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9EE11C-1D8C-43DE-AE96-163CF8A37EC8}" type="datetimeFigureOut">
              <a:rPr lang="fr-FR" smtClean="0"/>
              <a:t>28/10/2022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9EE11C-1D8C-43DE-AE96-163CF8A37EC8}" type="datetimeFigureOut">
              <a:rPr lang="fr-FR" smtClean="0"/>
              <a:t>28/10/2022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E9EE11C-1D8C-43DE-AE96-163CF8A37EC8}" type="datetimeFigureOut">
              <a:rPr lang="fr-FR" smtClean="0"/>
              <a:t>28/10/2022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9EE11C-1D8C-43DE-AE96-163CF8A37EC8}" type="datetimeFigureOut">
              <a:rPr lang="fr-FR" smtClean="0"/>
              <a:t>28/10/2022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9EE11C-1D8C-43DE-AE96-163CF8A37EC8}" type="datetimeFigureOut">
              <a:rPr lang="fr-FR" smtClean="0"/>
              <a:t>28/10/2022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9EE11C-1D8C-43DE-AE96-163CF8A37EC8}" type="datetimeFigureOut">
              <a:rPr lang="fr-FR" smtClean="0"/>
              <a:t>28/10/2022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480C99B-184E-4347-A2A4-E61C1E35B6B1}"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9EE11C-1D8C-43DE-AE96-163CF8A37EC8}" type="datetimeFigureOut">
              <a:rPr lang="fr-FR" smtClean="0"/>
              <a:t>28/10/2022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0C99B-184E-4347-A2A4-E61C1E35B6B1}"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715148"/>
          </a:xfrm>
        </p:spPr>
        <p:txBody>
          <a:bodyPr>
            <a:normAutofit fontScale="92500" lnSpcReduction="10000"/>
          </a:bodyPr>
          <a:lstStyle/>
          <a:p>
            <a:endParaRPr lang="ar-DZ" b="1" dirty="0" smtClean="0">
              <a:solidFill>
                <a:srgbClr val="FF0000"/>
              </a:solidFill>
            </a:endParaRPr>
          </a:p>
          <a:p>
            <a:pPr rtl="1"/>
            <a:r>
              <a:rPr lang="ar-DZ" b="1" dirty="0" smtClean="0">
                <a:solidFill>
                  <a:srgbClr val="FF0000"/>
                </a:solidFill>
              </a:rPr>
              <a:t>الفصل السادس- محاسبة </a:t>
            </a:r>
            <a:r>
              <a:rPr lang="ar-DZ" b="1" dirty="0" smtClean="0">
                <a:solidFill>
                  <a:srgbClr val="FF0000"/>
                </a:solidFill>
              </a:rPr>
              <a:t>عمليات </a:t>
            </a:r>
            <a:r>
              <a:rPr lang="ar-DZ" b="1" dirty="0" smtClean="0">
                <a:solidFill>
                  <a:srgbClr val="FF0000"/>
                </a:solidFill>
              </a:rPr>
              <a:t>المضاربة </a:t>
            </a:r>
          </a:p>
          <a:p>
            <a:pPr algn="r" rtl="1"/>
            <a:r>
              <a:rPr lang="ar-DZ" dirty="0">
                <a:solidFill>
                  <a:schemeClr val="tx1"/>
                </a:solidFill>
              </a:rPr>
              <a:t>يعتبر التمويل بالمضاربة أهم عقد في البنوك الإسلامية خاصة في حشد المدخرات.</a:t>
            </a:r>
            <a:endParaRPr lang="fr-FR" dirty="0">
              <a:solidFill>
                <a:schemeClr val="tx1"/>
              </a:solidFill>
            </a:endParaRPr>
          </a:p>
          <a:p>
            <a:pPr algn="r" rtl="1"/>
            <a:r>
              <a:rPr lang="ar-DZ" b="1" dirty="0">
                <a:solidFill>
                  <a:schemeClr val="tx1"/>
                </a:solidFill>
              </a:rPr>
              <a:t>المضاربة لغة</a:t>
            </a:r>
            <a:r>
              <a:rPr lang="ar-DZ" dirty="0">
                <a:solidFill>
                  <a:schemeClr val="tx1"/>
                </a:solidFill>
              </a:rPr>
              <a:t>: الضرب في الأرض أو السعي في الأرض لطلب الرزق وتسمى </a:t>
            </a:r>
            <a:r>
              <a:rPr lang="ar-DZ" dirty="0" err="1">
                <a:solidFill>
                  <a:schemeClr val="tx1"/>
                </a:solidFill>
              </a:rPr>
              <a:t>المقارضة</a:t>
            </a:r>
            <a:r>
              <a:rPr lang="ar-DZ" dirty="0">
                <a:solidFill>
                  <a:schemeClr val="tx1"/>
                </a:solidFill>
              </a:rPr>
              <a:t> ومأخوذة من القرض أي القطع لأن صاحب المال يقطع جزء من أصل ماله وجزء من ربحه للمضارب.</a:t>
            </a:r>
            <a:endParaRPr lang="fr-FR" dirty="0">
              <a:solidFill>
                <a:schemeClr val="tx1"/>
              </a:solidFill>
            </a:endParaRPr>
          </a:p>
          <a:p>
            <a:pPr algn="r" rtl="1"/>
            <a:r>
              <a:rPr lang="ar-DZ" b="1" dirty="0">
                <a:solidFill>
                  <a:schemeClr val="tx1"/>
                </a:solidFill>
              </a:rPr>
              <a:t>المضاربة اصطلاحا</a:t>
            </a:r>
            <a:r>
              <a:rPr lang="ar-DZ" dirty="0">
                <a:solidFill>
                  <a:schemeClr val="tx1"/>
                </a:solidFill>
              </a:rPr>
              <a:t>: أنها عقد شركة وهي من جنس المشاركات فيقدم المال من جانب ويقدم العمل من جانب آخر ويسمى مقدم المال رب المال ( البنك) ومقدم العمل يسمى مضاربا ( العميل )، وهي نوعان : مطلقة ومقيدة </a:t>
            </a:r>
            <a:r>
              <a:rPr lang="ar-DZ" dirty="0" smtClean="0"/>
              <a:t>.</a:t>
            </a:r>
          </a:p>
          <a:p>
            <a:pPr algn="r" rtl="1"/>
            <a:r>
              <a:rPr lang="ar-DZ" b="1" dirty="0" smtClean="0">
                <a:solidFill>
                  <a:schemeClr val="tx1"/>
                </a:solidFill>
              </a:rPr>
              <a:t>تعريف المضاربة:</a:t>
            </a:r>
            <a:r>
              <a:rPr lang="ar-DZ" dirty="0" smtClean="0">
                <a:solidFill>
                  <a:schemeClr val="tx1"/>
                </a:solidFill>
              </a:rPr>
              <a:t> هي اتفاق بين طرفين يقدم فيه أحدهما المال في حين يبذل الطرف الآخر جهده وخبرته، ويقسم الربح بينهما حسب الاتفاق، أما الخسارة فيتحملها صاحب المال وحده ويخسر عامل المضاربة جهده وعمله، مادام ذلك لم يكن عن إهمال أو تقصير.</a:t>
            </a:r>
          </a:p>
          <a:p>
            <a:pPr algn="r" rtl="1"/>
            <a:endParaRPr lang="fr-FR" dirty="0"/>
          </a:p>
          <a:p>
            <a:pPr algn="r" rtl="1"/>
            <a:endParaRPr lang="ar-DZ" b="1" dirty="0" smtClean="0">
              <a:solidFill>
                <a:srgbClr val="FF0000"/>
              </a:solidFill>
            </a:endParaRPr>
          </a:p>
          <a:p>
            <a:pPr rtl="1"/>
            <a:endParaRPr lang="fr-FR"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858000"/>
          </a:xfrm>
        </p:spPr>
        <p:txBody>
          <a:bodyPr/>
          <a:lstStyle/>
          <a:p>
            <a:pPr algn="r" rtl="1">
              <a:buNone/>
            </a:pPr>
            <a:r>
              <a:rPr lang="ar-DZ" b="1" dirty="0">
                <a:solidFill>
                  <a:srgbClr val="FF0000"/>
                </a:solidFill>
              </a:rPr>
              <a:t>ثالثا </a:t>
            </a:r>
            <a:r>
              <a:rPr lang="ar-DZ" b="1" dirty="0" smtClean="0">
                <a:solidFill>
                  <a:srgbClr val="FF0000"/>
                </a:solidFill>
              </a:rPr>
              <a:t>-قياس </a:t>
            </a:r>
            <a:r>
              <a:rPr lang="ar-DZ" b="1" dirty="0">
                <a:solidFill>
                  <a:srgbClr val="FF0000"/>
                </a:solidFill>
              </a:rPr>
              <a:t>رأس مال المضاربة بعد التعاقد في نهاية الفترة </a:t>
            </a:r>
            <a:r>
              <a:rPr lang="ar-DZ" b="1" dirty="0" smtClean="0">
                <a:solidFill>
                  <a:srgbClr val="FF0000"/>
                </a:solidFill>
              </a:rPr>
              <a:t>المالية</a:t>
            </a:r>
            <a:r>
              <a:rPr lang="ar-DZ" b="1" dirty="0"/>
              <a:t>:</a:t>
            </a:r>
            <a:r>
              <a:rPr lang="ar-DZ" dirty="0"/>
              <a:t> يتم قياس رأس المال المضاربة بعد التعاقد حسبما ورد أعلاه ويحسم من هذه القيم ما استرده البنك من رأس مال المضاربة إن وجد ( الفقرة رقم 10).</a:t>
            </a:r>
            <a:endParaRPr lang="fr-FR" dirty="0"/>
          </a:p>
          <a:p>
            <a:pPr algn="r" rtl="1"/>
            <a:r>
              <a:rPr lang="ar-DZ" b="1" dirty="0"/>
              <a:t>1-في حالة انتهاء فترة المضاربة : </a:t>
            </a:r>
            <a:r>
              <a:rPr lang="ar-DZ" dirty="0"/>
              <a:t>يتم توريد كامل مبلغ المضاربة من قبل المضارب </a:t>
            </a:r>
            <a:r>
              <a:rPr lang="ar-DZ" dirty="0" err="1"/>
              <a:t>الى</a:t>
            </a:r>
            <a:r>
              <a:rPr lang="ar-DZ" dirty="0"/>
              <a:t> البنك ( رأس المال+ الأرباح الصافية للمضاربة). ويتم تسجيل العملية كالتالي</a:t>
            </a:r>
            <a:r>
              <a:rPr lang="ar-DZ" dirty="0" smtClean="0"/>
              <a:t>:</a:t>
            </a:r>
          </a:p>
          <a:p>
            <a:pPr algn="r" rtl="1">
              <a:buNone/>
            </a:pPr>
            <a:endParaRPr lang="fr-FR" dirty="0"/>
          </a:p>
        </p:txBody>
      </p:sp>
      <p:graphicFrame>
        <p:nvGraphicFramePr>
          <p:cNvPr id="4" name="Tableau 3"/>
          <p:cNvGraphicFramePr>
            <a:graphicFrameLocks noGrp="1"/>
          </p:cNvGraphicFramePr>
          <p:nvPr/>
        </p:nvGraphicFramePr>
        <p:xfrm>
          <a:off x="1357290" y="4357694"/>
          <a:ext cx="7143801" cy="1645920"/>
        </p:xfrm>
        <a:graphic>
          <a:graphicData uri="http://schemas.openxmlformats.org/drawingml/2006/table">
            <a:tbl>
              <a:tblPr firstRow="1" bandRow="1">
                <a:tableStyleId>{5C22544A-7EE6-4342-B048-85BDC9FD1C3A}</a:tableStyleId>
              </a:tblPr>
              <a:tblGrid>
                <a:gridCol w="1571636"/>
                <a:gridCol w="1357322"/>
                <a:gridCol w="4214843"/>
              </a:tblGrid>
              <a:tr h="370840">
                <a:tc>
                  <a:txBody>
                    <a:bodyPr/>
                    <a:lstStyle/>
                    <a:p>
                      <a:pPr algn="ctr"/>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370840">
                <a:tc>
                  <a:txBody>
                    <a:bodyPr/>
                    <a:lstStyle/>
                    <a:p>
                      <a:endParaRPr lang="fr-FR" dirty="0"/>
                    </a:p>
                  </a:txBody>
                  <a:tcPr>
                    <a:solidFill>
                      <a:schemeClr val="accent6">
                        <a:lumMod val="40000"/>
                        <a:lumOff val="60000"/>
                      </a:schemeClr>
                    </a:solidFill>
                  </a:tcPr>
                </a:tc>
                <a:tc>
                  <a:txBody>
                    <a:bodyPr/>
                    <a:lstStyle/>
                    <a:p>
                      <a:endParaRPr lang="fr-FR" dirty="0"/>
                    </a:p>
                  </a:txBody>
                  <a:tcPr>
                    <a:solidFill>
                      <a:schemeClr val="accent6">
                        <a:lumMod val="40000"/>
                        <a:lumOff val="60000"/>
                      </a:schemeClr>
                    </a:solidFill>
                  </a:tcPr>
                </a:tc>
                <a:tc>
                  <a:txBody>
                    <a:bodyPr/>
                    <a:lstStyle/>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الخزينة         </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التمويل بالمضاربة</a:t>
                      </a:r>
                      <a:endParaRPr lang="fr-FR" sz="3200" dirty="0"/>
                    </a:p>
                  </a:txBody>
                  <a:tcPr>
                    <a:solidFill>
                      <a:schemeClr val="accent6">
                        <a:lumMod val="40000"/>
                        <a:lumOff val="60000"/>
                      </a:schemeClr>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01156" cy="6858000"/>
          </a:xfrm>
        </p:spPr>
        <p:txBody>
          <a:bodyPr/>
          <a:lstStyle/>
          <a:p>
            <a:pPr algn="r" rtl="1">
              <a:buNone/>
            </a:pPr>
            <a:r>
              <a:rPr lang="ar-DZ" b="1" dirty="0" smtClean="0"/>
              <a:t>2-وفي </a:t>
            </a:r>
            <a:r>
              <a:rPr lang="ar-DZ" b="1" dirty="0"/>
              <a:t>حالة وجود ذمم مدينة على عملاء المضاربة يتم إثبات القيد التالي</a:t>
            </a:r>
            <a:r>
              <a:rPr lang="ar-DZ" b="1" dirty="0" smtClean="0"/>
              <a:t>:</a:t>
            </a:r>
          </a:p>
          <a:p>
            <a:pPr algn="r" rtl="1">
              <a:buNone/>
            </a:pPr>
            <a:endParaRPr lang="ar-DZ" b="1" dirty="0" smtClean="0"/>
          </a:p>
          <a:p>
            <a:pPr algn="r" rtl="1">
              <a:buNone/>
            </a:pPr>
            <a:endParaRPr lang="fr-FR" dirty="0"/>
          </a:p>
        </p:txBody>
      </p:sp>
      <p:graphicFrame>
        <p:nvGraphicFramePr>
          <p:cNvPr id="4" name="Tableau 3"/>
          <p:cNvGraphicFramePr>
            <a:graphicFrameLocks noGrp="1"/>
          </p:cNvGraphicFramePr>
          <p:nvPr/>
        </p:nvGraphicFramePr>
        <p:xfrm>
          <a:off x="428595" y="1397000"/>
          <a:ext cx="7286677" cy="2133600"/>
        </p:xfrm>
        <a:graphic>
          <a:graphicData uri="http://schemas.openxmlformats.org/drawingml/2006/table">
            <a:tbl>
              <a:tblPr firstRow="1" bandRow="1">
                <a:tableStyleId>{5C22544A-7EE6-4342-B048-85BDC9FD1C3A}</a:tableStyleId>
              </a:tblPr>
              <a:tblGrid>
                <a:gridCol w="1230536"/>
                <a:gridCol w="1126919"/>
                <a:gridCol w="4929222"/>
              </a:tblGrid>
              <a:tr h="861021">
                <a:tc>
                  <a:txBody>
                    <a:bodyPr/>
                    <a:lstStyle/>
                    <a:p>
                      <a:pPr algn="ctr"/>
                      <a:r>
                        <a:rPr lang="ar-DZ" sz="3200" dirty="0" smtClean="0">
                          <a:solidFill>
                            <a:schemeClr val="tx1"/>
                          </a:solidFill>
                        </a:rPr>
                        <a:t>دائن</a:t>
                      </a:r>
                    </a:p>
                    <a:p>
                      <a:pPr algn="ct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 </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467411">
                <a:tc>
                  <a:txBody>
                    <a:bodyPr/>
                    <a:lstStyle/>
                    <a:p>
                      <a:pPr algn="ctr"/>
                      <a:endParaRPr lang="fr-FR" sz="3200">
                        <a:solidFill>
                          <a:schemeClr val="tx1"/>
                        </a:solidFill>
                      </a:endParaRPr>
                    </a:p>
                  </a:txBody>
                  <a:tcPr>
                    <a:solidFill>
                      <a:schemeClr val="accent6">
                        <a:lumMod val="40000"/>
                        <a:lumOff val="60000"/>
                      </a:schemeClr>
                    </a:solidFill>
                  </a:tcPr>
                </a:tc>
                <a:tc>
                  <a:txBody>
                    <a:bodyPr/>
                    <a:lstStyle/>
                    <a:p>
                      <a:pPr algn="r" rtl="1"/>
                      <a:endParaRPr lang="fr-FR" sz="3200">
                        <a:solidFill>
                          <a:schemeClr val="tx1"/>
                        </a:solidFill>
                      </a:endParaRPr>
                    </a:p>
                  </a:txBody>
                  <a:tcPr>
                    <a:solidFill>
                      <a:schemeClr val="accent6">
                        <a:lumMod val="40000"/>
                        <a:lumOff val="60000"/>
                      </a:schemeClr>
                    </a:solidFill>
                  </a:tcPr>
                </a:tc>
                <a:tc>
                  <a:txBody>
                    <a:bodyPr/>
                    <a:lstStyle/>
                    <a:p>
                      <a:pPr algn="r" rtl="1"/>
                      <a:r>
                        <a:rPr lang="ar-DZ" sz="3200" b="1" kern="1200" dirty="0" smtClean="0">
                          <a:solidFill>
                            <a:schemeClr val="dk1"/>
                          </a:solidFill>
                          <a:latin typeface="+mn-lt"/>
                          <a:ea typeface="+mn-ea"/>
                          <a:cs typeface="+mn-cs"/>
                        </a:rPr>
                        <a:t>من /مدينو المضاربة رقم....</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التمويل بالمضاربة</a:t>
                      </a:r>
                      <a:endParaRPr lang="fr-FR" sz="3200" dirty="0">
                        <a:solidFill>
                          <a:schemeClr val="tx1"/>
                        </a:solidFill>
                      </a:endParaRPr>
                    </a:p>
                  </a:txBody>
                  <a:tcPr>
                    <a:solidFill>
                      <a:schemeClr val="accent6">
                        <a:lumMod val="40000"/>
                        <a:lumOff val="60000"/>
                      </a:schemeClr>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solidFill>
                  <a:srgbClr val="FF0000"/>
                </a:solidFill>
              </a:rPr>
              <a:t>رابعا – توزيع الأرباح بين البنك والمضارب:  </a:t>
            </a:r>
            <a:r>
              <a:rPr lang="ar-DZ" b="1" dirty="0"/>
              <a:t>تتم كما يلي</a:t>
            </a:r>
            <a:r>
              <a:rPr lang="ar-DZ" b="1" dirty="0" smtClean="0"/>
              <a:t>:</a:t>
            </a:r>
          </a:p>
          <a:p>
            <a:pPr algn="r" rtl="1">
              <a:buNone/>
            </a:pPr>
            <a:r>
              <a:rPr lang="ar-DZ" b="1" dirty="0"/>
              <a:t>نتيجة المضاربة </a:t>
            </a:r>
            <a:r>
              <a:rPr lang="ar-DZ" b="1" dirty="0" smtClean="0"/>
              <a:t>ربح:</a:t>
            </a:r>
          </a:p>
          <a:p>
            <a:pPr algn="r" rtl="1">
              <a:buNone/>
            </a:pPr>
            <a:endParaRPr lang="fr-FR" dirty="0"/>
          </a:p>
          <a:p>
            <a:pPr algn="r" rtl="1">
              <a:buNone/>
            </a:pPr>
            <a:endParaRPr lang="fr-FR" dirty="0"/>
          </a:p>
        </p:txBody>
      </p:sp>
      <p:graphicFrame>
        <p:nvGraphicFramePr>
          <p:cNvPr id="4" name="Tableau 3"/>
          <p:cNvGraphicFramePr>
            <a:graphicFrameLocks noGrp="1"/>
          </p:cNvGraphicFramePr>
          <p:nvPr/>
        </p:nvGraphicFramePr>
        <p:xfrm>
          <a:off x="428595" y="1397000"/>
          <a:ext cx="8286808" cy="3275956"/>
        </p:xfrm>
        <a:graphic>
          <a:graphicData uri="http://schemas.openxmlformats.org/drawingml/2006/table">
            <a:tbl>
              <a:tblPr firstRow="1" bandRow="1">
                <a:tableStyleId>{5C22544A-7EE6-4342-B048-85BDC9FD1C3A}</a:tableStyleId>
              </a:tblPr>
              <a:tblGrid>
                <a:gridCol w="1143009"/>
                <a:gridCol w="1214446"/>
                <a:gridCol w="5929353"/>
              </a:tblGrid>
              <a:tr h="746116">
                <a:tc>
                  <a:txBody>
                    <a:bodyPr/>
                    <a:lstStyle/>
                    <a:p>
                      <a:pPr algn="ctr" rtl="1"/>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مدين</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1194595">
                <a:tc>
                  <a:txBody>
                    <a:bodyPr/>
                    <a:lstStyle/>
                    <a:p>
                      <a:pPr algn="ctr" rtl="1"/>
                      <a:endParaRPr lang="fr-FR" sz="3200">
                        <a:solidFill>
                          <a:schemeClr val="tx1"/>
                        </a:solidFill>
                      </a:endParaRPr>
                    </a:p>
                  </a:txBody>
                  <a:tcPr>
                    <a:solidFill>
                      <a:schemeClr val="accent6">
                        <a:lumMod val="40000"/>
                        <a:lumOff val="60000"/>
                      </a:schemeClr>
                    </a:solidFill>
                  </a:tcPr>
                </a:tc>
                <a:tc>
                  <a:txBody>
                    <a:bodyPr/>
                    <a:lstStyle/>
                    <a:p>
                      <a:pPr algn="r" rtl="1"/>
                      <a:endParaRPr lang="fr-FR" sz="3200">
                        <a:solidFill>
                          <a:schemeClr val="tx1"/>
                        </a:solidFill>
                      </a:endParaRPr>
                    </a:p>
                  </a:txBody>
                  <a:tcPr>
                    <a:solidFill>
                      <a:schemeClr val="accent6">
                        <a:lumMod val="40000"/>
                        <a:lumOff val="60000"/>
                      </a:schemeClr>
                    </a:solidFill>
                  </a:tcPr>
                </a:tc>
                <a:tc>
                  <a:txBody>
                    <a:bodyPr/>
                    <a:lstStyle/>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التمويل بالمضاربة </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مذكورين</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ح/ الحساب الجاري (للمضارب)</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ح/ أرباح الاستثمار ( حصة المصرف من الأرباح)</a:t>
                      </a:r>
                      <a:endParaRPr lang="fr-FR" sz="3200" dirty="0">
                        <a:solidFill>
                          <a:schemeClr val="tx1"/>
                        </a:solidFill>
                      </a:endParaRPr>
                    </a:p>
                  </a:txBody>
                  <a:tcPr>
                    <a:solidFill>
                      <a:schemeClr val="accent6">
                        <a:lumMod val="40000"/>
                        <a:lumOff val="60000"/>
                      </a:schemeClr>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solidFill>
                  <a:srgbClr val="FF0000"/>
                </a:solidFill>
              </a:rPr>
              <a:t>خامسا– إذا تبين أن رصيد التمويل بالمضاربة مدينا (المبلغ المورد إلى البنك أقل من قيمة المبلغ الممول) </a:t>
            </a:r>
            <a:r>
              <a:rPr lang="ar-DZ" b="1" dirty="0" smtClean="0">
                <a:solidFill>
                  <a:srgbClr val="FF0000"/>
                </a:solidFill>
              </a:rPr>
              <a:t>: </a:t>
            </a:r>
            <a:r>
              <a:rPr lang="ar-DZ" dirty="0" smtClean="0"/>
              <a:t>هناك  </a:t>
            </a:r>
            <a:r>
              <a:rPr lang="ar-DZ" dirty="0"/>
              <a:t>خسارة يتحملها المصرف بمفرده ( إذا ثبت عدم تقصير أو إهمال أو تعدي من قبل المضارب) يتم تسجيل القيد الموالي لإقفال حساب  بالمضاربة</a:t>
            </a:r>
            <a:r>
              <a:rPr lang="ar-DZ" dirty="0" smtClean="0"/>
              <a:t>:</a:t>
            </a:r>
          </a:p>
          <a:p>
            <a:pPr algn="r" rtl="1">
              <a:buNone/>
            </a:pPr>
            <a:r>
              <a:rPr lang="ar-DZ" b="1" dirty="0"/>
              <a:t>1-</a:t>
            </a:r>
            <a:r>
              <a:rPr lang="ar-DZ" b="1" dirty="0" err="1"/>
              <a:t>اذا</a:t>
            </a:r>
            <a:r>
              <a:rPr lang="ar-DZ" b="1" dirty="0"/>
              <a:t> كانت نتيجة المضاربة خسارة ( دون تقصير من المضارب)</a:t>
            </a:r>
            <a:endParaRPr lang="fr-FR" dirty="0"/>
          </a:p>
          <a:p>
            <a:pPr algn="r" rtl="1">
              <a:buNone/>
            </a:pPr>
            <a:endParaRPr lang="ar-DZ" dirty="0" smtClean="0"/>
          </a:p>
          <a:p>
            <a:pPr algn="r" rtl="1">
              <a:buNone/>
            </a:pPr>
            <a:endParaRPr lang="fr-FR" dirty="0"/>
          </a:p>
          <a:p>
            <a:pPr algn="r" rtl="1">
              <a:buNone/>
            </a:pPr>
            <a:endParaRPr lang="ar-DZ" dirty="0" smtClean="0"/>
          </a:p>
          <a:p>
            <a:pPr algn="r" rtl="1">
              <a:buNone/>
            </a:pPr>
            <a:r>
              <a:rPr lang="ar-DZ" dirty="0" smtClean="0"/>
              <a:t>2 -</a:t>
            </a:r>
            <a:r>
              <a:rPr lang="ar-DZ" b="1" dirty="0"/>
              <a:t> </a:t>
            </a:r>
            <a:r>
              <a:rPr lang="ar-DZ" b="1" dirty="0" err="1"/>
              <a:t>اذا</a:t>
            </a:r>
            <a:r>
              <a:rPr lang="ar-DZ" b="1" dirty="0"/>
              <a:t> كانت نتيجة المضاربة خسارة )تقصير من المضارب</a:t>
            </a:r>
            <a:r>
              <a:rPr lang="ar-DZ" b="1" dirty="0" smtClean="0"/>
              <a:t>)</a:t>
            </a:r>
          </a:p>
          <a:p>
            <a:pPr algn="r" rtl="1">
              <a:buNone/>
            </a:pPr>
            <a:endParaRPr lang="fr-FR" dirty="0"/>
          </a:p>
          <a:p>
            <a:pPr algn="r" rtl="1">
              <a:buNone/>
            </a:pPr>
            <a:endParaRPr lang="fr-FR" dirty="0"/>
          </a:p>
        </p:txBody>
      </p:sp>
      <p:graphicFrame>
        <p:nvGraphicFramePr>
          <p:cNvPr id="4" name="Tableau 3"/>
          <p:cNvGraphicFramePr>
            <a:graphicFrameLocks noGrp="1"/>
          </p:cNvGraphicFramePr>
          <p:nvPr/>
        </p:nvGraphicFramePr>
        <p:xfrm>
          <a:off x="928662" y="2786058"/>
          <a:ext cx="7858181" cy="1645920"/>
        </p:xfrm>
        <a:graphic>
          <a:graphicData uri="http://schemas.openxmlformats.org/drawingml/2006/table">
            <a:tbl>
              <a:tblPr firstRow="1" bandRow="1">
                <a:tableStyleId>{5C22544A-7EE6-4342-B048-85BDC9FD1C3A}</a:tableStyleId>
              </a:tblPr>
              <a:tblGrid>
                <a:gridCol w="1178727"/>
                <a:gridCol w="1100145"/>
                <a:gridCol w="5579309"/>
              </a:tblGrid>
              <a:tr h="370840">
                <a:tc>
                  <a:txBody>
                    <a:bodyPr/>
                    <a:lstStyle/>
                    <a:p>
                      <a:pPr algn="ctr"/>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 </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 </a:t>
                      </a:r>
                      <a:endParaRPr lang="fr-FR" sz="3200" dirty="0">
                        <a:solidFill>
                          <a:schemeClr val="tx1"/>
                        </a:solidFill>
                      </a:endParaRPr>
                    </a:p>
                  </a:txBody>
                  <a:tcPr>
                    <a:solidFill>
                      <a:schemeClr val="accent6">
                        <a:lumMod val="40000"/>
                        <a:lumOff val="60000"/>
                      </a:schemeClr>
                    </a:solidFill>
                  </a:tcPr>
                </a:tc>
              </a:tr>
              <a:tr h="370840">
                <a:tc>
                  <a:txBody>
                    <a:bodyPr/>
                    <a:lstStyle/>
                    <a:p>
                      <a:pPr algn="ctr"/>
                      <a:endParaRPr lang="fr-FR" sz="3200">
                        <a:solidFill>
                          <a:schemeClr val="tx1"/>
                        </a:solidFill>
                      </a:endParaRPr>
                    </a:p>
                  </a:txBody>
                  <a:tcPr>
                    <a:solidFill>
                      <a:schemeClr val="accent6">
                        <a:lumMod val="40000"/>
                        <a:lumOff val="60000"/>
                      </a:schemeClr>
                    </a:solidFill>
                  </a:tcPr>
                </a:tc>
                <a:tc>
                  <a:txBody>
                    <a:bodyPr/>
                    <a:lstStyle/>
                    <a:p>
                      <a:pPr algn="r" rtl="1"/>
                      <a:endParaRPr lang="fr-FR" sz="3200">
                        <a:solidFill>
                          <a:schemeClr val="tx1"/>
                        </a:solidFill>
                      </a:endParaRPr>
                    </a:p>
                  </a:txBody>
                  <a:tcPr>
                    <a:solidFill>
                      <a:schemeClr val="accent6">
                        <a:lumMod val="40000"/>
                        <a:lumOff val="60000"/>
                      </a:schemeClr>
                    </a:solidFill>
                  </a:tcPr>
                </a:tc>
                <a:tc>
                  <a:txBody>
                    <a:bodyPr/>
                    <a:lstStyle/>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خسارة المضاربة </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ح/ التمويل بالمضاربة</a:t>
                      </a:r>
                      <a:endParaRPr lang="fr-FR" sz="3200" dirty="0">
                        <a:solidFill>
                          <a:schemeClr val="tx1"/>
                        </a:solidFill>
                      </a:endParaRPr>
                    </a:p>
                  </a:txBody>
                  <a:tcPr>
                    <a:solidFill>
                      <a:schemeClr val="accent6">
                        <a:lumMod val="40000"/>
                        <a:lumOff val="60000"/>
                      </a:schemeClr>
                    </a:solidFill>
                  </a:tcPr>
                </a:tc>
              </a:tr>
            </a:tbl>
          </a:graphicData>
        </a:graphic>
      </p:graphicFrame>
      <p:graphicFrame>
        <p:nvGraphicFramePr>
          <p:cNvPr id="5" name="Tableau 4"/>
          <p:cNvGraphicFramePr>
            <a:graphicFrameLocks noGrp="1"/>
          </p:cNvGraphicFramePr>
          <p:nvPr/>
        </p:nvGraphicFramePr>
        <p:xfrm>
          <a:off x="1000100" y="5000636"/>
          <a:ext cx="7715304" cy="1645920"/>
        </p:xfrm>
        <a:graphic>
          <a:graphicData uri="http://schemas.openxmlformats.org/drawingml/2006/table">
            <a:tbl>
              <a:tblPr firstRow="1" bandRow="1">
                <a:tableStyleId>{5C22544A-7EE6-4342-B048-85BDC9FD1C3A}</a:tableStyleId>
              </a:tblPr>
              <a:tblGrid>
                <a:gridCol w="1143009"/>
                <a:gridCol w="1143008"/>
                <a:gridCol w="5429287"/>
              </a:tblGrid>
              <a:tr h="370840">
                <a:tc>
                  <a:txBody>
                    <a:bodyPr/>
                    <a:lstStyle/>
                    <a:p>
                      <a:pPr algn="ctr"/>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 </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 </a:t>
                      </a:r>
                      <a:endParaRPr lang="fr-FR" sz="3200" dirty="0">
                        <a:solidFill>
                          <a:schemeClr val="tx1"/>
                        </a:solidFill>
                      </a:endParaRPr>
                    </a:p>
                  </a:txBody>
                  <a:tcPr>
                    <a:solidFill>
                      <a:schemeClr val="accent6">
                        <a:lumMod val="40000"/>
                        <a:lumOff val="60000"/>
                      </a:schemeClr>
                    </a:solidFill>
                  </a:tcPr>
                </a:tc>
              </a:tr>
              <a:tr h="370840">
                <a:tc>
                  <a:txBody>
                    <a:bodyPr/>
                    <a:lstStyle/>
                    <a:p>
                      <a:endParaRPr lang="fr-FR" dirty="0"/>
                    </a:p>
                  </a:txBody>
                  <a:tcPr>
                    <a:solidFill>
                      <a:schemeClr val="accent6">
                        <a:lumMod val="40000"/>
                        <a:lumOff val="60000"/>
                      </a:schemeClr>
                    </a:solidFill>
                  </a:tcPr>
                </a:tc>
                <a:tc>
                  <a:txBody>
                    <a:bodyPr/>
                    <a:lstStyle/>
                    <a:p>
                      <a:endParaRPr lang="fr-FR" dirty="0"/>
                    </a:p>
                  </a:txBody>
                  <a:tcPr>
                    <a:solidFill>
                      <a:schemeClr val="accent6">
                        <a:lumMod val="40000"/>
                        <a:lumOff val="60000"/>
                      </a:schemeClr>
                    </a:solidFill>
                  </a:tcPr>
                </a:tc>
                <a:tc>
                  <a:txBody>
                    <a:bodyPr/>
                    <a:lstStyle/>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مدينو المضاربة رقم...</a:t>
                      </a:r>
                      <a:endParaRPr lang="fr-FR" sz="3200" kern="1200" dirty="0" smtClean="0">
                        <a:solidFill>
                          <a:schemeClr val="dk1"/>
                        </a:solidFill>
                        <a:latin typeface="+mn-lt"/>
                        <a:ea typeface="+mn-ea"/>
                        <a:cs typeface="+mn-cs"/>
                      </a:endParaRPr>
                    </a:p>
                    <a:p>
                      <a:pPr algn="ctr"/>
                      <a:r>
                        <a:rPr lang="ar-DZ" sz="3200" b="1" kern="1200" dirty="0" smtClean="0">
                          <a:solidFill>
                            <a:schemeClr val="dk1"/>
                          </a:solidFill>
                          <a:latin typeface="+mn-lt"/>
                          <a:ea typeface="+mn-ea"/>
                          <a:cs typeface="+mn-cs"/>
                        </a:rPr>
                        <a:t>            </a:t>
                      </a:r>
                      <a:r>
                        <a:rPr lang="ar-DZ" sz="3200" b="1" kern="1200" dirty="0" err="1" smtClean="0">
                          <a:solidFill>
                            <a:schemeClr val="dk1"/>
                          </a:solidFill>
                          <a:latin typeface="+mn-lt"/>
                          <a:ea typeface="+mn-ea"/>
                          <a:cs typeface="+mn-cs"/>
                        </a:rPr>
                        <a:t>الى</a:t>
                      </a:r>
                      <a:r>
                        <a:rPr lang="ar-DZ" sz="3200" b="1" kern="1200" dirty="0" smtClean="0">
                          <a:solidFill>
                            <a:schemeClr val="dk1"/>
                          </a:solidFill>
                          <a:latin typeface="+mn-lt"/>
                          <a:ea typeface="+mn-ea"/>
                          <a:cs typeface="+mn-cs"/>
                        </a:rPr>
                        <a:t> ح/ التمويل بالمضاربة</a:t>
                      </a:r>
                      <a:endParaRPr lang="fr-FR" sz="3200" dirty="0"/>
                    </a:p>
                  </a:txBody>
                  <a:tcPr>
                    <a:solidFill>
                      <a:schemeClr val="accent6">
                        <a:lumMod val="40000"/>
                        <a:lumOff val="60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3-يتم </a:t>
            </a:r>
            <a:r>
              <a:rPr lang="ar-DZ" b="1" dirty="0"/>
              <a:t>إقفال  حساب خسارة  بالمضاربة في حساب الأرباح أو الخسائر الخاص بالمصرف كالتالي </a:t>
            </a:r>
            <a:r>
              <a:rPr lang="ar-DZ" b="1" dirty="0" smtClean="0"/>
              <a:t>:</a:t>
            </a:r>
          </a:p>
          <a:p>
            <a:pPr algn="r" rtl="1">
              <a:buNone/>
            </a:pPr>
            <a:endParaRPr lang="fr-FR" dirty="0"/>
          </a:p>
          <a:p>
            <a:pPr algn="r" rtl="1">
              <a:buNone/>
            </a:pPr>
            <a:endParaRPr lang="ar-DZ" dirty="0" smtClean="0"/>
          </a:p>
          <a:p>
            <a:pPr algn="r" rtl="1">
              <a:buNone/>
            </a:pPr>
            <a:endParaRPr lang="ar-DZ" dirty="0"/>
          </a:p>
          <a:p>
            <a:pPr algn="r" rtl="1">
              <a:buNone/>
            </a:pPr>
            <a:endParaRPr lang="ar-DZ" dirty="0" smtClean="0"/>
          </a:p>
          <a:p>
            <a:pPr algn="r" rtl="1">
              <a:buNone/>
            </a:pPr>
            <a:r>
              <a:rPr lang="ar-DZ" b="1" dirty="0">
                <a:solidFill>
                  <a:srgbClr val="FF0000"/>
                </a:solidFill>
              </a:rPr>
              <a:t>سادسا-في حالة استمرار عمل المضاربة لمدة أطول من الفترة المالية </a:t>
            </a:r>
            <a:r>
              <a:rPr lang="ar-DZ" b="1" dirty="0"/>
              <a:t>التي يقوم فيها المصرف بإقفال حساباته النهائية، يتم إثبات الأرباح عند تحقيقها، كما يتم إثبات الخسارة وتخفيضها من رأس مال المضاربة، ويقوم البنك بتسجيل القيد التالي:</a:t>
            </a:r>
            <a:endParaRPr lang="fr-FR" dirty="0"/>
          </a:p>
          <a:p>
            <a:pPr algn="r" rtl="1">
              <a:buNone/>
            </a:pPr>
            <a:endParaRPr lang="fr-FR" dirty="0"/>
          </a:p>
        </p:txBody>
      </p:sp>
      <p:graphicFrame>
        <p:nvGraphicFramePr>
          <p:cNvPr id="4" name="Tableau 3"/>
          <p:cNvGraphicFramePr>
            <a:graphicFrameLocks noGrp="1"/>
          </p:cNvGraphicFramePr>
          <p:nvPr/>
        </p:nvGraphicFramePr>
        <p:xfrm>
          <a:off x="214281" y="1397000"/>
          <a:ext cx="8643998" cy="1645920"/>
        </p:xfrm>
        <a:graphic>
          <a:graphicData uri="http://schemas.openxmlformats.org/drawingml/2006/table">
            <a:tbl>
              <a:tblPr firstRow="1" bandRow="1">
                <a:tableStyleId>{5C22544A-7EE6-4342-B048-85BDC9FD1C3A}</a:tableStyleId>
              </a:tblPr>
              <a:tblGrid>
                <a:gridCol w="1667658"/>
                <a:gridCol w="1584274"/>
                <a:gridCol w="5392066"/>
              </a:tblGrid>
              <a:tr h="370840">
                <a:tc>
                  <a:txBody>
                    <a:bodyPr/>
                    <a:lstStyle/>
                    <a:p>
                      <a:pPr algn="ctr" rtl="1"/>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مدين </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370840">
                <a:tc>
                  <a:txBody>
                    <a:bodyPr/>
                    <a:lstStyle/>
                    <a:p>
                      <a:pPr algn="ctr" rtl="1"/>
                      <a:endParaRPr lang="fr-FR" sz="3200">
                        <a:solidFill>
                          <a:schemeClr val="tx1"/>
                        </a:solidFill>
                      </a:endParaRPr>
                    </a:p>
                  </a:txBody>
                  <a:tcPr>
                    <a:solidFill>
                      <a:schemeClr val="accent6">
                        <a:lumMod val="40000"/>
                        <a:lumOff val="60000"/>
                      </a:schemeClr>
                    </a:solidFill>
                  </a:tcPr>
                </a:tc>
                <a:tc>
                  <a:txBody>
                    <a:bodyPr/>
                    <a:lstStyle/>
                    <a:p>
                      <a:pPr algn="ctr" rtl="1"/>
                      <a:endParaRPr lang="fr-FR" sz="3200">
                        <a:solidFill>
                          <a:schemeClr val="tx1"/>
                        </a:solidFill>
                      </a:endParaRPr>
                    </a:p>
                  </a:txBody>
                  <a:tcPr>
                    <a:solidFill>
                      <a:schemeClr val="accent6">
                        <a:lumMod val="40000"/>
                        <a:lumOff val="60000"/>
                      </a:schemeClr>
                    </a:solidFill>
                  </a:tcPr>
                </a:tc>
                <a:tc>
                  <a:txBody>
                    <a:bodyPr/>
                    <a:lstStyle/>
                    <a:p>
                      <a:pPr algn="ct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الأرباح أو الخسائر </a:t>
                      </a:r>
                      <a:endParaRPr lang="fr-FR" sz="3200" kern="1200" dirty="0" smtClean="0">
                        <a:solidFill>
                          <a:schemeClr val="dk1"/>
                        </a:solidFill>
                        <a:latin typeface="+mn-lt"/>
                        <a:ea typeface="+mn-ea"/>
                        <a:cs typeface="+mn-cs"/>
                      </a:endParaRPr>
                    </a:p>
                    <a:p>
                      <a:pPr algn="ctr" rtl="1"/>
                      <a:r>
                        <a:rPr lang="ar-DZ" sz="3200" b="1" kern="1200" dirty="0" smtClean="0">
                          <a:solidFill>
                            <a:schemeClr val="dk1"/>
                          </a:solidFill>
                          <a:latin typeface="+mn-lt"/>
                          <a:ea typeface="+mn-ea"/>
                          <a:cs typeface="+mn-cs"/>
                        </a:rPr>
                        <a:t>          </a:t>
                      </a:r>
                      <a:r>
                        <a:rPr lang="ar-DZ" sz="3200" b="1" kern="1200" dirty="0" err="1" smtClean="0">
                          <a:solidFill>
                            <a:schemeClr val="dk1"/>
                          </a:solidFill>
                          <a:latin typeface="+mn-lt"/>
                          <a:ea typeface="+mn-ea"/>
                          <a:cs typeface="+mn-cs"/>
                        </a:rPr>
                        <a:t>الى</a:t>
                      </a:r>
                      <a:r>
                        <a:rPr lang="ar-DZ" sz="3200" b="1" kern="1200" dirty="0" smtClean="0">
                          <a:solidFill>
                            <a:schemeClr val="dk1"/>
                          </a:solidFill>
                          <a:latin typeface="+mn-lt"/>
                          <a:ea typeface="+mn-ea"/>
                          <a:cs typeface="+mn-cs"/>
                        </a:rPr>
                        <a:t> ح/ خسارة المضاربة</a:t>
                      </a:r>
                      <a:endParaRPr lang="fr-FR" sz="3200" dirty="0">
                        <a:solidFill>
                          <a:schemeClr val="tx1"/>
                        </a:solidFill>
                      </a:endParaRPr>
                    </a:p>
                  </a:txBody>
                  <a:tcPr>
                    <a:solidFill>
                      <a:schemeClr val="accent6">
                        <a:lumMod val="40000"/>
                        <a:lumOff val="60000"/>
                      </a:schemeClr>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endParaRPr lang="ar-DZ" dirty="0" smtClean="0"/>
          </a:p>
          <a:p>
            <a:pPr algn="r" rtl="1">
              <a:buNone/>
            </a:pPr>
            <a:endParaRPr lang="fr-FR" dirty="0"/>
          </a:p>
        </p:txBody>
      </p:sp>
      <p:graphicFrame>
        <p:nvGraphicFramePr>
          <p:cNvPr id="4" name="Tableau 3"/>
          <p:cNvGraphicFramePr>
            <a:graphicFrameLocks noGrp="1"/>
          </p:cNvGraphicFramePr>
          <p:nvPr/>
        </p:nvGraphicFramePr>
        <p:xfrm>
          <a:off x="0" y="500042"/>
          <a:ext cx="9144000" cy="5572164"/>
        </p:xfrm>
        <a:graphic>
          <a:graphicData uri="http://schemas.openxmlformats.org/drawingml/2006/table">
            <a:tbl>
              <a:tblPr firstRow="1" bandRow="1">
                <a:tableStyleId>{5C22544A-7EE6-4342-B048-85BDC9FD1C3A}</a:tableStyleId>
              </a:tblPr>
              <a:tblGrid>
                <a:gridCol w="1133554"/>
                <a:gridCol w="1133554"/>
                <a:gridCol w="6876892"/>
              </a:tblGrid>
              <a:tr h="609764">
                <a:tc>
                  <a:txBody>
                    <a:bodyPr/>
                    <a:lstStyle/>
                    <a:p>
                      <a:pPr algn="ctr" rtl="1"/>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مدين </a:t>
                      </a:r>
                      <a:endParaRPr lang="fr-FR" sz="3200" dirty="0">
                        <a:solidFill>
                          <a:schemeClr val="tx1"/>
                        </a:solidFill>
                      </a:endParaRPr>
                    </a:p>
                  </a:txBody>
                  <a:tcPr>
                    <a:solidFill>
                      <a:schemeClr val="accent6">
                        <a:lumMod val="40000"/>
                        <a:lumOff val="60000"/>
                      </a:schemeClr>
                    </a:solidFill>
                  </a:tcPr>
                </a:tc>
                <a:tc>
                  <a:txBody>
                    <a:bodyPr/>
                    <a:lstStyle/>
                    <a:p>
                      <a:pPr algn="ctr" rtl="1"/>
                      <a:r>
                        <a:rPr lang="ar-DZ" sz="3200" dirty="0" smtClean="0">
                          <a:solidFill>
                            <a:schemeClr val="tx1"/>
                          </a:solidFill>
                        </a:rPr>
                        <a:t>البيان </a:t>
                      </a:r>
                      <a:endParaRPr lang="fr-FR" sz="3200" dirty="0">
                        <a:solidFill>
                          <a:schemeClr val="tx1"/>
                        </a:solidFill>
                      </a:endParaRPr>
                    </a:p>
                  </a:txBody>
                  <a:tcPr>
                    <a:solidFill>
                      <a:schemeClr val="accent6">
                        <a:lumMod val="40000"/>
                        <a:lumOff val="60000"/>
                      </a:schemeClr>
                    </a:solidFill>
                  </a:tcPr>
                </a:tc>
              </a:tr>
              <a:tr h="4962400">
                <a:tc>
                  <a:txBody>
                    <a:bodyPr/>
                    <a:lstStyle/>
                    <a:p>
                      <a:endParaRPr lang="fr-FR" dirty="0"/>
                    </a:p>
                  </a:txBody>
                  <a:tcPr>
                    <a:solidFill>
                      <a:schemeClr val="accent6">
                        <a:lumMod val="40000"/>
                        <a:lumOff val="60000"/>
                      </a:schemeClr>
                    </a:solidFill>
                  </a:tcPr>
                </a:tc>
                <a:tc>
                  <a:txBody>
                    <a:bodyPr/>
                    <a:lstStyle/>
                    <a:p>
                      <a:endParaRPr lang="fr-FR"/>
                    </a:p>
                  </a:txBody>
                  <a:tcPr>
                    <a:solidFill>
                      <a:schemeClr val="accent6">
                        <a:lumMod val="40000"/>
                        <a:lumOff val="60000"/>
                      </a:schemeClr>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3200" b="1" kern="1200" dirty="0" smtClean="0">
                          <a:solidFill>
                            <a:srgbClr val="FF0000"/>
                          </a:solidFill>
                          <a:latin typeface="+mn-lt"/>
                          <a:ea typeface="+mn-ea"/>
                          <a:cs typeface="+mn-cs"/>
                        </a:rPr>
                        <a:t>1 -تحقيق المضاربة أرباح خلال الفترة المالية:</a:t>
                      </a:r>
                      <a:endParaRPr lang="fr-FR" sz="3200" kern="1200" dirty="0" smtClean="0">
                        <a:solidFill>
                          <a:srgbClr val="FF0000"/>
                        </a:solidFill>
                        <a:latin typeface="+mn-lt"/>
                        <a:ea typeface="+mn-ea"/>
                        <a:cs typeface="+mn-cs"/>
                      </a:endParaRPr>
                    </a:p>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التمويل بالمضاربة </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مذكورين</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ح/ الحسابات الجارية ( المضارب)</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ح/ إيرادات المضاربة ( حصة البنك</a:t>
                      </a:r>
                      <a:r>
                        <a:rPr lang="ar-DZ" sz="1800" b="1" kern="1200" dirty="0" smtClean="0">
                          <a:solidFill>
                            <a:schemeClr val="dk1"/>
                          </a:solidFill>
                          <a:latin typeface="+mn-lt"/>
                          <a:ea typeface="+mn-ea"/>
                          <a:cs typeface="+mn-cs"/>
                        </a:rPr>
                        <a:t>)</a:t>
                      </a:r>
                    </a:p>
                    <a:p>
                      <a:pPr algn="r" rtl="1"/>
                      <a:endParaRPr lang="ar-DZ" sz="1800" b="1" kern="1200" dirty="0" smtClean="0">
                        <a:solidFill>
                          <a:schemeClr val="dk1"/>
                        </a:solidFill>
                        <a:latin typeface="+mn-lt"/>
                        <a:ea typeface="+mn-ea"/>
                        <a:cs typeface="+mn-cs"/>
                      </a:endParaRPr>
                    </a:p>
                    <a:p>
                      <a:pPr algn="r" rtl="1"/>
                      <a:r>
                        <a:rPr lang="ar-DZ" sz="1800" b="1" kern="1200" dirty="0" smtClean="0">
                          <a:solidFill>
                            <a:schemeClr val="dk1"/>
                          </a:solidFill>
                          <a:latin typeface="+mn-lt"/>
                          <a:ea typeface="+mn-ea"/>
                          <a:cs typeface="+mn-cs"/>
                        </a:rPr>
                        <a:t>--------------------------     -----------------------------------------------</a:t>
                      </a:r>
                    </a:p>
                    <a:p>
                      <a:pPr algn="r" rtl="1"/>
                      <a:r>
                        <a:rPr lang="ar-DZ" sz="3200" b="1" kern="1200" dirty="0" smtClean="0">
                          <a:solidFill>
                            <a:srgbClr val="FF0000"/>
                          </a:solidFill>
                          <a:latin typeface="+mn-lt"/>
                          <a:ea typeface="+mn-ea"/>
                          <a:cs typeface="+mn-cs"/>
                        </a:rPr>
                        <a:t>2-تحقيق المضاربة خسائر خلال الفترة المالية:</a:t>
                      </a:r>
                    </a:p>
                    <a:p>
                      <a:pPr algn="r" rtl="1"/>
                      <a:r>
                        <a:rPr lang="ar-DZ" sz="3200" b="1" kern="1200" dirty="0" smtClean="0">
                          <a:solidFill>
                            <a:schemeClr val="dk1"/>
                          </a:solidFill>
                          <a:latin typeface="+mn-lt"/>
                          <a:ea typeface="+mn-ea"/>
                          <a:cs typeface="+mn-cs"/>
                        </a:rPr>
                        <a:t>من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خسائر الاستثمار ( المضاربة )¹</a:t>
                      </a:r>
                      <a:endParaRPr lang="fr-FR" sz="3200" kern="1200" dirty="0" smtClean="0">
                        <a:solidFill>
                          <a:schemeClr val="dk1"/>
                        </a:solidFill>
                        <a:latin typeface="+mn-lt"/>
                        <a:ea typeface="+mn-ea"/>
                        <a:cs typeface="+mn-cs"/>
                      </a:endParaRPr>
                    </a:p>
                    <a:p>
                      <a:pPr algn="r" rtl="1"/>
                      <a:r>
                        <a:rPr lang="ar-DZ" sz="3200" b="1" kern="1200" dirty="0" smtClean="0">
                          <a:solidFill>
                            <a:schemeClr val="dk1"/>
                          </a:solidFill>
                          <a:latin typeface="+mn-lt"/>
                          <a:ea typeface="+mn-ea"/>
                          <a:cs typeface="+mn-cs"/>
                        </a:rPr>
                        <a:t>            إلى </a:t>
                      </a:r>
                      <a:r>
                        <a:rPr lang="ar-DZ" sz="3200" b="1" kern="1200" dirty="0" err="1" smtClean="0">
                          <a:solidFill>
                            <a:schemeClr val="dk1"/>
                          </a:solidFill>
                          <a:latin typeface="+mn-lt"/>
                          <a:ea typeface="+mn-ea"/>
                          <a:cs typeface="+mn-cs"/>
                        </a:rPr>
                        <a:t>ح</a:t>
                      </a:r>
                      <a:r>
                        <a:rPr lang="ar-DZ" sz="3200" b="1" kern="1200" dirty="0" smtClean="0">
                          <a:solidFill>
                            <a:schemeClr val="dk1"/>
                          </a:solidFill>
                          <a:latin typeface="+mn-lt"/>
                          <a:ea typeface="+mn-ea"/>
                          <a:cs typeface="+mn-cs"/>
                        </a:rPr>
                        <a:t>/ التمويل بالمضاربة</a:t>
                      </a:r>
                      <a:endParaRPr lang="ar-DZ" sz="1800" b="1" kern="1200" dirty="0" smtClean="0">
                        <a:solidFill>
                          <a:schemeClr val="dk1"/>
                        </a:solidFill>
                        <a:latin typeface="+mn-lt"/>
                        <a:ea typeface="+mn-ea"/>
                        <a:cs typeface="+mn-cs"/>
                      </a:endParaRPr>
                    </a:p>
                    <a:p>
                      <a:pPr algn="r" rtl="1"/>
                      <a:endParaRPr lang="fr-FR" dirty="0"/>
                    </a:p>
                  </a:txBody>
                  <a:tcPr>
                    <a:solidFill>
                      <a:schemeClr val="accent6">
                        <a:lumMod val="40000"/>
                        <a:lumOff val="60000"/>
                      </a:schemeClr>
                    </a:solidFill>
                  </a:tcPr>
                </a:tc>
              </a:tr>
            </a:tbl>
          </a:graphicData>
        </a:graphic>
      </p:graphicFrame>
      <p:sp>
        <p:nvSpPr>
          <p:cNvPr id="22529" name="Rectangle 1"/>
          <p:cNvSpPr>
            <a:spLocks noChangeArrowheads="1"/>
          </p:cNvSpPr>
          <p:nvPr/>
        </p:nvSpPr>
        <p:spPr bwMode="auto">
          <a:xfrm>
            <a:off x="-25496" y="0"/>
            <a:ext cx="9169497"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0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من الناحية الفقهية يجب عدم الاعتراف بالخسائر بل يجب تكوين مخصص مخاطر لحين انتهاء فترة المضاربة.</a:t>
            </a:r>
            <a:endParaRPr kumimoji="0" lang="ar-DZ"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endParaRPr lang="ar-DZ" dirty="0"/>
          </a:p>
          <a:p>
            <a:pPr algn="r" rtl="1">
              <a:buNone/>
            </a:pPr>
            <a:r>
              <a:rPr lang="ar-DZ" b="1" dirty="0" smtClean="0">
                <a:solidFill>
                  <a:srgbClr val="FF0000"/>
                </a:solidFill>
              </a:rPr>
              <a:t>أنواع المضاربة </a:t>
            </a:r>
          </a:p>
          <a:p>
            <a:pPr algn="r" rtl="1">
              <a:buNone/>
            </a:pPr>
            <a:r>
              <a:rPr lang="ar-DZ" b="1" dirty="0" smtClean="0">
                <a:solidFill>
                  <a:srgbClr val="FF0000"/>
                </a:solidFill>
              </a:rPr>
              <a:t>أولا- </a:t>
            </a:r>
            <a:r>
              <a:rPr lang="ar-DZ" b="1" dirty="0">
                <a:solidFill>
                  <a:srgbClr val="FF0000"/>
                </a:solidFill>
              </a:rPr>
              <a:t>من حيث الشروط:</a:t>
            </a:r>
            <a:endParaRPr lang="fr-FR" dirty="0">
              <a:solidFill>
                <a:srgbClr val="FF0000"/>
              </a:solidFill>
            </a:endParaRPr>
          </a:p>
          <a:p>
            <a:pPr algn="r" rtl="1">
              <a:buNone/>
            </a:pPr>
            <a:r>
              <a:rPr lang="ar-DZ" b="1" dirty="0" smtClean="0"/>
              <a:t>1-مضاربة </a:t>
            </a:r>
            <a:r>
              <a:rPr lang="ar-DZ" b="1" dirty="0"/>
              <a:t>مطلقة:</a:t>
            </a:r>
            <a:r>
              <a:rPr lang="ar-DZ" dirty="0"/>
              <a:t> وهي المضاربة التي لا تقيد بزمان ولا مكان ولا نوع تجارة ولا يعين فيها </a:t>
            </a:r>
            <a:r>
              <a:rPr lang="ar-DZ" dirty="0" err="1"/>
              <a:t>المبيع</a:t>
            </a:r>
            <a:r>
              <a:rPr lang="ar-DZ" dirty="0"/>
              <a:t> أو المشتري .هذا النوع من المضاربة بالرغم من جوازه شرعا فان البنوك الإسلامية لا تتعامل </a:t>
            </a:r>
            <a:r>
              <a:rPr lang="ar-DZ" dirty="0" err="1"/>
              <a:t>به</a:t>
            </a:r>
            <a:r>
              <a:rPr lang="ar-DZ" dirty="0"/>
              <a:t>  في الوقت الحالي، حرصا منها على أموالها .</a:t>
            </a:r>
            <a:endParaRPr lang="fr-FR" dirty="0"/>
          </a:p>
          <a:p>
            <a:pPr algn="r" rtl="1">
              <a:buNone/>
            </a:pPr>
            <a:r>
              <a:rPr lang="ar-DZ" b="1" dirty="0" smtClean="0"/>
              <a:t>2- </a:t>
            </a:r>
            <a:r>
              <a:rPr lang="ar-DZ" b="1" dirty="0"/>
              <a:t>مضاربة مقيدة</a:t>
            </a:r>
            <a:r>
              <a:rPr lang="ar-DZ" dirty="0"/>
              <a:t>: هي المضاربة التي يتم تقيدها بالزمان والمكان أو نوع السلعة ولا يتم البيع أو الشراء إلا من شخص محدد أو بشروط يراها رب المال ( المصرف) لتنفيذ المضاربة. هذا النوع من </a:t>
            </a:r>
            <a:r>
              <a:rPr lang="ar-DZ" dirty="0" smtClean="0"/>
              <a:t>المضاربة </a:t>
            </a:r>
            <a:r>
              <a:rPr lang="ar-DZ" dirty="0" smtClean="0"/>
              <a:t>تتعامل </a:t>
            </a:r>
            <a:r>
              <a:rPr lang="ar-DZ" dirty="0" err="1" smtClean="0"/>
              <a:t>به</a:t>
            </a:r>
            <a:r>
              <a:rPr lang="ar-DZ" dirty="0" smtClean="0"/>
              <a:t> المصارف الإسلامية نظرا لكونه أكثر انضباطا من المضاربة المطلقة ويمكن للمصرف متابعة استثمار أمواله بشكل سليم من خلال شروط المضاربة المقيدة.</a:t>
            </a:r>
            <a:endParaRPr lang="fr-FR" dirty="0" smtClean="0"/>
          </a:p>
          <a:p>
            <a:pPr algn="r" rtl="1"/>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15148"/>
          </a:xfrm>
        </p:spPr>
        <p:txBody>
          <a:bodyPr/>
          <a:lstStyle/>
          <a:p>
            <a:pPr algn="r" rtl="1"/>
            <a:r>
              <a:rPr lang="ar-DZ" b="1" dirty="0" smtClean="0">
                <a:solidFill>
                  <a:srgbClr val="FF0000"/>
                </a:solidFill>
              </a:rPr>
              <a:t>ثانيا- </a:t>
            </a:r>
            <a:r>
              <a:rPr lang="ar-DZ" b="1" dirty="0">
                <a:solidFill>
                  <a:srgbClr val="FF0000"/>
                </a:solidFill>
              </a:rPr>
              <a:t>من حيث تعدد </a:t>
            </a:r>
            <a:r>
              <a:rPr lang="ar-DZ" b="1" dirty="0" smtClean="0">
                <a:solidFill>
                  <a:srgbClr val="FF0000"/>
                </a:solidFill>
              </a:rPr>
              <a:t>الأطراف</a:t>
            </a:r>
          </a:p>
          <a:p>
            <a:pPr algn="r" rtl="1">
              <a:buNone/>
            </a:pPr>
            <a:r>
              <a:rPr lang="ar-DZ" b="1" dirty="0" smtClean="0"/>
              <a:t>1-المضاربة </a:t>
            </a:r>
            <a:r>
              <a:rPr lang="ar-DZ" b="1" dirty="0"/>
              <a:t>الثنائية:</a:t>
            </a:r>
            <a:r>
              <a:rPr lang="ar-DZ" dirty="0"/>
              <a:t> </a:t>
            </a:r>
            <a:r>
              <a:rPr lang="ar-SA" dirty="0"/>
              <a:t>هي التي تكون بين طرفين فقط أحدهما صاحب المال والآخر العامل (المضارب</a:t>
            </a:r>
            <a:r>
              <a:rPr lang="ar-SA" dirty="0" smtClean="0"/>
              <a:t>)،</a:t>
            </a:r>
            <a:endParaRPr lang="ar-DZ" dirty="0" smtClean="0"/>
          </a:p>
          <a:p>
            <a:pPr algn="r" rtl="1">
              <a:buNone/>
            </a:pPr>
            <a:r>
              <a:rPr lang="ar-DZ" b="1" dirty="0" smtClean="0"/>
              <a:t>2-المضاربة </a:t>
            </a:r>
            <a:r>
              <a:rPr lang="ar-DZ" b="1" dirty="0"/>
              <a:t>الجماعية:</a:t>
            </a:r>
            <a:r>
              <a:rPr lang="ar-DZ" dirty="0"/>
              <a:t> </a:t>
            </a:r>
            <a:r>
              <a:rPr lang="ar-SA" dirty="0"/>
              <a:t>ولها عدة أشكال هي</a:t>
            </a:r>
            <a:r>
              <a:rPr lang="fr-FR" dirty="0"/>
              <a:t>:</a:t>
            </a:r>
          </a:p>
          <a:p>
            <a:pPr lvl="0" algn="r" rtl="1"/>
            <a:r>
              <a:rPr lang="ar-SA" dirty="0"/>
              <a:t>حيث يتعدد فيها أصحاب رؤوس المال وينفرد فيها المضارب</a:t>
            </a:r>
            <a:r>
              <a:rPr lang="fr-FR" dirty="0"/>
              <a:t>.</a:t>
            </a:r>
          </a:p>
          <a:p>
            <a:pPr lvl="0" algn="r" rtl="1"/>
            <a:r>
              <a:rPr lang="ar-SA" dirty="0"/>
              <a:t>أو أن يتعدد فيها المضاربون ويكون صاحب رأس المال منفرداً</a:t>
            </a:r>
            <a:r>
              <a:rPr lang="fr-FR" dirty="0"/>
              <a:t>.</a:t>
            </a:r>
          </a:p>
          <a:p>
            <a:pPr lvl="0" algn="r" rtl="1"/>
            <a:r>
              <a:rPr lang="ar-SA" dirty="0"/>
              <a:t>أو أن يتعدد فيها طرفا المضاربة ويكون المصرف وسيطاً في هذه الحالة</a:t>
            </a:r>
            <a:r>
              <a:rPr lang="fr-FR" dirty="0"/>
              <a:t>.</a:t>
            </a:r>
          </a:p>
          <a:p>
            <a:pPr algn="r" rtl="1"/>
            <a:endParaRPr lang="fr-FR" dirty="0"/>
          </a:p>
          <a:p>
            <a:pPr algn="r" rt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r>
              <a:rPr lang="ar-DZ" b="1" dirty="0">
                <a:solidFill>
                  <a:srgbClr val="FF0000"/>
                </a:solidFill>
              </a:rPr>
              <a:t>أركان </a:t>
            </a:r>
            <a:r>
              <a:rPr lang="ar-DZ" b="1" dirty="0" err="1">
                <a:solidFill>
                  <a:srgbClr val="FF0000"/>
                </a:solidFill>
              </a:rPr>
              <a:t>و</a:t>
            </a:r>
            <a:r>
              <a:rPr lang="ar-DZ" b="1" dirty="0">
                <a:solidFill>
                  <a:srgbClr val="FF0000"/>
                </a:solidFill>
              </a:rPr>
              <a:t> شروط التمويل بالمضاربة</a:t>
            </a:r>
            <a:r>
              <a:rPr lang="ar-DZ" b="1" dirty="0"/>
              <a:t>: </a:t>
            </a:r>
            <a:r>
              <a:rPr lang="ar-SA" dirty="0"/>
              <a:t>تقوم المضاربة على عدد من الأركان هي :</a:t>
            </a:r>
            <a:endParaRPr lang="fr-FR" dirty="0"/>
          </a:p>
          <a:p>
            <a:pPr algn="r" rtl="1"/>
            <a:r>
              <a:rPr lang="ar-SA" b="1" dirty="0"/>
              <a:t>العاقدان </a:t>
            </a:r>
            <a:r>
              <a:rPr lang="ar-SA" dirty="0"/>
              <a:t> (رب المال والمضارب)، </a:t>
            </a:r>
            <a:endParaRPr lang="ar-DZ" dirty="0" smtClean="0"/>
          </a:p>
          <a:p>
            <a:pPr algn="r" rtl="1"/>
            <a:r>
              <a:rPr lang="ar-SA" b="1" dirty="0" smtClean="0"/>
              <a:t>والصيغة</a:t>
            </a:r>
            <a:r>
              <a:rPr lang="ar-SA" dirty="0" smtClean="0"/>
              <a:t> </a:t>
            </a:r>
            <a:r>
              <a:rPr lang="ar-SA" dirty="0"/>
              <a:t>(الإيجاب والقبول</a:t>
            </a:r>
            <a:r>
              <a:rPr lang="ar-SA" dirty="0" smtClean="0"/>
              <a:t>)،</a:t>
            </a:r>
            <a:endParaRPr lang="ar-DZ" dirty="0" smtClean="0"/>
          </a:p>
          <a:p>
            <a:pPr algn="r" rtl="1"/>
            <a:r>
              <a:rPr lang="ar-SA" dirty="0" smtClean="0"/>
              <a:t> </a:t>
            </a:r>
            <a:r>
              <a:rPr lang="ar-SA" b="1" dirty="0"/>
              <a:t>ورأس المال</a:t>
            </a:r>
            <a:r>
              <a:rPr lang="ar-SA" dirty="0"/>
              <a:t> (المبلغ الذي يقدمه رب المال إلى المضارب للعمل </a:t>
            </a:r>
            <a:r>
              <a:rPr lang="ar-SA" dirty="0" err="1"/>
              <a:t>به</a:t>
            </a:r>
            <a:r>
              <a:rPr lang="ar-SA" dirty="0"/>
              <a:t> في نشاط المضاربة)،</a:t>
            </a:r>
            <a:r>
              <a:rPr lang="ar-SA" b="1" dirty="0"/>
              <a:t> </a:t>
            </a:r>
            <a:endParaRPr lang="ar-DZ" b="1" dirty="0" smtClean="0"/>
          </a:p>
          <a:p>
            <a:pPr algn="r" rtl="1"/>
            <a:r>
              <a:rPr lang="ar-SA" b="1" dirty="0" smtClean="0"/>
              <a:t>والربح</a:t>
            </a:r>
            <a:r>
              <a:rPr lang="ar-SA" dirty="0" smtClean="0"/>
              <a:t> </a:t>
            </a:r>
            <a:r>
              <a:rPr lang="ar-SA" dirty="0"/>
              <a:t>(ما زاد عن رأس المال، وهو المقصود بالمضاربة)، </a:t>
            </a:r>
            <a:endParaRPr lang="ar-DZ" dirty="0" smtClean="0"/>
          </a:p>
          <a:p>
            <a:pPr algn="r" rtl="1"/>
            <a:r>
              <a:rPr lang="ar-SA" b="1" dirty="0" smtClean="0"/>
              <a:t>والعمل </a:t>
            </a:r>
            <a:r>
              <a:rPr lang="ar-SA" dirty="0"/>
              <a:t>(ما يقدمه المضارب مقابل رأس المال الذي يقدمه رب المال).</a:t>
            </a:r>
            <a:endParaRPr lang="fr-FR" dirty="0"/>
          </a:p>
          <a:p>
            <a:pPr algn="r" rtl="1"/>
            <a:r>
              <a:rPr lang="ar-SA" dirty="0"/>
              <a:t>ومن </a:t>
            </a:r>
            <a:r>
              <a:rPr lang="ar-SA" b="1" dirty="0">
                <a:solidFill>
                  <a:srgbClr val="FF0000"/>
                </a:solidFill>
              </a:rPr>
              <a:t>الشروط الأساسية </a:t>
            </a:r>
            <a:r>
              <a:rPr lang="ar-SA" dirty="0"/>
              <a:t>التي تحكم أركان المضاربة الخاصة بالصيغة أن يتحد مجلس الإيجاب والقبول، وأن تتم موافقة الإيجاب للقبول مع جواز التعاقد لفظاً أو كتابة أو بالمراسلة أو بوسائل الاتصالات الحديثة. أما شروط رأس المال فينص على أن يكون معلوماً قدراً وصفة، وأن</a:t>
            </a:r>
            <a:r>
              <a:rPr lang="ar-SA" b="1" dirty="0"/>
              <a:t> </a:t>
            </a:r>
            <a:r>
              <a:rPr lang="ar-SA" dirty="0"/>
              <a:t>يكون </a:t>
            </a:r>
            <a:r>
              <a:rPr lang="ar-SA" dirty="0" smtClean="0"/>
              <a:t>نقداً</a:t>
            </a:r>
            <a:r>
              <a:rPr lang="ar-DZ" dirty="0" smtClean="0"/>
              <a:t> </a:t>
            </a:r>
            <a:r>
              <a:rPr lang="ar-SA" dirty="0" smtClean="0"/>
              <a:t>و </a:t>
            </a:r>
            <a:r>
              <a:rPr lang="ar-SA" dirty="0"/>
              <a:t>عروضاً (موجودات) تثبت قيمتها عند التعاقد أو تكلفتها التاريخية رأس مال للمضاربة. كما يجب أن يكون رأس المال عيناً حاضرة لا ديناً في الذمة وأن يسلم إلى المضارب بنقل الحيازة إلى المضارب أو تمكينه من التصرف</a:t>
            </a:r>
            <a:endParaRPr lang="fr-FR" dirty="0"/>
          </a:p>
          <a:p>
            <a:pPr algn="r" rtl="1">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solidFill>
                  <a:srgbClr val="FF0000"/>
                </a:solidFill>
              </a:rPr>
              <a:t>معيار التمويل بالمضاربة رقم "3 </a:t>
            </a:r>
            <a:r>
              <a:rPr lang="ar-DZ" b="1" dirty="0" smtClean="0">
                <a:solidFill>
                  <a:srgbClr val="FF0000"/>
                </a:solidFill>
              </a:rPr>
              <a:t>":</a:t>
            </a:r>
          </a:p>
          <a:p>
            <a:pPr algn="r" rtl="1">
              <a:buNone/>
            </a:pPr>
            <a:r>
              <a:rPr lang="ar-DZ" b="1" dirty="0" smtClean="0">
                <a:solidFill>
                  <a:srgbClr val="FF0000"/>
                </a:solidFill>
              </a:rPr>
              <a:t> </a:t>
            </a:r>
            <a:r>
              <a:rPr lang="ar-DZ" dirty="0"/>
              <a:t>يهدف المعيار إلى وضع القواعد المحاسبية التي تحكم الإثبات، والقياس ، والإفصاح عن عمليات المضاربة التي تجريها المصارف والمؤسسات المالية الإسلامية ، </a:t>
            </a:r>
            <a:r>
              <a:rPr lang="ar-DZ" dirty="0" smtClean="0"/>
              <a:t>كما </a:t>
            </a:r>
            <a:r>
              <a:rPr lang="ar-DZ" dirty="0"/>
              <a:t>يتضمن </a:t>
            </a:r>
            <a:r>
              <a:rPr lang="ar-DZ" dirty="0" smtClean="0"/>
              <a:t>الأسس </a:t>
            </a:r>
            <a:r>
              <a:rPr lang="ar-DZ" dirty="0"/>
              <a:t>الفقهية التي تم الاستناد عليها في إيجاد المعالجات المحاسبية المقترحة والبدائل المحاسبية المختلفة للمحاسبة عن التمويل بالمضاربة </a:t>
            </a:r>
            <a:r>
              <a:rPr lang="ar-DZ" dirty="0" smtClean="0"/>
              <a:t>.</a:t>
            </a:r>
          </a:p>
          <a:p>
            <a:pPr algn="r" rtl="1">
              <a:buNone/>
            </a:pPr>
            <a:endParaRPr lang="ar-DZ" dirty="0" smtClean="0"/>
          </a:p>
          <a:p>
            <a:pPr algn="r" rtl="1">
              <a:buFontTx/>
              <a:buChar char="-"/>
            </a:pPr>
            <a:r>
              <a:rPr lang="ar-DZ" b="1" dirty="0" smtClean="0">
                <a:solidFill>
                  <a:srgbClr val="FF0000"/>
                </a:solidFill>
              </a:rPr>
              <a:t>المعالجات </a:t>
            </a:r>
            <a:r>
              <a:rPr lang="ar-DZ" b="1" dirty="0">
                <a:solidFill>
                  <a:srgbClr val="FF0000"/>
                </a:solidFill>
              </a:rPr>
              <a:t>المحاسبية للتمويل بالمضاربة: حسب المعيار "</a:t>
            </a:r>
            <a:r>
              <a:rPr lang="ar-DZ" b="1" dirty="0" smtClean="0">
                <a:solidFill>
                  <a:srgbClr val="FF0000"/>
                </a:solidFill>
              </a:rPr>
              <a:t>3</a:t>
            </a:r>
          </a:p>
          <a:p>
            <a:pPr algn="r" rtl="1">
              <a:buFontTx/>
              <a:buChar char="-"/>
            </a:pPr>
            <a:r>
              <a:rPr lang="ar-DZ" dirty="0"/>
              <a:t>عالج المعيار "3" التمويل بالمضاربة الإجراءات لعمليات المضاربة في دفاتر المصرف ( رب المال)،ولم يشمل المعيار المعالجة المحاسبية غي دفاتر العميل ( المضارب) أو زكاة أموال المضاربة أو تسلم المصرف لأموال المضاربة ( الحسابات الاستثمارية</a:t>
            </a:r>
            <a:endParaRPr lang="fr-FR" dirty="0"/>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أولا– إثبات رأس مال المضاربة عند التعاقد: </a:t>
            </a:r>
            <a:r>
              <a:rPr lang="ar-DZ" dirty="0"/>
              <a:t>يتم إثبات عمليات </a:t>
            </a:r>
            <a:r>
              <a:rPr lang="ar-DZ" dirty="0" smtClean="0"/>
              <a:t>تمويل المضاربة </a:t>
            </a:r>
            <a:r>
              <a:rPr lang="ar-DZ" dirty="0"/>
              <a:t>عند تسليم رأس المال نقدا أو عينا( الفقرة3).</a:t>
            </a:r>
            <a:endParaRPr lang="fr-FR" dirty="0"/>
          </a:p>
          <a:p>
            <a:pPr algn="r" rtl="1">
              <a:buNone/>
            </a:pPr>
            <a:r>
              <a:rPr lang="ar-DZ" b="1" dirty="0" smtClean="0"/>
              <a:t>– </a:t>
            </a:r>
            <a:r>
              <a:rPr lang="ar-DZ" b="1" dirty="0"/>
              <a:t>قياس رأس مال المضاربة عند التعاقد: </a:t>
            </a:r>
            <a:r>
              <a:rPr lang="ar-DZ" dirty="0"/>
              <a:t>إذا قدم المصرف رأس مال المضاربة نقدا عند التعاقد يقاس بالمبلغ المدفوع أو الموضوع تحت تصرف المضارب. أما إذا قدم البنك رأس مال المضاربة عينا فانه يقاس بالقيمة العادلة للعين ( المتفق عليها بين البنك والمضارب) ، وفي حالة وجود فرق بين القيمة العادلة للعين وقيمته الدفترية يتم الاعتراف </a:t>
            </a:r>
            <a:r>
              <a:rPr lang="ar-DZ" dirty="0" err="1"/>
              <a:t>به</a:t>
            </a:r>
            <a:r>
              <a:rPr lang="ar-DZ" dirty="0"/>
              <a:t> لدى المصرف كربح/خسارة ( الفقرة رقم 8 )</a:t>
            </a:r>
            <a:endParaRPr lang="fr-FR" dirty="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lvl="0" algn="r" rtl="1"/>
            <a:r>
              <a:rPr lang="ar-DZ" b="1" dirty="0">
                <a:solidFill>
                  <a:srgbClr val="FF0000"/>
                </a:solidFill>
              </a:rPr>
              <a:t>عند تسليم رأس المال للمضارب نقدا</a:t>
            </a:r>
            <a:r>
              <a:rPr lang="ar-DZ" b="1" dirty="0"/>
              <a:t>:</a:t>
            </a:r>
            <a:r>
              <a:rPr lang="ar-DZ" dirty="0"/>
              <a:t> يسجل البنك</a:t>
            </a:r>
            <a:endParaRPr lang="fr-FR" dirty="0"/>
          </a:p>
          <a:p>
            <a:pPr algn="r" rtl="1">
              <a:buNone/>
            </a:pPr>
            <a:r>
              <a:rPr lang="ar-DZ" b="1" dirty="0"/>
              <a:t>من </a:t>
            </a:r>
            <a:r>
              <a:rPr lang="ar-DZ" b="1" dirty="0" err="1"/>
              <a:t>ح</a:t>
            </a:r>
            <a:r>
              <a:rPr lang="ar-DZ" b="1" dirty="0"/>
              <a:t>/ التمويل بالمضاربة </a:t>
            </a:r>
            <a:endParaRPr lang="fr-FR" dirty="0"/>
          </a:p>
          <a:p>
            <a:pPr algn="r" rtl="1">
              <a:buNone/>
            </a:pPr>
            <a:r>
              <a:rPr lang="ar-DZ" b="1" dirty="0" smtClean="0"/>
              <a:t>           إلى </a:t>
            </a:r>
            <a:r>
              <a:rPr lang="ar-DZ" b="1" dirty="0"/>
              <a:t>ح/ الخزينة/ الحساب الجاري </a:t>
            </a:r>
            <a:r>
              <a:rPr lang="ar-DZ" b="1" dirty="0" smtClean="0"/>
              <a:t>للمضارب</a:t>
            </a:r>
          </a:p>
          <a:p>
            <a:pPr algn="r" rtl="1">
              <a:buNone/>
            </a:pPr>
            <a:endParaRPr lang="fr-FR" dirty="0"/>
          </a:p>
          <a:p>
            <a:pPr lvl="0" algn="r" rtl="1"/>
            <a:r>
              <a:rPr lang="ar-DZ" b="1" dirty="0">
                <a:solidFill>
                  <a:srgbClr val="FF0000"/>
                </a:solidFill>
              </a:rPr>
              <a:t>عند تسليم رأس المال للمضارب عينا للمضارب ( يجوز):</a:t>
            </a:r>
            <a:endParaRPr lang="fr-FR" dirty="0">
              <a:solidFill>
                <a:srgbClr val="FF0000"/>
              </a:solidFill>
            </a:endParaRPr>
          </a:p>
          <a:p>
            <a:pPr algn="r" rtl="1">
              <a:buNone/>
            </a:pPr>
            <a:r>
              <a:rPr lang="ar-DZ" b="1" dirty="0"/>
              <a:t>من </a:t>
            </a:r>
            <a:r>
              <a:rPr lang="ar-DZ" b="1" dirty="0" err="1"/>
              <a:t>ح</a:t>
            </a:r>
            <a:r>
              <a:rPr lang="ar-DZ" b="1" dirty="0"/>
              <a:t>/ التمويل بالمضاربة</a:t>
            </a:r>
            <a:endParaRPr lang="fr-FR" dirty="0"/>
          </a:p>
          <a:p>
            <a:pPr algn="r" rtl="1">
              <a:buNone/>
            </a:pPr>
            <a:r>
              <a:rPr lang="ar-DZ" b="1" dirty="0" smtClean="0"/>
              <a:t>          إلى </a:t>
            </a:r>
            <a:r>
              <a:rPr lang="ar-DZ" b="1" dirty="0"/>
              <a:t>ح/ الأصول/ البضاعة التي تم تسليمها للمضارب</a:t>
            </a:r>
            <a:endParaRPr lang="fr-FR" dirty="0"/>
          </a:p>
          <a:p>
            <a:pPr rtl="1">
              <a:buNone/>
            </a:pPr>
            <a:r>
              <a:rPr lang="ar-DZ" dirty="0"/>
              <a:t> </a:t>
            </a:r>
            <a:endParaRPr lang="fr-FR" dirty="0"/>
          </a:p>
          <a:p>
            <a:pPr rtl="1">
              <a:buNone/>
            </a:pPr>
            <a:endParaRPr lang="fr-FR" dirty="0"/>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DZ" b="1" dirty="0" smtClean="0"/>
              <a:t>ثانيا -وفي </a:t>
            </a:r>
            <a:r>
              <a:rPr lang="ar-DZ" b="1" dirty="0"/>
              <a:t>حالة وجود فروق   بين القيمة العادلة للعين وقيمته الدفترية يتم الاعتراف </a:t>
            </a:r>
            <a:r>
              <a:rPr lang="ar-DZ" b="1" dirty="0" err="1"/>
              <a:t>به</a:t>
            </a:r>
            <a:r>
              <a:rPr lang="ar-DZ" b="1" dirty="0"/>
              <a:t> لدى المصرف </a:t>
            </a:r>
            <a:endParaRPr lang="fr-FR" dirty="0"/>
          </a:p>
          <a:p>
            <a:pPr lvl="0" algn="r" rtl="1"/>
            <a:r>
              <a:rPr lang="ar-DZ" b="1" dirty="0">
                <a:solidFill>
                  <a:srgbClr val="FF0000"/>
                </a:solidFill>
              </a:rPr>
              <a:t>في حالة الربح ( القيمة العادلة &gt; القيمة الدفترية </a:t>
            </a:r>
            <a:r>
              <a:rPr lang="ar-DZ" b="1" dirty="0" smtClean="0">
                <a:solidFill>
                  <a:srgbClr val="FF0000"/>
                </a:solidFill>
              </a:rPr>
              <a:t>)</a:t>
            </a:r>
          </a:p>
          <a:p>
            <a:pPr algn="r" rtl="1"/>
            <a:endParaRPr lang="ar-DZ" b="1" dirty="0" smtClean="0"/>
          </a:p>
          <a:p>
            <a:pPr rtl="1">
              <a:buNone/>
            </a:pPr>
            <a:endParaRPr lang="ar-DZ" dirty="0" smtClean="0"/>
          </a:p>
          <a:p>
            <a:pPr rtl="1">
              <a:buNone/>
            </a:pPr>
            <a:endParaRPr lang="ar-DZ" dirty="0"/>
          </a:p>
          <a:p>
            <a:pPr rtl="1">
              <a:buNone/>
            </a:pPr>
            <a:endParaRPr lang="fr-FR" dirty="0"/>
          </a:p>
          <a:p>
            <a:pPr rtl="1">
              <a:buNone/>
            </a:pPr>
            <a:r>
              <a:rPr lang="ar-DZ" dirty="0"/>
              <a:t> </a:t>
            </a:r>
            <a:endParaRPr lang="fr-FR" dirty="0"/>
          </a:p>
          <a:p>
            <a:pPr rtl="1">
              <a:buNone/>
            </a:pPr>
            <a:endParaRPr lang="fr-FR" b="1" dirty="0"/>
          </a:p>
        </p:txBody>
      </p:sp>
      <p:graphicFrame>
        <p:nvGraphicFramePr>
          <p:cNvPr id="4" name="Tableau 3"/>
          <p:cNvGraphicFramePr>
            <a:graphicFrameLocks noGrp="1"/>
          </p:cNvGraphicFramePr>
          <p:nvPr/>
        </p:nvGraphicFramePr>
        <p:xfrm>
          <a:off x="785785" y="1397000"/>
          <a:ext cx="7643867" cy="3108960"/>
        </p:xfrm>
        <a:graphic>
          <a:graphicData uri="http://schemas.openxmlformats.org/drawingml/2006/table">
            <a:tbl>
              <a:tblPr firstRow="1" bandRow="1">
                <a:tableStyleId>{5C22544A-7EE6-4342-B048-85BDC9FD1C3A}</a:tableStyleId>
              </a:tblPr>
              <a:tblGrid>
                <a:gridCol w="922515"/>
                <a:gridCol w="948897"/>
                <a:gridCol w="5772455"/>
              </a:tblGrid>
              <a:tr h="524888">
                <a:tc>
                  <a:txBody>
                    <a:bodyPr/>
                    <a:lstStyle/>
                    <a:p>
                      <a:pPr algn="ctr"/>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2292930">
                <a:tc>
                  <a:txBody>
                    <a:bodyPr/>
                    <a:lstStyle/>
                    <a:p>
                      <a:pPr algn="ctr"/>
                      <a:endParaRPr lang="fr-FR" sz="3200">
                        <a:solidFill>
                          <a:schemeClr val="tx1"/>
                        </a:solidFill>
                      </a:endParaRPr>
                    </a:p>
                  </a:txBody>
                  <a:tcPr>
                    <a:solidFill>
                      <a:schemeClr val="accent6">
                        <a:lumMod val="40000"/>
                        <a:lumOff val="60000"/>
                      </a:schemeClr>
                    </a:solidFill>
                  </a:tcPr>
                </a:tc>
                <a:tc>
                  <a:txBody>
                    <a:bodyPr/>
                    <a:lstStyle/>
                    <a:p>
                      <a:pPr algn="ctr"/>
                      <a:endParaRPr lang="fr-FR" sz="3200" dirty="0">
                        <a:solidFill>
                          <a:schemeClr val="tx1"/>
                        </a:solidFill>
                      </a:endParaRPr>
                    </a:p>
                  </a:txBody>
                  <a:tcPr>
                    <a:solidFill>
                      <a:schemeClr val="accent6">
                        <a:lumMod val="40000"/>
                        <a:lumOff val="60000"/>
                      </a:schemeClr>
                    </a:solidFill>
                  </a:tcPr>
                </a:tc>
                <a:tc>
                  <a:txBody>
                    <a:bodyPr/>
                    <a:lstStyle/>
                    <a:p>
                      <a:pPr algn="r" rtl="1"/>
                      <a:r>
                        <a:rPr lang="ar-DZ" sz="3200" b="1" dirty="0" smtClean="0">
                          <a:solidFill>
                            <a:schemeClr val="tx1"/>
                          </a:solidFill>
                        </a:rPr>
                        <a:t>من </a:t>
                      </a:r>
                      <a:r>
                        <a:rPr lang="ar-DZ" sz="3200" b="1" dirty="0" err="1" smtClean="0">
                          <a:solidFill>
                            <a:schemeClr val="tx1"/>
                          </a:solidFill>
                        </a:rPr>
                        <a:t>ح</a:t>
                      </a:r>
                      <a:r>
                        <a:rPr lang="ar-DZ" sz="3200" b="1" dirty="0" smtClean="0">
                          <a:solidFill>
                            <a:schemeClr val="tx1"/>
                          </a:solidFill>
                        </a:rPr>
                        <a:t>/ التمويل بالمضاربة    </a:t>
                      </a:r>
                      <a:endParaRPr lang="fr-FR" sz="3200" dirty="0" smtClean="0">
                        <a:solidFill>
                          <a:schemeClr val="tx1"/>
                        </a:solidFill>
                      </a:endParaRPr>
                    </a:p>
                    <a:p>
                      <a:pPr algn="ctr" rtl="1"/>
                      <a:r>
                        <a:rPr lang="ar-DZ" sz="3200" b="1" dirty="0" smtClean="0">
                          <a:solidFill>
                            <a:schemeClr val="tx1"/>
                          </a:solidFill>
                        </a:rPr>
                        <a:t>       إلى مذكورين </a:t>
                      </a:r>
                      <a:endParaRPr lang="fr-FR" sz="3200" dirty="0" smtClean="0">
                        <a:solidFill>
                          <a:schemeClr val="tx1"/>
                        </a:solidFill>
                      </a:endParaRPr>
                    </a:p>
                    <a:p>
                      <a:pPr algn="ctr" rtl="1"/>
                      <a:r>
                        <a:rPr lang="ar-DZ" sz="3200" b="1" dirty="0" smtClean="0">
                          <a:solidFill>
                            <a:schemeClr val="tx1"/>
                          </a:solidFill>
                        </a:rPr>
                        <a:t>        ح/ الأصول المسلمة للمضارب</a:t>
                      </a:r>
                      <a:endParaRPr lang="fr-FR" sz="3200" dirty="0" smtClean="0">
                        <a:solidFill>
                          <a:schemeClr val="tx1"/>
                        </a:solidFill>
                      </a:endParaRPr>
                    </a:p>
                    <a:p>
                      <a:pPr algn="r" rtl="1"/>
                      <a:r>
                        <a:rPr lang="ar-DZ" sz="3200" b="1" dirty="0" smtClean="0">
                          <a:solidFill>
                            <a:schemeClr val="tx1"/>
                          </a:solidFill>
                        </a:rPr>
                        <a:t>             ح / الأرباح</a:t>
                      </a:r>
                      <a:endParaRPr lang="fr-FR" sz="3200" dirty="0" smtClean="0">
                        <a:solidFill>
                          <a:schemeClr val="tx1"/>
                        </a:solidFill>
                      </a:endParaRPr>
                    </a:p>
                    <a:p>
                      <a:pPr algn="ctr"/>
                      <a:endParaRPr lang="fr-FR" sz="3200" dirty="0">
                        <a:solidFill>
                          <a:schemeClr val="tx1"/>
                        </a:solidFill>
                      </a:endParaRPr>
                    </a:p>
                  </a:txBody>
                  <a:tcPr>
                    <a:solidFill>
                      <a:schemeClr val="accent6">
                        <a:lumMod val="40000"/>
                        <a:lumOff val="60000"/>
                      </a:scheme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285720" y="1428736"/>
          <a:ext cx="8358182" cy="3383280"/>
        </p:xfrm>
        <a:graphic>
          <a:graphicData uri="http://schemas.openxmlformats.org/drawingml/2006/table">
            <a:tbl>
              <a:tblPr firstRow="1" bandRow="1">
                <a:tableStyleId>{5C22544A-7EE6-4342-B048-85BDC9FD1C3A}</a:tableStyleId>
              </a:tblPr>
              <a:tblGrid>
                <a:gridCol w="1714513"/>
                <a:gridCol w="1357322"/>
                <a:gridCol w="5286347"/>
              </a:tblGrid>
              <a:tr h="370840">
                <a:tc>
                  <a:txBody>
                    <a:bodyPr/>
                    <a:lstStyle/>
                    <a:p>
                      <a:pPr algn="ctr"/>
                      <a:r>
                        <a:rPr lang="ar-DZ" sz="3200" dirty="0" smtClean="0">
                          <a:solidFill>
                            <a:schemeClr val="tx1"/>
                          </a:solidFill>
                        </a:rPr>
                        <a:t>دائن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مدين</a:t>
                      </a:r>
                      <a:endParaRPr lang="fr-FR" sz="3200" dirty="0">
                        <a:solidFill>
                          <a:schemeClr val="tx1"/>
                        </a:solidFill>
                      </a:endParaRPr>
                    </a:p>
                  </a:txBody>
                  <a:tcPr>
                    <a:solidFill>
                      <a:schemeClr val="accent6">
                        <a:lumMod val="40000"/>
                        <a:lumOff val="60000"/>
                      </a:schemeClr>
                    </a:solidFill>
                  </a:tcPr>
                </a:tc>
                <a:tc>
                  <a:txBody>
                    <a:bodyPr/>
                    <a:lstStyle/>
                    <a:p>
                      <a:pPr algn="ctr"/>
                      <a:r>
                        <a:rPr lang="ar-DZ" sz="3200" dirty="0" smtClean="0">
                          <a:solidFill>
                            <a:schemeClr val="tx1"/>
                          </a:solidFill>
                        </a:rPr>
                        <a:t>البيان</a:t>
                      </a:r>
                      <a:endParaRPr lang="fr-FR" sz="3200" dirty="0">
                        <a:solidFill>
                          <a:schemeClr val="tx1"/>
                        </a:solidFill>
                      </a:endParaRPr>
                    </a:p>
                  </a:txBody>
                  <a:tcPr>
                    <a:solidFill>
                      <a:schemeClr val="accent6">
                        <a:lumMod val="40000"/>
                        <a:lumOff val="60000"/>
                      </a:schemeClr>
                    </a:solidFill>
                  </a:tcPr>
                </a:tc>
              </a:tr>
              <a:tr h="370840">
                <a:tc>
                  <a:txBody>
                    <a:bodyPr/>
                    <a:lstStyle/>
                    <a:p>
                      <a:endParaRPr lang="fr-FR"/>
                    </a:p>
                  </a:txBody>
                  <a:tcPr>
                    <a:solidFill>
                      <a:schemeClr val="accent6">
                        <a:lumMod val="40000"/>
                        <a:lumOff val="60000"/>
                      </a:schemeClr>
                    </a:solidFill>
                  </a:tcPr>
                </a:tc>
                <a:tc>
                  <a:txBody>
                    <a:bodyPr/>
                    <a:lstStyle/>
                    <a:p>
                      <a:endParaRPr lang="fr-FR" dirty="0"/>
                    </a:p>
                  </a:txBody>
                  <a:tcPr>
                    <a:solidFill>
                      <a:schemeClr val="accent6">
                        <a:lumMod val="40000"/>
                        <a:lumOff val="60000"/>
                      </a:schemeClr>
                    </a:solidFill>
                  </a:tcPr>
                </a:tc>
                <a:tc>
                  <a:txBody>
                    <a:bodyPr/>
                    <a:lstStyle/>
                    <a:p>
                      <a:pPr algn="r" rtl="1"/>
                      <a:r>
                        <a:rPr lang="ar-DZ" sz="3200" b="1" dirty="0" smtClean="0"/>
                        <a:t>من مذكورين </a:t>
                      </a:r>
                      <a:endParaRPr lang="fr-FR" sz="3200" dirty="0" smtClean="0"/>
                    </a:p>
                    <a:p>
                      <a:pPr algn="r" rtl="1"/>
                      <a:r>
                        <a:rPr lang="ar-DZ" sz="3200" b="1" dirty="0" smtClean="0"/>
                        <a:t>ح/ التمويل بالمضاربة </a:t>
                      </a:r>
                      <a:endParaRPr lang="fr-FR" sz="3200" dirty="0" smtClean="0"/>
                    </a:p>
                    <a:p>
                      <a:pPr algn="r" rtl="1"/>
                      <a:r>
                        <a:rPr lang="ar-DZ" sz="3200" b="1" dirty="0" smtClean="0"/>
                        <a:t> ح/ الخسارة     </a:t>
                      </a:r>
                      <a:endParaRPr lang="fr-FR" sz="3200" dirty="0" smtClean="0"/>
                    </a:p>
                    <a:p>
                      <a:pPr algn="r" rtl="1"/>
                      <a:r>
                        <a:rPr lang="ar-DZ" sz="3200" b="1" dirty="0" smtClean="0"/>
                        <a:t>            إلى </a:t>
                      </a:r>
                      <a:r>
                        <a:rPr lang="ar-DZ" sz="3200" b="1" dirty="0" err="1" smtClean="0"/>
                        <a:t>ح</a:t>
                      </a:r>
                      <a:r>
                        <a:rPr lang="ar-DZ" sz="3200" b="1" dirty="0" smtClean="0"/>
                        <a:t>/ الأصول المسلمة للمضارب</a:t>
                      </a:r>
                      <a:endParaRPr lang="fr-FR" sz="3200" dirty="0" smtClean="0"/>
                    </a:p>
                    <a:p>
                      <a:endParaRPr lang="fr-FR" dirty="0"/>
                    </a:p>
                  </a:txBody>
                  <a:tcPr>
                    <a:solidFill>
                      <a:schemeClr val="accent6">
                        <a:lumMod val="40000"/>
                        <a:lumOff val="60000"/>
                      </a:schemeClr>
                    </a:solidFill>
                  </a:tcPr>
                </a:tc>
              </a:tr>
            </a:tbl>
          </a:graphicData>
        </a:graphic>
      </p:graphicFrame>
      <p:sp>
        <p:nvSpPr>
          <p:cNvPr id="1025" name="Rectangle 1"/>
          <p:cNvSpPr>
            <a:spLocks noChangeArrowheads="1"/>
          </p:cNvSpPr>
          <p:nvPr/>
        </p:nvSpPr>
        <p:spPr bwMode="auto">
          <a:xfrm>
            <a:off x="2523278" y="0"/>
            <a:ext cx="662072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kumimoji="0" lang="ar-DZ" sz="32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حالة الخسارة ( القيمة الدفترية &gt; القيمة العادلة</a:t>
            </a:r>
            <a:r>
              <a:rPr kumimoji="0" lang="ar-DZ" sz="32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ar-DZ"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1191</Words>
  <Application>Microsoft Office PowerPoint</Application>
  <PresentationFormat>Affichage à l'écran (4:3)</PresentationFormat>
  <Paragraphs>125</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12</cp:revision>
  <dcterms:created xsi:type="dcterms:W3CDTF">2022-10-28T18:02:01Z</dcterms:created>
  <dcterms:modified xsi:type="dcterms:W3CDTF">2022-10-28T18:56:03Z</dcterms:modified>
</cp:coreProperties>
</file>