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notesMasterIdLst>
    <p:notesMasterId r:id="rId10"/>
  </p:notesMasterIdLst>
  <p:sldIdLst>
    <p:sldId id="390" r:id="rId2"/>
    <p:sldId id="387" r:id="rId3"/>
    <p:sldId id="391" r:id="rId4"/>
    <p:sldId id="384" r:id="rId5"/>
    <p:sldId id="392" r:id="rId6"/>
    <p:sldId id="393" r:id="rId7"/>
    <p:sldId id="389" r:id="rId8"/>
    <p:sldId id="277"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020" autoAdjust="0"/>
  </p:normalViewPr>
  <p:slideViewPr>
    <p:cSldViewPr>
      <p:cViewPr varScale="1">
        <p:scale>
          <a:sx n="53" d="100"/>
          <a:sy n="53" d="100"/>
        </p:scale>
        <p:origin x="1660" y="3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72BA05-C693-4272-BB9E-99CE17A27D78}" type="doc">
      <dgm:prSet loTypeId="urn:microsoft.com/office/officeart/2005/8/layout/balance1" loCatId="relationship" qsTypeId="urn:microsoft.com/office/officeart/2005/8/quickstyle/simple1" qsCatId="simple" csTypeId="urn:microsoft.com/office/officeart/2005/8/colors/accent0_3" csCatId="mainScheme" phldr="1"/>
      <dgm:spPr/>
      <dgm:t>
        <a:bodyPr/>
        <a:lstStyle/>
        <a:p>
          <a:endParaRPr lang="fr-FR"/>
        </a:p>
      </dgm:t>
    </dgm:pt>
    <dgm:pt modelId="{6C7E973C-A5BB-42E5-A1A0-081340958D9E}">
      <dgm:prSet phldrT="[Texte]" custT="1"/>
      <dgm:spPr>
        <a:xfrm>
          <a:off x="2123376" y="0"/>
          <a:ext cx="1629346" cy="905192"/>
        </a:xfrm>
        <a:solidFill>
          <a:srgbClr val="1F497D">
            <a:alpha val="90000"/>
            <a:tint val="40000"/>
            <a:hueOff val="0"/>
            <a:satOff val="0"/>
            <a:lumOff val="0"/>
            <a:alphaOff val="0"/>
          </a:srgbClr>
        </a:solidFill>
        <a:ln w="25400" cap="flat" cmpd="sng" algn="ctr">
          <a:solidFill>
            <a:srgbClr val="1F497D">
              <a:alpha val="90000"/>
              <a:tint val="40000"/>
              <a:hueOff val="0"/>
              <a:satOff val="0"/>
              <a:lumOff val="0"/>
              <a:alphaOff val="0"/>
            </a:srgbClr>
          </a:solidFill>
          <a:prstDash val="solid"/>
        </a:ln>
        <a:effectLst/>
      </dgm:spPr>
      <dgm:t>
        <a:bodyPr/>
        <a:lstStyle/>
        <a:p>
          <a:r>
            <a:rPr lang="ar-DZ" sz="2000" b="1" dirty="0" smtClean="0">
              <a:solidFill>
                <a:sysClr val="windowText" lastClr="000000">
                  <a:hueOff val="0"/>
                  <a:satOff val="0"/>
                  <a:lumOff val="0"/>
                  <a:alphaOff val="0"/>
                </a:sysClr>
              </a:solidFill>
              <a:latin typeface="Traditional Arabic" pitchFamily="18" charset="-78"/>
              <a:ea typeface="+mn-ea"/>
              <a:cs typeface="Traditional Arabic" pitchFamily="18" charset="-78"/>
            </a:rPr>
            <a:t>البحث عن استراتيجيات جديدة</a:t>
          </a:r>
          <a:endParaRPr lang="fr-FR" sz="2000" b="1" dirty="0">
            <a:solidFill>
              <a:sysClr val="windowText" lastClr="000000">
                <a:hueOff val="0"/>
                <a:satOff val="0"/>
                <a:lumOff val="0"/>
                <a:alphaOff val="0"/>
              </a:sysClr>
            </a:solidFill>
            <a:latin typeface="Traditional Arabic" pitchFamily="18" charset="-78"/>
            <a:ea typeface="+mn-ea"/>
            <a:cs typeface="Traditional Arabic" pitchFamily="18" charset="-78"/>
          </a:endParaRPr>
        </a:p>
      </dgm:t>
    </dgm:pt>
    <dgm:pt modelId="{D34CF932-7D2C-4025-B7AE-BF6D10CF4A97}" type="parTrans" cxnId="{24752D72-275F-4216-9CE4-6240E1F76593}">
      <dgm:prSet/>
      <dgm:spPr/>
      <dgm:t>
        <a:bodyPr/>
        <a:lstStyle/>
        <a:p>
          <a:endParaRPr lang="fr-FR"/>
        </a:p>
      </dgm:t>
    </dgm:pt>
    <dgm:pt modelId="{5D9F99DF-AFAC-4839-9EAD-F81B81516B13}" type="sibTrans" cxnId="{24752D72-275F-4216-9CE4-6240E1F76593}">
      <dgm:prSet/>
      <dgm:spPr/>
      <dgm:t>
        <a:bodyPr/>
        <a:lstStyle/>
        <a:p>
          <a:endParaRPr lang="fr-FR"/>
        </a:p>
      </dgm:t>
    </dgm:pt>
    <dgm:pt modelId="{5CEFD91F-BC48-4841-9A37-8C67FED6FBDF}">
      <dgm:prSet phldrT="[Texte]" custT="1"/>
      <dgm:spPr>
        <a:xfrm rot="240000">
          <a:off x="2193073" y="2680838"/>
          <a:ext cx="1625731" cy="757424"/>
        </a:xfrm>
        <a:solidFill>
          <a:srgbClr val="1F497D">
            <a:hueOff val="0"/>
            <a:satOff val="0"/>
            <a:lumOff val="0"/>
            <a:alphaOff val="0"/>
          </a:srgbClr>
        </a:solidFill>
        <a:ln w="25400" cap="flat" cmpd="sng" algn="ctr">
          <a:solidFill>
            <a:srgbClr val="EEECE1">
              <a:hueOff val="0"/>
              <a:satOff val="0"/>
              <a:lumOff val="0"/>
              <a:alphaOff val="0"/>
            </a:srgbClr>
          </a:solidFill>
          <a:prstDash val="solid"/>
        </a:ln>
        <a:effectLst/>
      </dgm:spPr>
      <dgm:t>
        <a:bodyPr/>
        <a:lstStyle/>
        <a:p>
          <a:r>
            <a:rPr lang="ar-DZ" sz="2000" b="1" dirty="0" smtClean="0">
              <a:solidFill>
                <a:sysClr val="window" lastClr="FFFFFF"/>
              </a:solidFill>
              <a:latin typeface="Traditional Arabic" pitchFamily="18" charset="-78"/>
              <a:ea typeface="+mn-ea"/>
              <a:cs typeface="Traditional Arabic" pitchFamily="18" charset="-78"/>
            </a:rPr>
            <a:t>الاهتمام بالتسويق المصرفي</a:t>
          </a:r>
          <a:endParaRPr lang="fr-FR" sz="2000" b="1" dirty="0">
            <a:solidFill>
              <a:sysClr val="window" lastClr="FFFFFF"/>
            </a:solidFill>
            <a:latin typeface="Traditional Arabic" pitchFamily="18" charset="-78"/>
            <a:ea typeface="+mn-ea"/>
            <a:cs typeface="Traditional Arabic" pitchFamily="18" charset="-78"/>
          </a:endParaRPr>
        </a:p>
      </dgm:t>
    </dgm:pt>
    <dgm:pt modelId="{86BAA2CC-7E7B-441B-B790-864DAC3CAE99}" type="parTrans" cxnId="{BB7B435A-DA38-4EF7-93FD-3D47F8D8ACB4}">
      <dgm:prSet/>
      <dgm:spPr/>
      <dgm:t>
        <a:bodyPr/>
        <a:lstStyle/>
        <a:p>
          <a:endParaRPr lang="fr-FR"/>
        </a:p>
      </dgm:t>
    </dgm:pt>
    <dgm:pt modelId="{9B2E787E-E903-4191-8C4D-B0453EE0EC6D}" type="sibTrans" cxnId="{BB7B435A-DA38-4EF7-93FD-3D47F8D8ACB4}">
      <dgm:prSet/>
      <dgm:spPr/>
      <dgm:t>
        <a:bodyPr/>
        <a:lstStyle/>
        <a:p>
          <a:endParaRPr lang="fr-FR"/>
        </a:p>
      </dgm:t>
    </dgm:pt>
    <dgm:pt modelId="{1EC55968-D703-4885-BD09-DC4C672AE700}">
      <dgm:prSet phldrT="[Texte]" custT="1"/>
      <dgm:spPr>
        <a:xfrm>
          <a:off x="4476877" y="0"/>
          <a:ext cx="1629346" cy="905192"/>
        </a:xfrm>
        <a:solidFill>
          <a:srgbClr val="1F497D">
            <a:alpha val="90000"/>
            <a:tint val="40000"/>
            <a:hueOff val="0"/>
            <a:satOff val="0"/>
            <a:lumOff val="0"/>
            <a:alphaOff val="0"/>
          </a:srgbClr>
        </a:solidFill>
        <a:ln w="25400" cap="flat" cmpd="sng" algn="ctr">
          <a:solidFill>
            <a:srgbClr val="1F497D">
              <a:alpha val="90000"/>
              <a:tint val="40000"/>
              <a:hueOff val="0"/>
              <a:satOff val="0"/>
              <a:lumOff val="0"/>
              <a:alphaOff val="0"/>
            </a:srgbClr>
          </a:solidFill>
          <a:prstDash val="solid"/>
        </a:ln>
        <a:effectLst/>
      </dgm:spPr>
      <dgm:t>
        <a:bodyPr/>
        <a:lstStyle/>
        <a:p>
          <a:r>
            <a:rPr lang="ar-DZ" sz="2000" b="1" dirty="0" smtClean="0">
              <a:solidFill>
                <a:sysClr val="windowText" lastClr="000000">
                  <a:hueOff val="0"/>
                  <a:satOff val="0"/>
                  <a:lumOff val="0"/>
                  <a:alphaOff val="0"/>
                </a:sysClr>
              </a:solidFill>
              <a:latin typeface="Traditional Arabic" pitchFamily="18" charset="-78"/>
              <a:ea typeface="+mn-ea"/>
              <a:cs typeface="Traditional Arabic" pitchFamily="18" charset="-78"/>
            </a:rPr>
            <a:t>تحديات داخلية وخارجية</a:t>
          </a:r>
          <a:endParaRPr lang="fr-FR" sz="2000" b="1" dirty="0">
            <a:solidFill>
              <a:sysClr val="windowText" lastClr="000000">
                <a:hueOff val="0"/>
                <a:satOff val="0"/>
                <a:lumOff val="0"/>
                <a:alphaOff val="0"/>
              </a:sysClr>
            </a:solidFill>
            <a:latin typeface="Traditional Arabic" pitchFamily="18" charset="-78"/>
            <a:ea typeface="+mn-ea"/>
            <a:cs typeface="Traditional Arabic" pitchFamily="18" charset="-78"/>
          </a:endParaRPr>
        </a:p>
      </dgm:t>
    </dgm:pt>
    <dgm:pt modelId="{38689A3F-7805-4C44-832C-E8C84B9DEEAF}" type="parTrans" cxnId="{DEDECDCC-D327-43F6-B9CF-AA1E9DB26617}">
      <dgm:prSet/>
      <dgm:spPr/>
      <dgm:t>
        <a:bodyPr/>
        <a:lstStyle/>
        <a:p>
          <a:endParaRPr lang="fr-FR"/>
        </a:p>
      </dgm:t>
    </dgm:pt>
    <dgm:pt modelId="{81BE2680-49D2-404D-83E8-450F7B6E6D7C}" type="sibTrans" cxnId="{DEDECDCC-D327-43F6-B9CF-AA1E9DB26617}">
      <dgm:prSet/>
      <dgm:spPr/>
      <dgm:t>
        <a:bodyPr/>
        <a:lstStyle/>
        <a:p>
          <a:endParaRPr lang="fr-FR"/>
        </a:p>
      </dgm:t>
    </dgm:pt>
    <dgm:pt modelId="{E4CB2E83-DA74-4D03-91CA-92C96AD60D5B}">
      <dgm:prSet phldrT="[Texte]" custT="1"/>
      <dgm:spPr>
        <a:xfrm rot="240000">
          <a:off x="4523944" y="2843773"/>
          <a:ext cx="1625731" cy="757424"/>
        </a:xfrm>
        <a:solidFill>
          <a:srgbClr val="1F497D">
            <a:hueOff val="0"/>
            <a:satOff val="0"/>
            <a:lumOff val="0"/>
            <a:alphaOff val="0"/>
          </a:srgbClr>
        </a:solidFill>
        <a:ln w="25400" cap="flat" cmpd="sng" algn="ctr">
          <a:solidFill>
            <a:srgbClr val="EEECE1">
              <a:hueOff val="0"/>
              <a:satOff val="0"/>
              <a:lumOff val="0"/>
              <a:alphaOff val="0"/>
            </a:srgbClr>
          </a:solidFill>
          <a:prstDash val="solid"/>
        </a:ln>
        <a:effectLst/>
      </dgm:spPr>
      <dgm:t>
        <a:bodyPr/>
        <a:lstStyle/>
        <a:p>
          <a:r>
            <a:rPr lang="ar-DZ" sz="2000" b="1" dirty="0" smtClean="0">
              <a:solidFill>
                <a:sysClr val="window" lastClr="FFFFFF"/>
              </a:solidFill>
              <a:latin typeface="Traditional Arabic" pitchFamily="18" charset="-78"/>
              <a:ea typeface="+mn-ea"/>
              <a:cs typeface="Traditional Arabic" pitchFamily="18" charset="-78"/>
            </a:rPr>
            <a:t>تغير وتعدد اذواق العملاء ورغباتهم</a:t>
          </a:r>
          <a:endParaRPr lang="fr-FR" sz="2000" b="1" dirty="0">
            <a:solidFill>
              <a:sysClr val="window" lastClr="FFFFFF"/>
            </a:solidFill>
            <a:latin typeface="Traditional Arabic" pitchFamily="18" charset="-78"/>
            <a:ea typeface="+mn-ea"/>
            <a:cs typeface="Traditional Arabic" pitchFamily="18" charset="-78"/>
          </a:endParaRPr>
        </a:p>
      </dgm:t>
    </dgm:pt>
    <dgm:pt modelId="{AA54AB48-AD6B-4976-B993-CC92C87B7908}" type="parTrans" cxnId="{9850F475-3FD7-4646-89B2-F4DC5AFC616A}">
      <dgm:prSet/>
      <dgm:spPr/>
      <dgm:t>
        <a:bodyPr/>
        <a:lstStyle/>
        <a:p>
          <a:endParaRPr lang="fr-FR"/>
        </a:p>
      </dgm:t>
    </dgm:pt>
    <dgm:pt modelId="{F1436FE0-DD54-4E4B-8E7F-AC3F09E5C66A}" type="sibTrans" cxnId="{9850F475-3FD7-4646-89B2-F4DC5AFC616A}">
      <dgm:prSet/>
      <dgm:spPr/>
      <dgm:t>
        <a:bodyPr/>
        <a:lstStyle/>
        <a:p>
          <a:endParaRPr lang="fr-FR"/>
        </a:p>
      </dgm:t>
    </dgm:pt>
    <dgm:pt modelId="{F532825D-ED69-4316-B9AC-87C205CEC252}">
      <dgm:prSet phldrT="[Texte]" custT="1"/>
      <dgm:spPr>
        <a:xfrm rot="240000">
          <a:off x="4582781" y="2029099"/>
          <a:ext cx="1625731" cy="757424"/>
        </a:xfrm>
        <a:solidFill>
          <a:srgbClr val="1F497D">
            <a:hueOff val="0"/>
            <a:satOff val="0"/>
            <a:lumOff val="0"/>
            <a:alphaOff val="0"/>
          </a:srgbClr>
        </a:solidFill>
        <a:ln w="25400" cap="flat" cmpd="sng" algn="ctr">
          <a:solidFill>
            <a:srgbClr val="EEECE1">
              <a:hueOff val="0"/>
              <a:satOff val="0"/>
              <a:lumOff val="0"/>
              <a:alphaOff val="0"/>
            </a:srgbClr>
          </a:solidFill>
          <a:prstDash val="solid"/>
        </a:ln>
        <a:effectLst/>
      </dgm:spPr>
      <dgm:t>
        <a:bodyPr/>
        <a:lstStyle/>
        <a:p>
          <a:r>
            <a:rPr lang="ar-DZ" sz="2000" b="1" dirty="0" smtClean="0">
              <a:solidFill>
                <a:sysClr val="window" lastClr="FFFFFF"/>
              </a:solidFill>
              <a:latin typeface="Traditional Arabic" pitchFamily="18" charset="-78"/>
              <a:ea typeface="+mn-ea"/>
              <a:cs typeface="Traditional Arabic" pitchFamily="18" charset="-78"/>
            </a:rPr>
            <a:t>نمطية</a:t>
          </a:r>
          <a:r>
            <a:rPr lang="ar-DZ" sz="2000" b="1" baseline="0" dirty="0" smtClean="0">
              <a:solidFill>
                <a:sysClr val="window" lastClr="FFFFFF"/>
              </a:solidFill>
              <a:latin typeface="Traditional Arabic" pitchFamily="18" charset="-78"/>
              <a:ea typeface="+mn-ea"/>
              <a:cs typeface="Traditional Arabic" pitchFamily="18" charset="-78"/>
            </a:rPr>
            <a:t> الخدمات المصرفية</a:t>
          </a:r>
          <a:endParaRPr lang="fr-FR" sz="2000" b="1" dirty="0">
            <a:solidFill>
              <a:sysClr val="window" lastClr="FFFFFF"/>
            </a:solidFill>
            <a:latin typeface="Traditional Arabic" pitchFamily="18" charset="-78"/>
            <a:ea typeface="+mn-ea"/>
            <a:cs typeface="Traditional Arabic" pitchFamily="18" charset="-78"/>
          </a:endParaRPr>
        </a:p>
      </dgm:t>
    </dgm:pt>
    <dgm:pt modelId="{EA7BE2E4-B66C-4D8C-9733-D9311736933C}" type="parTrans" cxnId="{16D9386D-FD83-4DA9-AB08-00ADDB709393}">
      <dgm:prSet/>
      <dgm:spPr/>
      <dgm:t>
        <a:bodyPr/>
        <a:lstStyle/>
        <a:p>
          <a:endParaRPr lang="fr-FR"/>
        </a:p>
      </dgm:t>
    </dgm:pt>
    <dgm:pt modelId="{9637A6F6-9AC3-4486-8042-342FDABB88C2}" type="sibTrans" cxnId="{16D9386D-FD83-4DA9-AB08-00ADDB709393}">
      <dgm:prSet/>
      <dgm:spPr/>
      <dgm:t>
        <a:bodyPr/>
        <a:lstStyle/>
        <a:p>
          <a:endParaRPr lang="fr-FR"/>
        </a:p>
      </dgm:t>
    </dgm:pt>
    <dgm:pt modelId="{CB8A3FEF-CF04-4B21-A649-15F0E3A9CB3D}">
      <dgm:prSet phldrT="[Texte]" custT="1"/>
      <dgm:spPr>
        <a:xfrm rot="240000">
          <a:off x="4641619" y="1232530"/>
          <a:ext cx="1625731" cy="757424"/>
        </a:xfrm>
        <a:solidFill>
          <a:srgbClr val="1F497D">
            <a:hueOff val="0"/>
            <a:satOff val="0"/>
            <a:lumOff val="0"/>
            <a:alphaOff val="0"/>
          </a:srgbClr>
        </a:solidFill>
        <a:ln w="25400" cap="flat" cmpd="sng" algn="ctr">
          <a:solidFill>
            <a:srgbClr val="EEECE1">
              <a:hueOff val="0"/>
              <a:satOff val="0"/>
              <a:lumOff val="0"/>
              <a:alphaOff val="0"/>
            </a:srgbClr>
          </a:solidFill>
          <a:prstDash val="solid"/>
        </a:ln>
        <a:effectLst/>
      </dgm:spPr>
      <dgm:t>
        <a:bodyPr/>
        <a:lstStyle/>
        <a:p>
          <a:pPr rtl="1"/>
          <a:r>
            <a:rPr lang="ar-DZ" sz="2000" b="1" dirty="0" smtClean="0">
              <a:solidFill>
                <a:sysClr val="window" lastClr="FFFFFF"/>
              </a:solidFill>
              <a:latin typeface="Traditional Arabic" pitchFamily="18" charset="-78"/>
              <a:ea typeface="+mn-ea"/>
              <a:cs typeface="Traditional Arabic" pitchFamily="18" charset="-78"/>
            </a:rPr>
            <a:t>اشتداد</a:t>
          </a:r>
          <a:r>
            <a:rPr lang="ar-DZ" sz="2000" b="1" baseline="0" dirty="0" smtClean="0">
              <a:solidFill>
                <a:sysClr val="window" lastClr="FFFFFF"/>
              </a:solidFill>
              <a:latin typeface="Traditional Arabic" pitchFamily="18" charset="-78"/>
              <a:ea typeface="+mn-ea"/>
              <a:cs typeface="Traditional Arabic" pitchFamily="18" charset="-78"/>
            </a:rPr>
            <a:t> المنافسة، العولمة، </a:t>
          </a:r>
          <a:r>
            <a:rPr lang="fr-FR" sz="2000" b="1" baseline="0" dirty="0" smtClean="0">
              <a:solidFill>
                <a:sysClr val="window" lastClr="FFFFFF"/>
              </a:solidFill>
              <a:latin typeface="Traditional Arabic" pitchFamily="18" charset="-78"/>
              <a:ea typeface="+mn-ea"/>
              <a:cs typeface="Traditional Arabic" pitchFamily="18" charset="-78"/>
            </a:rPr>
            <a:t>TIC</a:t>
          </a:r>
          <a:endParaRPr lang="fr-FR" sz="2000" b="1" dirty="0">
            <a:solidFill>
              <a:sysClr val="window" lastClr="FFFFFF"/>
            </a:solidFill>
            <a:latin typeface="Traditional Arabic" pitchFamily="18" charset="-78"/>
            <a:ea typeface="+mn-ea"/>
            <a:cs typeface="Traditional Arabic" pitchFamily="18" charset="-78"/>
          </a:endParaRPr>
        </a:p>
      </dgm:t>
    </dgm:pt>
    <dgm:pt modelId="{5574139C-D555-4B58-861A-5588D7EB107B}" type="parTrans" cxnId="{613BD2C1-840E-4E84-A238-C95356D901B6}">
      <dgm:prSet/>
      <dgm:spPr/>
      <dgm:t>
        <a:bodyPr/>
        <a:lstStyle/>
        <a:p>
          <a:endParaRPr lang="fr-FR"/>
        </a:p>
      </dgm:t>
    </dgm:pt>
    <dgm:pt modelId="{6DA45C6A-3E65-49B1-9356-E90236B901B8}" type="sibTrans" cxnId="{613BD2C1-840E-4E84-A238-C95356D901B6}">
      <dgm:prSet/>
      <dgm:spPr/>
      <dgm:t>
        <a:bodyPr/>
        <a:lstStyle/>
        <a:p>
          <a:endParaRPr lang="fr-FR"/>
        </a:p>
      </dgm:t>
    </dgm:pt>
    <dgm:pt modelId="{41719E73-4FFD-4318-8AA2-966E6A1673FB}" type="pres">
      <dgm:prSet presAssocID="{8672BA05-C693-4272-BB9E-99CE17A27D78}" presName="outerComposite" presStyleCnt="0">
        <dgm:presLayoutVars>
          <dgm:chMax val="2"/>
          <dgm:animLvl val="lvl"/>
          <dgm:resizeHandles val="exact"/>
        </dgm:presLayoutVars>
      </dgm:prSet>
      <dgm:spPr/>
      <dgm:t>
        <a:bodyPr/>
        <a:lstStyle/>
        <a:p>
          <a:endParaRPr lang="fr-FR"/>
        </a:p>
      </dgm:t>
    </dgm:pt>
    <dgm:pt modelId="{4F3D646A-2D80-44A5-8F62-9DCCEBA5B197}" type="pres">
      <dgm:prSet presAssocID="{8672BA05-C693-4272-BB9E-99CE17A27D78}" presName="dummyMaxCanvas" presStyleCnt="0"/>
      <dgm:spPr/>
    </dgm:pt>
    <dgm:pt modelId="{BECA2244-0F96-4BDB-857C-FC4853F6746B}" type="pres">
      <dgm:prSet presAssocID="{8672BA05-C693-4272-BB9E-99CE17A27D78}" presName="parentComposite" presStyleCnt="0"/>
      <dgm:spPr/>
    </dgm:pt>
    <dgm:pt modelId="{090E2544-9407-4E30-AC39-46D6FFFAF871}" type="pres">
      <dgm:prSet presAssocID="{8672BA05-C693-4272-BB9E-99CE17A27D78}" presName="parent1" presStyleLbl="alignAccFollowNode1" presStyleIdx="0" presStyleCnt="4">
        <dgm:presLayoutVars>
          <dgm:chMax val="4"/>
        </dgm:presLayoutVars>
      </dgm:prSet>
      <dgm:spPr>
        <a:prstGeom prst="roundRect">
          <a:avLst>
            <a:gd name="adj" fmla="val 10000"/>
          </a:avLst>
        </a:prstGeom>
      </dgm:spPr>
      <dgm:t>
        <a:bodyPr/>
        <a:lstStyle/>
        <a:p>
          <a:endParaRPr lang="fr-FR"/>
        </a:p>
      </dgm:t>
    </dgm:pt>
    <dgm:pt modelId="{44B83EBA-9062-4AC5-9065-532D1F21B3F3}" type="pres">
      <dgm:prSet presAssocID="{8672BA05-C693-4272-BB9E-99CE17A27D78}" presName="parent2" presStyleLbl="alignAccFollowNode1" presStyleIdx="1" presStyleCnt="4">
        <dgm:presLayoutVars>
          <dgm:chMax val="4"/>
        </dgm:presLayoutVars>
      </dgm:prSet>
      <dgm:spPr>
        <a:prstGeom prst="roundRect">
          <a:avLst>
            <a:gd name="adj" fmla="val 10000"/>
          </a:avLst>
        </a:prstGeom>
      </dgm:spPr>
      <dgm:t>
        <a:bodyPr/>
        <a:lstStyle/>
        <a:p>
          <a:endParaRPr lang="fr-FR"/>
        </a:p>
      </dgm:t>
    </dgm:pt>
    <dgm:pt modelId="{E6EB147A-89D9-4F45-A696-A9A74E7CEA3F}" type="pres">
      <dgm:prSet presAssocID="{8672BA05-C693-4272-BB9E-99CE17A27D78}" presName="childrenComposite" presStyleCnt="0"/>
      <dgm:spPr/>
    </dgm:pt>
    <dgm:pt modelId="{A734C5ED-BBED-4365-8F53-35A52FE6BE7F}" type="pres">
      <dgm:prSet presAssocID="{8672BA05-C693-4272-BB9E-99CE17A27D78}" presName="dummyMaxCanvas_ChildArea" presStyleCnt="0"/>
      <dgm:spPr/>
    </dgm:pt>
    <dgm:pt modelId="{2FF16B5B-3671-4C43-97A7-CB619798892A}" type="pres">
      <dgm:prSet presAssocID="{8672BA05-C693-4272-BB9E-99CE17A27D78}" presName="fulcrum" presStyleLbl="alignAccFollowNode1" presStyleIdx="2" presStyleCnt="4"/>
      <dgm:spPr>
        <a:xfrm>
          <a:off x="3775352" y="3847068"/>
          <a:ext cx="678894" cy="678894"/>
        </a:xfrm>
        <a:prstGeom prst="triangle">
          <a:avLst/>
        </a:prstGeom>
        <a:solidFill>
          <a:srgbClr val="1F497D">
            <a:alpha val="90000"/>
            <a:tint val="40000"/>
            <a:hueOff val="0"/>
            <a:satOff val="0"/>
            <a:lumOff val="0"/>
            <a:alphaOff val="0"/>
          </a:srgbClr>
        </a:solidFill>
        <a:ln w="25400" cap="flat" cmpd="sng" algn="ctr">
          <a:solidFill>
            <a:srgbClr val="1F497D">
              <a:alpha val="90000"/>
              <a:tint val="40000"/>
              <a:hueOff val="0"/>
              <a:satOff val="0"/>
              <a:lumOff val="0"/>
              <a:alphaOff val="0"/>
            </a:srgbClr>
          </a:solidFill>
          <a:prstDash val="solid"/>
        </a:ln>
        <a:effectLst/>
      </dgm:spPr>
      <dgm:t>
        <a:bodyPr/>
        <a:lstStyle/>
        <a:p>
          <a:endParaRPr lang="fr-FR"/>
        </a:p>
      </dgm:t>
    </dgm:pt>
    <dgm:pt modelId="{11BF9E28-AABE-48F3-B84A-A859E2ABB6D4}" type="pres">
      <dgm:prSet presAssocID="{8672BA05-C693-4272-BB9E-99CE17A27D78}" presName="balance_13" presStyleLbl="alignAccFollowNode1" presStyleIdx="3" presStyleCnt="4">
        <dgm:presLayoutVars>
          <dgm:bulletEnabled val="1"/>
        </dgm:presLayoutVars>
      </dgm:prSet>
      <dgm:spPr/>
    </dgm:pt>
    <dgm:pt modelId="{D915410C-440D-4F64-9732-837E6DE679FC}" type="pres">
      <dgm:prSet presAssocID="{8672BA05-C693-4272-BB9E-99CE17A27D78}" presName="right_13_1" presStyleLbl="node1" presStyleIdx="0" presStyleCnt="4">
        <dgm:presLayoutVars>
          <dgm:bulletEnabled val="1"/>
        </dgm:presLayoutVars>
      </dgm:prSet>
      <dgm:spPr/>
      <dgm:t>
        <a:bodyPr/>
        <a:lstStyle/>
        <a:p>
          <a:endParaRPr lang="fr-FR"/>
        </a:p>
      </dgm:t>
    </dgm:pt>
    <dgm:pt modelId="{C23571C6-2B00-49BB-A75C-80BAD4E184C9}" type="pres">
      <dgm:prSet presAssocID="{8672BA05-C693-4272-BB9E-99CE17A27D78}" presName="right_13_2" presStyleLbl="node1" presStyleIdx="1" presStyleCnt="4">
        <dgm:presLayoutVars>
          <dgm:bulletEnabled val="1"/>
        </dgm:presLayoutVars>
      </dgm:prSet>
      <dgm:spPr/>
      <dgm:t>
        <a:bodyPr/>
        <a:lstStyle/>
        <a:p>
          <a:endParaRPr lang="fr-FR"/>
        </a:p>
      </dgm:t>
    </dgm:pt>
    <dgm:pt modelId="{A43B6D7B-EE34-4017-A767-8BD0D1F7E7AF}" type="pres">
      <dgm:prSet presAssocID="{8672BA05-C693-4272-BB9E-99CE17A27D78}" presName="right_13_3" presStyleLbl="node1" presStyleIdx="2" presStyleCnt="4">
        <dgm:presLayoutVars>
          <dgm:bulletEnabled val="1"/>
        </dgm:presLayoutVars>
      </dgm:prSet>
      <dgm:spPr/>
      <dgm:t>
        <a:bodyPr/>
        <a:lstStyle/>
        <a:p>
          <a:endParaRPr lang="fr-FR"/>
        </a:p>
      </dgm:t>
    </dgm:pt>
    <dgm:pt modelId="{D70E4E1A-9237-4549-B19A-EBEC29B9A8CA}" type="pres">
      <dgm:prSet presAssocID="{8672BA05-C693-4272-BB9E-99CE17A27D78}" presName="left_13_1" presStyleLbl="node1" presStyleIdx="3" presStyleCnt="4">
        <dgm:presLayoutVars>
          <dgm:bulletEnabled val="1"/>
        </dgm:presLayoutVars>
      </dgm:prSet>
      <dgm:spPr/>
      <dgm:t>
        <a:bodyPr/>
        <a:lstStyle/>
        <a:p>
          <a:endParaRPr lang="fr-FR"/>
        </a:p>
      </dgm:t>
    </dgm:pt>
  </dgm:ptLst>
  <dgm:cxnLst>
    <dgm:cxn modelId="{16D9386D-FD83-4DA9-AB08-00ADDB709393}" srcId="{1EC55968-D703-4885-BD09-DC4C672AE700}" destId="{F532825D-ED69-4316-B9AC-87C205CEC252}" srcOrd="1" destOrd="0" parTransId="{EA7BE2E4-B66C-4D8C-9733-D9311736933C}" sibTransId="{9637A6F6-9AC3-4486-8042-342FDABB88C2}"/>
    <dgm:cxn modelId="{613BD2C1-840E-4E84-A238-C95356D901B6}" srcId="{1EC55968-D703-4885-BD09-DC4C672AE700}" destId="{CB8A3FEF-CF04-4B21-A649-15F0E3A9CB3D}" srcOrd="2" destOrd="0" parTransId="{5574139C-D555-4B58-861A-5588D7EB107B}" sibTransId="{6DA45C6A-3E65-49B1-9356-E90236B901B8}"/>
    <dgm:cxn modelId="{BC722F4F-1736-4FC5-87FF-A1E46ABAC143}" type="presOf" srcId="{6C7E973C-A5BB-42E5-A1A0-081340958D9E}" destId="{090E2544-9407-4E30-AC39-46D6FFFAF871}" srcOrd="0" destOrd="0" presId="urn:microsoft.com/office/officeart/2005/8/layout/balance1"/>
    <dgm:cxn modelId="{17D4504C-81A5-4AB0-B80C-28FA3695FC10}" type="presOf" srcId="{5CEFD91F-BC48-4841-9A37-8C67FED6FBDF}" destId="{D70E4E1A-9237-4549-B19A-EBEC29B9A8CA}" srcOrd="0" destOrd="0" presId="urn:microsoft.com/office/officeart/2005/8/layout/balance1"/>
    <dgm:cxn modelId="{8DB5BD74-E17E-4194-B041-99F180E4E166}" type="presOf" srcId="{F532825D-ED69-4316-B9AC-87C205CEC252}" destId="{C23571C6-2B00-49BB-A75C-80BAD4E184C9}" srcOrd="0" destOrd="0" presId="urn:microsoft.com/office/officeart/2005/8/layout/balance1"/>
    <dgm:cxn modelId="{9850F475-3FD7-4646-89B2-F4DC5AFC616A}" srcId="{1EC55968-D703-4885-BD09-DC4C672AE700}" destId="{E4CB2E83-DA74-4D03-91CA-92C96AD60D5B}" srcOrd="0" destOrd="0" parTransId="{AA54AB48-AD6B-4976-B993-CC92C87B7908}" sibTransId="{F1436FE0-DD54-4E4B-8E7F-AC3F09E5C66A}"/>
    <dgm:cxn modelId="{DEDECDCC-D327-43F6-B9CF-AA1E9DB26617}" srcId="{8672BA05-C693-4272-BB9E-99CE17A27D78}" destId="{1EC55968-D703-4885-BD09-DC4C672AE700}" srcOrd="1" destOrd="0" parTransId="{38689A3F-7805-4C44-832C-E8C84B9DEEAF}" sibTransId="{81BE2680-49D2-404D-83E8-450F7B6E6D7C}"/>
    <dgm:cxn modelId="{DBE65729-8437-482A-8AC7-494E9D400339}" type="presOf" srcId="{8672BA05-C693-4272-BB9E-99CE17A27D78}" destId="{41719E73-4FFD-4318-8AA2-966E6A1673FB}" srcOrd="0" destOrd="0" presId="urn:microsoft.com/office/officeart/2005/8/layout/balance1"/>
    <dgm:cxn modelId="{6F7ED3E5-A3C7-4434-8982-86DC40982850}" type="presOf" srcId="{1EC55968-D703-4885-BD09-DC4C672AE700}" destId="{44B83EBA-9062-4AC5-9065-532D1F21B3F3}" srcOrd="0" destOrd="0" presId="urn:microsoft.com/office/officeart/2005/8/layout/balance1"/>
    <dgm:cxn modelId="{BB7B435A-DA38-4EF7-93FD-3D47F8D8ACB4}" srcId="{6C7E973C-A5BB-42E5-A1A0-081340958D9E}" destId="{5CEFD91F-BC48-4841-9A37-8C67FED6FBDF}" srcOrd="0" destOrd="0" parTransId="{86BAA2CC-7E7B-441B-B790-864DAC3CAE99}" sibTransId="{9B2E787E-E903-4191-8C4D-B0453EE0EC6D}"/>
    <dgm:cxn modelId="{9B6220A8-DC9A-4228-A882-F0E254024F90}" type="presOf" srcId="{E4CB2E83-DA74-4D03-91CA-92C96AD60D5B}" destId="{D915410C-440D-4F64-9732-837E6DE679FC}" srcOrd="0" destOrd="0" presId="urn:microsoft.com/office/officeart/2005/8/layout/balance1"/>
    <dgm:cxn modelId="{24752D72-275F-4216-9CE4-6240E1F76593}" srcId="{8672BA05-C693-4272-BB9E-99CE17A27D78}" destId="{6C7E973C-A5BB-42E5-A1A0-081340958D9E}" srcOrd="0" destOrd="0" parTransId="{D34CF932-7D2C-4025-B7AE-BF6D10CF4A97}" sibTransId="{5D9F99DF-AFAC-4839-9EAD-F81B81516B13}"/>
    <dgm:cxn modelId="{A180AC29-9B72-49C0-B9E9-EA9D7870BB82}" type="presOf" srcId="{CB8A3FEF-CF04-4B21-A649-15F0E3A9CB3D}" destId="{A43B6D7B-EE34-4017-A767-8BD0D1F7E7AF}" srcOrd="0" destOrd="0" presId="urn:microsoft.com/office/officeart/2005/8/layout/balance1"/>
    <dgm:cxn modelId="{FB37839D-ABC8-4E18-A083-6B0B62370854}" type="presParOf" srcId="{41719E73-4FFD-4318-8AA2-966E6A1673FB}" destId="{4F3D646A-2D80-44A5-8F62-9DCCEBA5B197}" srcOrd="0" destOrd="0" presId="urn:microsoft.com/office/officeart/2005/8/layout/balance1"/>
    <dgm:cxn modelId="{ECB9645F-8079-4C65-8DE3-36100792030D}" type="presParOf" srcId="{41719E73-4FFD-4318-8AA2-966E6A1673FB}" destId="{BECA2244-0F96-4BDB-857C-FC4853F6746B}" srcOrd="1" destOrd="0" presId="urn:microsoft.com/office/officeart/2005/8/layout/balance1"/>
    <dgm:cxn modelId="{F736D227-6D51-46D1-A111-16A54B001A93}" type="presParOf" srcId="{BECA2244-0F96-4BDB-857C-FC4853F6746B}" destId="{090E2544-9407-4E30-AC39-46D6FFFAF871}" srcOrd="0" destOrd="0" presId="urn:microsoft.com/office/officeart/2005/8/layout/balance1"/>
    <dgm:cxn modelId="{2C552507-08A2-4C92-9406-EEE7F846466E}" type="presParOf" srcId="{BECA2244-0F96-4BDB-857C-FC4853F6746B}" destId="{44B83EBA-9062-4AC5-9065-532D1F21B3F3}" srcOrd="1" destOrd="0" presId="urn:microsoft.com/office/officeart/2005/8/layout/balance1"/>
    <dgm:cxn modelId="{E5C994E1-4E51-4BE5-95A1-C1A805622808}" type="presParOf" srcId="{41719E73-4FFD-4318-8AA2-966E6A1673FB}" destId="{E6EB147A-89D9-4F45-A696-A9A74E7CEA3F}" srcOrd="2" destOrd="0" presId="urn:microsoft.com/office/officeart/2005/8/layout/balance1"/>
    <dgm:cxn modelId="{065DF9C9-15F6-491E-B679-DB91EC0F682D}" type="presParOf" srcId="{E6EB147A-89D9-4F45-A696-A9A74E7CEA3F}" destId="{A734C5ED-BBED-4365-8F53-35A52FE6BE7F}" srcOrd="0" destOrd="0" presId="urn:microsoft.com/office/officeart/2005/8/layout/balance1"/>
    <dgm:cxn modelId="{B3EB7D6F-FEFC-4E2C-B9A5-9B7CB3E3CCAA}" type="presParOf" srcId="{E6EB147A-89D9-4F45-A696-A9A74E7CEA3F}" destId="{2FF16B5B-3671-4C43-97A7-CB619798892A}" srcOrd="1" destOrd="0" presId="urn:microsoft.com/office/officeart/2005/8/layout/balance1"/>
    <dgm:cxn modelId="{FFFCE282-1FB6-4539-9857-919AC8D222B4}" type="presParOf" srcId="{E6EB147A-89D9-4F45-A696-A9A74E7CEA3F}" destId="{11BF9E28-AABE-48F3-B84A-A859E2ABB6D4}" srcOrd="2" destOrd="0" presId="urn:microsoft.com/office/officeart/2005/8/layout/balance1"/>
    <dgm:cxn modelId="{C14D1580-2683-40D2-A083-C5BD92745507}" type="presParOf" srcId="{E6EB147A-89D9-4F45-A696-A9A74E7CEA3F}" destId="{D915410C-440D-4F64-9732-837E6DE679FC}" srcOrd="3" destOrd="0" presId="urn:microsoft.com/office/officeart/2005/8/layout/balance1"/>
    <dgm:cxn modelId="{45B3E6CB-C3B1-47B8-B219-F74ABB3487EE}" type="presParOf" srcId="{E6EB147A-89D9-4F45-A696-A9A74E7CEA3F}" destId="{C23571C6-2B00-49BB-A75C-80BAD4E184C9}" srcOrd="4" destOrd="0" presId="urn:microsoft.com/office/officeart/2005/8/layout/balance1"/>
    <dgm:cxn modelId="{C529E5C8-E460-478B-B463-7A32296EFF2A}" type="presParOf" srcId="{E6EB147A-89D9-4F45-A696-A9A74E7CEA3F}" destId="{A43B6D7B-EE34-4017-A767-8BD0D1F7E7AF}" srcOrd="5" destOrd="0" presId="urn:microsoft.com/office/officeart/2005/8/layout/balance1"/>
    <dgm:cxn modelId="{B72E9F0C-65DD-4A75-A778-09C850929A84}" type="presParOf" srcId="{E6EB147A-89D9-4F45-A696-A9A74E7CEA3F}" destId="{D70E4E1A-9237-4549-B19A-EBEC29B9A8CA}" srcOrd="6" destOrd="0" presId="urn:microsoft.com/office/officeart/2005/8/layout/balanc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0E2544-9407-4E30-AC39-46D6FFFAF871}">
      <dsp:nvSpPr>
        <dsp:cNvPr id="0" name=""/>
        <dsp:cNvSpPr/>
      </dsp:nvSpPr>
      <dsp:spPr>
        <a:xfrm>
          <a:off x="2123376" y="0"/>
          <a:ext cx="1629346" cy="905192"/>
        </a:xfrm>
        <a:prstGeom prst="roundRect">
          <a:avLst>
            <a:gd name="adj" fmla="val 10000"/>
          </a:avLst>
        </a:prstGeom>
        <a:solidFill>
          <a:srgbClr val="1F497D">
            <a:alpha val="90000"/>
            <a:tint val="40000"/>
            <a:hueOff val="0"/>
            <a:satOff val="0"/>
            <a:lumOff val="0"/>
            <a:alphaOff val="0"/>
          </a:srgbClr>
        </a:solidFill>
        <a:ln w="25400" cap="flat" cmpd="sng" algn="ctr">
          <a:solidFill>
            <a:srgbClr val="1F497D">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DZ" sz="2000" b="1" kern="1200" dirty="0" smtClean="0">
              <a:solidFill>
                <a:sysClr val="windowText" lastClr="000000">
                  <a:hueOff val="0"/>
                  <a:satOff val="0"/>
                  <a:lumOff val="0"/>
                  <a:alphaOff val="0"/>
                </a:sysClr>
              </a:solidFill>
              <a:latin typeface="Traditional Arabic" pitchFamily="18" charset="-78"/>
              <a:ea typeface="+mn-ea"/>
              <a:cs typeface="Traditional Arabic" pitchFamily="18" charset="-78"/>
            </a:rPr>
            <a:t>البحث عن استراتيجيات جديدة</a:t>
          </a:r>
          <a:endParaRPr lang="fr-FR" sz="2000" b="1" kern="1200" dirty="0">
            <a:solidFill>
              <a:sysClr val="windowText" lastClr="000000">
                <a:hueOff val="0"/>
                <a:satOff val="0"/>
                <a:lumOff val="0"/>
                <a:alphaOff val="0"/>
              </a:sysClr>
            </a:solidFill>
            <a:latin typeface="Traditional Arabic" pitchFamily="18" charset="-78"/>
            <a:ea typeface="+mn-ea"/>
            <a:cs typeface="Traditional Arabic" pitchFamily="18" charset="-78"/>
          </a:endParaRPr>
        </a:p>
      </dsp:txBody>
      <dsp:txXfrm>
        <a:off x="2149888" y="26512"/>
        <a:ext cx="1576322" cy="852168"/>
      </dsp:txXfrm>
    </dsp:sp>
    <dsp:sp modelId="{44B83EBA-9062-4AC5-9065-532D1F21B3F3}">
      <dsp:nvSpPr>
        <dsp:cNvPr id="0" name=""/>
        <dsp:cNvSpPr/>
      </dsp:nvSpPr>
      <dsp:spPr>
        <a:xfrm>
          <a:off x="4476877" y="0"/>
          <a:ext cx="1629346" cy="905192"/>
        </a:xfrm>
        <a:prstGeom prst="roundRect">
          <a:avLst>
            <a:gd name="adj" fmla="val 10000"/>
          </a:avLst>
        </a:prstGeom>
        <a:solidFill>
          <a:srgbClr val="1F497D">
            <a:alpha val="90000"/>
            <a:tint val="40000"/>
            <a:hueOff val="0"/>
            <a:satOff val="0"/>
            <a:lumOff val="0"/>
            <a:alphaOff val="0"/>
          </a:srgbClr>
        </a:solidFill>
        <a:ln w="25400" cap="flat" cmpd="sng" algn="ctr">
          <a:solidFill>
            <a:srgbClr val="1F497D">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DZ" sz="2000" b="1" kern="1200" dirty="0" smtClean="0">
              <a:solidFill>
                <a:sysClr val="windowText" lastClr="000000">
                  <a:hueOff val="0"/>
                  <a:satOff val="0"/>
                  <a:lumOff val="0"/>
                  <a:alphaOff val="0"/>
                </a:sysClr>
              </a:solidFill>
              <a:latin typeface="Traditional Arabic" pitchFamily="18" charset="-78"/>
              <a:ea typeface="+mn-ea"/>
              <a:cs typeface="Traditional Arabic" pitchFamily="18" charset="-78"/>
            </a:rPr>
            <a:t>تحديات داخلية وخارجية</a:t>
          </a:r>
          <a:endParaRPr lang="fr-FR" sz="2000" b="1" kern="1200" dirty="0">
            <a:solidFill>
              <a:sysClr val="windowText" lastClr="000000">
                <a:hueOff val="0"/>
                <a:satOff val="0"/>
                <a:lumOff val="0"/>
                <a:alphaOff val="0"/>
              </a:sysClr>
            </a:solidFill>
            <a:latin typeface="Traditional Arabic" pitchFamily="18" charset="-78"/>
            <a:ea typeface="+mn-ea"/>
            <a:cs typeface="Traditional Arabic" pitchFamily="18" charset="-78"/>
          </a:endParaRPr>
        </a:p>
      </dsp:txBody>
      <dsp:txXfrm>
        <a:off x="4503389" y="26512"/>
        <a:ext cx="1576322" cy="852168"/>
      </dsp:txXfrm>
    </dsp:sp>
    <dsp:sp modelId="{2FF16B5B-3671-4C43-97A7-CB619798892A}">
      <dsp:nvSpPr>
        <dsp:cNvPr id="0" name=""/>
        <dsp:cNvSpPr/>
      </dsp:nvSpPr>
      <dsp:spPr>
        <a:xfrm>
          <a:off x="3775352" y="3847068"/>
          <a:ext cx="678894" cy="678894"/>
        </a:xfrm>
        <a:prstGeom prst="triangle">
          <a:avLst/>
        </a:prstGeom>
        <a:solidFill>
          <a:srgbClr val="1F497D">
            <a:alpha val="90000"/>
            <a:tint val="40000"/>
            <a:hueOff val="0"/>
            <a:satOff val="0"/>
            <a:lumOff val="0"/>
            <a:alphaOff val="0"/>
          </a:srgbClr>
        </a:solidFill>
        <a:ln w="25400" cap="flat" cmpd="sng" algn="ctr">
          <a:solidFill>
            <a:srgbClr val="1F497D">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sp>
    <dsp:sp modelId="{11BF9E28-AABE-48F3-B84A-A859E2ABB6D4}">
      <dsp:nvSpPr>
        <dsp:cNvPr id="0" name=""/>
        <dsp:cNvSpPr/>
      </dsp:nvSpPr>
      <dsp:spPr>
        <a:xfrm rot="240000">
          <a:off x="2077494" y="3556154"/>
          <a:ext cx="4074610" cy="284924"/>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915410C-440D-4F64-9732-837E6DE679FC}">
      <dsp:nvSpPr>
        <dsp:cNvPr id="0" name=""/>
        <dsp:cNvSpPr/>
      </dsp:nvSpPr>
      <dsp:spPr>
        <a:xfrm rot="240000">
          <a:off x="4523944" y="2843773"/>
          <a:ext cx="1625731" cy="757424"/>
        </a:xfrm>
        <a:prstGeom prst="roundRect">
          <a:avLst/>
        </a:prstGeom>
        <a:solidFill>
          <a:srgbClr val="1F497D">
            <a:hueOff val="0"/>
            <a:satOff val="0"/>
            <a:lumOff val="0"/>
            <a:alphaOff val="0"/>
          </a:srgbClr>
        </a:solidFill>
        <a:ln w="25400" cap="flat" cmpd="sng" algn="ctr">
          <a:solidFill>
            <a:srgbClr val="EEECE1">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DZ" sz="2000" b="1" kern="1200" dirty="0" smtClean="0">
              <a:solidFill>
                <a:sysClr val="window" lastClr="FFFFFF"/>
              </a:solidFill>
              <a:latin typeface="Traditional Arabic" pitchFamily="18" charset="-78"/>
              <a:ea typeface="+mn-ea"/>
              <a:cs typeface="Traditional Arabic" pitchFamily="18" charset="-78"/>
            </a:rPr>
            <a:t>تغير وتعدد اذواق العملاء ورغباتهم</a:t>
          </a:r>
          <a:endParaRPr lang="fr-FR" sz="2000" b="1" kern="1200" dirty="0">
            <a:solidFill>
              <a:sysClr val="window" lastClr="FFFFFF"/>
            </a:solidFill>
            <a:latin typeface="Traditional Arabic" pitchFamily="18" charset="-78"/>
            <a:ea typeface="+mn-ea"/>
            <a:cs typeface="Traditional Arabic" pitchFamily="18" charset="-78"/>
          </a:endParaRPr>
        </a:p>
      </dsp:txBody>
      <dsp:txXfrm>
        <a:off x="4560918" y="2880747"/>
        <a:ext cx="1551783" cy="683476"/>
      </dsp:txXfrm>
    </dsp:sp>
    <dsp:sp modelId="{C23571C6-2B00-49BB-A75C-80BAD4E184C9}">
      <dsp:nvSpPr>
        <dsp:cNvPr id="0" name=""/>
        <dsp:cNvSpPr/>
      </dsp:nvSpPr>
      <dsp:spPr>
        <a:xfrm rot="240000">
          <a:off x="4582781" y="2029099"/>
          <a:ext cx="1625731" cy="757424"/>
        </a:xfrm>
        <a:prstGeom prst="roundRect">
          <a:avLst/>
        </a:prstGeom>
        <a:solidFill>
          <a:srgbClr val="1F497D">
            <a:hueOff val="0"/>
            <a:satOff val="0"/>
            <a:lumOff val="0"/>
            <a:alphaOff val="0"/>
          </a:srgbClr>
        </a:solidFill>
        <a:ln w="25400" cap="flat" cmpd="sng" algn="ctr">
          <a:solidFill>
            <a:srgbClr val="EEECE1">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DZ" sz="2000" b="1" kern="1200" dirty="0" smtClean="0">
              <a:solidFill>
                <a:sysClr val="window" lastClr="FFFFFF"/>
              </a:solidFill>
              <a:latin typeface="Traditional Arabic" pitchFamily="18" charset="-78"/>
              <a:ea typeface="+mn-ea"/>
              <a:cs typeface="Traditional Arabic" pitchFamily="18" charset="-78"/>
            </a:rPr>
            <a:t>نمطية</a:t>
          </a:r>
          <a:r>
            <a:rPr lang="ar-DZ" sz="2000" b="1" kern="1200" baseline="0" dirty="0" smtClean="0">
              <a:solidFill>
                <a:sysClr val="window" lastClr="FFFFFF"/>
              </a:solidFill>
              <a:latin typeface="Traditional Arabic" pitchFamily="18" charset="-78"/>
              <a:ea typeface="+mn-ea"/>
              <a:cs typeface="Traditional Arabic" pitchFamily="18" charset="-78"/>
            </a:rPr>
            <a:t> الخدمات المصرفية</a:t>
          </a:r>
          <a:endParaRPr lang="fr-FR" sz="2000" b="1" kern="1200" dirty="0">
            <a:solidFill>
              <a:sysClr val="window" lastClr="FFFFFF"/>
            </a:solidFill>
            <a:latin typeface="Traditional Arabic" pitchFamily="18" charset="-78"/>
            <a:ea typeface="+mn-ea"/>
            <a:cs typeface="Traditional Arabic" pitchFamily="18" charset="-78"/>
          </a:endParaRPr>
        </a:p>
      </dsp:txBody>
      <dsp:txXfrm>
        <a:off x="4619755" y="2066073"/>
        <a:ext cx="1551783" cy="683476"/>
      </dsp:txXfrm>
    </dsp:sp>
    <dsp:sp modelId="{A43B6D7B-EE34-4017-A767-8BD0D1F7E7AF}">
      <dsp:nvSpPr>
        <dsp:cNvPr id="0" name=""/>
        <dsp:cNvSpPr/>
      </dsp:nvSpPr>
      <dsp:spPr>
        <a:xfrm rot="240000">
          <a:off x="4641619" y="1232530"/>
          <a:ext cx="1625731" cy="757424"/>
        </a:xfrm>
        <a:prstGeom prst="roundRect">
          <a:avLst/>
        </a:prstGeom>
        <a:solidFill>
          <a:srgbClr val="1F497D">
            <a:hueOff val="0"/>
            <a:satOff val="0"/>
            <a:lumOff val="0"/>
            <a:alphaOff val="0"/>
          </a:srgbClr>
        </a:solidFill>
        <a:ln w="25400" cap="flat" cmpd="sng" algn="ctr">
          <a:solidFill>
            <a:srgbClr val="EEECE1">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DZ" sz="2000" b="1" kern="1200" dirty="0" smtClean="0">
              <a:solidFill>
                <a:sysClr val="window" lastClr="FFFFFF"/>
              </a:solidFill>
              <a:latin typeface="Traditional Arabic" pitchFamily="18" charset="-78"/>
              <a:ea typeface="+mn-ea"/>
              <a:cs typeface="Traditional Arabic" pitchFamily="18" charset="-78"/>
            </a:rPr>
            <a:t>اشتداد</a:t>
          </a:r>
          <a:r>
            <a:rPr lang="ar-DZ" sz="2000" b="1" kern="1200" baseline="0" dirty="0" smtClean="0">
              <a:solidFill>
                <a:sysClr val="window" lastClr="FFFFFF"/>
              </a:solidFill>
              <a:latin typeface="Traditional Arabic" pitchFamily="18" charset="-78"/>
              <a:ea typeface="+mn-ea"/>
              <a:cs typeface="Traditional Arabic" pitchFamily="18" charset="-78"/>
            </a:rPr>
            <a:t> المنافسة، العولمة، </a:t>
          </a:r>
          <a:r>
            <a:rPr lang="fr-FR" sz="2000" b="1" kern="1200" baseline="0" dirty="0" smtClean="0">
              <a:solidFill>
                <a:sysClr val="window" lastClr="FFFFFF"/>
              </a:solidFill>
              <a:latin typeface="Traditional Arabic" pitchFamily="18" charset="-78"/>
              <a:ea typeface="+mn-ea"/>
              <a:cs typeface="Traditional Arabic" pitchFamily="18" charset="-78"/>
            </a:rPr>
            <a:t>TIC</a:t>
          </a:r>
          <a:endParaRPr lang="fr-FR" sz="2000" b="1" kern="1200" dirty="0">
            <a:solidFill>
              <a:sysClr val="window" lastClr="FFFFFF"/>
            </a:solidFill>
            <a:latin typeface="Traditional Arabic" pitchFamily="18" charset="-78"/>
            <a:ea typeface="+mn-ea"/>
            <a:cs typeface="Traditional Arabic" pitchFamily="18" charset="-78"/>
          </a:endParaRPr>
        </a:p>
      </dsp:txBody>
      <dsp:txXfrm>
        <a:off x="4678593" y="1269504"/>
        <a:ext cx="1551783" cy="683476"/>
      </dsp:txXfrm>
    </dsp:sp>
    <dsp:sp modelId="{D70E4E1A-9237-4549-B19A-EBEC29B9A8CA}">
      <dsp:nvSpPr>
        <dsp:cNvPr id="0" name=""/>
        <dsp:cNvSpPr/>
      </dsp:nvSpPr>
      <dsp:spPr>
        <a:xfrm rot="240000">
          <a:off x="2193073" y="2680838"/>
          <a:ext cx="1625731" cy="757424"/>
        </a:xfrm>
        <a:prstGeom prst="roundRect">
          <a:avLst/>
        </a:prstGeom>
        <a:solidFill>
          <a:srgbClr val="1F497D">
            <a:hueOff val="0"/>
            <a:satOff val="0"/>
            <a:lumOff val="0"/>
            <a:alphaOff val="0"/>
          </a:srgbClr>
        </a:solidFill>
        <a:ln w="25400" cap="flat" cmpd="sng" algn="ctr">
          <a:solidFill>
            <a:srgbClr val="EEECE1">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DZ" sz="2000" b="1" kern="1200" dirty="0" smtClean="0">
              <a:solidFill>
                <a:sysClr val="window" lastClr="FFFFFF"/>
              </a:solidFill>
              <a:latin typeface="Traditional Arabic" pitchFamily="18" charset="-78"/>
              <a:ea typeface="+mn-ea"/>
              <a:cs typeface="Traditional Arabic" pitchFamily="18" charset="-78"/>
            </a:rPr>
            <a:t>الاهتمام بالتسويق المصرفي</a:t>
          </a:r>
          <a:endParaRPr lang="fr-FR" sz="2000" b="1" kern="1200" dirty="0">
            <a:solidFill>
              <a:sysClr val="window" lastClr="FFFFFF"/>
            </a:solidFill>
            <a:latin typeface="Traditional Arabic" pitchFamily="18" charset="-78"/>
            <a:ea typeface="+mn-ea"/>
            <a:cs typeface="Traditional Arabic" pitchFamily="18" charset="-78"/>
          </a:endParaRPr>
        </a:p>
      </dsp:txBody>
      <dsp:txXfrm>
        <a:off x="2230047" y="2717812"/>
        <a:ext cx="1551783" cy="683476"/>
      </dsp:txXfrm>
    </dsp:sp>
  </dsp:spTree>
</dsp:drawing>
</file>

<file path=ppt/diagrams/layout1.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A6465C-57BB-4F7C-BBFD-A4C00C736085}" type="datetimeFigureOut">
              <a:rPr lang="fr-FR" smtClean="0"/>
              <a:pPr/>
              <a:t>14/04/2025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34E5C5-CD08-472E-994A-36425B311F51}" type="slidenum">
              <a:rPr lang="fr-FR" smtClean="0"/>
              <a:pPr/>
              <a:t>‹N°›</a:t>
            </a:fld>
            <a:endParaRPr lang="fr-FR"/>
          </a:p>
        </p:txBody>
      </p:sp>
    </p:spTree>
    <p:extLst>
      <p:ext uri="{BB962C8B-B14F-4D97-AF65-F5344CB8AC3E}">
        <p14:creationId xmlns:p14="http://schemas.microsoft.com/office/powerpoint/2010/main" val="2910914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A309A6D-C09C-4548-B29A-6CF363A7E532}" type="datetimeFigureOut">
              <a:rPr lang="fr-FR" smtClean="0"/>
              <a:pPr/>
              <a:t>14/04/2025</a:t>
            </a:fld>
            <a:endParaRPr lang="fr-BE"/>
          </a:p>
        </p:txBody>
      </p:sp>
      <p:sp>
        <p:nvSpPr>
          <p:cNvPr id="19" name="Espace réservé du pied de page 18"/>
          <p:cNvSpPr>
            <a:spLocks noGrp="1"/>
          </p:cNvSpPr>
          <p:nvPr>
            <p:ph type="ftr" sz="quarter" idx="11"/>
          </p:nvPr>
        </p:nvSpPr>
        <p:spPr/>
        <p:txBody>
          <a:bodyPr/>
          <a:lstStyle/>
          <a:p>
            <a:endParaRPr lang="fr-BE"/>
          </a:p>
        </p:txBody>
      </p:sp>
      <p:sp>
        <p:nvSpPr>
          <p:cNvPr id="27" name="Espace réservé du numéro de diapositive 26"/>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transition spd="slow">
    <p:push dir="u"/>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14/04/2025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14/04/2025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14/04/2025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14/04/2025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transition spd="slow">
    <p:push dir="u"/>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14/04/2025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14/04/2025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14/04/2025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14/04/2025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14/04/2025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14/04/2025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a:xfrm>
            <a:off x="8077200" y="6356350"/>
            <a:ext cx="609600" cy="365125"/>
          </a:xfrm>
        </p:spPr>
        <p:txBody>
          <a:bodyPr/>
          <a:lstStyle/>
          <a:p>
            <a:fld id="{CF4668DC-857F-487D-BFFA-8C0CA5037977}" type="slidenum">
              <a:rPr lang="fr-BE" smtClean="0"/>
              <a:pPr/>
              <a:t>‹N°›</a:t>
            </a:fld>
            <a:endParaRPr lang="fr-BE"/>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slow">
    <p:push dir="u"/>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A309A6D-C09C-4548-B29A-6CF363A7E532}" type="datetimeFigureOut">
              <a:rPr lang="fr-FR" smtClean="0"/>
              <a:pPr/>
              <a:t>14/04/2025</a:t>
            </a:fld>
            <a:endParaRPr lang="fr-BE"/>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BE"/>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4668DC-857F-487D-BFFA-8C0CA5037977}" type="slidenum">
              <a:rPr lang="fr-BE" smtClean="0"/>
              <a:pPr/>
              <a:t>‹N°›</a:t>
            </a:fld>
            <a:endParaRPr lang="fr-BE"/>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ransition spd="slow">
    <p:push dir="u"/>
  </p:transition>
  <p:timing>
    <p:tnLst>
      <p:par>
        <p:cTn id="1" dur="indefinite" restart="never" nodeType="tmRoot"/>
      </p:par>
    </p:tn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a:xfrm>
            <a:off x="251520" y="189511"/>
            <a:ext cx="8536462" cy="2569934"/>
          </a:xfrm>
          <a:prstGeom prst="rect">
            <a:avLst/>
          </a:prstGeom>
        </p:spPr>
        <p:txBody>
          <a:bodyPr wrap="square">
            <a:spAutoFit/>
          </a:bodyPr>
          <a:lstStyle/>
          <a:p>
            <a:pPr lvl="0" algn="ctr" rtl="1">
              <a:spcBef>
                <a:spcPts val="0"/>
              </a:spcBef>
              <a:defRPr/>
            </a:pPr>
            <a:r>
              <a:rPr lang="ar-DZ" sz="2800" b="1" kern="0" dirty="0" smtClean="0">
                <a:solidFill>
                  <a:schemeClr val="tx1"/>
                </a:solidFill>
                <a:latin typeface="Traditional Arabic" pitchFamily="18" charset="-78"/>
              </a:rPr>
              <a:t>وزارة التعليم العالي والبحث العلمي</a:t>
            </a:r>
            <a:br>
              <a:rPr lang="ar-DZ" sz="2800" b="1" kern="0" dirty="0" smtClean="0">
                <a:solidFill>
                  <a:schemeClr val="tx1"/>
                </a:solidFill>
                <a:latin typeface="Traditional Arabic" pitchFamily="18" charset="-78"/>
              </a:rPr>
            </a:br>
            <a:r>
              <a:rPr lang="ar-DZ" sz="2800" b="1" kern="0" dirty="0" smtClean="0">
                <a:solidFill>
                  <a:schemeClr val="tx1"/>
                </a:solidFill>
                <a:latin typeface="Traditional Arabic" pitchFamily="18" charset="-78"/>
              </a:rPr>
              <a:t>جامعة باجي مختار عنابة </a:t>
            </a:r>
            <a:br>
              <a:rPr lang="ar-DZ" sz="2800" b="1" kern="0" dirty="0" smtClean="0">
                <a:solidFill>
                  <a:schemeClr val="tx1"/>
                </a:solidFill>
                <a:latin typeface="Traditional Arabic" pitchFamily="18" charset="-78"/>
              </a:rPr>
            </a:br>
            <a:r>
              <a:rPr lang="ar-DZ" sz="2800" b="1" kern="0" dirty="0" smtClean="0">
                <a:solidFill>
                  <a:schemeClr val="tx1"/>
                </a:solidFill>
                <a:latin typeface="Traditional Arabic" pitchFamily="18" charset="-78"/>
              </a:rPr>
              <a:t>كلية العلوم الاقتصادية التجارية وعلوم التسيير</a:t>
            </a:r>
            <a:br>
              <a:rPr lang="ar-DZ" sz="2800" b="1" kern="0" dirty="0" smtClean="0">
                <a:solidFill>
                  <a:schemeClr val="tx1"/>
                </a:solidFill>
                <a:latin typeface="Traditional Arabic" pitchFamily="18" charset="-78"/>
              </a:rPr>
            </a:br>
            <a:r>
              <a:rPr lang="ar-DZ" sz="2800" b="1" kern="0" dirty="0" smtClean="0">
                <a:solidFill>
                  <a:schemeClr val="tx1"/>
                </a:solidFill>
                <a:latin typeface="Traditional Arabic" pitchFamily="18" charset="-78"/>
              </a:rPr>
              <a:t>قسم العلوم المالية</a:t>
            </a:r>
            <a:br>
              <a:rPr lang="ar-DZ" sz="2800" b="1" kern="0" dirty="0" smtClean="0">
                <a:solidFill>
                  <a:schemeClr val="tx1"/>
                </a:solidFill>
                <a:latin typeface="Traditional Arabic" pitchFamily="18" charset="-78"/>
              </a:rPr>
            </a:br>
            <a:r>
              <a:rPr lang="ar-DZ" sz="2800" b="1" kern="0" dirty="0" smtClean="0">
                <a:solidFill>
                  <a:schemeClr val="tx1"/>
                </a:solidFill>
                <a:latin typeface="Traditional Arabic" pitchFamily="18" charset="-78"/>
              </a:rPr>
              <a:t>محاضرات مقياس التسويق المصرفي الإسلامي</a:t>
            </a:r>
            <a:br>
              <a:rPr lang="ar-DZ" sz="2800" b="1" kern="0" dirty="0" smtClean="0">
                <a:solidFill>
                  <a:schemeClr val="tx1"/>
                </a:solidFill>
                <a:latin typeface="Traditional Arabic" pitchFamily="18" charset="-78"/>
              </a:rPr>
            </a:br>
            <a:endParaRPr kumimoji="0" lang="fr-FR" sz="2400" b="1" i="0" u="none" strike="noStrike" kern="0" cap="none" spc="0" normalizeH="0" baseline="0" noProof="0" dirty="0">
              <a:ln>
                <a:noFill/>
              </a:ln>
              <a:solidFill>
                <a:schemeClr val="tx1"/>
              </a:solidFill>
              <a:effectLst/>
              <a:uLnTx/>
              <a:uFillTx/>
              <a:latin typeface="Traditional Arabic" pitchFamily="18" charset="-78"/>
              <a:cs typeface="Traditional Arabic" pitchFamily="18" charset="-78"/>
            </a:endParaRPr>
          </a:p>
        </p:txBody>
      </p:sp>
      <p:pic>
        <p:nvPicPr>
          <p:cNvPr id="4" name="Picture 22" descr="barre"/>
          <p:cNvPicPr preferRelativeResize="0">
            <a:picLocks noGrp="1" noChangeArrowheads="1" noCrop="1"/>
          </p:cNvPicPr>
          <p:nvPr>
            <p:ph idx="1"/>
          </p:nvPr>
        </p:nvPicPr>
        <p:blipFill>
          <a:blip r:embed="rId2">
            <a:lum bright="-24000"/>
          </a:blip>
          <a:stretch>
            <a:fillRect/>
          </a:stretch>
        </p:blipFill>
        <p:spPr bwMode="auto">
          <a:xfrm>
            <a:off x="1524000" y="4082256"/>
            <a:ext cx="6096000" cy="95250"/>
          </a:xfrm>
          <a:prstGeom prst="rect">
            <a:avLst/>
          </a:prstGeom>
          <a:noFill/>
          <a:ln w="9525">
            <a:noFill/>
            <a:miter lim="800000"/>
            <a:headEnd/>
            <a:tailEnd/>
          </a:ln>
        </p:spPr>
      </p:pic>
      <p:sp>
        <p:nvSpPr>
          <p:cNvPr id="9" name="Rectangle 8"/>
          <p:cNvSpPr/>
          <p:nvPr/>
        </p:nvSpPr>
        <p:spPr>
          <a:xfrm>
            <a:off x="714348" y="1071546"/>
            <a:ext cx="7500990" cy="1015663"/>
          </a:xfrm>
          <a:prstGeom prst="rect">
            <a:avLst/>
          </a:prstGeom>
        </p:spPr>
        <p:txBody>
          <a:bodyPr wrap="square">
            <a:spAutoFit/>
          </a:bodyPr>
          <a:lstStyle/>
          <a:p>
            <a:pPr algn="ctr">
              <a:defRPr/>
            </a:pPr>
            <a:endParaRPr lang="fr-FR" sz="2400" b="1" dirty="0" smtClean="0">
              <a:solidFill>
                <a:prstClr val="black"/>
              </a:solidFill>
              <a:latin typeface="Traditional Arabic" pitchFamily="18" charset="-78"/>
              <a:ea typeface="Calibri"/>
              <a:cs typeface="Traditional Arabic" pitchFamily="18" charset="-78"/>
            </a:endParaRPr>
          </a:p>
          <a:p>
            <a:pPr algn="ctr">
              <a:defRPr/>
            </a:pPr>
            <a:r>
              <a:rPr lang="ar-SA" b="1" kern="0" dirty="0" smtClean="0">
                <a:solidFill>
                  <a:srgbClr val="FFFFFF"/>
                </a:solidFill>
                <a:latin typeface="Arial"/>
              </a:rPr>
              <a:t>  </a:t>
            </a:r>
            <a:r>
              <a:rPr lang="fr-FR" kern="0" dirty="0" smtClean="0">
                <a:solidFill>
                  <a:srgbClr val="FFFFFF"/>
                </a:solidFill>
                <a:latin typeface="Arial"/>
              </a:rPr>
              <a:t/>
            </a:r>
            <a:br>
              <a:rPr lang="fr-FR" kern="0" dirty="0" smtClean="0">
                <a:solidFill>
                  <a:srgbClr val="FFFFFF"/>
                </a:solidFill>
                <a:latin typeface="Arial"/>
              </a:rPr>
            </a:br>
            <a:endParaRPr lang="fr-FR" b="1" kern="0" dirty="0">
              <a:solidFill>
                <a:sysClr val="windowText" lastClr="000000"/>
              </a:solidFill>
            </a:endParaRPr>
          </a:p>
        </p:txBody>
      </p:sp>
      <p:sp>
        <p:nvSpPr>
          <p:cNvPr id="10" name="Rectangle 9"/>
          <p:cNvSpPr/>
          <p:nvPr/>
        </p:nvSpPr>
        <p:spPr>
          <a:xfrm>
            <a:off x="680563" y="3177232"/>
            <a:ext cx="7715304" cy="1384995"/>
          </a:xfrm>
          <a:prstGeom prst="rect">
            <a:avLst/>
          </a:prstGeom>
          <a:ln w="76200"/>
        </p:spPr>
        <p:style>
          <a:lnRef idx="2">
            <a:schemeClr val="accent2"/>
          </a:lnRef>
          <a:fillRef idx="1">
            <a:schemeClr val="lt1"/>
          </a:fillRef>
          <a:effectRef idx="0">
            <a:schemeClr val="accent2"/>
          </a:effectRef>
          <a:fontRef idx="minor">
            <a:schemeClr val="dk1"/>
          </a:fontRef>
        </p:style>
        <p:txBody>
          <a:bodyPr wrap="square">
            <a:spAutoFit/>
          </a:bodyPr>
          <a:lstStyle/>
          <a:p>
            <a:pPr algn="ctr">
              <a:defRPr/>
            </a:pPr>
            <a:r>
              <a:rPr lang="ar-DZ" sz="4000" b="1" dirty="0" smtClean="0">
                <a:solidFill>
                  <a:prstClr val="black"/>
                </a:solidFill>
                <a:ea typeface="Times New Roman" panose="02020603050405020304" pitchFamily="18" charset="0"/>
                <a:cs typeface="Traditional Arabic" panose="02020603050405020304" pitchFamily="18" charset="-78"/>
              </a:rPr>
              <a:t>الفصل الأول: التسويق المصرفي الكلاسيكي</a:t>
            </a:r>
          </a:p>
          <a:p>
            <a:pPr algn="ctr">
              <a:defRPr/>
            </a:pPr>
            <a:r>
              <a:rPr lang="ar-DZ" sz="4000" b="1" dirty="0" smtClean="0">
                <a:solidFill>
                  <a:prstClr val="black"/>
                </a:solidFill>
                <a:ea typeface="Times New Roman" panose="02020603050405020304" pitchFamily="18" charset="0"/>
                <a:cs typeface="Traditional Arabic" panose="02020603050405020304" pitchFamily="18" charset="-78"/>
              </a:rPr>
              <a:t>الجزء الأول:</a:t>
            </a:r>
            <a:r>
              <a:rPr lang="ar-DZ" sz="4400" b="1" dirty="0" smtClean="0">
                <a:solidFill>
                  <a:prstClr val="black"/>
                </a:solidFill>
                <a:ea typeface="Times New Roman" panose="02020603050405020304" pitchFamily="18" charset="0"/>
                <a:cs typeface="Traditional Arabic" panose="02020603050405020304" pitchFamily="18" charset="-78"/>
              </a:rPr>
              <a:t> عموميات حول التسويق المصرفي</a:t>
            </a:r>
            <a:endParaRPr lang="fr-FR" sz="4400" dirty="0" smtClean="0">
              <a:solidFill>
                <a:prstClr val="black"/>
              </a:solidFill>
              <a:cs typeface="+mj-cs"/>
            </a:endParaRPr>
          </a:p>
        </p:txBody>
      </p:sp>
      <p:sp>
        <p:nvSpPr>
          <p:cNvPr id="11" name="Rectangle 10"/>
          <p:cNvSpPr/>
          <p:nvPr/>
        </p:nvSpPr>
        <p:spPr>
          <a:xfrm>
            <a:off x="1984577" y="5790416"/>
            <a:ext cx="5004048" cy="584775"/>
          </a:xfrm>
          <a:prstGeom prst="rect">
            <a:avLst/>
          </a:prstGeom>
        </p:spPr>
        <p:txBody>
          <a:bodyPr wrap="square">
            <a:spAutoFit/>
          </a:bodyPr>
          <a:lstStyle/>
          <a:p>
            <a:pPr algn="ctr" rtl="1">
              <a:defRPr/>
            </a:pPr>
            <a:r>
              <a:rPr lang="ar-DZ" sz="3200" b="1" kern="0" dirty="0" smtClean="0">
                <a:solidFill>
                  <a:prstClr val="black"/>
                </a:solidFill>
                <a:effectLst>
                  <a:outerShdw blurRad="38100" dist="38100" dir="2700000" algn="tl">
                    <a:srgbClr val="04617B"/>
                  </a:outerShdw>
                </a:effectLst>
                <a:latin typeface="Traditional Arabic" pitchFamily="18" charset="-78"/>
                <a:cs typeface="Traditional Arabic" pitchFamily="18" charset="-78"/>
              </a:rPr>
              <a:t> </a:t>
            </a:r>
            <a:r>
              <a:rPr lang="ar-DZ" sz="2800" b="1" kern="0" dirty="0">
                <a:solidFill>
                  <a:prstClr val="black"/>
                </a:solidFill>
                <a:latin typeface="Traditional Arabic" pitchFamily="18" charset="-78"/>
                <a:cs typeface="Traditional Arabic" panose="02020603050405020304" pitchFamily="18" charset="-78"/>
              </a:rPr>
              <a:t>السنة الثالثة ليسانس ماستر مالية وصيرفة إسلامية</a:t>
            </a:r>
            <a:r>
              <a:rPr lang="ar-DZ" sz="3200" b="1" kern="0" dirty="0" smtClean="0">
                <a:solidFill>
                  <a:prstClr val="black"/>
                </a:solidFill>
                <a:effectLst>
                  <a:outerShdw blurRad="38100" dist="38100" dir="2700000" algn="tl">
                    <a:srgbClr val="04617B"/>
                  </a:outerShdw>
                </a:effectLst>
                <a:latin typeface="Traditional Arabic" pitchFamily="18" charset="-78"/>
                <a:cs typeface="Traditional Arabic" pitchFamily="18" charset="-78"/>
              </a:rPr>
              <a:t>  </a:t>
            </a:r>
            <a:endParaRPr lang="fr-FR" sz="2400" kern="0" dirty="0">
              <a:solidFill>
                <a:prstClr val="black"/>
              </a:solidFill>
              <a:effectLst>
                <a:outerShdw blurRad="38100" dist="38100" dir="2700000" algn="tl">
                  <a:srgbClr val="04617B"/>
                </a:outerShdw>
              </a:effectLst>
              <a:latin typeface="Traditional Arabic" pitchFamily="18" charset="-78"/>
              <a:cs typeface="Traditional Arabic" pitchFamily="18" charset="-78"/>
            </a:endParaRPr>
          </a:p>
        </p:txBody>
      </p:sp>
      <p:pic>
        <p:nvPicPr>
          <p:cNvPr id="2" name="Image 1"/>
          <p:cNvPicPr>
            <a:picLocks noChangeAspect="1"/>
          </p:cNvPicPr>
          <p:nvPr/>
        </p:nvPicPr>
        <p:blipFill>
          <a:blip r:embed="rId3"/>
          <a:stretch>
            <a:fillRect/>
          </a:stretch>
        </p:blipFill>
        <p:spPr>
          <a:xfrm>
            <a:off x="6988625" y="493526"/>
            <a:ext cx="971429" cy="980952"/>
          </a:xfrm>
          <a:prstGeom prst="rect">
            <a:avLst/>
          </a:prstGeom>
        </p:spPr>
      </p:pic>
      <p:pic>
        <p:nvPicPr>
          <p:cNvPr id="3" name="Image 2"/>
          <p:cNvPicPr>
            <a:picLocks noChangeAspect="1"/>
          </p:cNvPicPr>
          <p:nvPr/>
        </p:nvPicPr>
        <p:blipFill>
          <a:blip r:embed="rId4"/>
          <a:stretch>
            <a:fillRect/>
          </a:stretch>
        </p:blipFill>
        <p:spPr>
          <a:xfrm>
            <a:off x="714348" y="584296"/>
            <a:ext cx="1104900" cy="866775"/>
          </a:xfrm>
          <a:prstGeom prst="rect">
            <a:avLst/>
          </a:prstGeom>
        </p:spPr>
      </p:pic>
    </p:spTree>
    <p:extLst>
      <p:ext uri="{BB962C8B-B14F-4D97-AF65-F5344CB8AC3E}">
        <p14:creationId xmlns:p14="http://schemas.microsoft.com/office/powerpoint/2010/main" val="377003196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76672"/>
            <a:ext cx="8075240" cy="792088"/>
          </a:xfrm>
        </p:spPr>
        <p:txBody>
          <a:bodyPr>
            <a:normAutofit fontScale="90000"/>
          </a:bodyPr>
          <a:lstStyle/>
          <a:p>
            <a:pPr algn="ctr"/>
            <a:r>
              <a:rPr lang="ar-SA" sz="5400" b="1" dirty="0" smtClean="0">
                <a:solidFill>
                  <a:schemeClr val="accent1"/>
                </a:solidFill>
                <a:latin typeface="Traditional Arabic" pitchFamily="18" charset="-78"/>
                <a:cs typeface="Traditional Arabic" pitchFamily="18" charset="-78"/>
              </a:rPr>
              <a:t>تمهيد</a:t>
            </a:r>
            <a:endParaRPr lang="fr-FR" sz="5400" b="1" dirty="0">
              <a:solidFill>
                <a:schemeClr val="accent1"/>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357158" y="1357298"/>
            <a:ext cx="8429684" cy="5143536"/>
          </a:xfrm>
        </p:spPr>
        <p:txBody>
          <a:bodyPr>
            <a:normAutofit/>
          </a:bodyPr>
          <a:lstStyle/>
          <a:p>
            <a:pPr algn="just" rtl="1">
              <a:lnSpc>
                <a:spcPct val="115000"/>
              </a:lnSpc>
              <a:spcAft>
                <a:spcPts val="1000"/>
              </a:spcAft>
            </a:pPr>
            <a:endParaRPr lang="fr-FR" sz="2400" b="1" dirty="0" smtClean="0">
              <a:solidFill>
                <a:srgbClr val="FFC000"/>
              </a:solidFill>
              <a:latin typeface="Traditional Arabic" pitchFamily="18" charset="-78"/>
              <a:cs typeface="Traditional Arabic" pitchFamily="18" charset="-78"/>
            </a:endParaRPr>
          </a:p>
          <a:p>
            <a:pPr algn="r" rtl="1"/>
            <a:endParaRPr lang="fr-FR" sz="2400" b="1" dirty="0">
              <a:latin typeface="Traditional Arabic" pitchFamily="18" charset="-78"/>
              <a:cs typeface="Traditional Arabic" pitchFamily="18" charset="-78"/>
            </a:endParaRPr>
          </a:p>
        </p:txBody>
      </p:sp>
      <p:graphicFrame>
        <p:nvGraphicFramePr>
          <p:cNvPr id="9" name="Espace réservé du contenu 4"/>
          <p:cNvGraphicFramePr>
            <a:graphicFrameLocks/>
          </p:cNvGraphicFramePr>
          <p:nvPr>
            <p:extLst>
              <p:ext uri="{D42A27DB-BD31-4B8C-83A1-F6EECF244321}">
                <p14:modId xmlns:p14="http://schemas.microsoft.com/office/powerpoint/2010/main" val="412376746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267343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par>
                          <p:cTn id="8" fill="hold">
                            <p:stCondLst>
                              <p:cond delay="500"/>
                            </p:stCondLst>
                            <p:childTnLst>
                              <p:par>
                                <p:cTn id="9" presetID="26"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down)">
                                      <p:cBhvr>
                                        <p:cTn id="11" dur="580">
                                          <p:stCondLst>
                                            <p:cond delay="0"/>
                                          </p:stCondLst>
                                        </p:cTn>
                                        <p:tgtEl>
                                          <p:spTgt spid="9"/>
                                        </p:tgtEl>
                                      </p:cBhvr>
                                    </p:animEffect>
                                    <p:anim calcmode="lin" valueType="num">
                                      <p:cBhvr>
                                        <p:cTn id="12"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7" dur="26">
                                          <p:stCondLst>
                                            <p:cond delay="650"/>
                                          </p:stCondLst>
                                        </p:cTn>
                                        <p:tgtEl>
                                          <p:spTgt spid="9"/>
                                        </p:tgtEl>
                                      </p:cBhvr>
                                      <p:to x="100000" y="60000"/>
                                    </p:animScale>
                                    <p:animScale>
                                      <p:cBhvr>
                                        <p:cTn id="18" dur="166" decel="50000">
                                          <p:stCondLst>
                                            <p:cond delay="676"/>
                                          </p:stCondLst>
                                        </p:cTn>
                                        <p:tgtEl>
                                          <p:spTgt spid="9"/>
                                        </p:tgtEl>
                                      </p:cBhvr>
                                      <p:to x="100000" y="100000"/>
                                    </p:animScale>
                                    <p:animScale>
                                      <p:cBhvr>
                                        <p:cTn id="19" dur="26">
                                          <p:stCondLst>
                                            <p:cond delay="1312"/>
                                          </p:stCondLst>
                                        </p:cTn>
                                        <p:tgtEl>
                                          <p:spTgt spid="9"/>
                                        </p:tgtEl>
                                      </p:cBhvr>
                                      <p:to x="100000" y="80000"/>
                                    </p:animScale>
                                    <p:animScale>
                                      <p:cBhvr>
                                        <p:cTn id="20" dur="166" decel="50000">
                                          <p:stCondLst>
                                            <p:cond delay="1338"/>
                                          </p:stCondLst>
                                        </p:cTn>
                                        <p:tgtEl>
                                          <p:spTgt spid="9"/>
                                        </p:tgtEl>
                                      </p:cBhvr>
                                      <p:to x="100000" y="100000"/>
                                    </p:animScale>
                                    <p:animScale>
                                      <p:cBhvr>
                                        <p:cTn id="21" dur="26">
                                          <p:stCondLst>
                                            <p:cond delay="1642"/>
                                          </p:stCondLst>
                                        </p:cTn>
                                        <p:tgtEl>
                                          <p:spTgt spid="9"/>
                                        </p:tgtEl>
                                      </p:cBhvr>
                                      <p:to x="100000" y="90000"/>
                                    </p:animScale>
                                    <p:animScale>
                                      <p:cBhvr>
                                        <p:cTn id="22" dur="166" decel="50000">
                                          <p:stCondLst>
                                            <p:cond delay="1668"/>
                                          </p:stCondLst>
                                        </p:cTn>
                                        <p:tgtEl>
                                          <p:spTgt spid="9"/>
                                        </p:tgtEl>
                                      </p:cBhvr>
                                      <p:to x="100000" y="100000"/>
                                    </p:animScale>
                                    <p:animScale>
                                      <p:cBhvr>
                                        <p:cTn id="23" dur="26">
                                          <p:stCondLst>
                                            <p:cond delay="1808"/>
                                          </p:stCondLst>
                                        </p:cTn>
                                        <p:tgtEl>
                                          <p:spTgt spid="9"/>
                                        </p:tgtEl>
                                      </p:cBhvr>
                                      <p:to x="100000" y="95000"/>
                                    </p:animScale>
                                    <p:animScale>
                                      <p:cBhvr>
                                        <p:cTn id="24"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9"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642918"/>
            <a:ext cx="8064896" cy="666312"/>
          </a:xfrm>
        </p:spPr>
        <p:txBody>
          <a:bodyPr>
            <a:noAutofit/>
          </a:bodyPr>
          <a:lstStyle/>
          <a:p>
            <a:pPr algn="ctr"/>
            <a:r>
              <a:rPr lang="ar-DZ" sz="5400" b="1" dirty="0" smtClean="0">
                <a:solidFill>
                  <a:schemeClr val="accent1"/>
                </a:solidFill>
                <a:latin typeface="Traditional Arabic" pitchFamily="18" charset="-78"/>
                <a:cs typeface="Traditional Arabic" pitchFamily="18" charset="-78"/>
              </a:rPr>
              <a:t>مفهوم التسويق المصرفي</a:t>
            </a:r>
            <a:endParaRPr lang="fr-FR" sz="5400" b="1" dirty="0">
              <a:solidFill>
                <a:schemeClr val="accent1"/>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107504" y="1857364"/>
            <a:ext cx="8822214" cy="4714908"/>
          </a:xfrm>
        </p:spPr>
        <p:txBody>
          <a:bodyPr>
            <a:normAutofit lnSpcReduction="10000"/>
          </a:bodyPr>
          <a:lstStyle/>
          <a:p>
            <a:pPr algn="just" rtl="1"/>
            <a:endParaRPr lang="fr-FR" sz="2400" b="1" dirty="0" smtClean="0">
              <a:latin typeface="Traditional Arabic" pitchFamily="18" charset="-78"/>
              <a:cs typeface="Traditional Arabic" pitchFamily="18" charset="-78"/>
            </a:endParaRPr>
          </a:p>
          <a:p>
            <a:pPr marL="0" indent="0" algn="just" rtl="1">
              <a:buNone/>
            </a:pPr>
            <a:endParaRPr lang="ar-DZ" sz="2800" b="1" dirty="0" smtClean="0">
              <a:latin typeface="Traditional Arabic" pitchFamily="18" charset="-78"/>
              <a:cs typeface="+mj-cs"/>
            </a:endParaRPr>
          </a:p>
          <a:p>
            <a:pPr lvl="0" algn="just" rtl="1">
              <a:lnSpc>
                <a:spcPct val="115000"/>
              </a:lnSpc>
              <a:buClr>
                <a:srgbClr val="0BD0D9"/>
              </a:buClr>
              <a:tabLst>
                <a:tab pos="175895" algn="l"/>
              </a:tabLst>
            </a:pPr>
            <a:r>
              <a:rPr lang="ar-SA" sz="3600" b="1" dirty="0">
                <a:solidFill>
                  <a:srgbClr val="000000"/>
                </a:solidFill>
                <a:ea typeface="Calibri" panose="020F0502020204030204" pitchFamily="34" charset="0"/>
                <a:cs typeface="Traditional Arabic" panose="02020603050405020304" pitchFamily="18" charset="-78"/>
              </a:rPr>
              <a:t>مجموعة من الأنشطة المتكاملة التي تجري من أجل دراسة سوق الخدمة المصرفية وخاصة عملاء المصرف الحاليين والمرتقبين، للتعرف على رغباتهم المتميزة والمتطورة، والعمل على إشباع هذه الرغبات والحاجات بأقصى كفاية ممكنة، وذلك من خلال تقويم أفضل مزيج من الخدمات المصرفية بأقل تكلفة ممكنة</a:t>
            </a:r>
            <a:r>
              <a:rPr lang="ar-DZ" sz="3600" b="1" dirty="0">
                <a:solidFill>
                  <a:srgbClr val="000000"/>
                </a:solidFill>
                <a:ea typeface="Calibri" panose="020F0502020204030204" pitchFamily="34" charset="0"/>
                <a:cs typeface="Traditional Arabic" panose="02020603050405020304" pitchFamily="18" charset="-78"/>
              </a:rPr>
              <a:t>،</a:t>
            </a:r>
            <a:r>
              <a:rPr lang="ar-SA" sz="3600" b="1" dirty="0">
                <a:solidFill>
                  <a:srgbClr val="000000"/>
                </a:solidFill>
                <a:ea typeface="Calibri" panose="020F0502020204030204" pitchFamily="34" charset="0"/>
                <a:cs typeface="Traditional Arabic" panose="02020603050405020304" pitchFamily="18" charset="-78"/>
              </a:rPr>
              <a:t> وذلك حتى يحقق المصرف أهدافه وأولها نقطة الربحية وبالشكل الذي يحقق مصالح المجتمع ومصالح المتعاملين</a:t>
            </a:r>
            <a:r>
              <a:rPr lang="ar-DZ" sz="3600" b="1" dirty="0">
                <a:solidFill>
                  <a:srgbClr val="000000"/>
                </a:solidFill>
                <a:ea typeface="Calibri" panose="020F0502020204030204" pitchFamily="34" charset="0"/>
                <a:cs typeface="Traditional Arabic" panose="02020603050405020304" pitchFamily="18" charset="-78"/>
              </a:rPr>
              <a:t>.</a:t>
            </a:r>
            <a:endParaRPr lang="fr-FR" sz="3600" b="1" dirty="0">
              <a:solidFill>
                <a:prstClr val="black"/>
              </a:solidFill>
              <a:cs typeface="+mj-cs"/>
            </a:endParaRPr>
          </a:p>
          <a:p>
            <a:pPr algn="just" rtl="1"/>
            <a:endParaRPr lang="fr-FR" sz="2400" b="1" dirty="0" smtClean="0">
              <a:latin typeface="Traditional Arabic" pitchFamily="18" charset="-78"/>
              <a:cs typeface="Traditional Arabic" pitchFamily="18" charset="-78"/>
            </a:endParaRPr>
          </a:p>
          <a:p>
            <a:pPr algn="r" rtl="1"/>
            <a:endParaRPr lang="fr-FR" sz="2400" dirty="0" smtClean="0"/>
          </a:p>
          <a:p>
            <a:pPr algn="r" rtl="1">
              <a:lnSpc>
                <a:spcPct val="200000"/>
              </a:lnSpc>
            </a:pPr>
            <a:endParaRPr lang="fr-FR" sz="2400" b="1" dirty="0">
              <a:solidFill>
                <a:srgbClr val="FFC000"/>
              </a:solidFill>
            </a:endParaRPr>
          </a:p>
        </p:txBody>
      </p:sp>
    </p:spTree>
    <p:extLst>
      <p:ext uri="{BB962C8B-B14F-4D97-AF65-F5344CB8AC3E}">
        <p14:creationId xmlns:p14="http://schemas.microsoft.com/office/powerpoint/2010/main" val="313328587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76672"/>
            <a:ext cx="8075240" cy="792088"/>
          </a:xfrm>
        </p:spPr>
        <p:txBody>
          <a:bodyPr>
            <a:normAutofit fontScale="90000"/>
          </a:bodyPr>
          <a:lstStyle/>
          <a:p>
            <a:pPr algn="ctr"/>
            <a:r>
              <a:rPr lang="ar-DZ" sz="5400" b="1" dirty="0" smtClean="0">
                <a:solidFill>
                  <a:schemeClr val="accent1"/>
                </a:solidFill>
                <a:latin typeface="Traditional Arabic" pitchFamily="18" charset="-78"/>
                <a:cs typeface="Traditional Arabic" pitchFamily="18" charset="-78"/>
              </a:rPr>
              <a:t>خصائص التسويق المصرفي</a:t>
            </a:r>
            <a:endParaRPr lang="fr-FR" sz="5400" b="1" dirty="0">
              <a:solidFill>
                <a:schemeClr val="accent1"/>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357158" y="1357298"/>
            <a:ext cx="8429684" cy="5143536"/>
          </a:xfrm>
        </p:spPr>
        <p:txBody>
          <a:bodyPr>
            <a:normAutofit/>
          </a:bodyPr>
          <a:lstStyle/>
          <a:p>
            <a:pPr algn="just" rtl="1">
              <a:lnSpc>
                <a:spcPct val="115000"/>
              </a:lnSpc>
              <a:spcAft>
                <a:spcPts val="1000"/>
              </a:spcAft>
            </a:pPr>
            <a:endParaRPr lang="fr-FR" sz="2400" b="1" dirty="0" smtClean="0">
              <a:solidFill>
                <a:srgbClr val="FFC000"/>
              </a:solidFill>
              <a:latin typeface="Traditional Arabic" pitchFamily="18" charset="-78"/>
              <a:cs typeface="Traditional Arabic" pitchFamily="18" charset="-78"/>
            </a:endParaRPr>
          </a:p>
          <a:p>
            <a:pPr algn="r" rtl="1"/>
            <a:endParaRPr lang="fr-FR" sz="2400" b="1" dirty="0">
              <a:latin typeface="Traditional Arabic" pitchFamily="18" charset="-78"/>
              <a:cs typeface="Traditional Arabic" pitchFamily="18" charset="-78"/>
            </a:endParaRPr>
          </a:p>
        </p:txBody>
      </p:sp>
      <p:sp>
        <p:nvSpPr>
          <p:cNvPr id="12" name="Rectangle 11"/>
          <p:cNvSpPr/>
          <p:nvPr/>
        </p:nvSpPr>
        <p:spPr>
          <a:xfrm>
            <a:off x="456639" y="1543710"/>
            <a:ext cx="7920880" cy="90233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lnSpc>
                <a:spcPct val="115000"/>
              </a:lnSpc>
              <a:spcAft>
                <a:spcPts val="0"/>
              </a:spcAft>
            </a:pPr>
            <a:r>
              <a:rPr lang="ar-DZ" sz="2400" b="1" dirty="0">
                <a:solidFill>
                  <a:srgbClr val="000000"/>
                </a:solidFill>
                <a:latin typeface="Calibri" panose="020F0502020204030204" pitchFamily="34" charset="0"/>
                <a:ea typeface="Calibri" panose="020F0502020204030204" pitchFamily="34" charset="0"/>
                <a:cs typeface="+mj-cs"/>
              </a:rPr>
              <a:t>1- النقود هي المادة الأولية لهذا النشاط المصرفي، والتي تعتبر بمثابة المادة الخام للعملية الإنتاجية. </a:t>
            </a:r>
            <a:endParaRPr lang="fr-FR" sz="2400" b="1" dirty="0">
              <a:effectLst/>
              <a:latin typeface="Calibri" panose="020F0502020204030204" pitchFamily="34" charset="0"/>
              <a:ea typeface="Calibri" panose="020F0502020204030204" pitchFamily="34" charset="0"/>
              <a:cs typeface="+mj-cs"/>
            </a:endParaRPr>
          </a:p>
        </p:txBody>
      </p:sp>
      <p:sp>
        <p:nvSpPr>
          <p:cNvPr id="13" name="Rectangle 12"/>
          <p:cNvSpPr/>
          <p:nvPr/>
        </p:nvSpPr>
        <p:spPr>
          <a:xfrm>
            <a:off x="456639" y="2632452"/>
            <a:ext cx="7920880" cy="86409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lnSpc>
                <a:spcPct val="115000"/>
              </a:lnSpc>
              <a:spcAft>
                <a:spcPts val="0"/>
              </a:spcAft>
            </a:pPr>
            <a:r>
              <a:rPr lang="ar-DZ" sz="2400" b="1" dirty="0">
                <a:solidFill>
                  <a:srgbClr val="000000"/>
                </a:solidFill>
                <a:latin typeface="Calibri" panose="020F0502020204030204" pitchFamily="34" charset="0"/>
                <a:ea typeface="Calibri" panose="020F0502020204030204" pitchFamily="34" charset="0"/>
                <a:cs typeface="+mj-cs"/>
              </a:rPr>
              <a:t>2- وجود علاقات دائمة بين العميل والمصرف.</a:t>
            </a:r>
            <a:endParaRPr lang="fr-FR" sz="2400" b="1" dirty="0">
              <a:effectLst/>
              <a:latin typeface="Calibri" panose="020F0502020204030204" pitchFamily="34" charset="0"/>
              <a:ea typeface="Calibri" panose="020F0502020204030204" pitchFamily="34" charset="0"/>
              <a:cs typeface="+mj-cs"/>
            </a:endParaRPr>
          </a:p>
        </p:txBody>
      </p:sp>
      <p:sp>
        <p:nvSpPr>
          <p:cNvPr id="14" name="Rectangle 13"/>
          <p:cNvSpPr/>
          <p:nvPr/>
        </p:nvSpPr>
        <p:spPr>
          <a:xfrm>
            <a:off x="456639" y="3682960"/>
            <a:ext cx="7920880" cy="91159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lnSpc>
                <a:spcPct val="115000"/>
              </a:lnSpc>
              <a:spcAft>
                <a:spcPts val="0"/>
              </a:spcAft>
            </a:pPr>
            <a:r>
              <a:rPr lang="ar-DZ" sz="2400" b="1" dirty="0">
                <a:solidFill>
                  <a:srgbClr val="000000"/>
                </a:solidFill>
                <a:latin typeface="Calibri" panose="020F0502020204030204" pitchFamily="34" charset="0"/>
                <a:ea typeface="Calibri" panose="020F0502020204030204" pitchFamily="34" charset="0"/>
                <a:cs typeface="+mj-cs"/>
              </a:rPr>
              <a:t>3- احتكار كل مصرف لشبكة توزيع خاصة به والتي تكون دوائر ووكالات المصرف</a:t>
            </a:r>
            <a:r>
              <a:rPr lang="ar-DZ" sz="2400" b="1" dirty="0" smtClean="0">
                <a:solidFill>
                  <a:srgbClr val="000000"/>
                </a:solidFill>
                <a:latin typeface="Calibri" panose="020F0502020204030204" pitchFamily="34" charset="0"/>
                <a:ea typeface="Calibri" panose="020F0502020204030204" pitchFamily="34" charset="0"/>
                <a:cs typeface="+mj-cs"/>
              </a:rPr>
              <a:t>.</a:t>
            </a:r>
            <a:endParaRPr lang="fr-FR" sz="2400" b="1" dirty="0">
              <a:latin typeface="Calibri" panose="020F0502020204030204" pitchFamily="34" charset="0"/>
              <a:ea typeface="Calibri" panose="020F0502020204030204" pitchFamily="34" charset="0"/>
              <a:cs typeface="+mj-cs"/>
            </a:endParaRPr>
          </a:p>
        </p:txBody>
      </p:sp>
      <p:sp>
        <p:nvSpPr>
          <p:cNvPr id="7" name="Rectangle 6"/>
          <p:cNvSpPr/>
          <p:nvPr/>
        </p:nvSpPr>
        <p:spPr>
          <a:xfrm>
            <a:off x="467544" y="4780966"/>
            <a:ext cx="7920880" cy="91159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lvl="0" algn="just" rtl="1">
              <a:lnSpc>
                <a:spcPct val="115000"/>
              </a:lnSpc>
            </a:pPr>
            <a:r>
              <a:rPr lang="ar-DZ" sz="2400" b="1" dirty="0">
                <a:solidFill>
                  <a:srgbClr val="000000"/>
                </a:solidFill>
                <a:latin typeface="Calibri" panose="020F0502020204030204" pitchFamily="34" charset="0"/>
                <a:ea typeface="Calibri" panose="020F0502020204030204" pitchFamily="34" charset="0"/>
                <a:cs typeface="+mj-cs"/>
              </a:rPr>
              <a:t>4- فكرة المخاطرة قوية في النشاط المصرفي.</a:t>
            </a:r>
            <a:endParaRPr lang="fr-FR" sz="2400" b="1" dirty="0">
              <a:solidFill>
                <a:prstClr val="black"/>
              </a:solidFill>
              <a:latin typeface="Calibri" panose="020F0502020204030204" pitchFamily="34" charset="0"/>
              <a:ea typeface="Calibri" panose="020F0502020204030204" pitchFamily="34" charset="0"/>
              <a:cs typeface="+mj-cs"/>
            </a:endParaRPr>
          </a:p>
        </p:txBody>
      </p:sp>
      <p:sp>
        <p:nvSpPr>
          <p:cNvPr id="8" name="Rectangle 7"/>
          <p:cNvSpPr/>
          <p:nvPr/>
        </p:nvSpPr>
        <p:spPr>
          <a:xfrm>
            <a:off x="456639" y="5862543"/>
            <a:ext cx="7920880" cy="91159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lvl="0" algn="just" rtl="1">
              <a:lnSpc>
                <a:spcPct val="115000"/>
              </a:lnSpc>
            </a:pPr>
            <a:r>
              <a:rPr lang="ar-DZ" sz="2400" b="1" dirty="0">
                <a:solidFill>
                  <a:srgbClr val="000000"/>
                </a:solidFill>
                <a:latin typeface="Calibri" panose="020F0502020204030204" pitchFamily="34" charset="0"/>
                <a:ea typeface="Calibri" panose="020F0502020204030204" pitchFamily="34" charset="0"/>
                <a:cs typeface="+mj-cs"/>
              </a:rPr>
              <a:t>5- أهمية تقسيم السوق إلى منظمات كبيرة، متوسطة، صغيرة وإلى منظمات </a:t>
            </a:r>
            <a:r>
              <a:rPr lang="ar-DZ" sz="2400" b="1" dirty="0" smtClean="0">
                <a:solidFill>
                  <a:srgbClr val="000000"/>
                </a:solidFill>
                <a:latin typeface="Calibri" panose="020F0502020204030204" pitchFamily="34" charset="0"/>
                <a:ea typeface="Calibri" panose="020F0502020204030204" pitchFamily="34" charset="0"/>
                <a:cs typeface="+mj-cs"/>
              </a:rPr>
              <a:t>وأفراد.</a:t>
            </a:r>
            <a:endParaRPr lang="fr-FR" sz="2400" b="1" dirty="0">
              <a:solidFill>
                <a:prstClr val="black"/>
              </a:solidFill>
              <a:latin typeface="Calibri" panose="020F0502020204030204" pitchFamily="34" charset="0"/>
              <a:ea typeface="Calibri" panose="020F0502020204030204" pitchFamily="34" charset="0"/>
              <a:cs typeface="+mj-cs"/>
            </a:endParaRPr>
          </a:p>
        </p:txBody>
      </p:sp>
    </p:spTree>
    <p:extLst>
      <p:ext uri="{BB962C8B-B14F-4D97-AF65-F5344CB8AC3E}">
        <p14:creationId xmlns:p14="http://schemas.microsoft.com/office/powerpoint/2010/main" val="8685317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2" presetClass="entr" presetSubtype="4"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 calcmode="lin" valueType="num">
                                      <p:cBhvr additive="base">
                                        <p:cTn id="10" dur="500" fill="hold"/>
                                        <p:tgtEl>
                                          <p:spTgt spid="12"/>
                                        </p:tgtEl>
                                        <p:attrNameLst>
                                          <p:attrName>ppt_x</p:attrName>
                                        </p:attrNameLst>
                                      </p:cBhvr>
                                      <p:tavLst>
                                        <p:tav tm="0">
                                          <p:val>
                                            <p:strVal val="#ppt_x"/>
                                          </p:val>
                                        </p:tav>
                                        <p:tav tm="100000">
                                          <p:val>
                                            <p:strVal val="#ppt_x"/>
                                          </p:val>
                                        </p:tav>
                                      </p:tavLst>
                                    </p:anim>
                                    <p:anim calcmode="lin" valueType="num">
                                      <p:cBhvr additive="base">
                                        <p:cTn id="11" dur="500" fill="hold"/>
                                        <p:tgtEl>
                                          <p:spTgt spid="12"/>
                                        </p:tgtEl>
                                        <p:attrNameLst>
                                          <p:attrName>ppt_y</p:attrName>
                                        </p:attrNameLst>
                                      </p:cBhvr>
                                      <p:tavLst>
                                        <p:tav tm="0">
                                          <p:val>
                                            <p:strVal val="1+#ppt_h/2"/>
                                          </p:val>
                                        </p:tav>
                                        <p:tav tm="100000">
                                          <p:val>
                                            <p:strVal val="#ppt_y"/>
                                          </p:val>
                                        </p:tav>
                                      </p:tavLst>
                                    </p:anim>
                                  </p:childTnLst>
                                </p:cTn>
                              </p:par>
                              <p:par>
                                <p:cTn id="12" presetID="2" presetClass="entr" presetSubtype="4" fill="hold" grpId="0" nodeType="with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 calcmode="lin" valueType="num">
                                      <p:cBhvr additive="base">
                                        <p:cTn id="18" dur="500" fill="hold"/>
                                        <p:tgtEl>
                                          <p:spTgt spid="14"/>
                                        </p:tgtEl>
                                        <p:attrNameLst>
                                          <p:attrName>ppt_x</p:attrName>
                                        </p:attrNameLst>
                                      </p:cBhvr>
                                      <p:tavLst>
                                        <p:tav tm="0">
                                          <p:val>
                                            <p:strVal val="#ppt_x"/>
                                          </p:val>
                                        </p:tav>
                                        <p:tav tm="100000">
                                          <p:val>
                                            <p:strVal val="#ppt_x"/>
                                          </p:val>
                                        </p:tav>
                                      </p:tavLst>
                                    </p:anim>
                                    <p:anim calcmode="lin" valueType="num">
                                      <p:cBhvr additive="base">
                                        <p:cTn id="19" dur="500" fill="hold"/>
                                        <p:tgtEl>
                                          <p:spTgt spid="14"/>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ppt_x"/>
                                          </p:val>
                                        </p:tav>
                                        <p:tav tm="100000">
                                          <p:val>
                                            <p:strVal val="#ppt_x"/>
                                          </p:val>
                                        </p:tav>
                                      </p:tavLst>
                                    </p:anim>
                                    <p:anim calcmode="lin" valueType="num">
                                      <p:cBhvr additive="base">
                                        <p:cTn id="23" dur="500" fill="hold"/>
                                        <p:tgtEl>
                                          <p:spTgt spid="7"/>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additive="base">
                                        <p:cTn id="26" dur="500" fill="hold"/>
                                        <p:tgtEl>
                                          <p:spTgt spid="8"/>
                                        </p:tgtEl>
                                        <p:attrNameLst>
                                          <p:attrName>ppt_x</p:attrName>
                                        </p:attrNameLst>
                                      </p:cBhvr>
                                      <p:tavLst>
                                        <p:tav tm="0">
                                          <p:val>
                                            <p:strVal val="#ppt_x"/>
                                          </p:val>
                                        </p:tav>
                                        <p:tav tm="100000">
                                          <p:val>
                                            <p:strVal val="#ppt_x"/>
                                          </p:val>
                                        </p:tav>
                                      </p:tavLst>
                                    </p:anim>
                                    <p:anim calcmode="lin" valueType="num">
                                      <p:cBhvr additive="base">
                                        <p:cTn id="27"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2" grpId="0" animBg="1"/>
      <p:bldP spid="13" grpId="0" animBg="1"/>
      <p:bldP spid="14"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76672"/>
            <a:ext cx="8075240" cy="792088"/>
          </a:xfrm>
        </p:spPr>
        <p:txBody>
          <a:bodyPr>
            <a:normAutofit fontScale="90000"/>
          </a:bodyPr>
          <a:lstStyle/>
          <a:p>
            <a:pPr algn="ctr"/>
            <a:r>
              <a:rPr lang="ar-DZ" sz="5400" b="1" dirty="0" smtClean="0">
                <a:solidFill>
                  <a:schemeClr val="accent1"/>
                </a:solidFill>
                <a:latin typeface="Traditional Arabic" pitchFamily="18" charset="-78"/>
                <a:cs typeface="Traditional Arabic" pitchFamily="18" charset="-78"/>
              </a:rPr>
              <a:t>خصائص التسويق المصرفي</a:t>
            </a:r>
            <a:endParaRPr lang="fr-FR" sz="5400" b="1" dirty="0">
              <a:solidFill>
                <a:schemeClr val="accent1"/>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357158" y="1357298"/>
            <a:ext cx="8429684" cy="5143536"/>
          </a:xfrm>
        </p:spPr>
        <p:txBody>
          <a:bodyPr>
            <a:normAutofit/>
          </a:bodyPr>
          <a:lstStyle/>
          <a:p>
            <a:pPr algn="just" rtl="1">
              <a:lnSpc>
                <a:spcPct val="115000"/>
              </a:lnSpc>
              <a:spcAft>
                <a:spcPts val="1000"/>
              </a:spcAft>
            </a:pPr>
            <a:endParaRPr lang="fr-FR" sz="2400" b="1" dirty="0" smtClean="0">
              <a:solidFill>
                <a:srgbClr val="FFC000"/>
              </a:solidFill>
              <a:latin typeface="Traditional Arabic" pitchFamily="18" charset="-78"/>
              <a:cs typeface="Traditional Arabic" pitchFamily="18" charset="-78"/>
            </a:endParaRPr>
          </a:p>
          <a:p>
            <a:pPr algn="r" rtl="1"/>
            <a:endParaRPr lang="fr-FR" sz="2400" b="1" dirty="0">
              <a:latin typeface="Traditional Arabic" pitchFamily="18" charset="-78"/>
              <a:cs typeface="Traditional Arabic" pitchFamily="18" charset="-78"/>
            </a:endParaRPr>
          </a:p>
        </p:txBody>
      </p:sp>
      <p:sp>
        <p:nvSpPr>
          <p:cNvPr id="12" name="Rectangle 11"/>
          <p:cNvSpPr/>
          <p:nvPr/>
        </p:nvSpPr>
        <p:spPr>
          <a:xfrm>
            <a:off x="456639" y="1543710"/>
            <a:ext cx="7920880" cy="90233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lnSpc>
                <a:spcPct val="115000"/>
              </a:lnSpc>
              <a:spcAft>
                <a:spcPts val="0"/>
              </a:spcAft>
            </a:pPr>
            <a:r>
              <a:rPr lang="ar-DZ" sz="2400" b="1" dirty="0">
                <a:solidFill>
                  <a:srgbClr val="000000"/>
                </a:solidFill>
                <a:latin typeface="Calibri" panose="020F0502020204030204" pitchFamily="34" charset="0"/>
                <a:ea typeface="Calibri" panose="020F0502020204030204" pitchFamily="34" charset="0"/>
                <a:cs typeface="+mj-cs"/>
              </a:rPr>
              <a:t>6- تلعب السلطات العمومية دورها في تقنين النشاط المصرفي، وذلك بتحديد قيود إدارية وقانونية وتعريفية فيما يخص تقديم العروض وتحديد الأسعار في السوق المصرفية.</a:t>
            </a:r>
            <a:endParaRPr lang="fr-FR" sz="2400" b="1" dirty="0">
              <a:effectLst/>
              <a:latin typeface="Calibri" panose="020F0502020204030204" pitchFamily="34" charset="0"/>
              <a:ea typeface="Calibri" panose="020F0502020204030204" pitchFamily="34" charset="0"/>
              <a:cs typeface="+mj-cs"/>
            </a:endParaRPr>
          </a:p>
        </p:txBody>
      </p:sp>
      <p:sp>
        <p:nvSpPr>
          <p:cNvPr id="13" name="Rectangle 12"/>
          <p:cNvSpPr/>
          <p:nvPr/>
        </p:nvSpPr>
        <p:spPr>
          <a:xfrm>
            <a:off x="456639" y="2632452"/>
            <a:ext cx="7920880" cy="86409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lnSpc>
                <a:spcPct val="115000"/>
              </a:lnSpc>
              <a:spcAft>
                <a:spcPts val="0"/>
              </a:spcAft>
            </a:pPr>
            <a:r>
              <a:rPr lang="ar-DZ" sz="2400" b="1" dirty="0">
                <a:solidFill>
                  <a:srgbClr val="000000"/>
                </a:solidFill>
                <a:latin typeface="Calibri" panose="020F0502020204030204" pitchFamily="34" charset="0"/>
                <a:ea typeface="Calibri" panose="020F0502020204030204" pitchFamily="34" charset="0"/>
                <a:cs typeface="+mj-cs"/>
              </a:rPr>
              <a:t>7- العمل على جلب العملاء، حيث يقوم المصرف بعمليات تتم بينه وبين المتعاملين معه، والذين يكونون إما مودعين أو مقترضين.</a:t>
            </a:r>
            <a:endParaRPr lang="fr-FR" sz="2400" b="1" dirty="0">
              <a:effectLst/>
              <a:latin typeface="Calibri" panose="020F0502020204030204" pitchFamily="34" charset="0"/>
              <a:ea typeface="Calibri" panose="020F0502020204030204" pitchFamily="34" charset="0"/>
              <a:cs typeface="+mj-cs"/>
            </a:endParaRPr>
          </a:p>
        </p:txBody>
      </p:sp>
      <p:sp>
        <p:nvSpPr>
          <p:cNvPr id="14" name="Rectangle 13"/>
          <p:cNvSpPr/>
          <p:nvPr/>
        </p:nvSpPr>
        <p:spPr>
          <a:xfrm>
            <a:off x="456639" y="3682960"/>
            <a:ext cx="7920880" cy="91159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lnSpc>
                <a:spcPct val="115000"/>
              </a:lnSpc>
              <a:spcAft>
                <a:spcPts val="0"/>
              </a:spcAft>
            </a:pPr>
            <a:r>
              <a:rPr lang="ar-DZ" sz="2400" b="1" dirty="0">
                <a:solidFill>
                  <a:srgbClr val="000000"/>
                </a:solidFill>
                <a:latin typeface="Calibri" panose="020F0502020204030204" pitchFamily="34" charset="0"/>
                <a:ea typeface="Calibri" panose="020F0502020204030204" pitchFamily="34" charset="0"/>
                <a:cs typeface="+mj-cs"/>
              </a:rPr>
              <a:t>8- الوكالات المصرفية تكون قريبة من العملاء أما مراكز القرارات المصرفية تكون بعيدة عن انشغالاتهم وتطلعاتهم. </a:t>
            </a:r>
            <a:endParaRPr lang="fr-FR" sz="2400" b="1" dirty="0">
              <a:effectLst/>
              <a:latin typeface="Calibri" panose="020F0502020204030204" pitchFamily="34" charset="0"/>
              <a:ea typeface="Calibri" panose="020F0502020204030204" pitchFamily="34" charset="0"/>
              <a:cs typeface="+mj-cs"/>
            </a:endParaRPr>
          </a:p>
        </p:txBody>
      </p:sp>
      <p:sp>
        <p:nvSpPr>
          <p:cNvPr id="7" name="Rectangle 6"/>
          <p:cNvSpPr/>
          <p:nvPr/>
        </p:nvSpPr>
        <p:spPr>
          <a:xfrm>
            <a:off x="467544" y="4780966"/>
            <a:ext cx="7920880" cy="91159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lnSpc>
                <a:spcPct val="115000"/>
              </a:lnSpc>
              <a:spcAft>
                <a:spcPts val="0"/>
              </a:spcAft>
            </a:pPr>
            <a:r>
              <a:rPr lang="ar-DZ" sz="2400" b="1" dirty="0">
                <a:solidFill>
                  <a:srgbClr val="000000"/>
                </a:solidFill>
                <a:latin typeface="Calibri" panose="020F0502020204030204" pitchFamily="34" charset="0"/>
                <a:ea typeface="Calibri" panose="020F0502020204030204" pitchFamily="34" charset="0"/>
                <a:cs typeface="+mj-cs"/>
              </a:rPr>
              <a:t>9- المنافسة غير كاملة لوجود قوانين تحدد القدرات المختلفة.</a:t>
            </a:r>
            <a:endParaRPr lang="fr-FR" sz="2400" b="1" dirty="0">
              <a:effectLst/>
              <a:latin typeface="Calibri" panose="020F0502020204030204" pitchFamily="34" charset="0"/>
              <a:ea typeface="Calibri" panose="020F0502020204030204" pitchFamily="34" charset="0"/>
              <a:cs typeface="+mj-cs"/>
            </a:endParaRPr>
          </a:p>
        </p:txBody>
      </p:sp>
      <p:sp>
        <p:nvSpPr>
          <p:cNvPr id="8" name="Rectangle 7"/>
          <p:cNvSpPr/>
          <p:nvPr/>
        </p:nvSpPr>
        <p:spPr>
          <a:xfrm>
            <a:off x="456639" y="5862543"/>
            <a:ext cx="7920880" cy="91159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lnSpc>
                <a:spcPct val="115000"/>
              </a:lnSpc>
              <a:spcAft>
                <a:spcPts val="0"/>
              </a:spcAft>
            </a:pPr>
            <a:r>
              <a:rPr lang="ar-DZ" sz="2400" b="1" dirty="0">
                <a:solidFill>
                  <a:srgbClr val="000000"/>
                </a:solidFill>
                <a:latin typeface="Calibri" panose="020F0502020204030204" pitchFamily="34" charset="0"/>
                <a:ea typeface="Calibri" panose="020F0502020204030204" pitchFamily="34" charset="0"/>
                <a:cs typeface="+mj-cs"/>
              </a:rPr>
              <a:t>10- أماكن الإنتاج هي نفسها أماكن التوزيع والتي تتمثل في نقاط بيع الخدمة المصرفية وهي وكالات وفروع المصرف.</a:t>
            </a:r>
            <a:endParaRPr lang="fr-FR" sz="2400" b="1" dirty="0">
              <a:effectLst/>
              <a:latin typeface="Calibri" panose="020F0502020204030204" pitchFamily="34" charset="0"/>
              <a:ea typeface="Calibri" panose="020F0502020204030204" pitchFamily="34" charset="0"/>
              <a:cs typeface="+mj-cs"/>
            </a:endParaRPr>
          </a:p>
        </p:txBody>
      </p:sp>
    </p:spTree>
    <p:extLst>
      <p:ext uri="{BB962C8B-B14F-4D97-AF65-F5344CB8AC3E}">
        <p14:creationId xmlns:p14="http://schemas.microsoft.com/office/powerpoint/2010/main" val="298857623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2" presetClass="entr" presetSubtype="4"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 calcmode="lin" valueType="num">
                                      <p:cBhvr additive="base">
                                        <p:cTn id="10" dur="500" fill="hold"/>
                                        <p:tgtEl>
                                          <p:spTgt spid="12"/>
                                        </p:tgtEl>
                                        <p:attrNameLst>
                                          <p:attrName>ppt_x</p:attrName>
                                        </p:attrNameLst>
                                      </p:cBhvr>
                                      <p:tavLst>
                                        <p:tav tm="0">
                                          <p:val>
                                            <p:strVal val="#ppt_x"/>
                                          </p:val>
                                        </p:tav>
                                        <p:tav tm="100000">
                                          <p:val>
                                            <p:strVal val="#ppt_x"/>
                                          </p:val>
                                        </p:tav>
                                      </p:tavLst>
                                    </p:anim>
                                    <p:anim calcmode="lin" valueType="num">
                                      <p:cBhvr additive="base">
                                        <p:cTn id="11" dur="500" fill="hold"/>
                                        <p:tgtEl>
                                          <p:spTgt spid="12"/>
                                        </p:tgtEl>
                                        <p:attrNameLst>
                                          <p:attrName>ppt_y</p:attrName>
                                        </p:attrNameLst>
                                      </p:cBhvr>
                                      <p:tavLst>
                                        <p:tav tm="0">
                                          <p:val>
                                            <p:strVal val="1+#ppt_h/2"/>
                                          </p:val>
                                        </p:tav>
                                        <p:tav tm="100000">
                                          <p:val>
                                            <p:strVal val="#ppt_y"/>
                                          </p:val>
                                        </p:tav>
                                      </p:tavLst>
                                    </p:anim>
                                  </p:childTnLst>
                                </p:cTn>
                              </p:par>
                              <p:par>
                                <p:cTn id="12" presetID="2" presetClass="entr" presetSubtype="4" fill="hold" grpId="0" nodeType="with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 calcmode="lin" valueType="num">
                                      <p:cBhvr additive="base">
                                        <p:cTn id="18" dur="500" fill="hold"/>
                                        <p:tgtEl>
                                          <p:spTgt spid="14"/>
                                        </p:tgtEl>
                                        <p:attrNameLst>
                                          <p:attrName>ppt_x</p:attrName>
                                        </p:attrNameLst>
                                      </p:cBhvr>
                                      <p:tavLst>
                                        <p:tav tm="0">
                                          <p:val>
                                            <p:strVal val="#ppt_x"/>
                                          </p:val>
                                        </p:tav>
                                        <p:tav tm="100000">
                                          <p:val>
                                            <p:strVal val="#ppt_x"/>
                                          </p:val>
                                        </p:tav>
                                      </p:tavLst>
                                    </p:anim>
                                    <p:anim calcmode="lin" valueType="num">
                                      <p:cBhvr additive="base">
                                        <p:cTn id="19" dur="500" fill="hold"/>
                                        <p:tgtEl>
                                          <p:spTgt spid="14"/>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ppt_x"/>
                                          </p:val>
                                        </p:tav>
                                        <p:tav tm="100000">
                                          <p:val>
                                            <p:strVal val="#ppt_x"/>
                                          </p:val>
                                        </p:tav>
                                      </p:tavLst>
                                    </p:anim>
                                    <p:anim calcmode="lin" valueType="num">
                                      <p:cBhvr additive="base">
                                        <p:cTn id="23" dur="500" fill="hold"/>
                                        <p:tgtEl>
                                          <p:spTgt spid="7"/>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additive="base">
                                        <p:cTn id="26" dur="500" fill="hold"/>
                                        <p:tgtEl>
                                          <p:spTgt spid="8"/>
                                        </p:tgtEl>
                                        <p:attrNameLst>
                                          <p:attrName>ppt_x</p:attrName>
                                        </p:attrNameLst>
                                      </p:cBhvr>
                                      <p:tavLst>
                                        <p:tav tm="0">
                                          <p:val>
                                            <p:strVal val="#ppt_x"/>
                                          </p:val>
                                        </p:tav>
                                        <p:tav tm="100000">
                                          <p:val>
                                            <p:strVal val="#ppt_x"/>
                                          </p:val>
                                        </p:tav>
                                      </p:tavLst>
                                    </p:anim>
                                    <p:anim calcmode="lin" valueType="num">
                                      <p:cBhvr additive="base">
                                        <p:cTn id="27"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2" grpId="0" animBg="1"/>
      <p:bldP spid="13" grpId="0" animBg="1"/>
      <p:bldP spid="14" grpId="0" animBg="1"/>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76672"/>
            <a:ext cx="8075240" cy="792088"/>
          </a:xfrm>
        </p:spPr>
        <p:txBody>
          <a:bodyPr>
            <a:normAutofit fontScale="90000"/>
          </a:bodyPr>
          <a:lstStyle/>
          <a:p>
            <a:pPr algn="ctr"/>
            <a:r>
              <a:rPr lang="ar-DZ" sz="5400" b="1" dirty="0" smtClean="0">
                <a:solidFill>
                  <a:schemeClr val="accent1"/>
                </a:solidFill>
                <a:latin typeface="Traditional Arabic" pitchFamily="18" charset="-78"/>
                <a:cs typeface="Traditional Arabic" pitchFamily="18" charset="-78"/>
              </a:rPr>
              <a:t>أهمية التسويق المصرفي</a:t>
            </a:r>
            <a:endParaRPr lang="fr-FR" sz="5400" b="1" dirty="0">
              <a:solidFill>
                <a:schemeClr val="accent1"/>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357158" y="1357298"/>
            <a:ext cx="8429684" cy="5143536"/>
          </a:xfrm>
        </p:spPr>
        <p:txBody>
          <a:bodyPr>
            <a:normAutofit/>
          </a:bodyPr>
          <a:lstStyle/>
          <a:p>
            <a:pPr algn="just" rtl="1">
              <a:lnSpc>
                <a:spcPct val="115000"/>
              </a:lnSpc>
              <a:spcAft>
                <a:spcPts val="1000"/>
              </a:spcAft>
            </a:pPr>
            <a:endParaRPr lang="fr-FR" sz="2400" b="1" dirty="0" smtClean="0">
              <a:solidFill>
                <a:srgbClr val="FFC000"/>
              </a:solidFill>
              <a:latin typeface="Traditional Arabic" pitchFamily="18" charset="-78"/>
              <a:cs typeface="Traditional Arabic" pitchFamily="18" charset="-78"/>
            </a:endParaRPr>
          </a:p>
          <a:p>
            <a:pPr algn="r" rtl="1"/>
            <a:endParaRPr lang="fr-FR" sz="2400" b="1" dirty="0">
              <a:latin typeface="Traditional Arabic" pitchFamily="18" charset="-78"/>
              <a:cs typeface="Traditional Arabic" pitchFamily="18" charset="-78"/>
            </a:endParaRPr>
          </a:p>
        </p:txBody>
      </p:sp>
      <p:sp>
        <p:nvSpPr>
          <p:cNvPr id="12" name="Rectangle 11"/>
          <p:cNvSpPr/>
          <p:nvPr/>
        </p:nvSpPr>
        <p:spPr>
          <a:xfrm>
            <a:off x="456639" y="1543710"/>
            <a:ext cx="7920880" cy="90233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lnSpc>
                <a:spcPct val="115000"/>
              </a:lnSpc>
              <a:spcAft>
                <a:spcPts val="0"/>
              </a:spcAft>
            </a:pPr>
            <a:r>
              <a:rPr lang="ar-DZ" sz="2400" b="1" dirty="0">
                <a:solidFill>
                  <a:srgbClr val="000000"/>
                </a:solidFill>
                <a:latin typeface="Calibri" panose="020F0502020204030204" pitchFamily="34" charset="0"/>
                <a:ea typeface="Calibri" panose="020F0502020204030204" pitchFamily="34" charset="0"/>
                <a:cs typeface="+mj-cs"/>
              </a:rPr>
              <a:t>1- المحافظة على موازنة المصرف بين هدفي الربحية ورضا العملاء.</a:t>
            </a:r>
            <a:endParaRPr lang="fr-FR" sz="2400" b="1" dirty="0">
              <a:effectLst/>
              <a:latin typeface="Calibri" panose="020F0502020204030204" pitchFamily="34" charset="0"/>
              <a:ea typeface="Calibri" panose="020F0502020204030204" pitchFamily="34" charset="0"/>
              <a:cs typeface="+mj-cs"/>
            </a:endParaRPr>
          </a:p>
        </p:txBody>
      </p:sp>
      <p:sp>
        <p:nvSpPr>
          <p:cNvPr id="13" name="Rectangle 12"/>
          <p:cNvSpPr/>
          <p:nvPr/>
        </p:nvSpPr>
        <p:spPr>
          <a:xfrm>
            <a:off x="456639" y="2632452"/>
            <a:ext cx="7920880" cy="86409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lnSpc>
                <a:spcPct val="115000"/>
              </a:lnSpc>
              <a:spcAft>
                <a:spcPts val="0"/>
              </a:spcAft>
            </a:pPr>
            <a:r>
              <a:rPr lang="ar-DZ" sz="2400" b="1" dirty="0">
                <a:solidFill>
                  <a:srgbClr val="000000"/>
                </a:solidFill>
                <a:latin typeface="Calibri" panose="020F0502020204030204" pitchFamily="34" charset="0"/>
                <a:ea typeface="Calibri" panose="020F0502020204030204" pitchFamily="34" charset="0"/>
                <a:cs typeface="+mj-cs"/>
              </a:rPr>
              <a:t>2- تحديد الأسواق المستهدفة ودراستها وتحليلها</a:t>
            </a:r>
            <a:r>
              <a:rPr lang="ar-DZ" sz="2400" b="1" dirty="0" smtClean="0">
                <a:solidFill>
                  <a:srgbClr val="000000"/>
                </a:solidFill>
                <a:latin typeface="Calibri" panose="020F0502020204030204" pitchFamily="34" charset="0"/>
                <a:ea typeface="Calibri" panose="020F0502020204030204" pitchFamily="34" charset="0"/>
                <a:cs typeface="+mj-cs"/>
              </a:rPr>
              <a:t>.</a:t>
            </a:r>
            <a:endParaRPr lang="fr-FR" sz="2400" b="1" dirty="0">
              <a:latin typeface="Calibri" panose="020F0502020204030204" pitchFamily="34" charset="0"/>
              <a:ea typeface="Calibri" panose="020F0502020204030204" pitchFamily="34" charset="0"/>
              <a:cs typeface="+mj-cs"/>
            </a:endParaRPr>
          </a:p>
        </p:txBody>
      </p:sp>
      <p:sp>
        <p:nvSpPr>
          <p:cNvPr id="14" name="Rectangle 13"/>
          <p:cNvSpPr/>
          <p:nvPr/>
        </p:nvSpPr>
        <p:spPr>
          <a:xfrm>
            <a:off x="456639" y="3682960"/>
            <a:ext cx="7920880" cy="91159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lvl="0" algn="just" rtl="1">
              <a:lnSpc>
                <a:spcPct val="115000"/>
              </a:lnSpc>
            </a:pPr>
            <a:r>
              <a:rPr lang="ar-DZ" sz="2400" b="1" dirty="0">
                <a:solidFill>
                  <a:srgbClr val="000000"/>
                </a:solidFill>
                <a:latin typeface="Calibri" panose="020F0502020204030204" pitchFamily="34" charset="0"/>
                <a:ea typeface="Calibri" panose="020F0502020204030204" pitchFamily="34" charset="0"/>
                <a:cs typeface="+mj-cs"/>
              </a:rPr>
              <a:t>3- الحفاظ على الحصة السوقية للمصرف وزيادتها.</a:t>
            </a:r>
            <a:endParaRPr lang="fr-FR" sz="2400" b="1" dirty="0">
              <a:solidFill>
                <a:prstClr val="black"/>
              </a:solidFill>
              <a:latin typeface="Calibri" panose="020F0502020204030204" pitchFamily="34" charset="0"/>
              <a:ea typeface="Calibri" panose="020F0502020204030204" pitchFamily="34" charset="0"/>
              <a:cs typeface="+mj-cs"/>
            </a:endParaRPr>
          </a:p>
        </p:txBody>
      </p:sp>
      <p:sp>
        <p:nvSpPr>
          <p:cNvPr id="7" name="Rectangle 6"/>
          <p:cNvSpPr/>
          <p:nvPr/>
        </p:nvSpPr>
        <p:spPr>
          <a:xfrm>
            <a:off x="467544" y="4780966"/>
            <a:ext cx="7920880" cy="91159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lvl="0" algn="just" rtl="1">
              <a:lnSpc>
                <a:spcPct val="115000"/>
              </a:lnSpc>
            </a:pPr>
            <a:r>
              <a:rPr lang="ar-DZ" sz="2400" b="1" dirty="0">
                <a:solidFill>
                  <a:srgbClr val="000000"/>
                </a:solidFill>
                <a:latin typeface="Calibri" panose="020F0502020204030204" pitchFamily="34" charset="0"/>
                <a:ea typeface="Calibri" panose="020F0502020204030204" pitchFamily="34" charset="0"/>
                <a:cs typeface="+mj-cs"/>
              </a:rPr>
              <a:t>4- تحديد المزيج التسويقي المصرفي المناسب وتجنب القرارات الخاطئة تسويقيا.</a:t>
            </a:r>
            <a:endParaRPr lang="fr-FR" sz="2400" b="1" dirty="0">
              <a:solidFill>
                <a:prstClr val="black"/>
              </a:solidFill>
              <a:latin typeface="Calibri" panose="020F0502020204030204" pitchFamily="34" charset="0"/>
              <a:ea typeface="Calibri" panose="020F0502020204030204" pitchFamily="34" charset="0"/>
              <a:cs typeface="+mj-cs"/>
            </a:endParaRPr>
          </a:p>
        </p:txBody>
      </p:sp>
      <p:sp>
        <p:nvSpPr>
          <p:cNvPr id="8" name="Rectangle 7"/>
          <p:cNvSpPr/>
          <p:nvPr/>
        </p:nvSpPr>
        <p:spPr>
          <a:xfrm>
            <a:off x="456639" y="5862543"/>
            <a:ext cx="7920880" cy="91159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lvl="0" algn="just" rtl="1">
              <a:lnSpc>
                <a:spcPct val="115000"/>
              </a:lnSpc>
            </a:pPr>
            <a:r>
              <a:rPr lang="ar-DZ" sz="2400" b="1" dirty="0">
                <a:solidFill>
                  <a:srgbClr val="000000"/>
                </a:solidFill>
                <a:latin typeface="Calibri" panose="020F0502020204030204" pitchFamily="34" charset="0"/>
                <a:ea typeface="Calibri" panose="020F0502020204030204" pitchFamily="34" charset="0"/>
                <a:cs typeface="+mj-cs"/>
              </a:rPr>
              <a:t>5- الاستجابة لمتطلبات المجتمع. </a:t>
            </a:r>
            <a:endParaRPr lang="fr-FR" sz="2400" b="1" dirty="0">
              <a:solidFill>
                <a:prstClr val="black"/>
              </a:solidFill>
              <a:latin typeface="Calibri" panose="020F0502020204030204" pitchFamily="34" charset="0"/>
              <a:ea typeface="Calibri" panose="020F0502020204030204" pitchFamily="34" charset="0"/>
              <a:cs typeface="+mj-cs"/>
            </a:endParaRPr>
          </a:p>
        </p:txBody>
      </p:sp>
    </p:spTree>
    <p:extLst>
      <p:ext uri="{BB962C8B-B14F-4D97-AF65-F5344CB8AC3E}">
        <p14:creationId xmlns:p14="http://schemas.microsoft.com/office/powerpoint/2010/main" val="20668526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2" presetClass="entr" presetSubtype="4"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 calcmode="lin" valueType="num">
                                      <p:cBhvr additive="base">
                                        <p:cTn id="10" dur="500" fill="hold"/>
                                        <p:tgtEl>
                                          <p:spTgt spid="12"/>
                                        </p:tgtEl>
                                        <p:attrNameLst>
                                          <p:attrName>ppt_x</p:attrName>
                                        </p:attrNameLst>
                                      </p:cBhvr>
                                      <p:tavLst>
                                        <p:tav tm="0">
                                          <p:val>
                                            <p:strVal val="#ppt_x"/>
                                          </p:val>
                                        </p:tav>
                                        <p:tav tm="100000">
                                          <p:val>
                                            <p:strVal val="#ppt_x"/>
                                          </p:val>
                                        </p:tav>
                                      </p:tavLst>
                                    </p:anim>
                                    <p:anim calcmode="lin" valueType="num">
                                      <p:cBhvr additive="base">
                                        <p:cTn id="11" dur="500" fill="hold"/>
                                        <p:tgtEl>
                                          <p:spTgt spid="12"/>
                                        </p:tgtEl>
                                        <p:attrNameLst>
                                          <p:attrName>ppt_y</p:attrName>
                                        </p:attrNameLst>
                                      </p:cBhvr>
                                      <p:tavLst>
                                        <p:tav tm="0">
                                          <p:val>
                                            <p:strVal val="1+#ppt_h/2"/>
                                          </p:val>
                                        </p:tav>
                                        <p:tav tm="100000">
                                          <p:val>
                                            <p:strVal val="#ppt_y"/>
                                          </p:val>
                                        </p:tav>
                                      </p:tavLst>
                                    </p:anim>
                                  </p:childTnLst>
                                </p:cTn>
                              </p:par>
                              <p:par>
                                <p:cTn id="12" presetID="2" presetClass="entr" presetSubtype="4" fill="hold" grpId="0" nodeType="with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 calcmode="lin" valueType="num">
                                      <p:cBhvr additive="base">
                                        <p:cTn id="18" dur="500" fill="hold"/>
                                        <p:tgtEl>
                                          <p:spTgt spid="14"/>
                                        </p:tgtEl>
                                        <p:attrNameLst>
                                          <p:attrName>ppt_x</p:attrName>
                                        </p:attrNameLst>
                                      </p:cBhvr>
                                      <p:tavLst>
                                        <p:tav tm="0">
                                          <p:val>
                                            <p:strVal val="#ppt_x"/>
                                          </p:val>
                                        </p:tav>
                                        <p:tav tm="100000">
                                          <p:val>
                                            <p:strVal val="#ppt_x"/>
                                          </p:val>
                                        </p:tav>
                                      </p:tavLst>
                                    </p:anim>
                                    <p:anim calcmode="lin" valueType="num">
                                      <p:cBhvr additive="base">
                                        <p:cTn id="19" dur="500" fill="hold"/>
                                        <p:tgtEl>
                                          <p:spTgt spid="14"/>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ppt_x"/>
                                          </p:val>
                                        </p:tav>
                                        <p:tav tm="100000">
                                          <p:val>
                                            <p:strVal val="#ppt_x"/>
                                          </p:val>
                                        </p:tav>
                                      </p:tavLst>
                                    </p:anim>
                                    <p:anim calcmode="lin" valueType="num">
                                      <p:cBhvr additive="base">
                                        <p:cTn id="23" dur="500" fill="hold"/>
                                        <p:tgtEl>
                                          <p:spTgt spid="7"/>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additive="base">
                                        <p:cTn id="26" dur="500" fill="hold"/>
                                        <p:tgtEl>
                                          <p:spTgt spid="8"/>
                                        </p:tgtEl>
                                        <p:attrNameLst>
                                          <p:attrName>ppt_x</p:attrName>
                                        </p:attrNameLst>
                                      </p:cBhvr>
                                      <p:tavLst>
                                        <p:tav tm="0">
                                          <p:val>
                                            <p:strVal val="#ppt_x"/>
                                          </p:val>
                                        </p:tav>
                                        <p:tav tm="100000">
                                          <p:val>
                                            <p:strVal val="#ppt_x"/>
                                          </p:val>
                                        </p:tav>
                                      </p:tavLst>
                                    </p:anim>
                                    <p:anim calcmode="lin" valueType="num">
                                      <p:cBhvr additive="base">
                                        <p:cTn id="27"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2" grpId="0" animBg="1"/>
      <p:bldP spid="13" grpId="0" animBg="1"/>
      <p:bldP spid="14" grpId="0" animBg="1"/>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642918"/>
            <a:ext cx="8064896" cy="666312"/>
          </a:xfrm>
        </p:spPr>
        <p:txBody>
          <a:bodyPr>
            <a:noAutofit/>
          </a:bodyPr>
          <a:lstStyle/>
          <a:p>
            <a:pPr algn="ctr"/>
            <a:r>
              <a:rPr lang="ar-DZ" sz="5400" b="1" dirty="0" smtClean="0">
                <a:solidFill>
                  <a:schemeClr val="accent1"/>
                </a:solidFill>
                <a:latin typeface="Traditional Arabic" pitchFamily="18" charset="-78"/>
                <a:cs typeface="Traditional Arabic" pitchFamily="18" charset="-78"/>
              </a:rPr>
              <a:t>ختاما</a:t>
            </a:r>
            <a:endParaRPr lang="fr-FR" sz="5400" b="1" dirty="0">
              <a:solidFill>
                <a:schemeClr val="accent1"/>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107504" y="1857364"/>
            <a:ext cx="8822214" cy="4714908"/>
          </a:xfrm>
        </p:spPr>
        <p:txBody>
          <a:bodyPr>
            <a:normAutofit/>
          </a:bodyPr>
          <a:lstStyle/>
          <a:p>
            <a:pPr algn="just" rtl="1"/>
            <a:endParaRPr lang="fr-FR" sz="2400" b="1" dirty="0" smtClean="0">
              <a:latin typeface="Traditional Arabic" pitchFamily="18" charset="-78"/>
              <a:cs typeface="Traditional Arabic" pitchFamily="18" charset="-78"/>
            </a:endParaRPr>
          </a:p>
          <a:p>
            <a:pPr marL="0" indent="0" algn="just" rtl="1">
              <a:buNone/>
            </a:pPr>
            <a:endParaRPr lang="ar-DZ" sz="2800" b="1" dirty="0" smtClean="0">
              <a:latin typeface="Traditional Arabic" pitchFamily="18" charset="-78"/>
              <a:cs typeface="+mj-cs"/>
            </a:endParaRPr>
          </a:p>
          <a:p>
            <a:pPr algn="just" rtl="1">
              <a:lnSpc>
                <a:spcPct val="115000"/>
              </a:lnSpc>
              <a:spcAft>
                <a:spcPts val="0"/>
              </a:spcAft>
              <a:tabLst>
                <a:tab pos="175895" algn="l"/>
              </a:tabLst>
            </a:pPr>
            <a:r>
              <a:rPr lang="ar-DZ" sz="4500" b="1" dirty="0" smtClean="0">
                <a:solidFill>
                  <a:srgbClr val="000000"/>
                </a:solidFill>
                <a:latin typeface="Traditional Arabic" panose="02020603050405020304" pitchFamily="18" charset="-78"/>
                <a:cs typeface="Traditional Arabic" panose="02020603050405020304" pitchFamily="18" charset="-78"/>
              </a:rPr>
              <a:t>تطبيق التسويق المصرفي = تحقيق الميزة التنافسية.</a:t>
            </a:r>
            <a:endParaRPr lang="fr-FR" sz="2400" b="1" dirty="0" smtClean="0">
              <a:latin typeface="Traditional Arabic" pitchFamily="18" charset="-78"/>
              <a:cs typeface="Traditional Arabic" pitchFamily="18" charset="-78"/>
            </a:endParaRPr>
          </a:p>
          <a:p>
            <a:pPr algn="r" rtl="1"/>
            <a:endParaRPr lang="fr-FR" sz="2400" dirty="0" smtClean="0"/>
          </a:p>
          <a:p>
            <a:pPr algn="r" rtl="1">
              <a:lnSpc>
                <a:spcPct val="200000"/>
              </a:lnSpc>
            </a:pPr>
            <a:endParaRPr lang="fr-FR" sz="2400" b="1" dirty="0">
              <a:solidFill>
                <a:srgbClr val="FFC000"/>
              </a:solidFill>
            </a:endParaRPr>
          </a:p>
        </p:txBody>
      </p:sp>
    </p:spTree>
    <p:extLst>
      <p:ext uri="{BB962C8B-B14F-4D97-AF65-F5344CB8AC3E}">
        <p14:creationId xmlns:p14="http://schemas.microsoft.com/office/powerpoint/2010/main" val="87226450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descr="D:\ABOUBAKER\بوبكر\HAMZA\S2\NATURE\_32.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Rectangle 2"/>
          <p:cNvSpPr/>
          <p:nvPr/>
        </p:nvSpPr>
        <p:spPr>
          <a:xfrm>
            <a:off x="1928794" y="3068960"/>
            <a:ext cx="4870244" cy="1938992"/>
          </a:xfrm>
          <a:prstGeom prst="rect">
            <a:avLst/>
          </a:prstGeom>
          <a:noFill/>
        </p:spPr>
        <p:txBody>
          <a:bodyPr wrap="non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DZ" sz="6000" b="0" i="0" u="none" strike="noStrike" kern="0" cap="none" spc="0" normalizeH="0" baseline="0" noProof="0" dirty="0">
                <a:ln w="18415" cmpd="sng">
                  <a:solidFill>
                    <a:srgbClr val="FFFFFF"/>
                  </a:solidFill>
                  <a:prstDash val="solid"/>
                </a:ln>
                <a:solidFill>
                  <a:srgbClr val="DADADA">
                    <a:lumMod val="10000"/>
                  </a:srgbClr>
                </a:solidFill>
                <a:effectLst>
                  <a:glow rad="228600">
                    <a:srgbClr val="6F3FBC">
                      <a:satMod val="175000"/>
                      <a:alpha val="40000"/>
                    </a:srgbClr>
                  </a:glow>
                  <a:outerShdw blurRad="63500" dir="3600000" algn="tl" rotWithShape="0">
                    <a:srgbClr val="000000">
                      <a:alpha val="70000"/>
                    </a:srgbClr>
                  </a:outerShdw>
                  <a:reflection blurRad="6350" stA="50000" endA="300" endPos="50000" dist="29997" dir="5400000" sy="-100000" algn="bl" rotWithShape="0"/>
                </a:effectLst>
                <a:uLnTx/>
                <a:uFillTx/>
                <a:latin typeface="Arial" charset="0"/>
                <a:cs typeface="Arial" charset="0"/>
              </a:rPr>
              <a:t>شكرا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ar-DZ" sz="6000" b="0" i="0" u="none" strike="noStrike" kern="0" cap="none" spc="0" normalizeH="0" baseline="0" noProof="0" dirty="0">
                <a:ln w="18415" cmpd="sng">
                  <a:solidFill>
                    <a:srgbClr val="FFFFFF"/>
                  </a:solidFill>
                  <a:prstDash val="solid"/>
                </a:ln>
                <a:solidFill>
                  <a:srgbClr val="DADADA">
                    <a:lumMod val="10000"/>
                  </a:srgbClr>
                </a:solidFill>
                <a:effectLst>
                  <a:glow rad="228600">
                    <a:srgbClr val="6F3FBC">
                      <a:satMod val="175000"/>
                      <a:alpha val="40000"/>
                    </a:srgbClr>
                  </a:glow>
                  <a:outerShdw blurRad="63500" dir="3600000" algn="tl" rotWithShape="0">
                    <a:srgbClr val="000000">
                      <a:alpha val="70000"/>
                    </a:srgbClr>
                  </a:outerShdw>
                  <a:reflection blurRad="6350" stA="50000" endA="300" endPos="50000" dist="29997" dir="5400000" sy="-100000" algn="bl" rotWithShape="0"/>
                </a:effectLst>
                <a:uLnTx/>
                <a:uFillTx/>
                <a:latin typeface="Arial" charset="0"/>
                <a:cs typeface="Arial" charset="0"/>
              </a:rPr>
              <a:t>على حسن الإصغاء</a:t>
            </a:r>
            <a:endParaRPr kumimoji="0" lang="fr-FR" sz="6000" b="0" i="0" u="none" strike="noStrike" kern="0" cap="none" spc="0" normalizeH="0" baseline="0" noProof="0" dirty="0">
              <a:ln w="18415" cmpd="sng">
                <a:solidFill>
                  <a:srgbClr val="FFFFFF"/>
                </a:solidFill>
                <a:prstDash val="solid"/>
              </a:ln>
              <a:solidFill>
                <a:srgbClr val="DADADA">
                  <a:lumMod val="10000"/>
                </a:srgbClr>
              </a:solidFill>
              <a:effectLst>
                <a:glow rad="228600">
                  <a:srgbClr val="6F3FBC">
                    <a:satMod val="175000"/>
                    <a:alpha val="40000"/>
                  </a:srgbClr>
                </a:glow>
                <a:outerShdw blurRad="63500" dir="3600000" algn="tl" rotWithShape="0">
                  <a:srgbClr val="000000">
                    <a:alpha val="70000"/>
                  </a:srgbClr>
                </a:outerShdw>
                <a:reflection blurRad="6350" stA="50000" endA="300" endPos="50000" dist="29997" dir="5400000" sy="-100000" algn="bl" rotWithShape="0"/>
              </a:effectLst>
              <a:uLnTx/>
              <a:uFillTx/>
              <a:latin typeface="Arial" charset="0"/>
              <a:cs typeface="Arial" charset="0"/>
            </a:endParaRPr>
          </a:p>
        </p:txBody>
      </p:sp>
    </p:spTree>
    <p:extLst>
      <p:ext uri="{BB962C8B-B14F-4D97-AF65-F5344CB8AC3E}">
        <p14:creationId xmlns:p14="http://schemas.microsoft.com/office/powerpoint/2010/main" val="181707031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7719</TotalTime>
  <Words>339</Words>
  <Application>Microsoft Office PowerPoint</Application>
  <PresentationFormat>Affichage à l'écran (4:3)</PresentationFormat>
  <Paragraphs>42</Paragraphs>
  <Slides>8</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8</vt:i4>
      </vt:variant>
    </vt:vector>
  </HeadingPairs>
  <TitlesOfParts>
    <vt:vector size="16" baseType="lpstr">
      <vt:lpstr>Arial</vt:lpstr>
      <vt:lpstr>Calibri</vt:lpstr>
      <vt:lpstr>Constantia</vt:lpstr>
      <vt:lpstr>Majalla UI</vt:lpstr>
      <vt:lpstr>Times New Roman</vt:lpstr>
      <vt:lpstr>Traditional Arabic</vt:lpstr>
      <vt:lpstr>Wingdings 2</vt:lpstr>
      <vt:lpstr>Débit</vt:lpstr>
      <vt:lpstr>وزارة التعليم العالي والبحث العلمي جامعة باجي مختار عنابة  كلية العلوم الاقتصادية التجارية وعلوم التسيير قسم العلوم المالية محاضرات مقياس التسويق المصرفي الإسلامي </vt:lpstr>
      <vt:lpstr>تمهيد</vt:lpstr>
      <vt:lpstr>مفهوم التسويق المصرفي</vt:lpstr>
      <vt:lpstr>خصائص التسويق المصرفي</vt:lpstr>
      <vt:lpstr>خصائص التسويق المصرفي</vt:lpstr>
      <vt:lpstr>أهمية التسويق المصرفي</vt:lpstr>
      <vt:lpstr>ختاما</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ALFATRON</dc:creator>
  <cp:lastModifiedBy>Admin</cp:lastModifiedBy>
  <cp:revision>445</cp:revision>
  <dcterms:created xsi:type="dcterms:W3CDTF">2012-04-28T14:27:51Z</dcterms:created>
  <dcterms:modified xsi:type="dcterms:W3CDTF">2025-04-13T23:29:00Z</dcterms:modified>
</cp:coreProperties>
</file>