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9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7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6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2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3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3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2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9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0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834E-C0FF-4D62-9FB6-26FBE14E4D7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389DF-0D38-4D1C-9E02-6BECBAD9E1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4186" y="2681987"/>
            <a:ext cx="713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sz="6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البيئة و المشاركة المجتمعية</a:t>
            </a:r>
            <a:r>
              <a:rPr lang="ar-LB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099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46076" y="362429"/>
            <a:ext cx="2612802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Bef>
                <a:spcPct val="50000"/>
              </a:spcBef>
              <a:defRPr/>
            </a:pPr>
            <a:r>
              <a:rPr lang="ar-LB" b="1" u="sng" dirty="0">
                <a:solidFill>
                  <a:srgbClr val="FF0000"/>
                </a:solidFill>
              </a:rPr>
              <a:t>البيئة :</a:t>
            </a:r>
          </a:p>
          <a:p>
            <a:pPr algn="just" rtl="1">
              <a:spcBef>
                <a:spcPct val="50000"/>
              </a:spcBef>
              <a:defRPr/>
            </a:pPr>
            <a:r>
              <a:rPr lang="ar-SA" b="1" dirty="0"/>
              <a:t>تعرف بأنها الوسط الذي يعيش فيه الانسان و يمارس فيه حياته و أنشطته</a:t>
            </a:r>
            <a:r>
              <a:rPr lang="ar-LB" b="1" dirty="0"/>
              <a:t> </a:t>
            </a:r>
            <a:r>
              <a:rPr lang="ar-SA" b="1" dirty="0"/>
              <a:t>الاقتصادية المختلفة و يتكون هذا الوسط من عناصر حية و غير حية</a:t>
            </a:r>
            <a:r>
              <a:rPr lang="ar-L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ar-SA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17288" y="2429120"/>
            <a:ext cx="28703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LB" b="1" u="sng" dirty="0">
                <a:solidFill>
                  <a:srgbClr val="FF0000"/>
                </a:solidFill>
                <a:latin typeface="Noto Naskh Arabic UI"/>
              </a:rPr>
              <a:t>المجتمع:</a:t>
            </a:r>
          </a:p>
          <a:p>
            <a:pPr algn="r"/>
            <a:endParaRPr lang="ar-LB" b="1" u="sng" dirty="0">
              <a:solidFill>
                <a:srgbClr val="FF0000"/>
              </a:solidFill>
              <a:latin typeface="Noto Naskh Arabic UI"/>
            </a:endParaRPr>
          </a:p>
          <a:p>
            <a:pPr algn="r"/>
            <a:r>
              <a:rPr lang="ar-LB" b="1" dirty="0">
                <a:solidFill>
                  <a:srgbClr val="222222"/>
                </a:solidFill>
                <a:latin typeface="Noto Naskh Arabic UI"/>
                <a:cs typeface="+mj-cs"/>
              </a:rPr>
              <a:t>هو مجموعة من الناس التي تشكل النظام نصف المغلق والتي تشكل شبكة العلاقات بين الناس، المعنى العادي للمجتمع يشير إلى مجموعة من الناس تعيش سوية في شكل منظّم وضمن جماعة منظمة.</a:t>
            </a:r>
            <a:endParaRPr lang="en-US" b="1" dirty="0"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3970" y="2002821"/>
            <a:ext cx="624437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ar-LB" sz="2000" u="sng" dirty="0"/>
          </a:p>
          <a:p>
            <a:pPr algn="r" rtl="1"/>
            <a:r>
              <a:rPr lang="ar-LB" sz="2000" b="1" u="sng" dirty="0">
                <a:solidFill>
                  <a:srgbClr val="FF0000"/>
                </a:solidFill>
              </a:rPr>
              <a:t>أهمية المشاركة المجتمعيّة</a:t>
            </a:r>
            <a:r>
              <a:rPr lang="en-US" sz="2000" b="1" u="sng" dirty="0">
                <a:solidFill>
                  <a:srgbClr val="FF0000"/>
                </a:solidFill>
              </a:rPr>
              <a:t>: </a:t>
            </a:r>
            <a:endParaRPr lang="ar-LB" sz="2000" b="1" u="sng" dirty="0">
              <a:solidFill>
                <a:srgbClr val="FF0000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en-US" sz="2000" b="1" u="sng" dirty="0">
              <a:solidFill>
                <a:srgbClr val="FF0000"/>
              </a:solidFill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LB" b="1" dirty="0"/>
              <a:t> تساهم في دعمِ الأفراد في المجتمع، والتعزيز من التنمية المجتمعيّة في العديدِ من المجالات، مثل: التعليم. </a:t>
            </a:r>
            <a:endParaRPr lang="en-US" b="1" dirty="0"/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LB" b="1" dirty="0"/>
              <a:t>تساعدُ الأفراد على الوصولِ لحلول منطقيّة للأزمات التي تحدث في المجتمع. </a:t>
            </a:r>
            <a:endParaRPr lang="en-US" b="1" dirty="0"/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LB" b="1" dirty="0"/>
              <a:t>تعزز التعاون الفعّال بين كافة السكان. </a:t>
            </a:r>
            <a:endParaRPr lang="en-US" b="1" dirty="0"/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LB" b="1" dirty="0"/>
              <a:t>تدعمُ انتماء الأفراد لمجتمعهم ووطنهم. تساهمُ في توفيرِ التكافلُ الاجتماعيّ من خلال تقديم مساعداتٍ للأفرادِ الذين يُعانون من الفقر.</a:t>
            </a:r>
            <a:endParaRPr lang="en-US" b="1" dirty="0"/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LB" b="1" dirty="0"/>
              <a:t> تساندُ السلطات المحليّة، والبلديّة في القيام بمهامها في المجتمع.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7698346" y="4911309"/>
            <a:ext cx="30893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LB" b="1" u="sng" dirty="0">
                <a:solidFill>
                  <a:srgbClr val="FF0000"/>
                </a:solidFill>
                <a:cs typeface="+mj-cs"/>
              </a:rPr>
              <a:t>مفهوم المشاركة المجتمعية :</a:t>
            </a:r>
          </a:p>
          <a:p>
            <a:pPr algn="r" rtl="1"/>
            <a:r>
              <a:rPr lang="ar-LB" b="1" dirty="0">
                <a:cs typeface="+mj-cs"/>
              </a:rPr>
              <a:t/>
            </a:r>
            <a:br>
              <a:rPr lang="ar-LB" b="1" dirty="0">
                <a:cs typeface="+mj-cs"/>
              </a:rPr>
            </a:br>
            <a:r>
              <a:rPr lang="ar-LB" b="1" dirty="0">
                <a:cs typeface="+mj-cs"/>
              </a:rPr>
              <a:t>هي الجهود التطوعية التى يسهم بها المجتمع افراداً او جماعات سواء بالرأي اوالجهد او المال بما يخدم العملية التعليمية.</a:t>
            </a:r>
            <a:endParaRPr lang="en-US" b="1" dirty="0">
              <a:cs typeface="+mj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77" r="20213"/>
          <a:stretch/>
        </p:blipFill>
        <p:spPr>
          <a:xfrm>
            <a:off x="4635050" y="5088373"/>
            <a:ext cx="2043984" cy="15488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7" r="18908"/>
          <a:stretch/>
        </p:blipFill>
        <p:spPr bwMode="auto">
          <a:xfrm>
            <a:off x="1453971" y="193184"/>
            <a:ext cx="2318197" cy="18543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4530145" y="354169"/>
            <a:ext cx="2768957" cy="15177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35050" y="394595"/>
            <a:ext cx="25371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الاقتصاد الدائري مصطلح عام يعني الاقتصاد الصناعي الذي لا ينتج نفايات أو يحدث تلوثا</a:t>
            </a:r>
            <a:r>
              <a:rPr lang="ar-LB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،اعادة تدويره والاستفادة منه قدر المستطاع.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720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Personnalisé</PresentationFormat>
  <Paragraphs>17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mpc</cp:lastModifiedBy>
  <cp:revision>2</cp:revision>
  <dcterms:created xsi:type="dcterms:W3CDTF">2019-10-09T16:48:41Z</dcterms:created>
  <dcterms:modified xsi:type="dcterms:W3CDTF">2024-12-25T18:16:12Z</dcterms:modified>
</cp:coreProperties>
</file>