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65" r:id="rId5"/>
    <p:sldId id="268" r:id="rId6"/>
    <p:sldId id="269" r:id="rId7"/>
    <p:sldId id="259" r:id="rId8"/>
    <p:sldId id="260" r:id="rId9"/>
    <p:sldId id="261" r:id="rId10"/>
    <p:sldId id="262" r:id="rId11"/>
    <p:sldId id="270" r:id="rId12"/>
    <p:sldId id="271" r:id="rId13"/>
    <p:sldId id="274" r:id="rId14"/>
    <p:sldId id="272" r:id="rId15"/>
    <p:sldId id="273"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0C07424-D606-4C06-A62C-5BB200B9D7EB}" type="datetimeFigureOut">
              <a:rPr lang="fr-FR" smtClean="0"/>
              <a:pPr/>
              <a:t>08/10/2024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BB5E1A-AAF5-4F88-A30A-3F2741D2F4A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0C07424-D606-4C06-A62C-5BB200B9D7EB}" type="datetimeFigureOut">
              <a:rPr lang="fr-FR" smtClean="0"/>
              <a:pPr/>
              <a:t>08/10/2024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BB5E1A-AAF5-4F88-A30A-3F2741D2F4A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0C07424-D606-4C06-A62C-5BB200B9D7EB}" type="datetimeFigureOut">
              <a:rPr lang="fr-FR" smtClean="0"/>
              <a:pPr/>
              <a:t>08/10/2024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BB5E1A-AAF5-4F88-A30A-3F2741D2F4A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0C07424-D606-4C06-A62C-5BB200B9D7EB}" type="datetimeFigureOut">
              <a:rPr lang="fr-FR" smtClean="0"/>
              <a:pPr/>
              <a:t>08/10/2024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BB5E1A-AAF5-4F88-A30A-3F2741D2F4A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0C07424-D606-4C06-A62C-5BB200B9D7EB}" type="datetimeFigureOut">
              <a:rPr lang="fr-FR" smtClean="0"/>
              <a:pPr/>
              <a:t>08/10/2024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4BB5E1A-AAF5-4F88-A30A-3F2741D2F4A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0C07424-D606-4C06-A62C-5BB200B9D7EB}" type="datetimeFigureOut">
              <a:rPr lang="fr-FR" smtClean="0"/>
              <a:pPr/>
              <a:t>08/10/2024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4BB5E1A-AAF5-4F88-A30A-3F2741D2F4A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0C07424-D606-4C06-A62C-5BB200B9D7EB}" type="datetimeFigureOut">
              <a:rPr lang="fr-FR" smtClean="0"/>
              <a:pPr/>
              <a:t>08/10/2024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4BB5E1A-AAF5-4F88-A30A-3F2741D2F4A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0C07424-D606-4C06-A62C-5BB200B9D7EB}" type="datetimeFigureOut">
              <a:rPr lang="fr-FR" smtClean="0"/>
              <a:pPr/>
              <a:t>08/10/2024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4BB5E1A-AAF5-4F88-A30A-3F2741D2F4A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0C07424-D606-4C06-A62C-5BB200B9D7EB}" type="datetimeFigureOut">
              <a:rPr lang="fr-FR" smtClean="0"/>
              <a:pPr/>
              <a:t>08/10/2024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4BB5E1A-AAF5-4F88-A30A-3F2741D2F4A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0C07424-D606-4C06-A62C-5BB200B9D7EB}" type="datetimeFigureOut">
              <a:rPr lang="fr-FR" smtClean="0"/>
              <a:pPr/>
              <a:t>08/10/2024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4BB5E1A-AAF5-4F88-A30A-3F2741D2F4A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0C07424-D606-4C06-A62C-5BB200B9D7EB}" type="datetimeFigureOut">
              <a:rPr lang="fr-FR" smtClean="0"/>
              <a:pPr/>
              <a:t>08/10/2024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4BB5E1A-AAF5-4F88-A30A-3F2741D2F4A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C07424-D606-4C06-A62C-5BB200B9D7EB}" type="datetimeFigureOut">
              <a:rPr lang="fr-FR" smtClean="0"/>
              <a:pPr/>
              <a:t>08/10/2024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BB5E1A-AAF5-4F88-A30A-3F2741D2F4A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p:spPr>
        <p:txBody>
          <a:bodyPr/>
          <a:lstStyle/>
          <a:p>
            <a:pPr rtl="1"/>
            <a:r>
              <a:rPr lang="ar-DZ" b="1" dirty="0" smtClean="0">
                <a:solidFill>
                  <a:srgbClr val="FF0000"/>
                </a:solidFill>
              </a:rPr>
              <a:t>  الفصل الثالث- الودائع في المصارف </a:t>
            </a:r>
            <a:r>
              <a:rPr lang="ar-DZ" b="1" smtClean="0">
                <a:solidFill>
                  <a:srgbClr val="FF0000"/>
                </a:solidFill>
              </a:rPr>
              <a:t>الإسلامية </a:t>
            </a:r>
          </a:p>
          <a:p>
            <a:pPr rtl="1"/>
            <a:endParaRPr lang="ar-DZ" b="1" dirty="0" smtClean="0">
              <a:solidFill>
                <a:srgbClr val="FF0000"/>
              </a:solidFill>
            </a:endParaRPr>
          </a:p>
          <a:p>
            <a:pPr algn="r" rtl="1"/>
            <a:r>
              <a:rPr lang="ar-DZ" dirty="0" smtClean="0">
                <a:solidFill>
                  <a:schemeClr val="tx1"/>
                </a:solidFill>
              </a:rPr>
              <a:t>إن أساس جوهر العمل في المصارف الإسلامية يعتمد على جذب المدخرات والقيام باستثمارها في مختلف أوجه النشاط الاقتصادي وفقا لضوابط الشريعة الإسلامية، وتعتبر الودائع إحدى مصادر الأموال الخارجية </a:t>
            </a:r>
          </a:p>
          <a:p>
            <a:pPr algn="r" rtl="1"/>
            <a:r>
              <a:rPr lang="ar-DZ" dirty="0" smtClean="0">
                <a:solidFill>
                  <a:schemeClr val="tx1"/>
                </a:solidFill>
              </a:rPr>
              <a:t>وتمثل الودائع الاستثمارية السند الأساسي لعمليات المصرف الإسلامي، فالأموال المودعة بغرض الاستثمار تمثل المورد الذي تتحقق عن طريقه الأرباح التي تعود على أصحاب الأموال .</a:t>
            </a:r>
            <a:endParaRPr lang="fr-FR" b="1" dirty="0" smtClean="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lnSpcReduction="10000"/>
          </a:bodyPr>
          <a:lstStyle/>
          <a:p>
            <a:pPr marL="514350" indent="-514350" algn="r" rtl="1">
              <a:buNone/>
            </a:pPr>
            <a:r>
              <a:rPr lang="ar-DZ" dirty="0"/>
              <a:t>-الخسارة الناتجة عن الصفقات في استثمار </a:t>
            </a:r>
            <a:r>
              <a:rPr lang="ar-DZ" dirty="0">
                <a:solidFill>
                  <a:srgbClr val="FF0000"/>
                </a:solidFill>
              </a:rPr>
              <a:t>مشترك التمويل </a:t>
            </a:r>
            <a:r>
              <a:rPr lang="ar-DZ" dirty="0"/>
              <a:t>ينبغي حسمها أولا </a:t>
            </a:r>
            <a:r>
              <a:rPr lang="ar-DZ" dirty="0" smtClean="0"/>
              <a:t>من:</a:t>
            </a:r>
          </a:p>
          <a:p>
            <a:pPr marL="514350" indent="-514350" algn="r" rtl="1">
              <a:buFont typeface="Arial" charset="0"/>
              <a:buChar char="•"/>
            </a:pPr>
            <a:r>
              <a:rPr lang="ar-DZ" dirty="0" smtClean="0"/>
              <a:t>أية </a:t>
            </a:r>
            <a:r>
              <a:rPr lang="ar-DZ" dirty="0">
                <a:solidFill>
                  <a:srgbClr val="FF0000"/>
                </a:solidFill>
              </a:rPr>
              <a:t>أرباح غير موزعة </a:t>
            </a:r>
            <a:r>
              <a:rPr lang="ar-DZ" dirty="0"/>
              <a:t>ناتجة عن الاستثمار. فإذا لم تكفي هذه الأرباح</a:t>
            </a:r>
            <a:r>
              <a:rPr lang="ar-DZ" dirty="0" smtClean="0"/>
              <a:t>،</a:t>
            </a:r>
          </a:p>
          <a:p>
            <a:pPr marL="514350" indent="-514350" algn="r" rtl="1">
              <a:buFont typeface="Arial" charset="0"/>
              <a:buChar char="•"/>
            </a:pPr>
            <a:r>
              <a:rPr lang="ar-DZ" dirty="0" smtClean="0"/>
              <a:t> </a:t>
            </a:r>
            <a:r>
              <a:rPr lang="ar-DZ" dirty="0"/>
              <a:t>ينبغي حسم الخسائر مما يقابلها من حصص الملكية في الاستثمار المشترك الخاص بالمصرف وأصحاب حسابات الاستثمار غير المقيدة، وفقا لمساهمة كل طرف في الاستثمار المشترك.(الفقرة 19</a:t>
            </a:r>
            <a:r>
              <a:rPr lang="ar-DZ" dirty="0" smtClean="0"/>
              <a:t>)</a:t>
            </a:r>
          </a:p>
          <a:p>
            <a:pPr marL="514350" indent="-514350" algn="r" rtl="1">
              <a:buNone/>
            </a:pPr>
            <a:r>
              <a:rPr lang="ar-DZ" dirty="0" smtClean="0"/>
              <a:t>-الخسارة </a:t>
            </a:r>
            <a:r>
              <a:rPr lang="ar-DZ" dirty="0"/>
              <a:t>الناتجة عن سوء التصرف أو الإهمال من جانب المصرف ، ترى هيئة الرقابة الشرعية أنه ينبغي حسمها من </a:t>
            </a:r>
            <a:r>
              <a:rPr lang="ar-DZ" dirty="0">
                <a:solidFill>
                  <a:srgbClr val="FF0000"/>
                </a:solidFill>
              </a:rPr>
              <a:t>حصة المصرف </a:t>
            </a:r>
            <a:r>
              <a:rPr lang="ar-DZ" dirty="0"/>
              <a:t>في أرباح الاستثمار المشترك التمويل، فإذ لم تكفي حصة المصرف ينبغي تغطية الخسارة من حصة مساهمة المصرف في الاستثمار المشترك إن وجدت، </a:t>
            </a:r>
            <a:r>
              <a:rPr lang="ar-DZ" dirty="0" err="1"/>
              <a:t>و</a:t>
            </a:r>
            <a:r>
              <a:rPr lang="ar-DZ" dirty="0"/>
              <a:t> تعتبر مستحقة على المصرف.(الفقرة 20) .</a:t>
            </a:r>
            <a:endParaRPr lang="fr-FR" dirty="0"/>
          </a:p>
          <a:p>
            <a:pPr marL="514350" indent="-514350" algn="r" rtl="1">
              <a:buNone/>
            </a:pPr>
            <a:endParaRPr lang="ar-DZ" b="1" dirty="0" smtClean="0"/>
          </a:p>
          <a:p>
            <a:pPr marL="514350" indent="-514350" algn="r" rtl="1">
              <a:buNone/>
            </a:pPr>
            <a:endParaRPr lang="ar-DZ" dirty="0" smtClean="0"/>
          </a:p>
          <a:p>
            <a:pPr marL="514350" indent="-514350" algn="r" rtl="1">
              <a:buNone/>
            </a:pPr>
            <a:endParaRPr lang="fr-FR" dirty="0"/>
          </a:p>
          <a:p>
            <a:pPr algn="r" rtl="1">
              <a:buNone/>
            </a:pP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smtClean="0"/>
              <a:t>   </a:t>
            </a:r>
          </a:p>
          <a:p>
            <a:pPr algn="r" rtl="1">
              <a:buNone/>
            </a:pPr>
            <a:r>
              <a:rPr lang="ar-DZ" b="1" dirty="0" smtClean="0"/>
              <a:t>في حالة تحقيق </a:t>
            </a:r>
            <a:r>
              <a:rPr lang="ar-DZ" dirty="0" smtClean="0"/>
              <a:t>خسائر من قبل المصرف نتيجة استثمار أموال أصحاب حسابات المضاربة يتم تحميل هذه الحسابات بحصتها من الخسائر في حالة عدم وجود مخصص لخسائر الاستثمار أو عدم كفاية رصيد المخصص لإطفاء الخسائر.</a:t>
            </a:r>
          </a:p>
          <a:p>
            <a:pPr algn="r" rtl="1">
              <a:buNone/>
            </a:pPr>
            <a:endParaRPr lang="ar-DZ" b="1" dirty="0" smtClean="0"/>
          </a:p>
        </p:txBody>
      </p:sp>
      <p:graphicFrame>
        <p:nvGraphicFramePr>
          <p:cNvPr id="4" name="Tableau 3"/>
          <p:cNvGraphicFramePr>
            <a:graphicFrameLocks noGrp="1"/>
          </p:cNvGraphicFramePr>
          <p:nvPr/>
        </p:nvGraphicFramePr>
        <p:xfrm>
          <a:off x="1500166" y="3143248"/>
          <a:ext cx="6096000" cy="1188720"/>
        </p:xfrm>
        <a:graphic>
          <a:graphicData uri="http://schemas.openxmlformats.org/drawingml/2006/table">
            <a:tbl>
              <a:tblPr firstRow="1" bandRow="1">
                <a:tableStyleId>{5C22544A-7EE6-4342-B048-85BDC9FD1C3A}</a:tableStyleId>
              </a:tblPr>
              <a:tblGrid>
                <a:gridCol w="6096000"/>
              </a:tblGrid>
              <a:tr h="370840">
                <a:tc>
                  <a:txBody>
                    <a:bodyPr/>
                    <a:lstStyle/>
                    <a:p>
                      <a:pPr algn="r" rtl="1">
                        <a:buNone/>
                      </a:pPr>
                      <a:r>
                        <a:rPr lang="ar-DZ" sz="2400" b="1" dirty="0" smtClean="0">
                          <a:solidFill>
                            <a:schemeClr val="tx1"/>
                          </a:solidFill>
                        </a:rPr>
                        <a:t>من </a:t>
                      </a:r>
                      <a:r>
                        <a:rPr lang="ar-DZ" sz="2400" b="1" dirty="0" err="1" smtClean="0">
                          <a:solidFill>
                            <a:schemeClr val="tx1"/>
                          </a:solidFill>
                        </a:rPr>
                        <a:t>ح</a:t>
                      </a:r>
                      <a:r>
                        <a:rPr lang="ar-DZ" sz="2400" b="1" dirty="0" smtClean="0">
                          <a:solidFill>
                            <a:schemeClr val="tx1"/>
                          </a:solidFill>
                        </a:rPr>
                        <a:t>/ </a:t>
                      </a:r>
                      <a:r>
                        <a:rPr lang="ar-DZ" sz="2400" b="1" dirty="0" err="1" smtClean="0">
                          <a:solidFill>
                            <a:schemeClr val="tx1"/>
                          </a:solidFill>
                        </a:rPr>
                        <a:t>حسابات</a:t>
                      </a:r>
                      <a:r>
                        <a:rPr lang="ar-DZ" sz="2400" b="1" dirty="0" smtClean="0">
                          <a:solidFill>
                            <a:schemeClr val="tx1"/>
                          </a:solidFill>
                        </a:rPr>
                        <a:t> الاستثمار</a:t>
                      </a:r>
                      <a:endParaRPr lang="fr-FR" sz="2400" dirty="0" smtClean="0">
                        <a:solidFill>
                          <a:schemeClr val="tx1"/>
                        </a:solidFill>
                      </a:endParaRPr>
                    </a:p>
                    <a:p>
                      <a:pPr algn="r" rtl="1">
                        <a:buNone/>
                      </a:pPr>
                      <a:r>
                        <a:rPr lang="ar-DZ" sz="2400" b="1" dirty="0" smtClean="0">
                          <a:solidFill>
                            <a:schemeClr val="tx1"/>
                          </a:solidFill>
                        </a:rPr>
                        <a:t>           </a:t>
                      </a:r>
                      <a:r>
                        <a:rPr lang="ar-DZ" sz="2400" b="1" dirty="0" err="1" smtClean="0">
                          <a:solidFill>
                            <a:schemeClr val="tx1"/>
                          </a:solidFill>
                        </a:rPr>
                        <a:t>الى</a:t>
                      </a:r>
                      <a:r>
                        <a:rPr lang="ar-DZ" sz="2400" b="1" dirty="0" smtClean="0">
                          <a:solidFill>
                            <a:schemeClr val="tx1"/>
                          </a:solidFill>
                        </a:rPr>
                        <a:t> ح/ أرباح (خسائر ) حسابات الاستثمار</a:t>
                      </a:r>
                      <a:endParaRPr lang="fr-FR" sz="2400" dirty="0" smtClean="0">
                        <a:solidFill>
                          <a:schemeClr val="tx1"/>
                        </a:solidFill>
                      </a:endParaRPr>
                    </a:p>
                    <a:p>
                      <a:pPr algn="r" rtl="1"/>
                      <a:endParaRPr lang="fr-FR" sz="2400" dirty="0">
                        <a:solidFill>
                          <a:schemeClr val="tx1"/>
                        </a:solidFill>
                      </a:endParaRPr>
                    </a:p>
                  </a:txBody>
                  <a:tcPr>
                    <a:solidFill>
                      <a:schemeClr val="accent2">
                        <a:lumMod val="20000"/>
                        <a:lumOff val="80000"/>
                      </a:schemeClr>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a:t>كيفية احتساب أرباح حسابات الاستثمار:</a:t>
            </a:r>
            <a:endParaRPr lang="fr-FR" dirty="0"/>
          </a:p>
          <a:p>
            <a:pPr algn="r" rtl="1">
              <a:buNone/>
            </a:pPr>
            <a:r>
              <a:rPr lang="ar-SA" dirty="0"/>
              <a:t>تطبق طريقة النقاط (النمر) لحساب توزيع الأرباح بين المشاركين في حسابات الاستثمار العامة القائمة على مراعاة مبلغ كل مستثمر ومدة بقائه في الاستثمار (وحدة العملة × الوحدة الزمنية ) فيعطي المبلغ والمدة التي مكثها ولو تكرر الإيداع فيه والسحب منه أو تفاوتت المبالغ كل مرة</a:t>
            </a:r>
            <a:r>
              <a:rPr lang="fr-FR" dirty="0"/>
              <a:t>. </a:t>
            </a:r>
            <a:r>
              <a:rPr lang="ar-SA" dirty="0" smtClean="0"/>
              <a:t>ويعتبر </a:t>
            </a:r>
            <a:r>
              <a:rPr lang="ar-SA" dirty="0"/>
              <a:t>أصحاب الحسابات موافقين ضمنا على </a:t>
            </a:r>
            <a:r>
              <a:rPr lang="ar-SA" dirty="0" err="1"/>
              <a:t>المبارأة</a:t>
            </a:r>
            <a:r>
              <a:rPr lang="ar-SA" dirty="0"/>
              <a:t> عما يتعذر الوصول إليه</a:t>
            </a:r>
            <a:r>
              <a:rPr lang="ar-SA" dirty="0" smtClean="0"/>
              <a:t>.</a:t>
            </a:r>
            <a:endParaRPr lang="ar-DZ" dirty="0" smtClean="0"/>
          </a:p>
          <a:p>
            <a:pPr algn="r" rtl="1">
              <a:buNone/>
            </a:pPr>
            <a:r>
              <a:rPr lang="ar-SA" dirty="0"/>
              <a:t>لا مانع شرعا من وضع معدل متوقع للربح، ولا يعتبر ملزما إذا لم يتحقق ولو كان معتمدا على دراسة جدوى.ولا يجوز توزيع الأرباح بشكل نهائي على أساس الربح المتوقع بل يجب أن يوزع على أساس الربح المتحقق حسب التنضيض الحقيقي أو الحكمي</a:t>
            </a:r>
            <a:r>
              <a:rPr lang="ar-SA" dirty="0" smtClean="0"/>
              <a:t>.</a:t>
            </a:r>
            <a:endParaRPr lang="ar-DZ" dirty="0" smtClean="0"/>
          </a:p>
          <a:p>
            <a:pPr algn="r" rtl="1">
              <a:buNone/>
            </a:pPr>
            <a:endParaRPr lang="fr-FR" dirty="0"/>
          </a:p>
          <a:p>
            <a:pPr algn="r" rtl="1">
              <a:buNone/>
            </a:pPr>
            <a:endParaRPr lang="fr-FR" dirty="0"/>
          </a:p>
          <a:p>
            <a:pPr rtl="1">
              <a:buNone/>
            </a:pP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a:bodyPr>
          <a:lstStyle/>
          <a:p>
            <a:pPr algn="r" rtl="1">
              <a:buNone/>
            </a:pPr>
            <a:r>
              <a:rPr lang="ar-SA" b="1" dirty="0"/>
              <a:t>حكم اعتماد طريقة النُمَر</a:t>
            </a:r>
            <a:r>
              <a:rPr lang="fr-FR" b="1" dirty="0"/>
              <a:t>:</a:t>
            </a:r>
            <a:endParaRPr lang="fr-FR" dirty="0"/>
          </a:p>
          <a:p>
            <a:pPr algn="r" rtl="1">
              <a:buNone/>
            </a:pPr>
            <a:r>
              <a:rPr lang="ar-SA" dirty="0"/>
              <a:t>وقياس قول عامة الفقهاء أن طريقة النمر هذه فيها جهالة مفسدة للمضاربة المشتركة، لأن الأرباح لا يمكن أن تعزى إلى مستحقها على وجه القطع بسبب توالي عمليات السحب والإيداع وتعذر التنضيض الفعلي، كما أن المصارف غالباً ما تعتمد الشهر لتعريف نمرة الزمن وهذا يعني إهدار الأيام التي تسبق الموعد الذي يبدأ فيه احتساب النمر الزمنية للعميل.</a:t>
            </a:r>
            <a:endParaRPr lang="fr-FR" dirty="0"/>
          </a:p>
          <a:p>
            <a:pPr algn="r" rtl="1">
              <a:buNone/>
            </a:pPr>
            <a:r>
              <a:rPr lang="ar-SA" dirty="0"/>
              <a:t>ومع ما تقدم لاحظ المهتمون بهذه القضية إن تعذر قيام المحاسبة على أساس التنضيض الفعلي أو أي أساس عملي آخر، واتفاق أرباب الأموال على التسامح في ذلك وتوخيهم تحقيق الربح فيها بشكل منتظم ومتقارب، وجريان العرف على التعامل بطريقة النمر، كل هذا يسمح بالتغاضي عن هذه الجهالة، وعدم الاعتداد </a:t>
            </a:r>
            <a:r>
              <a:rPr lang="ar-SA" dirty="0" err="1"/>
              <a:t>بها</a:t>
            </a:r>
            <a:r>
              <a:rPr lang="ar-SA" dirty="0"/>
              <a:t>، مع السعي إلى ضغطها إلى حدها الأدنى قدر المستطاع بتصغير الأساس المعتمد في تعريف النمرة سواء أكانت من المال أو من الزمن حتى لا تبخس الحقوق</a:t>
            </a:r>
            <a:r>
              <a:rPr lang="fr-FR" dirty="0"/>
              <a:t>.</a:t>
            </a:r>
          </a:p>
          <a:p>
            <a:pPr algn="r" rtl="1">
              <a:buNone/>
            </a:pP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a:t>مثال(1) : </a:t>
            </a:r>
            <a:r>
              <a:rPr lang="ar-DZ" b="1" dirty="0" err="1"/>
              <a:t>اليك</a:t>
            </a:r>
            <a:r>
              <a:rPr lang="ar-DZ" b="1" dirty="0"/>
              <a:t> كشف حساب السيد X عن عام 2020. المطلوب احتساب الأعداد الصافية له.</a:t>
            </a:r>
            <a:endParaRPr lang="fr-FR" dirty="0"/>
          </a:p>
          <a:p>
            <a:pPr algn="r" rtl="1">
              <a:buNone/>
            </a:pPr>
            <a:endParaRPr lang="fr-FR" dirty="0"/>
          </a:p>
        </p:txBody>
      </p:sp>
      <p:graphicFrame>
        <p:nvGraphicFramePr>
          <p:cNvPr id="4" name="Tableau 3"/>
          <p:cNvGraphicFramePr>
            <a:graphicFrameLocks noGrp="1"/>
          </p:cNvGraphicFramePr>
          <p:nvPr/>
        </p:nvGraphicFramePr>
        <p:xfrm>
          <a:off x="1071540" y="1428736"/>
          <a:ext cx="6548460" cy="3357584"/>
        </p:xfrm>
        <a:graphic>
          <a:graphicData uri="http://schemas.openxmlformats.org/drawingml/2006/table">
            <a:tbl>
              <a:tblPr firstRow="1" bandRow="1">
                <a:tableStyleId>{5C22544A-7EE6-4342-B048-85BDC9FD1C3A}</a:tableStyleId>
              </a:tblPr>
              <a:tblGrid>
                <a:gridCol w="1309692"/>
                <a:gridCol w="1309692"/>
                <a:gridCol w="1309692"/>
                <a:gridCol w="1309692"/>
                <a:gridCol w="1309692"/>
              </a:tblGrid>
              <a:tr h="646128">
                <a:tc>
                  <a:txBody>
                    <a:bodyPr/>
                    <a:lstStyle/>
                    <a:p>
                      <a:pPr algn="ctr" rtl="1">
                        <a:lnSpc>
                          <a:spcPct val="107000"/>
                        </a:lnSpc>
                        <a:spcAft>
                          <a:spcPts val="800"/>
                        </a:spcAft>
                      </a:pPr>
                      <a:r>
                        <a:rPr lang="ar-DZ" sz="2400" b="1" dirty="0">
                          <a:solidFill>
                            <a:schemeClr val="tx1"/>
                          </a:solidFill>
                          <a:latin typeface="Calibri"/>
                          <a:ea typeface="Calibri"/>
                          <a:cs typeface="Simplified Arabic"/>
                        </a:rPr>
                        <a:t>الرصيد</a:t>
                      </a:r>
                      <a:endParaRPr lang="fr-FR" sz="2400" dirty="0">
                        <a:solidFill>
                          <a:schemeClr val="tx1"/>
                        </a:solidFill>
                        <a:latin typeface="Calibri"/>
                        <a:ea typeface="Calibri"/>
                        <a:cs typeface="Arial"/>
                      </a:endParaRPr>
                    </a:p>
                  </a:txBody>
                  <a:tcPr marL="68580" marR="68580" marT="0" marB="0">
                    <a:solidFill>
                      <a:schemeClr val="accent2">
                        <a:lumMod val="20000"/>
                        <a:lumOff val="80000"/>
                      </a:schemeClr>
                    </a:solidFill>
                  </a:tcPr>
                </a:tc>
                <a:tc>
                  <a:txBody>
                    <a:bodyPr/>
                    <a:lstStyle/>
                    <a:p>
                      <a:pPr algn="ctr" rtl="1">
                        <a:lnSpc>
                          <a:spcPct val="107000"/>
                        </a:lnSpc>
                        <a:spcAft>
                          <a:spcPts val="800"/>
                        </a:spcAft>
                      </a:pPr>
                      <a:r>
                        <a:rPr lang="ar-DZ" sz="2400" b="1" dirty="0">
                          <a:solidFill>
                            <a:schemeClr val="tx1"/>
                          </a:solidFill>
                          <a:latin typeface="Calibri"/>
                          <a:ea typeface="Calibri"/>
                          <a:cs typeface="Simplified Arabic"/>
                        </a:rPr>
                        <a:t>له</a:t>
                      </a:r>
                      <a:endParaRPr lang="fr-FR" sz="2400" dirty="0">
                        <a:solidFill>
                          <a:schemeClr val="tx1"/>
                        </a:solidFill>
                        <a:latin typeface="Calibri"/>
                        <a:ea typeface="Calibri"/>
                        <a:cs typeface="Arial"/>
                      </a:endParaRPr>
                    </a:p>
                  </a:txBody>
                  <a:tcPr marL="68580" marR="68580" marT="0" marB="0">
                    <a:solidFill>
                      <a:schemeClr val="accent2">
                        <a:lumMod val="20000"/>
                        <a:lumOff val="80000"/>
                      </a:schemeClr>
                    </a:solidFill>
                  </a:tcPr>
                </a:tc>
                <a:tc>
                  <a:txBody>
                    <a:bodyPr/>
                    <a:lstStyle/>
                    <a:p>
                      <a:pPr algn="ctr" rtl="1">
                        <a:lnSpc>
                          <a:spcPct val="107000"/>
                        </a:lnSpc>
                        <a:spcAft>
                          <a:spcPts val="800"/>
                        </a:spcAft>
                      </a:pPr>
                      <a:r>
                        <a:rPr lang="ar-DZ" sz="2400" b="1" dirty="0">
                          <a:solidFill>
                            <a:schemeClr val="tx1"/>
                          </a:solidFill>
                          <a:latin typeface="Calibri"/>
                          <a:ea typeface="Calibri"/>
                          <a:cs typeface="Simplified Arabic"/>
                        </a:rPr>
                        <a:t>منه</a:t>
                      </a:r>
                      <a:endParaRPr lang="fr-FR" sz="2400" dirty="0">
                        <a:solidFill>
                          <a:schemeClr val="tx1"/>
                        </a:solidFill>
                        <a:latin typeface="Calibri"/>
                        <a:ea typeface="Calibri"/>
                        <a:cs typeface="Arial"/>
                      </a:endParaRPr>
                    </a:p>
                  </a:txBody>
                  <a:tcPr marL="68580" marR="68580" marT="0" marB="0">
                    <a:solidFill>
                      <a:schemeClr val="accent2">
                        <a:lumMod val="20000"/>
                        <a:lumOff val="80000"/>
                      </a:schemeClr>
                    </a:solidFill>
                  </a:tcPr>
                </a:tc>
                <a:tc>
                  <a:txBody>
                    <a:bodyPr/>
                    <a:lstStyle/>
                    <a:p>
                      <a:pPr algn="r" rtl="1">
                        <a:lnSpc>
                          <a:spcPct val="107000"/>
                        </a:lnSpc>
                        <a:spcAft>
                          <a:spcPts val="800"/>
                        </a:spcAft>
                      </a:pPr>
                      <a:r>
                        <a:rPr lang="ar-DZ" sz="2400" b="1" dirty="0">
                          <a:solidFill>
                            <a:schemeClr val="tx1"/>
                          </a:solidFill>
                          <a:latin typeface="Calibri"/>
                          <a:ea typeface="Calibri"/>
                          <a:cs typeface="Simplified Arabic"/>
                        </a:rPr>
                        <a:t>البيان</a:t>
                      </a:r>
                      <a:endParaRPr lang="fr-FR" sz="2400" dirty="0">
                        <a:solidFill>
                          <a:schemeClr val="tx1"/>
                        </a:solidFill>
                        <a:latin typeface="Calibri"/>
                        <a:ea typeface="Calibri"/>
                        <a:cs typeface="Arial"/>
                      </a:endParaRPr>
                    </a:p>
                  </a:txBody>
                  <a:tcPr marL="68580" marR="68580" marT="0" marB="0">
                    <a:solidFill>
                      <a:schemeClr val="accent2">
                        <a:lumMod val="20000"/>
                        <a:lumOff val="80000"/>
                      </a:schemeClr>
                    </a:solidFill>
                  </a:tcPr>
                </a:tc>
                <a:tc>
                  <a:txBody>
                    <a:bodyPr/>
                    <a:lstStyle/>
                    <a:p>
                      <a:pPr algn="r" rtl="1">
                        <a:lnSpc>
                          <a:spcPct val="107000"/>
                        </a:lnSpc>
                        <a:spcAft>
                          <a:spcPts val="800"/>
                        </a:spcAft>
                      </a:pPr>
                      <a:r>
                        <a:rPr lang="ar-DZ" sz="2400" b="1" dirty="0">
                          <a:solidFill>
                            <a:schemeClr val="tx1"/>
                          </a:solidFill>
                          <a:latin typeface="Calibri"/>
                          <a:ea typeface="Calibri"/>
                          <a:cs typeface="Simplified Arabic"/>
                        </a:rPr>
                        <a:t>التاريخ</a:t>
                      </a:r>
                      <a:endParaRPr lang="fr-FR" sz="2400" dirty="0">
                        <a:solidFill>
                          <a:schemeClr val="tx1"/>
                        </a:solidFill>
                        <a:latin typeface="Calibri"/>
                        <a:ea typeface="Calibri"/>
                        <a:cs typeface="Arial"/>
                      </a:endParaRPr>
                    </a:p>
                  </a:txBody>
                  <a:tcPr marL="68580" marR="68580" marT="0" marB="0">
                    <a:solidFill>
                      <a:schemeClr val="accent2">
                        <a:lumMod val="20000"/>
                        <a:lumOff val="80000"/>
                      </a:schemeClr>
                    </a:solidFill>
                  </a:tcPr>
                </a:tc>
              </a:tr>
              <a:tr h="677864">
                <a:tc>
                  <a:txBody>
                    <a:bodyPr/>
                    <a:lstStyle/>
                    <a:p>
                      <a:pPr algn="ctr" rtl="1">
                        <a:lnSpc>
                          <a:spcPct val="107000"/>
                        </a:lnSpc>
                        <a:spcAft>
                          <a:spcPts val="800"/>
                        </a:spcAft>
                      </a:pPr>
                      <a:r>
                        <a:rPr lang="ar-DZ" sz="2400" b="1">
                          <a:solidFill>
                            <a:schemeClr val="tx1"/>
                          </a:solidFill>
                          <a:latin typeface="Calibri"/>
                          <a:ea typeface="Calibri"/>
                          <a:cs typeface="Simplified Arabic"/>
                        </a:rPr>
                        <a:t>20000</a:t>
                      </a:r>
                      <a:endParaRPr lang="fr-FR" sz="2400">
                        <a:solidFill>
                          <a:schemeClr val="tx1"/>
                        </a:solidFill>
                        <a:latin typeface="Calibri"/>
                        <a:ea typeface="Calibri"/>
                        <a:cs typeface="Arial"/>
                      </a:endParaRPr>
                    </a:p>
                  </a:txBody>
                  <a:tcPr marL="68580" marR="68580" marT="0" marB="0">
                    <a:solidFill>
                      <a:schemeClr val="accent2">
                        <a:lumMod val="20000"/>
                        <a:lumOff val="80000"/>
                      </a:schemeClr>
                    </a:solidFill>
                  </a:tcPr>
                </a:tc>
                <a:tc>
                  <a:txBody>
                    <a:bodyPr/>
                    <a:lstStyle/>
                    <a:p>
                      <a:pPr algn="r" rtl="1">
                        <a:lnSpc>
                          <a:spcPct val="107000"/>
                        </a:lnSpc>
                        <a:spcAft>
                          <a:spcPts val="800"/>
                        </a:spcAft>
                      </a:pPr>
                      <a:endParaRPr lang="fr-FR" sz="2400">
                        <a:solidFill>
                          <a:schemeClr val="tx1"/>
                        </a:solidFill>
                        <a:latin typeface="Calibri"/>
                        <a:ea typeface="Calibri"/>
                        <a:cs typeface="Arial"/>
                      </a:endParaRPr>
                    </a:p>
                  </a:txBody>
                  <a:tcPr marL="68580" marR="68580" marT="0" marB="0">
                    <a:solidFill>
                      <a:schemeClr val="accent2">
                        <a:lumMod val="20000"/>
                        <a:lumOff val="80000"/>
                      </a:schemeClr>
                    </a:solidFill>
                  </a:tcPr>
                </a:tc>
                <a:tc>
                  <a:txBody>
                    <a:bodyPr/>
                    <a:lstStyle/>
                    <a:p>
                      <a:pPr algn="r" rtl="1">
                        <a:lnSpc>
                          <a:spcPct val="107000"/>
                        </a:lnSpc>
                        <a:spcAft>
                          <a:spcPts val="800"/>
                        </a:spcAft>
                      </a:pPr>
                      <a:endParaRPr lang="fr-FR" sz="2400">
                        <a:solidFill>
                          <a:schemeClr val="tx1"/>
                        </a:solidFill>
                        <a:latin typeface="Calibri"/>
                        <a:ea typeface="Calibri"/>
                        <a:cs typeface="Arial"/>
                      </a:endParaRPr>
                    </a:p>
                  </a:txBody>
                  <a:tcPr marL="68580" marR="68580" marT="0" marB="0">
                    <a:solidFill>
                      <a:schemeClr val="accent2">
                        <a:lumMod val="20000"/>
                        <a:lumOff val="80000"/>
                      </a:schemeClr>
                    </a:solidFill>
                  </a:tcPr>
                </a:tc>
                <a:tc>
                  <a:txBody>
                    <a:bodyPr/>
                    <a:lstStyle/>
                    <a:p>
                      <a:pPr algn="r" rtl="1">
                        <a:lnSpc>
                          <a:spcPct val="107000"/>
                        </a:lnSpc>
                        <a:spcAft>
                          <a:spcPts val="800"/>
                        </a:spcAft>
                      </a:pPr>
                      <a:r>
                        <a:rPr lang="ar-DZ" sz="2400" b="1">
                          <a:solidFill>
                            <a:schemeClr val="tx1"/>
                          </a:solidFill>
                          <a:latin typeface="Calibri"/>
                          <a:ea typeface="Calibri"/>
                          <a:cs typeface="Simplified Arabic"/>
                        </a:rPr>
                        <a:t>مدور</a:t>
                      </a:r>
                      <a:endParaRPr lang="fr-FR" sz="2400">
                        <a:solidFill>
                          <a:schemeClr val="tx1"/>
                        </a:solidFill>
                        <a:latin typeface="Calibri"/>
                        <a:ea typeface="Calibri"/>
                        <a:cs typeface="Arial"/>
                      </a:endParaRPr>
                    </a:p>
                  </a:txBody>
                  <a:tcPr marL="68580" marR="68580" marT="0" marB="0">
                    <a:solidFill>
                      <a:schemeClr val="accent2">
                        <a:lumMod val="20000"/>
                        <a:lumOff val="80000"/>
                      </a:schemeClr>
                    </a:solidFill>
                  </a:tcPr>
                </a:tc>
                <a:tc>
                  <a:txBody>
                    <a:bodyPr/>
                    <a:lstStyle/>
                    <a:p>
                      <a:pPr algn="r" rtl="1">
                        <a:lnSpc>
                          <a:spcPct val="107000"/>
                        </a:lnSpc>
                        <a:spcAft>
                          <a:spcPts val="800"/>
                        </a:spcAft>
                      </a:pPr>
                      <a:r>
                        <a:rPr lang="ar-DZ" sz="2400" b="1">
                          <a:solidFill>
                            <a:schemeClr val="tx1"/>
                          </a:solidFill>
                          <a:latin typeface="Calibri"/>
                          <a:ea typeface="Calibri"/>
                          <a:cs typeface="Simplified Arabic"/>
                        </a:rPr>
                        <a:t>1/1</a:t>
                      </a:r>
                      <a:endParaRPr lang="fr-FR" sz="2400">
                        <a:solidFill>
                          <a:schemeClr val="tx1"/>
                        </a:solidFill>
                        <a:latin typeface="Calibri"/>
                        <a:ea typeface="Calibri"/>
                        <a:cs typeface="Arial"/>
                      </a:endParaRPr>
                    </a:p>
                  </a:txBody>
                  <a:tcPr marL="68580" marR="68580" marT="0" marB="0">
                    <a:solidFill>
                      <a:schemeClr val="accent2">
                        <a:lumMod val="20000"/>
                        <a:lumOff val="80000"/>
                      </a:schemeClr>
                    </a:solidFill>
                  </a:tcPr>
                </a:tc>
              </a:tr>
              <a:tr h="677864">
                <a:tc>
                  <a:txBody>
                    <a:bodyPr/>
                    <a:lstStyle/>
                    <a:p>
                      <a:pPr algn="ctr" rtl="1">
                        <a:lnSpc>
                          <a:spcPct val="107000"/>
                        </a:lnSpc>
                        <a:spcAft>
                          <a:spcPts val="800"/>
                        </a:spcAft>
                      </a:pPr>
                      <a:r>
                        <a:rPr lang="ar-DZ" sz="2400" b="1">
                          <a:solidFill>
                            <a:schemeClr val="tx1"/>
                          </a:solidFill>
                          <a:latin typeface="Calibri"/>
                          <a:ea typeface="Calibri"/>
                          <a:cs typeface="Simplified Arabic"/>
                        </a:rPr>
                        <a:t>20500.5</a:t>
                      </a:r>
                      <a:endParaRPr lang="fr-FR" sz="2400">
                        <a:solidFill>
                          <a:schemeClr val="tx1"/>
                        </a:solidFill>
                        <a:latin typeface="Calibri"/>
                        <a:ea typeface="Calibri"/>
                        <a:cs typeface="Arial"/>
                      </a:endParaRPr>
                    </a:p>
                  </a:txBody>
                  <a:tcPr marL="68580" marR="68580" marT="0" marB="0">
                    <a:solidFill>
                      <a:schemeClr val="accent2">
                        <a:lumMod val="20000"/>
                        <a:lumOff val="80000"/>
                      </a:schemeClr>
                    </a:solidFill>
                  </a:tcPr>
                </a:tc>
                <a:tc>
                  <a:txBody>
                    <a:bodyPr/>
                    <a:lstStyle/>
                    <a:p>
                      <a:pPr algn="r" rtl="1">
                        <a:lnSpc>
                          <a:spcPct val="107000"/>
                        </a:lnSpc>
                        <a:spcAft>
                          <a:spcPts val="800"/>
                        </a:spcAft>
                      </a:pPr>
                      <a:r>
                        <a:rPr lang="ar-DZ" sz="2400" b="1" dirty="0">
                          <a:solidFill>
                            <a:schemeClr val="tx1"/>
                          </a:solidFill>
                          <a:latin typeface="Calibri"/>
                          <a:ea typeface="Calibri"/>
                          <a:cs typeface="Simplified Arabic"/>
                        </a:rPr>
                        <a:t>500.5</a:t>
                      </a:r>
                      <a:endParaRPr lang="fr-FR" sz="2400" dirty="0">
                        <a:solidFill>
                          <a:schemeClr val="tx1"/>
                        </a:solidFill>
                        <a:latin typeface="Calibri"/>
                        <a:ea typeface="Calibri"/>
                        <a:cs typeface="Arial"/>
                      </a:endParaRPr>
                    </a:p>
                  </a:txBody>
                  <a:tcPr marL="68580" marR="68580" marT="0" marB="0">
                    <a:solidFill>
                      <a:schemeClr val="accent2">
                        <a:lumMod val="20000"/>
                        <a:lumOff val="80000"/>
                      </a:schemeClr>
                    </a:solidFill>
                  </a:tcPr>
                </a:tc>
                <a:tc>
                  <a:txBody>
                    <a:bodyPr/>
                    <a:lstStyle/>
                    <a:p>
                      <a:pPr algn="r" rtl="1">
                        <a:lnSpc>
                          <a:spcPct val="107000"/>
                        </a:lnSpc>
                        <a:spcAft>
                          <a:spcPts val="800"/>
                        </a:spcAft>
                      </a:pPr>
                      <a:endParaRPr lang="fr-FR" sz="2400">
                        <a:solidFill>
                          <a:schemeClr val="tx1"/>
                        </a:solidFill>
                        <a:latin typeface="Calibri"/>
                        <a:ea typeface="Calibri"/>
                        <a:cs typeface="Arial"/>
                      </a:endParaRPr>
                    </a:p>
                  </a:txBody>
                  <a:tcPr marL="68580" marR="68580" marT="0" marB="0">
                    <a:solidFill>
                      <a:schemeClr val="accent2">
                        <a:lumMod val="20000"/>
                        <a:lumOff val="80000"/>
                      </a:schemeClr>
                    </a:solidFill>
                  </a:tcPr>
                </a:tc>
                <a:tc>
                  <a:txBody>
                    <a:bodyPr/>
                    <a:lstStyle/>
                    <a:p>
                      <a:pPr algn="r" rtl="1">
                        <a:lnSpc>
                          <a:spcPct val="107000"/>
                        </a:lnSpc>
                        <a:spcAft>
                          <a:spcPts val="800"/>
                        </a:spcAft>
                      </a:pPr>
                      <a:r>
                        <a:rPr lang="ar-DZ" sz="2400" b="1">
                          <a:solidFill>
                            <a:schemeClr val="tx1"/>
                          </a:solidFill>
                          <a:latin typeface="Calibri"/>
                          <a:ea typeface="Calibri"/>
                          <a:cs typeface="Simplified Arabic"/>
                        </a:rPr>
                        <a:t>أرباح</a:t>
                      </a:r>
                      <a:endParaRPr lang="fr-FR" sz="2400">
                        <a:solidFill>
                          <a:schemeClr val="tx1"/>
                        </a:solidFill>
                        <a:latin typeface="Calibri"/>
                        <a:ea typeface="Calibri"/>
                        <a:cs typeface="Arial"/>
                      </a:endParaRPr>
                    </a:p>
                  </a:txBody>
                  <a:tcPr marL="68580" marR="68580" marT="0" marB="0">
                    <a:solidFill>
                      <a:schemeClr val="accent2">
                        <a:lumMod val="20000"/>
                        <a:lumOff val="80000"/>
                      </a:schemeClr>
                    </a:solidFill>
                  </a:tcPr>
                </a:tc>
                <a:tc>
                  <a:txBody>
                    <a:bodyPr/>
                    <a:lstStyle/>
                    <a:p>
                      <a:pPr algn="r" rtl="1">
                        <a:lnSpc>
                          <a:spcPct val="107000"/>
                        </a:lnSpc>
                        <a:spcAft>
                          <a:spcPts val="800"/>
                        </a:spcAft>
                      </a:pPr>
                      <a:r>
                        <a:rPr lang="ar-DZ" sz="2400" b="1">
                          <a:solidFill>
                            <a:schemeClr val="tx1"/>
                          </a:solidFill>
                          <a:latin typeface="Calibri"/>
                          <a:ea typeface="Calibri"/>
                          <a:cs typeface="Simplified Arabic"/>
                        </a:rPr>
                        <a:t>29/1</a:t>
                      </a:r>
                      <a:endParaRPr lang="fr-FR" sz="2400">
                        <a:solidFill>
                          <a:schemeClr val="tx1"/>
                        </a:solidFill>
                        <a:latin typeface="Calibri"/>
                        <a:ea typeface="Calibri"/>
                        <a:cs typeface="Arial"/>
                      </a:endParaRPr>
                    </a:p>
                  </a:txBody>
                  <a:tcPr marL="68580" marR="68580" marT="0" marB="0">
                    <a:solidFill>
                      <a:schemeClr val="accent2">
                        <a:lumMod val="20000"/>
                        <a:lumOff val="80000"/>
                      </a:schemeClr>
                    </a:solidFill>
                  </a:tcPr>
                </a:tc>
              </a:tr>
              <a:tr h="677864">
                <a:tc>
                  <a:txBody>
                    <a:bodyPr/>
                    <a:lstStyle/>
                    <a:p>
                      <a:pPr algn="ctr" rtl="1">
                        <a:lnSpc>
                          <a:spcPct val="107000"/>
                        </a:lnSpc>
                        <a:spcAft>
                          <a:spcPts val="800"/>
                        </a:spcAft>
                      </a:pPr>
                      <a:r>
                        <a:rPr lang="ar-DZ" sz="2400" b="1">
                          <a:solidFill>
                            <a:schemeClr val="tx1"/>
                          </a:solidFill>
                          <a:latin typeface="Calibri"/>
                          <a:ea typeface="Calibri"/>
                          <a:cs typeface="Simplified Arabic"/>
                        </a:rPr>
                        <a:t>15000</a:t>
                      </a:r>
                      <a:endParaRPr lang="fr-FR" sz="2400">
                        <a:solidFill>
                          <a:schemeClr val="tx1"/>
                        </a:solidFill>
                        <a:latin typeface="Calibri"/>
                        <a:ea typeface="Calibri"/>
                        <a:cs typeface="Arial"/>
                      </a:endParaRPr>
                    </a:p>
                  </a:txBody>
                  <a:tcPr marL="68580" marR="68580" marT="0" marB="0">
                    <a:solidFill>
                      <a:schemeClr val="accent2">
                        <a:lumMod val="20000"/>
                        <a:lumOff val="80000"/>
                      </a:schemeClr>
                    </a:solidFill>
                  </a:tcPr>
                </a:tc>
                <a:tc>
                  <a:txBody>
                    <a:bodyPr/>
                    <a:lstStyle/>
                    <a:p>
                      <a:pPr algn="r" rtl="1">
                        <a:lnSpc>
                          <a:spcPct val="107000"/>
                        </a:lnSpc>
                        <a:spcAft>
                          <a:spcPts val="800"/>
                        </a:spcAft>
                      </a:pPr>
                      <a:endParaRPr lang="fr-FR" sz="2400">
                        <a:solidFill>
                          <a:schemeClr val="tx1"/>
                        </a:solidFill>
                        <a:latin typeface="Calibri"/>
                        <a:ea typeface="Calibri"/>
                        <a:cs typeface="Arial"/>
                      </a:endParaRPr>
                    </a:p>
                  </a:txBody>
                  <a:tcPr marL="68580" marR="68580" marT="0" marB="0">
                    <a:solidFill>
                      <a:schemeClr val="accent2">
                        <a:lumMod val="20000"/>
                        <a:lumOff val="80000"/>
                      </a:schemeClr>
                    </a:solidFill>
                  </a:tcPr>
                </a:tc>
                <a:tc>
                  <a:txBody>
                    <a:bodyPr/>
                    <a:lstStyle/>
                    <a:p>
                      <a:pPr algn="r" rtl="1">
                        <a:lnSpc>
                          <a:spcPct val="107000"/>
                        </a:lnSpc>
                        <a:spcAft>
                          <a:spcPts val="800"/>
                        </a:spcAft>
                      </a:pPr>
                      <a:r>
                        <a:rPr lang="ar-DZ" sz="2400" b="1" dirty="0">
                          <a:solidFill>
                            <a:schemeClr val="tx1"/>
                          </a:solidFill>
                          <a:latin typeface="Calibri"/>
                          <a:ea typeface="Calibri"/>
                          <a:cs typeface="Simplified Arabic"/>
                        </a:rPr>
                        <a:t>5500.5</a:t>
                      </a:r>
                      <a:endParaRPr lang="fr-FR" sz="2400" dirty="0">
                        <a:solidFill>
                          <a:schemeClr val="tx1"/>
                        </a:solidFill>
                        <a:latin typeface="Calibri"/>
                        <a:ea typeface="Calibri"/>
                        <a:cs typeface="Arial"/>
                      </a:endParaRPr>
                    </a:p>
                  </a:txBody>
                  <a:tcPr marL="68580" marR="68580" marT="0" marB="0">
                    <a:solidFill>
                      <a:schemeClr val="accent2">
                        <a:lumMod val="20000"/>
                        <a:lumOff val="80000"/>
                      </a:schemeClr>
                    </a:solidFill>
                  </a:tcPr>
                </a:tc>
                <a:tc>
                  <a:txBody>
                    <a:bodyPr/>
                    <a:lstStyle/>
                    <a:p>
                      <a:pPr algn="r" rtl="1">
                        <a:lnSpc>
                          <a:spcPct val="107000"/>
                        </a:lnSpc>
                        <a:spcAft>
                          <a:spcPts val="800"/>
                        </a:spcAft>
                      </a:pPr>
                      <a:r>
                        <a:rPr lang="ar-DZ" sz="2400" b="1">
                          <a:solidFill>
                            <a:schemeClr val="tx1"/>
                          </a:solidFill>
                          <a:latin typeface="Calibri"/>
                          <a:ea typeface="Calibri"/>
                          <a:cs typeface="Simplified Arabic"/>
                        </a:rPr>
                        <a:t>سحب</a:t>
                      </a:r>
                      <a:endParaRPr lang="fr-FR" sz="2400">
                        <a:solidFill>
                          <a:schemeClr val="tx1"/>
                        </a:solidFill>
                        <a:latin typeface="Calibri"/>
                        <a:ea typeface="Calibri"/>
                        <a:cs typeface="Arial"/>
                      </a:endParaRPr>
                    </a:p>
                  </a:txBody>
                  <a:tcPr marL="68580" marR="68580" marT="0" marB="0">
                    <a:solidFill>
                      <a:schemeClr val="accent2">
                        <a:lumMod val="20000"/>
                        <a:lumOff val="80000"/>
                      </a:schemeClr>
                    </a:solidFill>
                  </a:tcPr>
                </a:tc>
                <a:tc>
                  <a:txBody>
                    <a:bodyPr/>
                    <a:lstStyle/>
                    <a:p>
                      <a:pPr algn="r" rtl="1">
                        <a:lnSpc>
                          <a:spcPct val="107000"/>
                        </a:lnSpc>
                        <a:spcAft>
                          <a:spcPts val="800"/>
                        </a:spcAft>
                      </a:pPr>
                      <a:r>
                        <a:rPr lang="ar-DZ" sz="2400" b="1">
                          <a:solidFill>
                            <a:schemeClr val="tx1"/>
                          </a:solidFill>
                          <a:latin typeface="Calibri"/>
                          <a:ea typeface="Calibri"/>
                          <a:cs typeface="Simplified Arabic"/>
                        </a:rPr>
                        <a:t>24/4</a:t>
                      </a:r>
                      <a:endParaRPr lang="fr-FR" sz="2400">
                        <a:solidFill>
                          <a:schemeClr val="tx1"/>
                        </a:solidFill>
                        <a:latin typeface="Calibri"/>
                        <a:ea typeface="Calibri"/>
                        <a:cs typeface="Arial"/>
                      </a:endParaRPr>
                    </a:p>
                  </a:txBody>
                  <a:tcPr marL="68580" marR="68580" marT="0" marB="0">
                    <a:solidFill>
                      <a:schemeClr val="accent2">
                        <a:lumMod val="20000"/>
                        <a:lumOff val="80000"/>
                      </a:schemeClr>
                    </a:solidFill>
                  </a:tcPr>
                </a:tc>
              </a:tr>
              <a:tr h="677864">
                <a:tc>
                  <a:txBody>
                    <a:bodyPr/>
                    <a:lstStyle/>
                    <a:p>
                      <a:pPr algn="ctr" rtl="1">
                        <a:lnSpc>
                          <a:spcPct val="107000"/>
                        </a:lnSpc>
                        <a:spcAft>
                          <a:spcPts val="800"/>
                        </a:spcAft>
                      </a:pPr>
                      <a:r>
                        <a:rPr lang="ar-DZ" sz="2400" b="1" dirty="0">
                          <a:solidFill>
                            <a:schemeClr val="tx1"/>
                          </a:solidFill>
                          <a:latin typeface="Calibri"/>
                          <a:ea typeface="Calibri"/>
                          <a:cs typeface="Simplified Arabic"/>
                        </a:rPr>
                        <a:t>25000</a:t>
                      </a:r>
                      <a:endParaRPr lang="fr-FR" sz="2400" dirty="0">
                        <a:solidFill>
                          <a:schemeClr val="tx1"/>
                        </a:solidFill>
                        <a:latin typeface="Calibri"/>
                        <a:ea typeface="Calibri"/>
                        <a:cs typeface="Arial"/>
                      </a:endParaRPr>
                    </a:p>
                  </a:txBody>
                  <a:tcPr marL="68580" marR="68580" marT="0" marB="0">
                    <a:solidFill>
                      <a:schemeClr val="accent2">
                        <a:lumMod val="20000"/>
                        <a:lumOff val="80000"/>
                      </a:schemeClr>
                    </a:solidFill>
                  </a:tcPr>
                </a:tc>
                <a:tc>
                  <a:txBody>
                    <a:bodyPr/>
                    <a:lstStyle/>
                    <a:p>
                      <a:pPr algn="r" rtl="1">
                        <a:lnSpc>
                          <a:spcPct val="107000"/>
                        </a:lnSpc>
                        <a:spcAft>
                          <a:spcPts val="800"/>
                        </a:spcAft>
                      </a:pPr>
                      <a:r>
                        <a:rPr lang="ar-DZ" sz="2400" b="1" dirty="0">
                          <a:solidFill>
                            <a:schemeClr val="tx1"/>
                          </a:solidFill>
                          <a:latin typeface="Calibri"/>
                          <a:ea typeface="Calibri"/>
                          <a:cs typeface="Simplified Arabic"/>
                        </a:rPr>
                        <a:t>10000</a:t>
                      </a:r>
                      <a:endParaRPr lang="fr-FR" sz="2400" dirty="0">
                        <a:solidFill>
                          <a:schemeClr val="tx1"/>
                        </a:solidFill>
                        <a:latin typeface="Calibri"/>
                        <a:ea typeface="Calibri"/>
                        <a:cs typeface="Arial"/>
                      </a:endParaRPr>
                    </a:p>
                  </a:txBody>
                  <a:tcPr marL="68580" marR="68580" marT="0" marB="0">
                    <a:solidFill>
                      <a:schemeClr val="accent2">
                        <a:lumMod val="20000"/>
                        <a:lumOff val="80000"/>
                      </a:schemeClr>
                    </a:solidFill>
                  </a:tcPr>
                </a:tc>
                <a:tc>
                  <a:txBody>
                    <a:bodyPr/>
                    <a:lstStyle/>
                    <a:p>
                      <a:endParaRPr lang="fr-FR"/>
                    </a:p>
                  </a:txBody>
                  <a:tcPr>
                    <a:solidFill>
                      <a:schemeClr val="accent2">
                        <a:lumMod val="20000"/>
                        <a:lumOff val="80000"/>
                      </a:schemeClr>
                    </a:solidFill>
                  </a:tcPr>
                </a:tc>
                <a:tc>
                  <a:txBody>
                    <a:bodyPr/>
                    <a:lstStyle/>
                    <a:p>
                      <a:pPr algn="r" rtl="1">
                        <a:lnSpc>
                          <a:spcPct val="107000"/>
                        </a:lnSpc>
                        <a:spcAft>
                          <a:spcPts val="800"/>
                        </a:spcAft>
                      </a:pPr>
                      <a:r>
                        <a:rPr lang="ar-DZ" sz="2400" b="1" dirty="0" err="1">
                          <a:solidFill>
                            <a:schemeClr val="tx1"/>
                          </a:solidFill>
                          <a:latin typeface="Calibri"/>
                          <a:ea typeface="Calibri"/>
                          <a:cs typeface="Simplified Arabic"/>
                        </a:rPr>
                        <a:t>ايداع</a:t>
                      </a:r>
                      <a:endParaRPr lang="fr-FR" sz="2400" dirty="0">
                        <a:solidFill>
                          <a:schemeClr val="tx1"/>
                        </a:solidFill>
                        <a:latin typeface="Calibri"/>
                        <a:ea typeface="Calibri"/>
                        <a:cs typeface="Arial"/>
                      </a:endParaRPr>
                    </a:p>
                  </a:txBody>
                  <a:tcPr marL="68580" marR="68580" marT="0" marB="0">
                    <a:solidFill>
                      <a:schemeClr val="accent2">
                        <a:lumMod val="20000"/>
                        <a:lumOff val="80000"/>
                      </a:schemeClr>
                    </a:solidFill>
                  </a:tcPr>
                </a:tc>
                <a:tc>
                  <a:txBody>
                    <a:bodyPr/>
                    <a:lstStyle/>
                    <a:p>
                      <a:pPr algn="r" rtl="1">
                        <a:lnSpc>
                          <a:spcPct val="107000"/>
                        </a:lnSpc>
                        <a:spcAft>
                          <a:spcPts val="800"/>
                        </a:spcAft>
                      </a:pPr>
                      <a:r>
                        <a:rPr lang="ar-DZ" sz="2400" b="1" dirty="0">
                          <a:solidFill>
                            <a:schemeClr val="tx1"/>
                          </a:solidFill>
                          <a:latin typeface="Calibri"/>
                          <a:ea typeface="Calibri"/>
                          <a:cs typeface="Simplified Arabic"/>
                        </a:rPr>
                        <a:t>15/7</a:t>
                      </a:r>
                      <a:endParaRPr lang="fr-FR" sz="2400" dirty="0">
                        <a:solidFill>
                          <a:schemeClr val="tx1"/>
                        </a:solidFill>
                        <a:latin typeface="Calibri"/>
                        <a:ea typeface="Calibri"/>
                        <a:cs typeface="Arial"/>
                      </a:endParaRPr>
                    </a:p>
                  </a:txBody>
                  <a:tcPr marL="68580" marR="68580" marT="0" marB="0">
                    <a:solidFill>
                      <a:schemeClr val="accent2">
                        <a:lumMod val="20000"/>
                        <a:lumOff val="80000"/>
                      </a:schemeClr>
                    </a:solidFill>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126163"/>
          </a:xfrm>
        </p:spPr>
        <p:txBody>
          <a:bodyPr/>
          <a:lstStyle/>
          <a:p>
            <a:pPr algn="r" rtl="1">
              <a:buNone/>
            </a:pPr>
            <a:r>
              <a:rPr lang="ar-DZ" dirty="0" smtClean="0"/>
              <a:t>الحل</a:t>
            </a:r>
          </a:p>
          <a:p>
            <a:pPr algn="r" rtl="1">
              <a:buNone/>
            </a:pPr>
            <a:endParaRPr lang="fr-FR" dirty="0"/>
          </a:p>
        </p:txBody>
      </p:sp>
      <p:graphicFrame>
        <p:nvGraphicFramePr>
          <p:cNvPr id="4" name="Tableau 3"/>
          <p:cNvGraphicFramePr>
            <a:graphicFrameLocks noGrp="1"/>
          </p:cNvGraphicFramePr>
          <p:nvPr/>
        </p:nvGraphicFramePr>
        <p:xfrm>
          <a:off x="1524000" y="1397000"/>
          <a:ext cx="6619900" cy="4318013"/>
        </p:xfrm>
        <a:graphic>
          <a:graphicData uri="http://schemas.openxmlformats.org/drawingml/2006/table">
            <a:tbl>
              <a:tblPr firstRow="1" bandRow="1">
                <a:tableStyleId>{5C22544A-7EE6-4342-B048-85BDC9FD1C3A}</a:tableStyleId>
              </a:tblPr>
              <a:tblGrid>
                <a:gridCol w="4191008"/>
                <a:gridCol w="2428892"/>
              </a:tblGrid>
              <a:tr h="616859">
                <a:tc>
                  <a:txBody>
                    <a:bodyPr/>
                    <a:lstStyle/>
                    <a:p>
                      <a:pPr algn="r" rtl="1">
                        <a:lnSpc>
                          <a:spcPct val="107000"/>
                        </a:lnSpc>
                        <a:spcAft>
                          <a:spcPts val="800"/>
                        </a:spcAft>
                      </a:pPr>
                      <a:r>
                        <a:rPr lang="ar-DZ" sz="2400" b="1" dirty="0">
                          <a:solidFill>
                            <a:schemeClr val="tx1"/>
                          </a:solidFill>
                          <a:latin typeface="Calibri"/>
                          <a:ea typeface="Calibri"/>
                          <a:cs typeface="Simplified Arabic"/>
                        </a:rPr>
                        <a:t>عدد الأشهر × المبلغ المشارك= الأعداد</a:t>
                      </a:r>
                      <a:endParaRPr lang="fr-FR" sz="2400" dirty="0">
                        <a:solidFill>
                          <a:schemeClr val="tx1"/>
                        </a:solidFill>
                        <a:latin typeface="Calibri"/>
                        <a:ea typeface="Calibri"/>
                        <a:cs typeface="Arial"/>
                      </a:endParaRPr>
                    </a:p>
                  </a:txBody>
                  <a:tcPr marL="68580" marR="68580" marT="0" marB="0">
                    <a:solidFill>
                      <a:schemeClr val="accent2">
                        <a:lumMod val="20000"/>
                        <a:lumOff val="80000"/>
                      </a:schemeClr>
                    </a:solidFill>
                  </a:tcPr>
                </a:tc>
                <a:tc>
                  <a:txBody>
                    <a:bodyPr/>
                    <a:lstStyle/>
                    <a:p>
                      <a:pPr algn="r" rtl="1">
                        <a:lnSpc>
                          <a:spcPct val="107000"/>
                        </a:lnSpc>
                        <a:spcAft>
                          <a:spcPts val="800"/>
                        </a:spcAft>
                      </a:pPr>
                      <a:r>
                        <a:rPr lang="ar-DZ" sz="2400" b="1" dirty="0">
                          <a:solidFill>
                            <a:schemeClr val="tx1"/>
                          </a:solidFill>
                          <a:latin typeface="Calibri"/>
                          <a:ea typeface="Calibri"/>
                          <a:cs typeface="Simplified Arabic"/>
                        </a:rPr>
                        <a:t>الأشهر المشاركة </a:t>
                      </a:r>
                      <a:endParaRPr lang="fr-FR" sz="2400" dirty="0">
                        <a:solidFill>
                          <a:schemeClr val="tx1"/>
                        </a:solidFill>
                        <a:latin typeface="Calibri"/>
                        <a:ea typeface="Calibri"/>
                        <a:cs typeface="Arial"/>
                      </a:endParaRPr>
                    </a:p>
                  </a:txBody>
                  <a:tcPr marL="68580" marR="68580" marT="0" marB="0">
                    <a:solidFill>
                      <a:schemeClr val="accent2">
                        <a:lumMod val="20000"/>
                        <a:lumOff val="80000"/>
                      </a:schemeClr>
                    </a:solidFill>
                  </a:tcPr>
                </a:tc>
              </a:tr>
              <a:tr h="616859">
                <a:tc>
                  <a:txBody>
                    <a:bodyPr/>
                    <a:lstStyle/>
                    <a:p>
                      <a:pPr algn="r" rtl="1">
                        <a:lnSpc>
                          <a:spcPct val="107000"/>
                        </a:lnSpc>
                        <a:spcAft>
                          <a:spcPts val="800"/>
                        </a:spcAft>
                      </a:pPr>
                      <a:r>
                        <a:rPr lang="ar-DZ" sz="2400" b="1">
                          <a:solidFill>
                            <a:schemeClr val="tx1"/>
                          </a:solidFill>
                          <a:latin typeface="Calibri"/>
                          <a:ea typeface="Calibri"/>
                          <a:cs typeface="Simplified Arabic"/>
                        </a:rPr>
                        <a:t>1 × 20000=20000</a:t>
                      </a:r>
                      <a:endParaRPr lang="fr-FR" sz="2400">
                        <a:solidFill>
                          <a:schemeClr val="tx1"/>
                        </a:solidFill>
                        <a:latin typeface="Calibri"/>
                        <a:ea typeface="Calibri"/>
                        <a:cs typeface="Arial"/>
                      </a:endParaRPr>
                    </a:p>
                  </a:txBody>
                  <a:tcPr marL="68580" marR="68580" marT="0" marB="0">
                    <a:solidFill>
                      <a:schemeClr val="accent2">
                        <a:lumMod val="20000"/>
                        <a:lumOff val="80000"/>
                      </a:schemeClr>
                    </a:solidFill>
                  </a:tcPr>
                </a:tc>
                <a:tc>
                  <a:txBody>
                    <a:bodyPr/>
                    <a:lstStyle/>
                    <a:p>
                      <a:pPr algn="ctr" rtl="1">
                        <a:lnSpc>
                          <a:spcPct val="107000"/>
                        </a:lnSpc>
                        <a:spcAft>
                          <a:spcPts val="800"/>
                        </a:spcAft>
                      </a:pPr>
                      <a:r>
                        <a:rPr lang="ar-DZ" sz="2400" b="1">
                          <a:solidFill>
                            <a:schemeClr val="tx1"/>
                          </a:solidFill>
                          <a:latin typeface="Calibri"/>
                          <a:ea typeface="Calibri"/>
                          <a:cs typeface="Simplified Arabic"/>
                        </a:rPr>
                        <a:t>1</a:t>
                      </a:r>
                      <a:endParaRPr lang="fr-FR" sz="2400">
                        <a:solidFill>
                          <a:schemeClr val="tx1"/>
                        </a:solidFill>
                        <a:latin typeface="Calibri"/>
                        <a:ea typeface="Calibri"/>
                        <a:cs typeface="Arial"/>
                      </a:endParaRPr>
                    </a:p>
                  </a:txBody>
                  <a:tcPr marL="68580" marR="68580" marT="0" marB="0">
                    <a:solidFill>
                      <a:schemeClr val="accent2">
                        <a:lumMod val="20000"/>
                        <a:lumOff val="80000"/>
                      </a:schemeClr>
                    </a:solidFill>
                  </a:tcPr>
                </a:tc>
              </a:tr>
              <a:tr h="616859">
                <a:tc>
                  <a:txBody>
                    <a:bodyPr/>
                    <a:lstStyle/>
                    <a:p>
                      <a:pPr algn="r" rtl="1">
                        <a:lnSpc>
                          <a:spcPct val="107000"/>
                        </a:lnSpc>
                        <a:spcAft>
                          <a:spcPts val="800"/>
                        </a:spcAft>
                      </a:pPr>
                      <a:r>
                        <a:rPr lang="ar-DZ" sz="2400" b="1">
                          <a:solidFill>
                            <a:schemeClr val="tx1"/>
                          </a:solidFill>
                          <a:latin typeface="Calibri"/>
                          <a:ea typeface="Calibri"/>
                          <a:cs typeface="Simplified Arabic"/>
                        </a:rPr>
                        <a:t>2× 20500.5 =41001</a:t>
                      </a:r>
                      <a:endParaRPr lang="fr-FR" sz="2400">
                        <a:solidFill>
                          <a:schemeClr val="tx1"/>
                        </a:solidFill>
                        <a:latin typeface="Calibri"/>
                        <a:ea typeface="Calibri"/>
                        <a:cs typeface="Arial"/>
                      </a:endParaRPr>
                    </a:p>
                  </a:txBody>
                  <a:tcPr marL="68580" marR="68580" marT="0" marB="0">
                    <a:solidFill>
                      <a:schemeClr val="accent2">
                        <a:lumMod val="20000"/>
                        <a:lumOff val="80000"/>
                      </a:schemeClr>
                    </a:solidFill>
                  </a:tcPr>
                </a:tc>
                <a:tc>
                  <a:txBody>
                    <a:bodyPr/>
                    <a:lstStyle/>
                    <a:p>
                      <a:pPr algn="ctr" rtl="1">
                        <a:lnSpc>
                          <a:spcPct val="107000"/>
                        </a:lnSpc>
                        <a:spcAft>
                          <a:spcPts val="800"/>
                        </a:spcAft>
                      </a:pPr>
                      <a:r>
                        <a:rPr lang="ar-DZ" sz="2400" b="1">
                          <a:solidFill>
                            <a:schemeClr val="tx1"/>
                          </a:solidFill>
                          <a:latin typeface="Calibri"/>
                          <a:ea typeface="Calibri"/>
                          <a:cs typeface="Simplified Arabic"/>
                        </a:rPr>
                        <a:t>2-3</a:t>
                      </a:r>
                      <a:endParaRPr lang="fr-FR" sz="2400">
                        <a:solidFill>
                          <a:schemeClr val="tx1"/>
                        </a:solidFill>
                        <a:latin typeface="Calibri"/>
                        <a:ea typeface="Calibri"/>
                        <a:cs typeface="Arial"/>
                      </a:endParaRPr>
                    </a:p>
                  </a:txBody>
                  <a:tcPr marL="68580" marR="68580" marT="0" marB="0">
                    <a:solidFill>
                      <a:schemeClr val="accent2">
                        <a:lumMod val="20000"/>
                        <a:lumOff val="80000"/>
                      </a:schemeClr>
                    </a:solidFill>
                  </a:tcPr>
                </a:tc>
              </a:tr>
              <a:tr h="616859">
                <a:tc>
                  <a:txBody>
                    <a:bodyPr/>
                    <a:lstStyle/>
                    <a:p>
                      <a:pPr algn="r" rtl="1">
                        <a:lnSpc>
                          <a:spcPct val="107000"/>
                        </a:lnSpc>
                        <a:spcAft>
                          <a:spcPts val="800"/>
                        </a:spcAft>
                      </a:pPr>
                      <a:r>
                        <a:rPr lang="ar-DZ" sz="2400" b="1">
                          <a:solidFill>
                            <a:schemeClr val="tx1"/>
                          </a:solidFill>
                          <a:latin typeface="Calibri"/>
                          <a:ea typeface="Calibri"/>
                          <a:cs typeface="Simplified Arabic"/>
                        </a:rPr>
                        <a:t>4 × 15000 = 60000</a:t>
                      </a:r>
                      <a:endParaRPr lang="fr-FR" sz="2400">
                        <a:solidFill>
                          <a:schemeClr val="tx1"/>
                        </a:solidFill>
                        <a:latin typeface="Calibri"/>
                        <a:ea typeface="Calibri"/>
                        <a:cs typeface="Arial"/>
                      </a:endParaRPr>
                    </a:p>
                  </a:txBody>
                  <a:tcPr marL="68580" marR="68580" marT="0" marB="0">
                    <a:solidFill>
                      <a:schemeClr val="accent2">
                        <a:lumMod val="20000"/>
                        <a:lumOff val="80000"/>
                      </a:schemeClr>
                    </a:solidFill>
                  </a:tcPr>
                </a:tc>
                <a:tc>
                  <a:txBody>
                    <a:bodyPr/>
                    <a:lstStyle/>
                    <a:p>
                      <a:pPr algn="ctr" rtl="1">
                        <a:lnSpc>
                          <a:spcPct val="107000"/>
                        </a:lnSpc>
                        <a:spcAft>
                          <a:spcPts val="800"/>
                        </a:spcAft>
                      </a:pPr>
                      <a:r>
                        <a:rPr lang="ar-DZ" sz="2400" b="1">
                          <a:solidFill>
                            <a:schemeClr val="tx1"/>
                          </a:solidFill>
                          <a:latin typeface="Calibri"/>
                          <a:ea typeface="Calibri"/>
                          <a:cs typeface="Simplified Arabic"/>
                        </a:rPr>
                        <a:t>4-7</a:t>
                      </a:r>
                      <a:endParaRPr lang="fr-FR" sz="2400">
                        <a:solidFill>
                          <a:schemeClr val="tx1"/>
                        </a:solidFill>
                        <a:latin typeface="Calibri"/>
                        <a:ea typeface="Calibri"/>
                        <a:cs typeface="Arial"/>
                      </a:endParaRPr>
                    </a:p>
                  </a:txBody>
                  <a:tcPr marL="68580" marR="68580" marT="0" marB="0">
                    <a:solidFill>
                      <a:schemeClr val="accent2">
                        <a:lumMod val="20000"/>
                        <a:lumOff val="80000"/>
                      </a:schemeClr>
                    </a:solidFill>
                  </a:tcPr>
                </a:tc>
              </a:tr>
              <a:tr h="616859">
                <a:tc>
                  <a:txBody>
                    <a:bodyPr/>
                    <a:lstStyle/>
                    <a:p>
                      <a:pPr algn="r" rtl="1">
                        <a:lnSpc>
                          <a:spcPct val="107000"/>
                        </a:lnSpc>
                        <a:spcAft>
                          <a:spcPts val="800"/>
                        </a:spcAft>
                      </a:pPr>
                      <a:r>
                        <a:rPr lang="ar-DZ" sz="2400" b="1">
                          <a:solidFill>
                            <a:schemeClr val="tx1"/>
                          </a:solidFill>
                          <a:latin typeface="Calibri"/>
                          <a:ea typeface="Calibri"/>
                          <a:cs typeface="Simplified Arabic"/>
                        </a:rPr>
                        <a:t>5× 25000 = 125000</a:t>
                      </a:r>
                      <a:endParaRPr lang="fr-FR" sz="2400">
                        <a:solidFill>
                          <a:schemeClr val="tx1"/>
                        </a:solidFill>
                        <a:latin typeface="Calibri"/>
                        <a:ea typeface="Calibri"/>
                        <a:cs typeface="Arial"/>
                      </a:endParaRPr>
                    </a:p>
                  </a:txBody>
                  <a:tcPr marL="68580" marR="68580" marT="0" marB="0">
                    <a:solidFill>
                      <a:schemeClr val="accent2">
                        <a:lumMod val="20000"/>
                        <a:lumOff val="80000"/>
                      </a:schemeClr>
                    </a:solidFill>
                  </a:tcPr>
                </a:tc>
                <a:tc>
                  <a:txBody>
                    <a:bodyPr/>
                    <a:lstStyle/>
                    <a:p>
                      <a:pPr algn="ctr" rtl="1">
                        <a:lnSpc>
                          <a:spcPct val="107000"/>
                        </a:lnSpc>
                        <a:spcAft>
                          <a:spcPts val="800"/>
                        </a:spcAft>
                      </a:pPr>
                      <a:r>
                        <a:rPr lang="ar-DZ" sz="2400" b="1">
                          <a:solidFill>
                            <a:schemeClr val="tx1"/>
                          </a:solidFill>
                          <a:latin typeface="Calibri"/>
                          <a:ea typeface="Calibri"/>
                          <a:cs typeface="Simplified Arabic"/>
                        </a:rPr>
                        <a:t>8-12</a:t>
                      </a:r>
                      <a:endParaRPr lang="fr-FR" sz="2400">
                        <a:solidFill>
                          <a:schemeClr val="tx1"/>
                        </a:solidFill>
                        <a:latin typeface="Calibri"/>
                        <a:ea typeface="Calibri"/>
                        <a:cs typeface="Arial"/>
                      </a:endParaRPr>
                    </a:p>
                  </a:txBody>
                  <a:tcPr marL="68580" marR="68580" marT="0" marB="0">
                    <a:solidFill>
                      <a:schemeClr val="accent2">
                        <a:lumMod val="20000"/>
                        <a:lumOff val="80000"/>
                      </a:schemeClr>
                    </a:solidFill>
                  </a:tcPr>
                </a:tc>
              </a:tr>
              <a:tr h="616859">
                <a:tc>
                  <a:txBody>
                    <a:bodyPr/>
                    <a:lstStyle/>
                    <a:p>
                      <a:pPr algn="r" rtl="1">
                        <a:lnSpc>
                          <a:spcPct val="107000"/>
                        </a:lnSpc>
                        <a:spcAft>
                          <a:spcPts val="800"/>
                        </a:spcAft>
                      </a:pPr>
                      <a:r>
                        <a:rPr lang="ar-DZ" sz="2400" b="1" dirty="0">
                          <a:solidFill>
                            <a:schemeClr val="tx1"/>
                          </a:solidFill>
                          <a:latin typeface="Calibri"/>
                          <a:ea typeface="Calibri"/>
                          <a:cs typeface="Simplified Arabic"/>
                        </a:rPr>
                        <a:t>246001</a:t>
                      </a:r>
                      <a:endParaRPr lang="fr-FR" sz="2400" dirty="0">
                        <a:solidFill>
                          <a:schemeClr val="tx1"/>
                        </a:solidFill>
                        <a:latin typeface="Calibri"/>
                        <a:ea typeface="Calibri"/>
                        <a:cs typeface="Arial"/>
                      </a:endParaRPr>
                    </a:p>
                  </a:txBody>
                  <a:tcPr marL="68580" marR="68580" marT="0" marB="0">
                    <a:solidFill>
                      <a:schemeClr val="accent2">
                        <a:lumMod val="20000"/>
                        <a:lumOff val="80000"/>
                      </a:schemeClr>
                    </a:solidFill>
                  </a:tcPr>
                </a:tc>
                <a:tc>
                  <a:txBody>
                    <a:bodyPr/>
                    <a:lstStyle/>
                    <a:p>
                      <a:pPr algn="r" rtl="1">
                        <a:lnSpc>
                          <a:spcPct val="107000"/>
                        </a:lnSpc>
                        <a:spcAft>
                          <a:spcPts val="800"/>
                        </a:spcAft>
                      </a:pPr>
                      <a:r>
                        <a:rPr lang="ar-DZ" sz="2400" b="1">
                          <a:solidFill>
                            <a:schemeClr val="tx1"/>
                          </a:solidFill>
                          <a:latin typeface="Calibri"/>
                          <a:ea typeface="Calibri"/>
                          <a:cs typeface="Simplified Arabic"/>
                        </a:rPr>
                        <a:t>إجمالي الأعداد </a:t>
                      </a:r>
                      <a:endParaRPr lang="fr-FR" sz="2400">
                        <a:solidFill>
                          <a:schemeClr val="tx1"/>
                        </a:solidFill>
                        <a:latin typeface="Calibri"/>
                        <a:ea typeface="Calibri"/>
                        <a:cs typeface="Arial"/>
                      </a:endParaRPr>
                    </a:p>
                  </a:txBody>
                  <a:tcPr marL="68580" marR="68580" marT="0" marB="0">
                    <a:solidFill>
                      <a:schemeClr val="accent2">
                        <a:lumMod val="20000"/>
                        <a:lumOff val="80000"/>
                      </a:schemeClr>
                    </a:solidFill>
                  </a:tcPr>
                </a:tc>
              </a:tr>
              <a:tr h="616859">
                <a:tc>
                  <a:txBody>
                    <a:bodyPr/>
                    <a:lstStyle/>
                    <a:p>
                      <a:pPr algn="r" rtl="1"/>
                      <a:r>
                        <a:rPr lang="ar-DZ" dirty="0" smtClean="0"/>
                        <a:t>246001×50/100 =12300.500</a:t>
                      </a:r>
                      <a:endParaRPr lang="fr-FR" dirty="0"/>
                    </a:p>
                  </a:txBody>
                  <a:tcPr>
                    <a:solidFill>
                      <a:schemeClr val="accent2">
                        <a:lumMod val="20000"/>
                        <a:lumOff val="80000"/>
                      </a:schemeClr>
                    </a:solidFill>
                  </a:tcPr>
                </a:tc>
                <a:tc>
                  <a:txBody>
                    <a:bodyPr/>
                    <a:lstStyle/>
                    <a:p>
                      <a:pPr algn="r" rtl="1">
                        <a:lnSpc>
                          <a:spcPct val="107000"/>
                        </a:lnSpc>
                        <a:spcAft>
                          <a:spcPts val="800"/>
                        </a:spcAft>
                      </a:pPr>
                      <a:r>
                        <a:rPr lang="ar-DZ" sz="2400" b="1" dirty="0">
                          <a:solidFill>
                            <a:schemeClr val="tx1"/>
                          </a:solidFill>
                          <a:latin typeface="Calibri"/>
                          <a:ea typeface="Calibri"/>
                          <a:cs typeface="Simplified Arabic"/>
                        </a:rPr>
                        <a:t>صافي الأعداد</a:t>
                      </a:r>
                      <a:endParaRPr lang="fr-FR" sz="2400" dirty="0">
                        <a:solidFill>
                          <a:schemeClr val="tx1"/>
                        </a:solidFill>
                        <a:latin typeface="Calibri"/>
                        <a:ea typeface="Calibri"/>
                        <a:cs typeface="Arial"/>
                      </a:endParaRPr>
                    </a:p>
                  </a:txBody>
                  <a:tcPr marL="68580" marR="68580" marT="0" marB="0">
                    <a:solidFill>
                      <a:schemeClr val="accent2">
                        <a:lumMod val="20000"/>
                        <a:lumOff val="80000"/>
                      </a:schemeClr>
                    </a:solid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lnSpcReduction="10000"/>
          </a:bodyPr>
          <a:lstStyle/>
          <a:p>
            <a:pPr algn="r" rtl="1"/>
            <a:r>
              <a:rPr lang="ar-DZ" b="1" dirty="0"/>
              <a:t>1-الفرق بين الوديعة والقرض والمضاربة</a:t>
            </a:r>
            <a:r>
              <a:rPr lang="ar-DZ" dirty="0"/>
              <a:t>:</a:t>
            </a:r>
            <a:endParaRPr lang="fr-FR" dirty="0"/>
          </a:p>
          <a:p>
            <a:pPr algn="r" rtl="1"/>
            <a:r>
              <a:rPr lang="ar-DZ" dirty="0"/>
              <a:t>لا بد من التمييز بين هذه المصطلحات من الناحية الشرعية حتى نتمكن من فهم المعالجة المحاسبية لها.</a:t>
            </a:r>
            <a:endParaRPr lang="fr-FR" dirty="0"/>
          </a:p>
          <a:p>
            <a:pPr algn="r" rtl="1">
              <a:buNone/>
            </a:pPr>
            <a:r>
              <a:rPr lang="ar-DZ" dirty="0" smtClean="0"/>
              <a:t>-</a:t>
            </a:r>
            <a:r>
              <a:rPr lang="ar-DZ" b="1" dirty="0" smtClean="0"/>
              <a:t>الوديعة</a:t>
            </a:r>
            <a:r>
              <a:rPr lang="ar-DZ" dirty="0"/>
              <a:t>: في اللغة من ودع ، وتعني وضع الشيء عند غير من يملكه لحفظه ، على أن يتعهد هذا الغير بردها. </a:t>
            </a:r>
            <a:endParaRPr lang="fr-FR" dirty="0"/>
          </a:p>
          <a:p>
            <a:pPr algn="r" rtl="1"/>
            <a:r>
              <a:rPr lang="ar-DZ" dirty="0"/>
              <a:t>وفي الاصطلاح، ما يترك عند الأمين، أو </a:t>
            </a:r>
            <a:r>
              <a:rPr lang="ar-SA" dirty="0"/>
              <a:t>عقدُ تبرع بحفظ مالِ غيره بلا تصرّف فيه</a:t>
            </a:r>
            <a:r>
              <a:rPr lang="ar-DZ" dirty="0"/>
              <a:t> أو هي توكيل بحفظ الأموال بلا عوض ( دون مقابل).</a:t>
            </a:r>
            <a:endParaRPr lang="fr-FR" dirty="0"/>
          </a:p>
          <a:p>
            <a:pPr algn="r" rtl="1"/>
            <a:r>
              <a:rPr lang="ar-SA" b="1" dirty="0"/>
              <a:t>الودائع جمع وديعة وأصلها في اللغة</a:t>
            </a:r>
            <a:r>
              <a:rPr lang="ar-SA" dirty="0"/>
              <a:t>: الترك </a:t>
            </a:r>
            <a:r>
              <a:rPr lang="ar-SA" dirty="0" err="1"/>
              <a:t>والتخلية</a:t>
            </a:r>
            <a:r>
              <a:rPr lang="ar-SA" dirty="0"/>
              <a:t>، وتطلق على الخفض، وكذلك </a:t>
            </a:r>
            <a:r>
              <a:rPr lang="ar-SA" dirty="0" smtClean="0"/>
              <a:t>السكون</a:t>
            </a:r>
            <a:r>
              <a:rPr lang="ar-DZ" dirty="0" smtClean="0"/>
              <a:t> ، </a:t>
            </a:r>
            <a:r>
              <a:rPr lang="ar-SA" dirty="0" smtClean="0"/>
              <a:t>فاشتقاقها </a:t>
            </a:r>
            <a:r>
              <a:rPr lang="ar-SA" dirty="0"/>
              <a:t>من الترك لأنها متروكة عند المودَع، واشتقاقها من السكون، فكأنها ساكنة عند المودَع مستقِرة، واشتقاقها من الخفض والدّعة، فكأنها فـي دَعةٍ عنـد المودَع.</a:t>
            </a:r>
            <a:endParaRPr lang="fr-FR" dirty="0"/>
          </a:p>
          <a:p>
            <a:pPr algn="r" rtl="1"/>
            <a:r>
              <a:rPr lang="ar-SA" b="1" dirty="0"/>
              <a:t>وقيل في تعريفها</a:t>
            </a:r>
            <a:r>
              <a:rPr lang="ar-SA" dirty="0"/>
              <a:t>: هي المال المتروك عند الغير للحفظ قصداً بغير أجر. </a:t>
            </a:r>
            <a:endParaRPr lang="fr-FR" dirty="0"/>
          </a:p>
          <a:p>
            <a:pPr algn="r" rtl="1">
              <a:buNone/>
            </a:pP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10000"/>
          </a:bodyPr>
          <a:lstStyle/>
          <a:p>
            <a:pPr algn="r" rtl="1">
              <a:buNone/>
            </a:pPr>
            <a:r>
              <a:rPr lang="ar-DZ" b="1" dirty="0">
                <a:solidFill>
                  <a:srgbClr val="FF0000"/>
                </a:solidFill>
              </a:rPr>
              <a:t>تعريف الوديعة المصرفية النقدية</a:t>
            </a:r>
            <a:r>
              <a:rPr lang="ar-DZ" dirty="0">
                <a:solidFill>
                  <a:srgbClr val="FF0000"/>
                </a:solidFill>
              </a:rPr>
              <a:t>: </a:t>
            </a:r>
            <a:endParaRPr lang="ar-DZ" dirty="0" smtClean="0">
              <a:solidFill>
                <a:srgbClr val="FF0000"/>
              </a:solidFill>
            </a:endParaRPr>
          </a:p>
          <a:p>
            <a:pPr algn="r" rtl="1">
              <a:buNone/>
            </a:pPr>
            <a:r>
              <a:rPr lang="ar-DZ" dirty="0">
                <a:solidFill>
                  <a:srgbClr val="FF0000"/>
                </a:solidFill>
              </a:rPr>
              <a:t> </a:t>
            </a:r>
            <a:r>
              <a:rPr lang="ar-DZ" dirty="0" smtClean="0">
                <a:solidFill>
                  <a:srgbClr val="FF0000"/>
                </a:solidFill>
              </a:rPr>
              <a:t> </a:t>
            </a:r>
            <a:r>
              <a:rPr lang="ar-DZ" dirty="0" smtClean="0"/>
              <a:t>هي </a:t>
            </a:r>
            <a:r>
              <a:rPr lang="ar-DZ" dirty="0"/>
              <a:t>النقود التي يعهد </a:t>
            </a:r>
            <a:r>
              <a:rPr lang="ar-DZ" dirty="0" err="1"/>
              <a:t>بها</a:t>
            </a:r>
            <a:r>
              <a:rPr lang="ar-DZ" dirty="0"/>
              <a:t> الأفراد أو الهيئات </a:t>
            </a:r>
            <a:r>
              <a:rPr lang="ar-DZ" dirty="0" smtClean="0"/>
              <a:t>إلى </a:t>
            </a:r>
            <a:r>
              <a:rPr lang="ar-DZ" dirty="0"/>
              <a:t>البنك على أن يتعهد هذا الأخير بردها </a:t>
            </a:r>
            <a:r>
              <a:rPr lang="ar-DZ" dirty="0" err="1"/>
              <a:t>او</a:t>
            </a:r>
            <a:r>
              <a:rPr lang="ar-DZ" dirty="0"/>
              <a:t> رد مبلغ مساو لها إليهم عند الطلب أو وفق الشروط المتفق عليها</a:t>
            </a:r>
            <a:r>
              <a:rPr lang="ar-DZ" dirty="0" smtClean="0"/>
              <a:t>.</a:t>
            </a:r>
          </a:p>
          <a:p>
            <a:pPr algn="r" rtl="1">
              <a:buNone/>
            </a:pPr>
            <a:r>
              <a:rPr lang="ar-DZ" b="1" dirty="0" smtClean="0"/>
              <a:t>1.2-القرض</a:t>
            </a:r>
            <a:r>
              <a:rPr lang="ar-DZ" b="1" dirty="0"/>
              <a:t>: </a:t>
            </a:r>
            <a:r>
              <a:rPr lang="ar-DZ" dirty="0"/>
              <a:t>القرض </a:t>
            </a:r>
            <a:r>
              <a:rPr lang="ar-DZ" dirty="0">
                <a:solidFill>
                  <a:srgbClr val="FF0000"/>
                </a:solidFill>
              </a:rPr>
              <a:t>لغة</a:t>
            </a:r>
            <a:r>
              <a:rPr lang="ar-DZ" dirty="0"/>
              <a:t> هو القطع، لأن المقرض يقتطع جزء من ماله ويعطيه للمقترض.</a:t>
            </a:r>
            <a:endParaRPr lang="fr-FR" dirty="0"/>
          </a:p>
          <a:p>
            <a:pPr algn="r" rtl="1">
              <a:buNone/>
            </a:pPr>
            <a:r>
              <a:rPr lang="ar-DZ" dirty="0" smtClean="0"/>
              <a:t>  أما </a:t>
            </a:r>
            <a:r>
              <a:rPr lang="ar-DZ" dirty="0"/>
              <a:t>في </a:t>
            </a:r>
            <a:r>
              <a:rPr lang="ar-DZ" dirty="0">
                <a:solidFill>
                  <a:srgbClr val="FF0000"/>
                </a:solidFill>
              </a:rPr>
              <a:t>الاصطلاح</a:t>
            </a:r>
            <a:r>
              <a:rPr lang="ar-DZ" dirty="0"/>
              <a:t> فهو دفع المال </a:t>
            </a:r>
            <a:r>
              <a:rPr lang="ar-DZ" dirty="0" smtClean="0"/>
              <a:t>إلى </a:t>
            </a:r>
            <a:r>
              <a:rPr lang="ar-DZ" dirty="0"/>
              <a:t>من ينتفع منه بغير عوض على أن يرده في وقت محدد في المستقبل أو عند الطلب.</a:t>
            </a:r>
            <a:endParaRPr lang="fr-FR" dirty="0"/>
          </a:p>
          <a:p>
            <a:pPr algn="r" rtl="1">
              <a:buNone/>
            </a:pPr>
            <a:r>
              <a:rPr lang="ar-DZ" b="1" dirty="0" smtClean="0"/>
              <a:t>1.3- </a:t>
            </a:r>
            <a:r>
              <a:rPr lang="ar-DZ" b="1" dirty="0"/>
              <a:t>المضاربة:</a:t>
            </a:r>
            <a:r>
              <a:rPr lang="ar-DZ" dirty="0"/>
              <a:t> المضاربة في</a:t>
            </a:r>
            <a:r>
              <a:rPr lang="ar-DZ" dirty="0">
                <a:solidFill>
                  <a:srgbClr val="FF0000"/>
                </a:solidFill>
              </a:rPr>
              <a:t> اللغة </a:t>
            </a:r>
            <a:r>
              <a:rPr lang="ar-DZ" dirty="0"/>
              <a:t>اسم منبثق من الضرب في الأرض ( السير فيها) </a:t>
            </a:r>
            <a:r>
              <a:rPr lang="ar-DZ" dirty="0" smtClean="0"/>
              <a:t>.</a:t>
            </a:r>
          </a:p>
          <a:p>
            <a:pPr algn="r" rtl="1">
              <a:buNone/>
            </a:pPr>
            <a:r>
              <a:rPr lang="ar-DZ" dirty="0"/>
              <a:t> </a:t>
            </a:r>
            <a:r>
              <a:rPr lang="ar-DZ" dirty="0" smtClean="0"/>
              <a:t>  أما </a:t>
            </a:r>
            <a:r>
              <a:rPr lang="ar-DZ" dirty="0"/>
              <a:t>المضاربة في </a:t>
            </a:r>
            <a:r>
              <a:rPr lang="ar-DZ" dirty="0">
                <a:solidFill>
                  <a:srgbClr val="FF0000"/>
                </a:solidFill>
              </a:rPr>
              <a:t>الاصطلاح</a:t>
            </a:r>
            <a:r>
              <a:rPr lang="ar-DZ" dirty="0"/>
              <a:t> فقد تم تعريفها بطرق مختلفة من قبل الفقهاء، نذكر منها تعريف ابن رشد "بأن يعطي الرجل الرجل المال على أن يتجر </a:t>
            </a:r>
            <a:r>
              <a:rPr lang="ar-DZ" dirty="0" err="1"/>
              <a:t>به</a:t>
            </a:r>
            <a:r>
              <a:rPr lang="ar-DZ" dirty="0"/>
              <a:t> على جزء معلوم يأخذ العامل من ربح المال أي جزء كان مما يتفقان عليه ثلثا أو ربعا أو نصفا".</a:t>
            </a:r>
            <a:endParaRPr lang="fr-FR" dirty="0"/>
          </a:p>
          <a:p>
            <a:pPr algn="r" rtl="1">
              <a:buNone/>
            </a:pPr>
            <a:endParaRPr lang="fr-FR" dirty="0"/>
          </a:p>
          <a:p>
            <a:pPr algn="r" rtl="1">
              <a:buNone/>
            </a:pP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smtClean="0"/>
              <a:t>-</a:t>
            </a:r>
            <a:r>
              <a:rPr lang="ar-SA" b="1" dirty="0" smtClean="0"/>
              <a:t>أنواع </a:t>
            </a:r>
            <a:r>
              <a:rPr lang="ar-SA" b="1" dirty="0"/>
              <a:t>الودائع في المصارف الإسلامية:</a:t>
            </a:r>
            <a:r>
              <a:rPr lang="ar-SA" dirty="0"/>
              <a:t> تنقسم الودائع في المصارف الإسلامية إلى قسمين </a:t>
            </a:r>
            <a:r>
              <a:rPr lang="ar-SA" dirty="0" smtClean="0"/>
              <a:t>:</a:t>
            </a:r>
            <a:endParaRPr lang="ar-DZ" b="1" dirty="0" smtClean="0"/>
          </a:p>
          <a:p>
            <a:pPr algn="r" rtl="1">
              <a:buNone/>
            </a:pPr>
            <a:r>
              <a:rPr lang="ar-DZ" b="1" dirty="0" smtClean="0"/>
              <a:t>1-</a:t>
            </a:r>
            <a:r>
              <a:rPr lang="ar-SA" b="1" dirty="0" smtClean="0"/>
              <a:t>الودائع </a:t>
            </a:r>
            <a:r>
              <a:rPr lang="ar-SA" b="1" dirty="0"/>
              <a:t>( الحسابات الائتمانية</a:t>
            </a:r>
            <a:r>
              <a:rPr lang="ar-SA" dirty="0"/>
              <a:t> ) : منها الحسابات الجارية والحسابات تحت الطلب </a:t>
            </a:r>
            <a:endParaRPr lang="ar-DZ" dirty="0" smtClean="0"/>
          </a:p>
          <a:p>
            <a:pPr algn="r" rtl="1">
              <a:buNone/>
            </a:pPr>
            <a:r>
              <a:rPr lang="ar-DZ" b="1" dirty="0" smtClean="0"/>
              <a:t>2-</a:t>
            </a:r>
            <a:r>
              <a:rPr lang="ar-SA" b="1" dirty="0" smtClean="0"/>
              <a:t>الحسابات </a:t>
            </a:r>
            <a:r>
              <a:rPr lang="ar-SA" b="1" dirty="0"/>
              <a:t>الاستثمارية</a:t>
            </a:r>
            <a:r>
              <a:rPr lang="ar-SA" dirty="0"/>
              <a:t>   وتنقسم إلى:</a:t>
            </a:r>
            <a:endParaRPr lang="fr-FR" dirty="0"/>
          </a:p>
          <a:p>
            <a:pPr algn="r" rtl="1">
              <a:buNone/>
            </a:pPr>
            <a:r>
              <a:rPr lang="ar-SA" dirty="0" smtClean="0"/>
              <a:t>- </a:t>
            </a:r>
            <a:r>
              <a:rPr lang="ar-SA" dirty="0"/>
              <a:t>حسابات الاستثمار المشترك( كحسابات التوفير، وحسابات تحت إشعار </a:t>
            </a:r>
            <a:r>
              <a:rPr lang="ar-SA" dirty="0" err="1"/>
              <a:t>و</a:t>
            </a:r>
            <a:r>
              <a:rPr lang="ar-SA" dirty="0"/>
              <a:t> حسابات الأجل .</a:t>
            </a:r>
            <a:endParaRPr lang="fr-FR" dirty="0"/>
          </a:p>
          <a:p>
            <a:pPr algn="r" rtl="1">
              <a:buNone/>
            </a:pPr>
            <a:r>
              <a:rPr lang="ar-SA" dirty="0" smtClean="0"/>
              <a:t>- </a:t>
            </a:r>
            <a:r>
              <a:rPr lang="ar-SA" dirty="0"/>
              <a:t>حسابات الاستثمار المخصص</a:t>
            </a:r>
            <a:endParaRPr lang="fr-FR" dirty="0"/>
          </a:p>
          <a:p>
            <a:pPr algn="r" rtl="1">
              <a:buNone/>
            </a:pPr>
            <a:r>
              <a:rPr lang="ar-SA" dirty="0" smtClean="0"/>
              <a:t>- </a:t>
            </a:r>
            <a:r>
              <a:rPr lang="ar-SA" dirty="0"/>
              <a:t>المحافظ الاستثمارية </a:t>
            </a:r>
            <a:endParaRPr lang="fr-FR" dirty="0"/>
          </a:p>
          <a:p>
            <a:pPr algn="r" rtl="1">
              <a:buNone/>
            </a:pPr>
            <a:endParaRPr lang="ar-DZ" b="1" dirty="0" smtClean="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10000"/>
          </a:bodyPr>
          <a:lstStyle/>
          <a:p>
            <a:pPr algn="r" rtl="1">
              <a:buNone/>
            </a:pPr>
            <a:r>
              <a:rPr lang="ar-SA" b="1" dirty="0" smtClean="0"/>
              <a:t>التكييف الفقهي لودائع الاستثمار.</a:t>
            </a:r>
            <a:endParaRPr lang="fr-FR" dirty="0" smtClean="0"/>
          </a:p>
          <a:p>
            <a:pPr algn="r" rtl="1">
              <a:buNone/>
            </a:pPr>
            <a:r>
              <a:rPr lang="ar-SA" dirty="0" smtClean="0"/>
              <a:t>من الواضح في هذا النوع من الحسابات أن العميل قد أودع ماله في المصرِف بقصد توكيل المصرِف في استثمار رأس المال، وذلك بتوظيفه عن طريقه أو عن طريق إحدى الشركات، وهذا العمل من الناحية الفقهيّة يُكيّف على </a:t>
            </a:r>
            <a:r>
              <a:rPr lang="ar-SA" dirty="0" smtClean="0">
                <a:solidFill>
                  <a:srgbClr val="FF0000"/>
                </a:solidFill>
              </a:rPr>
              <a:t>أنه ( عقد مضاربة </a:t>
            </a:r>
            <a:r>
              <a:rPr lang="ar-SA" dirty="0" smtClean="0"/>
              <a:t>) حيث يـُشكِّل العميل </a:t>
            </a:r>
            <a:endParaRPr lang="ar-DZ" dirty="0" smtClean="0"/>
          </a:p>
          <a:p>
            <a:pPr algn="r" rtl="1">
              <a:buNone/>
            </a:pPr>
            <a:r>
              <a:rPr lang="ar-DZ" dirty="0" smtClean="0"/>
              <a:t>  </a:t>
            </a:r>
            <a:r>
              <a:rPr lang="ar-SA" dirty="0" smtClean="0"/>
              <a:t>( المودِع ) </a:t>
            </a:r>
            <a:r>
              <a:rPr lang="ar-SA" dirty="0" smtClean="0">
                <a:solidFill>
                  <a:srgbClr val="FF0000"/>
                </a:solidFill>
              </a:rPr>
              <a:t>صاحب المال</a:t>
            </a:r>
            <a:r>
              <a:rPr lang="ar-SA" dirty="0" smtClean="0"/>
              <a:t>، والمصرِف </a:t>
            </a:r>
            <a:r>
              <a:rPr lang="ar-SA" dirty="0" smtClean="0">
                <a:solidFill>
                  <a:srgbClr val="FF0000"/>
                </a:solidFill>
              </a:rPr>
              <a:t>المضارب</a:t>
            </a:r>
            <a:r>
              <a:rPr lang="ar-SA" dirty="0" smtClean="0"/>
              <a:t>، وهذا ما جاء في قرار مجمع الفقه الإسلامي.</a:t>
            </a:r>
            <a:endParaRPr lang="ar-DZ" dirty="0" smtClean="0"/>
          </a:p>
          <a:p>
            <a:pPr algn="r" rtl="1">
              <a:buNone/>
            </a:pPr>
            <a:r>
              <a:rPr lang="ar-SA" b="1" dirty="0" smtClean="0"/>
              <a:t>حكم ودائع الاستثمار:</a:t>
            </a:r>
            <a:r>
              <a:rPr lang="ar-SA" dirty="0" smtClean="0"/>
              <a:t> من خلال تكييف ودائع الاستثمار على أنها (عقد مضاربة )، يتبيّن أنه لا حرج في التعامل مع المصارف على هذا الأساس، ويبقى النظر في نوع النشاط الذي يمارس المصرف الاستثمار فيه، فإن كان نشاطاً مباحاً جاز التعامل مع المصرف، والاستثمار فيه، وأما إذا كان نشاطاً محرّماً يشتمل على ربا أو غرر، فإنه لا يجوز الاستثمار فيه. ولو خلط المصرف أمواله مع أموال المودعين، وضارب </a:t>
            </a:r>
            <a:r>
              <a:rPr lang="ar-SA" dirty="0" err="1" smtClean="0"/>
              <a:t>بها</a:t>
            </a:r>
            <a:r>
              <a:rPr lang="ar-SA" dirty="0" smtClean="0"/>
              <a:t> يكون في هذه الحال رب المال بالنظر إلى أمواله، ومضارباً بالنظر إلى أموال المودعين، فتكون </a:t>
            </a:r>
            <a:r>
              <a:rPr lang="ar-SA" dirty="0" smtClean="0">
                <a:solidFill>
                  <a:srgbClr val="FF0000"/>
                </a:solidFill>
              </a:rPr>
              <a:t>شركة عنان </a:t>
            </a:r>
            <a:r>
              <a:rPr lang="ar-SA" dirty="0" smtClean="0"/>
              <a:t>ومضاربة في نفس الوقت</a:t>
            </a:r>
            <a:endParaRPr lang="fr-FR" dirty="0" smtClean="0"/>
          </a:p>
          <a:p>
            <a:pPr algn="r" rtl="1"/>
            <a:endParaRPr lang="fr-FR" dirty="0" smtClean="0"/>
          </a:p>
          <a:p>
            <a:pPr algn="r" rtl="1"/>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a:t>حسابات الاستثمار وفق المعيار</a:t>
            </a:r>
            <a:r>
              <a:rPr lang="ar-DZ" dirty="0"/>
              <a:t> </a:t>
            </a:r>
            <a:r>
              <a:rPr lang="ar-DZ" b="1" dirty="0"/>
              <a:t>27 </a:t>
            </a:r>
            <a:r>
              <a:rPr lang="ar-DZ" dirty="0"/>
              <a:t>:</a:t>
            </a:r>
            <a:endParaRPr lang="fr-FR" dirty="0"/>
          </a:p>
          <a:p>
            <a:pPr algn="r" rtl="1">
              <a:buNone/>
            </a:pPr>
            <a:r>
              <a:rPr lang="ar-DZ" dirty="0" smtClean="0"/>
              <a:t> </a:t>
            </a:r>
            <a:r>
              <a:rPr lang="ar-SA" dirty="0" smtClean="0"/>
              <a:t>حل </a:t>
            </a:r>
            <a:r>
              <a:rPr lang="ar-SA" dirty="0"/>
              <a:t>هذا المعيار الجديد محل معيارين محاسبيين سابقين </a:t>
            </a:r>
            <a:r>
              <a:rPr lang="ar-SA" dirty="0" smtClean="0"/>
              <a:t>يتعلقان</a:t>
            </a:r>
            <a:r>
              <a:rPr lang="ar-DZ" dirty="0" smtClean="0"/>
              <a:t> </a:t>
            </a:r>
            <a:r>
              <a:rPr lang="ar-SA" dirty="0" smtClean="0"/>
              <a:t>بحسابات </a:t>
            </a:r>
            <a:r>
              <a:rPr lang="ar-SA" dirty="0"/>
              <a:t>الاستثمار، وهما: معيار المحاسبة المالية رقم( </a:t>
            </a:r>
            <a:r>
              <a:rPr lang="ar-SA" dirty="0" smtClean="0"/>
              <a:t>5)الإفصاح </a:t>
            </a:r>
            <a:r>
              <a:rPr lang="ar-SA" dirty="0"/>
              <a:t>عن أسس توزيع الأرباح بين أصحاب حقوق الملكية وأصحاب حسابات الاستثمار، ومعيار المحاسبة المالية رقم (6 )حقوق أصحاب حسابات الاستثمار وما في حكمها</a:t>
            </a:r>
            <a:r>
              <a:rPr lang="fr-FR" dirty="0"/>
              <a:t>.</a:t>
            </a:r>
          </a:p>
          <a:p>
            <a:pPr algn="r" rtl="1"/>
            <a:r>
              <a:rPr lang="ar-SA" b="1" dirty="0"/>
              <a:t>يتضمن هذا المعيار </a:t>
            </a:r>
            <a:r>
              <a:rPr lang="ar-SA" dirty="0"/>
              <a:t>:</a:t>
            </a:r>
            <a:endParaRPr lang="fr-FR" dirty="0"/>
          </a:p>
          <a:p>
            <a:pPr lvl="0" algn="r" rtl="1"/>
            <a:r>
              <a:rPr lang="ar-SA" dirty="0"/>
              <a:t>حسابات الاستثمار المبنية على عقود المضاربة التي تمثل " حقوق أصحاب حسابات الاستثمار " كما هي معرفة في الإطار </a:t>
            </a:r>
            <a:r>
              <a:rPr lang="ar-SA" dirty="0" err="1"/>
              <a:t>المفاهيمي</a:t>
            </a:r>
            <a:r>
              <a:rPr lang="ar-SA" dirty="0"/>
              <a:t>،</a:t>
            </a:r>
            <a:endParaRPr lang="fr-FR" dirty="0"/>
          </a:p>
          <a:p>
            <a:pPr lvl="0" algn="r" rtl="1"/>
            <a:r>
              <a:rPr lang="ar-SA" dirty="0"/>
              <a:t>حسابات الاستثمار المبنية على عقود المضاربة، المستثمرة على أساس الأجل القصير (يوم، أسبوع، شهر) من قبل مؤسسات مالية أخرى مثل "</a:t>
            </a:r>
            <a:r>
              <a:rPr lang="ar-SA" dirty="0">
                <a:solidFill>
                  <a:srgbClr val="FF0000"/>
                </a:solidFill>
              </a:rPr>
              <a:t>الودائع بين البنوك</a:t>
            </a:r>
            <a:r>
              <a:rPr lang="ar-SA" dirty="0"/>
              <a:t>".</a:t>
            </a:r>
            <a:endParaRPr lang="fr-FR" dirty="0"/>
          </a:p>
          <a:p>
            <a:pPr algn="r" rtl="1">
              <a:buNone/>
            </a:pP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a:t>- المعالجة المحاسبية : وفيما يلي نتعرض إلى المعالجة المحاسبية لحسابات الاستثمار في المصارف الإسلامية وفق ما جاء في المعيار 27 </a:t>
            </a:r>
            <a:endParaRPr lang="fr-FR" dirty="0"/>
          </a:p>
          <a:p>
            <a:pPr algn="r" rtl="1">
              <a:buNone/>
            </a:pPr>
            <a:r>
              <a:rPr lang="ar-DZ" b="1" dirty="0"/>
              <a:t>1</a:t>
            </a:r>
            <a:r>
              <a:rPr lang="ar-DZ" b="1" dirty="0" smtClean="0"/>
              <a:t>-الإقرار </a:t>
            </a:r>
            <a:r>
              <a:rPr lang="ar-DZ" b="1" dirty="0"/>
              <a:t>(الاعتراف ) البدائي لحسابات الاستثمار</a:t>
            </a:r>
            <a:r>
              <a:rPr lang="ar-DZ" b="1" dirty="0" smtClean="0"/>
              <a:t>:</a:t>
            </a:r>
          </a:p>
          <a:p>
            <a:pPr algn="r" rtl="1">
              <a:buNone/>
            </a:pPr>
            <a:r>
              <a:rPr lang="ar-DZ" b="1" dirty="0"/>
              <a:t> </a:t>
            </a:r>
            <a:r>
              <a:rPr lang="ar-DZ" b="1" dirty="0" smtClean="0"/>
              <a:t> </a:t>
            </a:r>
            <a:r>
              <a:rPr lang="ar-DZ" dirty="0" smtClean="0"/>
              <a:t> </a:t>
            </a:r>
            <a:r>
              <a:rPr lang="ar-DZ" dirty="0"/>
              <a:t>يتم إقرار( الاعتراف)   حساب الاستثمار بالقيمة العادلة  للاعتبار المستلم في التاريخ الذي يصبح فيه العقد ساري المفعول. ويتم عرض حسابا الاستثمار </a:t>
            </a:r>
            <a:r>
              <a:rPr lang="ar-DZ" dirty="0" err="1"/>
              <a:t>اما</a:t>
            </a:r>
            <a:r>
              <a:rPr lang="ar-DZ" dirty="0"/>
              <a:t> كحساب مضمن في بنود الميزانية أو خارجها( أنظر الفقرة 4و5).</a:t>
            </a:r>
            <a:endParaRPr lang="fr-FR" dirty="0"/>
          </a:p>
          <a:p>
            <a:pPr algn="r" rtl="1">
              <a:buNone/>
            </a:pPr>
            <a:r>
              <a:rPr lang="ar-DZ" b="1" dirty="0"/>
              <a:t>أ-في حالة الإيداع نقدا: </a:t>
            </a:r>
            <a:endParaRPr lang="ar-DZ" b="1" dirty="0" smtClean="0"/>
          </a:p>
          <a:p>
            <a:pPr algn="r" rtl="1">
              <a:buNone/>
            </a:pPr>
            <a:endParaRPr lang="ar-DZ" b="1" dirty="0" smtClean="0"/>
          </a:p>
          <a:p>
            <a:pPr algn="r" rtl="1">
              <a:buNone/>
            </a:pPr>
            <a:endParaRPr lang="fr-FR" dirty="0"/>
          </a:p>
        </p:txBody>
      </p:sp>
      <p:graphicFrame>
        <p:nvGraphicFramePr>
          <p:cNvPr id="4" name="Tableau 3"/>
          <p:cNvGraphicFramePr>
            <a:graphicFrameLocks noGrp="1"/>
          </p:cNvGraphicFramePr>
          <p:nvPr/>
        </p:nvGraphicFramePr>
        <p:xfrm>
          <a:off x="1714480" y="4857760"/>
          <a:ext cx="6262710" cy="1097280"/>
        </p:xfrm>
        <a:graphic>
          <a:graphicData uri="http://schemas.openxmlformats.org/drawingml/2006/table">
            <a:tbl>
              <a:tblPr firstRow="1" bandRow="1">
                <a:tableStyleId>{5C22544A-7EE6-4342-B048-85BDC9FD1C3A}</a:tableStyleId>
              </a:tblPr>
              <a:tblGrid>
                <a:gridCol w="6262710"/>
              </a:tblGrid>
              <a:tr h="124790">
                <a:tc>
                  <a:txBody>
                    <a:bodyPr/>
                    <a:lstStyle/>
                    <a:p>
                      <a:pPr algn="r" rtl="1">
                        <a:buNone/>
                      </a:pPr>
                      <a:r>
                        <a:rPr lang="ar-DZ" sz="2400" b="1" dirty="0" smtClean="0">
                          <a:solidFill>
                            <a:schemeClr val="tx1"/>
                          </a:solidFill>
                        </a:rPr>
                        <a:t>من </a:t>
                      </a:r>
                      <a:r>
                        <a:rPr lang="ar-DZ" sz="2400" b="1" dirty="0" err="1" smtClean="0">
                          <a:solidFill>
                            <a:schemeClr val="tx1"/>
                          </a:solidFill>
                        </a:rPr>
                        <a:t>ح</a:t>
                      </a:r>
                      <a:r>
                        <a:rPr lang="ar-DZ" sz="2400" b="1" dirty="0" smtClean="0">
                          <a:solidFill>
                            <a:schemeClr val="tx1"/>
                          </a:solidFill>
                        </a:rPr>
                        <a:t>/ الخزينة ( وسيلة القبض)</a:t>
                      </a:r>
                    </a:p>
                    <a:p>
                      <a:pPr marL="0" marR="0" indent="0" algn="r" defTabSz="914400" rtl="1" eaLnBrk="1" fontAlgn="auto" latinLnBrk="0" hangingPunct="1">
                        <a:lnSpc>
                          <a:spcPct val="100000"/>
                        </a:lnSpc>
                        <a:spcBef>
                          <a:spcPts val="0"/>
                        </a:spcBef>
                        <a:spcAft>
                          <a:spcPts val="0"/>
                        </a:spcAft>
                        <a:buClrTx/>
                        <a:buSzTx/>
                        <a:buFontTx/>
                        <a:buNone/>
                        <a:tabLst/>
                        <a:defRPr/>
                      </a:pPr>
                      <a:r>
                        <a:rPr lang="ar-DZ" sz="2400" dirty="0" smtClean="0">
                          <a:solidFill>
                            <a:schemeClr val="tx1"/>
                          </a:solidFill>
                        </a:rPr>
                        <a:t>          </a:t>
                      </a:r>
                      <a:r>
                        <a:rPr lang="ar-DZ" sz="2400" b="1" dirty="0" smtClean="0">
                          <a:solidFill>
                            <a:schemeClr val="tx1"/>
                          </a:solidFill>
                        </a:rPr>
                        <a:t>إلى </a:t>
                      </a:r>
                      <a:r>
                        <a:rPr lang="ar-DZ" sz="2400" b="1" dirty="0" err="1" smtClean="0">
                          <a:solidFill>
                            <a:schemeClr val="tx1"/>
                          </a:solidFill>
                        </a:rPr>
                        <a:t>ح</a:t>
                      </a:r>
                      <a:r>
                        <a:rPr lang="ar-DZ" sz="2400" b="1" dirty="0" smtClean="0">
                          <a:solidFill>
                            <a:schemeClr val="tx1"/>
                          </a:solidFill>
                        </a:rPr>
                        <a:t>/ ح</a:t>
                      </a:r>
                      <a:r>
                        <a:rPr lang="ar-DZ" sz="2400" b="1" dirty="0" err="1" smtClean="0">
                          <a:solidFill>
                            <a:schemeClr val="tx1"/>
                          </a:solidFill>
                        </a:rPr>
                        <a:t>سابات</a:t>
                      </a:r>
                      <a:r>
                        <a:rPr lang="ar-DZ" sz="2400" b="1" dirty="0" smtClean="0">
                          <a:solidFill>
                            <a:schemeClr val="tx1"/>
                          </a:solidFill>
                        </a:rPr>
                        <a:t> الاستثمار( المقيدة/ المطلقة)</a:t>
                      </a:r>
                      <a:endParaRPr lang="fr-FR" sz="2400" dirty="0" smtClean="0">
                        <a:solidFill>
                          <a:schemeClr val="tx1"/>
                        </a:solidFill>
                      </a:endParaRPr>
                    </a:p>
                    <a:p>
                      <a:pPr algn="r" rtl="1">
                        <a:buNone/>
                      </a:pPr>
                      <a:endParaRPr lang="fr-FR" dirty="0"/>
                    </a:p>
                  </a:txBody>
                  <a:tcPr>
                    <a:solidFill>
                      <a:schemeClr val="accent2">
                        <a:lumMod val="20000"/>
                        <a:lumOff val="80000"/>
                      </a:schemeClr>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a:t>ب-في حالة الإيداع </a:t>
            </a:r>
            <a:r>
              <a:rPr lang="ar-DZ" b="1" dirty="0" smtClean="0"/>
              <a:t>بشيك</a:t>
            </a:r>
          </a:p>
          <a:p>
            <a:pPr algn="r" rtl="1">
              <a:buNone/>
            </a:pPr>
            <a:endParaRPr lang="ar-DZ" b="1" dirty="0"/>
          </a:p>
          <a:p>
            <a:pPr algn="r" rtl="1">
              <a:buNone/>
            </a:pPr>
            <a:endParaRPr lang="ar-DZ" b="1" dirty="0" smtClean="0"/>
          </a:p>
          <a:p>
            <a:pPr algn="r" rtl="1">
              <a:buNone/>
            </a:pPr>
            <a:endParaRPr lang="ar-DZ" b="1" dirty="0"/>
          </a:p>
          <a:p>
            <a:pPr algn="r" rtl="1">
              <a:buNone/>
            </a:pPr>
            <a:endParaRPr lang="ar-DZ" b="1" dirty="0" smtClean="0"/>
          </a:p>
          <a:p>
            <a:pPr algn="r" rtl="1">
              <a:buNone/>
            </a:pPr>
            <a:endParaRPr lang="ar-DZ" b="1" dirty="0"/>
          </a:p>
          <a:p>
            <a:pPr algn="r" rtl="1">
              <a:buNone/>
            </a:pPr>
            <a:r>
              <a:rPr lang="ar-DZ" b="1" dirty="0"/>
              <a:t>ج- في حالة الإيداع عن طريق التحويل  من الحسابات الجارية</a:t>
            </a:r>
            <a:r>
              <a:rPr lang="ar-DZ" b="1" dirty="0" smtClean="0"/>
              <a:t>:</a:t>
            </a:r>
          </a:p>
          <a:p>
            <a:pPr algn="r" rtl="1">
              <a:buNone/>
            </a:pPr>
            <a:endParaRPr lang="ar-DZ" b="1" dirty="0" smtClean="0"/>
          </a:p>
          <a:p>
            <a:pPr algn="r" rtl="1">
              <a:buNone/>
            </a:pPr>
            <a:endParaRPr lang="ar-DZ" b="1" dirty="0" smtClean="0"/>
          </a:p>
          <a:p>
            <a:pPr algn="r" rtl="1">
              <a:buNone/>
            </a:pPr>
            <a:endParaRPr lang="fr-FR" dirty="0"/>
          </a:p>
        </p:txBody>
      </p:sp>
      <p:graphicFrame>
        <p:nvGraphicFramePr>
          <p:cNvPr id="4" name="Tableau 3"/>
          <p:cNvGraphicFramePr>
            <a:graphicFrameLocks noGrp="1"/>
          </p:cNvGraphicFramePr>
          <p:nvPr/>
        </p:nvGraphicFramePr>
        <p:xfrm>
          <a:off x="1524000" y="1397000"/>
          <a:ext cx="6096000" cy="1174744"/>
        </p:xfrm>
        <a:graphic>
          <a:graphicData uri="http://schemas.openxmlformats.org/drawingml/2006/table">
            <a:tbl>
              <a:tblPr firstRow="1" bandRow="1">
                <a:tableStyleId>{5C22544A-7EE6-4342-B048-85BDC9FD1C3A}</a:tableStyleId>
              </a:tblPr>
              <a:tblGrid>
                <a:gridCol w="6096000"/>
              </a:tblGrid>
              <a:tr h="1174744">
                <a:tc>
                  <a:txBody>
                    <a:bodyPr/>
                    <a:lstStyle/>
                    <a:p>
                      <a:pPr algn="r" rtl="1"/>
                      <a:r>
                        <a:rPr lang="ar-DZ" sz="2400" b="1" kern="1200" dirty="0" smtClean="0">
                          <a:solidFill>
                            <a:schemeClr val="tx1"/>
                          </a:solidFill>
                          <a:latin typeface="+mn-lt"/>
                          <a:ea typeface="+mn-ea"/>
                          <a:cs typeface="+mn-cs"/>
                        </a:rPr>
                        <a:t>من </a:t>
                      </a:r>
                      <a:r>
                        <a:rPr lang="ar-DZ" sz="2400" b="1" kern="1200" dirty="0" err="1" smtClean="0">
                          <a:solidFill>
                            <a:schemeClr val="tx1"/>
                          </a:solidFill>
                          <a:latin typeface="+mn-lt"/>
                          <a:ea typeface="+mn-ea"/>
                          <a:cs typeface="+mn-cs"/>
                        </a:rPr>
                        <a:t>ح</a:t>
                      </a:r>
                      <a:r>
                        <a:rPr lang="ar-DZ" sz="2400" b="1" kern="1200" dirty="0" smtClean="0">
                          <a:solidFill>
                            <a:schemeClr val="tx1"/>
                          </a:solidFill>
                          <a:latin typeface="+mn-lt"/>
                          <a:ea typeface="+mn-ea"/>
                          <a:cs typeface="+mn-cs"/>
                        </a:rPr>
                        <a:t>/ شيكات رسم التحصيل</a:t>
                      </a:r>
                      <a:endParaRPr lang="fr-FR" sz="2400" b="1" kern="1200" dirty="0" smtClean="0">
                        <a:solidFill>
                          <a:schemeClr val="tx1"/>
                        </a:solidFill>
                        <a:latin typeface="+mn-lt"/>
                        <a:ea typeface="+mn-ea"/>
                        <a:cs typeface="+mn-cs"/>
                      </a:endParaRPr>
                    </a:p>
                    <a:p>
                      <a:pPr algn="r" rtl="1"/>
                      <a:r>
                        <a:rPr lang="ar-DZ" sz="2400" b="1" kern="1200" dirty="0" smtClean="0">
                          <a:solidFill>
                            <a:schemeClr val="tx1"/>
                          </a:solidFill>
                          <a:latin typeface="+mn-lt"/>
                          <a:ea typeface="+mn-ea"/>
                          <a:cs typeface="+mn-cs"/>
                        </a:rPr>
                        <a:t>      إلى </a:t>
                      </a:r>
                      <a:r>
                        <a:rPr lang="ar-DZ" sz="2400" b="1" kern="1200" dirty="0" err="1" smtClean="0">
                          <a:solidFill>
                            <a:schemeClr val="tx1"/>
                          </a:solidFill>
                          <a:latin typeface="+mn-lt"/>
                          <a:ea typeface="+mn-ea"/>
                          <a:cs typeface="+mn-cs"/>
                        </a:rPr>
                        <a:t>ح</a:t>
                      </a:r>
                      <a:r>
                        <a:rPr lang="ar-DZ" sz="2400" b="1" kern="1200" dirty="0" smtClean="0">
                          <a:solidFill>
                            <a:schemeClr val="tx1"/>
                          </a:solidFill>
                          <a:latin typeface="+mn-lt"/>
                          <a:ea typeface="+mn-ea"/>
                          <a:cs typeface="+mn-cs"/>
                        </a:rPr>
                        <a:t>/ ح</a:t>
                      </a:r>
                      <a:r>
                        <a:rPr lang="ar-DZ" sz="2400" b="1" kern="1200" dirty="0" err="1" smtClean="0">
                          <a:solidFill>
                            <a:schemeClr val="tx1"/>
                          </a:solidFill>
                          <a:latin typeface="+mn-lt"/>
                          <a:ea typeface="+mn-ea"/>
                          <a:cs typeface="+mn-cs"/>
                        </a:rPr>
                        <a:t>سابات</a:t>
                      </a:r>
                      <a:r>
                        <a:rPr lang="ar-DZ" sz="2400" b="1" kern="1200" dirty="0" smtClean="0">
                          <a:solidFill>
                            <a:schemeClr val="tx1"/>
                          </a:solidFill>
                          <a:latin typeface="+mn-lt"/>
                          <a:ea typeface="+mn-ea"/>
                          <a:cs typeface="+mn-cs"/>
                        </a:rPr>
                        <a:t> الاستثمار( المقيدة/ المطلقة)</a:t>
                      </a:r>
                      <a:endParaRPr lang="fr-FR" sz="2400" dirty="0">
                        <a:solidFill>
                          <a:schemeClr val="tx1"/>
                        </a:solidFill>
                      </a:endParaRPr>
                    </a:p>
                  </a:txBody>
                  <a:tcPr>
                    <a:solidFill>
                      <a:schemeClr val="accent2">
                        <a:lumMod val="20000"/>
                        <a:lumOff val="80000"/>
                      </a:schemeClr>
                    </a:solidFill>
                  </a:tcPr>
                </a:tc>
              </a:tr>
            </a:tbl>
          </a:graphicData>
        </a:graphic>
      </p:graphicFrame>
      <p:graphicFrame>
        <p:nvGraphicFramePr>
          <p:cNvPr id="5" name="Tableau 4"/>
          <p:cNvGraphicFramePr>
            <a:graphicFrameLocks noGrp="1"/>
          </p:cNvGraphicFramePr>
          <p:nvPr/>
        </p:nvGraphicFramePr>
        <p:xfrm>
          <a:off x="1500166" y="4572008"/>
          <a:ext cx="6096000" cy="1000132"/>
        </p:xfrm>
        <a:graphic>
          <a:graphicData uri="http://schemas.openxmlformats.org/drawingml/2006/table">
            <a:tbl>
              <a:tblPr firstRow="1" bandRow="1">
                <a:tableStyleId>{5C22544A-7EE6-4342-B048-85BDC9FD1C3A}</a:tableStyleId>
              </a:tblPr>
              <a:tblGrid>
                <a:gridCol w="6096000"/>
              </a:tblGrid>
              <a:tr h="1000132">
                <a:tc>
                  <a:txBody>
                    <a:bodyPr/>
                    <a:lstStyle/>
                    <a:p>
                      <a:pPr algn="r" rtl="1"/>
                      <a:r>
                        <a:rPr lang="ar-DZ" sz="2400" b="1" kern="1200" dirty="0" smtClean="0">
                          <a:solidFill>
                            <a:schemeClr val="tx1"/>
                          </a:solidFill>
                          <a:latin typeface="+mn-lt"/>
                          <a:ea typeface="+mn-ea"/>
                          <a:cs typeface="+mn-cs"/>
                        </a:rPr>
                        <a:t>من </a:t>
                      </a:r>
                      <a:r>
                        <a:rPr lang="ar-DZ" sz="2400" b="1" kern="1200" dirty="0" err="1" smtClean="0">
                          <a:solidFill>
                            <a:schemeClr val="tx1"/>
                          </a:solidFill>
                          <a:latin typeface="+mn-lt"/>
                          <a:ea typeface="+mn-ea"/>
                          <a:cs typeface="+mn-cs"/>
                        </a:rPr>
                        <a:t>ح</a:t>
                      </a:r>
                      <a:r>
                        <a:rPr lang="ar-DZ" sz="2400" b="1" kern="1200" dirty="0" smtClean="0">
                          <a:solidFill>
                            <a:schemeClr val="tx1"/>
                          </a:solidFill>
                          <a:latin typeface="+mn-lt"/>
                          <a:ea typeface="+mn-ea"/>
                          <a:cs typeface="+mn-cs"/>
                        </a:rPr>
                        <a:t>/ الحسابات الجارية </a:t>
                      </a:r>
                      <a:endParaRPr lang="fr-FR" sz="2400" b="1" kern="1200" dirty="0" smtClean="0">
                        <a:solidFill>
                          <a:schemeClr val="tx1"/>
                        </a:solidFill>
                        <a:latin typeface="+mn-lt"/>
                        <a:ea typeface="+mn-ea"/>
                        <a:cs typeface="+mn-cs"/>
                      </a:endParaRPr>
                    </a:p>
                    <a:p>
                      <a:pPr algn="r" rtl="1"/>
                      <a:r>
                        <a:rPr lang="ar-DZ" sz="2400" b="1" kern="1200" dirty="0" smtClean="0">
                          <a:solidFill>
                            <a:schemeClr val="tx1"/>
                          </a:solidFill>
                          <a:latin typeface="+mn-lt"/>
                          <a:ea typeface="+mn-ea"/>
                          <a:cs typeface="+mn-cs"/>
                        </a:rPr>
                        <a:t>      إلى </a:t>
                      </a:r>
                      <a:r>
                        <a:rPr lang="ar-DZ" sz="2400" b="1" kern="1200" dirty="0" err="1" smtClean="0">
                          <a:solidFill>
                            <a:schemeClr val="tx1"/>
                          </a:solidFill>
                          <a:latin typeface="+mn-lt"/>
                          <a:ea typeface="+mn-ea"/>
                          <a:cs typeface="+mn-cs"/>
                        </a:rPr>
                        <a:t>ح</a:t>
                      </a:r>
                      <a:r>
                        <a:rPr lang="ar-DZ" sz="2400" b="1" kern="1200" dirty="0" smtClean="0">
                          <a:solidFill>
                            <a:schemeClr val="tx1"/>
                          </a:solidFill>
                          <a:latin typeface="+mn-lt"/>
                          <a:ea typeface="+mn-ea"/>
                          <a:cs typeface="+mn-cs"/>
                        </a:rPr>
                        <a:t>/ </a:t>
                      </a:r>
                      <a:r>
                        <a:rPr lang="ar-DZ" sz="2400" b="1" kern="1200" dirty="0" err="1" smtClean="0">
                          <a:solidFill>
                            <a:schemeClr val="tx1"/>
                          </a:solidFill>
                          <a:latin typeface="+mn-lt"/>
                          <a:ea typeface="+mn-ea"/>
                          <a:cs typeface="+mn-cs"/>
                        </a:rPr>
                        <a:t>حسابات</a:t>
                      </a:r>
                      <a:r>
                        <a:rPr lang="ar-DZ" sz="2400" b="1" kern="1200" dirty="0" smtClean="0">
                          <a:solidFill>
                            <a:schemeClr val="tx1"/>
                          </a:solidFill>
                          <a:latin typeface="+mn-lt"/>
                          <a:ea typeface="+mn-ea"/>
                          <a:cs typeface="+mn-cs"/>
                        </a:rPr>
                        <a:t> الاستثمار(المقيدة/ المطلقة)</a:t>
                      </a:r>
                      <a:endParaRPr lang="fr-FR" sz="2400" dirty="0">
                        <a:solidFill>
                          <a:schemeClr val="tx1"/>
                        </a:solidFill>
                      </a:endParaRPr>
                    </a:p>
                  </a:txBody>
                  <a:tcPr>
                    <a:solidFill>
                      <a:schemeClr val="accent2">
                        <a:lumMod val="20000"/>
                        <a:lumOff val="80000"/>
                      </a:schemeClr>
                    </a:solid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lnSpcReduction="10000"/>
          </a:bodyPr>
          <a:lstStyle/>
          <a:p>
            <a:pPr algn="r" rtl="1">
              <a:buNone/>
            </a:pPr>
            <a:r>
              <a:rPr lang="ar-DZ" b="1" dirty="0" smtClean="0"/>
              <a:t>2-الإقرار </a:t>
            </a:r>
            <a:r>
              <a:rPr lang="ar-DZ" b="1" dirty="0"/>
              <a:t>اللاحق لحسابات الاستثمار</a:t>
            </a:r>
            <a:r>
              <a:rPr lang="ar-DZ" dirty="0"/>
              <a:t>: </a:t>
            </a:r>
            <a:endParaRPr lang="ar-DZ" dirty="0" smtClean="0"/>
          </a:p>
          <a:p>
            <a:pPr algn="r" rtl="1">
              <a:buNone/>
            </a:pPr>
            <a:r>
              <a:rPr lang="ar-DZ" dirty="0"/>
              <a:t> </a:t>
            </a:r>
            <a:r>
              <a:rPr lang="ar-DZ" dirty="0" smtClean="0"/>
              <a:t> عند </a:t>
            </a:r>
            <a:r>
              <a:rPr lang="ar-DZ" dirty="0"/>
              <a:t>لاعتراف اللاحق يجب أن يتضمن حساب الاستثمار الأرباح غير الموزعة ، واحتياطات مساواة الأرباح، أو أية احتياطات أخرى تم إنشاؤها من أجل حساب أصحاب حسابات الاستثمار تحديد، محسوما منها أية خسائر في الأصول، ينبغي أن يتحملها أصحاب حسابات الاستثمار. (الفقرة 14</a:t>
            </a:r>
            <a:r>
              <a:rPr lang="ar-DZ" dirty="0" smtClean="0"/>
              <a:t>)</a:t>
            </a:r>
          </a:p>
          <a:p>
            <a:pPr marL="514350" indent="-514350" algn="r" rtl="1">
              <a:buAutoNum type="arabic1Minus"/>
            </a:pPr>
            <a:r>
              <a:rPr lang="ar-DZ" b="1" dirty="0" smtClean="0"/>
              <a:t>الأرباح </a:t>
            </a:r>
            <a:r>
              <a:rPr lang="ar-DZ" b="1" dirty="0"/>
              <a:t>أو المكاسب غير المدفوعة أو غير الموزعة</a:t>
            </a:r>
            <a:r>
              <a:rPr lang="ar-DZ" dirty="0"/>
              <a:t> </a:t>
            </a:r>
            <a:endParaRPr lang="ar-DZ" dirty="0" smtClean="0"/>
          </a:p>
          <a:p>
            <a:pPr marL="514350" indent="-514350" algn="r" rtl="1">
              <a:buNone/>
            </a:pPr>
            <a:r>
              <a:rPr lang="ar-DZ" dirty="0"/>
              <a:t> </a:t>
            </a:r>
            <a:r>
              <a:rPr lang="ar-DZ" dirty="0" smtClean="0"/>
              <a:t>   </a:t>
            </a:r>
            <a:r>
              <a:rPr lang="ar-DZ" dirty="0"/>
              <a:t>بعد تخصيص حصة المؤسسة المالية ( المضارب )، يجب أن توضع جانبا لتضاف إلى </a:t>
            </a:r>
            <a:r>
              <a:rPr lang="ar-DZ" dirty="0">
                <a:solidFill>
                  <a:srgbClr val="FF0000"/>
                </a:solidFill>
              </a:rPr>
              <a:t>حساب الاستثمار</a:t>
            </a:r>
            <a:r>
              <a:rPr lang="ar-DZ" dirty="0"/>
              <a:t>، وعدم خلطها مع الأرباح المحتجزة للملاك( حقوق الملكية).(الفقرة 15) وفق المعالجة التالية</a:t>
            </a:r>
            <a:r>
              <a:rPr lang="ar-DZ" dirty="0" smtClean="0"/>
              <a:t>:</a:t>
            </a:r>
          </a:p>
          <a:p>
            <a:pPr marL="514350" indent="-514350" algn="r" rtl="1">
              <a:buNone/>
            </a:pPr>
            <a:endParaRPr lang="fr-FR" dirty="0"/>
          </a:p>
          <a:p>
            <a:pPr rtl="1"/>
            <a:r>
              <a:rPr lang="ar-DZ" b="1" dirty="0"/>
              <a:t> </a:t>
            </a:r>
            <a:endParaRPr lang="fr-FR" dirty="0"/>
          </a:p>
          <a:p>
            <a:pPr algn="r" rtl="1">
              <a:buNone/>
            </a:pPr>
            <a:endParaRPr lang="fr-FR" dirty="0"/>
          </a:p>
          <a:p>
            <a:pPr algn="r" rtl="1">
              <a:buNone/>
            </a:pPr>
            <a:endParaRPr lang="fr-FR" dirty="0"/>
          </a:p>
        </p:txBody>
      </p:sp>
      <p:graphicFrame>
        <p:nvGraphicFramePr>
          <p:cNvPr id="4" name="Tableau 3"/>
          <p:cNvGraphicFramePr>
            <a:graphicFrameLocks noGrp="1"/>
          </p:cNvGraphicFramePr>
          <p:nvPr/>
        </p:nvGraphicFramePr>
        <p:xfrm>
          <a:off x="1500166" y="5429264"/>
          <a:ext cx="6096000" cy="1188720"/>
        </p:xfrm>
        <a:graphic>
          <a:graphicData uri="http://schemas.openxmlformats.org/drawingml/2006/table">
            <a:tbl>
              <a:tblPr firstRow="1" bandRow="1">
                <a:tableStyleId>{5C22544A-7EE6-4342-B048-85BDC9FD1C3A}</a:tableStyleId>
              </a:tblPr>
              <a:tblGrid>
                <a:gridCol w="6096000"/>
              </a:tblGrid>
              <a:tr h="1000132">
                <a:tc>
                  <a:txBody>
                    <a:bodyPr/>
                    <a:lstStyle/>
                    <a:p>
                      <a:pPr algn="r" rtl="1"/>
                      <a:r>
                        <a:rPr lang="ar-DZ" sz="2400" b="1" kern="1200" dirty="0" smtClean="0">
                          <a:solidFill>
                            <a:schemeClr val="tx1"/>
                          </a:solidFill>
                          <a:latin typeface="+mn-lt"/>
                          <a:ea typeface="+mn-ea"/>
                          <a:cs typeface="+mn-cs"/>
                        </a:rPr>
                        <a:t>من </a:t>
                      </a:r>
                      <a:r>
                        <a:rPr lang="ar-DZ" sz="2400" b="1" kern="1200" dirty="0" err="1" smtClean="0">
                          <a:solidFill>
                            <a:schemeClr val="tx1"/>
                          </a:solidFill>
                          <a:latin typeface="+mn-lt"/>
                          <a:ea typeface="+mn-ea"/>
                          <a:cs typeface="+mn-cs"/>
                        </a:rPr>
                        <a:t>ح</a:t>
                      </a:r>
                      <a:r>
                        <a:rPr lang="ar-DZ" sz="2400" b="1" kern="1200" dirty="0" smtClean="0">
                          <a:solidFill>
                            <a:schemeClr val="tx1"/>
                          </a:solidFill>
                          <a:latin typeface="+mn-lt"/>
                          <a:ea typeface="+mn-ea"/>
                          <a:cs typeface="+mn-cs"/>
                        </a:rPr>
                        <a:t>/ أرباح  حسابات الاستثمار</a:t>
                      </a:r>
                      <a:endParaRPr lang="fr-FR" sz="2400" b="1" kern="1200" dirty="0" smtClean="0">
                        <a:solidFill>
                          <a:schemeClr val="tx1"/>
                        </a:solidFill>
                        <a:latin typeface="+mn-lt"/>
                        <a:ea typeface="+mn-ea"/>
                        <a:cs typeface="+mn-cs"/>
                      </a:endParaRPr>
                    </a:p>
                    <a:p>
                      <a:pPr algn="r" rtl="1"/>
                      <a:r>
                        <a:rPr lang="ar-DZ" sz="2400" b="1" kern="1200" dirty="0" smtClean="0">
                          <a:solidFill>
                            <a:schemeClr val="tx1"/>
                          </a:solidFill>
                          <a:latin typeface="+mn-lt"/>
                          <a:ea typeface="+mn-ea"/>
                          <a:cs typeface="+mn-cs"/>
                        </a:rPr>
                        <a:t>           إلى </a:t>
                      </a:r>
                      <a:r>
                        <a:rPr lang="ar-DZ" sz="2400" b="1" kern="1200" dirty="0" err="1" smtClean="0">
                          <a:solidFill>
                            <a:schemeClr val="tx1"/>
                          </a:solidFill>
                          <a:latin typeface="+mn-lt"/>
                          <a:ea typeface="+mn-ea"/>
                          <a:cs typeface="+mn-cs"/>
                        </a:rPr>
                        <a:t>ح</a:t>
                      </a:r>
                      <a:r>
                        <a:rPr lang="ar-DZ" sz="2400" b="1" kern="1200" dirty="0" smtClean="0">
                          <a:solidFill>
                            <a:schemeClr val="tx1"/>
                          </a:solidFill>
                          <a:latin typeface="+mn-lt"/>
                          <a:ea typeface="+mn-ea"/>
                          <a:cs typeface="+mn-cs"/>
                        </a:rPr>
                        <a:t>/ </a:t>
                      </a:r>
                      <a:r>
                        <a:rPr lang="ar-DZ" sz="2400" b="1" kern="1200" dirty="0" err="1" smtClean="0">
                          <a:solidFill>
                            <a:schemeClr val="tx1"/>
                          </a:solidFill>
                          <a:latin typeface="+mn-lt"/>
                          <a:ea typeface="+mn-ea"/>
                          <a:cs typeface="+mn-cs"/>
                        </a:rPr>
                        <a:t>حسابات</a:t>
                      </a:r>
                      <a:r>
                        <a:rPr lang="ar-DZ" sz="2400" b="1" kern="1200" dirty="0" smtClean="0">
                          <a:solidFill>
                            <a:schemeClr val="tx1"/>
                          </a:solidFill>
                          <a:latin typeface="+mn-lt"/>
                          <a:ea typeface="+mn-ea"/>
                          <a:cs typeface="+mn-cs"/>
                        </a:rPr>
                        <a:t> الاستثمار (المقيدة/المطلقة)</a:t>
                      </a:r>
                      <a:endParaRPr lang="fr-FR" sz="2400" b="1" kern="1200" dirty="0" smtClean="0">
                        <a:solidFill>
                          <a:schemeClr val="tx1"/>
                        </a:solidFill>
                        <a:latin typeface="+mn-lt"/>
                        <a:ea typeface="+mn-ea"/>
                        <a:cs typeface="+mn-cs"/>
                      </a:endParaRPr>
                    </a:p>
                    <a:p>
                      <a:pPr algn="r" rtl="1"/>
                      <a:endParaRPr lang="fr-FR" sz="2400" dirty="0">
                        <a:solidFill>
                          <a:schemeClr val="tx1"/>
                        </a:solidFill>
                      </a:endParaRPr>
                    </a:p>
                  </a:txBody>
                  <a:tcPr>
                    <a:solidFill>
                      <a:schemeClr val="accent2">
                        <a:lumMod val="20000"/>
                        <a:lumOff val="80000"/>
                      </a:schemeClr>
                    </a:solidFill>
                  </a:tcPr>
                </a:tc>
              </a:tr>
            </a:tbl>
          </a:graphicData>
        </a:graphic>
      </p:graphicFrame>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1568</TotalTime>
  <Words>1427</Words>
  <Application>Microsoft Office PowerPoint</Application>
  <PresentationFormat>Affichage à l'écran (4:3)</PresentationFormat>
  <Paragraphs>110</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DJEMAA</dc:creator>
  <cp:lastModifiedBy>DJEMAA</cp:lastModifiedBy>
  <cp:revision>21</cp:revision>
  <dcterms:created xsi:type="dcterms:W3CDTF">2023-10-20T06:38:37Z</dcterms:created>
  <dcterms:modified xsi:type="dcterms:W3CDTF">2024-10-08T19:10:11Z</dcterms:modified>
</cp:coreProperties>
</file>