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6D99147-85A8-42B5-946D-912FD522750B}" type="doc">
      <dgm:prSet loTypeId="urn:microsoft.com/office/officeart/2005/8/layout/process4" loCatId="list" qsTypeId="urn:microsoft.com/office/officeart/2005/8/quickstyle/simple1" qsCatId="simple" csTypeId="urn:microsoft.com/office/officeart/2005/8/colors/accent1_2" csCatId="accent1" phldr="1"/>
      <dgm:spPr/>
      <dgm:t>
        <a:bodyPr/>
        <a:lstStyle/>
        <a:p>
          <a:endParaRPr lang="fr-FR"/>
        </a:p>
      </dgm:t>
    </dgm:pt>
    <dgm:pt modelId="{B211B3AD-2A3D-4F7F-AAE6-2BCC1B6C059B}">
      <dgm:prSet phldrT="[Texte]"/>
      <dgm:spPr/>
      <dgm:t>
        <a:bodyPr/>
        <a:lstStyle/>
        <a:p>
          <a:r>
            <a:rPr lang="ar-DZ" dirty="0"/>
            <a:t>تحديد المشكلة </a:t>
          </a:r>
          <a:endParaRPr lang="fr-FR" dirty="0"/>
        </a:p>
      </dgm:t>
    </dgm:pt>
    <dgm:pt modelId="{10CE3CAE-CD29-42EF-9AA5-D5D0B71C0D51}" type="parTrans" cxnId="{325719F4-FEF2-463B-BCA8-25D7621F80E7}">
      <dgm:prSet/>
      <dgm:spPr/>
      <dgm:t>
        <a:bodyPr/>
        <a:lstStyle/>
        <a:p>
          <a:endParaRPr lang="fr-FR"/>
        </a:p>
      </dgm:t>
    </dgm:pt>
    <dgm:pt modelId="{7CAE2272-8DA6-45B8-B5F3-9A604D7FC6AD}" type="sibTrans" cxnId="{325719F4-FEF2-463B-BCA8-25D7621F80E7}">
      <dgm:prSet/>
      <dgm:spPr/>
      <dgm:t>
        <a:bodyPr/>
        <a:lstStyle/>
        <a:p>
          <a:endParaRPr lang="fr-FR"/>
        </a:p>
      </dgm:t>
    </dgm:pt>
    <dgm:pt modelId="{5402D2FE-E65F-43CA-B376-1BBB18DD7946}">
      <dgm:prSet phldrT="[Texte]"/>
      <dgm:spPr/>
      <dgm:t>
        <a:bodyPr/>
        <a:lstStyle/>
        <a:p>
          <a:r>
            <a:rPr lang="ar-DZ"/>
            <a:t>البحث عن معلومات</a:t>
          </a:r>
          <a:endParaRPr lang="fr-FR"/>
        </a:p>
      </dgm:t>
    </dgm:pt>
    <dgm:pt modelId="{AAF3327B-3CA7-4FBB-803F-FCC378662E08}" type="parTrans" cxnId="{CF247EE5-8CCE-4949-9140-4FDC75452BC0}">
      <dgm:prSet/>
      <dgm:spPr/>
      <dgm:t>
        <a:bodyPr/>
        <a:lstStyle/>
        <a:p>
          <a:endParaRPr lang="fr-FR"/>
        </a:p>
      </dgm:t>
    </dgm:pt>
    <dgm:pt modelId="{E0A0882F-3DFA-49BE-A56A-772A9B074368}" type="sibTrans" cxnId="{CF247EE5-8CCE-4949-9140-4FDC75452BC0}">
      <dgm:prSet/>
      <dgm:spPr/>
      <dgm:t>
        <a:bodyPr/>
        <a:lstStyle/>
        <a:p>
          <a:endParaRPr lang="fr-FR"/>
        </a:p>
      </dgm:t>
    </dgm:pt>
    <dgm:pt modelId="{3F46356E-A620-43CE-9131-08A91AF083F5}">
      <dgm:prSet phldrT="[Texte]"/>
      <dgm:spPr/>
      <dgm:t>
        <a:bodyPr/>
        <a:lstStyle/>
        <a:p>
          <a:r>
            <a:rPr lang="ar-DZ"/>
            <a:t>تقييم البدائل</a:t>
          </a:r>
          <a:endParaRPr lang="fr-FR"/>
        </a:p>
      </dgm:t>
    </dgm:pt>
    <dgm:pt modelId="{70A18E51-A466-4F38-AD3A-BD24E9866A24}" type="parTrans" cxnId="{A9524F4D-CE9F-4982-BB55-648BB3BA427D}">
      <dgm:prSet/>
      <dgm:spPr/>
      <dgm:t>
        <a:bodyPr/>
        <a:lstStyle/>
        <a:p>
          <a:endParaRPr lang="fr-FR"/>
        </a:p>
      </dgm:t>
    </dgm:pt>
    <dgm:pt modelId="{21DC3D11-28C1-4B73-BAC6-7223F7CACF0F}" type="sibTrans" cxnId="{A9524F4D-CE9F-4982-BB55-648BB3BA427D}">
      <dgm:prSet/>
      <dgm:spPr/>
      <dgm:t>
        <a:bodyPr/>
        <a:lstStyle/>
        <a:p>
          <a:endParaRPr lang="fr-FR"/>
        </a:p>
      </dgm:t>
    </dgm:pt>
    <dgm:pt modelId="{420516D8-CA67-4C9F-8BBA-F73BE89D0AC5}">
      <dgm:prSet phldrT="[Texte]"/>
      <dgm:spPr/>
      <dgm:t>
        <a:bodyPr/>
        <a:lstStyle/>
        <a:p>
          <a:r>
            <a:rPr lang="ar-DZ"/>
            <a:t>الاختيار وعملية الشراء</a:t>
          </a:r>
          <a:endParaRPr lang="fr-FR"/>
        </a:p>
      </dgm:t>
    </dgm:pt>
    <dgm:pt modelId="{730ECDAE-1BF1-4166-9F68-BA9315500D4C}" type="parTrans" cxnId="{A95F7956-4A0D-4385-BCE9-6ECD1D42375F}">
      <dgm:prSet/>
      <dgm:spPr/>
      <dgm:t>
        <a:bodyPr/>
        <a:lstStyle/>
        <a:p>
          <a:endParaRPr lang="fr-FR"/>
        </a:p>
      </dgm:t>
    </dgm:pt>
    <dgm:pt modelId="{97953BF2-4E3B-4E2C-B4BC-2407A615CB3A}" type="sibTrans" cxnId="{A95F7956-4A0D-4385-BCE9-6ECD1D42375F}">
      <dgm:prSet/>
      <dgm:spPr/>
      <dgm:t>
        <a:bodyPr/>
        <a:lstStyle/>
        <a:p>
          <a:endParaRPr lang="fr-FR"/>
        </a:p>
      </dgm:t>
    </dgm:pt>
    <dgm:pt modelId="{D009DF7E-97B9-48F6-BE84-01F3EE40D996}">
      <dgm:prSet phldrT="[Texte]"/>
      <dgm:spPr/>
      <dgm:t>
        <a:bodyPr/>
        <a:lstStyle/>
        <a:p>
          <a:r>
            <a:rPr lang="ar-DZ"/>
            <a:t>التقييم والاحساس بعد القيام بعملية الشراء</a:t>
          </a:r>
          <a:endParaRPr lang="fr-FR"/>
        </a:p>
      </dgm:t>
    </dgm:pt>
    <dgm:pt modelId="{72E69413-FC24-43B7-AEDC-14ABB55DD9AD}" type="parTrans" cxnId="{AEDD410D-BB95-4E26-89B3-D6A05A5E8119}">
      <dgm:prSet/>
      <dgm:spPr/>
      <dgm:t>
        <a:bodyPr/>
        <a:lstStyle/>
        <a:p>
          <a:endParaRPr lang="fr-FR"/>
        </a:p>
      </dgm:t>
    </dgm:pt>
    <dgm:pt modelId="{5B9269F7-C212-44ED-911A-811B246B6FE7}" type="sibTrans" cxnId="{AEDD410D-BB95-4E26-89B3-D6A05A5E8119}">
      <dgm:prSet/>
      <dgm:spPr/>
      <dgm:t>
        <a:bodyPr/>
        <a:lstStyle/>
        <a:p>
          <a:endParaRPr lang="fr-FR"/>
        </a:p>
      </dgm:t>
    </dgm:pt>
    <dgm:pt modelId="{5C386E8C-B147-4667-BE08-5EBC2C794550}" type="pres">
      <dgm:prSet presAssocID="{96D99147-85A8-42B5-946D-912FD522750B}" presName="Name0" presStyleCnt="0">
        <dgm:presLayoutVars>
          <dgm:dir/>
          <dgm:animLvl val="lvl"/>
          <dgm:resizeHandles val="exact"/>
        </dgm:presLayoutVars>
      </dgm:prSet>
      <dgm:spPr/>
      <dgm:t>
        <a:bodyPr/>
        <a:lstStyle/>
        <a:p>
          <a:endParaRPr lang="fr-FR"/>
        </a:p>
      </dgm:t>
    </dgm:pt>
    <dgm:pt modelId="{65F1A937-1F15-430B-BC9E-DF150211F2B7}" type="pres">
      <dgm:prSet presAssocID="{D009DF7E-97B9-48F6-BE84-01F3EE40D996}" presName="boxAndChildren" presStyleCnt="0"/>
      <dgm:spPr/>
    </dgm:pt>
    <dgm:pt modelId="{BA01E0A2-FE30-427F-9E48-7371FFC50EC1}" type="pres">
      <dgm:prSet presAssocID="{D009DF7E-97B9-48F6-BE84-01F3EE40D996}" presName="parentTextBox" presStyleLbl="node1" presStyleIdx="0" presStyleCnt="5"/>
      <dgm:spPr/>
      <dgm:t>
        <a:bodyPr/>
        <a:lstStyle/>
        <a:p>
          <a:endParaRPr lang="fr-FR"/>
        </a:p>
      </dgm:t>
    </dgm:pt>
    <dgm:pt modelId="{42C90ADB-2748-44E8-A4FF-766F732404B0}" type="pres">
      <dgm:prSet presAssocID="{97953BF2-4E3B-4E2C-B4BC-2407A615CB3A}" presName="sp" presStyleCnt="0"/>
      <dgm:spPr/>
    </dgm:pt>
    <dgm:pt modelId="{2228ACC8-8A4C-4586-B76D-804967427729}" type="pres">
      <dgm:prSet presAssocID="{420516D8-CA67-4C9F-8BBA-F73BE89D0AC5}" presName="arrowAndChildren" presStyleCnt="0"/>
      <dgm:spPr/>
    </dgm:pt>
    <dgm:pt modelId="{68FC2095-2D91-464D-BA77-7C553832A5F1}" type="pres">
      <dgm:prSet presAssocID="{420516D8-CA67-4C9F-8BBA-F73BE89D0AC5}" presName="parentTextArrow" presStyleLbl="node1" presStyleIdx="1" presStyleCnt="5"/>
      <dgm:spPr/>
      <dgm:t>
        <a:bodyPr/>
        <a:lstStyle/>
        <a:p>
          <a:endParaRPr lang="fr-FR"/>
        </a:p>
      </dgm:t>
    </dgm:pt>
    <dgm:pt modelId="{04712A96-96DD-43A3-8BF1-6ED414657370}" type="pres">
      <dgm:prSet presAssocID="{21DC3D11-28C1-4B73-BAC6-7223F7CACF0F}" presName="sp" presStyleCnt="0"/>
      <dgm:spPr/>
    </dgm:pt>
    <dgm:pt modelId="{67CE6134-576E-495F-9919-DA945E7AB404}" type="pres">
      <dgm:prSet presAssocID="{3F46356E-A620-43CE-9131-08A91AF083F5}" presName="arrowAndChildren" presStyleCnt="0"/>
      <dgm:spPr/>
    </dgm:pt>
    <dgm:pt modelId="{88B2EEEF-55FD-4C6C-8345-5F7FE0CF36E8}" type="pres">
      <dgm:prSet presAssocID="{3F46356E-A620-43CE-9131-08A91AF083F5}" presName="parentTextArrow" presStyleLbl="node1" presStyleIdx="2" presStyleCnt="5"/>
      <dgm:spPr/>
      <dgm:t>
        <a:bodyPr/>
        <a:lstStyle/>
        <a:p>
          <a:endParaRPr lang="fr-FR"/>
        </a:p>
      </dgm:t>
    </dgm:pt>
    <dgm:pt modelId="{70FB62EC-BD87-4873-BEDE-96E27449D61D}" type="pres">
      <dgm:prSet presAssocID="{E0A0882F-3DFA-49BE-A56A-772A9B074368}" presName="sp" presStyleCnt="0"/>
      <dgm:spPr/>
    </dgm:pt>
    <dgm:pt modelId="{33E3E4C1-8023-4F40-88F5-701050FFBBDF}" type="pres">
      <dgm:prSet presAssocID="{5402D2FE-E65F-43CA-B376-1BBB18DD7946}" presName="arrowAndChildren" presStyleCnt="0"/>
      <dgm:spPr/>
    </dgm:pt>
    <dgm:pt modelId="{19732DC9-D65F-4FA0-ADB5-94186F372EBA}" type="pres">
      <dgm:prSet presAssocID="{5402D2FE-E65F-43CA-B376-1BBB18DD7946}" presName="parentTextArrow" presStyleLbl="node1" presStyleIdx="3" presStyleCnt="5"/>
      <dgm:spPr/>
      <dgm:t>
        <a:bodyPr/>
        <a:lstStyle/>
        <a:p>
          <a:endParaRPr lang="fr-FR"/>
        </a:p>
      </dgm:t>
    </dgm:pt>
    <dgm:pt modelId="{1AD3EF0C-F125-43CF-8C26-F17EA6122C0E}" type="pres">
      <dgm:prSet presAssocID="{7CAE2272-8DA6-45B8-B5F3-9A604D7FC6AD}" presName="sp" presStyleCnt="0"/>
      <dgm:spPr/>
    </dgm:pt>
    <dgm:pt modelId="{64FF3521-98FE-4FAF-A413-93D0664C716E}" type="pres">
      <dgm:prSet presAssocID="{B211B3AD-2A3D-4F7F-AAE6-2BCC1B6C059B}" presName="arrowAndChildren" presStyleCnt="0"/>
      <dgm:spPr/>
    </dgm:pt>
    <dgm:pt modelId="{D411DBF0-E5EF-4DA7-88A7-871A621B2DDC}" type="pres">
      <dgm:prSet presAssocID="{B211B3AD-2A3D-4F7F-AAE6-2BCC1B6C059B}" presName="parentTextArrow" presStyleLbl="node1" presStyleIdx="4" presStyleCnt="5"/>
      <dgm:spPr/>
      <dgm:t>
        <a:bodyPr/>
        <a:lstStyle/>
        <a:p>
          <a:endParaRPr lang="fr-FR"/>
        </a:p>
      </dgm:t>
    </dgm:pt>
  </dgm:ptLst>
  <dgm:cxnLst>
    <dgm:cxn modelId="{2739BDFD-66D5-4350-B42B-24B55127A526}" type="presOf" srcId="{420516D8-CA67-4C9F-8BBA-F73BE89D0AC5}" destId="{68FC2095-2D91-464D-BA77-7C553832A5F1}" srcOrd="0" destOrd="0" presId="urn:microsoft.com/office/officeart/2005/8/layout/process4"/>
    <dgm:cxn modelId="{A9524F4D-CE9F-4982-BB55-648BB3BA427D}" srcId="{96D99147-85A8-42B5-946D-912FD522750B}" destId="{3F46356E-A620-43CE-9131-08A91AF083F5}" srcOrd="2" destOrd="0" parTransId="{70A18E51-A466-4F38-AD3A-BD24E9866A24}" sibTransId="{21DC3D11-28C1-4B73-BAC6-7223F7CACF0F}"/>
    <dgm:cxn modelId="{CF247EE5-8CCE-4949-9140-4FDC75452BC0}" srcId="{96D99147-85A8-42B5-946D-912FD522750B}" destId="{5402D2FE-E65F-43CA-B376-1BBB18DD7946}" srcOrd="1" destOrd="0" parTransId="{AAF3327B-3CA7-4FBB-803F-FCC378662E08}" sibTransId="{E0A0882F-3DFA-49BE-A56A-772A9B074368}"/>
    <dgm:cxn modelId="{325719F4-FEF2-463B-BCA8-25D7621F80E7}" srcId="{96D99147-85A8-42B5-946D-912FD522750B}" destId="{B211B3AD-2A3D-4F7F-AAE6-2BCC1B6C059B}" srcOrd="0" destOrd="0" parTransId="{10CE3CAE-CD29-42EF-9AA5-D5D0B71C0D51}" sibTransId="{7CAE2272-8DA6-45B8-B5F3-9A604D7FC6AD}"/>
    <dgm:cxn modelId="{E5989219-007F-440B-86DB-FB027B22D034}" type="presOf" srcId="{5402D2FE-E65F-43CA-B376-1BBB18DD7946}" destId="{19732DC9-D65F-4FA0-ADB5-94186F372EBA}" srcOrd="0" destOrd="0" presId="urn:microsoft.com/office/officeart/2005/8/layout/process4"/>
    <dgm:cxn modelId="{50559A19-3970-4909-9CAD-F3BF28AF5740}" type="presOf" srcId="{96D99147-85A8-42B5-946D-912FD522750B}" destId="{5C386E8C-B147-4667-BE08-5EBC2C794550}" srcOrd="0" destOrd="0" presId="urn:microsoft.com/office/officeart/2005/8/layout/process4"/>
    <dgm:cxn modelId="{AEDD410D-BB95-4E26-89B3-D6A05A5E8119}" srcId="{96D99147-85A8-42B5-946D-912FD522750B}" destId="{D009DF7E-97B9-48F6-BE84-01F3EE40D996}" srcOrd="4" destOrd="0" parTransId="{72E69413-FC24-43B7-AEDC-14ABB55DD9AD}" sibTransId="{5B9269F7-C212-44ED-911A-811B246B6FE7}"/>
    <dgm:cxn modelId="{310CEA3E-2657-4779-9D36-E05EDFCD16D9}" type="presOf" srcId="{3F46356E-A620-43CE-9131-08A91AF083F5}" destId="{88B2EEEF-55FD-4C6C-8345-5F7FE0CF36E8}" srcOrd="0" destOrd="0" presId="urn:microsoft.com/office/officeart/2005/8/layout/process4"/>
    <dgm:cxn modelId="{15AFC63F-B0E8-4C1C-B7AE-7155407AE20C}" type="presOf" srcId="{B211B3AD-2A3D-4F7F-AAE6-2BCC1B6C059B}" destId="{D411DBF0-E5EF-4DA7-88A7-871A621B2DDC}" srcOrd="0" destOrd="0" presId="urn:microsoft.com/office/officeart/2005/8/layout/process4"/>
    <dgm:cxn modelId="{A5BDC1A5-8B16-4967-950D-291A82C49758}" type="presOf" srcId="{D009DF7E-97B9-48F6-BE84-01F3EE40D996}" destId="{BA01E0A2-FE30-427F-9E48-7371FFC50EC1}" srcOrd="0" destOrd="0" presId="urn:microsoft.com/office/officeart/2005/8/layout/process4"/>
    <dgm:cxn modelId="{A95F7956-4A0D-4385-BCE9-6ECD1D42375F}" srcId="{96D99147-85A8-42B5-946D-912FD522750B}" destId="{420516D8-CA67-4C9F-8BBA-F73BE89D0AC5}" srcOrd="3" destOrd="0" parTransId="{730ECDAE-1BF1-4166-9F68-BA9315500D4C}" sibTransId="{97953BF2-4E3B-4E2C-B4BC-2407A615CB3A}"/>
    <dgm:cxn modelId="{CDC5306D-01D1-49BC-A7B7-6C57BC49AA44}" type="presParOf" srcId="{5C386E8C-B147-4667-BE08-5EBC2C794550}" destId="{65F1A937-1F15-430B-BC9E-DF150211F2B7}" srcOrd="0" destOrd="0" presId="urn:microsoft.com/office/officeart/2005/8/layout/process4"/>
    <dgm:cxn modelId="{76F4639D-902F-4960-820E-88F3EED7D3FA}" type="presParOf" srcId="{65F1A937-1F15-430B-BC9E-DF150211F2B7}" destId="{BA01E0A2-FE30-427F-9E48-7371FFC50EC1}" srcOrd="0" destOrd="0" presId="urn:microsoft.com/office/officeart/2005/8/layout/process4"/>
    <dgm:cxn modelId="{B24239E6-440E-45A5-8342-1BDEE663382D}" type="presParOf" srcId="{5C386E8C-B147-4667-BE08-5EBC2C794550}" destId="{42C90ADB-2748-44E8-A4FF-766F732404B0}" srcOrd="1" destOrd="0" presId="urn:microsoft.com/office/officeart/2005/8/layout/process4"/>
    <dgm:cxn modelId="{A60DC9E9-6C5F-4C7E-91F8-CDC8088B7CD6}" type="presParOf" srcId="{5C386E8C-B147-4667-BE08-5EBC2C794550}" destId="{2228ACC8-8A4C-4586-B76D-804967427729}" srcOrd="2" destOrd="0" presId="urn:microsoft.com/office/officeart/2005/8/layout/process4"/>
    <dgm:cxn modelId="{98BD6116-070E-41EE-8D45-557344BE71C0}" type="presParOf" srcId="{2228ACC8-8A4C-4586-B76D-804967427729}" destId="{68FC2095-2D91-464D-BA77-7C553832A5F1}" srcOrd="0" destOrd="0" presId="urn:microsoft.com/office/officeart/2005/8/layout/process4"/>
    <dgm:cxn modelId="{68E91EA1-01C5-4D40-BB6E-1EB5674A064A}" type="presParOf" srcId="{5C386E8C-B147-4667-BE08-5EBC2C794550}" destId="{04712A96-96DD-43A3-8BF1-6ED414657370}" srcOrd="3" destOrd="0" presId="urn:microsoft.com/office/officeart/2005/8/layout/process4"/>
    <dgm:cxn modelId="{1EE5B30A-6AD4-4760-94B5-4AEBEE6FDB6C}" type="presParOf" srcId="{5C386E8C-B147-4667-BE08-5EBC2C794550}" destId="{67CE6134-576E-495F-9919-DA945E7AB404}" srcOrd="4" destOrd="0" presId="urn:microsoft.com/office/officeart/2005/8/layout/process4"/>
    <dgm:cxn modelId="{E9DBF311-9038-4F6F-B99C-6AA09565C28F}" type="presParOf" srcId="{67CE6134-576E-495F-9919-DA945E7AB404}" destId="{88B2EEEF-55FD-4C6C-8345-5F7FE0CF36E8}" srcOrd="0" destOrd="0" presId="urn:microsoft.com/office/officeart/2005/8/layout/process4"/>
    <dgm:cxn modelId="{B36AB781-6702-47FD-81D7-1E1FAA947EE8}" type="presParOf" srcId="{5C386E8C-B147-4667-BE08-5EBC2C794550}" destId="{70FB62EC-BD87-4873-BEDE-96E27449D61D}" srcOrd="5" destOrd="0" presId="urn:microsoft.com/office/officeart/2005/8/layout/process4"/>
    <dgm:cxn modelId="{391AC6E0-811D-4F0C-AADF-EC26F495F6D7}" type="presParOf" srcId="{5C386E8C-B147-4667-BE08-5EBC2C794550}" destId="{33E3E4C1-8023-4F40-88F5-701050FFBBDF}" srcOrd="6" destOrd="0" presId="urn:microsoft.com/office/officeart/2005/8/layout/process4"/>
    <dgm:cxn modelId="{EB2609C3-35C5-4D79-825B-384ED2E13B87}" type="presParOf" srcId="{33E3E4C1-8023-4F40-88F5-701050FFBBDF}" destId="{19732DC9-D65F-4FA0-ADB5-94186F372EBA}" srcOrd="0" destOrd="0" presId="urn:microsoft.com/office/officeart/2005/8/layout/process4"/>
    <dgm:cxn modelId="{24D93F41-C5DE-4753-8CEE-8F0F184DB1B9}" type="presParOf" srcId="{5C386E8C-B147-4667-BE08-5EBC2C794550}" destId="{1AD3EF0C-F125-43CF-8C26-F17EA6122C0E}" srcOrd="7" destOrd="0" presId="urn:microsoft.com/office/officeart/2005/8/layout/process4"/>
    <dgm:cxn modelId="{629EF99F-E079-46C7-8A4B-53234406AC23}" type="presParOf" srcId="{5C386E8C-B147-4667-BE08-5EBC2C794550}" destId="{64FF3521-98FE-4FAF-A413-93D0664C716E}" srcOrd="8" destOrd="0" presId="urn:microsoft.com/office/officeart/2005/8/layout/process4"/>
    <dgm:cxn modelId="{6F403A0B-2191-4E1B-9443-466FB2F7AFCD}" type="presParOf" srcId="{64FF3521-98FE-4FAF-A413-93D0664C716E}" destId="{D411DBF0-E5EF-4DA7-88A7-871A621B2DDC}"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A01E0A2-FE30-427F-9E48-7371FFC50EC1}">
      <dsp:nvSpPr>
        <dsp:cNvPr id="0" name=""/>
        <dsp:cNvSpPr/>
      </dsp:nvSpPr>
      <dsp:spPr>
        <a:xfrm>
          <a:off x="0" y="2432886"/>
          <a:ext cx="4868219" cy="399135"/>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ar-DZ" sz="1400" kern="1200"/>
            <a:t>التقييم والاحساس بعد القيام بعملية الشراء</a:t>
          </a:r>
          <a:endParaRPr lang="fr-FR" sz="1400" kern="1200"/>
        </a:p>
      </dsp:txBody>
      <dsp:txXfrm>
        <a:off x="0" y="2432886"/>
        <a:ext cx="4868219" cy="399135"/>
      </dsp:txXfrm>
    </dsp:sp>
    <dsp:sp modelId="{68FC2095-2D91-464D-BA77-7C553832A5F1}">
      <dsp:nvSpPr>
        <dsp:cNvPr id="0" name=""/>
        <dsp:cNvSpPr/>
      </dsp:nvSpPr>
      <dsp:spPr>
        <a:xfrm rot="10800000">
          <a:off x="0" y="1825003"/>
          <a:ext cx="4868219" cy="613870"/>
        </a:xfrm>
        <a:prstGeom prst="upArrowCallou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ar-DZ" sz="1400" kern="1200"/>
            <a:t>الاختيار وعملية الشراء</a:t>
          </a:r>
          <a:endParaRPr lang="fr-FR" sz="1400" kern="1200"/>
        </a:p>
      </dsp:txBody>
      <dsp:txXfrm rot="10800000">
        <a:off x="0" y="1825003"/>
        <a:ext cx="4868219" cy="398874"/>
      </dsp:txXfrm>
    </dsp:sp>
    <dsp:sp modelId="{88B2EEEF-55FD-4C6C-8345-5F7FE0CF36E8}">
      <dsp:nvSpPr>
        <dsp:cNvPr id="0" name=""/>
        <dsp:cNvSpPr/>
      </dsp:nvSpPr>
      <dsp:spPr>
        <a:xfrm rot="10800000">
          <a:off x="0" y="1217120"/>
          <a:ext cx="4868219" cy="613870"/>
        </a:xfrm>
        <a:prstGeom prst="upArrowCallou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ar-DZ" sz="1400" kern="1200"/>
            <a:t>تقييم البدائل</a:t>
          </a:r>
          <a:endParaRPr lang="fr-FR" sz="1400" kern="1200"/>
        </a:p>
      </dsp:txBody>
      <dsp:txXfrm rot="10800000">
        <a:off x="0" y="1217120"/>
        <a:ext cx="4868219" cy="398874"/>
      </dsp:txXfrm>
    </dsp:sp>
    <dsp:sp modelId="{19732DC9-D65F-4FA0-ADB5-94186F372EBA}">
      <dsp:nvSpPr>
        <dsp:cNvPr id="0" name=""/>
        <dsp:cNvSpPr/>
      </dsp:nvSpPr>
      <dsp:spPr>
        <a:xfrm rot="10800000">
          <a:off x="0" y="609237"/>
          <a:ext cx="4868219" cy="613870"/>
        </a:xfrm>
        <a:prstGeom prst="upArrowCallou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ar-DZ" sz="1400" kern="1200"/>
            <a:t>البحث عن معلومات</a:t>
          </a:r>
          <a:endParaRPr lang="fr-FR" sz="1400" kern="1200"/>
        </a:p>
      </dsp:txBody>
      <dsp:txXfrm rot="10800000">
        <a:off x="0" y="609237"/>
        <a:ext cx="4868219" cy="398874"/>
      </dsp:txXfrm>
    </dsp:sp>
    <dsp:sp modelId="{D411DBF0-E5EF-4DA7-88A7-871A621B2DDC}">
      <dsp:nvSpPr>
        <dsp:cNvPr id="0" name=""/>
        <dsp:cNvSpPr/>
      </dsp:nvSpPr>
      <dsp:spPr>
        <a:xfrm rot="10800000">
          <a:off x="0" y="1354"/>
          <a:ext cx="4868219" cy="613870"/>
        </a:xfrm>
        <a:prstGeom prst="upArrowCallou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ar-DZ" sz="1400" kern="1200" dirty="0"/>
            <a:t>تحديد المشكلة </a:t>
          </a:r>
          <a:endParaRPr lang="fr-FR" sz="1400" kern="1200" dirty="0"/>
        </a:p>
      </dsp:txBody>
      <dsp:txXfrm rot="10800000">
        <a:off x="0" y="1354"/>
        <a:ext cx="4868219" cy="398874"/>
      </dsp:txXfrm>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fr-FR" smtClean="0"/>
              <a:t>Modifiez le style du titre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Modifier le style des sous-titres du masque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r-FR" smtClean="0"/>
              <a:t>Modifiez le style du titre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11/22/2025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Modifier les styles du texte du masque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11/22/2025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r-FR" smtClean="0"/>
              <a:t>Modifiez le style du titre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11/22/2025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Modifier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11/22/2025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Modifier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11/22/2025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11/22/2025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11/22/2025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11/22/2025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11/22/2025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11/22/2025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11/22/2025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r-FR" smtClean="0"/>
              <a:t>Modifiez le style du titre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42A54C80-263E-416B-A8E0-580EDEADCBDC}" type="datetimeFigureOut">
              <a:rPr lang="en-US" dirty="0"/>
              <a:t>11/22/2025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11/22/2025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11/22/2025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ar-DZ" dirty="0"/>
              <a:t>البيئة الخارجية الخاصة </a:t>
            </a:r>
            <a:r>
              <a:rPr lang="fr-FR" dirty="0"/>
              <a:t/>
            </a:r>
            <a:br>
              <a:rPr lang="fr-FR" dirty="0"/>
            </a:br>
            <a:endParaRPr lang="fr-FR" dirty="0"/>
          </a:p>
        </p:txBody>
      </p:sp>
    </p:spTree>
    <p:extLst>
      <p:ext uri="{BB962C8B-B14F-4D97-AF65-F5344CB8AC3E}">
        <p14:creationId xmlns:p14="http://schemas.microsoft.com/office/powerpoint/2010/main" val="35811815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58983" y="1005942"/>
            <a:ext cx="7720148" cy="1779333"/>
          </a:xfrm>
          <a:prstGeom prst="rect">
            <a:avLst/>
          </a:prstGeom>
        </p:spPr>
        <p:txBody>
          <a:bodyPr wrap="square">
            <a:spAutoFit/>
          </a:bodyPr>
          <a:lstStyle/>
          <a:p>
            <a:pPr algn="just" rtl="1">
              <a:lnSpc>
                <a:spcPct val="107000"/>
              </a:lnSpc>
              <a:spcAft>
                <a:spcPts val="800"/>
              </a:spcAft>
            </a:pPr>
            <a:r>
              <a:rPr lang="ar-DZ" b="1" dirty="0">
                <a:latin typeface="Calibri" panose="020F0502020204030204" pitchFamily="34" charset="0"/>
                <a:ea typeface="Calibri" panose="020F0502020204030204" pitchFamily="34" charset="0"/>
                <a:cs typeface="Arial" panose="020B0604020202020204" pitchFamily="34" charset="0"/>
              </a:rPr>
              <a:t>دراسة المستهلكين: </a:t>
            </a:r>
            <a:r>
              <a:rPr lang="ar-DZ" dirty="0">
                <a:latin typeface="Calibri" panose="020F0502020204030204" pitchFamily="34" charset="0"/>
                <a:ea typeface="Calibri" panose="020F0502020204030204" pitchFamily="34" charset="0"/>
                <a:cs typeface="Arial" panose="020B0604020202020204" pitchFamily="34" charset="0"/>
              </a:rPr>
              <a:t> ويمكن التمييز بين </a:t>
            </a:r>
            <a:endParaRPr lang="fr-FR" dirty="0">
              <a:latin typeface="Calibri" panose="020F0502020204030204" pitchFamily="34" charset="0"/>
              <a:ea typeface="Calibri" panose="020F0502020204030204" pitchFamily="34" charset="0"/>
              <a:cs typeface="Arial" panose="020B0604020202020204" pitchFamily="34" charset="0"/>
            </a:endParaRPr>
          </a:p>
          <a:p>
            <a:pPr marL="342900" indent="-342900" algn="just" rtl="1">
              <a:lnSpc>
                <a:spcPct val="107000"/>
              </a:lnSpc>
              <a:spcAft>
                <a:spcPts val="800"/>
              </a:spcAft>
              <a:buAutoNum type="arabic1Minus"/>
            </a:pPr>
            <a:r>
              <a:rPr lang="ar-DZ" b="1" dirty="0" smtClean="0">
                <a:latin typeface="Calibri" panose="020F0502020204030204" pitchFamily="34" charset="0"/>
                <a:ea typeface="Calibri" panose="020F0502020204030204" pitchFamily="34" charset="0"/>
                <a:cs typeface="Arial" panose="020B0604020202020204" pitchFamily="34" charset="0"/>
              </a:rPr>
              <a:t>المشتري</a:t>
            </a:r>
            <a:r>
              <a:rPr lang="ar-DZ" b="1" dirty="0">
                <a:latin typeface="Calibri" panose="020F0502020204030204" pitchFamily="34" charset="0"/>
                <a:ea typeface="Calibri" panose="020F0502020204030204" pitchFamily="34" charset="0"/>
                <a:cs typeface="Arial" panose="020B0604020202020204" pitchFamily="34" charset="0"/>
              </a:rPr>
              <a:t>: </a:t>
            </a:r>
            <a:r>
              <a:rPr lang="ar-DZ" dirty="0">
                <a:latin typeface="Calibri" panose="020F0502020204030204" pitchFamily="34" charset="0"/>
                <a:ea typeface="Calibri" panose="020F0502020204030204" pitchFamily="34" charset="0"/>
                <a:cs typeface="Arial" panose="020B0604020202020204" pitchFamily="34" charset="0"/>
              </a:rPr>
              <a:t>وهو الفرد الذي يشتري المنتج وبالتالي يدفع ثمنه. يمكن أن يكون المستهلك ولكن هذا ليس الحال دائما</a:t>
            </a:r>
            <a:r>
              <a:rPr lang="ar-DZ" dirty="0" smtClean="0">
                <a:latin typeface="Calibri" panose="020F0502020204030204" pitchFamily="34" charset="0"/>
                <a:ea typeface="Calibri" panose="020F0502020204030204" pitchFamily="34" charset="0"/>
                <a:cs typeface="Arial" panose="020B0604020202020204" pitchFamily="34" charset="0"/>
              </a:rPr>
              <a:t>.</a:t>
            </a:r>
            <a:endParaRPr lang="fr-FR" dirty="0" smtClean="0">
              <a:latin typeface="Calibri" panose="020F0502020204030204" pitchFamily="34" charset="0"/>
              <a:ea typeface="Calibri" panose="020F0502020204030204" pitchFamily="34" charset="0"/>
              <a:cs typeface="Arial" panose="020B0604020202020204" pitchFamily="34" charset="0"/>
            </a:endParaRPr>
          </a:p>
          <a:p>
            <a:pPr marL="342900" indent="-342900" algn="just" rtl="1">
              <a:lnSpc>
                <a:spcPct val="107000"/>
              </a:lnSpc>
              <a:spcAft>
                <a:spcPts val="800"/>
              </a:spcAft>
              <a:buAutoNum type="arabic1Minus"/>
            </a:pPr>
            <a:r>
              <a:rPr lang="ar-DZ" dirty="0" smtClean="0">
                <a:latin typeface="Calibri" panose="020F0502020204030204" pitchFamily="34" charset="0"/>
                <a:ea typeface="Calibri" panose="020F0502020204030204" pitchFamily="34" charset="0"/>
                <a:cs typeface="Arial" panose="020B0604020202020204" pitchFamily="34" charset="0"/>
              </a:rPr>
              <a:t>المستهلك </a:t>
            </a:r>
            <a:r>
              <a:rPr lang="ar-DZ" dirty="0">
                <a:latin typeface="Calibri" panose="020F0502020204030204" pitchFamily="34" charset="0"/>
                <a:ea typeface="Calibri" panose="020F0502020204030204" pitchFamily="34" charset="0"/>
                <a:cs typeface="Arial" panose="020B0604020202020204" pitchFamily="34" charset="0"/>
              </a:rPr>
              <a:t>: المستهلك هو الذي يستهلك المنتج بغض النظر عن من قام بعملية الشراء،. هذا المصطلح هو الأكثر استخدامًا عندما نكون مهتمين بالطلب</a:t>
            </a:r>
            <a:endParaRPr lang="fr-FR" dirty="0">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8254608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2756263" y="2965269"/>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ar-DZ" altLang="fr-FR" sz="11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مراحل عملية الشراء: </a:t>
            </a:r>
            <a:endParaRPr kumimoji="0" lang="fr-FR" altLang="fr-FR" sz="11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graphicFrame>
        <p:nvGraphicFramePr>
          <p:cNvPr id="3" name="Diagramme 2"/>
          <p:cNvGraphicFramePr/>
          <p:nvPr>
            <p:extLst>
              <p:ext uri="{D42A27DB-BD31-4B8C-83A1-F6EECF244321}">
                <p14:modId xmlns:p14="http://schemas.microsoft.com/office/powerpoint/2010/main" val="2874825122"/>
              </p:ext>
            </p:extLst>
          </p:nvPr>
        </p:nvGraphicFramePr>
        <p:xfrm>
          <a:off x="2756262" y="2339789"/>
          <a:ext cx="4868219" cy="28333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Rectangle 3"/>
          <p:cNvSpPr>
            <a:spLocks noChangeArrowheads="1"/>
          </p:cNvSpPr>
          <p:nvPr/>
        </p:nvSpPr>
        <p:spPr bwMode="auto">
          <a:xfrm>
            <a:off x="2756263" y="5641794"/>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sp>
        <p:nvSpPr>
          <p:cNvPr id="5" name="Rectangle 4"/>
          <p:cNvSpPr/>
          <p:nvPr/>
        </p:nvSpPr>
        <p:spPr>
          <a:xfrm>
            <a:off x="7182354" y="1272563"/>
            <a:ext cx="1861407" cy="388696"/>
          </a:xfrm>
          <a:prstGeom prst="rect">
            <a:avLst/>
          </a:prstGeom>
        </p:spPr>
        <p:txBody>
          <a:bodyPr wrap="none">
            <a:spAutoFit/>
          </a:bodyPr>
          <a:lstStyle/>
          <a:p>
            <a:pPr algn="just" rtl="1">
              <a:lnSpc>
                <a:spcPct val="107000"/>
              </a:lnSpc>
              <a:spcAft>
                <a:spcPts val="800"/>
              </a:spcAft>
            </a:pPr>
            <a:r>
              <a:rPr lang="ar-DZ" b="1" dirty="0">
                <a:latin typeface="Calibri" panose="020F0502020204030204" pitchFamily="34" charset="0"/>
                <a:ea typeface="Calibri" panose="020F0502020204030204" pitchFamily="34" charset="0"/>
                <a:cs typeface="Arial" panose="020B0604020202020204" pitchFamily="34" charset="0"/>
              </a:rPr>
              <a:t>مراحل عملية الشراء: </a:t>
            </a:r>
            <a:endParaRPr lang="fr-FR" dirty="0">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2574796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49706" y="970359"/>
            <a:ext cx="6096000" cy="721801"/>
          </a:xfrm>
          <a:prstGeom prst="rect">
            <a:avLst/>
          </a:prstGeom>
        </p:spPr>
        <p:txBody>
          <a:bodyPr>
            <a:spAutoFit/>
          </a:bodyPr>
          <a:lstStyle/>
          <a:p>
            <a:pPr algn="r" rtl="1">
              <a:lnSpc>
                <a:spcPct val="107000"/>
              </a:lnSpc>
              <a:spcAft>
                <a:spcPts val="800"/>
              </a:spcAft>
            </a:pPr>
            <a:r>
              <a:rPr lang="fr-FR" sz="1400" dirty="0">
                <a:latin typeface="Calibri" panose="020F0502020204030204" pitchFamily="34" charset="0"/>
                <a:ea typeface="Calibri" panose="020F0502020204030204" pitchFamily="34" charset="0"/>
                <a:cs typeface="Arial" panose="020B0604020202020204" pitchFamily="34" charset="0"/>
              </a:rPr>
              <a:t> </a:t>
            </a:r>
          </a:p>
          <a:p>
            <a:pPr algn="r" rtl="1">
              <a:lnSpc>
                <a:spcPct val="107000"/>
              </a:lnSpc>
              <a:spcAft>
                <a:spcPts val="800"/>
              </a:spcAft>
            </a:pPr>
            <a:r>
              <a:rPr lang="ar-DZ" b="1" dirty="0">
                <a:latin typeface="Calibri" panose="020F0502020204030204" pitchFamily="34" charset="0"/>
                <a:ea typeface="Calibri" panose="020F0502020204030204" pitchFamily="34" charset="0"/>
                <a:cs typeface="Simplified Arabic" panose="02020603050405020304" pitchFamily="18" charset="-78"/>
              </a:rPr>
              <a:t>تحليل سلوك المستهلكين :</a:t>
            </a:r>
            <a:endParaRPr lang="fr-FR" sz="14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3" name="Rectangle 2"/>
          <p:cNvSpPr/>
          <p:nvPr/>
        </p:nvSpPr>
        <p:spPr>
          <a:xfrm>
            <a:off x="6789005" y="2087887"/>
            <a:ext cx="1895071" cy="369332"/>
          </a:xfrm>
          <a:prstGeom prst="rect">
            <a:avLst/>
          </a:prstGeom>
        </p:spPr>
        <p:txBody>
          <a:bodyPr wrap="none">
            <a:spAutoFit/>
          </a:bodyPr>
          <a:lstStyle/>
          <a:p>
            <a:r>
              <a:rPr lang="ar-DZ" b="1" dirty="0">
                <a:ea typeface="Calibri" panose="020F0502020204030204" pitchFamily="34" charset="0"/>
                <a:cs typeface="Simplified Arabic" panose="02020603050405020304" pitchFamily="18" charset="-78"/>
              </a:rPr>
              <a:t>تعريف سلوك المستهلك</a:t>
            </a:r>
            <a:endParaRPr lang="fr-FR" dirty="0"/>
          </a:p>
        </p:txBody>
      </p:sp>
      <p:sp>
        <p:nvSpPr>
          <p:cNvPr id="4" name="Rectangle 3"/>
          <p:cNvSpPr/>
          <p:nvPr/>
        </p:nvSpPr>
        <p:spPr>
          <a:xfrm>
            <a:off x="6534929" y="3056075"/>
            <a:ext cx="2403222" cy="369332"/>
          </a:xfrm>
          <a:prstGeom prst="rect">
            <a:avLst/>
          </a:prstGeom>
        </p:spPr>
        <p:txBody>
          <a:bodyPr wrap="none">
            <a:spAutoFit/>
          </a:bodyPr>
          <a:lstStyle/>
          <a:p>
            <a:r>
              <a:rPr lang="ar-SA" b="1" dirty="0">
                <a:ea typeface="Calibri" panose="020F0502020204030204" pitchFamily="34" charset="0"/>
                <a:cs typeface="Simplified Arabic" panose="02020603050405020304" pitchFamily="18" charset="-78"/>
              </a:rPr>
              <a:t>أهمية دراسة سلوك المستهلك</a:t>
            </a:r>
            <a:r>
              <a:rPr lang="ar-SA" dirty="0">
                <a:ea typeface="Calibri" panose="020F0502020204030204" pitchFamily="34" charset="0"/>
                <a:cs typeface="Simplified Arabic" panose="02020603050405020304" pitchFamily="18" charset="-78"/>
              </a:rPr>
              <a:t> </a:t>
            </a:r>
            <a:endParaRPr lang="fr-FR" dirty="0"/>
          </a:p>
        </p:txBody>
      </p:sp>
    </p:spTree>
    <p:extLst>
      <p:ext uri="{BB962C8B-B14F-4D97-AF65-F5344CB8AC3E}">
        <p14:creationId xmlns:p14="http://schemas.microsoft.com/office/powerpoint/2010/main" val="490265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536301" y="971397"/>
            <a:ext cx="2411238" cy="369332"/>
          </a:xfrm>
          <a:prstGeom prst="rect">
            <a:avLst/>
          </a:prstGeom>
        </p:spPr>
        <p:txBody>
          <a:bodyPr wrap="none">
            <a:spAutoFit/>
          </a:bodyPr>
          <a:lstStyle/>
          <a:p>
            <a:r>
              <a:rPr lang="ar-DZ" b="1" dirty="0">
                <a:latin typeface="Calibri" panose="020F0502020204030204" pitchFamily="34" charset="0"/>
                <a:ea typeface="Calibri" panose="020F0502020204030204" pitchFamily="34" charset="0"/>
                <a:cs typeface="Arial" panose="020B0604020202020204" pitchFamily="34" charset="0"/>
              </a:rPr>
              <a:t>القوى التنافسية لمايكل </a:t>
            </a:r>
            <a:r>
              <a:rPr lang="ar-DZ" b="1" dirty="0" err="1">
                <a:latin typeface="Calibri" panose="020F0502020204030204" pitchFamily="34" charset="0"/>
                <a:ea typeface="Calibri" panose="020F0502020204030204" pitchFamily="34" charset="0"/>
                <a:cs typeface="Arial" panose="020B0604020202020204" pitchFamily="34" charset="0"/>
              </a:rPr>
              <a:t>بورتر</a:t>
            </a:r>
            <a:r>
              <a:rPr lang="ar-DZ" b="1" dirty="0">
                <a:latin typeface="Calibri" panose="020F0502020204030204" pitchFamily="34" charset="0"/>
                <a:ea typeface="Calibri" panose="020F0502020204030204" pitchFamily="34" charset="0"/>
                <a:cs typeface="Arial" panose="020B0604020202020204" pitchFamily="34" charset="0"/>
              </a:rPr>
              <a:t> </a:t>
            </a:r>
            <a:endParaRPr lang="fr-FR" dirty="0"/>
          </a:p>
        </p:txBody>
      </p:sp>
      <p:pic>
        <p:nvPicPr>
          <p:cNvPr id="3" name="Image 2"/>
          <p:cNvPicPr/>
          <p:nvPr/>
        </p:nvPicPr>
        <p:blipFill>
          <a:blip r:embed="rId2">
            <a:extLst>
              <a:ext uri="{28A0092B-C50C-407E-A947-70E740481C1C}">
                <a14:useLocalDpi xmlns:a14="http://schemas.microsoft.com/office/drawing/2010/main" val="0"/>
              </a:ext>
            </a:extLst>
          </a:blip>
          <a:srcRect/>
          <a:stretch>
            <a:fillRect/>
          </a:stretch>
        </p:blipFill>
        <p:spPr bwMode="auto">
          <a:xfrm>
            <a:off x="2142309" y="2347912"/>
            <a:ext cx="6504486" cy="3295242"/>
          </a:xfrm>
          <a:prstGeom prst="rect">
            <a:avLst/>
          </a:prstGeom>
          <a:noFill/>
          <a:ln>
            <a:noFill/>
          </a:ln>
        </p:spPr>
      </p:pic>
    </p:spTree>
    <p:extLst>
      <p:ext uri="{BB962C8B-B14F-4D97-AF65-F5344CB8AC3E}">
        <p14:creationId xmlns:p14="http://schemas.microsoft.com/office/powerpoint/2010/main" val="37007507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904308" y="977237"/>
            <a:ext cx="6096000" cy="2507866"/>
          </a:xfrm>
          <a:prstGeom prst="rect">
            <a:avLst/>
          </a:prstGeom>
        </p:spPr>
        <p:txBody>
          <a:bodyPr>
            <a:spAutoFit/>
          </a:bodyPr>
          <a:lstStyle/>
          <a:p>
            <a:pPr algn="r" rtl="1">
              <a:lnSpc>
                <a:spcPct val="107000"/>
              </a:lnSpc>
              <a:spcAft>
                <a:spcPts val="800"/>
              </a:spcAft>
            </a:pPr>
            <a:r>
              <a:rPr lang="ar-DZ" sz="3200" dirty="0" smtClean="0">
                <a:latin typeface="Calibri" panose="020F0502020204030204" pitchFamily="34" charset="0"/>
                <a:ea typeface="Calibri" panose="020F0502020204030204" pitchFamily="34" charset="0"/>
                <a:cs typeface="Simplified Arabic" panose="02020603050405020304" pitchFamily="18" charset="-78"/>
              </a:rPr>
              <a:t>ثانيا. </a:t>
            </a:r>
            <a:r>
              <a:rPr lang="ar-SA" sz="3200" b="1" dirty="0">
                <a:latin typeface="Calibri" panose="020F0502020204030204" pitchFamily="34" charset="0"/>
                <a:ea typeface="Calibri" panose="020F0502020204030204" pitchFamily="34" charset="0"/>
                <a:cs typeface="Simplified Arabic" panose="02020603050405020304" pitchFamily="18" charset="-78"/>
              </a:rPr>
              <a:t>تحليل البيئة الداخلية</a:t>
            </a:r>
            <a:endParaRPr lang="fr-FR" sz="2800" dirty="0">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07000"/>
              </a:lnSpc>
              <a:spcAft>
                <a:spcPts val="800"/>
              </a:spcAft>
              <a:buSzPts val="1800"/>
              <a:buFont typeface="+mj-cs"/>
              <a:buAutoNum type="arabic1Minus"/>
            </a:pPr>
            <a:r>
              <a:rPr lang="ar-SA" sz="3200" b="1" dirty="0">
                <a:latin typeface="Calibri" panose="020F0502020204030204" pitchFamily="34" charset="0"/>
                <a:ea typeface="Calibri" panose="020F0502020204030204" pitchFamily="34" charset="0"/>
                <a:cs typeface="Simplified Arabic" panose="02020603050405020304" pitchFamily="18" charset="-78"/>
              </a:rPr>
              <a:t>المدخل الوظيفي</a:t>
            </a:r>
            <a:endParaRPr lang="fr-FR" sz="2800" dirty="0">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07000"/>
              </a:lnSpc>
              <a:spcAft>
                <a:spcPts val="800"/>
              </a:spcAft>
              <a:buSzPts val="1800"/>
              <a:buFont typeface="+mj-cs"/>
              <a:buAutoNum type="arabic1Minus"/>
            </a:pPr>
            <a:r>
              <a:rPr lang="ar-SA" sz="3200" b="1" dirty="0">
                <a:latin typeface="Calibri" panose="020F0502020204030204" pitchFamily="34" charset="0"/>
                <a:ea typeface="Calibri" panose="020F0502020204030204" pitchFamily="34" charset="0"/>
                <a:cs typeface="Simplified Arabic" panose="02020603050405020304" pitchFamily="18" charset="-78"/>
              </a:rPr>
              <a:t>تحليل الموارد والكفاءات المحورية</a:t>
            </a:r>
            <a:endParaRPr lang="fr-FR" sz="2800" dirty="0">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07000"/>
              </a:lnSpc>
              <a:spcAft>
                <a:spcPts val="800"/>
              </a:spcAft>
              <a:buSzPts val="1800"/>
              <a:buFont typeface="+mj-cs"/>
              <a:buAutoNum type="arabic1Minus"/>
            </a:pPr>
            <a:r>
              <a:rPr lang="ar-SA" sz="3200" b="1" dirty="0">
                <a:latin typeface="Calibri" panose="020F0502020204030204" pitchFamily="34" charset="0"/>
                <a:ea typeface="Calibri" panose="020F0502020204030204" pitchFamily="34" charset="0"/>
                <a:cs typeface="Simplified Arabic" panose="02020603050405020304" pitchFamily="18" charset="-78"/>
              </a:rPr>
              <a:t>تحليل سلسة القيمة</a:t>
            </a:r>
            <a:endParaRPr lang="fr-FR" sz="28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5804905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237514" y="1170720"/>
            <a:ext cx="1348446" cy="388696"/>
          </a:xfrm>
          <a:prstGeom prst="rect">
            <a:avLst/>
          </a:prstGeom>
        </p:spPr>
        <p:txBody>
          <a:bodyPr wrap="none">
            <a:spAutoFit/>
          </a:bodyPr>
          <a:lstStyle/>
          <a:p>
            <a:pPr algn="r" rtl="1">
              <a:lnSpc>
                <a:spcPct val="107000"/>
              </a:lnSpc>
              <a:spcAft>
                <a:spcPts val="800"/>
              </a:spcAft>
            </a:pPr>
            <a:r>
              <a:rPr lang="fr-FR" b="1" dirty="0">
                <a:latin typeface="Simplified Arabic" panose="02020603050405020304" pitchFamily="18" charset="-78"/>
                <a:ea typeface="Calibri" panose="020F0502020204030204" pitchFamily="34" charset="0"/>
                <a:cs typeface="Arial" panose="020B0604020202020204" pitchFamily="34" charset="0"/>
              </a:rPr>
              <a:t> </a:t>
            </a:r>
            <a:r>
              <a:rPr lang="ar-SA" b="1" dirty="0">
                <a:latin typeface="Simplified Arabic" panose="02020603050405020304" pitchFamily="18" charset="-78"/>
                <a:ea typeface="Calibri" panose="020F0502020204030204" pitchFamily="34" charset="0"/>
                <a:cs typeface="Arial" panose="020B0604020202020204" pitchFamily="34" charset="0"/>
              </a:rPr>
              <a:t>تحليل </a:t>
            </a:r>
            <a:r>
              <a:rPr lang="fr-FR" b="1" dirty="0">
                <a:latin typeface="Simplified Arabic" panose="02020603050405020304" pitchFamily="18" charset="-78"/>
                <a:ea typeface="Calibri" panose="020F0502020204030204" pitchFamily="34" charset="0"/>
                <a:cs typeface="Arial" panose="020B0604020202020204" pitchFamily="34" charset="0"/>
              </a:rPr>
              <a:t>SWOT</a:t>
            </a:r>
            <a:endParaRPr lang="fr-FR" sz="14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3" name="Rectangle 2"/>
          <p:cNvSpPr/>
          <p:nvPr/>
        </p:nvSpPr>
        <p:spPr>
          <a:xfrm>
            <a:off x="1881051" y="1854927"/>
            <a:ext cx="7262949" cy="981423"/>
          </a:xfrm>
          <a:prstGeom prst="rect">
            <a:avLst/>
          </a:prstGeom>
        </p:spPr>
        <p:txBody>
          <a:bodyPr wrap="square">
            <a:spAutoFit/>
          </a:bodyPr>
          <a:lstStyle/>
          <a:p>
            <a:pPr marL="342900" lvl="0" indent="-342900" algn="r" rtl="1">
              <a:lnSpc>
                <a:spcPct val="107000"/>
              </a:lnSpc>
              <a:spcAft>
                <a:spcPts val="800"/>
              </a:spcAft>
              <a:buFont typeface="+mj-lt"/>
              <a:buAutoNum type="arabicPeriod"/>
            </a:pPr>
            <a:r>
              <a:rPr lang="ar-SA" dirty="0">
                <a:latin typeface="Calibri" panose="020F0502020204030204" pitchFamily="34" charset="0"/>
                <a:ea typeface="Calibri" panose="020F0502020204030204" pitchFamily="34" charset="0"/>
                <a:cs typeface="Simplified Arabic" panose="02020603050405020304" pitchFamily="18" charset="-78"/>
              </a:rPr>
              <a:t>تعريف : يتكون هذا الاختصار الإنجليزي (</a:t>
            </a:r>
            <a:r>
              <a:rPr lang="fr-FR" dirty="0" err="1">
                <a:latin typeface="Simplified Arabic" panose="02020603050405020304" pitchFamily="18" charset="-78"/>
                <a:ea typeface="Calibri" panose="020F0502020204030204" pitchFamily="34" charset="0"/>
                <a:cs typeface="Arial" panose="020B0604020202020204" pitchFamily="34" charset="0"/>
              </a:rPr>
              <a:t>Strengths</a:t>
            </a:r>
            <a:r>
              <a:rPr lang="fr-FR" dirty="0">
                <a:latin typeface="Simplified Arabic" panose="02020603050405020304" pitchFamily="18" charset="-78"/>
                <a:ea typeface="Calibri" panose="020F0502020204030204" pitchFamily="34" charset="0"/>
                <a:cs typeface="Arial" panose="020B0604020202020204" pitchFamily="34" charset="0"/>
              </a:rPr>
              <a:t>, </a:t>
            </a:r>
            <a:r>
              <a:rPr lang="fr-FR" dirty="0" err="1">
                <a:latin typeface="Simplified Arabic" panose="02020603050405020304" pitchFamily="18" charset="-78"/>
                <a:ea typeface="Calibri" panose="020F0502020204030204" pitchFamily="34" charset="0"/>
                <a:cs typeface="Arial" panose="020B0604020202020204" pitchFamily="34" charset="0"/>
              </a:rPr>
              <a:t>Weaknesses</a:t>
            </a:r>
            <a:r>
              <a:rPr lang="fr-FR" dirty="0">
                <a:latin typeface="Simplified Arabic" panose="02020603050405020304" pitchFamily="18" charset="-78"/>
                <a:ea typeface="Calibri" panose="020F0502020204030204" pitchFamily="34" charset="0"/>
                <a:cs typeface="Arial" panose="020B0604020202020204" pitchFamily="34" charset="0"/>
              </a:rPr>
              <a:t>, </a:t>
            </a:r>
            <a:r>
              <a:rPr lang="fr-FR" dirty="0" err="1">
                <a:latin typeface="Simplified Arabic" panose="02020603050405020304" pitchFamily="18" charset="-78"/>
                <a:ea typeface="Calibri" panose="020F0502020204030204" pitchFamily="34" charset="0"/>
                <a:cs typeface="Arial" panose="020B0604020202020204" pitchFamily="34" charset="0"/>
              </a:rPr>
              <a:t>Opportunities</a:t>
            </a:r>
            <a:r>
              <a:rPr lang="fr-FR" dirty="0">
                <a:latin typeface="Simplified Arabic" panose="02020603050405020304" pitchFamily="18" charset="-78"/>
                <a:ea typeface="Calibri" panose="020F0502020204030204" pitchFamily="34" charset="0"/>
                <a:cs typeface="Arial" panose="020B0604020202020204" pitchFamily="34" charset="0"/>
              </a:rPr>
              <a:t>, </a:t>
            </a:r>
            <a:r>
              <a:rPr lang="fr-FR" dirty="0" err="1">
                <a:latin typeface="Simplified Arabic" panose="02020603050405020304" pitchFamily="18" charset="-78"/>
                <a:ea typeface="Calibri" panose="020F0502020204030204" pitchFamily="34" charset="0"/>
                <a:cs typeface="Arial" panose="020B0604020202020204" pitchFamily="34" charset="0"/>
              </a:rPr>
              <a:t>Threats</a:t>
            </a:r>
            <a:r>
              <a:rPr lang="ar-SA" dirty="0">
                <a:latin typeface="Calibri" panose="020F0502020204030204" pitchFamily="34" charset="0"/>
                <a:ea typeface="Calibri" panose="020F0502020204030204" pitchFamily="34" charset="0"/>
                <a:cs typeface="Simplified Arabic" panose="02020603050405020304" pitchFamily="18" charset="-78"/>
              </a:rPr>
              <a:t>) وهو  تشخيص يسلط الضوء على النقاط الإيجابية والسلبية للمؤسسة في مواجهة فرص السوق والتهديدات.</a:t>
            </a:r>
            <a:endParaRPr lang="fr-FR" sz="16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612304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61063" y="1559071"/>
            <a:ext cx="6096000" cy="4403834"/>
          </a:xfrm>
          <a:prstGeom prst="rect">
            <a:avLst/>
          </a:prstGeom>
        </p:spPr>
        <p:txBody>
          <a:bodyPr>
            <a:spAutoFit/>
          </a:bodyPr>
          <a:lstStyle/>
          <a:p>
            <a:pPr algn="r" rtl="1">
              <a:lnSpc>
                <a:spcPct val="107000"/>
              </a:lnSpc>
              <a:spcAft>
                <a:spcPts val="800"/>
              </a:spcAft>
            </a:pPr>
            <a:r>
              <a:rPr lang="ar-SA" dirty="0">
                <a:latin typeface="Calibri" panose="020F0502020204030204" pitchFamily="34" charset="0"/>
                <a:ea typeface="Calibri" panose="020F0502020204030204" pitchFamily="34" charset="0"/>
                <a:cs typeface="Simplified Arabic" panose="02020603050405020304" pitchFamily="18" charset="-78"/>
              </a:rPr>
              <a:t>2.عناصر التحليل</a:t>
            </a:r>
            <a:endParaRPr lang="fr-FR" sz="1600" dirty="0">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dirty="0">
                <a:latin typeface="Calibri" panose="020F0502020204030204" pitchFamily="34" charset="0"/>
                <a:ea typeface="Calibri" panose="020F0502020204030204" pitchFamily="34" charset="0"/>
                <a:cs typeface="Simplified Arabic" panose="02020603050405020304" pitchFamily="18" charset="-78"/>
              </a:rPr>
              <a:t>أ. </a:t>
            </a:r>
            <a:r>
              <a:rPr lang="ar-SA" b="1" dirty="0">
                <a:latin typeface="Calibri" panose="020F0502020204030204" pitchFamily="34" charset="0"/>
                <a:ea typeface="Calibri" panose="020F0502020204030204" pitchFamily="34" charset="0"/>
                <a:cs typeface="Simplified Arabic" panose="02020603050405020304" pitchFamily="18" charset="-78"/>
              </a:rPr>
              <a:t>نقاط القوة</a:t>
            </a:r>
            <a:r>
              <a:rPr lang="ar-SA" dirty="0">
                <a:latin typeface="Calibri" panose="020F0502020204030204" pitchFamily="34" charset="0"/>
                <a:ea typeface="Calibri" panose="020F0502020204030204" pitchFamily="34" charset="0"/>
                <a:cs typeface="Simplified Arabic" panose="02020603050405020304" pitchFamily="18" charset="-78"/>
              </a:rPr>
              <a:t> </a:t>
            </a:r>
            <a:endParaRPr lang="ar-DZ" dirty="0" smtClean="0">
              <a:latin typeface="Calibri" panose="020F0502020204030204" pitchFamily="34" charset="0"/>
              <a:ea typeface="Calibri" panose="020F0502020204030204" pitchFamily="34" charset="0"/>
              <a:cs typeface="Simplified Arabic" panose="02020603050405020304" pitchFamily="18" charset="-78"/>
            </a:endParaRPr>
          </a:p>
          <a:p>
            <a:pPr algn="r" rtl="1">
              <a:lnSpc>
                <a:spcPct val="107000"/>
              </a:lnSpc>
              <a:spcAft>
                <a:spcPts val="800"/>
              </a:spcAft>
            </a:pPr>
            <a:r>
              <a:rPr lang="ar-DZ" sz="2000" dirty="0">
                <a:latin typeface="Calibri" panose="020F0502020204030204" pitchFamily="34" charset="0"/>
                <a:ea typeface="Calibri" panose="020F0502020204030204" pitchFamily="34" charset="0"/>
                <a:cs typeface="Arial" panose="020B0604020202020204" pitchFamily="34" charset="0"/>
              </a:rPr>
              <a:t>يتضمن ذلك تحديد وترتيب نقاط قوة المؤسسة بالتفصيل مثال ذلك:</a:t>
            </a:r>
          </a:p>
          <a:p>
            <a:pPr algn="r" rtl="1">
              <a:lnSpc>
                <a:spcPct val="107000"/>
              </a:lnSpc>
              <a:spcAft>
                <a:spcPts val="800"/>
              </a:spcAft>
            </a:pPr>
            <a:r>
              <a:rPr lang="ar-DZ" sz="2000" dirty="0">
                <a:latin typeface="Calibri" panose="020F0502020204030204" pitchFamily="34" charset="0"/>
                <a:ea typeface="Calibri" panose="020F0502020204030204" pitchFamily="34" charset="0"/>
                <a:cs typeface="Arial" panose="020B0604020202020204" pitchFamily="34" charset="0"/>
              </a:rPr>
              <a:t>-حجم مبيعاتها، ونمو حجم مبيعاتها، وحصصها في السوق وتطور حصتها في السوق من حيث القيمة والحجم، ومكانتها كقائد أو منافس.</a:t>
            </a:r>
          </a:p>
          <a:p>
            <a:pPr algn="r" rtl="1">
              <a:lnSpc>
                <a:spcPct val="107000"/>
              </a:lnSpc>
              <a:spcAft>
                <a:spcPts val="800"/>
              </a:spcAft>
            </a:pPr>
            <a:r>
              <a:rPr lang="ar-DZ" sz="2000" dirty="0">
                <a:latin typeface="Calibri" panose="020F0502020204030204" pitchFamily="34" charset="0"/>
                <a:ea typeface="Calibri" panose="020F0502020204030204" pitchFamily="34" charset="0"/>
                <a:cs typeface="Arial" panose="020B0604020202020204" pitchFamily="34" charset="0"/>
              </a:rPr>
              <a:t>- منتجاتها أو خدماتها: مختلف القطاعات والابتكارات.</a:t>
            </a:r>
          </a:p>
          <a:p>
            <a:pPr algn="r" rtl="1">
              <a:lnSpc>
                <a:spcPct val="107000"/>
              </a:lnSpc>
              <a:spcAft>
                <a:spcPts val="800"/>
              </a:spcAft>
            </a:pPr>
            <a:r>
              <a:rPr lang="ar-DZ" sz="2000" dirty="0">
                <a:latin typeface="Calibri" panose="020F0502020204030204" pitchFamily="34" charset="0"/>
                <a:ea typeface="Calibri" panose="020F0502020204030204" pitchFamily="34" charset="0"/>
                <a:cs typeface="Arial" panose="020B0604020202020204" pitchFamily="34" charset="0"/>
              </a:rPr>
              <a:t>- نسبة الجودة إلى السعر للمنتجات أو الخدمات.</a:t>
            </a:r>
          </a:p>
          <a:p>
            <a:pPr algn="r" rtl="1">
              <a:lnSpc>
                <a:spcPct val="107000"/>
              </a:lnSpc>
              <a:spcAft>
                <a:spcPts val="800"/>
              </a:spcAft>
            </a:pPr>
            <a:r>
              <a:rPr lang="ar-DZ" sz="2000" dirty="0">
                <a:latin typeface="Calibri" panose="020F0502020204030204" pitchFamily="34" charset="0"/>
                <a:ea typeface="Calibri" panose="020F0502020204030204" pitchFamily="34" charset="0"/>
                <a:cs typeface="Arial" panose="020B0604020202020204" pitchFamily="34" charset="0"/>
              </a:rPr>
              <a:t>-التوزيع: التواجد الدولي، عدد نقاط البيع الفعلية وعبر الإنترنت.</a:t>
            </a:r>
          </a:p>
          <a:p>
            <a:pPr algn="r" rtl="1">
              <a:lnSpc>
                <a:spcPct val="107000"/>
              </a:lnSpc>
              <a:spcAft>
                <a:spcPts val="800"/>
              </a:spcAft>
            </a:pPr>
            <a:r>
              <a:rPr lang="ar-DZ" sz="2000" dirty="0">
                <a:latin typeface="Calibri" panose="020F0502020204030204" pitchFamily="34" charset="0"/>
                <a:ea typeface="Calibri" panose="020F0502020204030204" pitchFamily="34" charset="0"/>
                <a:cs typeface="Arial" panose="020B0604020202020204" pitchFamily="34" charset="0"/>
              </a:rPr>
              <a:t>التواصل: صورة جيدة للعلامة التجارية، واتصال فعال عبر الإنترنت وخارجه، والتعاون مع العلامات التجارية الأخرى.</a:t>
            </a:r>
          </a:p>
          <a:p>
            <a:pPr algn="r" rtl="1">
              <a:lnSpc>
                <a:spcPct val="107000"/>
              </a:lnSpc>
              <a:spcAft>
                <a:spcPts val="800"/>
              </a:spcAft>
            </a:pPr>
            <a:endParaRPr lang="fr-FR" sz="16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9354943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98171" y="1000515"/>
            <a:ext cx="7641772" cy="4015622"/>
          </a:xfrm>
          <a:prstGeom prst="rect">
            <a:avLst/>
          </a:prstGeom>
        </p:spPr>
        <p:txBody>
          <a:bodyPr wrap="square">
            <a:spAutoFit/>
          </a:bodyPr>
          <a:lstStyle/>
          <a:p>
            <a:pPr algn="r" rtl="1">
              <a:lnSpc>
                <a:spcPct val="107000"/>
              </a:lnSpc>
              <a:spcAft>
                <a:spcPts val="800"/>
              </a:spcAft>
            </a:pPr>
            <a:r>
              <a:rPr lang="ar-SA" b="1" dirty="0">
                <a:latin typeface="Calibri" panose="020F0502020204030204" pitchFamily="34" charset="0"/>
                <a:ea typeface="Calibri" panose="020F0502020204030204" pitchFamily="34" charset="0"/>
                <a:cs typeface="Simplified Arabic" panose="02020603050405020304" pitchFamily="18" charset="-78"/>
              </a:rPr>
              <a:t>ب.</a:t>
            </a:r>
            <a:r>
              <a:rPr lang="ar-SA" sz="1100" dirty="0">
                <a:latin typeface="Calibri" panose="020F0502020204030204" pitchFamily="34" charset="0"/>
                <a:ea typeface="Calibri" panose="020F0502020204030204" pitchFamily="34" charset="0"/>
                <a:cs typeface="Simplified Arabic" panose="02020603050405020304" pitchFamily="18" charset="-78"/>
              </a:rPr>
              <a:t> </a:t>
            </a:r>
            <a:r>
              <a:rPr lang="ar-SA" b="1" dirty="0">
                <a:latin typeface="Calibri" panose="020F0502020204030204" pitchFamily="34" charset="0"/>
                <a:ea typeface="Calibri" panose="020F0502020204030204" pitchFamily="34" charset="0"/>
                <a:cs typeface="Simplified Arabic" panose="02020603050405020304" pitchFamily="18" charset="-78"/>
              </a:rPr>
              <a:t>نقاط الضعف:</a:t>
            </a:r>
            <a:endParaRPr lang="fr-FR" sz="1600" dirty="0">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dirty="0">
                <a:latin typeface="Calibri" panose="020F0502020204030204" pitchFamily="34" charset="0"/>
                <a:ea typeface="Calibri" panose="020F0502020204030204" pitchFamily="34" charset="0"/>
                <a:cs typeface="Simplified Arabic" panose="02020603050405020304" pitchFamily="18" charset="-78"/>
              </a:rPr>
              <a:t>يتضمن ذلك تحديد نقاط الضعف مع تفاصيل عددية وواقعية مثال ذلك:</a:t>
            </a:r>
            <a:endParaRPr lang="fr-FR" sz="1600" dirty="0">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dirty="0">
                <a:latin typeface="Calibri" panose="020F0502020204030204" pitchFamily="34" charset="0"/>
                <a:ea typeface="Calibri" panose="020F0502020204030204" pitchFamily="34" charset="0"/>
                <a:cs typeface="Simplified Arabic" panose="02020603050405020304" pitchFamily="18" charset="-78"/>
              </a:rPr>
              <a:t>انخفاض في الحصة السوقية، عرض محدود من المنتجات أو الخدمات، الأسعار التي ينظر إليها العملاء على أنها مرتفعة للغاية مقارنة بالجودة، صورة العلامة التجارية السلبية أو السمعة الإلكترونية، قلة عدد نقاط البيع وغياب التجارة الإلكترونية.</a:t>
            </a:r>
            <a:endParaRPr lang="fr-FR" sz="1600" dirty="0">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b="1" dirty="0">
                <a:latin typeface="Calibri" panose="020F0502020204030204" pitchFamily="34" charset="0"/>
                <a:ea typeface="Calibri" panose="020F0502020204030204" pitchFamily="34" charset="0"/>
                <a:cs typeface="Simplified Arabic" panose="02020603050405020304" pitchFamily="18" charset="-78"/>
              </a:rPr>
              <a:t>ج.</a:t>
            </a:r>
            <a:r>
              <a:rPr lang="ar-SA" sz="1600" b="1" dirty="0">
                <a:latin typeface="Calibri" panose="020F0502020204030204" pitchFamily="34" charset="0"/>
                <a:ea typeface="Calibri" panose="020F0502020204030204" pitchFamily="34" charset="0"/>
                <a:cs typeface="Arial" panose="020B0604020202020204" pitchFamily="34" charset="0"/>
              </a:rPr>
              <a:t> </a:t>
            </a:r>
            <a:r>
              <a:rPr lang="ar-SA" b="1" dirty="0">
                <a:latin typeface="Calibri" panose="020F0502020204030204" pitchFamily="34" charset="0"/>
                <a:ea typeface="Calibri" panose="020F0502020204030204" pitchFamily="34" charset="0"/>
                <a:cs typeface="Simplified Arabic" panose="02020603050405020304" pitchFamily="18" charset="-78"/>
              </a:rPr>
              <a:t>الفرص </a:t>
            </a:r>
            <a:endParaRPr lang="fr-FR" sz="1600" b="1" dirty="0">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dirty="0">
                <a:latin typeface="Calibri" panose="020F0502020204030204" pitchFamily="34" charset="0"/>
                <a:ea typeface="Calibri" panose="020F0502020204030204" pitchFamily="34" charset="0"/>
                <a:cs typeface="Simplified Arabic" panose="02020603050405020304" pitchFamily="18" charset="-78"/>
              </a:rPr>
              <a:t>يتعلق هذا الجانب بالعرض والطلب في السوق، ويمكن استخلاص الفرص البيئية من تحليل </a:t>
            </a:r>
            <a:r>
              <a:rPr lang="fr-FR" dirty="0">
                <a:latin typeface="Simplified Arabic" panose="02020603050405020304" pitchFamily="18" charset="-78"/>
                <a:ea typeface="Calibri" panose="020F0502020204030204" pitchFamily="34" charset="0"/>
                <a:cs typeface="Arial" panose="020B0604020202020204" pitchFamily="34" charset="0"/>
              </a:rPr>
              <a:t>PESTEL</a:t>
            </a:r>
            <a:r>
              <a:rPr lang="ar-SA" dirty="0">
                <a:latin typeface="Calibri" panose="020F0502020204030204" pitchFamily="34" charset="0"/>
                <a:ea typeface="Calibri" panose="020F0502020204030204" pitchFamily="34" charset="0"/>
                <a:cs typeface="Simplified Arabic" panose="02020603050405020304" pitchFamily="18" charset="-78"/>
              </a:rPr>
              <a:t> بأبعادها السياسية والاقتصادية والاجتماعية والتكنولوجية والبيئية والقانونية.</a:t>
            </a:r>
            <a:endParaRPr lang="fr-FR" sz="1600" dirty="0">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DZ" b="1" dirty="0">
                <a:latin typeface="Calibri" panose="020F0502020204030204" pitchFamily="34" charset="0"/>
                <a:ea typeface="Calibri" panose="020F0502020204030204" pitchFamily="34" charset="0"/>
                <a:cs typeface="Simplified Arabic" panose="02020603050405020304" pitchFamily="18" charset="-78"/>
              </a:rPr>
              <a:t>د. التهديدات </a:t>
            </a:r>
            <a:endParaRPr lang="fr-FR" sz="1600" dirty="0">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DZ" dirty="0">
                <a:latin typeface="Calibri" panose="020F0502020204030204" pitchFamily="34" charset="0"/>
                <a:ea typeface="Calibri" panose="020F0502020204030204" pitchFamily="34" charset="0"/>
                <a:cs typeface="Simplified Arabic" panose="02020603050405020304" pitchFamily="18" charset="-78"/>
              </a:rPr>
              <a:t>التهديدات تتوافق مع تهديدات السوق وبشكل رئيسي تلك التي تنبثق من القوى الخمس </a:t>
            </a:r>
            <a:r>
              <a:rPr lang="ar-DZ" dirty="0" err="1">
                <a:latin typeface="Calibri" panose="020F0502020204030204" pitchFamily="34" charset="0"/>
                <a:ea typeface="Calibri" panose="020F0502020204030204" pitchFamily="34" charset="0"/>
                <a:cs typeface="Simplified Arabic" panose="02020603050405020304" pitchFamily="18" charset="-78"/>
              </a:rPr>
              <a:t>لبورتر</a:t>
            </a:r>
            <a:r>
              <a:rPr lang="ar-DZ" dirty="0">
                <a:latin typeface="Calibri" panose="020F0502020204030204" pitchFamily="34" charset="0"/>
                <a:ea typeface="Calibri" panose="020F0502020204030204" pitchFamily="34" charset="0"/>
                <a:cs typeface="Simplified Arabic" panose="02020603050405020304" pitchFamily="18" charset="-78"/>
              </a:rPr>
              <a:t> فيما يتعلق بالمنافسين والعملاء والموردين والوافدين الجدد والمنتجات أو الخدمات البديلة.</a:t>
            </a:r>
            <a:endParaRPr lang="fr-FR" sz="16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549176384"/>
      </p:ext>
    </p:extLst>
  </p:cSld>
  <p:clrMapOvr>
    <a:masterClrMapping/>
  </p:clrMapOvr>
</p:sld>
</file>

<file path=ppt/theme/theme1.xml><?xml version="1.0" encoding="utf-8"?>
<a:theme xmlns:a="http://schemas.openxmlformats.org/drawingml/2006/main" name="Facette">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14</TotalTime>
  <Words>340</Words>
  <Application>Microsoft Office PowerPoint</Application>
  <PresentationFormat>Grand écran</PresentationFormat>
  <Paragraphs>37</Paragraphs>
  <Slides>9</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9</vt:i4>
      </vt:variant>
    </vt:vector>
  </HeadingPairs>
  <TitlesOfParts>
    <vt:vector size="16" baseType="lpstr">
      <vt:lpstr>Arial</vt:lpstr>
      <vt:lpstr>Calibri</vt:lpstr>
      <vt:lpstr>Simplified Arabic</vt:lpstr>
      <vt:lpstr>Tahoma</vt:lpstr>
      <vt:lpstr>Trebuchet MS</vt:lpstr>
      <vt:lpstr>Wingdings 3</vt:lpstr>
      <vt:lpstr>Facette</vt:lpstr>
      <vt:lpstr>البيئة الخارجية الخاصة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ELIT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البيئة الخارجية الخاصة</dc:title>
  <dc:creator>Administrateur</dc:creator>
  <cp:lastModifiedBy>Administrateur</cp:lastModifiedBy>
  <cp:revision>2</cp:revision>
  <dcterms:created xsi:type="dcterms:W3CDTF">2025-11-22T17:07:27Z</dcterms:created>
  <dcterms:modified xsi:type="dcterms:W3CDTF">2025-11-22T17:22:18Z</dcterms:modified>
</cp:coreProperties>
</file>