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6" r:id="rId1"/>
  </p:sldMasterIdLst>
  <p:sldIdLst>
    <p:sldId id="312" r:id="rId2"/>
    <p:sldId id="311" r:id="rId3"/>
    <p:sldId id="281" r:id="rId4"/>
    <p:sldId id="283" r:id="rId5"/>
    <p:sldId id="284" r:id="rId6"/>
    <p:sldId id="287" r:id="rId7"/>
    <p:sldId id="288" r:id="rId8"/>
    <p:sldId id="291" r:id="rId9"/>
  </p:sldIdLst>
  <p:sldSz cx="9144000" cy="6858000" type="screen4x3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94660"/>
  </p:normalViewPr>
  <p:slideViewPr>
    <p:cSldViewPr>
      <p:cViewPr varScale="1">
        <p:scale>
          <a:sx n="76" d="100"/>
          <a:sy n="76" d="100"/>
        </p:scale>
        <p:origin x="106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7F759C-9DCF-4DBE-9935-8CF7D14C2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5549AB-AA76-489A-973E-D430CDB960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31A84A-1185-440D-AA5D-1E8DDBC8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55BBE1-9B00-470B-9F6E-0B0CEA9FC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14334B-5C4B-4D35-BBCC-923CBB4FE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1686598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2E4CB1-4A7D-4A43-933D-5DD85E17F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AE8E95-8BFE-4905-97F4-20654AEC4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A094A-0384-483A-A492-C1A1B21D5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51DEEA-0B04-4F74-855E-33970CF32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8B6B3C-8CA5-483E-A29D-F816B02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35302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626218-3AF4-46DA-8503-03968F0B9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1FFABF-94F6-4941-94A3-D434EBC25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C54A92-3227-4478-ADE0-429F73D34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CF654-07AD-4044-8DCA-821D9DC1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2663BE-AF15-4784-B843-7979D480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161773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E8957-B5AF-4FFE-9E23-E07B735B8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446E1C-55A6-4C8F-ABE0-039E995AB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16AE0B-E472-4AE9-B5EC-AAEC3244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643EA-0B8C-4639-99FD-3E34F2972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B9D856-4FAE-4C7D-945E-CFC95299C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51581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8B2674-B42C-45F9-8D17-E28F1C41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AF26CC-48EA-4792-B88E-FB8145A66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FC0362-C7E4-4BEA-8E5E-AAAB34463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4396D4-F96E-4080-B1FA-E0097F4B2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14A854-08C5-4985-9C39-350B8A73E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191960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2A3A20-C87C-4079-8B12-9CBE88FB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C4E7B7-1932-46EE-A28A-BF0C1DF34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543B99-0E90-4B9D-86BD-930B52DBE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91D236-CB1B-43B6-9A5B-901A52C3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CA4D7C-08C5-4216-8693-EBED2D1D3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11B77E-C1DD-4622-A5C7-8A3A78BB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022652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9EE49E-7FEB-40E5-B829-EC9CF821A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3321F6-BE16-4483-9EB4-5F1E3D976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BF777A-B4FC-49B2-8CA2-E5D32B704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30C0EEA-F312-454F-ABA5-9A9151967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3F23EAB-723F-45F0-99A2-160D61499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29E7635-61E0-42EC-981D-4A16627E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1B4BD81-088D-400F-B4D6-82EE422C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308A5C6-B88B-4C11-ACD3-98C4B922D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62247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ECA89B-9F61-4FFA-BBB5-0CA4124C2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AD91F98-D2D1-45E4-A801-A30DFDBA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E4F03AB-0CC2-412C-9BA1-1E798083D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CBA3CE-75A3-4364-A166-1FB8D2D4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9982301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C2E1C06-257F-415E-9D97-B7E92CD7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8E6AB8E-4FAE-4D26-B636-1EC16F27A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0CDF2C-E5CC-4D85-BE53-79F879192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99526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5DD16-91DB-4D43-B5EA-5D7883A1E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DFBDEF-3FD0-4019-B7DD-0C7B7E702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6231BA-246C-4E5E-91CE-23BAD1099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199982-673D-437A-A033-14F68034C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66FB21-E275-4CF3-A82B-9C837DBC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67B307-397E-4228-AFFF-85D118D4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179059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D5793-9782-4115-92E5-B6127B485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07F5228-8FAA-4E20-9695-B4D205689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334FD80-9B9C-4F70-8298-64D471B7F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1E6040-5BF0-450D-A5E3-35291E6AF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724F5F-6F88-4FC3-8E6F-AF30E4A6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0413A14-168A-4011-A518-102EA1C2D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023389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C05487C-F263-4D09-A60D-67EF361A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BE0AED-949D-432E-A2B9-8338F7891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EF77C0-CF79-4B15-BA26-2FA13608EA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AC283-2256-4A1B-8C86-2599EA1FA566}" type="datetimeFigureOut">
              <a:rPr lang="fr-FR" smtClean="0"/>
              <a:pPr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02E863-6E9D-45F1-88B8-051D5058C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6048F2-68AC-4D4D-BF9B-96CC3B586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45E52-9BFE-4F9B-9F25-5A7185040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46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slow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A380340-8A9F-4E45-932C-191E3519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1558123"/>
            <a:ext cx="9144000" cy="3165230"/>
          </a:xfrm>
        </p:spPr>
        <p:txBody>
          <a:bodyPr>
            <a:normAutofit/>
          </a:bodyPr>
          <a:lstStyle/>
          <a:p>
            <a:endParaRPr lang="ar-SA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405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الأساليب الكمية في التسويق 1</a:t>
            </a:r>
            <a:endParaRPr lang="fr-FR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Méthodes Quantitatives en Marketing 1</a:t>
            </a:r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من إعداد: </a:t>
            </a:r>
            <a:r>
              <a:rPr lang="ar-SA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د.بن</a:t>
            </a:r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عيدة إيمان</a:t>
            </a:r>
            <a:endParaRPr lang="fr-FR" sz="3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9DC314-7EC5-4D92-BFA0-9949C1406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0" y="3608425"/>
            <a:ext cx="2436019" cy="22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9955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908720"/>
            <a:ext cx="6858000" cy="2387600"/>
          </a:xfrm>
        </p:spPr>
        <p:txBody>
          <a:bodyPr>
            <a:noAutofit/>
          </a:bodyPr>
          <a:lstStyle/>
          <a:p>
            <a:pPr algn="ctr" rtl="1"/>
            <a:r>
              <a:rPr lang="ar-SA" sz="4000" b="1" dirty="0"/>
              <a:t>المحور الثاني: التنبؤ بمبيعات المنتجات الجديدة</a:t>
            </a:r>
            <a:br>
              <a:rPr lang="ar-SA" sz="4000" b="1" dirty="0"/>
            </a:br>
            <a:br>
              <a:rPr lang="ar-SA" sz="4000" b="1" dirty="0"/>
            </a:br>
            <a:r>
              <a:rPr lang="ar-SY" sz="4000" b="1" u="sng" dirty="0"/>
              <a:t>الأساليب الكمية: </a:t>
            </a:r>
            <a:br>
              <a:rPr lang="ar-SA" sz="4000" b="1" u="sng" dirty="0"/>
            </a:br>
            <a:r>
              <a:rPr lang="en-US" sz="4000" b="1" u="sng" dirty="0"/>
              <a:t>(Quantitative Methods)</a:t>
            </a:r>
            <a:endParaRPr lang="fr-FR" sz="4000" b="1" dirty="0"/>
          </a:p>
        </p:txBody>
      </p:sp>
      <p:pic>
        <p:nvPicPr>
          <p:cNvPr id="1028" name="Picture 4" descr="Résultat d’images pour methodes quanitative">
            <a:extLst>
              <a:ext uri="{FF2B5EF4-FFF2-40B4-BE49-F238E27FC236}">
                <a16:creationId xmlns:a16="http://schemas.microsoft.com/office/drawing/2014/main" id="{6C79340B-9667-49E6-A9FD-70EABD824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1"/>
            <a:ext cx="9144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74373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b="1" dirty="0"/>
              <a:t>أسلوب </a:t>
            </a:r>
            <a:r>
              <a:rPr lang="ar-SA" sz="3200" b="1" dirty="0"/>
              <a:t>الأوساط الحسابية</a:t>
            </a:r>
            <a:br>
              <a:rPr lang="ar-JO" sz="3200" b="1" dirty="0"/>
            </a:br>
            <a:r>
              <a:rPr lang="en-US" sz="3200" b="1" dirty="0"/>
              <a:t>Arithmetic Mean method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SA" dirty="0"/>
              <a:t>كما يعرف أحيانا </a:t>
            </a:r>
            <a:r>
              <a:rPr lang="fr-FR" dirty="0"/>
              <a:t>(</a:t>
            </a:r>
            <a:r>
              <a:rPr lang="fr-FR" dirty="0" err="1"/>
              <a:t>Average</a:t>
            </a:r>
            <a:r>
              <a:rPr lang="fr-FR" dirty="0"/>
              <a:t>)</a:t>
            </a:r>
            <a:r>
              <a:rPr lang="ar-SA" dirty="0"/>
              <a:t> أحد المفاهيم الإحصائية وهو المقياس الأكثر استخدما من مقاييس النزعة المركزية الثلاثة: الوسط، الوسيط والمنوال، يستخدم الوسط الحسابي مع مختلف أنواع البيانات ويساوي مجموع كافة القيم في مجموعة ما من البيانات مقسوما على عددها الكلي، ويرمز له بالرمز إكس بار. وله نوعان هما: الوسط الحسابي البسيط والوسط الحسابي المتحرك.</a:t>
            </a:r>
            <a:endParaRPr lang="fr-FR" dirty="0"/>
          </a:p>
          <a:p>
            <a:pPr algn="just" rtl="1">
              <a:lnSpc>
                <a:spcPct val="150000"/>
              </a:lnSpc>
            </a:pPr>
            <a:endParaRPr lang="fr-FR" dirty="0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e 38">
            <a:extLst>
              <a:ext uri="{FF2B5EF4-FFF2-40B4-BE49-F238E27FC236}">
                <a16:creationId xmlns:a16="http://schemas.microsoft.com/office/drawing/2014/main" id="{F9B2B1D6-5C69-455D-8DB6-AC5E66D6BCD7}"/>
              </a:ext>
            </a:extLst>
          </p:cNvPr>
          <p:cNvGrpSpPr/>
          <p:nvPr/>
        </p:nvGrpSpPr>
        <p:grpSpPr>
          <a:xfrm>
            <a:off x="140677" y="-30144"/>
            <a:ext cx="8531049" cy="6093296"/>
            <a:chOff x="251520" y="188640"/>
            <a:chExt cx="8270674" cy="5904656"/>
          </a:xfrm>
          <a:solidFill>
            <a:schemeClr val="tx1">
              <a:lumMod val="50000"/>
              <a:lumOff val="50000"/>
            </a:schemeClr>
          </a:solidFill>
        </p:grpSpPr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AF856F40-3094-4A3E-86F7-7AF4D3249FF8}"/>
                </a:ext>
              </a:extLst>
            </p:cNvPr>
            <p:cNvGrpSpPr/>
            <p:nvPr/>
          </p:nvGrpSpPr>
          <p:grpSpPr>
            <a:xfrm>
              <a:off x="251520" y="188640"/>
              <a:ext cx="8270674" cy="3312368"/>
              <a:chOff x="333774" y="2132856"/>
              <a:chExt cx="8270674" cy="3312368"/>
            </a:xfrm>
            <a:grpFill/>
          </p:grpSpPr>
          <p:sp>
            <p:nvSpPr>
              <p:cNvPr id="4" name="Ellipse 3">
                <a:extLst>
                  <a:ext uri="{FF2B5EF4-FFF2-40B4-BE49-F238E27FC236}">
                    <a16:creationId xmlns:a16="http://schemas.microsoft.com/office/drawing/2014/main" id="{0B8C8A04-196B-4455-986F-B3693B39DBEE}"/>
                  </a:ext>
                </a:extLst>
              </p:cNvPr>
              <p:cNvSpPr/>
              <p:nvPr/>
            </p:nvSpPr>
            <p:spPr>
              <a:xfrm>
                <a:off x="4860032" y="2132856"/>
                <a:ext cx="3456384" cy="11430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800" b="1" dirty="0">
                    <a:solidFill>
                      <a:schemeClr val="tx1"/>
                    </a:solidFill>
                  </a:rPr>
                  <a:t>الوسط الحسابي البسيط</a:t>
                </a:r>
                <a:endParaRPr lang="fr-DZ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Ellipse 4">
                <a:extLst>
                  <a:ext uri="{FF2B5EF4-FFF2-40B4-BE49-F238E27FC236}">
                    <a16:creationId xmlns:a16="http://schemas.microsoft.com/office/drawing/2014/main" id="{63319919-E416-44B2-BBF8-677B62FB83D9}"/>
                  </a:ext>
                </a:extLst>
              </p:cNvPr>
              <p:cNvSpPr/>
              <p:nvPr/>
            </p:nvSpPr>
            <p:spPr>
              <a:xfrm>
                <a:off x="611560" y="2132856"/>
                <a:ext cx="3456384" cy="1143000"/>
              </a:xfrm>
              <a:prstGeom prst="ellipse">
                <a:avLst/>
              </a:prstGeom>
              <a:grp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800" b="1" dirty="0">
                    <a:solidFill>
                      <a:schemeClr val="tx1"/>
                    </a:solidFill>
                  </a:rPr>
                  <a:t>الوسط الحسابي المتحرك</a:t>
                </a:r>
                <a:endParaRPr lang="fr-DZ" sz="28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56C0B603-F97A-462C-9E44-50092CA93F91}"/>
                  </a:ext>
                </a:extLst>
              </p:cNvPr>
              <p:cNvSpPr/>
              <p:nvPr/>
            </p:nvSpPr>
            <p:spPr>
              <a:xfrm>
                <a:off x="6948264" y="3933056"/>
                <a:ext cx="1656184" cy="151216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000" b="1" dirty="0">
                    <a:solidFill>
                      <a:schemeClr val="tx1"/>
                    </a:solidFill>
                  </a:rPr>
                  <a:t>البيانات غير مبوبة (المجال مفتوح)</a:t>
                </a:r>
                <a:endParaRPr lang="fr-DZ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 : coins arrondis 6">
                <a:extLst>
                  <a:ext uri="{FF2B5EF4-FFF2-40B4-BE49-F238E27FC236}">
                    <a16:creationId xmlns:a16="http://schemas.microsoft.com/office/drawing/2014/main" id="{D2C69DA7-1D00-4943-B35B-6A4E05C05CD1}"/>
                  </a:ext>
                </a:extLst>
              </p:cNvPr>
              <p:cNvSpPr/>
              <p:nvPr/>
            </p:nvSpPr>
            <p:spPr>
              <a:xfrm>
                <a:off x="4849704" y="3933056"/>
                <a:ext cx="1656184" cy="151216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000" b="1" dirty="0">
                    <a:solidFill>
                      <a:schemeClr val="tx1"/>
                    </a:solidFill>
                  </a:rPr>
                  <a:t>البيانات مبوبة</a:t>
                </a:r>
              </a:p>
              <a:p>
                <a:pPr algn="ctr"/>
                <a:r>
                  <a:rPr lang="ar-SA" sz="2000" b="1" dirty="0">
                    <a:solidFill>
                      <a:schemeClr val="tx1"/>
                    </a:solidFill>
                  </a:rPr>
                  <a:t>(مجال من....إلى)</a:t>
                </a:r>
                <a:endParaRPr lang="fr-DZ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angle : coins arrondis 7">
                <a:extLst>
                  <a:ext uri="{FF2B5EF4-FFF2-40B4-BE49-F238E27FC236}">
                    <a16:creationId xmlns:a16="http://schemas.microsoft.com/office/drawing/2014/main" id="{F033CA5D-2125-4317-870C-1E8950515C98}"/>
                  </a:ext>
                </a:extLst>
              </p:cNvPr>
              <p:cNvSpPr/>
              <p:nvPr/>
            </p:nvSpPr>
            <p:spPr>
              <a:xfrm>
                <a:off x="2432334" y="3933056"/>
                <a:ext cx="1656184" cy="151216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000" b="1" dirty="0">
                    <a:solidFill>
                      <a:schemeClr val="tx1"/>
                    </a:solidFill>
                  </a:rPr>
                  <a:t>المتحرك البسيط</a:t>
                </a:r>
                <a:endParaRPr lang="fr-DZ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 : coins arrondis 8">
                <a:extLst>
                  <a:ext uri="{FF2B5EF4-FFF2-40B4-BE49-F238E27FC236}">
                    <a16:creationId xmlns:a16="http://schemas.microsoft.com/office/drawing/2014/main" id="{1E679183-0416-4B38-901E-A54FB7872DF8}"/>
                  </a:ext>
                </a:extLst>
              </p:cNvPr>
              <p:cNvSpPr/>
              <p:nvPr/>
            </p:nvSpPr>
            <p:spPr>
              <a:xfrm>
                <a:off x="333774" y="3933056"/>
                <a:ext cx="1656184" cy="1512168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A" sz="2000" b="1" dirty="0">
                    <a:solidFill>
                      <a:schemeClr val="tx1"/>
                    </a:solidFill>
                  </a:rPr>
                  <a:t>المتحرك الموزون</a:t>
                </a:r>
                <a:endParaRPr lang="fr-DZ" sz="20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Connecteur droit avec flèche 10">
                <a:extLst>
                  <a:ext uri="{FF2B5EF4-FFF2-40B4-BE49-F238E27FC236}">
                    <a16:creationId xmlns:a16="http://schemas.microsoft.com/office/drawing/2014/main" id="{218C2760-6A91-4FB2-A90E-1CBD5AEB58A3}"/>
                  </a:ext>
                </a:extLst>
              </p:cNvPr>
              <p:cNvCxnSpPr>
                <a:stCxn id="4" idx="4"/>
                <a:endCxn id="6" idx="0"/>
              </p:cNvCxnSpPr>
              <p:nvPr/>
            </p:nvCxnSpPr>
            <p:spPr>
              <a:xfrm>
                <a:off x="6588224" y="3275856"/>
                <a:ext cx="1188132" cy="657200"/>
              </a:xfrm>
              <a:prstGeom prst="straightConnector1">
                <a:avLst/>
              </a:prstGeom>
              <a:grpFill/>
              <a:ln w="38100"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necteur droit avec flèche 11">
                <a:extLst>
                  <a:ext uri="{FF2B5EF4-FFF2-40B4-BE49-F238E27FC236}">
                    <a16:creationId xmlns:a16="http://schemas.microsoft.com/office/drawing/2014/main" id="{0A191C28-942A-4FF5-8C31-A5D96D41CD22}"/>
                  </a:ext>
                </a:extLst>
              </p:cNvPr>
              <p:cNvCxnSpPr>
                <a:cxnSpLocks/>
                <a:stCxn id="4" idx="4"/>
                <a:endCxn id="7" idx="0"/>
              </p:cNvCxnSpPr>
              <p:nvPr/>
            </p:nvCxnSpPr>
            <p:spPr>
              <a:xfrm flipH="1">
                <a:off x="5677796" y="3275856"/>
                <a:ext cx="910428" cy="657200"/>
              </a:xfrm>
              <a:prstGeom prst="straightConnector1">
                <a:avLst/>
              </a:prstGeom>
              <a:grpFill/>
              <a:ln w="38100"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necteur droit avec flèche 14">
                <a:extLst>
                  <a:ext uri="{FF2B5EF4-FFF2-40B4-BE49-F238E27FC236}">
                    <a16:creationId xmlns:a16="http://schemas.microsoft.com/office/drawing/2014/main" id="{83A9A887-58AE-41EF-9ECD-2FB0D574CCD1}"/>
                  </a:ext>
                </a:extLst>
              </p:cNvPr>
              <p:cNvCxnSpPr>
                <a:cxnSpLocks/>
                <a:stCxn id="5" idx="4"/>
                <a:endCxn id="8" idx="0"/>
              </p:cNvCxnSpPr>
              <p:nvPr/>
            </p:nvCxnSpPr>
            <p:spPr>
              <a:xfrm>
                <a:off x="2339752" y="3275856"/>
                <a:ext cx="920674" cy="657200"/>
              </a:xfrm>
              <a:prstGeom prst="straightConnector1">
                <a:avLst/>
              </a:prstGeom>
              <a:grpFill/>
              <a:ln w="38100"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necteur droit avec flèche 17">
                <a:extLst>
                  <a:ext uri="{FF2B5EF4-FFF2-40B4-BE49-F238E27FC236}">
                    <a16:creationId xmlns:a16="http://schemas.microsoft.com/office/drawing/2014/main" id="{B95F6A19-3220-4676-82BE-9FBDCFA5478C}"/>
                  </a:ext>
                </a:extLst>
              </p:cNvPr>
              <p:cNvCxnSpPr>
                <a:cxnSpLocks/>
                <a:stCxn id="5" idx="4"/>
                <a:endCxn id="9" idx="0"/>
              </p:cNvCxnSpPr>
              <p:nvPr/>
            </p:nvCxnSpPr>
            <p:spPr>
              <a:xfrm flipH="1">
                <a:off x="1161866" y="3275856"/>
                <a:ext cx="1177886" cy="657200"/>
              </a:xfrm>
              <a:prstGeom prst="straightConnector1">
                <a:avLst/>
              </a:prstGeom>
              <a:grpFill/>
              <a:ln w="38100">
                <a:solidFill>
                  <a:schemeClr val="bg1">
                    <a:lumMod val="50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92F4DC43-AA97-42F6-BD15-FD102A115FB7}"/>
                </a:ext>
              </a:extLst>
            </p:cNvPr>
            <p:cNvSpPr/>
            <p:nvPr/>
          </p:nvSpPr>
          <p:spPr>
            <a:xfrm>
              <a:off x="6199936" y="4437112"/>
              <a:ext cx="1800200" cy="165618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000" b="1" dirty="0">
                  <a:solidFill>
                    <a:schemeClr val="tx1"/>
                  </a:solidFill>
                </a:rPr>
                <a:t>أرقام بسيطة</a:t>
              </a:r>
              <a:endParaRPr lang="fr-DZ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33" name="Ellipse 32">
              <a:extLst>
                <a:ext uri="{FF2B5EF4-FFF2-40B4-BE49-F238E27FC236}">
                  <a16:creationId xmlns:a16="http://schemas.microsoft.com/office/drawing/2014/main" id="{4188BF09-B981-4269-9F1C-358D41824C63}"/>
                </a:ext>
              </a:extLst>
            </p:cNvPr>
            <p:cNvSpPr/>
            <p:nvPr/>
          </p:nvSpPr>
          <p:spPr>
            <a:xfrm>
              <a:off x="3985690" y="4434429"/>
              <a:ext cx="1800200" cy="165618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A" sz="2000" b="1" dirty="0">
                  <a:solidFill>
                    <a:schemeClr val="tx1"/>
                  </a:solidFill>
                </a:rPr>
                <a:t>أرقام قيمها كبيرة</a:t>
              </a:r>
              <a:endParaRPr lang="fr-DZ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Connecteur droit avec flèche 34">
              <a:extLst>
                <a:ext uri="{FF2B5EF4-FFF2-40B4-BE49-F238E27FC236}">
                  <a16:creationId xmlns:a16="http://schemas.microsoft.com/office/drawing/2014/main" id="{16F7D3B2-256D-46D3-934B-FA382A898802}"/>
                </a:ext>
              </a:extLst>
            </p:cNvPr>
            <p:cNvCxnSpPr>
              <a:stCxn id="6" idx="2"/>
              <a:endCxn id="32" idx="0"/>
            </p:cNvCxnSpPr>
            <p:nvPr/>
          </p:nvCxnSpPr>
          <p:spPr>
            <a:xfrm flipH="1">
              <a:off x="7100036" y="3501008"/>
              <a:ext cx="594066" cy="936104"/>
            </a:xfrm>
            <a:prstGeom prst="straightConnector1">
              <a:avLst/>
            </a:prstGeom>
            <a:grpFill/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>
              <a:extLst>
                <a:ext uri="{FF2B5EF4-FFF2-40B4-BE49-F238E27FC236}">
                  <a16:creationId xmlns:a16="http://schemas.microsoft.com/office/drawing/2014/main" id="{015F2848-BB81-4309-A411-2AFA2377C9C0}"/>
                </a:ext>
              </a:extLst>
            </p:cNvPr>
            <p:cNvCxnSpPr>
              <a:cxnSpLocks/>
              <a:stCxn id="6" idx="2"/>
              <a:endCxn id="33" idx="0"/>
            </p:cNvCxnSpPr>
            <p:nvPr/>
          </p:nvCxnSpPr>
          <p:spPr>
            <a:xfrm flipH="1">
              <a:off x="4885790" y="3501008"/>
              <a:ext cx="2808312" cy="933421"/>
            </a:xfrm>
            <a:prstGeom prst="straightConnector1">
              <a:avLst/>
            </a:prstGeom>
            <a:grpFill/>
            <a:ln w="1905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007925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b="1" dirty="0"/>
              <a:t>أسلوب </a:t>
            </a:r>
            <a:r>
              <a:rPr lang="ar-SA" sz="3200" b="1" dirty="0"/>
              <a:t>الأوساط الحسابية</a:t>
            </a:r>
            <a:br>
              <a:rPr lang="ar-JO" sz="3200" b="1" dirty="0"/>
            </a:br>
            <a:r>
              <a:rPr lang="en-US" sz="3200" b="1" dirty="0"/>
              <a:t>Arithmetic Mean method</a:t>
            </a:r>
            <a:endParaRPr lang="fr-F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ar-SA" dirty="0"/>
                  <a:t>الوسط الحسابي للبيانات الغير مبوبة:</a:t>
                </a:r>
                <a:endParaRPr lang="fr-FR" dirty="0"/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𝒙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𝜮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𝒙</m:t>
                          </m:r>
                        </m:num>
                        <m:den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fr-FR" b="1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ar-SA" dirty="0"/>
                  <a:t>مثال: 45=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acc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</m:acc>
                    <m:r>
                      <a:rPr lang="en-US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𝜮</m:t>
                        </m:r>
                        <m:r>
                          <a:rPr lang="fr-FR" b="1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𝒙</m:t>
                        </m:r>
                      </m:num>
                      <m:den>
                        <m:r>
                          <a:rPr lang="fr-FR" b="1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𝒏</m:t>
                        </m:r>
                      </m:den>
                    </m:f>
                    <m:r>
                      <a:rPr lang="ar-SA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ar-SA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3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0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45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50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55</m:t>
                        </m:r>
                      </m:num>
                      <m:den>
                        <m:r>
                          <a:rPr lang="ar-SA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4</m:t>
                        </m:r>
                      </m:den>
                    </m:f>
                  </m:oMath>
                </a14:m>
                <a:endParaRPr lang="fr-FR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ar-SA" dirty="0"/>
                  <a:t>*الأرقام ذات القيم الكبيرة: وهنا نختار وسط إفتراضي ويرمز له بـ </a:t>
                </a:r>
                <a:r>
                  <a:rPr lang="fr-FR" dirty="0"/>
                  <a:t>a</a:t>
                </a:r>
                <a:r>
                  <a:rPr lang="ar-SA" dirty="0"/>
                  <a:t>، ويحسب الوسط الحسابي بالقانوني التالي: </a:t>
                </a: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𝒙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𝒂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𝜮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𝒃</m:t>
                          </m:r>
                        </m:num>
                        <m:den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𝒏</m:t>
                          </m:r>
                        </m:den>
                      </m:f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   </m:t>
                      </m:r>
                      <m:r>
                        <a:rPr lang="ar-SA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                            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       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𝒃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𝒙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−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𝒂</m:t>
                      </m:r>
                    </m:oMath>
                  </m:oMathPara>
                </a14:m>
                <a:endParaRPr lang="fr-FR" b="1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2286" r="-1224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63724D3-FEA2-495D-88C8-478D8808C549}"/>
              </a:ext>
            </a:extLst>
          </p:cNvPr>
          <p:cNvSpPr/>
          <p:nvPr/>
        </p:nvSpPr>
        <p:spPr>
          <a:xfrm>
            <a:off x="3347864" y="2420888"/>
            <a:ext cx="1944216" cy="936104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B20459-6B84-47BC-8D4C-89B3C176F60F}"/>
              </a:ext>
            </a:extLst>
          </p:cNvPr>
          <p:cNvSpPr/>
          <p:nvPr/>
        </p:nvSpPr>
        <p:spPr>
          <a:xfrm>
            <a:off x="1619672" y="5232060"/>
            <a:ext cx="1944216" cy="936104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47C2A71D-D26C-4839-B809-B7372EA65ACB}"/>
              </a:ext>
            </a:extLst>
          </p:cNvPr>
          <p:cNvSpPr/>
          <p:nvPr/>
        </p:nvSpPr>
        <p:spPr>
          <a:xfrm>
            <a:off x="3779912" y="5805264"/>
            <a:ext cx="1368152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1835351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b="1" dirty="0"/>
              <a:t>أسلوب </a:t>
            </a:r>
            <a:r>
              <a:rPr lang="ar-SA" sz="3200" b="1" dirty="0"/>
              <a:t>الأوساط الحسابية</a:t>
            </a:r>
            <a:br>
              <a:rPr lang="ar-JO" sz="3200" b="1" dirty="0"/>
            </a:br>
            <a:r>
              <a:rPr lang="en-US" sz="3200" b="1" dirty="0"/>
              <a:t>Arithmetic Mean method</a:t>
            </a:r>
            <a:endParaRPr lang="fr-F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19256" cy="4873752"/>
              </a:xfrm>
            </p:spPr>
            <p:txBody>
              <a:bodyPr>
                <a:normAutofit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ar-SA" dirty="0"/>
                  <a:t>الوسط الحسابي للبيانات المبوبة:</a:t>
                </a:r>
                <a:endParaRPr lang="fr-FR" dirty="0"/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1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𝒙</m:t>
                          </m:r>
                        </m:e>
                      </m:acc>
                      <m:r>
                        <a:rPr lang="en-US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𝒂</m:t>
                      </m:r>
                      <m:r>
                        <a:rPr lang="fr-FR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 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𝜮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(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𝑩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∗</m:t>
                          </m:r>
                          <m:d>
                            <m:dPr>
                              <m:ctrlPr>
                                <a:rPr lang="fr-FR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dPr>
                            <m:e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𝑭</m:t>
                              </m:r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−</m:t>
                              </m:r>
                              <m:r>
                                <a:rPr lang="fr-FR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𝒂</m:t>
                              </m:r>
                            </m:e>
                          </m:d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)</m:t>
                          </m:r>
                        </m:num>
                        <m:den>
                          <m:r>
                            <a:rPr lang="en-US" b="1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𝜮</m:t>
                          </m:r>
                          <m:r>
                            <a:rPr lang="fr-FR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𝑭</m:t>
                          </m:r>
                        </m:den>
                      </m:f>
                    </m:oMath>
                  </m:oMathPara>
                </a14:m>
                <a:endParaRPr lang="ar-SA" b="1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fr-FR" b="1" dirty="0">
                  <a:sym typeface="Wingdings" panose="05000000000000000000" pitchFamily="2" charset="2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/>
                  <a:t>a=</a:t>
                </a:r>
                <a:r>
                  <a:rPr lang="ar-SA" dirty="0"/>
                  <a:t> الوسط الإفتراضي </a:t>
                </a:r>
                <a:endParaRPr lang="fr-FR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/>
                  <a:t>B= </a:t>
                </a:r>
                <a:r>
                  <a:rPr lang="ar-SA" dirty="0"/>
                  <a:t>مركز الفئة أو متوسط الفئة</a:t>
                </a:r>
                <a:endParaRPr lang="fr-FR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/>
                  <a:t>F=</a:t>
                </a:r>
                <a:r>
                  <a:rPr lang="ar-SA" dirty="0"/>
                  <a:t> حجم المبيعات </a:t>
                </a:r>
                <a:endParaRPr lang="fr-FR" dirty="0"/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0"/>
                <a:ext cx="8219256" cy="4873752"/>
              </a:xfrm>
              <a:blipFill>
                <a:blip r:embed="rId2"/>
                <a:stretch>
                  <a:fillRect l="-1113" r="-37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F121531-A06E-4D32-8ED5-1A3EF1260858}"/>
              </a:ext>
            </a:extLst>
          </p:cNvPr>
          <p:cNvSpPr/>
          <p:nvPr/>
        </p:nvSpPr>
        <p:spPr>
          <a:xfrm>
            <a:off x="2555776" y="2348880"/>
            <a:ext cx="3888432" cy="100811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697717326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b="1" dirty="0"/>
              <a:t>أسلوب </a:t>
            </a:r>
            <a:r>
              <a:rPr lang="ar-SA" sz="3200" b="1" dirty="0"/>
              <a:t>الأوساط الحسابية</a:t>
            </a:r>
            <a:br>
              <a:rPr lang="ar-JO" sz="3200" b="1" dirty="0"/>
            </a:br>
            <a:r>
              <a:rPr lang="en-US" sz="3200" b="1" dirty="0"/>
              <a:t>Arithmetic Mean method</a:t>
            </a:r>
            <a:endParaRPr lang="fr-F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19256" cy="5141168"/>
              </a:xfrm>
            </p:spPr>
            <p:txBody>
              <a:bodyPr>
                <a:normAutofit fontScale="77500" lnSpcReduction="20000"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ar-SA" b="1" dirty="0"/>
                  <a:t>الوسط الحسابي المتحرك: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ar-SA" b="1" dirty="0"/>
                  <a:t>أ- الوسط الحسابي المتحرك البسيط:</a:t>
                </a:r>
                <a:endParaRPr lang="fr-FR" b="1" dirty="0"/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accPr>
                            <m:e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𝒕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+</m:t>
                          </m:r>
                          <m:r>
                            <a:rPr lang="en-US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1" i="1" smtClean="0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𝒕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𝟏</m:t>
                              </m:r>
                            </m:sub>
                          </m:sSub>
                          <m:r>
                            <a:rPr lang="fr-FR" sz="3600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6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𝒕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−</m:t>
                              </m:r>
                              <m:r>
                                <a:rPr lang="fr-FR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𝟐</m:t>
                              </m:r>
                            </m:sub>
                          </m:sSub>
                          <m:r>
                            <a:rPr lang="fr-FR" sz="3600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6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𝒕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−</m:t>
                              </m:r>
                              <m:r>
                                <a:rPr lang="fr-FR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𝟑</m:t>
                              </m:r>
                            </m:sub>
                          </m:sSub>
                          <m:r>
                            <a:rPr lang="fr-FR" sz="3600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3600" b="1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</m:ctrlPr>
                            </m:sSub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𝒔</m:t>
                              </m:r>
                            </m:e>
                            <m:sub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𝒕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−</m:t>
                              </m:r>
                              <m:r>
                                <a:rPr lang="fr-FR" sz="3600" b="1" i="1" smtClean="0">
                                  <a:latin typeface="Cambria Math" panose="02040503050406030204" pitchFamily="18" charset="0"/>
                                  <a:sym typeface="Wingdings" panose="05000000000000000000" pitchFamily="2" charset="2"/>
                                </a:rPr>
                                <m:t>𝒏</m:t>
                              </m:r>
                            </m:sub>
                          </m:sSub>
                        </m:num>
                        <m:den>
                          <m:r>
                            <a:rPr lang="fr-FR" sz="3600" b="1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𝑵</m:t>
                          </m:r>
                        </m:den>
                      </m:f>
                    </m:oMath>
                  </m:oMathPara>
                </a14:m>
                <a:endParaRPr lang="fr-FR" b="1" dirty="0">
                  <a:sym typeface="Wingdings" panose="05000000000000000000" pitchFamily="2" charset="2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t+1= </a:t>
                </a:r>
                <a:r>
                  <a:rPr lang="ar-SA" dirty="0">
                    <a:sym typeface="Wingdings" panose="05000000000000000000" pitchFamily="2" charset="2"/>
                  </a:rPr>
                  <a:t>الفترة الزمنية اللاحقة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t</a:t>
                </a:r>
                <a:r>
                  <a:rPr lang="ar-SA" dirty="0">
                    <a:sym typeface="Wingdings" panose="05000000000000000000" pitchFamily="2" charset="2"/>
                  </a:rPr>
                  <a:t>-</a:t>
                </a:r>
                <a:r>
                  <a:rPr lang="fr-FR" dirty="0">
                    <a:sym typeface="Wingdings" panose="05000000000000000000" pitchFamily="2" charset="2"/>
                  </a:rPr>
                  <a:t>1= </a:t>
                </a:r>
                <a:r>
                  <a:rPr lang="ar-SA" dirty="0">
                    <a:sym typeface="Wingdings" panose="05000000000000000000" pitchFamily="2" charset="2"/>
                  </a:rPr>
                  <a:t>الفترة الزمنية السابقة</a:t>
                </a:r>
                <a:endParaRPr lang="fr-FR" dirty="0">
                  <a:sym typeface="Wingdings" panose="05000000000000000000" pitchFamily="2" charset="2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S=</a:t>
                </a:r>
                <a:r>
                  <a:rPr lang="ar-SA" dirty="0">
                    <a:sym typeface="Wingdings" panose="05000000000000000000" pitchFamily="2" charset="2"/>
                  </a:rPr>
                  <a:t> المبيعات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N=</a:t>
                </a:r>
                <a:r>
                  <a:rPr lang="ar-SA" dirty="0">
                    <a:sym typeface="Wingdings" panose="05000000000000000000" pitchFamily="2" charset="2"/>
                  </a:rPr>
                  <a:t>  الإنحراف (المدى الذي سيحسب)</a:t>
                </a:r>
              </a:p>
              <a:p>
                <a:pPr algn="just" rt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ar-SA" dirty="0">
                    <a:sym typeface="Wingdings" panose="05000000000000000000" pitchFamily="2" charset="2"/>
                  </a:rPr>
                  <a:t>يسمى متحرك لأن كل مرة يتغير حساب الوسط الحسابي.</a:t>
                </a:r>
              </a:p>
              <a:p>
                <a:pPr algn="just" rt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ar-SA" dirty="0">
                    <a:sym typeface="Wingdings" panose="05000000000000000000" pitchFamily="2" charset="2"/>
                  </a:rPr>
                  <a:t>ثم نقوم بحساب الإنحراف المطلق</a:t>
                </a:r>
              </a:p>
              <a:p>
                <a:pPr algn="just" rtl="1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ar-SA" b="1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الإنحراف المطلق = الطلب الحقيقي – الطلب المتوقع.</a:t>
                </a:r>
                <a:endParaRPr lang="fr-FR" b="1" dirty="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fr-FR" dirty="0"/>
              </a:p>
            </p:txBody>
          </p:sp>
        </mc:Choice>
        <mc:Fallback xmlns=""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19256" cy="5141168"/>
              </a:xfrm>
              <a:blipFill>
                <a:blip r:embed="rId2"/>
                <a:stretch>
                  <a:fillRect l="-371" r="-371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F19751C-2A68-4A9B-B44A-6FEC2014B8B1}"/>
              </a:ext>
            </a:extLst>
          </p:cNvPr>
          <p:cNvSpPr/>
          <p:nvPr/>
        </p:nvSpPr>
        <p:spPr>
          <a:xfrm>
            <a:off x="1475656" y="2513835"/>
            <a:ext cx="6336704" cy="105918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2209626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3200" b="1" dirty="0"/>
              <a:t>أسلوب </a:t>
            </a:r>
            <a:r>
              <a:rPr lang="ar-SA" sz="3200" b="1" dirty="0"/>
              <a:t>الأوساط الحسابية</a:t>
            </a:r>
            <a:br>
              <a:rPr lang="ar-JO" sz="3200" b="1" dirty="0"/>
            </a:br>
            <a:r>
              <a:rPr lang="en-US" sz="3200" b="1" dirty="0"/>
              <a:t>Arithmetic Mean method</a:t>
            </a:r>
            <a:endParaRPr lang="fr-FR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628800"/>
                <a:ext cx="8496944" cy="5112568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 rtl="1">
                  <a:lnSpc>
                    <a:spcPct val="150000"/>
                  </a:lnSpc>
                </a:pPr>
                <a:r>
                  <a:rPr lang="ar-SA" dirty="0"/>
                  <a:t>الوسط الحسابي المتحرك:</a:t>
                </a:r>
              </a:p>
              <a:p>
                <a:pPr algn="just" rtl="1">
                  <a:lnSpc>
                    <a:spcPct val="150000"/>
                  </a:lnSpc>
                </a:pPr>
                <a:r>
                  <a:rPr lang="ar-SA" dirty="0"/>
                  <a:t>ب- الوسط الحسابي المتحرك الموزون: (تكون فيه نسب مئوية)</a:t>
                </a:r>
              </a:p>
              <a:p>
                <a:pPr algn="just" rtl="1">
                  <a:lnSpc>
                    <a:spcPct val="150000"/>
                  </a:lnSpc>
                </a:pPr>
                <a:endParaRPr lang="fr-FR" dirty="0"/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fr-FR" b="1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endParaRPr lang="ar-SA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ar-SA" dirty="0">
                    <a:sym typeface="Wingdings" panose="05000000000000000000" pitchFamily="2" charset="2"/>
                  </a:rPr>
                  <a:t>بشرط أن يكون: </a:t>
                </a:r>
                <a:r>
                  <a:rPr lang="fr-FR" dirty="0"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𝛴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𝐴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1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(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100</m:t>
                    </m:r>
                    <m:r>
                      <a:rPr lang="fr-FR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%)</m:t>
                    </m:r>
                  </m:oMath>
                </a14:m>
                <a:endParaRPr lang="fr-FR" dirty="0">
                  <a:sym typeface="Wingdings" panose="05000000000000000000" pitchFamily="2" charset="2"/>
                </a:endParaRP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A= </a:t>
                </a:r>
                <a:r>
                  <a:rPr lang="ar-SA" dirty="0">
                    <a:sym typeface="Wingdings" panose="05000000000000000000" pitchFamily="2" charset="2"/>
                  </a:rPr>
                  <a:t>أوزان نسبية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dirty="0">
                    <a:sym typeface="Wingdings" panose="05000000000000000000" pitchFamily="2" charset="2"/>
                  </a:rPr>
                  <a:t>S= </a:t>
                </a:r>
                <a:r>
                  <a:rPr lang="ar-SA" dirty="0">
                    <a:sym typeface="Wingdings" panose="05000000000000000000" pitchFamily="2" charset="2"/>
                  </a:rPr>
                  <a:t>المبيعات</a:t>
                </a:r>
                <a:endParaRPr lang="fr-FR" dirty="0">
                  <a:sym typeface="Wingdings" panose="05000000000000000000" pitchFamily="2" charset="2"/>
                </a:endParaRPr>
              </a:p>
              <a:p>
                <a:pPr marL="0" indent="0" algn="just" rtl="1">
                  <a:lnSpc>
                    <a:spcPct val="150000"/>
                  </a:lnSpc>
                  <a:buNone/>
                </a:pPr>
                <a:r>
                  <a:rPr lang="ar-SA" b="1" dirty="0">
                    <a:latin typeface="Cambria Math" panose="02040503050406030204" pitchFamily="18" charset="0"/>
                    <a:sym typeface="Wingdings" panose="05000000000000000000" pitchFamily="2" charset="2"/>
                  </a:rPr>
                  <a:t>حساب الإنحراف المطلق:</a:t>
                </a:r>
              </a:p>
              <a:p>
                <a:pPr marL="0" indent="0" algn="ctr" rtl="1">
                  <a:lnSpc>
                    <a:spcPct val="150000"/>
                  </a:lnSpc>
                  <a:buNone/>
                </a:pPr>
                <a:r>
                  <a:rPr lang="ar-SA" b="1" dirty="0">
                    <a:solidFill>
                      <a:srgbClr val="FF0000"/>
                    </a:solidFill>
                    <a:latin typeface="Cambria Math" panose="02040503050406030204" pitchFamily="18" charset="0"/>
                    <a:sym typeface="Wingdings" panose="05000000000000000000" pitchFamily="2" charset="2"/>
                  </a:rPr>
                  <a:t>الإنحراف المطلق = الطلب الحقيقي – الطلب المتوقع.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ar-SA" dirty="0">
                  <a:sym typeface="Wingdings" panose="05000000000000000000" pitchFamily="2" charset="2"/>
                </a:endParaRP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628800"/>
                <a:ext cx="8496944" cy="5112568"/>
              </a:xfrm>
              <a:blipFill>
                <a:blip r:embed="rId2"/>
                <a:stretch>
                  <a:fillRect l="-646" r="-717"/>
                </a:stretch>
              </a:blipFill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2260ED7-D023-40F5-B98E-F6E4B32AE997}"/>
                  </a:ext>
                </a:extLst>
              </p:cNvPr>
              <p:cNvSpPr/>
              <p:nvPr/>
            </p:nvSpPr>
            <p:spPr>
              <a:xfrm>
                <a:off x="395536" y="2954363"/>
                <a:ext cx="8352928" cy="1656184"/>
              </a:xfrm>
              <a:prstGeom prst="rect">
                <a:avLst/>
              </a:prstGeom>
              <a:noFill/>
              <a:ln w="3810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</m:ctrlPr>
                      </m:accPr>
                      <m:e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𝒙</m:t>
                        </m:r>
                      </m:e>
                    </m:acc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+mj-cs"/>
                        <a:sym typeface="Wingdings" panose="05000000000000000000" pitchFamily="2" charset="2"/>
                      </a:rPr>
                      <m:t>=</m:t>
                    </m:r>
                  </m:oMath>
                </a14:m>
                <a:r>
                  <a:rPr lang="fr-FR" sz="4000" b="1" dirty="0">
                    <a:solidFill>
                      <a:schemeClr val="tx1"/>
                    </a:solidFill>
                    <a:cs typeface="+mj-cs"/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ar-SA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.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𝒔</m:t>
                            </m:r>
                          </m:e>
                          <m:sub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𝒕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−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𝟏</m:t>
                            </m:r>
                          </m:sub>
                        </m:sSub>
                        <m:r>
                          <a:rPr lang="fr-FR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+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𝑨</m:t>
                            </m:r>
                          </m:num>
                          <m:den>
                            <m:r>
                              <a:rPr lang="ar-SA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𝟐</m:t>
                            </m:r>
                          </m:den>
                        </m:f>
                        <m:r>
                          <a:rPr lang="ar-SA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.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𝒔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𝒕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−</m:t>
                            </m:r>
                            <m:r>
                              <a:rPr lang="fr-FR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𝟐</m:t>
                            </m:r>
                          </m:den>
                        </m:f>
                        <m:r>
                          <a:rPr lang="fr-FR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+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</m:ctrlPr>
                              </m:sSubPr>
                              <m:e>
                                <m:r>
                                  <a:rPr lang="en-US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ar-SA" sz="40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+mj-cs"/>
                                    <a:sym typeface="Wingdings" panose="05000000000000000000" pitchFamily="2" charset="2"/>
                                  </a:rPr>
                                  <m:t>𝟑</m:t>
                                </m:r>
                              </m:sub>
                            </m:sSub>
                            <m:r>
                              <a:rPr lang="ar-SA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.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𝒔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𝒕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−</m:t>
                            </m:r>
                            <m:r>
                              <a:rPr lang="fr-FR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𝟑</m:t>
                            </m:r>
                          </m:den>
                        </m:f>
                        <m:r>
                          <a:rPr lang="fr-FR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+…+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𝑨</m:t>
                            </m:r>
                          </m:num>
                          <m:den>
                            <m:r>
                              <a:rPr lang="fr-FR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𝒏</m:t>
                            </m:r>
                          </m:den>
                        </m:f>
                        <m:r>
                          <a:rPr lang="ar-SA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.</m:t>
                        </m:r>
                        <m:f>
                          <m:fPr>
                            <m:ctrlP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𝒔</m:t>
                            </m:r>
                          </m:num>
                          <m:den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𝒕</m:t>
                            </m:r>
                            <m:r>
                              <a:rPr lang="en-US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−</m:t>
                            </m:r>
                            <m:r>
                              <a:rPr lang="fr-FR" sz="40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+mj-cs"/>
                                <a:sym typeface="Wingdings" panose="05000000000000000000" pitchFamily="2" charset="2"/>
                              </a:rPr>
                              <m:t>𝒏</m:t>
                            </m:r>
                          </m:den>
                        </m:f>
                      </m:num>
                      <m:den>
                        <m:r>
                          <a:rPr lang="fr-FR" sz="4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  <a:sym typeface="Wingdings" panose="05000000000000000000" pitchFamily="2" charset="2"/>
                          </a:rPr>
                          <m:t>𝑵</m:t>
                        </m:r>
                      </m:den>
                    </m:f>
                  </m:oMath>
                </a14:m>
                <a:endParaRPr lang="fr-DZ" sz="4000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2260ED7-D023-40F5-B98E-F6E4B32AE9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954363"/>
                <a:ext cx="8352928" cy="16561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fr-D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626347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3748</TotalTime>
  <Words>348</Words>
  <Application>Microsoft Office PowerPoint</Application>
  <PresentationFormat>Affichage à l'écran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Thème Office</vt:lpstr>
      <vt:lpstr>Présentation PowerPoint</vt:lpstr>
      <vt:lpstr>المحور الثاني: التنبؤ بمبيعات المنتجات الجديدة  الأساليب الكمية:  (Quantitative Methods)</vt:lpstr>
      <vt:lpstr>أسلوب الأوساط الحسابية Arithmetic Mean method</vt:lpstr>
      <vt:lpstr>Présentation PowerPoint</vt:lpstr>
      <vt:lpstr>أسلوب الأوساط الحسابية Arithmetic Mean method</vt:lpstr>
      <vt:lpstr>أسلوب الأوساط الحسابية Arithmetic Mean method</vt:lpstr>
      <vt:lpstr>أسلوب الأوساط الحسابية Arithmetic Mean method</vt:lpstr>
      <vt:lpstr>أسلوب الأوساط الحسابية Arithmetic Mean method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الأساليب الكمية: (Quantitative Methods):</dc:title>
  <dc:creator>SBI</dc:creator>
  <cp:lastModifiedBy>imene.benaida@outlook.fr</cp:lastModifiedBy>
  <cp:revision>122</cp:revision>
  <dcterms:created xsi:type="dcterms:W3CDTF">2014-10-22T15:45:06Z</dcterms:created>
  <dcterms:modified xsi:type="dcterms:W3CDTF">2025-10-14T20:19:46Z</dcterms:modified>
</cp:coreProperties>
</file>