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78" r:id="rId3"/>
    <p:sldId id="283" r:id="rId4"/>
    <p:sldId id="257" r:id="rId5"/>
    <p:sldId id="258" r:id="rId6"/>
    <p:sldId id="284" r:id="rId7"/>
    <p:sldId id="285" r:id="rId8"/>
    <p:sldId id="286" r:id="rId9"/>
    <p:sldId id="287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>
      <p:cViewPr varScale="1">
        <p:scale>
          <a:sx n="76" d="100"/>
          <a:sy n="76" d="100"/>
        </p:scale>
        <p:origin x="8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39FEF-4CC7-4DDD-A6DA-B26E18C22BC8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DZ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8219F-5FFB-4E0D-9065-698B07E14D83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5203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8219F-5FFB-4E0D-9065-698B07E14D83}" type="slidenum">
              <a:rPr lang="fr-DZ" smtClean="0"/>
              <a:t>1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30904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1725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67374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73333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35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059810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60889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10924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084752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12923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364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3363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19572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0893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88619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59791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87547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00569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522454-9F52-42B1-8781-DAD330BA6A36}" type="datetimeFigureOut">
              <a:rPr lang="fr-DZ" smtClean="0"/>
              <a:t>19/02/2025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230195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A380340-8A9F-4E45-932C-191E35195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934496"/>
            <a:ext cx="12192000" cy="5588852"/>
          </a:xfrm>
        </p:spPr>
        <p:txBody>
          <a:bodyPr>
            <a:normAutofit/>
          </a:bodyPr>
          <a:lstStyle/>
          <a:p>
            <a:endParaRPr lang="ar-SA" sz="54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ar-SA" sz="5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تقنيات التسويق الرقمي</a:t>
            </a:r>
            <a:endParaRPr lang="fr-FR" sz="54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techniques du Marketing Digital </a:t>
            </a:r>
            <a:endParaRPr lang="ar-SA" sz="5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ar-SA" sz="5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/>
            <a:r>
              <a:rPr lang="fr-FR" sz="4000" b="1" dirty="0" err="1">
                <a:solidFill>
                  <a:schemeClr val="tx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xt" panose="00000400000000000000" pitchFamily="2" charset="0"/>
              </a:rPr>
              <a:t>Dr.Benaida</a:t>
            </a:r>
            <a:r>
              <a:rPr lang="fr-FR" sz="4000" b="1" dirty="0">
                <a:solidFill>
                  <a:schemeClr val="tx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xt" panose="00000400000000000000" pitchFamily="2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xt" panose="00000400000000000000" pitchFamily="2" charset="0"/>
              </a:rPr>
              <a:t>Imene</a:t>
            </a:r>
            <a:endParaRPr lang="fr-FR" sz="4000" b="1" dirty="0">
              <a:solidFill>
                <a:schemeClr val="tx1"/>
              </a:solidFill>
              <a:latin typeface="Bradley Hand ITC" panose="03070402050302030203" pitchFamily="66" charset="0"/>
              <a:ea typeface="Calibri" panose="020F0502020204030204" pitchFamily="34" charset="0"/>
              <a:cs typeface="Tx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AD6606C-8C28-4DB6-B388-6AAF6D3DC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" y="0"/>
            <a:ext cx="12126012" cy="6858000"/>
          </a:xfrm>
        </p:spPr>
      </p:pic>
    </p:spTree>
    <p:extLst>
      <p:ext uri="{BB962C8B-B14F-4D97-AF65-F5344CB8AC3E}">
        <p14:creationId xmlns:p14="http://schemas.microsoft.com/office/powerpoint/2010/main" val="90358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0F0BD-A2EE-4110-802D-5DCD479F1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9620"/>
            <a:ext cx="10386646" cy="1583703"/>
          </a:xfrm>
        </p:spPr>
        <p:txBody>
          <a:bodyPr/>
          <a:lstStyle/>
          <a:p>
            <a:pPr algn="r"/>
            <a:r>
              <a:rPr lang="ar-SA" sz="4400" b="1" dirty="0"/>
              <a:t>المحاضرة الثالثة</a:t>
            </a:r>
            <a:r>
              <a:rPr lang="ar-SA" sz="4400" dirty="0"/>
              <a:t>: </a:t>
            </a:r>
            <a:r>
              <a:rPr lang="ar-SA" sz="4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الذكاء الإصطناعي وأدوات تحليل الأداء</a:t>
            </a:r>
            <a:r>
              <a:rPr lang="fr-FR" sz="4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FR" sz="4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400" dirty="0"/>
              <a:t>  </a:t>
            </a:r>
            <a:endParaRPr lang="fr-DZ" sz="4400" dirty="0"/>
          </a:p>
        </p:txBody>
      </p:sp>
      <p:pic>
        <p:nvPicPr>
          <p:cNvPr id="1026" name="Picture 2" descr="In-Depth Guide to AI Consulting for Your Business Success">
            <a:extLst>
              <a:ext uri="{FF2B5EF4-FFF2-40B4-BE49-F238E27FC236}">
                <a16:creationId xmlns:a16="http://schemas.microsoft.com/office/drawing/2014/main" id="{9EB5DFAF-4FE6-4194-BBD1-A77DA8049F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375"/>
            <a:ext cx="12192000" cy="548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9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41F1CA1-0C1C-413C-995A-6BB10A3C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410" y="115556"/>
            <a:ext cx="6749827" cy="1391697"/>
          </a:xfrm>
        </p:spPr>
        <p:txBody>
          <a:bodyPr/>
          <a:lstStyle/>
          <a:p>
            <a:pPr algn="r"/>
            <a:r>
              <a:rPr lang="ar-SA" b="1" dirty="0"/>
              <a:t>تحليل الأداء التسويقي</a:t>
            </a:r>
            <a:endParaRPr lang="fr-DZ" b="1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9AE1334-481E-443A-ACB0-59F094C0B148}"/>
              </a:ext>
            </a:extLst>
          </p:cNvPr>
          <p:cNvSpPr/>
          <p:nvPr/>
        </p:nvSpPr>
        <p:spPr>
          <a:xfrm>
            <a:off x="4598111" y="1132167"/>
            <a:ext cx="6069204" cy="1391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ar-SA" sz="20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+mj-cs"/>
            </a:endParaRPr>
          </a:p>
          <a:p>
            <a:pPr algn="just" rtl="1"/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هو عملية جمع وقياس وتحليل البيانات المتعلقة بالحملات التسويقية لفهم مدى نجاحها وتحسينها لتحقيق أفضل النتائج، يساعد هذا التحليل في تقييم فعالية الاستراتيجيات التسويقية، فهم سلوك العملاء.</a:t>
            </a:r>
            <a:endParaRPr lang="ar-SA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9D7A7EA-E1D5-446F-BD8C-002D007EFB02}"/>
              </a:ext>
            </a:extLst>
          </p:cNvPr>
          <p:cNvSpPr txBox="1">
            <a:spLocks/>
          </p:cNvSpPr>
          <p:nvPr/>
        </p:nvSpPr>
        <p:spPr>
          <a:xfrm>
            <a:off x="3782520" y="2599173"/>
            <a:ext cx="6749827" cy="13916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SA" b="1" dirty="0"/>
              <a:t>أهمية تحليل الأداء التسويقي</a:t>
            </a:r>
            <a:endParaRPr lang="fr-DZ" b="1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D38174E-26B4-451E-B43D-1296E94793F6}"/>
              </a:ext>
            </a:extLst>
          </p:cNvPr>
          <p:cNvSpPr/>
          <p:nvPr/>
        </p:nvSpPr>
        <p:spPr>
          <a:xfrm>
            <a:off x="4441371" y="3284972"/>
            <a:ext cx="6502958" cy="2864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Tx/>
              <a:buChar char="-"/>
            </a:pPr>
            <a:r>
              <a:rPr lang="ar-SA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+mj-cs"/>
              </a:rPr>
              <a:t>قياس نجاح الحملات: يساعد في تحديد الإعلانات والاستراتيجيات التي تحقق أعلى أداء.</a:t>
            </a:r>
          </a:p>
          <a:p>
            <a:pPr marL="342900" indent="-342900" algn="r" rtl="1">
              <a:buFontTx/>
              <a:buChar char="-"/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تحسين استهداف العملاء: يتيح تقسيم الجمهور بناء على السلوك والاهتمامات.</a:t>
            </a:r>
          </a:p>
          <a:p>
            <a:pPr marL="342900" indent="-342900" algn="r" rtl="1">
              <a:buFontTx/>
              <a:buChar char="-"/>
            </a:pPr>
            <a:r>
              <a:rPr lang="ar-SA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+mj-cs"/>
              </a:rPr>
              <a:t>إتخاذ قرارات مبنية على البيانات بدلا من الاعتماد على الرأي الشخصي والافتراضات.</a:t>
            </a:r>
          </a:p>
          <a:p>
            <a:pPr marL="342900" indent="-342900" algn="r" rtl="1">
              <a:buFontTx/>
              <a:buChar char="-"/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تحليل المنافسين لمعرفة استراتيجياتهم والتكيف معها.</a:t>
            </a:r>
            <a:endParaRPr lang="ar-SA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026" name="Picture 2" descr="مؤشرات قياس الأداء في التسويق الرقمي (17 مؤشر) » حلول التخطيط لتقنية ...">
            <a:extLst>
              <a:ext uri="{FF2B5EF4-FFF2-40B4-BE49-F238E27FC236}">
                <a16:creationId xmlns:a16="http://schemas.microsoft.com/office/drawing/2014/main" id="{74A00B24-3EC9-4FFF-B82A-6D56617FC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973"/>
            <a:ext cx="3942303" cy="57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6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24AA5-5267-4D61-8EDD-D21456A1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0"/>
            <a:ext cx="9344968" cy="1356527"/>
          </a:xfrm>
        </p:spPr>
        <p:txBody>
          <a:bodyPr/>
          <a:lstStyle/>
          <a:p>
            <a:pPr algn="r"/>
            <a:r>
              <a:rPr lang="ar-SA" b="1" dirty="0"/>
              <a:t>تحليل الأداء التسويقي بإستخدام الذكاء الإصطناعي</a:t>
            </a:r>
            <a:endParaRPr lang="fr-DZ" b="1" dirty="0"/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82BADC98-CF1D-4684-AFC5-F029E9B33DF6}"/>
              </a:ext>
            </a:extLst>
          </p:cNvPr>
          <p:cNvSpPr/>
          <p:nvPr/>
        </p:nvSpPr>
        <p:spPr>
          <a:xfrm>
            <a:off x="3053562" y="1298097"/>
            <a:ext cx="8954219" cy="5501473"/>
          </a:xfrm>
          <a:prstGeom prst="wedgeRoundRectCallout">
            <a:avLst>
              <a:gd name="adj1" fmla="val -51027"/>
              <a:gd name="adj2" fmla="val 45626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S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يمثل الذكاء الاصطناعي</a:t>
            </a:r>
            <a:r>
              <a:rPr lang="fr-D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(AI) </a:t>
            </a:r>
            <a:r>
              <a:rPr lang="ar-S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أداة قوية لتحليل الأداء بطرق تتجاوز قدرة التحليل التقليدي، حيث يمكنه</a:t>
            </a:r>
            <a:r>
              <a:rPr lang="fr-D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:</a:t>
            </a:r>
            <a:endParaRPr lang="ar-SA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تحليل سلوك العملاء والتنبؤ بتصرفاتهم المستقبلية</a:t>
            </a:r>
            <a:endParaRPr lang="ar-SA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تحسين الإعلانات الرقمية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تقديم رؤى تنبؤية لمساعدة العلامات التجارية على اتخاذ قرارات تسويقية أكثر دقة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fr-D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ar-S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تحسين استراتيجيات الاستهداف وتقسيم العملاء</a:t>
            </a:r>
            <a:r>
              <a:rPr lang="fr-D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(Segmentation) </a:t>
            </a:r>
            <a:r>
              <a:rPr lang="ar-S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بناءً على البيانات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تحليل المشاعر لفهم ردود فعل العملاء حول المنتجات والعلامات التجارية</a:t>
            </a:r>
          </a:p>
          <a:p>
            <a:pPr algn="just" rtl="1"/>
            <a:r>
              <a:rPr lang="ar-SA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حيث أن الذكاء الإصطناعي في التحليل يملك:</a:t>
            </a:r>
          </a:p>
          <a:p>
            <a:pPr marL="342900" indent="-342900" algn="just" rtl="1">
              <a:buFont typeface="Courier New" panose="02070309020205020404" pitchFamily="49" charset="0"/>
              <a:buChar char="o"/>
            </a:pPr>
            <a:r>
              <a:rPr lang="ar-SA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دقة أعلى: يمكن للذكاء الاصطناعي معالجة بيانات ضخمة بكفاءة أكبر من البشر</a:t>
            </a:r>
          </a:p>
          <a:p>
            <a:pPr marL="342900" indent="-342900" algn="just" rtl="1">
              <a:buFont typeface="Courier New" panose="02070309020205020404" pitchFamily="49" charset="0"/>
              <a:buChar char="o"/>
            </a:pPr>
            <a:r>
              <a:rPr lang="ar-S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اتخاذ قرارات ذكية: يتيح تحليل البيانات بشكل تلقائي واقتراح التحسينات دون تدخل بشري كبير</a:t>
            </a:r>
            <a:endParaRPr lang="ar-SA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 rtl="1">
              <a:buFont typeface="Courier New" panose="02070309020205020404" pitchFamily="49" charset="0"/>
              <a:buChar char="o"/>
            </a:pPr>
            <a:r>
              <a:rPr lang="ar-S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يمكنه اكتشاف الاتجاهات الخفية: تحديد الأنماط السلوكية المخفية في بيانات المستخدمين</a:t>
            </a:r>
            <a:endParaRPr lang="ar-SA" sz="2400" b="1" i="0" dirty="0">
              <a:solidFill>
                <a:schemeClr val="tx1"/>
              </a:solidFill>
              <a:effectLst/>
              <a:highlight>
                <a:srgbClr val="FFFF00"/>
              </a:highlight>
              <a:latin typeface="AmazonEmberArabic"/>
              <a:cs typeface="+mj-cs"/>
            </a:endParaRPr>
          </a:p>
        </p:txBody>
      </p:sp>
      <p:pic>
        <p:nvPicPr>
          <p:cNvPr id="2050" name="Picture 2" descr="Ai GIF - Ai - Discover &amp; Share GIFs">
            <a:extLst>
              <a:ext uri="{FF2B5EF4-FFF2-40B4-BE49-F238E27FC236}">
                <a16:creationId xmlns:a16="http://schemas.microsoft.com/office/drawing/2014/main" id="{886FF8DC-DB06-4590-A4FD-4724A6798A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527"/>
            <a:ext cx="2934119" cy="55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282AF-6F40-4F57-9CD3-FD09D308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33" y="190919"/>
            <a:ext cx="10485645" cy="1320071"/>
          </a:xfrm>
        </p:spPr>
        <p:txBody>
          <a:bodyPr/>
          <a:lstStyle/>
          <a:p>
            <a:pPr algn="ctr"/>
            <a:r>
              <a:rPr lang="ar-SA" b="1" dirty="0"/>
              <a:t>أدوات تحليل الأداء للحملات التسويقية</a:t>
            </a:r>
            <a:endParaRPr lang="fr-DZ" b="1" dirty="0"/>
          </a:p>
        </p:txBody>
      </p:sp>
      <p:pic>
        <p:nvPicPr>
          <p:cNvPr id="2052" name="Picture 4" descr="La nouvelle IA de Google Ads va transformer le marketing">
            <a:extLst>
              <a:ext uri="{FF2B5EF4-FFF2-40B4-BE49-F238E27FC236}">
                <a16:creationId xmlns:a16="http://schemas.microsoft.com/office/drawing/2014/main" id="{D28F0557-F3D6-423A-BFA1-3A268AFA3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802"/>
            <a:ext cx="4270549" cy="25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B820B4B-B04A-4BE9-8E88-8B2F34238B2C}"/>
              </a:ext>
            </a:extLst>
          </p:cNvPr>
          <p:cNvSpPr txBox="1"/>
          <p:nvPr/>
        </p:nvSpPr>
        <p:spPr>
          <a:xfrm>
            <a:off x="4742823" y="1718268"/>
            <a:ext cx="63405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Google </a:t>
            </a:r>
            <a:r>
              <a:rPr lang="fr-DZ" sz="2400" b="1" dirty="0" err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Ads</a:t>
            </a:r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AI </a:t>
            </a:r>
            <a:r>
              <a:rPr lang="ar-SA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يستخدم لتحليل أداء الإعلانات وتحسين الحملات تلقائيًا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يساعد في تحليل معدل النقر</a:t>
            </a: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(CTR)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، التكلفة لكل اكتساب</a:t>
            </a: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(CPA)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، ومعدل التحويل</a:t>
            </a: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(Conversion Rate) </a:t>
            </a:r>
            <a:endParaRPr lang="ar-S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ميزة المزايدة الذكية</a:t>
            </a: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(Smart </a:t>
            </a:r>
            <a:r>
              <a:rPr lang="fr-DZ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Bidding</a:t>
            </a: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) 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تسمح بتعديل عروض الأسعار ديناميكيًا لزيادة الأداء</a:t>
            </a:r>
          </a:p>
          <a:p>
            <a:pPr algn="just" rtl="1"/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Meta (Facebook) </a:t>
            </a:r>
            <a:r>
              <a:rPr lang="fr-DZ" sz="2400" b="1" dirty="0" err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Ads</a:t>
            </a:r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AI </a:t>
            </a:r>
            <a:endParaRPr lang="ar-SA" sz="24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يحلل التفاعلات على منصات فيسبوك </a:t>
            </a:r>
            <a:r>
              <a:rPr lang="ar-S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وإنستجرام</a:t>
            </a:r>
            <a:endParaRPr lang="ar-S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يحدد أنسب الفئات المستهدفة بناءً على سلوك المستخدمين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يقيس</a:t>
            </a: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ROAS 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(العائد على الإنفاق الإعلاني) لتحديد فعالية الحملات</a:t>
            </a: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. </a:t>
            </a:r>
            <a:endParaRPr lang="ar-S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2056" name="Picture 8" descr="Résultat d’images pour  Meta (Facebook) Ads AI ">
            <a:extLst>
              <a:ext uri="{FF2B5EF4-FFF2-40B4-BE49-F238E27FC236}">
                <a16:creationId xmlns:a16="http://schemas.microsoft.com/office/drawing/2014/main" id="{90E142A9-604D-4377-AA3E-1E511DACB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" y="3798277"/>
            <a:ext cx="4253802" cy="25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0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282AF-6F40-4F57-9CD3-FD09D308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33" y="190919"/>
            <a:ext cx="10485645" cy="1320071"/>
          </a:xfrm>
        </p:spPr>
        <p:txBody>
          <a:bodyPr/>
          <a:lstStyle/>
          <a:p>
            <a:pPr algn="ctr"/>
            <a:r>
              <a:rPr lang="ar-SA" b="1" dirty="0"/>
              <a:t>أدوات تحليل سلوك العملاء</a:t>
            </a:r>
            <a:endParaRPr lang="fr-DZ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820B4B-B04A-4BE9-8E88-8B2F34238B2C}"/>
              </a:ext>
            </a:extLst>
          </p:cNvPr>
          <p:cNvSpPr txBox="1"/>
          <p:nvPr/>
        </p:nvSpPr>
        <p:spPr>
          <a:xfrm>
            <a:off x="4742823" y="1718268"/>
            <a:ext cx="6340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Google Analytics 4 (GA4) </a:t>
            </a:r>
            <a:r>
              <a:rPr lang="fr-DZ" sz="2400" b="1" dirty="0" err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with</a:t>
            </a:r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AI Insights </a:t>
            </a:r>
            <a:endParaRPr lang="ar-SA" sz="24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يستخدم لتحليل مسارات المستخدمين داخل الموقع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يقدم توقعات حول المستخدمين المحتملين للشراء بناءً على بيانات السلوك السابقة</a:t>
            </a:r>
          </a:p>
          <a:p>
            <a:pPr algn="just" rtl="1"/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HubSpot AI-</a:t>
            </a:r>
            <a:r>
              <a:rPr lang="fr-DZ" sz="2400" b="1" dirty="0" err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powered</a:t>
            </a:r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CRM</a:t>
            </a:r>
            <a:endParaRPr lang="ar-SA" sz="24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يحلل تفاعل العملاء مع المحتوى التسويقي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يوفر تقارير تفصيلية حول تفاعل العملاء مع البريد الإلكتروني والويب</a:t>
            </a: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. </a:t>
            </a:r>
            <a:endParaRPr lang="ar-S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3074" name="Picture 2" descr="Google Analytics 4 Raporları Anlama - Kerem Bozokluoglu">
            <a:extLst>
              <a:ext uri="{FF2B5EF4-FFF2-40B4-BE49-F238E27FC236}">
                <a16:creationId xmlns:a16="http://schemas.microsoft.com/office/drawing/2014/main" id="{D58C7E8B-3914-4D3A-A303-4C073394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284"/>
            <a:ext cx="4270549" cy="25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ubspot CRM 🥇 | ★ El único CRM 100% gratuito para empresas">
            <a:extLst>
              <a:ext uri="{FF2B5EF4-FFF2-40B4-BE49-F238E27FC236}">
                <a16:creationId xmlns:a16="http://schemas.microsoft.com/office/drawing/2014/main" id="{58D4BD58-AAD3-4B54-839A-462C16FB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5758"/>
            <a:ext cx="4270549" cy="30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8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282AF-6F40-4F57-9CD3-FD09D308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33" y="190919"/>
            <a:ext cx="10485645" cy="1320071"/>
          </a:xfrm>
        </p:spPr>
        <p:txBody>
          <a:bodyPr/>
          <a:lstStyle/>
          <a:p>
            <a:pPr algn="ctr"/>
            <a:r>
              <a:rPr lang="ar-SA" b="1" dirty="0"/>
              <a:t>أدوات تحليل المحتوى وتحسين تجربة المستخدم</a:t>
            </a:r>
            <a:endParaRPr lang="fr-DZ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820B4B-B04A-4BE9-8E88-8B2F34238B2C}"/>
              </a:ext>
            </a:extLst>
          </p:cNvPr>
          <p:cNvSpPr txBox="1"/>
          <p:nvPr/>
        </p:nvSpPr>
        <p:spPr>
          <a:xfrm>
            <a:off x="4742823" y="1718268"/>
            <a:ext cx="6340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fr-DZ" sz="2400" b="1" dirty="0" err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MarketMuse</a:t>
            </a:r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AI</a:t>
            </a:r>
            <a:endParaRPr lang="ar-SA" sz="24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تحلل أداء المحتوى بناءً على معايير</a:t>
            </a: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SEO 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وتقترح تحسينات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تساعد في تحديد الموضوعات التي يجب التركيز عليها في التسويق بالمحتوى</a:t>
            </a: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. </a:t>
            </a:r>
            <a:endParaRPr lang="ar-S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algn="just" rtl="1"/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fr-DZ" sz="2400" b="1" dirty="0" err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Clearscope</a:t>
            </a:r>
            <a:endParaRPr lang="ar-SA" sz="24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يساعد في تحسين المقالات لتكون أكثر توافقًا مع محركات البحث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يقترح الكلمات المفتاحية ذات الأداء الأفضل</a:t>
            </a: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. </a:t>
            </a:r>
            <a:endParaRPr lang="ar-S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4098" name="Picture 2" descr="MarketMuse AI Affiliate Program – SaaS Affiliate – Affiliate Programs ...">
            <a:extLst>
              <a:ext uri="{FF2B5EF4-FFF2-40B4-BE49-F238E27FC236}">
                <a16:creationId xmlns:a16="http://schemas.microsoft.com/office/drawing/2014/main" id="{81DB48E3-258C-4A1B-A567-EB2EB2E3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818"/>
            <a:ext cx="4270549" cy="23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I Depot - Discover New AI Tools">
            <a:extLst>
              <a:ext uri="{FF2B5EF4-FFF2-40B4-BE49-F238E27FC236}">
                <a16:creationId xmlns:a16="http://schemas.microsoft.com/office/drawing/2014/main" id="{06443257-DD54-4E22-9318-D6EC9921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5758"/>
            <a:ext cx="4270549" cy="306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9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282AF-6F40-4F57-9CD3-FD09D308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33" y="190919"/>
            <a:ext cx="10485645" cy="1320071"/>
          </a:xfrm>
        </p:spPr>
        <p:txBody>
          <a:bodyPr/>
          <a:lstStyle/>
          <a:p>
            <a:pPr algn="ctr"/>
            <a:r>
              <a:rPr lang="ar-SA" b="1" dirty="0"/>
              <a:t>أدوات تحليل المشاعر والتفاعل مع العلامة التجارية</a:t>
            </a:r>
            <a:endParaRPr lang="fr-DZ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820B4B-B04A-4BE9-8E88-8B2F34238B2C}"/>
              </a:ext>
            </a:extLst>
          </p:cNvPr>
          <p:cNvSpPr txBox="1"/>
          <p:nvPr/>
        </p:nvSpPr>
        <p:spPr>
          <a:xfrm>
            <a:off x="4742823" y="1718268"/>
            <a:ext cx="6340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r-DZ" sz="2400" b="1" dirty="0" err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Brandwatch</a:t>
            </a:r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AI</a:t>
            </a:r>
            <a:endParaRPr lang="ar-SA" sz="24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تحلل مشاعر العملاء حول العلامة التجارية عبر وسائل التواصل الاجتماعي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تساعد في تحديد الاتجاهات الإيجابية والسلبية</a:t>
            </a: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. </a:t>
            </a:r>
            <a:endParaRPr lang="ar-S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algn="just" rtl="1"/>
            <a:r>
              <a:rPr lang="fr-DZ" sz="2400" b="1" dirty="0" err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Sprinklr</a:t>
            </a:r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AI </a:t>
            </a:r>
            <a:endParaRPr lang="ar-SA" sz="24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تقيس مدى تأثير الحملات التسويقية على صورة العلامة التجارية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توفر تحليلات حول مدى رضا العملاء</a:t>
            </a:r>
            <a:endParaRPr lang="ar-S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5122" name="Picture 2" descr="3 Tools AI yang Meningkatkan Keberhasilan Strategi Digital Marketing Anda">
            <a:extLst>
              <a:ext uri="{FF2B5EF4-FFF2-40B4-BE49-F238E27FC236}">
                <a16:creationId xmlns:a16="http://schemas.microsoft.com/office/drawing/2014/main" id="{4FD3CDD2-D510-460F-B664-891889B3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489"/>
            <a:ext cx="4270549" cy="29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WS Marketplace: Sprinklr Unified-CXM Platform">
            <a:extLst>
              <a:ext uri="{FF2B5EF4-FFF2-40B4-BE49-F238E27FC236}">
                <a16:creationId xmlns:a16="http://schemas.microsoft.com/office/drawing/2014/main" id="{2B4DCC61-DADF-4960-B2E9-CCE23C23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9872"/>
            <a:ext cx="4270549" cy="272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8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282AF-6F40-4F57-9CD3-FD09D308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33" y="190919"/>
            <a:ext cx="10485645" cy="1320071"/>
          </a:xfrm>
        </p:spPr>
        <p:txBody>
          <a:bodyPr/>
          <a:lstStyle/>
          <a:p>
            <a:pPr algn="ctr"/>
            <a:r>
              <a:rPr lang="ar-SA" b="1" dirty="0"/>
              <a:t>أدوات تحليل المنافسين وتوقعات السوق</a:t>
            </a:r>
            <a:endParaRPr lang="fr-DZ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820B4B-B04A-4BE9-8E88-8B2F34238B2C}"/>
              </a:ext>
            </a:extLst>
          </p:cNvPr>
          <p:cNvSpPr txBox="1"/>
          <p:nvPr/>
        </p:nvSpPr>
        <p:spPr>
          <a:xfrm>
            <a:off x="4742823" y="1718268"/>
            <a:ext cx="6340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Crayon AI </a:t>
            </a:r>
            <a:endParaRPr lang="ar-SA" sz="24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algn="just" rtl="1"/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تحلل استراتيجيات المنافسين وتوفر تحديثات حول تغييرات الأسعار والعروض</a:t>
            </a:r>
          </a:p>
          <a:p>
            <a:pPr algn="just" rtl="1"/>
            <a:r>
              <a:rPr lang="fr-DZ" sz="2400" b="1" dirty="0" err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Pathmatics</a:t>
            </a:r>
            <a:r>
              <a:rPr lang="fr-DZ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AI </a:t>
            </a:r>
            <a:endParaRPr lang="ar-SA" sz="24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algn="just" rtl="1"/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تكشف عن استراتيجيات الإعلانات الرقمية للمنافسين</a:t>
            </a:r>
            <a:r>
              <a:rPr lang="fr-D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. </a:t>
            </a:r>
            <a:endParaRPr lang="ar-SA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6146" name="Picture 2" descr="Crayon AI: Capture and Summarize Critical Competitive Insights In ...">
            <a:extLst>
              <a:ext uri="{FF2B5EF4-FFF2-40B4-BE49-F238E27FC236}">
                <a16:creationId xmlns:a16="http://schemas.microsoft.com/office/drawing/2014/main" id="{1FEB8268-FDF9-4603-8322-7272E5EC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990"/>
            <a:ext cx="4270549" cy="26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athmatics digital ad spend data sees the top 10 drop $240m in 2021">
            <a:extLst>
              <a:ext uri="{FF2B5EF4-FFF2-40B4-BE49-F238E27FC236}">
                <a16:creationId xmlns:a16="http://schemas.microsoft.com/office/drawing/2014/main" id="{CF5872C7-05F2-4B16-9991-78E35F34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9872"/>
            <a:ext cx="4270549" cy="272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91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9697</TotalTime>
  <Words>475</Words>
  <Application>Microsoft Office PowerPoint</Application>
  <PresentationFormat>Grand écran</PresentationFormat>
  <Paragraphs>61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AmazonEmberArabic</vt:lpstr>
      <vt:lpstr>Arial</vt:lpstr>
      <vt:lpstr>Bradley Hand ITC</vt:lpstr>
      <vt:lpstr>Calibri</vt:lpstr>
      <vt:lpstr>Century Gothic</vt:lpstr>
      <vt:lpstr>Courier New</vt:lpstr>
      <vt:lpstr>Times New Roman</vt:lpstr>
      <vt:lpstr>Wingdings</vt:lpstr>
      <vt:lpstr>Wingdings 3</vt:lpstr>
      <vt:lpstr>Ion</vt:lpstr>
      <vt:lpstr>Présentation PowerPoint</vt:lpstr>
      <vt:lpstr>المحاضرة الثالثة: الذكاء الإصطناعي وأدوات تحليل الأداء    </vt:lpstr>
      <vt:lpstr>تحليل الأداء التسويقي</vt:lpstr>
      <vt:lpstr>تحليل الأداء التسويقي بإستخدام الذكاء الإصطناعي</vt:lpstr>
      <vt:lpstr>أدوات تحليل الأداء للحملات التسويقية</vt:lpstr>
      <vt:lpstr>أدوات تحليل سلوك العملاء</vt:lpstr>
      <vt:lpstr>أدوات تحليل المحتوى وتحسين تجربة المستخدم</vt:lpstr>
      <vt:lpstr>أدوات تحليل المشاعر والتفاعل مع العلامة التجارية</vt:lpstr>
      <vt:lpstr>أدوات تحليل المنافسين وتوقعات السوق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الأولى:</dc:title>
  <dc:creator>mehdi mendjel</dc:creator>
  <cp:lastModifiedBy>mehdi mendjel</cp:lastModifiedBy>
  <cp:revision>130</cp:revision>
  <dcterms:created xsi:type="dcterms:W3CDTF">2024-09-27T14:01:48Z</dcterms:created>
  <dcterms:modified xsi:type="dcterms:W3CDTF">2025-02-19T07:15:05Z</dcterms:modified>
</cp:coreProperties>
</file>