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75"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1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BDAEE-4A4D-4EAA-A7EB-3530116FBDAD}" type="datetimeFigureOut">
              <a:rPr lang="fr-DZ" smtClean="0"/>
              <a:t>29/09/2024</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1687E-4A92-4268-9856-F761D353A624}" type="slidenum">
              <a:rPr lang="fr-DZ" smtClean="0"/>
              <a:t>‹N°›</a:t>
            </a:fld>
            <a:endParaRPr lang="fr-DZ"/>
          </a:p>
        </p:txBody>
      </p:sp>
    </p:spTree>
    <p:extLst>
      <p:ext uri="{BB962C8B-B14F-4D97-AF65-F5344CB8AC3E}">
        <p14:creationId xmlns:p14="http://schemas.microsoft.com/office/powerpoint/2010/main" val="392949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9</a:t>
            </a:fld>
            <a:endParaRPr lang="fr-DZ"/>
          </a:p>
        </p:txBody>
      </p:sp>
    </p:spTree>
    <p:extLst>
      <p:ext uri="{BB962C8B-B14F-4D97-AF65-F5344CB8AC3E}">
        <p14:creationId xmlns:p14="http://schemas.microsoft.com/office/powerpoint/2010/main" val="77142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18</a:t>
            </a:fld>
            <a:endParaRPr lang="fr-DZ"/>
          </a:p>
        </p:txBody>
      </p:sp>
    </p:spTree>
    <p:extLst>
      <p:ext uri="{BB962C8B-B14F-4D97-AF65-F5344CB8AC3E}">
        <p14:creationId xmlns:p14="http://schemas.microsoft.com/office/powerpoint/2010/main" val="120531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19</a:t>
            </a:fld>
            <a:endParaRPr lang="fr-DZ"/>
          </a:p>
        </p:txBody>
      </p:sp>
    </p:spTree>
    <p:extLst>
      <p:ext uri="{BB962C8B-B14F-4D97-AF65-F5344CB8AC3E}">
        <p14:creationId xmlns:p14="http://schemas.microsoft.com/office/powerpoint/2010/main" val="299966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10</a:t>
            </a:fld>
            <a:endParaRPr lang="fr-DZ"/>
          </a:p>
        </p:txBody>
      </p:sp>
    </p:spTree>
    <p:extLst>
      <p:ext uri="{BB962C8B-B14F-4D97-AF65-F5344CB8AC3E}">
        <p14:creationId xmlns:p14="http://schemas.microsoft.com/office/powerpoint/2010/main" val="91760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11</a:t>
            </a:fld>
            <a:endParaRPr lang="fr-DZ"/>
          </a:p>
        </p:txBody>
      </p:sp>
    </p:spTree>
    <p:extLst>
      <p:ext uri="{BB962C8B-B14F-4D97-AF65-F5344CB8AC3E}">
        <p14:creationId xmlns:p14="http://schemas.microsoft.com/office/powerpoint/2010/main" val="148537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12</a:t>
            </a:fld>
            <a:endParaRPr lang="fr-DZ"/>
          </a:p>
        </p:txBody>
      </p:sp>
    </p:spTree>
    <p:extLst>
      <p:ext uri="{BB962C8B-B14F-4D97-AF65-F5344CB8AC3E}">
        <p14:creationId xmlns:p14="http://schemas.microsoft.com/office/powerpoint/2010/main" val="192122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13</a:t>
            </a:fld>
            <a:endParaRPr lang="fr-DZ"/>
          </a:p>
        </p:txBody>
      </p:sp>
    </p:spTree>
    <p:extLst>
      <p:ext uri="{BB962C8B-B14F-4D97-AF65-F5344CB8AC3E}">
        <p14:creationId xmlns:p14="http://schemas.microsoft.com/office/powerpoint/2010/main" val="408782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14</a:t>
            </a:fld>
            <a:endParaRPr lang="fr-DZ"/>
          </a:p>
        </p:txBody>
      </p:sp>
    </p:spTree>
    <p:extLst>
      <p:ext uri="{BB962C8B-B14F-4D97-AF65-F5344CB8AC3E}">
        <p14:creationId xmlns:p14="http://schemas.microsoft.com/office/powerpoint/2010/main" val="135002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15</a:t>
            </a:fld>
            <a:endParaRPr lang="fr-DZ"/>
          </a:p>
        </p:txBody>
      </p:sp>
    </p:spTree>
    <p:extLst>
      <p:ext uri="{BB962C8B-B14F-4D97-AF65-F5344CB8AC3E}">
        <p14:creationId xmlns:p14="http://schemas.microsoft.com/office/powerpoint/2010/main" val="49912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16</a:t>
            </a:fld>
            <a:endParaRPr lang="fr-DZ"/>
          </a:p>
        </p:txBody>
      </p:sp>
    </p:spTree>
    <p:extLst>
      <p:ext uri="{BB962C8B-B14F-4D97-AF65-F5344CB8AC3E}">
        <p14:creationId xmlns:p14="http://schemas.microsoft.com/office/powerpoint/2010/main" val="1799747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AAA1687E-4A92-4268-9856-F761D353A624}" type="slidenum">
              <a:rPr lang="fr-DZ" smtClean="0"/>
              <a:t>17</a:t>
            </a:fld>
            <a:endParaRPr lang="fr-DZ"/>
          </a:p>
        </p:txBody>
      </p:sp>
    </p:spTree>
    <p:extLst>
      <p:ext uri="{BB962C8B-B14F-4D97-AF65-F5344CB8AC3E}">
        <p14:creationId xmlns:p14="http://schemas.microsoft.com/office/powerpoint/2010/main" val="335505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DBF3B-44B3-45CE-964A-A7F7A6F05C1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7E154224-23AB-4EE3-9748-670CBD4123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D18216A2-4C93-4FEC-BC21-4EE544C8250D}"/>
              </a:ext>
            </a:extLst>
          </p:cNvPr>
          <p:cNvSpPr>
            <a:spLocks noGrp="1"/>
          </p:cNvSpPr>
          <p:nvPr>
            <p:ph type="dt" sz="half" idx="10"/>
          </p:nvPr>
        </p:nvSpPr>
        <p:spPr/>
        <p:txBody>
          <a:bodyPr/>
          <a:lstStyle/>
          <a:p>
            <a:fld id="{4F23B60F-39A8-4211-9A90-C51DBFC41893}" type="datetimeFigureOut">
              <a:rPr lang="fr-DZ" smtClean="0"/>
              <a:t>29/09/2024</a:t>
            </a:fld>
            <a:endParaRPr lang="fr-DZ"/>
          </a:p>
        </p:txBody>
      </p:sp>
      <p:sp>
        <p:nvSpPr>
          <p:cNvPr id="5" name="Espace réservé du pied de page 4">
            <a:extLst>
              <a:ext uri="{FF2B5EF4-FFF2-40B4-BE49-F238E27FC236}">
                <a16:creationId xmlns:a16="http://schemas.microsoft.com/office/drawing/2014/main" id="{DC999F00-7516-4987-8F98-58746238711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D60E600E-A9F9-4F99-BEB5-4F17DD322D9A}"/>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347996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28A27-16AD-4A75-BFC6-0AE156FB062B}"/>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DE3A376-A726-48F2-8195-17E701C4FAA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5CEABCF6-B232-4301-B18C-B02A2FFB5424}"/>
              </a:ext>
            </a:extLst>
          </p:cNvPr>
          <p:cNvSpPr>
            <a:spLocks noGrp="1"/>
          </p:cNvSpPr>
          <p:nvPr>
            <p:ph type="dt" sz="half" idx="10"/>
          </p:nvPr>
        </p:nvSpPr>
        <p:spPr/>
        <p:txBody>
          <a:bodyPr/>
          <a:lstStyle/>
          <a:p>
            <a:fld id="{4F23B60F-39A8-4211-9A90-C51DBFC41893}" type="datetimeFigureOut">
              <a:rPr lang="fr-DZ" smtClean="0"/>
              <a:t>29/09/2024</a:t>
            </a:fld>
            <a:endParaRPr lang="fr-DZ"/>
          </a:p>
        </p:txBody>
      </p:sp>
      <p:sp>
        <p:nvSpPr>
          <p:cNvPr id="5" name="Espace réservé du pied de page 4">
            <a:extLst>
              <a:ext uri="{FF2B5EF4-FFF2-40B4-BE49-F238E27FC236}">
                <a16:creationId xmlns:a16="http://schemas.microsoft.com/office/drawing/2014/main" id="{1D253DA1-320E-4C12-A7C3-EBEBE3186AAC}"/>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9BEF0D6-ABDB-4E34-9831-31A416788DDB}"/>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313551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A76A7C4-B258-4A27-97C5-9DFB2E87495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3F61B686-8247-4336-9523-4964D2CC89A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2C380479-CFA8-43B0-B3FE-CC45720A8257}"/>
              </a:ext>
            </a:extLst>
          </p:cNvPr>
          <p:cNvSpPr>
            <a:spLocks noGrp="1"/>
          </p:cNvSpPr>
          <p:nvPr>
            <p:ph type="dt" sz="half" idx="10"/>
          </p:nvPr>
        </p:nvSpPr>
        <p:spPr/>
        <p:txBody>
          <a:bodyPr/>
          <a:lstStyle/>
          <a:p>
            <a:fld id="{4F23B60F-39A8-4211-9A90-C51DBFC41893}" type="datetimeFigureOut">
              <a:rPr lang="fr-DZ" smtClean="0"/>
              <a:t>29/09/2024</a:t>
            </a:fld>
            <a:endParaRPr lang="fr-DZ"/>
          </a:p>
        </p:txBody>
      </p:sp>
      <p:sp>
        <p:nvSpPr>
          <p:cNvPr id="5" name="Espace réservé du pied de page 4">
            <a:extLst>
              <a:ext uri="{FF2B5EF4-FFF2-40B4-BE49-F238E27FC236}">
                <a16:creationId xmlns:a16="http://schemas.microsoft.com/office/drawing/2014/main" id="{45DFA25A-80BC-4D7E-AF2B-8ECAE9BAE76A}"/>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4BCF624F-FD54-418D-B109-A664C10876C7}"/>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411230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92B5CF-B9C6-4AF5-AF9F-DC1310FBD95E}"/>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CB9450A9-927F-47E4-86DF-2A9FD228387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371F9EB3-2C36-495B-B091-F4697BD6681D}"/>
              </a:ext>
            </a:extLst>
          </p:cNvPr>
          <p:cNvSpPr>
            <a:spLocks noGrp="1"/>
          </p:cNvSpPr>
          <p:nvPr>
            <p:ph type="dt" sz="half" idx="10"/>
          </p:nvPr>
        </p:nvSpPr>
        <p:spPr/>
        <p:txBody>
          <a:bodyPr/>
          <a:lstStyle/>
          <a:p>
            <a:fld id="{4F23B60F-39A8-4211-9A90-C51DBFC41893}" type="datetimeFigureOut">
              <a:rPr lang="fr-DZ" smtClean="0"/>
              <a:t>29/09/2024</a:t>
            </a:fld>
            <a:endParaRPr lang="fr-DZ"/>
          </a:p>
        </p:txBody>
      </p:sp>
      <p:sp>
        <p:nvSpPr>
          <p:cNvPr id="5" name="Espace réservé du pied de page 4">
            <a:extLst>
              <a:ext uri="{FF2B5EF4-FFF2-40B4-BE49-F238E27FC236}">
                <a16:creationId xmlns:a16="http://schemas.microsoft.com/office/drawing/2014/main" id="{E7774180-27B1-43F0-9972-D902D1E6209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0D3BB161-BDCA-451F-BB35-0C5F0DB1286D}"/>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8848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BE02D4-B08F-4A07-96F0-082B833B2E5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BCA805AF-7B1D-4969-A07F-BB0A1C4C7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27FE785-A0F6-4E80-B2A1-6E55BAFFED82}"/>
              </a:ext>
            </a:extLst>
          </p:cNvPr>
          <p:cNvSpPr>
            <a:spLocks noGrp="1"/>
          </p:cNvSpPr>
          <p:nvPr>
            <p:ph type="dt" sz="half" idx="10"/>
          </p:nvPr>
        </p:nvSpPr>
        <p:spPr/>
        <p:txBody>
          <a:bodyPr/>
          <a:lstStyle/>
          <a:p>
            <a:fld id="{4F23B60F-39A8-4211-9A90-C51DBFC41893}" type="datetimeFigureOut">
              <a:rPr lang="fr-DZ" smtClean="0"/>
              <a:t>29/09/2024</a:t>
            </a:fld>
            <a:endParaRPr lang="fr-DZ"/>
          </a:p>
        </p:txBody>
      </p:sp>
      <p:sp>
        <p:nvSpPr>
          <p:cNvPr id="5" name="Espace réservé du pied de page 4">
            <a:extLst>
              <a:ext uri="{FF2B5EF4-FFF2-40B4-BE49-F238E27FC236}">
                <a16:creationId xmlns:a16="http://schemas.microsoft.com/office/drawing/2014/main" id="{F7350608-096D-4890-88E3-E695DA8E8C9D}"/>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87C74415-4570-44C4-AD7C-7A6B469FBA43}"/>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400745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707C76-146E-4F92-AE11-B53D0D4AD455}"/>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ED377676-0367-46BD-BB23-D026059D60D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7BAAAAAC-3F55-4C83-930E-91376D92437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4BC59755-3062-472E-AC6F-9651610AFF36}"/>
              </a:ext>
            </a:extLst>
          </p:cNvPr>
          <p:cNvSpPr>
            <a:spLocks noGrp="1"/>
          </p:cNvSpPr>
          <p:nvPr>
            <p:ph type="dt" sz="half" idx="10"/>
          </p:nvPr>
        </p:nvSpPr>
        <p:spPr/>
        <p:txBody>
          <a:bodyPr/>
          <a:lstStyle/>
          <a:p>
            <a:fld id="{4F23B60F-39A8-4211-9A90-C51DBFC41893}" type="datetimeFigureOut">
              <a:rPr lang="fr-DZ" smtClean="0"/>
              <a:t>29/09/2024</a:t>
            </a:fld>
            <a:endParaRPr lang="fr-DZ"/>
          </a:p>
        </p:txBody>
      </p:sp>
      <p:sp>
        <p:nvSpPr>
          <p:cNvPr id="6" name="Espace réservé du pied de page 5">
            <a:extLst>
              <a:ext uri="{FF2B5EF4-FFF2-40B4-BE49-F238E27FC236}">
                <a16:creationId xmlns:a16="http://schemas.microsoft.com/office/drawing/2014/main" id="{990E6971-9E01-4D3A-83F2-FB31E704B73F}"/>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668A8029-BE04-4E4A-9031-6C55E20998E1}"/>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33207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45B55-CF9B-42D8-BE09-632A557408B4}"/>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2463054-543F-4CA9-9E02-164592315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573B55E-E363-457C-BCC7-227EE9E65F9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17340E44-204A-4349-9932-8B60686204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7F1A008-77FA-41E2-BA78-C80CA8AFD1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780AB462-26D8-47B1-8EC0-F21BCF8771BE}"/>
              </a:ext>
            </a:extLst>
          </p:cNvPr>
          <p:cNvSpPr>
            <a:spLocks noGrp="1"/>
          </p:cNvSpPr>
          <p:nvPr>
            <p:ph type="dt" sz="half" idx="10"/>
          </p:nvPr>
        </p:nvSpPr>
        <p:spPr/>
        <p:txBody>
          <a:bodyPr/>
          <a:lstStyle/>
          <a:p>
            <a:fld id="{4F23B60F-39A8-4211-9A90-C51DBFC41893}" type="datetimeFigureOut">
              <a:rPr lang="fr-DZ" smtClean="0"/>
              <a:t>29/09/2024</a:t>
            </a:fld>
            <a:endParaRPr lang="fr-DZ"/>
          </a:p>
        </p:txBody>
      </p:sp>
      <p:sp>
        <p:nvSpPr>
          <p:cNvPr id="8" name="Espace réservé du pied de page 7">
            <a:extLst>
              <a:ext uri="{FF2B5EF4-FFF2-40B4-BE49-F238E27FC236}">
                <a16:creationId xmlns:a16="http://schemas.microsoft.com/office/drawing/2014/main" id="{CBEBBE12-346F-493F-AC74-73F8A71A3C2B}"/>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E4F86481-C06B-457D-8CF2-0204A2B327A4}"/>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56380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B6350-8B80-46BC-B0BF-13325502E576}"/>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B038CEAE-266C-48A1-99A9-1B88D188398D}"/>
              </a:ext>
            </a:extLst>
          </p:cNvPr>
          <p:cNvSpPr>
            <a:spLocks noGrp="1"/>
          </p:cNvSpPr>
          <p:nvPr>
            <p:ph type="dt" sz="half" idx="10"/>
          </p:nvPr>
        </p:nvSpPr>
        <p:spPr/>
        <p:txBody>
          <a:bodyPr/>
          <a:lstStyle/>
          <a:p>
            <a:fld id="{4F23B60F-39A8-4211-9A90-C51DBFC41893}" type="datetimeFigureOut">
              <a:rPr lang="fr-DZ" smtClean="0"/>
              <a:t>29/09/2024</a:t>
            </a:fld>
            <a:endParaRPr lang="fr-DZ"/>
          </a:p>
        </p:txBody>
      </p:sp>
      <p:sp>
        <p:nvSpPr>
          <p:cNvPr id="4" name="Espace réservé du pied de page 3">
            <a:extLst>
              <a:ext uri="{FF2B5EF4-FFF2-40B4-BE49-F238E27FC236}">
                <a16:creationId xmlns:a16="http://schemas.microsoft.com/office/drawing/2014/main" id="{F94C0F81-7FD5-4377-A892-1CFE33D7DADF}"/>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3B5594D7-C72E-4258-98C6-020525E89AF3}"/>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18292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E8D53DB-C9C7-4939-A358-60BE8A0659D9}"/>
              </a:ext>
            </a:extLst>
          </p:cNvPr>
          <p:cNvSpPr>
            <a:spLocks noGrp="1"/>
          </p:cNvSpPr>
          <p:nvPr>
            <p:ph type="dt" sz="half" idx="10"/>
          </p:nvPr>
        </p:nvSpPr>
        <p:spPr/>
        <p:txBody>
          <a:bodyPr/>
          <a:lstStyle/>
          <a:p>
            <a:fld id="{4F23B60F-39A8-4211-9A90-C51DBFC41893}" type="datetimeFigureOut">
              <a:rPr lang="fr-DZ" smtClean="0"/>
              <a:t>29/09/2024</a:t>
            </a:fld>
            <a:endParaRPr lang="fr-DZ"/>
          </a:p>
        </p:txBody>
      </p:sp>
      <p:sp>
        <p:nvSpPr>
          <p:cNvPr id="3" name="Espace réservé du pied de page 2">
            <a:extLst>
              <a:ext uri="{FF2B5EF4-FFF2-40B4-BE49-F238E27FC236}">
                <a16:creationId xmlns:a16="http://schemas.microsoft.com/office/drawing/2014/main" id="{6D3BD698-BA5C-4BF4-9B8B-564C256DAD5F}"/>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1FC1895D-FB48-4177-9F63-E1C4EEDADB03}"/>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45443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5FC74-0690-4648-94BD-B7BEE47980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E1FCFCD1-7967-4E34-85B4-B28C24322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DDB9B1F2-338D-454B-81CA-036CF3ECC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EB07F21-14D4-4AD2-9EAD-F839F0CCCEB1}"/>
              </a:ext>
            </a:extLst>
          </p:cNvPr>
          <p:cNvSpPr>
            <a:spLocks noGrp="1"/>
          </p:cNvSpPr>
          <p:nvPr>
            <p:ph type="dt" sz="half" idx="10"/>
          </p:nvPr>
        </p:nvSpPr>
        <p:spPr/>
        <p:txBody>
          <a:bodyPr/>
          <a:lstStyle/>
          <a:p>
            <a:fld id="{4F23B60F-39A8-4211-9A90-C51DBFC41893}" type="datetimeFigureOut">
              <a:rPr lang="fr-DZ" smtClean="0"/>
              <a:t>29/09/2024</a:t>
            </a:fld>
            <a:endParaRPr lang="fr-DZ"/>
          </a:p>
        </p:txBody>
      </p:sp>
      <p:sp>
        <p:nvSpPr>
          <p:cNvPr id="6" name="Espace réservé du pied de page 5">
            <a:extLst>
              <a:ext uri="{FF2B5EF4-FFF2-40B4-BE49-F238E27FC236}">
                <a16:creationId xmlns:a16="http://schemas.microsoft.com/office/drawing/2014/main" id="{EEA556EA-3F3C-4719-9690-E8918D799FB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DB7C1AC8-22AE-465D-91E8-8854680C1E35}"/>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269913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F4323-B9EB-461D-A0A9-F5322B1B90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899543B2-F540-42DE-A48A-3BF41DA77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AF48FA2C-CAEF-40B3-8F3E-58A44D79F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A170FF2-EBE0-4E63-A93C-A90424870D07}"/>
              </a:ext>
            </a:extLst>
          </p:cNvPr>
          <p:cNvSpPr>
            <a:spLocks noGrp="1"/>
          </p:cNvSpPr>
          <p:nvPr>
            <p:ph type="dt" sz="half" idx="10"/>
          </p:nvPr>
        </p:nvSpPr>
        <p:spPr/>
        <p:txBody>
          <a:bodyPr/>
          <a:lstStyle/>
          <a:p>
            <a:fld id="{4F23B60F-39A8-4211-9A90-C51DBFC41893}" type="datetimeFigureOut">
              <a:rPr lang="fr-DZ" smtClean="0"/>
              <a:t>29/09/2024</a:t>
            </a:fld>
            <a:endParaRPr lang="fr-DZ"/>
          </a:p>
        </p:txBody>
      </p:sp>
      <p:sp>
        <p:nvSpPr>
          <p:cNvPr id="6" name="Espace réservé du pied de page 5">
            <a:extLst>
              <a:ext uri="{FF2B5EF4-FFF2-40B4-BE49-F238E27FC236}">
                <a16:creationId xmlns:a16="http://schemas.microsoft.com/office/drawing/2014/main" id="{FB13A4ED-EAC1-48A7-AAD8-A04749B7BCDD}"/>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88D4149C-FBBA-428F-88D1-5885FA623712}"/>
              </a:ext>
            </a:extLst>
          </p:cNvPr>
          <p:cNvSpPr>
            <a:spLocks noGrp="1"/>
          </p:cNvSpPr>
          <p:nvPr>
            <p:ph type="sldNum" sz="quarter" idx="12"/>
          </p:nvPr>
        </p:nvSpPr>
        <p:spPr/>
        <p:txBody>
          <a:bodyPr/>
          <a:lstStyle/>
          <a:p>
            <a:fld id="{58AB7CD7-A40A-4C78-A1CE-A9D033069F48}" type="slidenum">
              <a:rPr lang="fr-DZ" smtClean="0"/>
              <a:t>‹N°›</a:t>
            </a:fld>
            <a:endParaRPr lang="fr-DZ"/>
          </a:p>
        </p:txBody>
      </p:sp>
    </p:spTree>
    <p:extLst>
      <p:ext uri="{BB962C8B-B14F-4D97-AF65-F5344CB8AC3E}">
        <p14:creationId xmlns:p14="http://schemas.microsoft.com/office/powerpoint/2010/main" val="87086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6DF3B0-FC04-48D3-8D56-8DBCEB3A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7225451-DDCD-4506-A013-70D919157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D63BDBC4-31A9-402B-918F-CB9665415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3B60F-39A8-4211-9A90-C51DBFC41893}" type="datetimeFigureOut">
              <a:rPr lang="fr-DZ" smtClean="0"/>
              <a:t>29/09/2024</a:t>
            </a:fld>
            <a:endParaRPr lang="fr-DZ"/>
          </a:p>
        </p:txBody>
      </p:sp>
      <p:sp>
        <p:nvSpPr>
          <p:cNvPr id="5" name="Espace réservé du pied de page 4">
            <a:extLst>
              <a:ext uri="{FF2B5EF4-FFF2-40B4-BE49-F238E27FC236}">
                <a16:creationId xmlns:a16="http://schemas.microsoft.com/office/drawing/2014/main" id="{B52325D5-7A56-4099-8F81-635E1808F6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A8BADC3-A076-4F28-A194-B2DD591C74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B7CD7-A40A-4C78-A1CE-A9D033069F48}" type="slidenum">
              <a:rPr lang="fr-DZ" smtClean="0"/>
              <a:t>‹N°›</a:t>
            </a:fld>
            <a:endParaRPr lang="fr-DZ"/>
          </a:p>
        </p:txBody>
      </p:sp>
    </p:spTree>
    <p:extLst>
      <p:ext uri="{BB962C8B-B14F-4D97-AF65-F5344CB8AC3E}">
        <p14:creationId xmlns:p14="http://schemas.microsoft.com/office/powerpoint/2010/main" val="73584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SA" sz="5400" b="1" dirty="0">
                <a:solidFill>
                  <a:srgbClr val="000000"/>
                </a:solidFill>
                <a:effectLst/>
                <a:ea typeface="Calibri" panose="020F0502020204030204" pitchFamily="34" charset="0"/>
                <a:cs typeface="Times New Roman" panose="02020603050405020304" pitchFamily="18" charset="0"/>
              </a:rPr>
              <a:t>الأساليب الكمية في التسويق 1</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Méthodes Quantitatives en Marketing 1</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4DEC6889-22A4-46CC-B8CD-561F93B43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347" y="3664117"/>
            <a:ext cx="1631943" cy="1380156"/>
          </a:xfrm>
          <a:prstGeom prst="rect">
            <a:avLst/>
          </a:prstGeom>
        </p:spPr>
      </p:pic>
    </p:spTree>
    <p:extLst>
      <p:ext uri="{BB962C8B-B14F-4D97-AF65-F5344CB8AC3E}">
        <p14:creationId xmlns:p14="http://schemas.microsoft.com/office/powerpoint/2010/main"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1075175" y="1690688"/>
            <a:ext cx="11116826"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fr-FR" sz="3600" b="1" dirty="0">
                <a:solidFill>
                  <a:schemeClr val="tx1"/>
                </a:solidFill>
                <a:cs typeface="+mj-cs"/>
              </a:rPr>
              <a:t>1915</a:t>
            </a:r>
            <a:r>
              <a:rPr lang="ar-SA" sz="3600" b="1" dirty="0">
                <a:solidFill>
                  <a:schemeClr val="tx1"/>
                </a:solidFill>
                <a:cs typeface="+mj-cs"/>
              </a:rPr>
              <a:t>: </a:t>
            </a:r>
            <a:r>
              <a:rPr lang="ar-SA" sz="2800" dirty="0">
                <a:solidFill>
                  <a:schemeClr val="tx1"/>
                </a:solidFill>
                <a:cs typeface="+mj-cs"/>
              </a:rPr>
              <a:t>الصيغة الأولى لنموذج المخزون الخاص بحجم طلبية السوق</a:t>
            </a:r>
            <a:endParaRPr lang="fr-DZ" sz="3600" dirty="0">
              <a:solidFill>
                <a:schemeClr val="tx1"/>
              </a:solidFill>
              <a:cs typeface="+mj-cs"/>
            </a:endParaRPr>
          </a:p>
        </p:txBody>
      </p:sp>
      <p:pic>
        <p:nvPicPr>
          <p:cNvPr id="5122" name="Picture 2" descr="F.W. Harris- EOQ MODEL">
            <a:extLst>
              <a:ext uri="{FF2B5EF4-FFF2-40B4-BE49-F238E27FC236}">
                <a16:creationId xmlns:a16="http://schemas.microsoft.com/office/drawing/2014/main" id="{67D8F32D-1FCD-449B-BA79-5D0D9B6AB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05761"/>
            <a:ext cx="9971629" cy="420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8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251209" y="1366579"/>
            <a:ext cx="11967587" cy="7276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الحرب العالمية الأولى: </a:t>
            </a:r>
            <a:r>
              <a:rPr lang="ar-SA" sz="2000" dirty="0">
                <a:solidFill>
                  <a:schemeClr val="tx1"/>
                </a:solidFill>
                <a:cs typeface="+mj-cs"/>
              </a:rPr>
              <a:t>توظيف الإحصاء لتحديد أفضل الطرق للتهرب من </a:t>
            </a:r>
            <a:r>
              <a:rPr lang="ar-SA" sz="2000" dirty="0" err="1">
                <a:solidFill>
                  <a:schemeClr val="tx1"/>
                </a:solidFill>
                <a:cs typeface="+mj-cs"/>
              </a:rPr>
              <a:t>الغوصات</a:t>
            </a:r>
            <a:r>
              <a:rPr lang="ar-SA" sz="2000" dirty="0">
                <a:solidFill>
                  <a:schemeClr val="tx1"/>
                </a:solidFill>
                <a:cs typeface="+mj-cs"/>
              </a:rPr>
              <a:t>، محللا أهمية المسار المتعرج</a:t>
            </a:r>
            <a:endParaRPr lang="fr-DZ" sz="3600" dirty="0">
              <a:solidFill>
                <a:schemeClr val="tx1"/>
              </a:solidFill>
              <a:cs typeface="+mj-cs"/>
            </a:endParaRPr>
          </a:p>
        </p:txBody>
      </p:sp>
      <p:pic>
        <p:nvPicPr>
          <p:cNvPr id="6146" name="Picture 2" descr="undefined">
            <a:extLst>
              <a:ext uri="{FF2B5EF4-FFF2-40B4-BE49-F238E27FC236}">
                <a16:creationId xmlns:a16="http://schemas.microsoft.com/office/drawing/2014/main" id="{B191AD3D-D588-4DAC-9658-D34BE6028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60876"/>
            <a:ext cx="6096001" cy="444137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الحرب العالمية الاولى 26217 - شبكة ابو نواف">
            <a:extLst>
              <a:ext uri="{FF2B5EF4-FFF2-40B4-BE49-F238E27FC236}">
                <a16:creationId xmlns:a16="http://schemas.microsoft.com/office/drawing/2014/main" id="{693C2E42-629C-4623-A021-A60092869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60877"/>
            <a:ext cx="6095999" cy="444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33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522515" y="1690688"/>
            <a:ext cx="11669486"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1916: </a:t>
            </a:r>
            <a:r>
              <a:rPr lang="ar-SA" dirty="0">
                <a:solidFill>
                  <a:schemeClr val="tx1"/>
                </a:solidFill>
                <a:cs typeface="+mj-cs"/>
              </a:rPr>
              <a:t>تحليل تذبذب الطلب على تسهيلات الهاتف في المقاسم الآلية، فكان أول من طور صيغ وقت الانتظار المتوقع لطالبي النداءات</a:t>
            </a:r>
            <a:endParaRPr lang="fr-DZ" sz="3600" dirty="0">
              <a:solidFill>
                <a:schemeClr val="tx1"/>
              </a:solidFill>
              <a:cs typeface="+mj-cs"/>
            </a:endParaRPr>
          </a:p>
        </p:txBody>
      </p:sp>
      <p:pic>
        <p:nvPicPr>
          <p:cNvPr id="7170" name="Picture 2" descr="PPT - المقاسم الهاتفية الرقمية في سورية PowerPoint Presentation - ID ...">
            <a:extLst>
              <a:ext uri="{FF2B5EF4-FFF2-40B4-BE49-F238E27FC236}">
                <a16:creationId xmlns:a16="http://schemas.microsoft.com/office/drawing/2014/main" id="{38A420A8-9706-41F0-95DC-363FF5CC9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05760"/>
            <a:ext cx="11805138" cy="445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39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1296237" y="1690688"/>
            <a:ext cx="10895764"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1925: </a:t>
            </a:r>
            <a:r>
              <a:rPr lang="ar-SA" sz="2800" dirty="0">
                <a:solidFill>
                  <a:schemeClr val="tx1"/>
                </a:solidFill>
                <a:cs typeface="+mj-cs"/>
              </a:rPr>
              <a:t>تطوير نظرية خطوط الانتظار من خلال تطبيق نظرية الاحتمالات</a:t>
            </a:r>
            <a:endParaRPr lang="fr-DZ" sz="3600" dirty="0">
              <a:solidFill>
                <a:schemeClr val="tx1"/>
              </a:solidFill>
              <a:cs typeface="+mj-cs"/>
            </a:endParaRPr>
          </a:p>
        </p:txBody>
      </p:sp>
      <p:pic>
        <p:nvPicPr>
          <p:cNvPr id="5" name="Image 4">
            <a:extLst>
              <a:ext uri="{FF2B5EF4-FFF2-40B4-BE49-F238E27FC236}">
                <a16:creationId xmlns:a16="http://schemas.microsoft.com/office/drawing/2014/main" id="{71045010-E707-404C-A9FC-F09949325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5" y="2275113"/>
            <a:ext cx="4702630" cy="4217761"/>
          </a:xfrm>
          <a:prstGeom prst="rect">
            <a:avLst/>
          </a:prstGeom>
        </p:spPr>
      </p:pic>
      <p:pic>
        <p:nvPicPr>
          <p:cNvPr id="8194" name="Picture 2" descr="Miss Kahrimanis's Blog: Probability">
            <a:extLst>
              <a:ext uri="{FF2B5EF4-FFF2-40B4-BE49-F238E27FC236}">
                <a16:creationId xmlns:a16="http://schemas.microsoft.com/office/drawing/2014/main" id="{3B578530-C7C2-4DAB-9881-AA084CE9B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175" y="2275113"/>
            <a:ext cx="7064824" cy="421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509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2843685" y="1690688"/>
            <a:ext cx="9348316"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fr-FR" sz="3600" b="1" dirty="0">
                <a:solidFill>
                  <a:schemeClr val="tx1"/>
                </a:solidFill>
                <a:cs typeface="+mj-cs"/>
              </a:rPr>
              <a:t>1931</a:t>
            </a:r>
            <a:r>
              <a:rPr lang="ar-SA" sz="3600" b="1" dirty="0">
                <a:solidFill>
                  <a:schemeClr val="tx1"/>
                </a:solidFill>
                <a:cs typeface="+mj-cs"/>
              </a:rPr>
              <a:t>: </a:t>
            </a:r>
            <a:r>
              <a:rPr lang="ar-SA" sz="2800" dirty="0">
                <a:solidFill>
                  <a:schemeClr val="tx1"/>
                </a:solidFill>
                <a:cs typeface="+mj-cs"/>
              </a:rPr>
              <a:t>إدخال الطرق الإحصائية على رقابة الجودة</a:t>
            </a:r>
            <a:endParaRPr lang="fr-DZ" sz="3600" dirty="0">
              <a:solidFill>
                <a:schemeClr val="tx1"/>
              </a:solidFill>
              <a:cs typeface="+mj-cs"/>
            </a:endParaRPr>
          </a:p>
        </p:txBody>
      </p:sp>
      <p:pic>
        <p:nvPicPr>
          <p:cNvPr id="9218" name="Picture 2" descr="والتر شوهارت - المعرفة">
            <a:extLst>
              <a:ext uri="{FF2B5EF4-FFF2-40B4-BE49-F238E27FC236}">
                <a16:creationId xmlns:a16="http://schemas.microsoft.com/office/drawing/2014/main" id="{219332F4-7618-4C0B-A4B1-8710E325E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29542"/>
            <a:ext cx="5421086" cy="452845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الرقابة على الجودة في التشييد - دورة تدريبية بشهادة معتمدة - دورات ...">
            <a:extLst>
              <a:ext uri="{FF2B5EF4-FFF2-40B4-BE49-F238E27FC236}">
                <a16:creationId xmlns:a16="http://schemas.microsoft.com/office/drawing/2014/main" id="{4C69BC48-F44A-44B4-94DC-9AA48FD04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3115" y="2329543"/>
            <a:ext cx="6868886" cy="452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16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251209" y="1690688"/>
            <a:ext cx="11940791"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1939: </a:t>
            </a:r>
            <a:r>
              <a:rPr lang="ar-SA" sz="2400" dirty="0">
                <a:solidFill>
                  <a:schemeClr val="tx1"/>
                </a:solidFill>
                <a:cs typeface="+mj-cs"/>
              </a:rPr>
              <a:t>خلال الحرب العالمية الثانية تم دراسة المشكلات الحربية من خلال نشاط علمي سمي ببحوث العمليات</a:t>
            </a:r>
            <a:endParaRPr lang="fr-DZ" sz="3600" dirty="0">
              <a:solidFill>
                <a:schemeClr val="tx1"/>
              </a:solidFill>
              <a:cs typeface="+mj-cs"/>
            </a:endParaRPr>
          </a:p>
        </p:txBody>
      </p:sp>
      <p:pic>
        <p:nvPicPr>
          <p:cNvPr id="11266" name="Picture 2" descr="Imperial College Video Archive Blog-Replaying the past. Physics ...">
            <a:extLst>
              <a:ext uri="{FF2B5EF4-FFF2-40B4-BE49-F238E27FC236}">
                <a16:creationId xmlns:a16="http://schemas.microsoft.com/office/drawing/2014/main" id="{FF11356F-60D2-492F-B718-4F61BA03A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07770"/>
            <a:ext cx="5170714" cy="455022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ntroduction to operation research - YouTube">
            <a:extLst>
              <a:ext uri="{FF2B5EF4-FFF2-40B4-BE49-F238E27FC236}">
                <a16:creationId xmlns:a16="http://schemas.microsoft.com/office/drawing/2014/main" id="{9817D57A-ADF6-4B87-90E8-D92A5D5CE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715" y="2298595"/>
            <a:ext cx="7021284"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3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43541" y="1690688"/>
            <a:ext cx="12235542"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fr-FR" sz="3600" b="1" dirty="0">
                <a:solidFill>
                  <a:schemeClr val="tx1"/>
                </a:solidFill>
                <a:cs typeface="+mj-cs"/>
              </a:rPr>
              <a:t>1942</a:t>
            </a:r>
            <a:r>
              <a:rPr lang="ar-SA" sz="3600" b="1" dirty="0">
                <a:solidFill>
                  <a:schemeClr val="tx1"/>
                </a:solidFill>
                <a:cs typeface="+mj-cs"/>
              </a:rPr>
              <a:t>: </a:t>
            </a:r>
            <a:r>
              <a:rPr lang="ar-SA" sz="2800" dirty="0">
                <a:solidFill>
                  <a:schemeClr val="tx1"/>
                </a:solidFill>
                <a:cs typeface="+mj-cs"/>
              </a:rPr>
              <a:t>شكلت الولايات المتحدة الأمريكية مجموعة مشابهة لحل المشكلات العسكرية</a:t>
            </a:r>
            <a:endParaRPr lang="fr-DZ" sz="3600" dirty="0">
              <a:solidFill>
                <a:schemeClr val="tx1"/>
              </a:solidFill>
              <a:cs typeface="+mj-cs"/>
            </a:endParaRPr>
          </a:p>
        </p:txBody>
      </p:sp>
      <p:sp>
        <p:nvSpPr>
          <p:cNvPr id="7" name="ZoneTexte 6">
            <a:extLst>
              <a:ext uri="{FF2B5EF4-FFF2-40B4-BE49-F238E27FC236}">
                <a16:creationId xmlns:a16="http://schemas.microsoft.com/office/drawing/2014/main" id="{A012BA2F-D718-4109-B265-1140368F4C58}"/>
              </a:ext>
            </a:extLst>
          </p:cNvPr>
          <p:cNvSpPr txBox="1"/>
          <p:nvPr/>
        </p:nvSpPr>
        <p:spPr>
          <a:xfrm>
            <a:off x="9282582" y="1722087"/>
            <a:ext cx="3595637" cy="652273"/>
          </a:xfrm>
          <a:prstGeom prst="rect">
            <a:avLst/>
          </a:prstGeom>
          <a:noFill/>
        </p:spPr>
        <p:txBody>
          <a:bodyPr wrap="square">
            <a:spAutoFit/>
          </a:bodyPr>
          <a:lstStyle/>
          <a:p>
            <a:pPr marL="571500" indent="-571500" algn="ctr" rtl="1">
              <a:buFont typeface="Wingdings" panose="05000000000000000000" pitchFamily="2" charset="2"/>
              <a:buChar char=""/>
            </a:pPr>
            <a:r>
              <a:rPr lang="fr-FR" sz="3600" b="1" dirty="0">
                <a:cs typeface="+mj-cs"/>
              </a:rPr>
              <a:t> </a:t>
            </a:r>
            <a:endParaRPr lang="fr-DZ" sz="3600" b="1" dirty="0">
              <a:solidFill>
                <a:schemeClr val="tx1"/>
              </a:solidFill>
              <a:cs typeface="+mj-cs"/>
            </a:endParaRPr>
          </a:p>
        </p:txBody>
      </p:sp>
      <p:pic>
        <p:nvPicPr>
          <p:cNvPr id="12290" name="Picture 2" descr="Acheter un drapeau américain">
            <a:extLst>
              <a:ext uri="{FF2B5EF4-FFF2-40B4-BE49-F238E27FC236}">
                <a16:creationId xmlns:a16="http://schemas.microsoft.com/office/drawing/2014/main" id="{8E2DE2BC-61E8-4C00-AD4B-175D06FA6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2477"/>
            <a:ext cx="12235543" cy="445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35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a:xfrm>
            <a:off x="838200" y="-13609"/>
            <a:ext cx="10515600" cy="1325563"/>
          </a:xfrm>
        </p:spPr>
        <p:txBody>
          <a:bodyPr/>
          <a:lstStyle/>
          <a:p>
            <a:pPr algn="ctr"/>
            <a:r>
              <a:rPr lang="ar-SA" b="1" dirty="0"/>
              <a:t> أنواع الأساليب الكمية:</a:t>
            </a:r>
            <a:endParaRPr lang="fr-DZ" b="1" dirty="0"/>
          </a:p>
        </p:txBody>
      </p:sp>
      <p:grpSp>
        <p:nvGrpSpPr>
          <p:cNvPr id="12294" name="Groupe 12293">
            <a:extLst>
              <a:ext uri="{FF2B5EF4-FFF2-40B4-BE49-F238E27FC236}">
                <a16:creationId xmlns:a16="http://schemas.microsoft.com/office/drawing/2014/main" id="{098EA5F6-F5EE-4145-9153-78919D36CB23}"/>
              </a:ext>
            </a:extLst>
          </p:cNvPr>
          <p:cNvGrpSpPr/>
          <p:nvPr/>
        </p:nvGrpSpPr>
        <p:grpSpPr>
          <a:xfrm>
            <a:off x="217711" y="1393372"/>
            <a:ext cx="11783785" cy="5214257"/>
            <a:chOff x="424543" y="1393372"/>
            <a:chExt cx="11783785" cy="5214257"/>
          </a:xfrm>
        </p:grpSpPr>
        <p:sp>
          <p:nvSpPr>
            <p:cNvPr id="3" name="Rectangle : coins arrondis 2">
              <a:extLst>
                <a:ext uri="{FF2B5EF4-FFF2-40B4-BE49-F238E27FC236}">
                  <a16:creationId xmlns:a16="http://schemas.microsoft.com/office/drawing/2014/main" id="{5991540D-3AEE-4401-AE7C-CD510A84ED27}"/>
                </a:ext>
              </a:extLst>
            </p:cNvPr>
            <p:cNvSpPr/>
            <p:nvPr/>
          </p:nvSpPr>
          <p:spPr>
            <a:xfrm>
              <a:off x="9405257" y="1393372"/>
              <a:ext cx="2362200" cy="10123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1"/>
                  </a:solidFill>
                  <a:cs typeface="+mj-cs"/>
                </a:rPr>
                <a:t>مجموعة الأساليب الرياضية</a:t>
              </a:r>
              <a:endParaRPr lang="fr-DZ" sz="2800" b="1" dirty="0">
                <a:solidFill>
                  <a:schemeClr val="tx1"/>
                </a:solidFill>
                <a:cs typeface="+mj-cs"/>
              </a:endParaRPr>
            </a:p>
          </p:txBody>
        </p:sp>
        <p:sp>
          <p:nvSpPr>
            <p:cNvPr id="6" name="Rectangle : coins arrondis 5">
              <a:extLst>
                <a:ext uri="{FF2B5EF4-FFF2-40B4-BE49-F238E27FC236}">
                  <a16:creationId xmlns:a16="http://schemas.microsoft.com/office/drawing/2014/main" id="{28BC5886-90D0-43AC-AABB-002C377E4168}"/>
                </a:ext>
              </a:extLst>
            </p:cNvPr>
            <p:cNvSpPr/>
            <p:nvPr/>
          </p:nvSpPr>
          <p:spPr>
            <a:xfrm>
              <a:off x="4914900" y="1393372"/>
              <a:ext cx="2362200" cy="10123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1"/>
                  </a:solidFill>
                  <a:cs typeface="+mj-cs"/>
                </a:rPr>
                <a:t>مجموعة الأساليب الإحصائية</a:t>
              </a:r>
              <a:endParaRPr lang="fr-DZ" sz="2800" b="1" dirty="0">
                <a:solidFill>
                  <a:schemeClr val="tx1"/>
                </a:solidFill>
                <a:cs typeface="+mj-cs"/>
              </a:endParaRPr>
            </a:p>
          </p:txBody>
        </p:sp>
        <p:sp>
          <p:nvSpPr>
            <p:cNvPr id="8" name="Rectangle : coins arrondis 7">
              <a:extLst>
                <a:ext uri="{FF2B5EF4-FFF2-40B4-BE49-F238E27FC236}">
                  <a16:creationId xmlns:a16="http://schemas.microsoft.com/office/drawing/2014/main" id="{BEEEBB2A-4F4D-48F7-BEC2-2DB111C3DAC5}"/>
                </a:ext>
              </a:extLst>
            </p:cNvPr>
            <p:cNvSpPr/>
            <p:nvPr/>
          </p:nvSpPr>
          <p:spPr>
            <a:xfrm>
              <a:off x="424543" y="1393372"/>
              <a:ext cx="2362200" cy="10123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a:solidFill>
                    <a:schemeClr val="tx1"/>
                  </a:solidFill>
                  <a:cs typeface="+mj-cs"/>
                </a:rPr>
                <a:t>أساليب بحوث العمليات</a:t>
              </a:r>
              <a:endParaRPr lang="fr-DZ" sz="2800" b="1" dirty="0">
                <a:solidFill>
                  <a:schemeClr val="tx1"/>
                </a:solidFill>
                <a:cs typeface="+mj-cs"/>
              </a:endParaRPr>
            </a:p>
          </p:txBody>
        </p:sp>
        <p:sp>
          <p:nvSpPr>
            <p:cNvPr id="4" name="Ellipse 3">
              <a:extLst>
                <a:ext uri="{FF2B5EF4-FFF2-40B4-BE49-F238E27FC236}">
                  <a16:creationId xmlns:a16="http://schemas.microsoft.com/office/drawing/2014/main" id="{F388CEC8-63F3-4824-A1DC-3F0E3B7618DF}"/>
                </a:ext>
              </a:extLst>
            </p:cNvPr>
            <p:cNvSpPr/>
            <p:nvPr/>
          </p:nvSpPr>
          <p:spPr>
            <a:xfrm>
              <a:off x="10586357" y="2857499"/>
              <a:ext cx="1621971" cy="114844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mj-cs"/>
                </a:rPr>
                <a:t>الرياضيات الصرفة</a:t>
              </a:r>
              <a:endParaRPr lang="fr-DZ" sz="2000" b="1" dirty="0">
                <a:solidFill>
                  <a:schemeClr val="tx1"/>
                </a:solidFill>
                <a:cs typeface="+mj-cs"/>
              </a:endParaRPr>
            </a:p>
          </p:txBody>
        </p:sp>
        <p:sp>
          <p:nvSpPr>
            <p:cNvPr id="9" name="Ellipse 8">
              <a:extLst>
                <a:ext uri="{FF2B5EF4-FFF2-40B4-BE49-F238E27FC236}">
                  <a16:creationId xmlns:a16="http://schemas.microsoft.com/office/drawing/2014/main" id="{96F5A073-59AE-4535-91ED-1EF0AD36F911}"/>
                </a:ext>
              </a:extLst>
            </p:cNvPr>
            <p:cNvSpPr/>
            <p:nvPr/>
          </p:nvSpPr>
          <p:spPr>
            <a:xfrm>
              <a:off x="8594271" y="2857499"/>
              <a:ext cx="1621971" cy="114844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mj-cs"/>
                </a:rPr>
                <a:t>الرياضيات التطبيقية</a:t>
              </a:r>
              <a:endParaRPr lang="fr-DZ" sz="2000" b="1" dirty="0">
                <a:solidFill>
                  <a:schemeClr val="tx1"/>
                </a:solidFill>
                <a:cs typeface="+mj-cs"/>
              </a:endParaRPr>
            </a:p>
          </p:txBody>
        </p:sp>
        <p:sp>
          <p:nvSpPr>
            <p:cNvPr id="10" name="Ellipse 9">
              <a:extLst>
                <a:ext uri="{FF2B5EF4-FFF2-40B4-BE49-F238E27FC236}">
                  <a16:creationId xmlns:a16="http://schemas.microsoft.com/office/drawing/2014/main" id="{FD43C5A0-C1D4-4A31-98B3-6D13738D4555}"/>
                </a:ext>
              </a:extLst>
            </p:cNvPr>
            <p:cNvSpPr/>
            <p:nvPr/>
          </p:nvSpPr>
          <p:spPr>
            <a:xfrm>
              <a:off x="6308271" y="2857499"/>
              <a:ext cx="1621971" cy="114844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mj-cs"/>
                </a:rPr>
                <a:t>الإحصاء الوصفي</a:t>
              </a:r>
              <a:endParaRPr lang="fr-DZ" sz="2000" b="1" dirty="0">
                <a:solidFill>
                  <a:schemeClr val="tx1"/>
                </a:solidFill>
                <a:cs typeface="+mj-cs"/>
              </a:endParaRPr>
            </a:p>
          </p:txBody>
        </p:sp>
        <p:sp>
          <p:nvSpPr>
            <p:cNvPr id="11" name="Ellipse 10">
              <a:extLst>
                <a:ext uri="{FF2B5EF4-FFF2-40B4-BE49-F238E27FC236}">
                  <a16:creationId xmlns:a16="http://schemas.microsoft.com/office/drawing/2014/main" id="{3EEA0482-5708-4609-B426-9F220242CB32}"/>
                </a:ext>
              </a:extLst>
            </p:cNvPr>
            <p:cNvSpPr/>
            <p:nvPr/>
          </p:nvSpPr>
          <p:spPr>
            <a:xfrm>
              <a:off x="4316185" y="2854778"/>
              <a:ext cx="1621971" cy="114844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mj-cs"/>
                </a:rPr>
                <a:t>الإحصاء الاستدلالي</a:t>
              </a:r>
              <a:endParaRPr lang="fr-DZ" sz="2000" b="1" dirty="0">
                <a:solidFill>
                  <a:schemeClr val="tx1"/>
                </a:solidFill>
                <a:cs typeface="+mj-cs"/>
              </a:endParaRPr>
            </a:p>
          </p:txBody>
        </p:sp>
        <p:sp>
          <p:nvSpPr>
            <p:cNvPr id="5" name="Rectangle 4">
              <a:extLst>
                <a:ext uri="{FF2B5EF4-FFF2-40B4-BE49-F238E27FC236}">
                  <a16:creationId xmlns:a16="http://schemas.microsoft.com/office/drawing/2014/main" id="{F25F1132-B0F8-458F-9440-316EA545A841}"/>
                </a:ext>
              </a:extLst>
            </p:cNvPr>
            <p:cNvSpPr/>
            <p:nvPr/>
          </p:nvSpPr>
          <p:spPr>
            <a:xfrm>
              <a:off x="10874828" y="4288970"/>
              <a:ext cx="1219201" cy="23186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اللوغاريتمات</a:t>
              </a:r>
            </a:p>
            <a:p>
              <a:pPr algn="ctr"/>
              <a:r>
                <a:rPr lang="ar-SA" b="1" dirty="0">
                  <a:solidFill>
                    <a:schemeClr val="tx1"/>
                  </a:solidFill>
                  <a:cs typeface="+mj-cs"/>
                </a:rPr>
                <a:t>الأسس والجذور</a:t>
              </a:r>
            </a:p>
            <a:p>
              <a:pPr algn="ctr"/>
              <a:r>
                <a:rPr lang="ar-SA" b="1" dirty="0">
                  <a:solidFill>
                    <a:schemeClr val="tx1"/>
                  </a:solidFill>
                  <a:cs typeface="+mj-cs"/>
                </a:rPr>
                <a:t>الاحتمالات </a:t>
              </a:r>
            </a:p>
            <a:p>
              <a:pPr algn="ctr"/>
              <a:r>
                <a:rPr lang="ar-SA" b="1" dirty="0">
                  <a:solidFill>
                    <a:schemeClr val="tx1"/>
                  </a:solidFill>
                  <a:cs typeface="+mj-cs"/>
                </a:rPr>
                <a:t>المصفوفات</a:t>
              </a:r>
              <a:endParaRPr lang="fr-DZ" b="1" dirty="0">
                <a:solidFill>
                  <a:schemeClr val="tx1"/>
                </a:solidFill>
                <a:cs typeface="+mj-cs"/>
              </a:endParaRPr>
            </a:p>
          </p:txBody>
        </p:sp>
        <p:sp>
          <p:nvSpPr>
            <p:cNvPr id="13" name="Rectangle 12">
              <a:extLst>
                <a:ext uri="{FF2B5EF4-FFF2-40B4-BE49-F238E27FC236}">
                  <a16:creationId xmlns:a16="http://schemas.microsoft.com/office/drawing/2014/main" id="{C65F2B0B-A81F-41CD-A6C7-C2673B431EF8}"/>
                </a:ext>
              </a:extLst>
            </p:cNvPr>
            <p:cNvSpPr/>
            <p:nvPr/>
          </p:nvSpPr>
          <p:spPr>
            <a:xfrm>
              <a:off x="8795655" y="4278084"/>
              <a:ext cx="1219201" cy="23186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الرياضيات المالية (الفوائد والاستثمار)</a:t>
              </a:r>
            </a:p>
            <a:p>
              <a:pPr algn="ctr" rtl="1"/>
              <a:r>
                <a:rPr lang="ar-SA" b="1" dirty="0">
                  <a:solidFill>
                    <a:schemeClr val="tx1"/>
                  </a:solidFill>
                  <a:cs typeface="+mj-cs"/>
                </a:rPr>
                <a:t>رياضيات التحليل المالي والمحاسبي</a:t>
              </a:r>
              <a:endParaRPr lang="fr-DZ" b="1" dirty="0">
                <a:solidFill>
                  <a:schemeClr val="tx1"/>
                </a:solidFill>
                <a:cs typeface="+mj-cs"/>
              </a:endParaRPr>
            </a:p>
          </p:txBody>
        </p:sp>
        <p:sp>
          <p:nvSpPr>
            <p:cNvPr id="14" name="Rectangle 13">
              <a:extLst>
                <a:ext uri="{FF2B5EF4-FFF2-40B4-BE49-F238E27FC236}">
                  <a16:creationId xmlns:a16="http://schemas.microsoft.com/office/drawing/2014/main" id="{0A0F9B4D-16F1-4CB0-866C-4350F71450F6}"/>
                </a:ext>
              </a:extLst>
            </p:cNvPr>
            <p:cNvSpPr/>
            <p:nvPr/>
          </p:nvSpPr>
          <p:spPr>
            <a:xfrm>
              <a:off x="6711041" y="4247466"/>
              <a:ext cx="1219201" cy="234927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أساليب عرض البيانات</a:t>
              </a:r>
            </a:p>
            <a:p>
              <a:pPr algn="ctr" rtl="1"/>
              <a:r>
                <a:rPr lang="ar-SA" b="1" dirty="0">
                  <a:solidFill>
                    <a:schemeClr val="tx1"/>
                  </a:solidFill>
                  <a:cs typeface="+mj-cs"/>
                </a:rPr>
                <a:t>أساليب سحب العينات</a:t>
              </a:r>
              <a:endParaRPr lang="fr-DZ" b="1" dirty="0">
                <a:solidFill>
                  <a:schemeClr val="tx1"/>
                </a:solidFill>
                <a:cs typeface="+mj-cs"/>
              </a:endParaRPr>
            </a:p>
          </p:txBody>
        </p:sp>
        <p:sp>
          <p:nvSpPr>
            <p:cNvPr id="15" name="Rectangle 14">
              <a:extLst>
                <a:ext uri="{FF2B5EF4-FFF2-40B4-BE49-F238E27FC236}">
                  <a16:creationId xmlns:a16="http://schemas.microsoft.com/office/drawing/2014/main" id="{408531B3-C3D2-43FE-8A2A-A8481FC043B1}"/>
                </a:ext>
              </a:extLst>
            </p:cNvPr>
            <p:cNvSpPr/>
            <p:nvPr/>
          </p:nvSpPr>
          <p:spPr>
            <a:xfrm>
              <a:off x="4438647" y="4242024"/>
              <a:ext cx="1219201" cy="2354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مقاييس النزعة المركزية</a:t>
              </a:r>
            </a:p>
            <a:p>
              <a:pPr algn="ctr" rtl="1"/>
              <a:r>
                <a:rPr lang="ar-SA" b="1" dirty="0">
                  <a:solidFill>
                    <a:schemeClr val="tx1"/>
                  </a:solidFill>
                  <a:cs typeface="+mj-cs"/>
                </a:rPr>
                <a:t>مقاييس التشتت</a:t>
              </a:r>
            </a:p>
            <a:p>
              <a:pPr algn="ctr" rtl="1"/>
              <a:r>
                <a:rPr lang="ar-SA" b="1" dirty="0">
                  <a:solidFill>
                    <a:schemeClr val="tx1"/>
                  </a:solidFill>
                  <a:cs typeface="+mj-cs"/>
                </a:rPr>
                <a:t>نموذج التوقع والأرقام القياسية</a:t>
              </a:r>
              <a:endParaRPr lang="fr-DZ" b="1" dirty="0">
                <a:solidFill>
                  <a:schemeClr val="tx1"/>
                </a:solidFill>
                <a:cs typeface="+mj-cs"/>
              </a:endParaRPr>
            </a:p>
          </p:txBody>
        </p:sp>
        <p:sp>
          <p:nvSpPr>
            <p:cNvPr id="16" name="Rectangle 15">
              <a:extLst>
                <a:ext uri="{FF2B5EF4-FFF2-40B4-BE49-F238E27FC236}">
                  <a16:creationId xmlns:a16="http://schemas.microsoft.com/office/drawing/2014/main" id="{5C57186C-000B-451C-945A-E207998C4B7C}"/>
                </a:ext>
              </a:extLst>
            </p:cNvPr>
            <p:cNvSpPr/>
            <p:nvPr/>
          </p:nvSpPr>
          <p:spPr>
            <a:xfrm>
              <a:off x="896710" y="2874829"/>
              <a:ext cx="1621971" cy="31548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a:solidFill>
                    <a:schemeClr val="tx1"/>
                  </a:solidFill>
                  <a:cs typeface="+mj-cs"/>
                </a:rPr>
                <a:t>البرمجة الخطية</a:t>
              </a:r>
            </a:p>
            <a:p>
              <a:pPr algn="ctr" rtl="1"/>
              <a:r>
                <a:rPr lang="ar-SA" b="1" dirty="0">
                  <a:solidFill>
                    <a:schemeClr val="tx1"/>
                  </a:solidFill>
                  <a:cs typeface="+mj-cs"/>
                </a:rPr>
                <a:t>النقل والتخصيص</a:t>
              </a:r>
            </a:p>
            <a:p>
              <a:pPr algn="ctr" rtl="1"/>
              <a:r>
                <a:rPr lang="ar-SA" b="1" dirty="0">
                  <a:solidFill>
                    <a:schemeClr val="tx1"/>
                  </a:solidFill>
                  <a:cs typeface="+mj-cs"/>
                </a:rPr>
                <a:t>نظرية الألعاب وشجرة القرارات</a:t>
              </a:r>
            </a:p>
            <a:p>
              <a:pPr algn="ctr" rtl="1"/>
              <a:r>
                <a:rPr lang="ar-SA" b="1" dirty="0">
                  <a:solidFill>
                    <a:schemeClr val="tx1"/>
                  </a:solidFill>
                  <a:cs typeface="+mj-cs"/>
                </a:rPr>
                <a:t>خطوط الانتظار</a:t>
              </a:r>
            </a:p>
            <a:p>
              <a:pPr algn="ctr" rtl="1"/>
              <a:r>
                <a:rPr lang="ar-SA" b="1" dirty="0">
                  <a:solidFill>
                    <a:schemeClr val="tx1"/>
                  </a:solidFill>
                  <a:cs typeface="+mj-cs"/>
                </a:rPr>
                <a:t>شبكات العمل</a:t>
              </a:r>
            </a:p>
            <a:p>
              <a:pPr algn="ctr" rtl="1"/>
              <a:r>
                <a:rPr lang="ar-SA" b="1" dirty="0">
                  <a:solidFill>
                    <a:schemeClr val="tx1"/>
                  </a:solidFill>
                  <a:cs typeface="+mj-cs"/>
                </a:rPr>
                <a:t>السيطرة على الخزين</a:t>
              </a:r>
            </a:p>
            <a:p>
              <a:pPr algn="ctr" rtl="1"/>
              <a:r>
                <a:rPr lang="ar-SA" b="1" dirty="0">
                  <a:solidFill>
                    <a:schemeClr val="tx1"/>
                  </a:solidFill>
                  <a:cs typeface="+mj-cs"/>
                </a:rPr>
                <a:t>سلاسل ماركوف</a:t>
              </a:r>
              <a:endParaRPr lang="fr-DZ" b="1" dirty="0">
                <a:solidFill>
                  <a:schemeClr val="tx1"/>
                </a:solidFill>
                <a:cs typeface="+mj-cs"/>
              </a:endParaRPr>
            </a:p>
          </p:txBody>
        </p:sp>
        <p:cxnSp>
          <p:nvCxnSpPr>
            <p:cNvPr id="17" name="Connecteur droit avec flèche 16">
              <a:extLst>
                <a:ext uri="{FF2B5EF4-FFF2-40B4-BE49-F238E27FC236}">
                  <a16:creationId xmlns:a16="http://schemas.microsoft.com/office/drawing/2014/main" id="{81078A1A-0CCE-4F64-BA58-96066C1878BF}"/>
                </a:ext>
              </a:extLst>
            </p:cNvPr>
            <p:cNvCxnSpPr>
              <a:stCxn id="3" idx="2"/>
              <a:endCxn id="4" idx="0"/>
            </p:cNvCxnSpPr>
            <p:nvPr/>
          </p:nvCxnSpPr>
          <p:spPr>
            <a:xfrm>
              <a:off x="10586357" y="2405762"/>
              <a:ext cx="810986" cy="4517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0B38AEB4-69DE-4C6A-B09F-76889EBD9130}"/>
                </a:ext>
              </a:extLst>
            </p:cNvPr>
            <p:cNvCxnSpPr>
              <a:stCxn id="3" idx="2"/>
              <a:endCxn id="9" idx="0"/>
            </p:cNvCxnSpPr>
            <p:nvPr/>
          </p:nvCxnSpPr>
          <p:spPr>
            <a:xfrm flipH="1">
              <a:off x="9405257" y="2405762"/>
              <a:ext cx="1181100" cy="4517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8879F8D3-624C-4356-AB36-72A8C580EE08}"/>
                </a:ext>
              </a:extLst>
            </p:cNvPr>
            <p:cNvCxnSpPr>
              <a:stCxn id="6" idx="2"/>
              <a:endCxn id="10" idx="0"/>
            </p:cNvCxnSpPr>
            <p:nvPr/>
          </p:nvCxnSpPr>
          <p:spPr>
            <a:xfrm>
              <a:off x="6096000" y="2405762"/>
              <a:ext cx="1023257" cy="4517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E378F27-2CFB-4C01-8002-235E4429C246}"/>
                </a:ext>
              </a:extLst>
            </p:cNvPr>
            <p:cNvCxnSpPr>
              <a:stCxn id="6" idx="2"/>
              <a:endCxn id="11" idx="0"/>
            </p:cNvCxnSpPr>
            <p:nvPr/>
          </p:nvCxnSpPr>
          <p:spPr>
            <a:xfrm flipH="1">
              <a:off x="5127171" y="2405762"/>
              <a:ext cx="968829" cy="449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B2A03525-29EA-4194-91CE-6184E5B67673}"/>
                </a:ext>
              </a:extLst>
            </p:cNvPr>
            <p:cNvCxnSpPr>
              <a:stCxn id="8" idx="2"/>
            </p:cNvCxnSpPr>
            <p:nvPr/>
          </p:nvCxnSpPr>
          <p:spPr>
            <a:xfrm>
              <a:off x="1605643" y="2405762"/>
              <a:ext cx="0" cy="4690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BE90ED35-F438-4555-9739-EF7D1DF57DB7}"/>
                </a:ext>
              </a:extLst>
            </p:cNvPr>
            <p:cNvCxnSpPr>
              <a:stCxn id="4" idx="4"/>
              <a:endCxn id="5" idx="0"/>
            </p:cNvCxnSpPr>
            <p:nvPr/>
          </p:nvCxnSpPr>
          <p:spPr>
            <a:xfrm>
              <a:off x="11397343" y="4005942"/>
              <a:ext cx="87086" cy="283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5C8AD022-9B00-48A2-BD71-2D8DFE932452}"/>
                </a:ext>
              </a:extLst>
            </p:cNvPr>
            <p:cNvCxnSpPr>
              <a:stCxn id="9" idx="4"/>
              <a:endCxn id="13" idx="0"/>
            </p:cNvCxnSpPr>
            <p:nvPr/>
          </p:nvCxnSpPr>
          <p:spPr>
            <a:xfrm flipH="1">
              <a:off x="9405256" y="4005942"/>
              <a:ext cx="1" cy="272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1C6F2CCF-10EC-4838-B223-A4548DE3CFC8}"/>
                </a:ext>
              </a:extLst>
            </p:cNvPr>
            <p:cNvCxnSpPr>
              <a:stCxn id="10" idx="4"/>
              <a:endCxn id="14" idx="0"/>
            </p:cNvCxnSpPr>
            <p:nvPr/>
          </p:nvCxnSpPr>
          <p:spPr>
            <a:xfrm>
              <a:off x="7119257" y="4005942"/>
              <a:ext cx="201385" cy="241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91" name="Connecteur droit avec flèche 12290">
              <a:extLst>
                <a:ext uri="{FF2B5EF4-FFF2-40B4-BE49-F238E27FC236}">
                  <a16:creationId xmlns:a16="http://schemas.microsoft.com/office/drawing/2014/main" id="{E290C98F-F16C-410B-BC92-B794D5BB14E1}"/>
                </a:ext>
              </a:extLst>
            </p:cNvPr>
            <p:cNvCxnSpPr>
              <a:stCxn id="11" idx="4"/>
              <a:endCxn id="15" idx="0"/>
            </p:cNvCxnSpPr>
            <p:nvPr/>
          </p:nvCxnSpPr>
          <p:spPr>
            <a:xfrm flipH="1">
              <a:off x="5048248" y="4003221"/>
              <a:ext cx="78923" cy="238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2293" name="Connecteur droit avec flèche 12292">
            <a:extLst>
              <a:ext uri="{FF2B5EF4-FFF2-40B4-BE49-F238E27FC236}">
                <a16:creationId xmlns:a16="http://schemas.microsoft.com/office/drawing/2014/main" id="{69B41C4B-1CDC-4C2A-8888-847F45CB0491}"/>
              </a:ext>
            </a:extLst>
          </p:cNvPr>
          <p:cNvCxnSpPr/>
          <p:nvPr/>
        </p:nvCxnSpPr>
        <p:spPr>
          <a:xfrm>
            <a:off x="13759543" y="366848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3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أهمية الأساليب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315687" y="1690689"/>
            <a:ext cx="11876314" cy="40243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Arial" panose="020B0604020202020204" pitchFamily="34" charset="0"/>
              <a:buChar char="•"/>
            </a:pPr>
            <a:r>
              <a:rPr lang="ar-SA" sz="3600" dirty="0">
                <a:solidFill>
                  <a:schemeClr val="tx1"/>
                </a:solidFill>
                <a:cs typeface="+mj-cs"/>
              </a:rPr>
              <a:t>دور مهم في كافة النشاطات والإدارة التابعة للمؤسسة</a:t>
            </a:r>
          </a:p>
          <a:p>
            <a:pPr marL="571500" indent="-571500" algn="r" rtl="1">
              <a:buFont typeface="Arial" panose="020B0604020202020204" pitchFamily="34" charset="0"/>
              <a:buChar char="•"/>
            </a:pPr>
            <a:r>
              <a:rPr lang="ar-SA" sz="3600" dirty="0">
                <a:solidFill>
                  <a:schemeClr val="tx1"/>
                </a:solidFill>
                <a:cs typeface="+mj-cs"/>
              </a:rPr>
              <a:t>تستخدم في مجال السيطرة على تخزين الموارد الأولية</a:t>
            </a:r>
          </a:p>
          <a:p>
            <a:pPr marL="571500" indent="-571500" algn="r" rtl="1">
              <a:buFont typeface="Arial" panose="020B0604020202020204" pitchFamily="34" charset="0"/>
              <a:buChar char="•"/>
            </a:pPr>
            <a:r>
              <a:rPr lang="ar-SA" sz="3600" dirty="0">
                <a:solidFill>
                  <a:schemeClr val="tx1"/>
                </a:solidFill>
                <a:cs typeface="+mj-cs"/>
              </a:rPr>
              <a:t>تستخدم في مجال إدارة الموارد البشرية </a:t>
            </a:r>
          </a:p>
          <a:p>
            <a:pPr marL="571500" indent="-571500" algn="r" rtl="1">
              <a:buFont typeface="Arial" panose="020B0604020202020204" pitchFamily="34" charset="0"/>
              <a:buChar char="•"/>
            </a:pPr>
            <a:r>
              <a:rPr lang="ar-SA" sz="3600" dirty="0">
                <a:solidFill>
                  <a:schemeClr val="tx1"/>
                </a:solidFill>
                <a:cs typeface="+mj-cs"/>
              </a:rPr>
              <a:t>تستخدم في مجال الموارد المالية</a:t>
            </a:r>
          </a:p>
          <a:p>
            <a:pPr marL="571500" indent="-571500" algn="r" rtl="1">
              <a:buFont typeface="Arial" panose="020B0604020202020204" pitchFamily="34" charset="0"/>
              <a:buChar char="•"/>
            </a:pPr>
            <a:r>
              <a:rPr lang="ar-SA" sz="3600" dirty="0">
                <a:solidFill>
                  <a:schemeClr val="tx1"/>
                </a:solidFill>
                <a:cs typeface="+mj-cs"/>
              </a:rPr>
              <a:t>تساهم في اختيار الفرص الاستثمارية المثمرة</a:t>
            </a:r>
          </a:p>
          <a:p>
            <a:pPr algn="r" rtl="1"/>
            <a:endParaRPr lang="fr-DZ" sz="3600" b="1" dirty="0">
              <a:solidFill>
                <a:schemeClr val="tx1"/>
              </a:solidFill>
              <a:cs typeface="+mj-cs"/>
            </a:endParaRPr>
          </a:p>
        </p:txBody>
      </p:sp>
    </p:spTree>
    <p:extLst>
      <p:ext uri="{BB962C8B-B14F-4D97-AF65-F5344CB8AC3E}">
        <p14:creationId xmlns:p14="http://schemas.microsoft.com/office/powerpoint/2010/main" val="3161361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أهم المشاكل التي تستدعي إستخدام الأساليب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315686" y="1589314"/>
            <a:ext cx="11876314" cy="53884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r" rtl="1">
              <a:buFont typeface="Arial" panose="020B0604020202020204" pitchFamily="34" charset="0"/>
              <a:buChar char="•"/>
            </a:pPr>
            <a:r>
              <a:rPr lang="ar-SA" sz="2800" dirty="0">
                <a:solidFill>
                  <a:schemeClr val="tx1"/>
                </a:solidFill>
                <a:cs typeface="+mj-cs"/>
              </a:rPr>
              <a:t>تقييم المنتوج</a:t>
            </a:r>
          </a:p>
          <a:p>
            <a:pPr marL="571500" indent="-571500" algn="r" rtl="1">
              <a:buFont typeface="Arial" panose="020B0604020202020204" pitchFamily="34" charset="0"/>
              <a:buChar char="•"/>
            </a:pPr>
            <a:r>
              <a:rPr lang="ar-SA" sz="2800" dirty="0">
                <a:solidFill>
                  <a:schemeClr val="tx1"/>
                </a:solidFill>
                <a:cs typeface="+mj-cs"/>
              </a:rPr>
              <a:t>تقييم الحملات الإشهارية</a:t>
            </a:r>
          </a:p>
          <a:p>
            <a:pPr marL="571500" indent="-571500" algn="r" rtl="1">
              <a:buFont typeface="Arial" panose="020B0604020202020204" pitchFamily="34" charset="0"/>
              <a:buChar char="•"/>
            </a:pPr>
            <a:r>
              <a:rPr lang="ar-SA" sz="2800" dirty="0">
                <a:solidFill>
                  <a:schemeClr val="tx1"/>
                </a:solidFill>
                <a:cs typeface="+mj-cs"/>
              </a:rPr>
              <a:t>تنظيم الجهود التسويقية</a:t>
            </a:r>
          </a:p>
          <a:p>
            <a:pPr marL="571500" indent="-571500" algn="r" rtl="1">
              <a:buFont typeface="Arial" panose="020B0604020202020204" pitchFamily="34" charset="0"/>
              <a:buChar char="•"/>
            </a:pPr>
            <a:r>
              <a:rPr lang="ar-SA" sz="2800" dirty="0">
                <a:solidFill>
                  <a:schemeClr val="tx1"/>
                </a:solidFill>
                <a:cs typeface="+mj-cs"/>
              </a:rPr>
              <a:t>الهيمنة على السوق</a:t>
            </a:r>
          </a:p>
          <a:p>
            <a:pPr marL="571500" indent="-571500" algn="r" rtl="1">
              <a:buFont typeface="Arial" panose="020B0604020202020204" pitchFamily="34" charset="0"/>
              <a:buChar char="•"/>
            </a:pPr>
            <a:r>
              <a:rPr lang="ar-SA" sz="2800" dirty="0">
                <a:solidFill>
                  <a:schemeClr val="tx1"/>
                </a:solidFill>
                <a:cs typeface="+mj-cs"/>
              </a:rPr>
              <a:t>تخطيط عمليات البيع والطلب وتقييم الخطط البيعية</a:t>
            </a:r>
          </a:p>
          <a:p>
            <a:pPr marL="571500" indent="-571500" algn="r" rtl="1">
              <a:buFont typeface="Arial" panose="020B0604020202020204" pitchFamily="34" charset="0"/>
              <a:buChar char="•"/>
            </a:pPr>
            <a:r>
              <a:rPr lang="ar-SA" sz="2800" dirty="0">
                <a:solidFill>
                  <a:schemeClr val="tx1"/>
                </a:solidFill>
                <a:cs typeface="+mj-cs"/>
              </a:rPr>
              <a:t>نقل وتوزيع البضائع الجاهزة والخدمات واختيار المواقع التسويقية ومنافذ التوزيع والوكلاء المعتمدون</a:t>
            </a:r>
          </a:p>
          <a:p>
            <a:pPr marL="571500" indent="-571500" algn="r" rtl="1">
              <a:buFont typeface="Arial" panose="020B0604020202020204" pitchFamily="34" charset="0"/>
              <a:buChar char="•"/>
            </a:pPr>
            <a:r>
              <a:rPr lang="ar-SA" sz="2800" dirty="0">
                <a:solidFill>
                  <a:schemeClr val="tx1"/>
                </a:solidFill>
                <a:cs typeface="+mj-cs"/>
              </a:rPr>
              <a:t>اختيار رجل البيع الأمثل</a:t>
            </a:r>
          </a:p>
          <a:p>
            <a:pPr marL="571500" indent="-571500" algn="r" rtl="1">
              <a:buFont typeface="Arial" panose="020B0604020202020204" pitchFamily="34" charset="0"/>
              <a:buChar char="•"/>
            </a:pPr>
            <a:r>
              <a:rPr lang="ar-SA" sz="2800" dirty="0">
                <a:solidFill>
                  <a:schemeClr val="tx1"/>
                </a:solidFill>
                <a:cs typeface="+mj-cs"/>
              </a:rPr>
              <a:t>المفاضلة بين العطاءات التجارية المقدمة</a:t>
            </a:r>
          </a:p>
          <a:p>
            <a:pPr marL="571500" indent="-571500" algn="r" rtl="1">
              <a:buFont typeface="Arial" panose="020B0604020202020204" pitchFamily="34" charset="0"/>
              <a:buChar char="•"/>
            </a:pPr>
            <a:r>
              <a:rPr lang="ar-SA" sz="2800" dirty="0">
                <a:solidFill>
                  <a:schemeClr val="tx1"/>
                </a:solidFill>
                <a:cs typeface="+mj-cs"/>
              </a:rPr>
              <a:t>تصميم مواقع الخدمة والانتظار</a:t>
            </a:r>
          </a:p>
          <a:p>
            <a:pPr marL="571500" indent="-571500" algn="r" rtl="1">
              <a:buFont typeface="Arial" panose="020B0604020202020204" pitchFamily="34" charset="0"/>
              <a:buChar char="•"/>
            </a:pPr>
            <a:r>
              <a:rPr lang="ar-SA" sz="2800" dirty="0">
                <a:solidFill>
                  <a:schemeClr val="tx1"/>
                </a:solidFill>
                <a:cs typeface="+mj-cs"/>
              </a:rPr>
              <a:t>المفاضلة بين الإستراتيجيات التسويق المتاحة</a:t>
            </a:r>
          </a:p>
          <a:p>
            <a:pPr marL="571500" indent="-571500" algn="r" rtl="1">
              <a:buFont typeface="Arial" panose="020B0604020202020204" pitchFamily="34" charset="0"/>
              <a:buChar char="•"/>
            </a:pPr>
            <a:r>
              <a:rPr lang="ar-SA" sz="2800" dirty="0">
                <a:solidFill>
                  <a:schemeClr val="tx1"/>
                </a:solidFill>
                <a:cs typeface="+mj-cs"/>
              </a:rPr>
              <a:t>تحديد أفضل السبل لتسويق الخدمات </a:t>
            </a:r>
          </a:p>
          <a:p>
            <a:pPr marL="571500" indent="-571500" algn="r" rtl="1">
              <a:buFont typeface="Arial" panose="020B0604020202020204" pitchFamily="34" charset="0"/>
              <a:buChar char="•"/>
            </a:pPr>
            <a:endParaRPr lang="ar-SA" sz="3600" dirty="0">
              <a:solidFill>
                <a:schemeClr val="tx1"/>
              </a:solidFill>
              <a:cs typeface="+mj-cs"/>
            </a:endParaRPr>
          </a:p>
        </p:txBody>
      </p:sp>
    </p:spTree>
    <p:extLst>
      <p:ext uri="{BB962C8B-B14F-4D97-AF65-F5344CB8AC3E}">
        <p14:creationId xmlns:p14="http://schemas.microsoft.com/office/powerpoint/2010/main" val="41931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9C360-5910-4FC4-ACD2-6C4780A06AC9}"/>
              </a:ext>
            </a:extLst>
          </p:cNvPr>
          <p:cNvSpPr>
            <a:spLocks noGrp="1"/>
          </p:cNvSpPr>
          <p:nvPr>
            <p:ph type="ctrTitle"/>
          </p:nvPr>
        </p:nvSpPr>
        <p:spPr>
          <a:xfrm>
            <a:off x="1524000" y="1122363"/>
            <a:ext cx="9144000" cy="3928608"/>
          </a:xfrm>
        </p:spPr>
        <p:txBody>
          <a:bodyPr>
            <a:normAutofit fontScale="90000"/>
          </a:bodyPr>
          <a:lstStyle/>
          <a:p>
            <a:r>
              <a:rPr lang="ar-SA" b="1" dirty="0"/>
              <a:t>المحاضرة الأولى:</a:t>
            </a:r>
            <a:br>
              <a:rPr lang="ar-SA" b="1" dirty="0"/>
            </a:br>
            <a:r>
              <a:rPr lang="ar-SA" sz="10700" b="1" dirty="0"/>
              <a:t>مفاهيم نظرية للأساليب الكمية في التسويق</a:t>
            </a:r>
            <a:endParaRPr lang="fr-DZ" b="1" dirty="0"/>
          </a:p>
        </p:txBody>
      </p:sp>
    </p:spTree>
    <p:extLst>
      <p:ext uri="{BB962C8B-B14F-4D97-AF65-F5344CB8AC3E}">
        <p14:creationId xmlns:p14="http://schemas.microsoft.com/office/powerpoint/2010/main" val="247213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تعريف الأساليب الكمية:</a:t>
            </a:r>
            <a:endParaRPr lang="fr-DZ" b="1" dirty="0"/>
          </a:p>
        </p:txBody>
      </p:sp>
      <p:sp>
        <p:nvSpPr>
          <p:cNvPr id="4" name="Rectangle : coins arrondis 3">
            <a:extLst>
              <a:ext uri="{FF2B5EF4-FFF2-40B4-BE49-F238E27FC236}">
                <a16:creationId xmlns:a16="http://schemas.microsoft.com/office/drawing/2014/main" id="{4F584F44-4489-4D2C-9B23-C844C37EAB53}"/>
              </a:ext>
            </a:extLst>
          </p:cNvPr>
          <p:cNvSpPr/>
          <p:nvPr/>
        </p:nvSpPr>
        <p:spPr>
          <a:xfrm>
            <a:off x="5828044" y="2100105"/>
            <a:ext cx="5797899" cy="179865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2800" b="1" dirty="0">
                <a:solidFill>
                  <a:schemeClr val="tx1"/>
                </a:solidFill>
                <a:cs typeface="+mj-cs"/>
              </a:rPr>
              <a:t>مجموعة الطرق والصيغ والمعدات والنماذج التي تساعد في حل المشكلات على أساس عقلاني</a:t>
            </a:r>
            <a:endParaRPr lang="fr-DZ" sz="2800" b="1" dirty="0">
              <a:solidFill>
                <a:schemeClr val="tx1"/>
              </a:solidFill>
              <a:cs typeface="+mj-cs"/>
            </a:endParaRPr>
          </a:p>
        </p:txBody>
      </p:sp>
      <p:sp>
        <p:nvSpPr>
          <p:cNvPr id="5" name="Rectangle : coins arrondis 4">
            <a:extLst>
              <a:ext uri="{FF2B5EF4-FFF2-40B4-BE49-F238E27FC236}">
                <a16:creationId xmlns:a16="http://schemas.microsoft.com/office/drawing/2014/main" id="{46C1AE7A-0C7E-4571-8DF9-EDEF3315FFF1}"/>
              </a:ext>
            </a:extLst>
          </p:cNvPr>
          <p:cNvSpPr/>
          <p:nvPr/>
        </p:nvSpPr>
        <p:spPr>
          <a:xfrm>
            <a:off x="1026607" y="4233705"/>
            <a:ext cx="5797899" cy="225917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2800" b="1" dirty="0">
                <a:solidFill>
                  <a:schemeClr val="tx1"/>
                </a:solidFill>
                <a:cs typeface="+mj-cs"/>
              </a:rPr>
              <a:t>الاعتماد على الأساليب الرياضية والإحصائية في معالجة المشاكل واتخاذ القرارات في المؤسسة من خلال التعبير عنها رياضيا أو كما، وذلك بعد أن يتم صياغتها في إطار نموذج رياضي يتم فيه استيعاب كافة عناصر المشكلة, </a:t>
            </a:r>
            <a:endParaRPr lang="fr-DZ" sz="2800" b="1" dirty="0">
              <a:solidFill>
                <a:schemeClr val="tx1"/>
              </a:solidFill>
              <a:cs typeface="+mj-cs"/>
            </a:endParaRPr>
          </a:p>
        </p:txBody>
      </p:sp>
    </p:spTree>
    <p:extLst>
      <p:ext uri="{BB962C8B-B14F-4D97-AF65-F5344CB8AC3E}">
        <p14:creationId xmlns:p14="http://schemas.microsoft.com/office/powerpoint/2010/main" val="330942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a:xfrm>
            <a:off x="8742066" y="365125"/>
            <a:ext cx="2611734" cy="1325563"/>
          </a:xfrm>
        </p:spPr>
        <p:txBody>
          <a:bodyPr/>
          <a:lstStyle/>
          <a:p>
            <a:pPr algn="ctr" rtl="1"/>
            <a:r>
              <a:rPr lang="fr-FR" b="1" dirty="0" err="1">
                <a:latin typeface="Times New Roman" panose="02020603050405020304" pitchFamily="18" charset="0"/>
                <a:cs typeface="Times New Roman" panose="02020603050405020304" pitchFamily="18" charset="0"/>
              </a:rPr>
              <a:t>Loomba</a:t>
            </a:r>
            <a:endParaRPr lang="fr-DZ" b="1" dirty="0">
              <a:latin typeface="Times New Roman" panose="02020603050405020304" pitchFamily="18" charset="0"/>
              <a:cs typeface="Times New Roman" panose="02020603050405020304" pitchFamily="18" charset="0"/>
            </a:endParaRPr>
          </a:p>
        </p:txBody>
      </p:sp>
      <p:sp>
        <p:nvSpPr>
          <p:cNvPr id="3" name="Phylactère : pensées 2">
            <a:extLst>
              <a:ext uri="{FF2B5EF4-FFF2-40B4-BE49-F238E27FC236}">
                <a16:creationId xmlns:a16="http://schemas.microsoft.com/office/drawing/2014/main" id="{0A285A90-BF4A-46E5-BE8D-EDA0AAFC8104}"/>
              </a:ext>
            </a:extLst>
          </p:cNvPr>
          <p:cNvSpPr/>
          <p:nvPr/>
        </p:nvSpPr>
        <p:spPr>
          <a:xfrm>
            <a:off x="1848897" y="633045"/>
            <a:ext cx="6065855" cy="5406014"/>
          </a:xfrm>
          <a:prstGeom prst="cloudCallout">
            <a:avLst>
              <a:gd name="adj1" fmla="val 68786"/>
              <a:gd name="adj2" fmla="val -30801"/>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sz="2800" b="1" dirty="0">
                <a:solidFill>
                  <a:schemeClr val="tx1"/>
                </a:solidFill>
                <a:cs typeface="+mj-cs"/>
              </a:rPr>
              <a:t>المدخل الكمي يمثل الإطار الذي ستخدم فيه الأساليب الكمية، حيث أن المدخل الكمي يتطلب أن تكون مشكلات القرار محدودة وخاضعة للتحليل بطريقة علمية منهجية منطقية، اعتمادا على البيانات والمنطق والواقع وليس عن طريق مدخل التخمين</a:t>
            </a:r>
            <a:endParaRPr lang="fr-DZ" sz="2800" b="1" dirty="0">
              <a:solidFill>
                <a:schemeClr val="tx1"/>
              </a:solidFill>
              <a:cs typeface="+mj-cs"/>
            </a:endParaRPr>
          </a:p>
        </p:txBody>
      </p:sp>
    </p:spTree>
    <p:extLst>
      <p:ext uri="{BB962C8B-B14F-4D97-AF65-F5344CB8AC3E}">
        <p14:creationId xmlns:p14="http://schemas.microsoft.com/office/powerpoint/2010/main" val="346766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e 51">
            <a:extLst>
              <a:ext uri="{FF2B5EF4-FFF2-40B4-BE49-F238E27FC236}">
                <a16:creationId xmlns:a16="http://schemas.microsoft.com/office/drawing/2014/main" id="{D53123C8-49C2-40F8-BFE8-BCB1B20AFC3C}"/>
              </a:ext>
            </a:extLst>
          </p:cNvPr>
          <p:cNvGrpSpPr/>
          <p:nvPr/>
        </p:nvGrpSpPr>
        <p:grpSpPr>
          <a:xfrm>
            <a:off x="120580" y="622998"/>
            <a:ext cx="11806813" cy="5176576"/>
            <a:chOff x="120580" y="622998"/>
            <a:chExt cx="11806813" cy="5176576"/>
          </a:xfrm>
        </p:grpSpPr>
        <p:sp>
          <p:nvSpPr>
            <p:cNvPr id="4" name="Rectangle 3">
              <a:extLst>
                <a:ext uri="{FF2B5EF4-FFF2-40B4-BE49-F238E27FC236}">
                  <a16:creationId xmlns:a16="http://schemas.microsoft.com/office/drawing/2014/main" id="{C577A0BA-3B65-4B2A-B2E3-E5919D2074A1}"/>
                </a:ext>
              </a:extLst>
            </p:cNvPr>
            <p:cNvSpPr/>
            <p:nvPr/>
          </p:nvSpPr>
          <p:spPr>
            <a:xfrm>
              <a:off x="9304774" y="2532184"/>
              <a:ext cx="2622619" cy="562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تحديد المشكلة</a:t>
              </a:r>
              <a:endParaRPr lang="fr-DZ" sz="2800" b="1" dirty="0">
                <a:cs typeface="+mj-cs"/>
              </a:endParaRPr>
            </a:p>
          </p:txBody>
        </p:sp>
        <p:sp>
          <p:nvSpPr>
            <p:cNvPr id="5" name="Rectangle 4">
              <a:extLst>
                <a:ext uri="{FF2B5EF4-FFF2-40B4-BE49-F238E27FC236}">
                  <a16:creationId xmlns:a16="http://schemas.microsoft.com/office/drawing/2014/main" id="{8FB277C9-0871-4BE5-8D29-31D84A3A7432}"/>
                </a:ext>
              </a:extLst>
            </p:cNvPr>
            <p:cNvSpPr/>
            <p:nvPr/>
          </p:nvSpPr>
          <p:spPr>
            <a:xfrm>
              <a:off x="6240026" y="2542228"/>
              <a:ext cx="2622619" cy="562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وضع معايير الحل</a:t>
              </a:r>
              <a:endParaRPr lang="fr-DZ" sz="2800" b="1" dirty="0">
                <a:cs typeface="+mj-cs"/>
              </a:endParaRPr>
            </a:p>
          </p:txBody>
        </p:sp>
        <p:sp>
          <p:nvSpPr>
            <p:cNvPr id="6" name="Rectangle 5">
              <a:extLst>
                <a:ext uri="{FF2B5EF4-FFF2-40B4-BE49-F238E27FC236}">
                  <a16:creationId xmlns:a16="http://schemas.microsoft.com/office/drawing/2014/main" id="{DA9A9F25-DD0F-4C63-BBF6-087797B62B05}"/>
                </a:ext>
              </a:extLst>
            </p:cNvPr>
            <p:cNvSpPr/>
            <p:nvPr/>
          </p:nvSpPr>
          <p:spPr>
            <a:xfrm>
              <a:off x="3180303" y="2542228"/>
              <a:ext cx="2622619" cy="562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البحث عن الحل</a:t>
              </a:r>
              <a:endParaRPr lang="fr-DZ" sz="2800" b="1" dirty="0">
                <a:cs typeface="+mj-cs"/>
              </a:endParaRPr>
            </a:p>
          </p:txBody>
        </p:sp>
        <p:sp>
          <p:nvSpPr>
            <p:cNvPr id="7" name="Rectangle 6">
              <a:extLst>
                <a:ext uri="{FF2B5EF4-FFF2-40B4-BE49-F238E27FC236}">
                  <a16:creationId xmlns:a16="http://schemas.microsoft.com/office/drawing/2014/main" id="{17ACD993-421E-46F1-9F0C-2F9C4EF18C78}"/>
                </a:ext>
              </a:extLst>
            </p:cNvPr>
            <p:cNvSpPr/>
            <p:nvPr/>
          </p:nvSpPr>
          <p:spPr>
            <a:xfrm>
              <a:off x="120580" y="2532182"/>
              <a:ext cx="2622619" cy="5627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الحل المقبول</a:t>
              </a:r>
              <a:endParaRPr lang="fr-DZ" sz="2800" b="1" dirty="0">
                <a:cs typeface="+mj-cs"/>
              </a:endParaRPr>
            </a:p>
          </p:txBody>
        </p:sp>
        <p:sp>
          <p:nvSpPr>
            <p:cNvPr id="8" name="Rectangle 7">
              <a:extLst>
                <a:ext uri="{FF2B5EF4-FFF2-40B4-BE49-F238E27FC236}">
                  <a16:creationId xmlns:a16="http://schemas.microsoft.com/office/drawing/2014/main" id="{F253D194-DD3B-4A11-B2DF-E0705E566B68}"/>
                </a:ext>
              </a:extLst>
            </p:cNvPr>
            <p:cNvSpPr/>
            <p:nvPr/>
          </p:nvSpPr>
          <p:spPr>
            <a:xfrm>
              <a:off x="3366198" y="622998"/>
              <a:ext cx="5084466" cy="5928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حلول كثيرة نظرا لكثرة المعايير</a:t>
              </a:r>
              <a:endParaRPr lang="fr-DZ" sz="2800" b="1" dirty="0">
                <a:cs typeface="+mj-cs"/>
              </a:endParaRPr>
            </a:p>
          </p:txBody>
        </p:sp>
        <p:sp>
          <p:nvSpPr>
            <p:cNvPr id="9" name="Rectangle 8">
              <a:extLst>
                <a:ext uri="{FF2B5EF4-FFF2-40B4-BE49-F238E27FC236}">
                  <a16:creationId xmlns:a16="http://schemas.microsoft.com/office/drawing/2014/main" id="{D27D554D-088C-4427-8C2C-FB6490EF7844}"/>
                </a:ext>
              </a:extLst>
            </p:cNvPr>
            <p:cNvSpPr/>
            <p:nvPr/>
          </p:nvSpPr>
          <p:spPr>
            <a:xfrm>
              <a:off x="3366198" y="5206721"/>
              <a:ext cx="5084466" cy="5928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ar-SA" sz="2800" b="1" dirty="0">
                  <a:cs typeface="+mj-cs"/>
                </a:rPr>
                <a:t>حلول قليلة نظرا لقلة المعايير</a:t>
              </a:r>
              <a:endParaRPr lang="fr-DZ" sz="2800" b="1" dirty="0">
                <a:cs typeface="+mj-cs"/>
              </a:endParaRPr>
            </a:p>
          </p:txBody>
        </p:sp>
        <p:cxnSp>
          <p:nvCxnSpPr>
            <p:cNvPr id="11" name="Connecteur droit avec flèche 10">
              <a:extLst>
                <a:ext uri="{FF2B5EF4-FFF2-40B4-BE49-F238E27FC236}">
                  <a16:creationId xmlns:a16="http://schemas.microsoft.com/office/drawing/2014/main" id="{56C33D5D-F101-445B-BD7C-1DD2017AB9CC}"/>
                </a:ext>
              </a:extLst>
            </p:cNvPr>
            <p:cNvCxnSpPr/>
            <p:nvPr/>
          </p:nvCxnSpPr>
          <p:spPr>
            <a:xfrm flipH="1">
              <a:off x="8581292" y="2823581"/>
              <a:ext cx="119575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Connecteur droit avec flèche 12">
              <a:extLst>
                <a:ext uri="{FF2B5EF4-FFF2-40B4-BE49-F238E27FC236}">
                  <a16:creationId xmlns:a16="http://schemas.microsoft.com/office/drawing/2014/main" id="{750926C0-7AE7-448A-AFB5-31300E35509F}"/>
                </a:ext>
              </a:extLst>
            </p:cNvPr>
            <p:cNvCxnSpPr>
              <a:cxnSpLocks/>
            </p:cNvCxnSpPr>
            <p:nvPr/>
          </p:nvCxnSpPr>
          <p:spPr>
            <a:xfrm flipH="1">
              <a:off x="2180492" y="2823581"/>
              <a:ext cx="143356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46" name="Groupe 45">
              <a:extLst>
                <a:ext uri="{FF2B5EF4-FFF2-40B4-BE49-F238E27FC236}">
                  <a16:creationId xmlns:a16="http://schemas.microsoft.com/office/drawing/2014/main" id="{089B1556-EF1F-4B66-AE83-4D7650063675}"/>
                </a:ext>
              </a:extLst>
            </p:cNvPr>
            <p:cNvGrpSpPr/>
            <p:nvPr/>
          </p:nvGrpSpPr>
          <p:grpSpPr>
            <a:xfrm>
              <a:off x="3614059" y="1889089"/>
              <a:ext cx="4967233" cy="934492"/>
              <a:chOff x="3614059" y="1889089"/>
              <a:chExt cx="4967233" cy="934492"/>
            </a:xfrm>
          </p:grpSpPr>
          <p:cxnSp>
            <p:nvCxnSpPr>
              <p:cNvPr id="12" name="Connecteur droit avec flèche 11">
                <a:extLst>
                  <a:ext uri="{FF2B5EF4-FFF2-40B4-BE49-F238E27FC236}">
                    <a16:creationId xmlns:a16="http://schemas.microsoft.com/office/drawing/2014/main" id="{900B2221-3EA6-4CA1-97FC-3B09FB66123B}"/>
                  </a:ext>
                </a:extLst>
              </p:cNvPr>
              <p:cNvCxnSpPr/>
              <p:nvPr/>
            </p:nvCxnSpPr>
            <p:spPr>
              <a:xfrm flipH="1">
                <a:off x="5337349" y="2823581"/>
                <a:ext cx="119575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668BE2A1-6C2A-4EFC-8AD6-3D1A1624F66B}"/>
                  </a:ext>
                </a:extLst>
              </p:cNvPr>
              <p:cNvCxnSpPr/>
              <p:nvPr/>
            </p:nvCxnSpPr>
            <p:spPr>
              <a:xfrm flipV="1">
                <a:off x="8581292" y="1889090"/>
                <a:ext cx="0" cy="924445"/>
              </a:xfrm>
              <a:prstGeom prst="line">
                <a:avLst/>
              </a:prstGeom>
              <a:ln w="38100"/>
            </p:spPr>
            <p:style>
              <a:lnRef idx="3">
                <a:schemeClr val="dk1"/>
              </a:lnRef>
              <a:fillRef idx="0">
                <a:schemeClr val="dk1"/>
              </a:fillRef>
              <a:effectRef idx="2">
                <a:schemeClr val="dk1"/>
              </a:effectRef>
              <a:fontRef idx="minor">
                <a:schemeClr val="tx1"/>
              </a:fontRef>
            </p:style>
          </p:cxnSp>
          <p:cxnSp>
            <p:nvCxnSpPr>
              <p:cNvPr id="42" name="Connecteur : en angle 41">
                <a:extLst>
                  <a:ext uri="{FF2B5EF4-FFF2-40B4-BE49-F238E27FC236}">
                    <a16:creationId xmlns:a16="http://schemas.microsoft.com/office/drawing/2014/main" id="{6E2766D8-C156-42E8-9717-87027006846C}"/>
                  </a:ext>
                </a:extLst>
              </p:cNvPr>
              <p:cNvCxnSpPr>
                <a:cxnSpLocks/>
              </p:cNvCxnSpPr>
              <p:nvPr/>
            </p:nvCxnSpPr>
            <p:spPr>
              <a:xfrm rot="10800000" flipV="1">
                <a:off x="3614059" y="1889089"/>
                <a:ext cx="4963886" cy="934491"/>
              </a:xfrm>
              <a:prstGeom prst="bentConnector3">
                <a:avLst>
                  <a:gd name="adj1" fmla="val 100202"/>
                </a:avLst>
              </a:prstGeom>
              <a:ln w="38100">
                <a:tailEnd type="triangle"/>
              </a:ln>
            </p:spPr>
            <p:style>
              <a:lnRef idx="3">
                <a:schemeClr val="dk1"/>
              </a:lnRef>
              <a:fillRef idx="0">
                <a:schemeClr val="dk1"/>
              </a:fillRef>
              <a:effectRef idx="2">
                <a:schemeClr val="dk1"/>
              </a:effectRef>
              <a:fontRef idx="minor">
                <a:schemeClr val="tx1"/>
              </a:fontRef>
            </p:style>
          </p:cxnSp>
        </p:grpSp>
        <p:grpSp>
          <p:nvGrpSpPr>
            <p:cNvPr id="47" name="Groupe 46">
              <a:extLst>
                <a:ext uri="{FF2B5EF4-FFF2-40B4-BE49-F238E27FC236}">
                  <a16:creationId xmlns:a16="http://schemas.microsoft.com/office/drawing/2014/main" id="{F7B59320-5BA9-40B9-9BA0-FAE6578B60B0}"/>
                </a:ext>
              </a:extLst>
            </p:cNvPr>
            <p:cNvGrpSpPr/>
            <p:nvPr/>
          </p:nvGrpSpPr>
          <p:grpSpPr>
            <a:xfrm rot="10800000" flipH="1">
              <a:off x="3614041" y="3056370"/>
              <a:ext cx="4963886" cy="934492"/>
              <a:chOff x="3614059" y="1889089"/>
              <a:chExt cx="4967233" cy="934492"/>
            </a:xfrm>
          </p:grpSpPr>
          <p:cxnSp>
            <p:nvCxnSpPr>
              <p:cNvPr id="48" name="Connecteur droit avec flèche 47">
                <a:extLst>
                  <a:ext uri="{FF2B5EF4-FFF2-40B4-BE49-F238E27FC236}">
                    <a16:creationId xmlns:a16="http://schemas.microsoft.com/office/drawing/2014/main" id="{8E5EA2FE-324A-4D26-8E17-7F56368553B8}"/>
                  </a:ext>
                </a:extLst>
              </p:cNvPr>
              <p:cNvCxnSpPr/>
              <p:nvPr/>
            </p:nvCxnSpPr>
            <p:spPr>
              <a:xfrm flipH="1">
                <a:off x="5337349" y="2823581"/>
                <a:ext cx="119575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id="{3665F428-1877-4A3E-A5B1-7F19FD9D8F4C}"/>
                  </a:ext>
                </a:extLst>
              </p:cNvPr>
              <p:cNvCxnSpPr/>
              <p:nvPr/>
            </p:nvCxnSpPr>
            <p:spPr>
              <a:xfrm flipV="1">
                <a:off x="8581292" y="1889090"/>
                <a:ext cx="0" cy="924445"/>
              </a:xfrm>
              <a:prstGeom prst="line">
                <a:avLst/>
              </a:prstGeom>
              <a:ln w="38100"/>
            </p:spPr>
            <p:style>
              <a:lnRef idx="3">
                <a:schemeClr val="dk1"/>
              </a:lnRef>
              <a:fillRef idx="0">
                <a:schemeClr val="dk1"/>
              </a:fillRef>
              <a:effectRef idx="2">
                <a:schemeClr val="dk1"/>
              </a:effectRef>
              <a:fontRef idx="minor">
                <a:schemeClr val="tx1"/>
              </a:fontRef>
            </p:style>
          </p:cxnSp>
          <p:cxnSp>
            <p:nvCxnSpPr>
              <p:cNvPr id="50" name="Connecteur : en angle 49">
                <a:extLst>
                  <a:ext uri="{FF2B5EF4-FFF2-40B4-BE49-F238E27FC236}">
                    <a16:creationId xmlns:a16="http://schemas.microsoft.com/office/drawing/2014/main" id="{1A801081-7326-490D-9E1D-FB761B988743}"/>
                  </a:ext>
                </a:extLst>
              </p:cNvPr>
              <p:cNvCxnSpPr>
                <a:cxnSpLocks/>
              </p:cNvCxnSpPr>
              <p:nvPr/>
            </p:nvCxnSpPr>
            <p:spPr>
              <a:xfrm rot="10800000" flipV="1">
                <a:off x="3614059" y="1889089"/>
                <a:ext cx="4963886" cy="934491"/>
              </a:xfrm>
              <a:prstGeom prst="bentConnector3">
                <a:avLst>
                  <a:gd name="adj1" fmla="val 100202"/>
                </a:avLst>
              </a:prstGeom>
              <a:ln w="38100">
                <a:tailEnd type="triangle"/>
              </a:ln>
            </p:spPr>
            <p:style>
              <a:lnRef idx="3">
                <a:schemeClr val="dk1"/>
              </a:lnRef>
              <a:fillRef idx="0">
                <a:schemeClr val="dk1"/>
              </a:fillRef>
              <a:effectRef idx="2">
                <a:schemeClr val="dk1"/>
              </a:effectRef>
              <a:fontRef idx="minor">
                <a:schemeClr val="tx1"/>
              </a:fontRef>
            </p:style>
          </p:cxnSp>
        </p:grpSp>
        <p:sp>
          <p:nvSpPr>
            <p:cNvPr id="51" name="Rectangle : coins arrondis 50">
              <a:extLst>
                <a:ext uri="{FF2B5EF4-FFF2-40B4-BE49-F238E27FC236}">
                  <a16:creationId xmlns:a16="http://schemas.microsoft.com/office/drawing/2014/main" id="{41F6D060-D269-43F8-B2B2-8CC2CDF39AEC}"/>
                </a:ext>
              </a:extLst>
            </p:cNvPr>
            <p:cNvSpPr/>
            <p:nvPr/>
          </p:nvSpPr>
          <p:spPr>
            <a:xfrm>
              <a:off x="5194997" y="3006129"/>
              <a:ext cx="1477107" cy="2327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grpSp>
      <p:sp>
        <p:nvSpPr>
          <p:cNvPr id="53" name="Rectangle 52">
            <a:extLst>
              <a:ext uri="{FF2B5EF4-FFF2-40B4-BE49-F238E27FC236}">
                <a16:creationId xmlns:a16="http://schemas.microsoft.com/office/drawing/2014/main" id="{3867DD83-A256-49D0-9AA9-381233AFEA7C}"/>
              </a:ext>
            </a:extLst>
          </p:cNvPr>
          <p:cNvSpPr/>
          <p:nvPr/>
        </p:nvSpPr>
        <p:spPr>
          <a:xfrm>
            <a:off x="140677" y="532563"/>
            <a:ext cx="11887200" cy="53959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Tree>
    <p:extLst>
      <p:ext uri="{BB962C8B-B14F-4D97-AF65-F5344CB8AC3E}">
        <p14:creationId xmlns:p14="http://schemas.microsoft.com/office/powerpoint/2010/main" val="218741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pic>
        <p:nvPicPr>
          <p:cNvPr id="1026" name="Picture 2" descr="الرياضيات عند المصريين القدامى - أنا أصدق العلم">
            <a:extLst>
              <a:ext uri="{FF2B5EF4-FFF2-40B4-BE49-F238E27FC236}">
                <a16:creationId xmlns:a16="http://schemas.microsoft.com/office/drawing/2014/main" id="{89A439BA-FA47-4948-8727-76F5F804C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3" y="2520951"/>
            <a:ext cx="11610033" cy="39719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 coins arrondis 2">
            <a:extLst>
              <a:ext uri="{FF2B5EF4-FFF2-40B4-BE49-F238E27FC236}">
                <a16:creationId xmlns:a16="http://schemas.microsoft.com/office/drawing/2014/main" id="{5991540D-3AEE-4401-AE7C-CD510A84ED27}"/>
              </a:ext>
            </a:extLst>
          </p:cNvPr>
          <p:cNvSpPr/>
          <p:nvPr/>
        </p:nvSpPr>
        <p:spPr>
          <a:xfrm>
            <a:off x="2793443" y="1690688"/>
            <a:ext cx="9398558"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1">
              <a:buFont typeface="Wingdings" panose="05000000000000000000" pitchFamily="2" charset="2"/>
              <a:buChar char=""/>
            </a:pPr>
            <a:r>
              <a:rPr lang="ar-SA" sz="3600" b="1" dirty="0">
                <a:solidFill>
                  <a:schemeClr val="tx1"/>
                </a:solidFill>
                <a:cs typeface="+mj-cs"/>
              </a:rPr>
              <a:t>الرياضيات القديمة: </a:t>
            </a:r>
            <a:r>
              <a:rPr lang="ar-SA" sz="2800" dirty="0">
                <a:solidFill>
                  <a:schemeClr val="tx1"/>
                </a:solidFill>
                <a:cs typeface="+mj-cs"/>
              </a:rPr>
              <a:t>كانت مقتصرة على الحساب لدى التجار الأوائل</a:t>
            </a:r>
            <a:endParaRPr lang="fr-DZ" sz="3600" dirty="0">
              <a:solidFill>
                <a:schemeClr val="tx1"/>
              </a:solidFill>
              <a:cs typeface="+mj-cs"/>
            </a:endParaRPr>
          </a:p>
        </p:txBody>
      </p:sp>
    </p:spTree>
    <p:extLst>
      <p:ext uri="{BB962C8B-B14F-4D97-AF65-F5344CB8AC3E}">
        <p14:creationId xmlns:p14="http://schemas.microsoft.com/office/powerpoint/2010/main" val="97500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7489371" y="1690688"/>
            <a:ext cx="4702629"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الثورة الصناعية 1764</a:t>
            </a:r>
            <a:endParaRPr lang="fr-DZ" sz="3600" b="1" dirty="0">
              <a:solidFill>
                <a:schemeClr val="tx1"/>
              </a:solidFill>
              <a:cs typeface="+mj-cs"/>
            </a:endParaRPr>
          </a:p>
        </p:txBody>
      </p:sp>
      <p:pic>
        <p:nvPicPr>
          <p:cNvPr id="2050" name="Picture 2" descr="جيمس واط والآلة البخارية | المرسال">
            <a:extLst>
              <a:ext uri="{FF2B5EF4-FFF2-40B4-BE49-F238E27FC236}">
                <a16:creationId xmlns:a16="http://schemas.microsoft.com/office/drawing/2014/main" id="{2C248873-9F69-4C12-ACE0-04ABD05E7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91" y="2405761"/>
            <a:ext cx="11043139" cy="408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99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492369" y="1690688"/>
            <a:ext cx="11699631"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ar-SA" sz="3600" b="1" dirty="0">
                <a:solidFill>
                  <a:schemeClr val="tx1"/>
                </a:solidFill>
                <a:cs typeface="+mj-cs"/>
              </a:rPr>
              <a:t>القرن العشرين: </a:t>
            </a:r>
            <a:r>
              <a:rPr lang="ar-SA" sz="2400" dirty="0">
                <a:solidFill>
                  <a:schemeClr val="tx1"/>
                </a:solidFill>
                <a:cs typeface="+mj-cs"/>
              </a:rPr>
              <a:t>المبادئ الأربعة تأكيدا على وجود أفضل طريقة في انجاز الأعمال وتقليل الجهود والعوائد</a:t>
            </a:r>
            <a:endParaRPr lang="fr-DZ" sz="3600" dirty="0">
              <a:solidFill>
                <a:schemeClr val="tx1"/>
              </a:solidFill>
              <a:cs typeface="+mj-cs"/>
            </a:endParaRPr>
          </a:p>
        </p:txBody>
      </p:sp>
      <p:pic>
        <p:nvPicPr>
          <p:cNvPr id="3074" name="Picture 2" descr="Td Organisation Du Travail Et Croissance Taylorime Et Fordisme The On…">
            <a:extLst>
              <a:ext uri="{FF2B5EF4-FFF2-40B4-BE49-F238E27FC236}">
                <a16:creationId xmlns:a16="http://schemas.microsoft.com/office/drawing/2014/main" id="{F4546EF4-ACD5-420E-9A22-528CADFD7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60" y="2250831"/>
            <a:ext cx="11575702" cy="424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07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6ADB1-9A2D-44B6-B8C0-03A840EBF556}"/>
              </a:ext>
            </a:extLst>
          </p:cNvPr>
          <p:cNvSpPr>
            <a:spLocks noGrp="1"/>
          </p:cNvSpPr>
          <p:nvPr>
            <p:ph type="title"/>
          </p:nvPr>
        </p:nvSpPr>
        <p:spPr/>
        <p:txBody>
          <a:bodyPr/>
          <a:lstStyle/>
          <a:p>
            <a:pPr algn="ctr"/>
            <a:r>
              <a:rPr lang="ar-SA" b="1" dirty="0"/>
              <a:t> التطور التاريخي للأساليب الكمية:</a:t>
            </a:r>
            <a:endParaRPr lang="fr-DZ" b="1" dirty="0"/>
          </a:p>
        </p:txBody>
      </p:sp>
      <p:sp>
        <p:nvSpPr>
          <p:cNvPr id="3" name="Rectangle : coins arrondis 2">
            <a:extLst>
              <a:ext uri="{FF2B5EF4-FFF2-40B4-BE49-F238E27FC236}">
                <a16:creationId xmlns:a16="http://schemas.microsoft.com/office/drawing/2014/main" id="{5991540D-3AEE-4401-AE7C-CD510A84ED27}"/>
              </a:ext>
            </a:extLst>
          </p:cNvPr>
          <p:cNvSpPr/>
          <p:nvPr/>
        </p:nvSpPr>
        <p:spPr>
          <a:xfrm>
            <a:off x="3878665" y="1690688"/>
            <a:ext cx="8313336" cy="7150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rtl="1">
              <a:buFont typeface="Wingdings" panose="05000000000000000000" pitchFamily="2" charset="2"/>
              <a:buChar char=""/>
            </a:pPr>
            <a:r>
              <a:rPr lang="fr-FR" sz="3600" b="1" dirty="0">
                <a:solidFill>
                  <a:schemeClr val="tx1"/>
                </a:solidFill>
                <a:cs typeface="+mj-cs"/>
              </a:rPr>
              <a:t>1912</a:t>
            </a:r>
            <a:r>
              <a:rPr lang="ar-SA" sz="3600" b="1" dirty="0">
                <a:solidFill>
                  <a:schemeClr val="tx1"/>
                </a:solidFill>
                <a:cs typeface="+mj-cs"/>
              </a:rPr>
              <a:t>: </a:t>
            </a:r>
            <a:r>
              <a:rPr lang="ar-SA" sz="2800" dirty="0">
                <a:solidFill>
                  <a:schemeClr val="tx1"/>
                </a:solidFill>
                <a:cs typeface="+mj-cs"/>
              </a:rPr>
              <a:t>المبادئ الأساسية لحجم وجبة الإنتاج الإقتصادية</a:t>
            </a:r>
            <a:endParaRPr lang="fr-DZ" sz="3600" dirty="0">
              <a:solidFill>
                <a:schemeClr val="tx1"/>
              </a:solidFill>
              <a:cs typeface="+mj-cs"/>
            </a:endParaRPr>
          </a:p>
        </p:txBody>
      </p:sp>
      <p:pic>
        <p:nvPicPr>
          <p:cNvPr id="4098" name="Picture 2" descr="NIHF Inductee George Babcock Invented the Steam Launch Water Tube Boiler">
            <a:extLst>
              <a:ext uri="{FF2B5EF4-FFF2-40B4-BE49-F238E27FC236}">
                <a16:creationId xmlns:a16="http://schemas.microsoft.com/office/drawing/2014/main" id="{0B74843E-DA90-4840-B7DA-A5985C6CC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99" y="2743199"/>
            <a:ext cx="6521379"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714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2473</TotalTime>
  <Words>519</Words>
  <Application>Microsoft Office PowerPoint</Application>
  <PresentationFormat>Grand écran</PresentationFormat>
  <Paragraphs>95</Paragraphs>
  <Slides>19</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Calibri Light</vt:lpstr>
      <vt:lpstr>Times New Roman</vt:lpstr>
      <vt:lpstr>Wingdings</vt:lpstr>
      <vt:lpstr>Thème Office</vt:lpstr>
      <vt:lpstr>Présentation PowerPoint</vt:lpstr>
      <vt:lpstr>المحاضرة الأولى: مفاهيم نظرية للأساليب الكمية في التسويق</vt:lpstr>
      <vt:lpstr>تعريف الأساليب الكمية:</vt:lpstr>
      <vt:lpstr>Loomba</vt:lpstr>
      <vt:lpstr>Présentation PowerPoint</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التطور التاريخي للأساليب الكمية:</vt:lpstr>
      <vt:lpstr> أنواع الأساليب الكمية:</vt:lpstr>
      <vt:lpstr> أهمية الأساليب الكمية:</vt:lpstr>
      <vt:lpstr> أهم المشاكل التي تستدعي إستخدام الأساليب الكمية: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الثانية: مفاهيم نظرية للأساليب الكمية في التسويق</dc:title>
  <dc:creator>mehdi mendjel</dc:creator>
  <cp:lastModifiedBy>mehdi mendjel</cp:lastModifiedBy>
  <cp:revision>28</cp:revision>
  <dcterms:created xsi:type="dcterms:W3CDTF">2023-10-14T19:44:52Z</dcterms:created>
  <dcterms:modified xsi:type="dcterms:W3CDTF">2024-09-29T22:27:43Z</dcterms:modified>
</cp:coreProperties>
</file>