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Bubblebody Neue Bold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Nunito 1 Bold" panose="020B0604020202020204" charset="0"/>
      <p:regular r:id="rId31"/>
    </p:embeddedFont>
    <p:embeddedFont>
      <p:font typeface="Poppins" panose="020B0604020202020204" charset="0"/>
      <p:regular r:id="rId32"/>
    </p:embeddedFont>
    <p:embeddedFont>
      <p:font typeface="Nunito 2 Bold" panose="020B0604020202020204" charset="0"/>
      <p:regular r:id="rId33"/>
    </p:embeddedFont>
    <p:embeddedFont>
      <p:font typeface="Nunito 1" panose="020B0604020202020204" charset="0"/>
      <p:regular r:id="rId34"/>
    </p:embeddedFont>
    <p:embeddedFont>
      <p:font typeface="Greycliff Bold" panose="020B0604020202020204" charset="0"/>
      <p:regular r:id="rId35"/>
    </p:embeddedFont>
    <p:embeddedFont>
      <p:font typeface="Poppins Bold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7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12914" y="3421355"/>
            <a:ext cx="13070772" cy="107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485"/>
              </a:lnSpc>
            </a:pPr>
            <a:r>
              <a:rPr lang="ar-EG" sz="6060" b="1">
                <a:solidFill>
                  <a:srgbClr val="000000"/>
                </a:solidFill>
                <a:latin typeface="Bubblebody Neue Bold"/>
                <a:ea typeface="Bubblebody Neue Bold"/>
                <a:cs typeface="Bubblebody Neue Bold"/>
                <a:sym typeface="Bubblebody Neue Bold"/>
                <a:rtl/>
              </a:rPr>
              <a:t>المحاضرة الرابعة: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92720" y="2911379"/>
            <a:ext cx="4397726" cy="4804977"/>
            <a:chOff x="0" y="0"/>
            <a:chExt cx="5863635" cy="6406636"/>
          </a:xfrm>
        </p:grpSpPr>
        <p:sp>
          <p:nvSpPr>
            <p:cNvPr id="4" name="Freeform 4"/>
            <p:cNvSpPr/>
            <p:nvPr/>
          </p:nvSpPr>
          <p:spPr>
            <a:xfrm>
              <a:off x="528865" y="5072998"/>
              <a:ext cx="4805905" cy="1333638"/>
            </a:xfrm>
            <a:custGeom>
              <a:avLst/>
              <a:gdLst/>
              <a:ahLst/>
              <a:cxnLst/>
              <a:rect l="l" t="t" r="r" b="b"/>
              <a:pathLst>
                <a:path w="4805905" h="1333638">
                  <a:moveTo>
                    <a:pt x="0" y="0"/>
                  </a:moveTo>
                  <a:lnTo>
                    <a:pt x="4805905" y="0"/>
                  </a:lnTo>
                  <a:lnTo>
                    <a:pt x="4805905" y="1333638"/>
                  </a:lnTo>
                  <a:lnTo>
                    <a:pt x="0" y="1333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5863635" cy="5863635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655320" y="655320"/>
                <a:ext cx="5039360" cy="5039360"/>
              </a:xfrm>
              <a:custGeom>
                <a:avLst/>
                <a:gdLst/>
                <a:ahLst/>
                <a:cxnLst/>
                <a:rect l="l" t="t" r="r" b="b"/>
                <a:pathLst>
                  <a:path w="5039360" h="5039360">
                    <a:moveTo>
                      <a:pt x="2519680" y="0"/>
                    </a:moveTo>
                    <a:cubicBezTo>
                      <a:pt x="1127760" y="0"/>
                      <a:pt x="0" y="1127760"/>
                      <a:pt x="0" y="2519680"/>
                    </a:cubicBezTo>
                    <a:cubicBezTo>
                      <a:pt x="0" y="3911600"/>
                      <a:pt x="1127760" y="5039360"/>
                      <a:pt x="2519680" y="5039360"/>
                    </a:cubicBezTo>
                    <a:cubicBezTo>
                      <a:pt x="3911600" y="5039360"/>
                      <a:pt x="5039360" y="3911600"/>
                      <a:pt x="5039360" y="2519680"/>
                    </a:cubicBezTo>
                    <a:cubicBezTo>
                      <a:pt x="5039360" y="1127760"/>
                      <a:pt x="3911600" y="0"/>
                      <a:pt x="251968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5136" r="-25136"/>
                </a:stretch>
              </a:blip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3670" y="0"/>
                      <a:pt x="0" y="1424940"/>
                      <a:pt x="0" y="3175000"/>
                    </a:cubicBezTo>
                    <a:cubicBezTo>
                      <a:pt x="0" y="4925060"/>
                      <a:pt x="1423670" y="6350000"/>
                      <a:pt x="3175000" y="6350000"/>
                    </a:cubicBezTo>
                    <a:cubicBezTo>
                      <a:pt x="4925060" y="6350000"/>
                      <a:pt x="6350000" y="4926330"/>
                      <a:pt x="6350000" y="3175000"/>
                    </a:cubicBezTo>
                    <a:cubicBezTo>
                      <a:pt x="6350000" y="1424940"/>
                      <a:pt x="4926330" y="0"/>
                      <a:pt x="3175000" y="0"/>
                    </a:cubicBezTo>
                    <a:close/>
                    <a:moveTo>
                      <a:pt x="3175000" y="5833110"/>
                    </a:moveTo>
                    <a:cubicBezTo>
                      <a:pt x="1709420" y="5833110"/>
                      <a:pt x="516890" y="4640580"/>
                      <a:pt x="516890" y="3175000"/>
                    </a:cubicBezTo>
                    <a:cubicBezTo>
                      <a:pt x="516890" y="1709420"/>
                      <a:pt x="1709420" y="516890"/>
                      <a:pt x="3175000" y="516890"/>
                    </a:cubicBezTo>
                    <a:cubicBezTo>
                      <a:pt x="4640580" y="516890"/>
                      <a:pt x="5833110" y="1709420"/>
                      <a:pt x="5833110" y="3175000"/>
                    </a:cubicBezTo>
                    <a:cubicBezTo>
                      <a:pt x="5833110" y="4640580"/>
                      <a:pt x="4640580" y="5833110"/>
                      <a:pt x="3175000" y="583311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</p:grpSp>
      <p:sp>
        <p:nvSpPr>
          <p:cNvPr id="8" name="TextBox 8"/>
          <p:cNvSpPr txBox="1"/>
          <p:nvPr/>
        </p:nvSpPr>
        <p:spPr>
          <a:xfrm>
            <a:off x="7352827" y="9277350"/>
            <a:ext cx="763085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79"/>
              </a:lnSpc>
            </a:pPr>
            <a:r>
              <a:rPr lang="ar-EG" sz="31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من اعداد الأستاذة: سيهام مخلوف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079802" y="7232729"/>
            <a:ext cx="5660722" cy="566072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-3069138" y="-3020699"/>
            <a:ext cx="5660722" cy="566072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0B1A5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4440972" y="2611942"/>
            <a:ext cx="542713" cy="54271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5867E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5537089" y="2640023"/>
            <a:ext cx="542713" cy="542713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5B453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4790446" y="5566032"/>
            <a:ext cx="10522150" cy="215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528"/>
              </a:lnSpc>
            </a:pPr>
            <a:r>
              <a:rPr lang="ar-EG" sz="6091" b="1">
                <a:solidFill>
                  <a:srgbClr val="DD9300"/>
                </a:solidFill>
                <a:latin typeface="Bubblebody Neue Bold"/>
                <a:ea typeface="Bubblebody Neue Bold"/>
                <a:cs typeface="Bubblebody Neue Bold"/>
                <a:sym typeface="Bubblebody Neue Bold"/>
                <a:rtl/>
              </a:rPr>
              <a:t>تشريعات ادارة الخزينة العمومية </a:t>
            </a:r>
          </a:p>
          <a:p>
            <a:pPr algn="r" rtl="1">
              <a:lnSpc>
                <a:spcPts val="8528"/>
              </a:lnSpc>
            </a:pPr>
            <a:r>
              <a:rPr lang="ar-EG" sz="6091" b="1">
                <a:solidFill>
                  <a:srgbClr val="000000"/>
                </a:solidFill>
                <a:latin typeface="Bubblebody Neue Bold"/>
                <a:ea typeface="Bubblebody Neue Bold"/>
                <a:cs typeface="Bubblebody Neue Bold"/>
                <a:sym typeface="Bubblebody Neue Bold"/>
                <a:rtl/>
              </a:rPr>
              <a:t>في الجزائر</a:t>
            </a:r>
          </a:p>
        </p:txBody>
      </p:sp>
      <p:sp>
        <p:nvSpPr>
          <p:cNvPr id="18" name="AutoShape 18"/>
          <p:cNvSpPr/>
          <p:nvPr/>
        </p:nvSpPr>
        <p:spPr>
          <a:xfrm>
            <a:off x="8753605" y="4934286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9"/>
          <p:cNvSpPr txBox="1"/>
          <p:nvPr/>
        </p:nvSpPr>
        <p:spPr>
          <a:xfrm>
            <a:off x="5332065" y="449555"/>
            <a:ext cx="762387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200"/>
              </a:lnSpc>
              <a:spcBef>
                <a:spcPct val="0"/>
              </a:spcBef>
            </a:pPr>
            <a:r>
              <a:rPr lang="ar-EG" sz="3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جامعة باجي مختار - عنابة –</a:t>
            </a:r>
          </a:p>
          <a:p>
            <a:pPr algn="ctr" rtl="1">
              <a:lnSpc>
                <a:spcPts val="4200"/>
              </a:lnSpc>
              <a:spcBef>
                <a:spcPct val="0"/>
              </a:spcBef>
            </a:pPr>
            <a:r>
              <a:rPr lang="ar-EG" sz="3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كلية العلوم الاقتصادية والتجارية وعلوم التسيير</a:t>
            </a:r>
          </a:p>
          <a:p>
            <a:pPr algn="ctr" rtl="1">
              <a:lnSpc>
                <a:spcPts val="4200"/>
              </a:lnSpc>
              <a:spcBef>
                <a:spcPct val="0"/>
              </a:spcBef>
            </a:pPr>
            <a:r>
              <a:rPr lang="ar-EG" sz="3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قسم العلوم الاقتصادية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7047" y="4053593"/>
            <a:ext cx="16230600" cy="2819200"/>
            <a:chOff x="0" y="0"/>
            <a:chExt cx="4274726" cy="7425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742505"/>
            </a:xfrm>
            <a:custGeom>
              <a:avLst/>
              <a:gdLst/>
              <a:ahLst/>
              <a:cxnLst/>
              <a:rect l="l" t="t" r="r" b="b"/>
              <a:pathLst>
                <a:path w="4274726" h="74250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718179"/>
                  </a:lnTo>
                  <a:cubicBezTo>
                    <a:pt x="4274726" y="724630"/>
                    <a:pt x="4272163" y="730818"/>
                    <a:pt x="4267601" y="735380"/>
                  </a:cubicBezTo>
                  <a:cubicBezTo>
                    <a:pt x="4263039" y="739942"/>
                    <a:pt x="4256851" y="742505"/>
                    <a:pt x="4250399" y="742505"/>
                  </a:cubicBezTo>
                  <a:lnTo>
                    <a:pt x="24327" y="742505"/>
                  </a:lnTo>
                  <a:cubicBezTo>
                    <a:pt x="10891" y="742505"/>
                    <a:pt x="0" y="731614"/>
                    <a:pt x="0" y="71817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D57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274726" cy="7615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67047" y="7102001"/>
            <a:ext cx="16230600" cy="3065344"/>
            <a:chOff x="0" y="0"/>
            <a:chExt cx="4274726" cy="807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807333"/>
            </a:xfrm>
            <a:custGeom>
              <a:avLst/>
              <a:gdLst/>
              <a:ahLst/>
              <a:cxnLst/>
              <a:rect l="l" t="t" r="r" b="b"/>
              <a:pathLst>
                <a:path w="4274726" h="807333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783007"/>
                  </a:lnTo>
                  <a:cubicBezTo>
                    <a:pt x="4274726" y="796442"/>
                    <a:pt x="4263834" y="807333"/>
                    <a:pt x="4250399" y="807333"/>
                  </a:cubicBezTo>
                  <a:lnTo>
                    <a:pt x="24327" y="807333"/>
                  </a:lnTo>
                  <a:cubicBezTo>
                    <a:pt x="10891" y="807333"/>
                    <a:pt x="0" y="796442"/>
                    <a:pt x="0" y="78300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4274726" cy="826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03327" y="5202974"/>
            <a:ext cx="7443577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575"/>
              </a:lnSpc>
            </a:pPr>
            <a:r>
              <a:rPr lang="ar-EG" sz="2554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كما جاء في المادة </a:t>
            </a:r>
            <a:r>
              <a:rPr lang="en-US" sz="2554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</a:rPr>
              <a:t>37</a:t>
            </a:r>
            <a:r>
              <a:rPr lang="ar-EG" sz="2554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 من القانون العضوي </a:t>
            </a:r>
            <a:r>
              <a:rPr lang="en-US" sz="2554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</a:rPr>
              <a:t>18</a:t>
            </a:r>
            <a:r>
              <a:rPr lang="ar-EG" sz="2554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–</a:t>
            </a:r>
            <a:r>
              <a:rPr lang="en-US" sz="2554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</a:rPr>
              <a:t>15</a:t>
            </a:r>
            <a:r>
              <a:rPr lang="ar-EG" sz="2554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، حيث يمكن للدولة اللجوء إلى تمويل كلي أو جزئي لعمليات الاستثمار العمومي، وهذا من أجل حل مشاكل التمويل.</a:t>
            </a:r>
          </a:p>
          <a:p>
            <a:pPr algn="ctr" rtl="1">
              <a:lnSpc>
                <a:spcPts val="3575"/>
              </a:lnSpc>
            </a:pPr>
            <a:endParaRPr lang="ar-EG" sz="255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  <a:rtl/>
            </a:endParaRPr>
          </a:p>
          <a:p>
            <a:pPr algn="ctr" rtl="1">
              <a:lnSpc>
                <a:spcPts val="3575"/>
              </a:lnSpc>
            </a:pPr>
            <a:endParaRPr lang="ar-EG" sz="255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  <a:rtl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49386" y="4496960"/>
            <a:ext cx="7443577" cy="525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7811" lvl="1" indent="-318906" algn="r" rtl="1">
              <a:lnSpc>
                <a:spcPts val="4135"/>
              </a:lnSpc>
              <a:buFont typeface="Arial"/>
              <a:buChar char="•"/>
            </a:pPr>
            <a:r>
              <a:rPr lang="ar-EG" sz="2954" b="1" dirty="0">
                <a:solidFill>
                  <a:srgbClr val="846B03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تعزيز الشراكة بين القطاعين العام والخاص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21064" y="4441483"/>
            <a:ext cx="7998763" cy="483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7811" lvl="1" indent="-318906" algn="just" rtl="1">
              <a:lnSpc>
                <a:spcPts val="4135"/>
              </a:lnSpc>
              <a:buFont typeface="Arial"/>
              <a:buChar char="•"/>
            </a:pPr>
            <a:r>
              <a:rPr lang="ar-EG" sz="2954" b="1" dirty="0">
                <a:solidFill>
                  <a:srgbClr val="846B03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إصلاح هيكلة قوانين المالية والتسيير المالي للمؤسسات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25566" y="7368701"/>
            <a:ext cx="6549990" cy="525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7811" lvl="1" indent="-318906" algn="r" rtl="1">
              <a:lnSpc>
                <a:spcPts val="4135"/>
              </a:lnSpc>
              <a:buFont typeface="Arial"/>
              <a:buChar char="•"/>
            </a:pPr>
            <a:r>
              <a:rPr lang="ar-EG" sz="2954" b="1" dirty="0">
                <a:solidFill>
                  <a:srgbClr val="846B03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 تعزيز الدور الرقابي للبرلمان: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5505350"/>
            <a:ext cx="7513122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575"/>
              </a:lnSpc>
            </a:pPr>
            <a:r>
              <a:rPr lang="ar-EG" sz="2554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 بما يتماشى مع المصلحة العمومية، وتحديد الأهداف بدقة.</a:t>
            </a:r>
          </a:p>
          <a:p>
            <a:pPr algn="ctr" rtl="1">
              <a:lnSpc>
                <a:spcPts val="3575"/>
              </a:lnSpc>
            </a:pPr>
            <a:endParaRPr lang="ar-EG" sz="255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  <a:rtl/>
            </a:endParaRPr>
          </a:p>
          <a:p>
            <a:pPr algn="ctr" rtl="1">
              <a:lnSpc>
                <a:spcPts val="3575"/>
              </a:lnSpc>
            </a:pPr>
            <a:endParaRPr lang="ar-EG" sz="255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  <a:rtl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187893" y="8093817"/>
            <a:ext cx="6386958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575"/>
              </a:lnSpc>
            </a:pPr>
            <a:r>
              <a:rPr lang="ar-EG" sz="2554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من خلال تمكينه من ممارسة دوره الرقابي بشكل أكبر على الميزانية العامة للدولة.</a:t>
            </a:r>
          </a:p>
          <a:p>
            <a:pPr algn="ctr" rtl="1">
              <a:lnSpc>
                <a:spcPts val="3575"/>
              </a:lnSpc>
            </a:pPr>
            <a:endParaRPr lang="ar-EG" sz="255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  <a:rtl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7259300" y="5143500"/>
            <a:ext cx="2067285" cy="2065054"/>
            <a:chOff x="0" y="0"/>
            <a:chExt cx="812800" cy="8119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1923"/>
            </a:xfrm>
            <a:custGeom>
              <a:avLst/>
              <a:gdLst/>
              <a:ahLst/>
              <a:cxnLst/>
              <a:rect l="l" t="t" r="r" b="b"/>
              <a:pathLst>
                <a:path w="812800" h="811923">
                  <a:moveTo>
                    <a:pt x="406400" y="0"/>
                  </a:moveTo>
                  <a:cubicBezTo>
                    <a:pt x="181951" y="0"/>
                    <a:pt x="0" y="181755"/>
                    <a:pt x="0" y="405961"/>
                  </a:cubicBezTo>
                  <a:cubicBezTo>
                    <a:pt x="0" y="630168"/>
                    <a:pt x="181951" y="811923"/>
                    <a:pt x="406400" y="811923"/>
                  </a:cubicBezTo>
                  <a:cubicBezTo>
                    <a:pt x="630849" y="811923"/>
                    <a:pt x="812800" y="630168"/>
                    <a:pt x="812800" y="405961"/>
                  </a:cubicBezTo>
                  <a:cubicBezTo>
                    <a:pt x="812800" y="18175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9443"/>
              <a:ext cx="660400" cy="726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5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-4213667" y="4187329"/>
            <a:ext cx="5242367" cy="5242367"/>
          </a:xfrm>
          <a:custGeom>
            <a:avLst/>
            <a:gdLst/>
            <a:ahLst/>
            <a:cxnLst/>
            <a:rect l="l" t="t" r="r" b="b"/>
            <a:pathLst>
              <a:path w="5242367" h="5242367">
                <a:moveTo>
                  <a:pt x="0" y="0"/>
                </a:moveTo>
                <a:lnTo>
                  <a:pt x="5242367" y="0"/>
                </a:lnTo>
                <a:lnTo>
                  <a:pt x="5242367" y="5242368"/>
                </a:lnTo>
                <a:lnTo>
                  <a:pt x="0" y="52423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028700" y="181363"/>
            <a:ext cx="16230600" cy="1810294"/>
            <a:chOff x="0" y="0"/>
            <a:chExt cx="5920967" cy="660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920967" cy="660400"/>
            </a:xfrm>
            <a:custGeom>
              <a:avLst/>
              <a:gdLst/>
              <a:ahLst/>
              <a:cxnLst/>
              <a:rect l="l" t="t" r="r" b="b"/>
              <a:pathLst>
                <a:path w="5920967" h="660400">
                  <a:moveTo>
                    <a:pt x="579650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535940"/>
                  </a:lnTo>
                  <a:cubicBezTo>
                    <a:pt x="5920967" y="604520"/>
                    <a:pt x="5865087" y="660400"/>
                    <a:pt x="5796507" y="660400"/>
                  </a:cubicBezTo>
                  <a:close/>
                </a:path>
              </a:pathLst>
            </a:custGeom>
            <a:solidFill>
              <a:srgbClr val="FEFEC3"/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13339804" y="-799448"/>
            <a:ext cx="1979662" cy="1979662"/>
          </a:xfrm>
          <a:custGeom>
            <a:avLst/>
            <a:gdLst/>
            <a:ahLst/>
            <a:cxnLst/>
            <a:rect l="l" t="t" r="r" b="b"/>
            <a:pathLst>
              <a:path w="1979662" h="1979662">
                <a:moveTo>
                  <a:pt x="0" y="0"/>
                </a:moveTo>
                <a:lnTo>
                  <a:pt x="1979662" y="0"/>
                </a:lnTo>
                <a:lnTo>
                  <a:pt x="1979662" y="1979661"/>
                </a:lnTo>
                <a:lnTo>
                  <a:pt x="0" y="19796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18957" y="464334"/>
            <a:ext cx="1605589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120"/>
              </a:lnSpc>
            </a:pPr>
            <a:r>
              <a:rPr lang="ar-EG" sz="58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القانون العضوي </a:t>
            </a:r>
            <a:r>
              <a:rPr lang="en-US" sz="58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</a:rPr>
              <a:t>18</a:t>
            </a:r>
            <a:r>
              <a:rPr lang="ar-EG" sz="58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–</a:t>
            </a:r>
            <a:r>
              <a:rPr lang="en-US" sz="58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</a:rPr>
              <a:t>15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2697" y="2250588"/>
            <a:ext cx="17259300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919"/>
              </a:lnSpc>
            </a:pPr>
            <a:r>
              <a:rPr lang="ar-EG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جاء هذا القانون كنتيجة لمسار الإصلاح الذي تبنته الحكومة الجزائرية في مجال تسيير المالية العامة للدولة من جهة، وكذلك حتمية قانونية تبرز في ضرورة احترام نص المادة </a:t>
            </a:r>
            <a:r>
              <a:rPr lang="en-US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</a:rPr>
              <a:t>141</a:t>
            </a:r>
            <a:r>
              <a:rPr lang="ar-EG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 من التعديل الدستوري لسنة </a:t>
            </a:r>
            <a:r>
              <a:rPr lang="en-US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</a:rPr>
              <a:t>2016</a:t>
            </a:r>
            <a:r>
              <a:rPr lang="ar-EG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، والذي ثم التأكيد عليه في المادة </a:t>
            </a:r>
            <a:r>
              <a:rPr lang="en-US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</a:rPr>
              <a:t>123</a:t>
            </a:r>
            <a:r>
              <a:rPr lang="ar-EG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 من دستور </a:t>
            </a:r>
            <a:r>
              <a:rPr lang="en-US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</a:rPr>
              <a:t>2020</a:t>
            </a:r>
            <a:r>
              <a:rPr lang="ar-EG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، والتي تفرض اعتماد قانون عضوي لتنظيم القوانين المتعلقة بقوانين المالية.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14488" y="7368701"/>
            <a:ext cx="6549990" cy="525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7811" lvl="1" indent="-318906" algn="r" rtl="1">
              <a:lnSpc>
                <a:spcPts val="4135"/>
              </a:lnSpc>
              <a:buFont typeface="Arial"/>
              <a:buChar char="•"/>
            </a:pPr>
            <a:r>
              <a:rPr lang="ar-EG" sz="2954" b="1" dirty="0">
                <a:solidFill>
                  <a:srgbClr val="846B03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تحقيق الشفافية والمساءلة: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49386" y="8074714"/>
            <a:ext cx="6680195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575"/>
              </a:lnSpc>
            </a:pPr>
            <a:r>
              <a:rPr lang="ar-EG" sz="2554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من خلال وضع نظام معلوماتي واضح يضمن نشر المعلومات بدقة وبشكل منتظم لتعزيز ثقة المواطنين والهيئات الدولية وعمل وزارة المالية.</a:t>
            </a:r>
          </a:p>
          <a:p>
            <a:pPr algn="ctr" rtl="1">
              <a:lnSpc>
                <a:spcPts val="3575"/>
              </a:lnSpc>
            </a:pPr>
            <a:endParaRPr lang="ar-EG" sz="255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  <a:rtl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583887" y="-485434"/>
            <a:ext cx="2044359" cy="204435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07480" y="201433"/>
            <a:ext cx="15293271" cy="1654533"/>
            <a:chOff x="0" y="0"/>
            <a:chExt cx="4027857" cy="4357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27858" cy="435762"/>
            </a:xfrm>
            <a:custGeom>
              <a:avLst/>
              <a:gdLst/>
              <a:ahLst/>
              <a:cxnLst/>
              <a:rect l="l" t="t" r="r" b="b"/>
              <a:pathLst>
                <a:path w="4027858" h="435762">
                  <a:moveTo>
                    <a:pt x="50623" y="0"/>
                  </a:moveTo>
                  <a:lnTo>
                    <a:pt x="3977235" y="0"/>
                  </a:lnTo>
                  <a:cubicBezTo>
                    <a:pt x="3990661" y="0"/>
                    <a:pt x="4003537" y="5333"/>
                    <a:pt x="4013031" y="14827"/>
                  </a:cubicBezTo>
                  <a:cubicBezTo>
                    <a:pt x="4022524" y="24321"/>
                    <a:pt x="4027858" y="37197"/>
                    <a:pt x="4027858" y="50623"/>
                  </a:cubicBezTo>
                  <a:lnTo>
                    <a:pt x="4027858" y="385139"/>
                  </a:lnTo>
                  <a:cubicBezTo>
                    <a:pt x="4027858" y="413097"/>
                    <a:pt x="4005193" y="435762"/>
                    <a:pt x="3977235" y="435762"/>
                  </a:cubicBezTo>
                  <a:lnTo>
                    <a:pt x="50623" y="435762"/>
                  </a:lnTo>
                  <a:cubicBezTo>
                    <a:pt x="22665" y="435762"/>
                    <a:pt x="0" y="413097"/>
                    <a:pt x="0" y="385139"/>
                  </a:cubicBezTo>
                  <a:lnTo>
                    <a:pt x="0" y="50623"/>
                  </a:lnTo>
                  <a:cubicBezTo>
                    <a:pt x="0" y="22665"/>
                    <a:pt x="22665" y="0"/>
                    <a:pt x="50623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027857" cy="435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365125"/>
            <a:ext cx="14966336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9799"/>
              </a:lnSpc>
            </a:pPr>
            <a:r>
              <a:rPr lang="ar-EG" sz="69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مبادئ النظام القانوني للخزينة العمومية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955925" y="2754795"/>
            <a:ext cx="5556503" cy="5512106"/>
            <a:chOff x="0" y="0"/>
            <a:chExt cx="7408670" cy="7349474"/>
          </a:xfrm>
        </p:grpSpPr>
        <p:sp>
          <p:nvSpPr>
            <p:cNvPr id="9" name="Freeform 9"/>
            <p:cNvSpPr/>
            <p:nvPr/>
          </p:nvSpPr>
          <p:spPr>
            <a:xfrm>
              <a:off x="256221" y="4170012"/>
              <a:ext cx="6896229" cy="3179462"/>
            </a:xfrm>
            <a:custGeom>
              <a:avLst/>
              <a:gdLst/>
              <a:ahLst/>
              <a:cxnLst/>
              <a:rect l="l" t="t" r="r" b="b"/>
              <a:pathLst>
                <a:path w="6896229" h="3179462">
                  <a:moveTo>
                    <a:pt x="0" y="0"/>
                  </a:moveTo>
                  <a:lnTo>
                    <a:pt x="6896229" y="0"/>
                  </a:lnTo>
                  <a:lnTo>
                    <a:pt x="6896229" y="3179462"/>
                  </a:lnTo>
                  <a:lnTo>
                    <a:pt x="0" y="3179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1859" r="-91859"/>
              </a:stretch>
            </a:blipFill>
          </p:spPr>
        </p:sp>
        <p:grpSp>
          <p:nvGrpSpPr>
            <p:cNvPr id="10" name="Group 10"/>
            <p:cNvGrpSpPr/>
            <p:nvPr/>
          </p:nvGrpSpPr>
          <p:grpSpPr>
            <a:xfrm>
              <a:off x="0" y="0"/>
              <a:ext cx="7408670" cy="4184210"/>
              <a:chOff x="0" y="0"/>
              <a:chExt cx="2027027" cy="114480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027027" cy="1144809"/>
              </a:xfrm>
              <a:custGeom>
                <a:avLst/>
                <a:gdLst/>
                <a:ahLst/>
                <a:cxnLst/>
                <a:rect l="l" t="t" r="r" b="b"/>
                <a:pathLst>
                  <a:path w="2027027" h="1144809">
                    <a:moveTo>
                      <a:pt x="1902567" y="1144808"/>
                    </a:moveTo>
                    <a:lnTo>
                      <a:pt x="124460" y="1144808"/>
                    </a:lnTo>
                    <a:cubicBezTo>
                      <a:pt x="55880" y="1144808"/>
                      <a:pt x="0" y="1088928"/>
                      <a:pt x="0" y="102034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902567" y="0"/>
                    </a:lnTo>
                    <a:cubicBezTo>
                      <a:pt x="1971147" y="0"/>
                      <a:pt x="2027027" y="55880"/>
                      <a:pt x="2027027" y="124460"/>
                    </a:cubicBezTo>
                    <a:lnTo>
                      <a:pt x="2027027" y="1020348"/>
                    </a:lnTo>
                    <a:cubicBezTo>
                      <a:pt x="2027027" y="1088928"/>
                      <a:pt x="1971147" y="1144809"/>
                      <a:pt x="1902567" y="1144809"/>
                    </a:cubicBezTo>
                    <a:close/>
                  </a:path>
                </a:pathLst>
              </a:custGeom>
              <a:solidFill>
                <a:srgbClr val="FEFEC3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8080670" y="3029330"/>
            <a:ext cx="555006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الشفافية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48120" y="3765011"/>
            <a:ext cx="3972113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059"/>
              </a:lnSpc>
            </a:pPr>
            <a:r>
              <a:rPr lang="ar-EG" sz="28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يجب أن تكون جميع العمليات المالية واضحة وقابلة للتدقيق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-3884298" y="3353902"/>
            <a:ext cx="4912998" cy="4912998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2463791" y="2729492"/>
            <a:ext cx="5556503" cy="5537409"/>
            <a:chOff x="0" y="0"/>
            <a:chExt cx="7408670" cy="7383212"/>
          </a:xfrm>
        </p:grpSpPr>
        <p:sp>
          <p:nvSpPr>
            <p:cNvPr id="17" name="Freeform 17"/>
            <p:cNvSpPr/>
            <p:nvPr/>
          </p:nvSpPr>
          <p:spPr>
            <a:xfrm>
              <a:off x="256221" y="4189154"/>
              <a:ext cx="6896229" cy="3194057"/>
            </a:xfrm>
            <a:custGeom>
              <a:avLst/>
              <a:gdLst/>
              <a:ahLst/>
              <a:cxnLst/>
              <a:rect l="l" t="t" r="r" b="b"/>
              <a:pathLst>
                <a:path w="6896229" h="3194057">
                  <a:moveTo>
                    <a:pt x="0" y="0"/>
                  </a:moveTo>
                  <a:lnTo>
                    <a:pt x="6896229" y="0"/>
                  </a:lnTo>
                  <a:lnTo>
                    <a:pt x="6896229" y="3194058"/>
                  </a:lnTo>
                  <a:lnTo>
                    <a:pt x="0" y="3194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2510" r="-92510"/>
              </a:stretch>
            </a:blipFill>
          </p:spPr>
        </p:sp>
        <p:grpSp>
          <p:nvGrpSpPr>
            <p:cNvPr id="18" name="Group 18"/>
            <p:cNvGrpSpPr/>
            <p:nvPr/>
          </p:nvGrpSpPr>
          <p:grpSpPr>
            <a:xfrm>
              <a:off x="0" y="0"/>
              <a:ext cx="7408670" cy="4203417"/>
              <a:chOff x="0" y="0"/>
              <a:chExt cx="2027027" cy="115006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027027" cy="1150064"/>
              </a:xfrm>
              <a:custGeom>
                <a:avLst/>
                <a:gdLst/>
                <a:ahLst/>
                <a:cxnLst/>
                <a:rect l="l" t="t" r="r" b="b"/>
                <a:pathLst>
                  <a:path w="2027027" h="1150064">
                    <a:moveTo>
                      <a:pt x="1902567" y="1150064"/>
                    </a:moveTo>
                    <a:lnTo>
                      <a:pt x="124460" y="1150064"/>
                    </a:lnTo>
                    <a:cubicBezTo>
                      <a:pt x="55880" y="1150064"/>
                      <a:pt x="0" y="1094184"/>
                      <a:pt x="0" y="10256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902567" y="0"/>
                    </a:lnTo>
                    <a:cubicBezTo>
                      <a:pt x="1971147" y="0"/>
                      <a:pt x="2027027" y="55880"/>
                      <a:pt x="2027027" y="124460"/>
                    </a:cubicBezTo>
                    <a:lnTo>
                      <a:pt x="2027027" y="1025604"/>
                    </a:lnTo>
                    <a:cubicBezTo>
                      <a:pt x="2027027" y="1094184"/>
                      <a:pt x="1971147" y="1150064"/>
                      <a:pt x="1902567" y="1150064"/>
                    </a:cubicBezTo>
                    <a:close/>
                  </a:path>
                </a:pathLst>
              </a:custGeom>
              <a:solidFill>
                <a:srgbClr val="FEFEC3"/>
              </a:solidFill>
            </p:spPr>
          </p:sp>
        </p:grpSp>
      </p:grpSp>
      <p:grpSp>
        <p:nvGrpSpPr>
          <p:cNvPr id="20" name="Group 20"/>
          <p:cNvGrpSpPr/>
          <p:nvPr/>
        </p:nvGrpSpPr>
        <p:grpSpPr>
          <a:xfrm>
            <a:off x="2463791" y="6785946"/>
            <a:ext cx="5556503" cy="5625028"/>
            <a:chOff x="0" y="0"/>
            <a:chExt cx="7408670" cy="7500038"/>
          </a:xfrm>
        </p:grpSpPr>
        <p:sp>
          <p:nvSpPr>
            <p:cNvPr id="21" name="Freeform 21"/>
            <p:cNvSpPr/>
            <p:nvPr/>
          </p:nvSpPr>
          <p:spPr>
            <a:xfrm>
              <a:off x="256221" y="4255440"/>
              <a:ext cx="6896229" cy="3244597"/>
            </a:xfrm>
            <a:custGeom>
              <a:avLst/>
              <a:gdLst/>
              <a:ahLst/>
              <a:cxnLst/>
              <a:rect l="l" t="t" r="r" b="b"/>
              <a:pathLst>
                <a:path w="6896229" h="3244597">
                  <a:moveTo>
                    <a:pt x="0" y="0"/>
                  </a:moveTo>
                  <a:lnTo>
                    <a:pt x="6896229" y="0"/>
                  </a:lnTo>
                  <a:lnTo>
                    <a:pt x="6896229" y="3244598"/>
                  </a:lnTo>
                  <a:lnTo>
                    <a:pt x="0" y="32445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4765" r="-94765"/>
              </a:stretch>
            </a:blipFill>
          </p:spPr>
        </p:sp>
        <p:grpSp>
          <p:nvGrpSpPr>
            <p:cNvPr id="22" name="Group 22"/>
            <p:cNvGrpSpPr/>
            <p:nvPr/>
          </p:nvGrpSpPr>
          <p:grpSpPr>
            <a:xfrm>
              <a:off x="0" y="0"/>
              <a:ext cx="7408670" cy="4269929"/>
              <a:chOff x="0" y="0"/>
              <a:chExt cx="2027027" cy="116826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027027" cy="1168261"/>
              </a:xfrm>
              <a:custGeom>
                <a:avLst/>
                <a:gdLst/>
                <a:ahLst/>
                <a:cxnLst/>
                <a:rect l="l" t="t" r="r" b="b"/>
                <a:pathLst>
                  <a:path w="2027027" h="1168261">
                    <a:moveTo>
                      <a:pt x="1902567" y="1168261"/>
                    </a:moveTo>
                    <a:lnTo>
                      <a:pt x="124460" y="1168261"/>
                    </a:lnTo>
                    <a:cubicBezTo>
                      <a:pt x="55880" y="1168261"/>
                      <a:pt x="0" y="1112381"/>
                      <a:pt x="0" y="104380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902567" y="0"/>
                    </a:lnTo>
                    <a:cubicBezTo>
                      <a:pt x="1971147" y="0"/>
                      <a:pt x="2027027" y="55880"/>
                      <a:pt x="2027027" y="124460"/>
                    </a:cubicBezTo>
                    <a:lnTo>
                      <a:pt x="2027027" y="1043801"/>
                    </a:lnTo>
                    <a:cubicBezTo>
                      <a:pt x="2027027" y="1112381"/>
                      <a:pt x="1971147" y="1168261"/>
                      <a:pt x="1902567" y="1168261"/>
                    </a:cubicBezTo>
                    <a:close/>
                  </a:path>
                </a:pathLst>
              </a:custGeom>
              <a:solidFill>
                <a:srgbClr val="FEFEC3"/>
              </a:solidFill>
            </p:spPr>
          </p:sp>
        </p:grpSp>
      </p:grpSp>
      <p:grpSp>
        <p:nvGrpSpPr>
          <p:cNvPr id="24" name="Group 24"/>
          <p:cNvGrpSpPr/>
          <p:nvPr/>
        </p:nvGrpSpPr>
        <p:grpSpPr>
          <a:xfrm>
            <a:off x="9955925" y="6785946"/>
            <a:ext cx="5556503" cy="5625028"/>
            <a:chOff x="0" y="0"/>
            <a:chExt cx="7408670" cy="7500038"/>
          </a:xfrm>
        </p:grpSpPr>
        <p:sp>
          <p:nvSpPr>
            <p:cNvPr id="25" name="Freeform 25"/>
            <p:cNvSpPr/>
            <p:nvPr/>
          </p:nvSpPr>
          <p:spPr>
            <a:xfrm>
              <a:off x="256221" y="4255440"/>
              <a:ext cx="6896229" cy="3244597"/>
            </a:xfrm>
            <a:custGeom>
              <a:avLst/>
              <a:gdLst/>
              <a:ahLst/>
              <a:cxnLst/>
              <a:rect l="l" t="t" r="r" b="b"/>
              <a:pathLst>
                <a:path w="6896229" h="3244597">
                  <a:moveTo>
                    <a:pt x="0" y="0"/>
                  </a:moveTo>
                  <a:lnTo>
                    <a:pt x="6896229" y="0"/>
                  </a:lnTo>
                  <a:lnTo>
                    <a:pt x="6896229" y="3244598"/>
                  </a:lnTo>
                  <a:lnTo>
                    <a:pt x="0" y="32445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4765" r="-94765"/>
              </a:stretch>
            </a:blipFill>
          </p:spPr>
        </p:sp>
        <p:grpSp>
          <p:nvGrpSpPr>
            <p:cNvPr id="26" name="Group 26"/>
            <p:cNvGrpSpPr/>
            <p:nvPr/>
          </p:nvGrpSpPr>
          <p:grpSpPr>
            <a:xfrm>
              <a:off x="0" y="0"/>
              <a:ext cx="7408670" cy="4269929"/>
              <a:chOff x="0" y="0"/>
              <a:chExt cx="2027027" cy="1168261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027027" cy="1168261"/>
              </a:xfrm>
              <a:custGeom>
                <a:avLst/>
                <a:gdLst/>
                <a:ahLst/>
                <a:cxnLst/>
                <a:rect l="l" t="t" r="r" b="b"/>
                <a:pathLst>
                  <a:path w="2027027" h="1168261">
                    <a:moveTo>
                      <a:pt x="1902567" y="1168261"/>
                    </a:moveTo>
                    <a:lnTo>
                      <a:pt x="124460" y="1168261"/>
                    </a:lnTo>
                    <a:cubicBezTo>
                      <a:pt x="55880" y="1168261"/>
                      <a:pt x="0" y="1112381"/>
                      <a:pt x="0" y="104380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902567" y="0"/>
                    </a:lnTo>
                    <a:cubicBezTo>
                      <a:pt x="1971147" y="0"/>
                      <a:pt x="2027027" y="55880"/>
                      <a:pt x="2027027" y="124460"/>
                    </a:cubicBezTo>
                    <a:lnTo>
                      <a:pt x="2027027" y="1043801"/>
                    </a:lnTo>
                    <a:cubicBezTo>
                      <a:pt x="2027027" y="1112381"/>
                      <a:pt x="1971147" y="1168261"/>
                      <a:pt x="1902567" y="1168261"/>
                    </a:cubicBezTo>
                    <a:close/>
                  </a:path>
                </a:pathLst>
              </a:custGeom>
              <a:solidFill>
                <a:srgbClr val="FEFEC3"/>
              </a:solidFill>
            </p:spPr>
          </p:sp>
        </p:grpSp>
      </p:grpSp>
      <p:sp>
        <p:nvSpPr>
          <p:cNvPr id="28" name="TextBox 28"/>
          <p:cNvSpPr txBox="1"/>
          <p:nvPr/>
        </p:nvSpPr>
        <p:spPr>
          <a:xfrm>
            <a:off x="8080670" y="6992552"/>
            <a:ext cx="555006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المحاسبة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22602" y="3029330"/>
            <a:ext cx="555006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الشرعية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69380" y="7017855"/>
            <a:ext cx="555006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الاقتصاد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89439" y="7741284"/>
            <a:ext cx="4889475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059"/>
              </a:lnSpc>
            </a:pPr>
            <a:r>
              <a:rPr lang="ar-EG" sz="28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يتم تسجيل جميع العمليات المالية بدقة وفقا للمعايير المحاسبية</a:t>
            </a:r>
          </a:p>
        </p:txBody>
      </p:sp>
      <p:sp>
        <p:nvSpPr>
          <p:cNvPr id="32" name="Freeform 32"/>
          <p:cNvSpPr/>
          <p:nvPr/>
        </p:nvSpPr>
        <p:spPr>
          <a:xfrm rot="7753671">
            <a:off x="15638110" y="9039993"/>
            <a:ext cx="3242380" cy="1621190"/>
          </a:xfrm>
          <a:custGeom>
            <a:avLst/>
            <a:gdLst/>
            <a:ahLst/>
            <a:cxnLst/>
            <a:rect l="l" t="t" r="r" b="b"/>
            <a:pathLst>
              <a:path w="3242380" h="1621190">
                <a:moveTo>
                  <a:pt x="0" y="0"/>
                </a:moveTo>
                <a:lnTo>
                  <a:pt x="3242380" y="0"/>
                </a:lnTo>
                <a:lnTo>
                  <a:pt x="3242380" y="1621190"/>
                </a:lnTo>
                <a:lnTo>
                  <a:pt x="0" y="16211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3130322" y="3765011"/>
            <a:ext cx="4223442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059"/>
              </a:lnSpc>
            </a:pPr>
            <a:r>
              <a:rPr lang="ar-EG" sz="28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يجب أن تكون جميع العمليات المالية مطابقة للقوانين والتشريعات السارية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263461" y="7648410"/>
            <a:ext cx="3957163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059"/>
              </a:lnSpc>
            </a:pPr>
            <a:r>
              <a:rPr lang="ar-EG" sz="28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يجب استخدام الأموال العمومية بطريقة اقتصادية لتحقيق أقصى فائدة ممكنة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604" y="7826880"/>
            <a:ext cx="1086313" cy="108631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143071" y="7446865"/>
            <a:ext cx="1086313" cy="108631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1019012" y="-2352212"/>
            <a:ext cx="4604192" cy="4604192"/>
          </a:xfrm>
          <a:custGeom>
            <a:avLst/>
            <a:gdLst/>
            <a:ahLst/>
            <a:cxnLst/>
            <a:rect l="l" t="t" r="r" b="b"/>
            <a:pathLst>
              <a:path w="4604192" h="4604192">
                <a:moveTo>
                  <a:pt x="0" y="0"/>
                </a:moveTo>
                <a:lnTo>
                  <a:pt x="4604192" y="0"/>
                </a:lnTo>
                <a:lnTo>
                  <a:pt x="4604192" y="4604192"/>
                </a:lnTo>
                <a:lnTo>
                  <a:pt x="0" y="4604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643105" y="8533178"/>
            <a:ext cx="2621184" cy="2621184"/>
          </a:xfrm>
          <a:custGeom>
            <a:avLst/>
            <a:gdLst/>
            <a:ahLst/>
            <a:cxnLst/>
            <a:rect l="l" t="t" r="r" b="b"/>
            <a:pathLst>
              <a:path w="2621184" h="2621184">
                <a:moveTo>
                  <a:pt x="0" y="0"/>
                </a:moveTo>
                <a:lnTo>
                  <a:pt x="2621184" y="0"/>
                </a:lnTo>
                <a:lnTo>
                  <a:pt x="2621184" y="2621184"/>
                </a:lnTo>
                <a:lnTo>
                  <a:pt x="0" y="2621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173819" y="7898834"/>
            <a:ext cx="4122481" cy="4232295"/>
          </a:xfrm>
          <a:custGeom>
            <a:avLst/>
            <a:gdLst/>
            <a:ahLst/>
            <a:cxnLst/>
            <a:rect l="l" t="t" r="r" b="b"/>
            <a:pathLst>
              <a:path w="4122481" h="4232295">
                <a:moveTo>
                  <a:pt x="0" y="0"/>
                </a:moveTo>
                <a:lnTo>
                  <a:pt x="4122482" y="0"/>
                </a:lnTo>
                <a:lnTo>
                  <a:pt x="4122482" y="4232295"/>
                </a:lnTo>
                <a:lnTo>
                  <a:pt x="0" y="423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31" r="-1331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143071" y="415637"/>
            <a:ext cx="1724285" cy="1724285"/>
          </a:xfrm>
          <a:custGeom>
            <a:avLst/>
            <a:gdLst/>
            <a:ahLst/>
            <a:cxnLst/>
            <a:rect l="l" t="t" r="r" b="b"/>
            <a:pathLst>
              <a:path w="1724285" h="1724285">
                <a:moveTo>
                  <a:pt x="0" y="0"/>
                </a:moveTo>
                <a:lnTo>
                  <a:pt x="1724285" y="0"/>
                </a:lnTo>
                <a:lnTo>
                  <a:pt x="1724285" y="1724285"/>
                </a:lnTo>
                <a:lnTo>
                  <a:pt x="0" y="17242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506705" y="3337698"/>
            <a:ext cx="14830197" cy="4121897"/>
            <a:chOff x="0" y="0"/>
            <a:chExt cx="3905896" cy="10856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905896" cy="1085602"/>
            </a:xfrm>
            <a:custGeom>
              <a:avLst/>
              <a:gdLst/>
              <a:ahLst/>
              <a:cxnLst/>
              <a:rect l="l" t="t" r="r" b="b"/>
              <a:pathLst>
                <a:path w="3905896" h="1085602">
                  <a:moveTo>
                    <a:pt x="52204" y="0"/>
                  </a:moveTo>
                  <a:lnTo>
                    <a:pt x="3853692" y="0"/>
                  </a:lnTo>
                  <a:cubicBezTo>
                    <a:pt x="3867537" y="0"/>
                    <a:pt x="3880815" y="5500"/>
                    <a:pt x="3890606" y="15290"/>
                  </a:cubicBezTo>
                  <a:cubicBezTo>
                    <a:pt x="3900396" y="25080"/>
                    <a:pt x="3905896" y="38358"/>
                    <a:pt x="3905896" y="52204"/>
                  </a:cubicBezTo>
                  <a:lnTo>
                    <a:pt x="3905896" y="1033399"/>
                  </a:lnTo>
                  <a:cubicBezTo>
                    <a:pt x="3905896" y="1047244"/>
                    <a:pt x="3900396" y="1060522"/>
                    <a:pt x="3890606" y="1070312"/>
                  </a:cubicBezTo>
                  <a:cubicBezTo>
                    <a:pt x="3880815" y="1080102"/>
                    <a:pt x="3867537" y="1085602"/>
                    <a:pt x="3853692" y="1085602"/>
                  </a:cubicBezTo>
                  <a:lnTo>
                    <a:pt x="52204" y="1085602"/>
                  </a:lnTo>
                  <a:cubicBezTo>
                    <a:pt x="23372" y="1085602"/>
                    <a:pt x="0" y="1062230"/>
                    <a:pt x="0" y="1033399"/>
                  </a:cubicBezTo>
                  <a:lnTo>
                    <a:pt x="0" y="52204"/>
                  </a:lnTo>
                  <a:cubicBezTo>
                    <a:pt x="0" y="38358"/>
                    <a:pt x="5500" y="25080"/>
                    <a:pt x="15290" y="15290"/>
                  </a:cubicBezTo>
                  <a:cubicBezTo>
                    <a:pt x="25080" y="5500"/>
                    <a:pt x="38358" y="0"/>
                    <a:pt x="52204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3905896" cy="10856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523495" y="4066657"/>
            <a:ext cx="14797453" cy="243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799"/>
              </a:lnSpc>
            </a:pPr>
            <a:r>
              <a:rPr lang="ar-EG" sz="69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تنفيذ العمليات المالية وفق</a:t>
            </a:r>
          </a:p>
          <a:p>
            <a:pPr algn="ctr" rtl="1">
              <a:lnSpc>
                <a:spcPts val="9799"/>
              </a:lnSpc>
            </a:pPr>
            <a:r>
              <a:rPr lang="ar-EG" sz="69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التشريعات المنظمة للخزينة العمومية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55517"/>
            <a:ext cx="15968685" cy="2616983"/>
            <a:chOff x="0" y="0"/>
            <a:chExt cx="4205744" cy="6892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5744" cy="689247"/>
            </a:xfrm>
            <a:custGeom>
              <a:avLst/>
              <a:gdLst/>
              <a:ahLst/>
              <a:cxnLst/>
              <a:rect l="l" t="t" r="r" b="b"/>
              <a:pathLst>
                <a:path w="4205744" h="689247">
                  <a:moveTo>
                    <a:pt x="48482" y="0"/>
                  </a:moveTo>
                  <a:lnTo>
                    <a:pt x="4157262" y="0"/>
                  </a:lnTo>
                  <a:cubicBezTo>
                    <a:pt x="4170120" y="0"/>
                    <a:pt x="4182452" y="5108"/>
                    <a:pt x="4191544" y="14200"/>
                  </a:cubicBezTo>
                  <a:cubicBezTo>
                    <a:pt x="4200636" y="23292"/>
                    <a:pt x="4205744" y="35624"/>
                    <a:pt x="4205744" y="48482"/>
                  </a:cubicBezTo>
                  <a:lnTo>
                    <a:pt x="4205744" y="640765"/>
                  </a:lnTo>
                  <a:cubicBezTo>
                    <a:pt x="4205744" y="667541"/>
                    <a:pt x="4184038" y="689247"/>
                    <a:pt x="4157262" y="689247"/>
                  </a:cubicBezTo>
                  <a:lnTo>
                    <a:pt x="48482" y="689247"/>
                  </a:lnTo>
                  <a:cubicBezTo>
                    <a:pt x="21706" y="689247"/>
                    <a:pt x="0" y="667541"/>
                    <a:pt x="0" y="640765"/>
                  </a:cubicBezTo>
                  <a:lnTo>
                    <a:pt x="0" y="48482"/>
                  </a:lnTo>
                  <a:cubicBezTo>
                    <a:pt x="0" y="21706"/>
                    <a:pt x="21706" y="0"/>
                    <a:pt x="48482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05744" cy="689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33764" y="1868700"/>
            <a:ext cx="2044359" cy="204435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176650" y="3518275"/>
            <a:ext cx="9094198" cy="2227300"/>
            <a:chOff x="0" y="0"/>
            <a:chExt cx="12125598" cy="2969734"/>
          </a:xfrm>
        </p:grpSpPr>
        <p:sp>
          <p:nvSpPr>
            <p:cNvPr id="8" name="Freeform 8"/>
            <p:cNvSpPr/>
            <p:nvPr/>
          </p:nvSpPr>
          <p:spPr>
            <a:xfrm>
              <a:off x="0" y="2241451"/>
              <a:ext cx="11424045" cy="728283"/>
            </a:xfrm>
            <a:custGeom>
              <a:avLst/>
              <a:gdLst/>
              <a:ahLst/>
              <a:cxnLst/>
              <a:rect l="l" t="t" r="r" b="b"/>
              <a:pathLst>
                <a:path w="11424045" h="728283">
                  <a:moveTo>
                    <a:pt x="0" y="0"/>
                  </a:moveTo>
                  <a:lnTo>
                    <a:pt x="11424045" y="0"/>
                  </a:lnTo>
                  <a:lnTo>
                    <a:pt x="11424045" y="728283"/>
                  </a:lnTo>
                  <a:lnTo>
                    <a:pt x="0" y="728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9" name="Group 9"/>
            <p:cNvGrpSpPr/>
            <p:nvPr/>
          </p:nvGrpSpPr>
          <p:grpSpPr>
            <a:xfrm>
              <a:off x="0" y="0"/>
              <a:ext cx="12125598" cy="2413725"/>
              <a:chOff x="0" y="0"/>
              <a:chExt cx="3317588" cy="660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317588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3317588" h="660400">
                    <a:moveTo>
                      <a:pt x="3193128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193128" y="0"/>
                    </a:lnTo>
                    <a:cubicBezTo>
                      <a:pt x="3261708" y="0"/>
                      <a:pt x="3317588" y="55880"/>
                      <a:pt x="3317588" y="124460"/>
                    </a:cubicBezTo>
                    <a:lnTo>
                      <a:pt x="3317588" y="535940"/>
                    </a:lnTo>
                    <a:cubicBezTo>
                      <a:pt x="3317588" y="604520"/>
                      <a:pt x="3261708" y="660400"/>
                      <a:pt x="3193128" y="660400"/>
                    </a:cubicBezTo>
                    <a:close/>
                  </a:path>
                </a:pathLst>
              </a:custGeom>
              <a:solidFill>
                <a:srgbClr val="FEFEC3"/>
              </a:solidFill>
            </p:spPr>
          </p:sp>
        </p:grpSp>
      </p:grpSp>
      <p:grpSp>
        <p:nvGrpSpPr>
          <p:cNvPr id="11" name="Group 11"/>
          <p:cNvGrpSpPr/>
          <p:nvPr/>
        </p:nvGrpSpPr>
        <p:grpSpPr>
          <a:xfrm>
            <a:off x="1629551" y="6288500"/>
            <a:ext cx="9094198" cy="2218518"/>
            <a:chOff x="0" y="0"/>
            <a:chExt cx="12125598" cy="2958024"/>
          </a:xfrm>
        </p:grpSpPr>
        <p:sp>
          <p:nvSpPr>
            <p:cNvPr id="12" name="Freeform 12"/>
            <p:cNvSpPr/>
            <p:nvPr/>
          </p:nvSpPr>
          <p:spPr>
            <a:xfrm>
              <a:off x="0" y="2229741"/>
              <a:ext cx="11424045" cy="728283"/>
            </a:xfrm>
            <a:custGeom>
              <a:avLst/>
              <a:gdLst/>
              <a:ahLst/>
              <a:cxnLst/>
              <a:rect l="l" t="t" r="r" b="b"/>
              <a:pathLst>
                <a:path w="11424045" h="728283">
                  <a:moveTo>
                    <a:pt x="0" y="0"/>
                  </a:moveTo>
                  <a:lnTo>
                    <a:pt x="11424045" y="0"/>
                  </a:lnTo>
                  <a:lnTo>
                    <a:pt x="11424045" y="728283"/>
                  </a:lnTo>
                  <a:lnTo>
                    <a:pt x="0" y="728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3" name="Group 13"/>
            <p:cNvGrpSpPr/>
            <p:nvPr/>
          </p:nvGrpSpPr>
          <p:grpSpPr>
            <a:xfrm>
              <a:off x="0" y="0"/>
              <a:ext cx="12125598" cy="2413725"/>
              <a:chOff x="0" y="0"/>
              <a:chExt cx="3317588" cy="660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317588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3317588" h="660400">
                    <a:moveTo>
                      <a:pt x="3193128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193128" y="0"/>
                    </a:lnTo>
                    <a:cubicBezTo>
                      <a:pt x="3261708" y="0"/>
                      <a:pt x="3317588" y="55880"/>
                      <a:pt x="3317588" y="124460"/>
                    </a:cubicBezTo>
                    <a:lnTo>
                      <a:pt x="3317588" y="535940"/>
                    </a:lnTo>
                    <a:cubicBezTo>
                      <a:pt x="3317588" y="604520"/>
                      <a:pt x="3261708" y="660400"/>
                      <a:pt x="3193128" y="660400"/>
                    </a:cubicBezTo>
                    <a:close/>
                  </a:path>
                </a:pathLst>
              </a:custGeom>
              <a:solidFill>
                <a:srgbClr val="FEFEC3"/>
              </a:solidFill>
            </p:spPr>
          </p:sp>
        </p:grpSp>
      </p:grpSp>
      <p:sp>
        <p:nvSpPr>
          <p:cNvPr id="15" name="Freeform 15"/>
          <p:cNvSpPr/>
          <p:nvPr/>
        </p:nvSpPr>
        <p:spPr>
          <a:xfrm rot="5400000" flipH="1" flipV="1">
            <a:off x="-810595" y="9476405"/>
            <a:ext cx="3242380" cy="1621190"/>
          </a:xfrm>
          <a:custGeom>
            <a:avLst/>
            <a:gdLst/>
            <a:ahLst/>
            <a:cxnLst/>
            <a:rect l="l" t="t" r="r" b="b"/>
            <a:pathLst>
              <a:path w="3242380" h="1621190">
                <a:moveTo>
                  <a:pt x="3242380" y="1621190"/>
                </a:moveTo>
                <a:lnTo>
                  <a:pt x="0" y="1621190"/>
                </a:lnTo>
                <a:lnTo>
                  <a:pt x="0" y="0"/>
                </a:lnTo>
                <a:lnTo>
                  <a:pt x="3242380" y="0"/>
                </a:lnTo>
                <a:lnTo>
                  <a:pt x="3242380" y="162119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302361" y="4006450"/>
            <a:ext cx="708618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999"/>
              </a:lnSpc>
            </a:pPr>
            <a:r>
              <a:rPr lang="ar-EG" sz="4999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تنفيذ الايرادات العامة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77292" y="6772284"/>
            <a:ext cx="555006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999"/>
              </a:lnSpc>
            </a:pPr>
            <a:r>
              <a:rPr lang="ar-EG" sz="4999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تنفيذ النفقات العامة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1882963" y="9092173"/>
            <a:ext cx="3805229" cy="3805229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350087" y="468354"/>
            <a:ext cx="15174329" cy="222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960"/>
              </a:lnSpc>
            </a:pPr>
            <a:r>
              <a:rPr lang="ar-EG" sz="64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تنفيذ العمليات المالية وفق</a:t>
            </a:r>
          </a:p>
          <a:p>
            <a:pPr algn="ctr" rtl="1">
              <a:lnSpc>
                <a:spcPts val="8960"/>
              </a:lnSpc>
            </a:pPr>
            <a:r>
              <a:rPr lang="ar-EG" sz="64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التشريعات المنظمة للخزينة العمومية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3609239" y="9092173"/>
            <a:ext cx="4696636" cy="4696636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33764" y="1868700"/>
            <a:ext cx="2044359" cy="204435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43758" y="2155225"/>
            <a:ext cx="16145260" cy="2227300"/>
            <a:chOff x="0" y="0"/>
            <a:chExt cx="21527014" cy="2969734"/>
          </a:xfrm>
        </p:grpSpPr>
        <p:sp>
          <p:nvSpPr>
            <p:cNvPr id="5" name="Freeform 5"/>
            <p:cNvSpPr/>
            <p:nvPr/>
          </p:nvSpPr>
          <p:spPr>
            <a:xfrm>
              <a:off x="0" y="2241451"/>
              <a:ext cx="20281521" cy="728283"/>
            </a:xfrm>
            <a:custGeom>
              <a:avLst/>
              <a:gdLst/>
              <a:ahLst/>
              <a:cxnLst/>
              <a:rect l="l" t="t" r="r" b="b"/>
              <a:pathLst>
                <a:path w="20281521" h="728283">
                  <a:moveTo>
                    <a:pt x="0" y="0"/>
                  </a:moveTo>
                  <a:lnTo>
                    <a:pt x="20281521" y="0"/>
                  </a:lnTo>
                  <a:lnTo>
                    <a:pt x="20281521" y="728283"/>
                  </a:lnTo>
                  <a:lnTo>
                    <a:pt x="0" y="728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766" b="-38766"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0" y="0"/>
              <a:ext cx="21527014" cy="2413725"/>
              <a:chOff x="0" y="0"/>
              <a:chExt cx="5889835" cy="660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889835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5889835" h="660400">
                    <a:moveTo>
                      <a:pt x="5765375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765375" y="0"/>
                    </a:lnTo>
                    <a:cubicBezTo>
                      <a:pt x="5833955" y="0"/>
                      <a:pt x="5889835" y="55880"/>
                      <a:pt x="5889835" y="124460"/>
                    </a:cubicBezTo>
                    <a:lnTo>
                      <a:pt x="5889835" y="535940"/>
                    </a:lnTo>
                    <a:cubicBezTo>
                      <a:pt x="5889835" y="604520"/>
                      <a:pt x="5833955" y="660400"/>
                      <a:pt x="5765375" y="660400"/>
                    </a:cubicBezTo>
                    <a:close/>
                  </a:path>
                </a:pathLst>
              </a:custGeom>
              <a:solidFill>
                <a:srgbClr val="FFD578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12724338" y="6455426"/>
            <a:ext cx="4843373" cy="3936771"/>
            <a:chOff x="0" y="0"/>
            <a:chExt cx="1275621" cy="10368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5621" cy="1036845"/>
            </a:xfrm>
            <a:custGeom>
              <a:avLst/>
              <a:gdLst/>
              <a:ahLst/>
              <a:cxnLst/>
              <a:rect l="l" t="t" r="r" b="b"/>
              <a:pathLst>
                <a:path w="1275621" h="1036845">
                  <a:moveTo>
                    <a:pt x="54348" y="0"/>
                  </a:moveTo>
                  <a:lnTo>
                    <a:pt x="1221273" y="0"/>
                  </a:lnTo>
                  <a:cubicBezTo>
                    <a:pt x="1235687" y="0"/>
                    <a:pt x="1249511" y="5726"/>
                    <a:pt x="1259703" y="15918"/>
                  </a:cubicBezTo>
                  <a:cubicBezTo>
                    <a:pt x="1269895" y="26110"/>
                    <a:pt x="1275621" y="39934"/>
                    <a:pt x="1275621" y="54348"/>
                  </a:cubicBezTo>
                  <a:lnTo>
                    <a:pt x="1275621" y="982497"/>
                  </a:lnTo>
                  <a:cubicBezTo>
                    <a:pt x="1275621" y="1012513"/>
                    <a:pt x="1251289" y="1036845"/>
                    <a:pt x="1221273" y="1036845"/>
                  </a:cubicBezTo>
                  <a:lnTo>
                    <a:pt x="54348" y="1036845"/>
                  </a:lnTo>
                  <a:cubicBezTo>
                    <a:pt x="24332" y="1036845"/>
                    <a:pt x="0" y="1012513"/>
                    <a:pt x="0" y="982497"/>
                  </a:cubicBezTo>
                  <a:lnTo>
                    <a:pt x="0" y="54348"/>
                  </a:lnTo>
                  <a:cubicBezTo>
                    <a:pt x="0" y="24332"/>
                    <a:pt x="24332" y="0"/>
                    <a:pt x="54348" y="0"/>
                  </a:cubicBezTo>
                  <a:close/>
                </a:path>
              </a:pathLst>
            </a:custGeom>
            <a:solidFill>
              <a:srgbClr val="FEFEC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275621" cy="10368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111073" y="6455426"/>
            <a:ext cx="5247790" cy="3936771"/>
            <a:chOff x="0" y="0"/>
            <a:chExt cx="1382134" cy="103684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82134" cy="1036845"/>
            </a:xfrm>
            <a:custGeom>
              <a:avLst/>
              <a:gdLst/>
              <a:ahLst/>
              <a:cxnLst/>
              <a:rect l="l" t="t" r="r" b="b"/>
              <a:pathLst>
                <a:path w="1382134" h="1036845">
                  <a:moveTo>
                    <a:pt x="50159" y="0"/>
                  </a:moveTo>
                  <a:lnTo>
                    <a:pt x="1331975" y="0"/>
                  </a:lnTo>
                  <a:cubicBezTo>
                    <a:pt x="1345278" y="0"/>
                    <a:pt x="1358036" y="5285"/>
                    <a:pt x="1367443" y="14691"/>
                  </a:cubicBezTo>
                  <a:cubicBezTo>
                    <a:pt x="1376849" y="24098"/>
                    <a:pt x="1382134" y="36856"/>
                    <a:pt x="1382134" y="50159"/>
                  </a:cubicBezTo>
                  <a:lnTo>
                    <a:pt x="1382134" y="986686"/>
                  </a:lnTo>
                  <a:cubicBezTo>
                    <a:pt x="1382134" y="999989"/>
                    <a:pt x="1376849" y="1012747"/>
                    <a:pt x="1367443" y="1022154"/>
                  </a:cubicBezTo>
                  <a:cubicBezTo>
                    <a:pt x="1358036" y="1031560"/>
                    <a:pt x="1345278" y="1036845"/>
                    <a:pt x="1331975" y="1036845"/>
                  </a:cubicBezTo>
                  <a:lnTo>
                    <a:pt x="50159" y="1036845"/>
                  </a:lnTo>
                  <a:cubicBezTo>
                    <a:pt x="36856" y="1036845"/>
                    <a:pt x="24098" y="1031560"/>
                    <a:pt x="14691" y="1022154"/>
                  </a:cubicBezTo>
                  <a:cubicBezTo>
                    <a:pt x="5285" y="1012747"/>
                    <a:pt x="0" y="999989"/>
                    <a:pt x="0" y="986686"/>
                  </a:cubicBezTo>
                  <a:lnTo>
                    <a:pt x="0" y="50159"/>
                  </a:lnTo>
                  <a:cubicBezTo>
                    <a:pt x="0" y="36856"/>
                    <a:pt x="5285" y="24098"/>
                    <a:pt x="14691" y="14691"/>
                  </a:cubicBezTo>
                  <a:cubicBezTo>
                    <a:pt x="24098" y="5285"/>
                    <a:pt x="36856" y="0"/>
                    <a:pt x="50159" y="0"/>
                  </a:cubicBezTo>
                  <a:close/>
                </a:path>
              </a:pathLst>
            </a:custGeom>
            <a:solidFill>
              <a:srgbClr val="FEFEC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382134" cy="10368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24790" y="6350229"/>
            <a:ext cx="6267183" cy="1968385"/>
            <a:chOff x="0" y="0"/>
            <a:chExt cx="1650616" cy="51842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50616" cy="518422"/>
            </a:xfrm>
            <a:custGeom>
              <a:avLst/>
              <a:gdLst/>
              <a:ahLst/>
              <a:cxnLst/>
              <a:rect l="l" t="t" r="r" b="b"/>
              <a:pathLst>
                <a:path w="1650616" h="518422">
                  <a:moveTo>
                    <a:pt x="42001" y="0"/>
                  </a:moveTo>
                  <a:lnTo>
                    <a:pt x="1608616" y="0"/>
                  </a:lnTo>
                  <a:cubicBezTo>
                    <a:pt x="1619755" y="0"/>
                    <a:pt x="1630438" y="4425"/>
                    <a:pt x="1638314" y="12302"/>
                  </a:cubicBezTo>
                  <a:cubicBezTo>
                    <a:pt x="1646191" y="20178"/>
                    <a:pt x="1650616" y="30861"/>
                    <a:pt x="1650616" y="42001"/>
                  </a:cubicBezTo>
                  <a:lnTo>
                    <a:pt x="1650616" y="476422"/>
                  </a:lnTo>
                  <a:cubicBezTo>
                    <a:pt x="1650616" y="487561"/>
                    <a:pt x="1646191" y="498244"/>
                    <a:pt x="1638314" y="506121"/>
                  </a:cubicBezTo>
                  <a:cubicBezTo>
                    <a:pt x="1630438" y="513997"/>
                    <a:pt x="1619755" y="518422"/>
                    <a:pt x="1608616" y="518422"/>
                  </a:cubicBezTo>
                  <a:lnTo>
                    <a:pt x="42001" y="518422"/>
                  </a:lnTo>
                  <a:cubicBezTo>
                    <a:pt x="18804" y="518422"/>
                    <a:pt x="0" y="499618"/>
                    <a:pt x="0" y="476422"/>
                  </a:cubicBezTo>
                  <a:lnTo>
                    <a:pt x="0" y="42001"/>
                  </a:lnTo>
                  <a:cubicBezTo>
                    <a:pt x="0" y="30861"/>
                    <a:pt x="4425" y="20178"/>
                    <a:pt x="12302" y="12302"/>
                  </a:cubicBezTo>
                  <a:cubicBezTo>
                    <a:pt x="20178" y="4425"/>
                    <a:pt x="30861" y="0"/>
                    <a:pt x="42001" y="0"/>
                  </a:cubicBezTo>
                  <a:close/>
                </a:path>
              </a:pathLst>
            </a:custGeom>
            <a:solidFill>
              <a:srgbClr val="FEFEC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1650616" cy="518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-5506772" flipH="1" flipV="1">
            <a:off x="16498658" y="735831"/>
            <a:ext cx="3242380" cy="1621190"/>
          </a:xfrm>
          <a:custGeom>
            <a:avLst/>
            <a:gdLst/>
            <a:ahLst/>
            <a:cxnLst/>
            <a:rect l="l" t="t" r="r" b="b"/>
            <a:pathLst>
              <a:path w="3242380" h="1621190">
                <a:moveTo>
                  <a:pt x="3242380" y="1621190"/>
                </a:moveTo>
                <a:lnTo>
                  <a:pt x="0" y="1621190"/>
                </a:lnTo>
                <a:lnTo>
                  <a:pt x="0" y="0"/>
                </a:lnTo>
                <a:lnTo>
                  <a:pt x="3242380" y="0"/>
                </a:lnTo>
                <a:lnTo>
                  <a:pt x="3242380" y="162119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2801757" y="6636401"/>
            <a:ext cx="4688533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5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</a:rPr>
              <a:t> </a:t>
            </a:r>
            <a:r>
              <a:rPr lang="ar-EG" sz="25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الإيرادات </a:t>
            </a:r>
            <a:r>
              <a:rPr lang="ar-EG" sz="2500" b="1" dirty="0" err="1" smtClean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الجبائية</a:t>
            </a:r>
            <a:r>
              <a:rPr lang="ar-DZ" sz="2500" b="1" dirty="0" smtClean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: </a:t>
            </a:r>
            <a:r>
              <a:rPr lang="ar-EG" sz="2500" b="1" dirty="0">
                <a:solidFill>
                  <a:srgbClr val="000000"/>
                </a:solidFill>
                <a:latin typeface="Nunito 1 Bold"/>
                <a:ea typeface="Nunito 1 Bold"/>
                <a:sym typeface="Nunito 1 Bold"/>
                <a:rtl/>
              </a:rPr>
              <a:t>وهي العمود الفقري لميزانية الدولة</a:t>
            </a:r>
          </a:p>
          <a:p>
            <a:pPr algn="r">
              <a:lnSpc>
                <a:spcPts val="3500"/>
              </a:lnSpc>
            </a:pPr>
            <a:r>
              <a:rPr lang="en-US" sz="2500" b="1" dirty="0" smtClean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</a:rPr>
              <a:t> </a:t>
            </a:r>
            <a:endParaRPr lang="en-US" sz="2500" b="1" dirty="0">
              <a:solidFill>
                <a:srgbClr val="846B03"/>
              </a:solidFill>
              <a:latin typeface="Nunito 1 Bold"/>
              <a:ea typeface="Nunito 1 Bold"/>
              <a:cs typeface="+mj-cs"/>
              <a:sym typeface="Nunito 1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28700" y="2361991"/>
            <a:ext cx="15893096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370"/>
              </a:lnSpc>
            </a:pPr>
            <a:r>
              <a:rPr lang="ar-EG" sz="2407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تتم عملية تنفيذ الإيرادات العامة وفقًا</a:t>
            </a:r>
            <a:r>
              <a:rPr lang="ar-EG" sz="2407" b="1" dirty="0">
                <a:solidFill>
                  <a:srgbClr val="FEFEC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</a:t>
            </a:r>
            <a:r>
              <a:rPr lang="ar-EG" sz="2407" b="1" dirty="0">
                <a:solidFill>
                  <a:srgbClr val="ECECEC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للمادة </a:t>
            </a:r>
            <a:r>
              <a:rPr lang="en-US" sz="2407" b="1" dirty="0">
                <a:solidFill>
                  <a:srgbClr val="ECECEC"/>
                </a:solidFill>
                <a:latin typeface="Nunito 1 Bold"/>
                <a:ea typeface="Nunito 1 Bold"/>
                <a:cs typeface="+mj-cs"/>
                <a:sym typeface="Nunito 1 Bold"/>
              </a:rPr>
              <a:t>10</a:t>
            </a:r>
            <a:r>
              <a:rPr lang="ar-EG" sz="2407" b="1" dirty="0">
                <a:solidFill>
                  <a:srgbClr val="ECECEC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من القانون </a:t>
            </a:r>
            <a:r>
              <a:rPr lang="en-US" sz="2407" b="1" dirty="0">
                <a:solidFill>
                  <a:srgbClr val="ECECEC"/>
                </a:solidFill>
                <a:latin typeface="Nunito 1 Bold"/>
                <a:ea typeface="Nunito 1 Bold"/>
                <a:cs typeface="+mj-cs"/>
                <a:sym typeface="Nunito 1 Bold"/>
              </a:rPr>
              <a:t>90</a:t>
            </a:r>
            <a:r>
              <a:rPr lang="ar-EG" sz="2407" b="1" dirty="0">
                <a:solidFill>
                  <a:srgbClr val="ECECEC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/</a:t>
            </a:r>
            <a:r>
              <a:rPr lang="en-US" sz="2407" b="1" dirty="0">
                <a:solidFill>
                  <a:srgbClr val="ECECEC"/>
                </a:solidFill>
                <a:latin typeface="Nunito 1 Bold"/>
                <a:ea typeface="Nunito 1 Bold"/>
                <a:cs typeface="+mj-cs"/>
                <a:sym typeface="Nunito 1 Bold"/>
              </a:rPr>
              <a:t>21</a:t>
            </a:r>
            <a:r>
              <a:rPr lang="ar-EG" sz="2407" b="1" dirty="0">
                <a:solidFill>
                  <a:srgbClr val="ECECEC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 المتعلق بالمحاسبة العمومية، </a:t>
            </a:r>
          </a:p>
          <a:p>
            <a:pPr algn="ctr" rtl="1">
              <a:lnSpc>
                <a:spcPts val="3370"/>
              </a:lnSpc>
            </a:pPr>
            <a:r>
              <a:rPr lang="ar-EG" sz="2407" b="1" dirty="0">
                <a:solidFill>
                  <a:srgbClr val="FEFEC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</a:t>
            </a:r>
            <a:r>
              <a:rPr lang="ar-EG" sz="2407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حيث تشمل جميع إجراءات تحصيل</a:t>
            </a:r>
            <a:r>
              <a:rPr lang="ar-EG" sz="2407" b="1" dirty="0">
                <a:solidFill>
                  <a:srgbClr val="ECECEC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الايرادات </a:t>
            </a:r>
            <a:r>
              <a:rPr lang="ar-EG" sz="2407" b="1" dirty="0" err="1">
                <a:solidFill>
                  <a:srgbClr val="ECECEC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الجبائية</a:t>
            </a:r>
            <a:r>
              <a:rPr lang="ar-EG" sz="2407" b="1" dirty="0">
                <a:solidFill>
                  <a:srgbClr val="ECECEC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، </a:t>
            </a:r>
            <a:r>
              <a:rPr lang="ar-EG" sz="2407" b="1" dirty="0" err="1">
                <a:solidFill>
                  <a:srgbClr val="ECECEC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أوشبه</a:t>
            </a:r>
            <a:r>
              <a:rPr lang="ar-EG" sz="2407" b="1" dirty="0">
                <a:solidFill>
                  <a:srgbClr val="ECECEC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</a:t>
            </a:r>
            <a:r>
              <a:rPr lang="ar-EG" sz="2407" b="1" dirty="0" err="1">
                <a:solidFill>
                  <a:srgbClr val="ECECEC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الجبائية</a:t>
            </a:r>
            <a:r>
              <a:rPr lang="ar-EG" sz="2407" b="1" dirty="0">
                <a:solidFill>
                  <a:srgbClr val="ECECEC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</a:t>
            </a:r>
            <a:r>
              <a:rPr lang="ar-EG" sz="2407" b="1" dirty="0" err="1">
                <a:solidFill>
                  <a:srgbClr val="ECECEC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أوالأتاوى</a:t>
            </a:r>
            <a:r>
              <a:rPr lang="ar-EG" sz="2407" b="1" dirty="0">
                <a:solidFill>
                  <a:srgbClr val="ECECEC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أو الغرامات، وكذا جميع الحقوق الأخرى </a:t>
            </a:r>
          </a:p>
          <a:p>
            <a:pPr algn="ctr" rtl="1">
              <a:lnSpc>
                <a:spcPts val="3370"/>
              </a:lnSpc>
            </a:pPr>
            <a:r>
              <a:rPr lang="ar-EG" sz="2407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باستعمال كافة الوسائل القانونية المرخص لها بموجب القوانين والأنظمة  مع إخضاعها للمراقبة القانونية والتنظيمية.</a:t>
            </a:r>
          </a:p>
          <a:p>
            <a:pPr algn="ctr">
              <a:lnSpc>
                <a:spcPts val="2808"/>
              </a:lnSpc>
            </a:pPr>
            <a:endParaRPr lang="ar-EG" sz="2407" b="1" dirty="0">
              <a:solidFill>
                <a:srgbClr val="000000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  <a:p>
            <a:pPr algn="ctr">
              <a:lnSpc>
                <a:spcPts val="2808"/>
              </a:lnSpc>
            </a:pPr>
            <a:endParaRPr lang="ar-EG" sz="2407" b="1" dirty="0">
              <a:solidFill>
                <a:srgbClr val="000000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801757" y="7726061"/>
            <a:ext cx="4713491" cy="321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9" lvl="1" indent="-215899" algn="r" rtl="1">
              <a:lnSpc>
                <a:spcPts val="2799"/>
              </a:lnSpc>
              <a:buFont typeface="Arial"/>
              <a:buChar char="•"/>
            </a:pPr>
            <a:r>
              <a:rPr lang="ar-EG" sz="19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الضرائب المباشرة: </a:t>
            </a:r>
            <a:r>
              <a:rPr lang="ar-EG" sz="1999" dirty="0">
                <a:solidFill>
                  <a:srgbClr val="000000"/>
                </a:solidFill>
                <a:latin typeface="Nunito 1"/>
                <a:ea typeface="Nunito 1"/>
                <a:cs typeface="+mj-cs"/>
                <a:sym typeface="Nunito 1"/>
                <a:rtl/>
              </a:rPr>
              <a:t>تفرض مباشرة على الدخل أو الثروة مثل </a:t>
            </a:r>
            <a:r>
              <a:rPr lang="ar-EG" sz="1999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الضريبة على الدخل والضريبة على الأرباح،</a:t>
            </a:r>
          </a:p>
          <a:p>
            <a:pPr marL="431799" lvl="1" indent="-215899" algn="r" rtl="1">
              <a:lnSpc>
                <a:spcPts val="2799"/>
              </a:lnSpc>
              <a:buFont typeface="Arial"/>
              <a:buChar char="•"/>
            </a:pPr>
            <a:r>
              <a:rPr lang="ar-EG" sz="1999" dirty="0">
                <a:solidFill>
                  <a:srgbClr val="000000"/>
                </a:solidFill>
                <a:latin typeface="Nunito 1"/>
                <a:ea typeface="Nunito 1"/>
                <a:cs typeface="+mj-cs"/>
                <a:sym typeface="Nunito 1"/>
                <a:rtl/>
              </a:rPr>
              <a:t>ال</a:t>
            </a:r>
            <a:r>
              <a:rPr lang="ar-EG" sz="19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ضرائب غير المباشرة:</a:t>
            </a:r>
            <a:r>
              <a:rPr lang="ar-EG" sz="1999" dirty="0">
                <a:solidFill>
                  <a:srgbClr val="000000"/>
                </a:solidFill>
                <a:latin typeface="Nunito 1"/>
                <a:ea typeface="Nunito 1"/>
                <a:cs typeface="+mj-cs"/>
                <a:sym typeface="Nunito 1"/>
                <a:rtl/>
              </a:rPr>
              <a:t>  تُفرض على الإنفاق أو على عمليات البيع والتبادل، مثل: </a:t>
            </a:r>
            <a:r>
              <a:rPr lang="ar-EG" sz="1999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لضريبة على القيمة المضافة، الرسوم الجمركية.</a:t>
            </a:r>
          </a:p>
          <a:p>
            <a:pPr algn="r" rtl="1">
              <a:lnSpc>
                <a:spcPts val="2799"/>
              </a:lnSpc>
            </a:pPr>
            <a:endParaRPr lang="ar-EG" sz="1999" b="1" dirty="0">
              <a:solidFill>
                <a:srgbClr val="846B03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  <a:p>
            <a:pPr algn="r" rtl="1">
              <a:lnSpc>
                <a:spcPts val="2799"/>
              </a:lnSpc>
            </a:pPr>
            <a:endParaRPr lang="ar-EG" sz="1999" b="1" dirty="0">
              <a:solidFill>
                <a:srgbClr val="846B03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  <a:p>
            <a:pPr algn="l">
              <a:lnSpc>
                <a:spcPts val="2799"/>
              </a:lnSpc>
            </a:pPr>
            <a:endParaRPr lang="ar-EG" sz="1999" b="1" dirty="0">
              <a:solidFill>
                <a:srgbClr val="846B03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3610460" y="181363"/>
            <a:ext cx="9905645" cy="1811936"/>
            <a:chOff x="0" y="0"/>
            <a:chExt cx="13207527" cy="2415915"/>
          </a:xfrm>
        </p:grpSpPr>
        <p:sp>
          <p:nvSpPr>
            <p:cNvPr id="22" name="Freeform 22"/>
            <p:cNvSpPr/>
            <p:nvPr/>
          </p:nvSpPr>
          <p:spPr>
            <a:xfrm>
              <a:off x="834373" y="1207364"/>
              <a:ext cx="12373153" cy="1208552"/>
            </a:xfrm>
            <a:custGeom>
              <a:avLst/>
              <a:gdLst/>
              <a:ahLst/>
              <a:cxnLst/>
              <a:rect l="l" t="t" r="r" b="b"/>
              <a:pathLst>
                <a:path w="12373153" h="1208552">
                  <a:moveTo>
                    <a:pt x="0" y="0"/>
                  </a:moveTo>
                  <a:lnTo>
                    <a:pt x="12373154" y="0"/>
                  </a:lnTo>
                  <a:lnTo>
                    <a:pt x="12373154" y="1208551"/>
                  </a:lnTo>
                  <a:lnTo>
                    <a:pt x="0" y="1208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8491" b="-28491"/>
              </a:stretch>
            </a:blipFill>
          </p:spPr>
        </p:sp>
        <p:grpSp>
          <p:nvGrpSpPr>
            <p:cNvPr id="23" name="Group 23"/>
            <p:cNvGrpSpPr/>
            <p:nvPr/>
          </p:nvGrpSpPr>
          <p:grpSpPr>
            <a:xfrm>
              <a:off x="0" y="0"/>
              <a:ext cx="13207527" cy="2413725"/>
              <a:chOff x="0" y="0"/>
              <a:chExt cx="3613606" cy="6604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613606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3613606" h="660400">
                    <a:moveTo>
                      <a:pt x="3489146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489146" y="0"/>
                    </a:lnTo>
                    <a:cubicBezTo>
                      <a:pt x="3557726" y="0"/>
                      <a:pt x="3613606" y="55880"/>
                      <a:pt x="3613606" y="124460"/>
                    </a:cubicBezTo>
                    <a:lnTo>
                      <a:pt x="3613606" y="535940"/>
                    </a:lnTo>
                    <a:cubicBezTo>
                      <a:pt x="3613606" y="604520"/>
                      <a:pt x="3557726" y="660400"/>
                      <a:pt x="3489146" y="660400"/>
                    </a:cubicBezTo>
                    <a:close/>
                  </a:path>
                </a:pathLst>
              </a:custGeom>
              <a:solidFill>
                <a:srgbClr val="FEFEC3"/>
              </a:solidFill>
            </p:spPr>
          </p:sp>
        </p:grpSp>
      </p:grpSp>
      <p:sp>
        <p:nvSpPr>
          <p:cNvPr id="25" name="TextBox 25"/>
          <p:cNvSpPr txBox="1"/>
          <p:nvPr/>
        </p:nvSpPr>
        <p:spPr>
          <a:xfrm>
            <a:off x="4879541" y="517727"/>
            <a:ext cx="784479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400"/>
              </a:lnSpc>
            </a:pPr>
            <a:r>
              <a:rPr lang="ar-EG" sz="6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تنفيذ الايرادات العامة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54523" y="4521844"/>
            <a:ext cx="15241449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368"/>
              </a:lnSpc>
            </a:pPr>
            <a:r>
              <a:rPr lang="ar-EG" sz="2406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تصنف الايرادات تصنيفا معياريا  يهدف إلى توضيح مصادر التمويل وضمان الشفافية في عرض الميزانية، </a:t>
            </a:r>
          </a:p>
          <a:p>
            <a:pPr algn="ctr" rtl="1">
              <a:lnSpc>
                <a:spcPts val="3368"/>
              </a:lnSpc>
            </a:pPr>
            <a:r>
              <a:rPr lang="ar-EG" sz="2406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كما ينص عليه</a:t>
            </a:r>
            <a:r>
              <a:rPr lang="ar-EG" sz="2406" b="1" dirty="0">
                <a:solidFill>
                  <a:srgbClr val="ECECEC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</a:t>
            </a:r>
            <a:r>
              <a:rPr lang="ar-EG" sz="2406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القانون العضوي  رقم </a:t>
            </a:r>
            <a:r>
              <a:rPr lang="en-US" sz="2406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</a:rPr>
              <a:t>18</a:t>
            </a:r>
            <a:r>
              <a:rPr lang="ar-EG" sz="2406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-</a:t>
            </a:r>
            <a:r>
              <a:rPr lang="en-US" sz="2406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</a:rPr>
              <a:t>15</a:t>
            </a:r>
            <a:r>
              <a:rPr lang="ar-EG" sz="2406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المتعلق بقوانين المالية.</a:t>
            </a:r>
          </a:p>
          <a:p>
            <a:pPr algn="ctr" rtl="1">
              <a:lnSpc>
                <a:spcPts val="3368"/>
              </a:lnSpc>
            </a:pPr>
            <a:r>
              <a:rPr lang="ar-EG" sz="2406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ويمكن تقسيم الإيرادات بصورة مبسطة إلى ثلاثة أصناف كبرى: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7505240" y="5158033"/>
            <a:ext cx="4616554" cy="4696636"/>
            <a:chOff x="0" y="0"/>
            <a:chExt cx="6975136" cy="709613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975135" cy="7096130"/>
            </a:xfrm>
            <a:custGeom>
              <a:avLst/>
              <a:gdLst/>
              <a:ahLst/>
              <a:cxnLst/>
              <a:rect l="l" t="t" r="r" b="b"/>
              <a:pathLst>
                <a:path w="6975135" h="7096130">
                  <a:moveTo>
                    <a:pt x="3487568" y="0"/>
                  </a:moveTo>
                  <a:cubicBezTo>
                    <a:pt x="1561437" y="0"/>
                    <a:pt x="0" y="1588523"/>
                    <a:pt x="0" y="3548065"/>
                  </a:cubicBezTo>
                  <a:cubicBezTo>
                    <a:pt x="0" y="5507608"/>
                    <a:pt x="1561437" y="7096130"/>
                    <a:pt x="3487568" y="7096130"/>
                  </a:cubicBezTo>
                  <a:cubicBezTo>
                    <a:pt x="5413699" y="7096130"/>
                    <a:pt x="6975135" y="5507608"/>
                    <a:pt x="6975135" y="3548065"/>
                  </a:cubicBezTo>
                  <a:cubicBezTo>
                    <a:pt x="6975135" y="1588523"/>
                    <a:pt x="5413699" y="0"/>
                    <a:pt x="3487568" y="0"/>
                  </a:cubicBezTo>
                  <a:close/>
                </a:path>
              </a:pathLst>
            </a:custGeom>
            <a:solidFill>
              <a:srgbClr val="ECECEC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7232736" y="6569726"/>
            <a:ext cx="5004465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ar-EG" sz="26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الايرادات الغير </a:t>
            </a:r>
            <a:r>
              <a:rPr lang="ar-EG" sz="2600" b="1" dirty="0" err="1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جبائية</a:t>
            </a:r>
            <a:r>
              <a:rPr lang="ar-EG" sz="26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: </a:t>
            </a:r>
            <a:r>
              <a:rPr lang="ar-EG" sz="26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وهي إيرادات الدولة خارج الضرائب</a:t>
            </a:r>
            <a:r>
              <a:rPr lang="en-US" sz="26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</a:rPr>
              <a:t> </a:t>
            </a:r>
          </a:p>
          <a:p>
            <a:pPr algn="r">
              <a:lnSpc>
                <a:spcPts val="2240"/>
              </a:lnSpc>
            </a:pPr>
            <a:endParaRPr lang="en-US" sz="2600" b="1" dirty="0">
              <a:solidFill>
                <a:srgbClr val="000000"/>
              </a:solidFill>
              <a:latin typeface="Nunito 1 Bold"/>
              <a:ea typeface="Nunito 1 Bold"/>
              <a:cs typeface="Nunito 1 Bold"/>
              <a:sym typeface="Nunito 1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0" y="6543212"/>
            <a:ext cx="6399896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080"/>
              </a:lnSpc>
            </a:pPr>
            <a:r>
              <a:rPr lang="ar-EG" sz="22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إيرادات رؤوس الأموال </a:t>
            </a:r>
            <a:r>
              <a:rPr lang="ar-EG" sz="22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مثل: </a:t>
            </a:r>
          </a:p>
          <a:p>
            <a:pPr marL="474984" lvl="1" indent="-237492" algn="r" rtl="1">
              <a:lnSpc>
                <a:spcPts val="3080"/>
              </a:lnSpc>
              <a:buFont typeface="Arial"/>
              <a:buChar char="•"/>
            </a:pPr>
            <a:r>
              <a:rPr lang="ar-EG" sz="22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بيع العقارات، أو التنازل عن أسهم في شركات عمومية</a:t>
            </a:r>
          </a:p>
          <a:p>
            <a:pPr marL="474984" lvl="1" indent="-237492" algn="r" rtl="1">
              <a:lnSpc>
                <a:spcPts val="3080"/>
              </a:lnSpc>
              <a:buFont typeface="Arial"/>
              <a:buChar char="•"/>
            </a:pPr>
            <a:r>
              <a:rPr lang="ar-EG" sz="22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القروض الداخلية والخارجية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232736" y="7669212"/>
            <a:ext cx="5075799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9" lvl="1" indent="-215899" algn="r" rtl="1">
              <a:lnSpc>
                <a:spcPts val="2799"/>
              </a:lnSpc>
              <a:buFont typeface="Arial"/>
              <a:buChar char="•"/>
            </a:pPr>
            <a:r>
              <a:rPr lang="ar-EG" sz="19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عائدات الأملاك الوطنية: </a:t>
            </a:r>
            <a:r>
              <a:rPr lang="ar-EG" sz="1999" dirty="0">
                <a:solidFill>
                  <a:srgbClr val="000000"/>
                </a:solidFill>
                <a:latin typeface="Nunito 1"/>
                <a:ea typeface="Nunito 1"/>
                <a:cs typeface="+mj-cs"/>
                <a:sym typeface="Nunito 1"/>
                <a:rtl/>
              </a:rPr>
              <a:t>تمثل </a:t>
            </a:r>
            <a:r>
              <a:rPr lang="ar-EG" sz="1999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ايرادات </a:t>
            </a:r>
            <a:r>
              <a:rPr lang="ar-EG" sz="1999" b="1" dirty="0" err="1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الايجارات،واستغلال</a:t>
            </a:r>
            <a:r>
              <a:rPr lang="ar-EG" sz="1999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العقارات العمومية والمحاجر. </a:t>
            </a:r>
          </a:p>
          <a:p>
            <a:pPr marL="431799" lvl="1" indent="-215899" algn="r" rtl="1">
              <a:lnSpc>
                <a:spcPts val="2799"/>
              </a:lnSpc>
              <a:buFont typeface="Arial"/>
              <a:buChar char="•"/>
            </a:pPr>
            <a:r>
              <a:rPr lang="ar-EG" sz="19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أرباح المؤسسات العمومية الاقتصادية:</a:t>
            </a:r>
            <a:r>
              <a:rPr lang="ar-EG" sz="1999" dirty="0">
                <a:solidFill>
                  <a:srgbClr val="000000"/>
                </a:solidFill>
                <a:latin typeface="Nunito 1"/>
                <a:ea typeface="Nunito 1"/>
                <a:cs typeface="+mj-cs"/>
                <a:sym typeface="Nunito 1"/>
                <a:rtl/>
              </a:rPr>
              <a:t>   مثل: </a:t>
            </a:r>
            <a:r>
              <a:rPr lang="ar-EG" sz="1999" b="1" dirty="0" err="1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سونطراك</a:t>
            </a:r>
            <a:r>
              <a:rPr lang="ar-EG" sz="1999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، سونلغاز، والخطوط الجوية .</a:t>
            </a:r>
          </a:p>
          <a:p>
            <a:pPr marL="431799" lvl="1" indent="-215899" algn="r" rtl="1">
              <a:lnSpc>
                <a:spcPts val="2799"/>
              </a:lnSpc>
              <a:buFont typeface="Arial"/>
              <a:buChar char="•"/>
            </a:pPr>
            <a:r>
              <a:rPr lang="ar-EG" sz="19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الغرامات والعقوبات المالية:  </a:t>
            </a:r>
            <a:r>
              <a:rPr lang="ar-EG" sz="1999" dirty="0">
                <a:solidFill>
                  <a:srgbClr val="000000"/>
                </a:solidFill>
                <a:latin typeface="Nunito 1"/>
                <a:ea typeface="Nunito 1"/>
                <a:cs typeface="+mj-cs"/>
                <a:sym typeface="Nunito 1"/>
                <a:rtl/>
              </a:rPr>
              <a:t>مثل غرامات المرور، أحكام القضاء المالية، وغرامات الجمارك</a:t>
            </a:r>
          </a:p>
          <a:p>
            <a:pPr algn="r" rtl="1">
              <a:lnSpc>
                <a:spcPts val="2799"/>
              </a:lnSpc>
            </a:pPr>
            <a:endParaRPr lang="ar-EG" sz="1999" dirty="0">
              <a:solidFill>
                <a:srgbClr val="000000"/>
              </a:solidFill>
              <a:latin typeface="Nunito 1"/>
              <a:ea typeface="Nunito 1"/>
              <a:cs typeface="Nunito 1"/>
              <a:sym typeface="Nunito 1"/>
              <a:rtl/>
            </a:endParaRPr>
          </a:p>
          <a:p>
            <a:pPr algn="l">
              <a:lnSpc>
                <a:spcPts val="2799"/>
              </a:lnSpc>
            </a:pPr>
            <a:endParaRPr lang="ar-EG" sz="1999" dirty="0">
              <a:solidFill>
                <a:srgbClr val="000000"/>
              </a:solidFill>
              <a:latin typeface="Nunito 1"/>
              <a:ea typeface="Nunito 1"/>
              <a:cs typeface="Nunito 1"/>
              <a:sym typeface="Nunito 1"/>
              <a:rtl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358115" y="8490273"/>
            <a:ext cx="6257658" cy="1536054"/>
            <a:chOff x="0" y="0"/>
            <a:chExt cx="1648108" cy="40455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648108" cy="404558"/>
            </a:xfrm>
            <a:custGeom>
              <a:avLst/>
              <a:gdLst/>
              <a:ahLst/>
              <a:cxnLst/>
              <a:rect l="l" t="t" r="r" b="b"/>
              <a:pathLst>
                <a:path w="1648108" h="404558">
                  <a:moveTo>
                    <a:pt x="42065" y="0"/>
                  </a:moveTo>
                  <a:lnTo>
                    <a:pt x="1606043" y="0"/>
                  </a:lnTo>
                  <a:cubicBezTo>
                    <a:pt x="1629275" y="0"/>
                    <a:pt x="1648108" y="18833"/>
                    <a:pt x="1648108" y="42065"/>
                  </a:cubicBezTo>
                  <a:lnTo>
                    <a:pt x="1648108" y="362493"/>
                  </a:lnTo>
                  <a:cubicBezTo>
                    <a:pt x="1648108" y="373649"/>
                    <a:pt x="1643676" y="384348"/>
                    <a:pt x="1635787" y="392237"/>
                  </a:cubicBezTo>
                  <a:cubicBezTo>
                    <a:pt x="1627899" y="400126"/>
                    <a:pt x="1617199" y="404558"/>
                    <a:pt x="1606043" y="404558"/>
                  </a:cubicBezTo>
                  <a:lnTo>
                    <a:pt x="42065" y="404558"/>
                  </a:lnTo>
                  <a:cubicBezTo>
                    <a:pt x="30908" y="404558"/>
                    <a:pt x="20209" y="400126"/>
                    <a:pt x="12320" y="392237"/>
                  </a:cubicBezTo>
                  <a:cubicBezTo>
                    <a:pt x="4432" y="384348"/>
                    <a:pt x="0" y="373649"/>
                    <a:pt x="0" y="362493"/>
                  </a:cubicBezTo>
                  <a:lnTo>
                    <a:pt x="0" y="42065"/>
                  </a:lnTo>
                  <a:cubicBezTo>
                    <a:pt x="0" y="30908"/>
                    <a:pt x="4432" y="20209"/>
                    <a:pt x="12320" y="12320"/>
                  </a:cubicBezTo>
                  <a:cubicBezTo>
                    <a:pt x="20209" y="4432"/>
                    <a:pt x="30908" y="0"/>
                    <a:pt x="42065" y="0"/>
                  </a:cubicBezTo>
                  <a:close/>
                </a:path>
              </a:pathLst>
            </a:custGeom>
            <a:solidFill>
              <a:srgbClr val="FEFEC3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0"/>
              <a:ext cx="1648108" cy="404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0" y="8662353"/>
            <a:ext cx="6399896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080"/>
              </a:lnSpc>
            </a:pPr>
            <a:r>
              <a:rPr lang="ar-EG" sz="22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الإيرادات البترولية </a:t>
            </a:r>
            <a:r>
              <a:rPr lang="ar-EG" sz="2200" b="1" dirty="0" err="1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والطاقوية</a:t>
            </a:r>
            <a:r>
              <a:rPr lang="ar-EG" sz="22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</a:t>
            </a:r>
            <a:r>
              <a:rPr lang="ar-EG" sz="22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مثل: </a:t>
            </a:r>
          </a:p>
          <a:p>
            <a:pPr marL="474984" lvl="1" indent="-237492" algn="r" rtl="1">
              <a:lnSpc>
                <a:spcPts val="3080"/>
              </a:lnSpc>
              <a:buFont typeface="Arial"/>
              <a:buChar char="•"/>
            </a:pPr>
            <a:r>
              <a:rPr lang="ar-EG" sz="22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لضرائب على المحروقات</a:t>
            </a:r>
          </a:p>
          <a:p>
            <a:pPr marL="474984" lvl="1" indent="-237492" algn="r" rtl="1">
              <a:lnSpc>
                <a:spcPts val="3080"/>
              </a:lnSpc>
              <a:buFont typeface="Arial"/>
              <a:buChar char="•"/>
            </a:pPr>
            <a:r>
              <a:rPr lang="ar-EG" sz="22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الأرباح الناتجة عن صادرات النفط والغاز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0601" y="5131566"/>
            <a:ext cx="2044359" cy="204435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17675" y="2281341"/>
            <a:ext cx="16145260" cy="1486990"/>
            <a:chOff x="0" y="0"/>
            <a:chExt cx="21527014" cy="2413725"/>
          </a:xfrm>
        </p:grpSpPr>
        <p:sp>
          <p:nvSpPr>
            <p:cNvPr id="5" name="Freeform 5"/>
            <p:cNvSpPr/>
            <p:nvPr/>
          </p:nvSpPr>
          <p:spPr>
            <a:xfrm>
              <a:off x="0" y="1305308"/>
              <a:ext cx="20281521" cy="424115"/>
            </a:xfrm>
            <a:custGeom>
              <a:avLst/>
              <a:gdLst/>
              <a:ahLst/>
              <a:cxnLst/>
              <a:rect l="l" t="t" r="r" b="b"/>
              <a:pathLst>
                <a:path w="20281521" h="424115">
                  <a:moveTo>
                    <a:pt x="0" y="0"/>
                  </a:moveTo>
                  <a:lnTo>
                    <a:pt x="20281521" y="0"/>
                  </a:lnTo>
                  <a:lnTo>
                    <a:pt x="20281521" y="424115"/>
                  </a:lnTo>
                  <a:lnTo>
                    <a:pt x="0" y="424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02428" b="-102428"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0" y="0"/>
              <a:ext cx="21527014" cy="2413725"/>
              <a:chOff x="0" y="0"/>
              <a:chExt cx="5889835" cy="660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889835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5889835" h="660400">
                    <a:moveTo>
                      <a:pt x="5765375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765375" y="0"/>
                    </a:lnTo>
                    <a:cubicBezTo>
                      <a:pt x="5833955" y="0"/>
                      <a:pt x="5889835" y="55880"/>
                      <a:pt x="5889835" y="124460"/>
                    </a:cubicBezTo>
                    <a:lnTo>
                      <a:pt x="5889835" y="535940"/>
                    </a:lnTo>
                    <a:cubicBezTo>
                      <a:pt x="5889835" y="604520"/>
                      <a:pt x="5833955" y="660400"/>
                      <a:pt x="5765375" y="660400"/>
                    </a:cubicBezTo>
                    <a:close/>
                  </a:path>
                </a:pathLst>
              </a:custGeom>
              <a:solidFill>
                <a:srgbClr val="FFD578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9635884" y="5131566"/>
            <a:ext cx="5587559" cy="4723103"/>
            <a:chOff x="0" y="0"/>
            <a:chExt cx="1471621" cy="12439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71621" cy="1243945"/>
            </a:xfrm>
            <a:custGeom>
              <a:avLst/>
              <a:gdLst/>
              <a:ahLst/>
              <a:cxnLst/>
              <a:rect l="l" t="t" r="r" b="b"/>
              <a:pathLst>
                <a:path w="1471621" h="1243945">
                  <a:moveTo>
                    <a:pt x="47109" y="0"/>
                  </a:moveTo>
                  <a:lnTo>
                    <a:pt x="1424511" y="0"/>
                  </a:lnTo>
                  <a:cubicBezTo>
                    <a:pt x="1437006" y="0"/>
                    <a:pt x="1448988" y="4963"/>
                    <a:pt x="1457823" y="13798"/>
                  </a:cubicBezTo>
                  <a:cubicBezTo>
                    <a:pt x="1466657" y="22633"/>
                    <a:pt x="1471621" y="34615"/>
                    <a:pt x="1471621" y="47109"/>
                  </a:cubicBezTo>
                  <a:lnTo>
                    <a:pt x="1471621" y="1196836"/>
                  </a:lnTo>
                  <a:cubicBezTo>
                    <a:pt x="1471621" y="1222853"/>
                    <a:pt x="1450529" y="1243945"/>
                    <a:pt x="1424511" y="1243945"/>
                  </a:cubicBezTo>
                  <a:lnTo>
                    <a:pt x="47109" y="1243945"/>
                  </a:lnTo>
                  <a:cubicBezTo>
                    <a:pt x="34615" y="1243945"/>
                    <a:pt x="22633" y="1238982"/>
                    <a:pt x="13798" y="1230147"/>
                  </a:cubicBezTo>
                  <a:cubicBezTo>
                    <a:pt x="4963" y="1221312"/>
                    <a:pt x="0" y="1209330"/>
                    <a:pt x="0" y="1196836"/>
                  </a:cubicBezTo>
                  <a:lnTo>
                    <a:pt x="0" y="47109"/>
                  </a:lnTo>
                  <a:cubicBezTo>
                    <a:pt x="0" y="34615"/>
                    <a:pt x="4963" y="22633"/>
                    <a:pt x="13798" y="13798"/>
                  </a:cubicBezTo>
                  <a:cubicBezTo>
                    <a:pt x="22633" y="4963"/>
                    <a:pt x="34615" y="0"/>
                    <a:pt x="47109" y="0"/>
                  </a:cubicBezTo>
                  <a:close/>
                </a:path>
              </a:pathLst>
            </a:custGeom>
            <a:solidFill>
              <a:srgbClr val="FEFEC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471621" cy="12439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032390" y="5131566"/>
            <a:ext cx="5471046" cy="4653778"/>
            <a:chOff x="0" y="0"/>
            <a:chExt cx="1440934" cy="12256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40934" cy="1225686"/>
            </a:xfrm>
            <a:custGeom>
              <a:avLst/>
              <a:gdLst/>
              <a:ahLst/>
              <a:cxnLst/>
              <a:rect l="l" t="t" r="r" b="b"/>
              <a:pathLst>
                <a:path w="1440934" h="1225686">
                  <a:moveTo>
                    <a:pt x="48112" y="0"/>
                  </a:moveTo>
                  <a:lnTo>
                    <a:pt x="1392821" y="0"/>
                  </a:lnTo>
                  <a:cubicBezTo>
                    <a:pt x="1405582" y="0"/>
                    <a:pt x="1417819" y="5069"/>
                    <a:pt x="1426842" y="14092"/>
                  </a:cubicBezTo>
                  <a:cubicBezTo>
                    <a:pt x="1435865" y="23115"/>
                    <a:pt x="1440934" y="35352"/>
                    <a:pt x="1440934" y="48112"/>
                  </a:cubicBezTo>
                  <a:lnTo>
                    <a:pt x="1440934" y="1177574"/>
                  </a:lnTo>
                  <a:cubicBezTo>
                    <a:pt x="1440934" y="1204146"/>
                    <a:pt x="1419393" y="1225686"/>
                    <a:pt x="1392821" y="1225686"/>
                  </a:cubicBezTo>
                  <a:lnTo>
                    <a:pt x="48112" y="1225686"/>
                  </a:lnTo>
                  <a:cubicBezTo>
                    <a:pt x="21541" y="1225686"/>
                    <a:pt x="0" y="1204146"/>
                    <a:pt x="0" y="1177574"/>
                  </a:cubicBezTo>
                  <a:lnTo>
                    <a:pt x="0" y="48112"/>
                  </a:lnTo>
                  <a:cubicBezTo>
                    <a:pt x="0" y="21541"/>
                    <a:pt x="21541" y="0"/>
                    <a:pt x="48112" y="0"/>
                  </a:cubicBezTo>
                  <a:close/>
                </a:path>
              </a:pathLst>
            </a:custGeom>
            <a:solidFill>
              <a:srgbClr val="FEFEC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440934" cy="12256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5506772" flipH="1" flipV="1">
            <a:off x="16498658" y="735831"/>
            <a:ext cx="3242380" cy="1621190"/>
          </a:xfrm>
          <a:custGeom>
            <a:avLst/>
            <a:gdLst/>
            <a:ahLst/>
            <a:cxnLst/>
            <a:rect l="l" t="t" r="r" b="b"/>
            <a:pathLst>
              <a:path w="3242380" h="1621190">
                <a:moveTo>
                  <a:pt x="3242380" y="1621190"/>
                </a:moveTo>
                <a:lnTo>
                  <a:pt x="0" y="1621190"/>
                </a:lnTo>
                <a:lnTo>
                  <a:pt x="0" y="0"/>
                </a:lnTo>
                <a:lnTo>
                  <a:pt x="3242380" y="0"/>
                </a:lnTo>
                <a:lnTo>
                  <a:pt x="3242380" y="162119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085397" y="5367400"/>
            <a:ext cx="4688533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500"/>
              </a:lnSpc>
            </a:pPr>
            <a:r>
              <a:rPr lang="ar-EG" sz="25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نفقات التسيير</a:t>
            </a:r>
          </a:p>
          <a:p>
            <a:pPr algn="r" rtl="1">
              <a:lnSpc>
                <a:spcPts val="3500"/>
              </a:lnSpc>
            </a:pPr>
            <a:r>
              <a:rPr lang="ar-EG" sz="25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وتشمل النفقات الضرورية لضمان استمرارية سير المرافق العمومية،: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9839" y="2683365"/>
            <a:ext cx="15893096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068"/>
              </a:lnSpc>
            </a:pPr>
            <a:r>
              <a:rPr lang="ar-EG" sz="2906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عرّفت </a:t>
            </a:r>
            <a:r>
              <a:rPr lang="ar-EG" sz="2906" b="1" dirty="0">
                <a:solidFill>
                  <a:srgbClr val="ECECEC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المادة </a:t>
            </a:r>
            <a:r>
              <a:rPr lang="en-US" sz="2906" b="1" dirty="0">
                <a:solidFill>
                  <a:srgbClr val="ECECEC"/>
                </a:solidFill>
                <a:latin typeface="Nunito 1 Bold"/>
                <a:ea typeface="Nunito 1 Bold"/>
                <a:cs typeface="+mj-cs"/>
                <a:sym typeface="Nunito 1 Bold"/>
              </a:rPr>
              <a:t>11</a:t>
            </a:r>
            <a:r>
              <a:rPr lang="ar-EG" sz="2906" b="1" dirty="0">
                <a:solidFill>
                  <a:srgbClr val="ECECEC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من قانون المحاسبة العمومية</a:t>
            </a:r>
            <a:r>
              <a:rPr lang="ar-EG" sz="2906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النفقات العامة بأنها استعمال الاعتمادات المالية المرخص بها في الميزانية العامة.</a:t>
            </a:r>
          </a:p>
          <a:p>
            <a:pPr algn="ctr">
              <a:lnSpc>
                <a:spcPts val="4068"/>
              </a:lnSpc>
            </a:pPr>
            <a:endParaRPr lang="ar-EG" sz="2906" b="1" dirty="0">
              <a:solidFill>
                <a:srgbClr val="000000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  <a:p>
            <a:pPr algn="ctr">
              <a:lnSpc>
                <a:spcPts val="4068"/>
              </a:lnSpc>
            </a:pPr>
            <a:endParaRPr lang="ar-EG" sz="2906" b="1" dirty="0">
              <a:solidFill>
                <a:srgbClr val="000000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635884" y="7061851"/>
            <a:ext cx="4713491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 algn="r" rtl="1">
              <a:lnSpc>
                <a:spcPts val="3219"/>
              </a:lnSpc>
              <a:buFont typeface="Arial"/>
              <a:buChar char="•"/>
            </a:pPr>
            <a:r>
              <a:rPr lang="ar-EG" sz="22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الرواتب والأجور</a:t>
            </a:r>
          </a:p>
          <a:p>
            <a:pPr marL="496567" lvl="1" indent="-248284" algn="r" rtl="1">
              <a:lnSpc>
                <a:spcPts val="3219"/>
              </a:lnSpc>
              <a:buFont typeface="Arial"/>
              <a:buChar char="•"/>
            </a:pPr>
            <a:r>
              <a:rPr lang="ar-EG" sz="22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مصاريف الصيانة</a:t>
            </a:r>
          </a:p>
          <a:p>
            <a:pPr marL="496567" lvl="1" indent="-248284" algn="r" rtl="1">
              <a:lnSpc>
                <a:spcPts val="3219"/>
              </a:lnSpc>
              <a:buFont typeface="Arial"/>
              <a:buChar char="•"/>
            </a:pPr>
            <a:r>
              <a:rPr lang="ar-EG" sz="22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المصاريف الإدارية</a:t>
            </a:r>
          </a:p>
          <a:p>
            <a:pPr algn="r" rtl="1">
              <a:lnSpc>
                <a:spcPts val="2799"/>
              </a:lnSpc>
            </a:pPr>
            <a:endParaRPr lang="ar-EG" sz="2299" b="1" dirty="0">
              <a:solidFill>
                <a:srgbClr val="000000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  <a:p>
            <a:pPr algn="r" rtl="1">
              <a:lnSpc>
                <a:spcPts val="2799"/>
              </a:lnSpc>
            </a:pPr>
            <a:endParaRPr lang="ar-EG" sz="2299" b="1" dirty="0">
              <a:solidFill>
                <a:srgbClr val="000000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  <a:p>
            <a:pPr algn="l">
              <a:lnSpc>
                <a:spcPts val="2799"/>
              </a:lnSpc>
            </a:pPr>
            <a:endParaRPr lang="ar-EG" sz="2299" b="1" dirty="0">
              <a:solidFill>
                <a:srgbClr val="000000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3610460" y="181363"/>
            <a:ext cx="9905645" cy="1811936"/>
            <a:chOff x="0" y="0"/>
            <a:chExt cx="13207527" cy="2415915"/>
          </a:xfrm>
        </p:grpSpPr>
        <p:sp>
          <p:nvSpPr>
            <p:cNvPr id="19" name="Freeform 19"/>
            <p:cNvSpPr/>
            <p:nvPr/>
          </p:nvSpPr>
          <p:spPr>
            <a:xfrm>
              <a:off x="834373" y="1207364"/>
              <a:ext cx="12373153" cy="1208552"/>
            </a:xfrm>
            <a:custGeom>
              <a:avLst/>
              <a:gdLst/>
              <a:ahLst/>
              <a:cxnLst/>
              <a:rect l="l" t="t" r="r" b="b"/>
              <a:pathLst>
                <a:path w="12373153" h="1208552">
                  <a:moveTo>
                    <a:pt x="0" y="0"/>
                  </a:moveTo>
                  <a:lnTo>
                    <a:pt x="12373154" y="0"/>
                  </a:lnTo>
                  <a:lnTo>
                    <a:pt x="12373154" y="1208551"/>
                  </a:lnTo>
                  <a:lnTo>
                    <a:pt x="0" y="1208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8491" b="-28491"/>
              </a:stretch>
            </a:blipFill>
          </p:spPr>
        </p:sp>
        <p:grpSp>
          <p:nvGrpSpPr>
            <p:cNvPr id="20" name="Group 20"/>
            <p:cNvGrpSpPr/>
            <p:nvPr/>
          </p:nvGrpSpPr>
          <p:grpSpPr>
            <a:xfrm>
              <a:off x="0" y="0"/>
              <a:ext cx="13207527" cy="2413725"/>
              <a:chOff x="0" y="0"/>
              <a:chExt cx="3613606" cy="6604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613606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3613606" h="660400">
                    <a:moveTo>
                      <a:pt x="3489146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489146" y="0"/>
                    </a:lnTo>
                    <a:cubicBezTo>
                      <a:pt x="3557726" y="0"/>
                      <a:pt x="3613606" y="55880"/>
                      <a:pt x="3613606" y="124460"/>
                    </a:cubicBezTo>
                    <a:lnTo>
                      <a:pt x="3613606" y="535940"/>
                    </a:lnTo>
                    <a:cubicBezTo>
                      <a:pt x="3613606" y="604520"/>
                      <a:pt x="3557726" y="660400"/>
                      <a:pt x="3489146" y="660400"/>
                    </a:cubicBezTo>
                    <a:close/>
                  </a:path>
                </a:pathLst>
              </a:custGeom>
              <a:solidFill>
                <a:srgbClr val="FEFEC3"/>
              </a:solidFill>
            </p:spPr>
          </p:sp>
        </p:grpSp>
      </p:grpSp>
      <p:sp>
        <p:nvSpPr>
          <p:cNvPr id="22" name="TextBox 22"/>
          <p:cNvSpPr txBox="1"/>
          <p:nvPr/>
        </p:nvSpPr>
        <p:spPr>
          <a:xfrm>
            <a:off x="4879541" y="517727"/>
            <a:ext cx="7844797" cy="988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400"/>
              </a:lnSpc>
            </a:pPr>
            <a:r>
              <a:rPr lang="ar-EG" sz="6000" b="1" dirty="0" smtClean="0">
                <a:solidFill>
                  <a:srgbClr val="000000"/>
                </a:solidFill>
                <a:latin typeface="ف"/>
                <a:ea typeface="Nunito 1 Bold"/>
                <a:cs typeface="+mj-cs"/>
                <a:sym typeface="Nunito 1 Bold"/>
                <a:rtl/>
              </a:rPr>
              <a:t>تنفيذ النفقات العامة</a:t>
            </a:r>
            <a:endParaRPr lang="ar-EG" sz="6000" b="1" dirty="0">
              <a:solidFill>
                <a:srgbClr val="000000"/>
              </a:solidFill>
              <a:latin typeface="ف"/>
              <a:ea typeface="Nunito 1 Bold"/>
              <a:cs typeface="+mj-cs"/>
              <a:sym typeface="Nunito 1 Bold"/>
              <a:rtl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7505240" y="5158033"/>
            <a:ext cx="4616554" cy="4696636"/>
            <a:chOff x="0" y="0"/>
            <a:chExt cx="6975136" cy="709613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975135" cy="7096130"/>
            </a:xfrm>
            <a:custGeom>
              <a:avLst/>
              <a:gdLst/>
              <a:ahLst/>
              <a:cxnLst/>
              <a:rect l="l" t="t" r="r" b="b"/>
              <a:pathLst>
                <a:path w="6975135" h="7096130">
                  <a:moveTo>
                    <a:pt x="3487568" y="0"/>
                  </a:moveTo>
                  <a:cubicBezTo>
                    <a:pt x="1561437" y="0"/>
                    <a:pt x="0" y="1588523"/>
                    <a:pt x="0" y="3548065"/>
                  </a:cubicBezTo>
                  <a:cubicBezTo>
                    <a:pt x="0" y="5507608"/>
                    <a:pt x="1561437" y="7096130"/>
                    <a:pt x="3487568" y="7096130"/>
                  </a:cubicBezTo>
                  <a:cubicBezTo>
                    <a:pt x="5413699" y="7096130"/>
                    <a:pt x="6975135" y="5507608"/>
                    <a:pt x="6975135" y="3548065"/>
                  </a:cubicBezTo>
                  <a:cubicBezTo>
                    <a:pt x="6975135" y="1588523"/>
                    <a:pt x="5413699" y="0"/>
                    <a:pt x="3487568" y="0"/>
                  </a:cubicBezTo>
                  <a:close/>
                </a:path>
              </a:pathLst>
            </a:custGeom>
            <a:solidFill>
              <a:srgbClr val="ECECEC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2265680" y="5366028"/>
            <a:ext cx="5004465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ar-EG" sz="26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</a:t>
            </a:r>
            <a:r>
              <a:rPr lang="en-US" sz="26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</a:rPr>
              <a:t>2</a:t>
            </a:r>
            <a:r>
              <a:rPr lang="ar-EG" sz="26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- نفقات التجهيز (الاستثمار)</a:t>
            </a:r>
          </a:p>
          <a:p>
            <a:pPr algn="just" rtl="1">
              <a:lnSpc>
                <a:spcPts val="3220"/>
              </a:lnSpc>
            </a:pPr>
            <a:r>
              <a:rPr lang="ar-EG" sz="23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وهي النفقات المرتبطة بإنجاز المشاريع الاستثمارية على المدى الطويل:</a:t>
            </a:r>
          </a:p>
          <a:p>
            <a:pPr algn="r">
              <a:lnSpc>
                <a:spcPts val="2240"/>
              </a:lnSpc>
            </a:pPr>
            <a:endParaRPr lang="ar-EG" sz="2300" b="1" dirty="0">
              <a:solidFill>
                <a:srgbClr val="000000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341641" y="7061851"/>
            <a:ext cx="5075799" cy="235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 algn="r" rtl="1">
              <a:lnSpc>
                <a:spcPts val="3219"/>
              </a:lnSpc>
              <a:buFont typeface="Arial"/>
              <a:buChar char="•"/>
            </a:pPr>
            <a:r>
              <a:rPr lang="ar-EG" sz="22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لاستثمارات العمومية (الصناعة، الفلاحة، الري، المنشآت الأساسية…)</a:t>
            </a:r>
          </a:p>
          <a:p>
            <a:pPr marL="496567" lvl="1" indent="-248284" algn="r" rtl="1">
              <a:lnSpc>
                <a:spcPts val="3219"/>
              </a:lnSpc>
              <a:buFont typeface="Arial"/>
              <a:buChar char="•"/>
            </a:pPr>
            <a:r>
              <a:rPr lang="ar-EG" sz="22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إعانات الدولة للاستثمار</a:t>
            </a:r>
          </a:p>
          <a:p>
            <a:pPr marL="496567" lvl="1" indent="-248284" algn="r" rtl="1">
              <a:lnSpc>
                <a:spcPts val="3219"/>
              </a:lnSpc>
              <a:buFont typeface="Arial"/>
              <a:buChar char="•"/>
            </a:pPr>
            <a:r>
              <a:rPr lang="ar-EG" sz="22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الإعانات الموجهة لدعم الاقتصاد وتحفيز التنمية</a:t>
            </a:r>
          </a:p>
          <a:p>
            <a:pPr algn="r" rtl="1">
              <a:lnSpc>
                <a:spcPts val="2799"/>
              </a:lnSpc>
            </a:pPr>
            <a:endParaRPr lang="ar-EG" sz="2299" b="1" dirty="0">
              <a:solidFill>
                <a:srgbClr val="000000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  <a:p>
            <a:pPr algn="l">
              <a:lnSpc>
                <a:spcPts val="2799"/>
              </a:lnSpc>
            </a:pPr>
            <a:endParaRPr lang="ar-EG" sz="2299" b="1" dirty="0">
              <a:solidFill>
                <a:srgbClr val="000000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249763" y="4320234"/>
            <a:ext cx="778847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</a:rPr>
              <a:t>:</a:t>
            </a:r>
            <a:r>
              <a:rPr lang="ar-EG" sz="3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وتنقسم النفقات العمومية إلى صنفين رئيسيين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604" y="7826880"/>
            <a:ext cx="1086313" cy="108631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143071" y="7446865"/>
            <a:ext cx="1086313" cy="108631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1019012" y="-2352212"/>
            <a:ext cx="4604192" cy="4604192"/>
          </a:xfrm>
          <a:custGeom>
            <a:avLst/>
            <a:gdLst/>
            <a:ahLst/>
            <a:cxnLst/>
            <a:rect l="l" t="t" r="r" b="b"/>
            <a:pathLst>
              <a:path w="4604192" h="4604192">
                <a:moveTo>
                  <a:pt x="0" y="0"/>
                </a:moveTo>
                <a:lnTo>
                  <a:pt x="4604192" y="0"/>
                </a:lnTo>
                <a:lnTo>
                  <a:pt x="4604192" y="4604192"/>
                </a:lnTo>
                <a:lnTo>
                  <a:pt x="0" y="4604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643105" y="8533178"/>
            <a:ext cx="2621184" cy="2621184"/>
          </a:xfrm>
          <a:custGeom>
            <a:avLst/>
            <a:gdLst/>
            <a:ahLst/>
            <a:cxnLst/>
            <a:rect l="l" t="t" r="r" b="b"/>
            <a:pathLst>
              <a:path w="2621184" h="2621184">
                <a:moveTo>
                  <a:pt x="0" y="0"/>
                </a:moveTo>
                <a:lnTo>
                  <a:pt x="2621184" y="0"/>
                </a:lnTo>
                <a:lnTo>
                  <a:pt x="2621184" y="2621184"/>
                </a:lnTo>
                <a:lnTo>
                  <a:pt x="0" y="2621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173819" y="7898834"/>
            <a:ext cx="4122481" cy="4232295"/>
          </a:xfrm>
          <a:custGeom>
            <a:avLst/>
            <a:gdLst/>
            <a:ahLst/>
            <a:cxnLst/>
            <a:rect l="l" t="t" r="r" b="b"/>
            <a:pathLst>
              <a:path w="4122481" h="4232295">
                <a:moveTo>
                  <a:pt x="0" y="0"/>
                </a:moveTo>
                <a:lnTo>
                  <a:pt x="4122482" y="0"/>
                </a:lnTo>
                <a:lnTo>
                  <a:pt x="4122482" y="4232295"/>
                </a:lnTo>
                <a:lnTo>
                  <a:pt x="0" y="423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31" r="-1331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143071" y="415637"/>
            <a:ext cx="1724285" cy="1724285"/>
          </a:xfrm>
          <a:custGeom>
            <a:avLst/>
            <a:gdLst/>
            <a:ahLst/>
            <a:cxnLst/>
            <a:rect l="l" t="t" r="r" b="b"/>
            <a:pathLst>
              <a:path w="1724285" h="1724285">
                <a:moveTo>
                  <a:pt x="0" y="0"/>
                </a:moveTo>
                <a:lnTo>
                  <a:pt x="1724285" y="0"/>
                </a:lnTo>
                <a:lnTo>
                  <a:pt x="1724285" y="1724285"/>
                </a:lnTo>
                <a:lnTo>
                  <a:pt x="0" y="17242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421103" y="4316233"/>
            <a:ext cx="15445794" cy="1654533"/>
            <a:chOff x="0" y="0"/>
            <a:chExt cx="4068028" cy="43576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68028" cy="435762"/>
            </a:xfrm>
            <a:custGeom>
              <a:avLst/>
              <a:gdLst/>
              <a:ahLst/>
              <a:cxnLst/>
              <a:rect l="l" t="t" r="r" b="b"/>
              <a:pathLst>
                <a:path w="4068028" h="435762">
                  <a:moveTo>
                    <a:pt x="50123" y="0"/>
                  </a:moveTo>
                  <a:lnTo>
                    <a:pt x="4017905" y="0"/>
                  </a:lnTo>
                  <a:cubicBezTo>
                    <a:pt x="4045587" y="0"/>
                    <a:pt x="4068028" y="22441"/>
                    <a:pt x="4068028" y="50123"/>
                  </a:cubicBezTo>
                  <a:lnTo>
                    <a:pt x="4068028" y="385639"/>
                  </a:lnTo>
                  <a:cubicBezTo>
                    <a:pt x="4068028" y="413321"/>
                    <a:pt x="4045587" y="435762"/>
                    <a:pt x="4017905" y="435762"/>
                  </a:cubicBezTo>
                  <a:lnTo>
                    <a:pt x="50123" y="435762"/>
                  </a:lnTo>
                  <a:cubicBezTo>
                    <a:pt x="22441" y="435762"/>
                    <a:pt x="0" y="413321"/>
                    <a:pt x="0" y="385639"/>
                  </a:cubicBezTo>
                  <a:lnTo>
                    <a:pt x="0" y="50123"/>
                  </a:lnTo>
                  <a:cubicBezTo>
                    <a:pt x="0" y="22441"/>
                    <a:pt x="22441" y="0"/>
                    <a:pt x="50123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4068028" cy="435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12416" y="4479925"/>
            <a:ext cx="14863167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799"/>
              </a:lnSpc>
            </a:pPr>
            <a:r>
              <a:rPr lang="ar-EG" sz="69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الهيئات الرقابية لعمل الخزينة العمومية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18137" y="3937644"/>
            <a:ext cx="3306164" cy="330616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920583" y="201433"/>
            <a:ext cx="13942068" cy="1654533"/>
            <a:chOff x="0" y="0"/>
            <a:chExt cx="3671985" cy="4357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71985" cy="435762"/>
            </a:xfrm>
            <a:custGeom>
              <a:avLst/>
              <a:gdLst/>
              <a:ahLst/>
              <a:cxnLst/>
              <a:rect l="l" t="t" r="r" b="b"/>
              <a:pathLst>
                <a:path w="3671985" h="435762">
                  <a:moveTo>
                    <a:pt x="55529" y="0"/>
                  </a:moveTo>
                  <a:lnTo>
                    <a:pt x="3616456" y="0"/>
                  </a:lnTo>
                  <a:cubicBezTo>
                    <a:pt x="3631183" y="0"/>
                    <a:pt x="3645307" y="5850"/>
                    <a:pt x="3655721" y="16264"/>
                  </a:cubicBezTo>
                  <a:cubicBezTo>
                    <a:pt x="3666135" y="26678"/>
                    <a:pt x="3671985" y="40802"/>
                    <a:pt x="3671985" y="55529"/>
                  </a:cubicBezTo>
                  <a:lnTo>
                    <a:pt x="3671985" y="380233"/>
                  </a:lnTo>
                  <a:cubicBezTo>
                    <a:pt x="3671985" y="394960"/>
                    <a:pt x="3666135" y="409084"/>
                    <a:pt x="3655721" y="419498"/>
                  </a:cubicBezTo>
                  <a:cubicBezTo>
                    <a:pt x="3645307" y="429912"/>
                    <a:pt x="3631183" y="435762"/>
                    <a:pt x="3616456" y="435762"/>
                  </a:cubicBezTo>
                  <a:lnTo>
                    <a:pt x="55529" y="435762"/>
                  </a:lnTo>
                  <a:cubicBezTo>
                    <a:pt x="40802" y="435762"/>
                    <a:pt x="26678" y="429912"/>
                    <a:pt x="16264" y="419498"/>
                  </a:cubicBezTo>
                  <a:cubicBezTo>
                    <a:pt x="5850" y="409084"/>
                    <a:pt x="0" y="394960"/>
                    <a:pt x="0" y="380233"/>
                  </a:cubicBezTo>
                  <a:lnTo>
                    <a:pt x="0" y="55529"/>
                  </a:lnTo>
                  <a:cubicBezTo>
                    <a:pt x="0" y="40802"/>
                    <a:pt x="5850" y="26678"/>
                    <a:pt x="16264" y="16264"/>
                  </a:cubicBezTo>
                  <a:cubicBezTo>
                    <a:pt x="26678" y="5850"/>
                    <a:pt x="40802" y="0"/>
                    <a:pt x="55529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3671985" cy="435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653082" y="-1653082"/>
            <a:ext cx="3306164" cy="330616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5867E"/>
            </a:solidFill>
          </p:spPr>
        </p:sp>
      </p:grpSp>
      <p:sp>
        <p:nvSpPr>
          <p:cNvPr id="9" name="Freeform 9"/>
          <p:cNvSpPr/>
          <p:nvPr/>
        </p:nvSpPr>
        <p:spPr>
          <a:xfrm rot="-10800000">
            <a:off x="7777430" y="9151402"/>
            <a:ext cx="4117736" cy="2058868"/>
          </a:xfrm>
          <a:custGeom>
            <a:avLst/>
            <a:gdLst/>
            <a:ahLst/>
            <a:cxnLst/>
            <a:rect l="l" t="t" r="r" b="b"/>
            <a:pathLst>
              <a:path w="4117736" h="2058868">
                <a:moveTo>
                  <a:pt x="0" y="0"/>
                </a:moveTo>
                <a:lnTo>
                  <a:pt x="4117736" y="0"/>
                </a:lnTo>
                <a:lnTo>
                  <a:pt x="4117736" y="2058868"/>
                </a:lnTo>
                <a:lnTo>
                  <a:pt x="0" y="20588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355069" y="6467068"/>
            <a:ext cx="2791232" cy="2791232"/>
          </a:xfrm>
          <a:custGeom>
            <a:avLst/>
            <a:gdLst/>
            <a:ahLst/>
            <a:cxnLst/>
            <a:rect l="l" t="t" r="r" b="b"/>
            <a:pathLst>
              <a:path w="2791232" h="2791232">
                <a:moveTo>
                  <a:pt x="0" y="0"/>
                </a:moveTo>
                <a:lnTo>
                  <a:pt x="2791232" y="0"/>
                </a:lnTo>
                <a:lnTo>
                  <a:pt x="2791232" y="2791232"/>
                </a:lnTo>
                <a:lnTo>
                  <a:pt x="0" y="27912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645153" y="491491"/>
            <a:ext cx="12492929" cy="969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980"/>
              </a:lnSpc>
            </a:pPr>
            <a:r>
              <a:rPr lang="ar-EG" sz="57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الهيئات الرقابية لعمل الخزينة العمومية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73969" y="2527496"/>
            <a:ext cx="13435297" cy="200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919"/>
              </a:lnSpc>
            </a:pPr>
            <a:r>
              <a:rPr lang="ar-EG" sz="2799" b="1" dirty="0">
                <a:solidFill>
                  <a:srgbClr val="5F6249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تقوم عدة جهات في الدولة بمراقبة مستمرة على المؤسسات العمومية ذات الطابع الإداري وذلك عن طريق بعثات للتفتيش ، أو عن طريق تقديم الحسابات إلى الأجهزة والجهات المعنية بصورة منتظمة، وتهدف هذه الأجهزة كلها من خلال عملها إلى حماية الأموال العمومية من الاختلاس والسرقة والتبذير.</a:t>
            </a:r>
          </a:p>
          <a:p>
            <a:pPr algn="ctr">
              <a:lnSpc>
                <a:spcPts val="4059"/>
              </a:lnSpc>
            </a:pPr>
            <a:endParaRPr lang="ar-EG" sz="2799" b="1" dirty="0">
              <a:solidFill>
                <a:srgbClr val="5F6249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10649" y="7256894"/>
            <a:ext cx="2280072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19"/>
              </a:lnSpc>
            </a:pPr>
            <a:r>
              <a:rPr lang="ar-EG" sz="3299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وزارة</a:t>
            </a:r>
          </a:p>
          <a:p>
            <a:pPr algn="ctr" rtl="1">
              <a:lnSpc>
                <a:spcPts val="4619"/>
              </a:lnSpc>
            </a:pPr>
            <a:r>
              <a:rPr lang="ar-EG" sz="3299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المالية</a:t>
            </a:r>
          </a:p>
        </p:txBody>
      </p:sp>
      <p:sp>
        <p:nvSpPr>
          <p:cNvPr id="14" name="Freeform 14"/>
          <p:cNvSpPr/>
          <p:nvPr/>
        </p:nvSpPr>
        <p:spPr>
          <a:xfrm>
            <a:off x="8440682" y="5102870"/>
            <a:ext cx="2791232" cy="2791232"/>
          </a:xfrm>
          <a:custGeom>
            <a:avLst/>
            <a:gdLst/>
            <a:ahLst/>
            <a:cxnLst/>
            <a:rect l="l" t="t" r="r" b="b"/>
            <a:pathLst>
              <a:path w="2791232" h="2791232">
                <a:moveTo>
                  <a:pt x="0" y="0"/>
                </a:moveTo>
                <a:lnTo>
                  <a:pt x="2791232" y="0"/>
                </a:lnTo>
                <a:lnTo>
                  <a:pt x="2791232" y="2791232"/>
                </a:lnTo>
                <a:lnTo>
                  <a:pt x="0" y="27912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651266" y="6467068"/>
            <a:ext cx="2791232" cy="2791232"/>
          </a:xfrm>
          <a:custGeom>
            <a:avLst/>
            <a:gdLst/>
            <a:ahLst/>
            <a:cxnLst/>
            <a:rect l="l" t="t" r="r" b="b"/>
            <a:pathLst>
              <a:path w="2791232" h="2791232">
                <a:moveTo>
                  <a:pt x="0" y="0"/>
                </a:moveTo>
                <a:lnTo>
                  <a:pt x="2791232" y="0"/>
                </a:lnTo>
                <a:lnTo>
                  <a:pt x="2791232" y="2791232"/>
                </a:lnTo>
                <a:lnTo>
                  <a:pt x="0" y="27912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527761" y="5669811"/>
            <a:ext cx="2704153" cy="172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19"/>
              </a:lnSpc>
            </a:pPr>
            <a:r>
              <a:rPr lang="ar-EG" sz="3299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المفتشية</a:t>
            </a:r>
          </a:p>
          <a:p>
            <a:pPr algn="ctr" rtl="1">
              <a:lnSpc>
                <a:spcPts val="4619"/>
              </a:lnSpc>
            </a:pPr>
            <a:r>
              <a:rPr lang="ar-EG" sz="3299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العامة</a:t>
            </a:r>
          </a:p>
          <a:p>
            <a:pPr algn="ctr" rtl="1">
              <a:lnSpc>
                <a:spcPts val="4619"/>
              </a:lnSpc>
            </a:pPr>
            <a:r>
              <a:rPr lang="ar-EG" sz="3299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للمالية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06846" y="7329066"/>
            <a:ext cx="2280072" cy="54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19"/>
              </a:lnSpc>
            </a:pPr>
            <a:r>
              <a:rPr lang="ar-EG" sz="3299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مجلس المحاسبة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-1653082" y="8556176"/>
            <a:ext cx="3306164" cy="3306164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5867E"/>
            </a:solidFill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69263" y="5336339"/>
            <a:ext cx="8231897" cy="2901440"/>
            <a:chOff x="0" y="0"/>
            <a:chExt cx="10975862" cy="3868587"/>
          </a:xfrm>
        </p:grpSpPr>
        <p:sp>
          <p:nvSpPr>
            <p:cNvPr id="3" name="Freeform 3"/>
            <p:cNvSpPr/>
            <p:nvPr/>
          </p:nvSpPr>
          <p:spPr>
            <a:xfrm>
              <a:off x="0" y="1971370"/>
              <a:ext cx="10282472" cy="1897217"/>
            </a:xfrm>
            <a:custGeom>
              <a:avLst/>
              <a:gdLst/>
              <a:ahLst/>
              <a:cxnLst/>
              <a:rect l="l" t="t" r="r" b="b"/>
              <a:pathLst>
                <a:path w="10282472" h="1897217">
                  <a:moveTo>
                    <a:pt x="0" y="0"/>
                  </a:moveTo>
                  <a:lnTo>
                    <a:pt x="10282472" y="0"/>
                  </a:lnTo>
                  <a:lnTo>
                    <a:pt x="10282472" y="1897217"/>
                  </a:lnTo>
                  <a:lnTo>
                    <a:pt x="0" y="1897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0166" r="-10166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0"/>
              <a:ext cx="10975862" cy="2617886"/>
              <a:chOff x="0" y="0"/>
              <a:chExt cx="3003018" cy="71625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003018" cy="716259"/>
              </a:xfrm>
              <a:custGeom>
                <a:avLst/>
                <a:gdLst/>
                <a:ahLst/>
                <a:cxnLst/>
                <a:rect l="l" t="t" r="r" b="b"/>
                <a:pathLst>
                  <a:path w="3003018" h="716259">
                    <a:moveTo>
                      <a:pt x="2878558" y="716259"/>
                    </a:moveTo>
                    <a:lnTo>
                      <a:pt x="124460" y="716259"/>
                    </a:lnTo>
                    <a:cubicBezTo>
                      <a:pt x="55880" y="716259"/>
                      <a:pt x="0" y="660379"/>
                      <a:pt x="0" y="591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78558" y="0"/>
                    </a:lnTo>
                    <a:cubicBezTo>
                      <a:pt x="2947138" y="0"/>
                      <a:pt x="3003018" y="55880"/>
                      <a:pt x="3003018" y="124460"/>
                    </a:cubicBezTo>
                    <a:lnTo>
                      <a:pt x="3003018" y="591799"/>
                    </a:lnTo>
                    <a:cubicBezTo>
                      <a:pt x="3003018" y="660379"/>
                      <a:pt x="2947138" y="716259"/>
                      <a:pt x="2878558" y="716259"/>
                    </a:cubicBezTo>
                    <a:close/>
                  </a:path>
                </a:pathLst>
              </a:custGeom>
              <a:solidFill>
                <a:srgbClr val="FEFEC3"/>
              </a:solidFill>
            </p:spPr>
          </p:sp>
        </p:grpSp>
      </p:grpSp>
      <p:grpSp>
        <p:nvGrpSpPr>
          <p:cNvPr id="6" name="Group 6"/>
          <p:cNvGrpSpPr/>
          <p:nvPr/>
        </p:nvGrpSpPr>
        <p:grpSpPr>
          <a:xfrm>
            <a:off x="149497" y="7442574"/>
            <a:ext cx="8483188" cy="2844426"/>
            <a:chOff x="0" y="0"/>
            <a:chExt cx="11310918" cy="3792569"/>
          </a:xfrm>
        </p:grpSpPr>
        <p:sp>
          <p:nvSpPr>
            <p:cNvPr id="7" name="Freeform 7"/>
            <p:cNvSpPr/>
            <p:nvPr/>
          </p:nvSpPr>
          <p:spPr>
            <a:xfrm>
              <a:off x="714557" y="1895352"/>
              <a:ext cx="10596361" cy="1897217"/>
            </a:xfrm>
            <a:custGeom>
              <a:avLst/>
              <a:gdLst/>
              <a:ahLst/>
              <a:cxnLst/>
              <a:rect l="l" t="t" r="r" b="b"/>
              <a:pathLst>
                <a:path w="10596361" h="1897217">
                  <a:moveTo>
                    <a:pt x="0" y="0"/>
                  </a:moveTo>
                  <a:lnTo>
                    <a:pt x="10596361" y="0"/>
                  </a:lnTo>
                  <a:lnTo>
                    <a:pt x="10596361" y="1897217"/>
                  </a:lnTo>
                  <a:lnTo>
                    <a:pt x="0" y="1897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383" r="-8383"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0"/>
              <a:ext cx="11310918" cy="2617886"/>
              <a:chOff x="0" y="0"/>
              <a:chExt cx="3094690" cy="71625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94690" cy="716259"/>
              </a:xfrm>
              <a:custGeom>
                <a:avLst/>
                <a:gdLst/>
                <a:ahLst/>
                <a:cxnLst/>
                <a:rect l="l" t="t" r="r" b="b"/>
                <a:pathLst>
                  <a:path w="3094690" h="716259">
                    <a:moveTo>
                      <a:pt x="2970230" y="716259"/>
                    </a:moveTo>
                    <a:lnTo>
                      <a:pt x="124460" y="716259"/>
                    </a:lnTo>
                    <a:cubicBezTo>
                      <a:pt x="55880" y="716259"/>
                      <a:pt x="0" y="660379"/>
                      <a:pt x="0" y="591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970230" y="0"/>
                    </a:lnTo>
                    <a:cubicBezTo>
                      <a:pt x="3038810" y="0"/>
                      <a:pt x="3094690" y="55880"/>
                      <a:pt x="3094690" y="124460"/>
                    </a:cubicBezTo>
                    <a:lnTo>
                      <a:pt x="3094690" y="591799"/>
                    </a:lnTo>
                    <a:cubicBezTo>
                      <a:pt x="3094690" y="660379"/>
                      <a:pt x="3038810" y="716259"/>
                      <a:pt x="2970230" y="716259"/>
                    </a:cubicBezTo>
                    <a:close/>
                  </a:path>
                </a:pathLst>
              </a:custGeom>
              <a:solidFill>
                <a:srgbClr val="FEFEC3"/>
              </a:solidFill>
            </p:spPr>
          </p:sp>
        </p:grpSp>
      </p:grpSp>
      <p:grpSp>
        <p:nvGrpSpPr>
          <p:cNvPr id="10" name="Group 10"/>
          <p:cNvGrpSpPr/>
          <p:nvPr/>
        </p:nvGrpSpPr>
        <p:grpSpPr>
          <a:xfrm>
            <a:off x="-1664803" y="0"/>
            <a:ext cx="3329605" cy="332960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664803" y="2435023"/>
            <a:ext cx="15254630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3499"/>
              </a:lnSpc>
            </a:pPr>
            <a:r>
              <a:rPr lang="ar-EG" sz="2499" b="1" dirty="0">
                <a:solidFill>
                  <a:srgbClr val="5F6249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تستند وزارة المالية في تنظيم مهامها إلى أحكام المرسوم التنفيذي رقم </a:t>
            </a:r>
            <a:r>
              <a:rPr lang="en-US" sz="2499" b="1" dirty="0">
                <a:solidFill>
                  <a:srgbClr val="FDD077"/>
                </a:solidFill>
                <a:latin typeface="Nunito 1 Bold"/>
                <a:ea typeface="Nunito 1 Bold"/>
                <a:cs typeface="+mj-cs"/>
                <a:sym typeface="Nunito 1 Bold"/>
              </a:rPr>
              <a:t>188</a:t>
            </a:r>
            <a:r>
              <a:rPr lang="ar-EG" sz="2499" b="1" dirty="0">
                <a:solidFill>
                  <a:srgbClr val="FDD077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–</a:t>
            </a:r>
            <a:r>
              <a:rPr lang="en-US" sz="2499" b="1" dirty="0">
                <a:solidFill>
                  <a:srgbClr val="FDD077"/>
                </a:solidFill>
                <a:latin typeface="Nunito 1 Bold"/>
                <a:ea typeface="Nunito 1 Bold"/>
                <a:cs typeface="+mj-cs"/>
                <a:sym typeface="Nunito 1 Bold"/>
              </a:rPr>
              <a:t>90</a:t>
            </a:r>
            <a:r>
              <a:rPr lang="ar-EG" sz="2499" b="1" dirty="0">
                <a:solidFill>
                  <a:srgbClr val="FDD077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</a:t>
            </a:r>
            <a:r>
              <a:rPr lang="ar-EG" sz="2499" b="1" dirty="0">
                <a:solidFill>
                  <a:srgbClr val="5F6249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الصادر في </a:t>
            </a:r>
            <a:r>
              <a:rPr lang="en-US" sz="2499" b="1" dirty="0">
                <a:solidFill>
                  <a:srgbClr val="5F6249"/>
                </a:solidFill>
                <a:latin typeface="Nunito 1 Bold"/>
                <a:ea typeface="Nunito 1 Bold"/>
                <a:cs typeface="+mj-cs"/>
                <a:sym typeface="Nunito 1 Bold"/>
              </a:rPr>
              <a:t>23</a:t>
            </a:r>
            <a:r>
              <a:rPr lang="ar-EG" sz="2499" b="1" dirty="0">
                <a:solidFill>
                  <a:srgbClr val="5F6249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جوان </a:t>
            </a:r>
            <a:r>
              <a:rPr lang="en-US" sz="2499" b="1" dirty="0">
                <a:solidFill>
                  <a:srgbClr val="5F6249"/>
                </a:solidFill>
                <a:latin typeface="Nunito 1 Bold"/>
                <a:ea typeface="Nunito 1 Bold"/>
                <a:cs typeface="+mj-cs"/>
                <a:sym typeface="Nunito 1 Bold"/>
              </a:rPr>
              <a:t>1990</a:t>
            </a:r>
            <a:r>
              <a:rPr lang="ar-EG" sz="2499" b="1" dirty="0">
                <a:solidFill>
                  <a:srgbClr val="5F6249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، والمتعلق بت</a:t>
            </a:r>
            <a:r>
              <a:rPr lang="ar-EG" sz="2499" b="1" dirty="0">
                <a:solidFill>
                  <a:srgbClr val="FDD077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عديل هيكلة الإدارة المركزية وتنظيم عملها داخل مختلف الوزارات</a:t>
            </a:r>
            <a:r>
              <a:rPr lang="ar-EG" sz="2499" b="1" dirty="0">
                <a:solidFill>
                  <a:srgbClr val="5F6249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. وتنص المادة </a:t>
            </a:r>
            <a:r>
              <a:rPr lang="en-US" sz="2499" b="1" dirty="0">
                <a:solidFill>
                  <a:srgbClr val="5F6249"/>
                </a:solidFill>
                <a:latin typeface="Nunito 1 Bold"/>
                <a:ea typeface="Nunito 1 Bold"/>
                <a:cs typeface="+mj-cs"/>
                <a:sym typeface="Nunito 1 Bold"/>
              </a:rPr>
              <a:t>17</a:t>
            </a:r>
            <a:r>
              <a:rPr lang="ar-EG" sz="2499" b="1" dirty="0">
                <a:solidFill>
                  <a:srgbClr val="5F6249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من هذا المرسوم على أن وزير المالية يتولى توحيد الخبرات التقنية والمالية بهدف ضمان توافق الأهداف المرسومة مع برنامج عمل الحكومة، بما يحقق السير الحسن والمنتظم لمختلف الهياكل التابعة للقطاع.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849117" y="181363"/>
            <a:ext cx="9905645" cy="1810294"/>
            <a:chOff x="0" y="0"/>
            <a:chExt cx="13207527" cy="2413725"/>
          </a:xfrm>
        </p:grpSpPr>
        <p:sp>
          <p:nvSpPr>
            <p:cNvPr id="16" name="Freeform 16"/>
            <p:cNvSpPr/>
            <p:nvPr/>
          </p:nvSpPr>
          <p:spPr>
            <a:xfrm>
              <a:off x="834373" y="1200822"/>
              <a:ext cx="12373153" cy="1202003"/>
            </a:xfrm>
            <a:custGeom>
              <a:avLst/>
              <a:gdLst/>
              <a:ahLst/>
              <a:cxnLst/>
              <a:rect l="l" t="t" r="r" b="b"/>
              <a:pathLst>
                <a:path w="12373153" h="1202003">
                  <a:moveTo>
                    <a:pt x="0" y="0"/>
                  </a:moveTo>
                  <a:lnTo>
                    <a:pt x="12373154" y="0"/>
                  </a:lnTo>
                  <a:lnTo>
                    <a:pt x="12373154" y="1202003"/>
                  </a:lnTo>
                  <a:lnTo>
                    <a:pt x="0" y="1202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8918" b="-28918"/>
              </a:stretch>
            </a:blipFill>
          </p:spPr>
        </p:sp>
        <p:grpSp>
          <p:nvGrpSpPr>
            <p:cNvPr id="17" name="Group 17"/>
            <p:cNvGrpSpPr/>
            <p:nvPr/>
          </p:nvGrpSpPr>
          <p:grpSpPr>
            <a:xfrm>
              <a:off x="0" y="0"/>
              <a:ext cx="13207527" cy="2413725"/>
              <a:chOff x="0" y="0"/>
              <a:chExt cx="3613606" cy="660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613606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3613606" h="660400">
                    <a:moveTo>
                      <a:pt x="3489146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489146" y="0"/>
                    </a:lnTo>
                    <a:cubicBezTo>
                      <a:pt x="3557726" y="0"/>
                      <a:pt x="3613606" y="55880"/>
                      <a:pt x="3613606" y="124460"/>
                    </a:cubicBezTo>
                    <a:lnTo>
                      <a:pt x="3613606" y="535940"/>
                    </a:lnTo>
                    <a:cubicBezTo>
                      <a:pt x="3613606" y="604520"/>
                      <a:pt x="3557726" y="660400"/>
                      <a:pt x="3489146" y="660400"/>
                    </a:cubicBezTo>
                    <a:close/>
                  </a:path>
                </a:pathLst>
              </a:custGeom>
              <a:solidFill>
                <a:srgbClr val="FEFEC3"/>
              </a:solidFill>
            </p:spPr>
          </p:sp>
        </p:grpSp>
      </p:grpSp>
      <p:sp>
        <p:nvSpPr>
          <p:cNvPr id="19" name="TextBox 19"/>
          <p:cNvSpPr txBox="1"/>
          <p:nvPr/>
        </p:nvSpPr>
        <p:spPr>
          <a:xfrm>
            <a:off x="6257088" y="469280"/>
            <a:ext cx="5773825" cy="988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400"/>
              </a:lnSpc>
            </a:pPr>
            <a:r>
              <a:rPr lang="ar-EG" sz="6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وزارة المالية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003397" y="5607128"/>
            <a:ext cx="7963628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ctr" rtl="1">
              <a:lnSpc>
                <a:spcPts val="4200"/>
              </a:lnSpc>
              <a:buFont typeface="Arial"/>
              <a:buChar char="•"/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ممارسة الرقابة المالية القبلية على عمليات النفقات العمومية.</a:t>
            </a:r>
          </a:p>
          <a:p>
            <a:pPr algn="ctr">
              <a:lnSpc>
                <a:spcPts val="4200"/>
              </a:lnSpc>
            </a:pPr>
            <a:endParaRPr lang="ar-EG" sz="3000" b="1" dirty="0">
              <a:solidFill>
                <a:srgbClr val="846B03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393596" y="7821018"/>
            <a:ext cx="718323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ctr" rtl="1">
              <a:lnSpc>
                <a:spcPts val="4200"/>
              </a:lnSpc>
              <a:buFont typeface="Arial"/>
              <a:buChar char="•"/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إدارة عمليات الدخول والخروج الخاصة بالخزينة في المجال المالي.</a:t>
            </a:r>
          </a:p>
          <a:p>
            <a:pPr algn="l">
              <a:lnSpc>
                <a:spcPts val="4200"/>
              </a:lnSpc>
            </a:pPr>
            <a:endParaRPr lang="ar-EG" sz="3000" b="1" dirty="0">
              <a:solidFill>
                <a:srgbClr val="846B03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27082" y="5574175"/>
            <a:ext cx="723635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ctr" rtl="1">
              <a:lnSpc>
                <a:spcPts val="4200"/>
              </a:lnSpc>
              <a:buFont typeface="Arial"/>
              <a:buChar char="•"/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الإشراف على تسيير الحسابات الخاصة بالخزينة وتنظيم مختلف عملياتها.</a:t>
            </a:r>
          </a:p>
          <a:p>
            <a:pPr algn="l">
              <a:lnSpc>
                <a:spcPts val="4200"/>
              </a:lnSpc>
            </a:pPr>
            <a:endParaRPr lang="ar-EG" sz="3000" b="1" dirty="0">
              <a:solidFill>
                <a:srgbClr val="846B03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18751" y="7637630"/>
            <a:ext cx="8144681" cy="1596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ctr" rtl="1">
              <a:lnSpc>
                <a:spcPts val="4200"/>
              </a:lnSpc>
              <a:buFont typeface="Arial"/>
              <a:buChar char="•"/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وضع وتفعيل آليات الرقابة الضرورية لضمان تنفيذ المهام المكلفة بها المصالح المركزية التابعة للدولة.</a:t>
            </a:r>
          </a:p>
          <a:p>
            <a:pPr algn="ctr">
              <a:lnSpc>
                <a:spcPts val="4200"/>
              </a:lnSpc>
            </a:pPr>
            <a:endParaRPr lang="ar-EG" sz="3000" b="1" dirty="0">
              <a:solidFill>
                <a:srgbClr val="846B03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764084" y="4486074"/>
            <a:ext cx="9398695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060"/>
              </a:lnSpc>
              <a:spcBef>
                <a:spcPct val="0"/>
              </a:spcBef>
            </a:pPr>
            <a:r>
              <a:rPr lang="ar-EG" sz="29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كما تقوم وزارة المالية بجملة من المهام الأساسية، من أبرزها: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31933" y="5409999"/>
            <a:ext cx="9905645" cy="2901440"/>
            <a:chOff x="0" y="0"/>
            <a:chExt cx="13207527" cy="3868587"/>
          </a:xfrm>
        </p:grpSpPr>
        <p:sp>
          <p:nvSpPr>
            <p:cNvPr id="3" name="Freeform 3"/>
            <p:cNvSpPr/>
            <p:nvPr/>
          </p:nvSpPr>
          <p:spPr>
            <a:xfrm>
              <a:off x="0" y="1971370"/>
              <a:ext cx="12373153" cy="1897217"/>
            </a:xfrm>
            <a:custGeom>
              <a:avLst/>
              <a:gdLst/>
              <a:ahLst/>
              <a:cxnLst/>
              <a:rect l="l" t="t" r="r" b="b"/>
              <a:pathLst>
                <a:path w="12373153" h="1897217">
                  <a:moveTo>
                    <a:pt x="0" y="0"/>
                  </a:moveTo>
                  <a:lnTo>
                    <a:pt x="12373153" y="0"/>
                  </a:lnTo>
                  <a:lnTo>
                    <a:pt x="12373153" y="1897217"/>
                  </a:lnTo>
                  <a:lnTo>
                    <a:pt x="0" y="1897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0"/>
              <a:ext cx="13207527" cy="2617886"/>
              <a:chOff x="0" y="0"/>
              <a:chExt cx="3613606" cy="71625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613606" cy="716259"/>
              </a:xfrm>
              <a:custGeom>
                <a:avLst/>
                <a:gdLst/>
                <a:ahLst/>
                <a:cxnLst/>
                <a:rect l="l" t="t" r="r" b="b"/>
                <a:pathLst>
                  <a:path w="3613606" h="716259">
                    <a:moveTo>
                      <a:pt x="3489146" y="716259"/>
                    </a:moveTo>
                    <a:lnTo>
                      <a:pt x="124460" y="716259"/>
                    </a:lnTo>
                    <a:cubicBezTo>
                      <a:pt x="55880" y="716259"/>
                      <a:pt x="0" y="660379"/>
                      <a:pt x="0" y="591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489146" y="0"/>
                    </a:lnTo>
                    <a:cubicBezTo>
                      <a:pt x="3557726" y="0"/>
                      <a:pt x="3613606" y="55880"/>
                      <a:pt x="3613606" y="124460"/>
                    </a:cubicBezTo>
                    <a:lnTo>
                      <a:pt x="3613606" y="591799"/>
                    </a:lnTo>
                    <a:cubicBezTo>
                      <a:pt x="3613606" y="660379"/>
                      <a:pt x="3557726" y="716259"/>
                      <a:pt x="3489146" y="716259"/>
                    </a:cubicBezTo>
                    <a:close/>
                  </a:path>
                </a:pathLst>
              </a:custGeom>
              <a:solidFill>
                <a:srgbClr val="FEFEC3"/>
              </a:solidFill>
            </p:spPr>
          </p:sp>
        </p:grpSp>
      </p:grpSp>
      <p:grpSp>
        <p:nvGrpSpPr>
          <p:cNvPr id="6" name="Group 6"/>
          <p:cNvGrpSpPr/>
          <p:nvPr/>
        </p:nvGrpSpPr>
        <p:grpSpPr>
          <a:xfrm>
            <a:off x="-1103706" y="7530467"/>
            <a:ext cx="9905645" cy="2844426"/>
            <a:chOff x="0" y="0"/>
            <a:chExt cx="13207527" cy="3792569"/>
          </a:xfrm>
        </p:grpSpPr>
        <p:sp>
          <p:nvSpPr>
            <p:cNvPr id="7" name="Freeform 7"/>
            <p:cNvSpPr/>
            <p:nvPr/>
          </p:nvSpPr>
          <p:spPr>
            <a:xfrm>
              <a:off x="834373" y="1895352"/>
              <a:ext cx="12373153" cy="1897217"/>
            </a:xfrm>
            <a:custGeom>
              <a:avLst/>
              <a:gdLst/>
              <a:ahLst/>
              <a:cxnLst/>
              <a:rect l="l" t="t" r="r" b="b"/>
              <a:pathLst>
                <a:path w="12373153" h="1897217">
                  <a:moveTo>
                    <a:pt x="0" y="0"/>
                  </a:moveTo>
                  <a:lnTo>
                    <a:pt x="12373154" y="0"/>
                  </a:lnTo>
                  <a:lnTo>
                    <a:pt x="12373154" y="1897217"/>
                  </a:lnTo>
                  <a:lnTo>
                    <a:pt x="0" y="1897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0"/>
              <a:ext cx="13207527" cy="2617886"/>
              <a:chOff x="0" y="0"/>
              <a:chExt cx="3613606" cy="71625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613606" cy="716259"/>
              </a:xfrm>
              <a:custGeom>
                <a:avLst/>
                <a:gdLst/>
                <a:ahLst/>
                <a:cxnLst/>
                <a:rect l="l" t="t" r="r" b="b"/>
                <a:pathLst>
                  <a:path w="3613606" h="716259">
                    <a:moveTo>
                      <a:pt x="3489146" y="716259"/>
                    </a:moveTo>
                    <a:lnTo>
                      <a:pt x="124460" y="716259"/>
                    </a:lnTo>
                    <a:cubicBezTo>
                      <a:pt x="55880" y="716259"/>
                      <a:pt x="0" y="660379"/>
                      <a:pt x="0" y="591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489146" y="0"/>
                    </a:lnTo>
                    <a:cubicBezTo>
                      <a:pt x="3557726" y="0"/>
                      <a:pt x="3613606" y="55880"/>
                      <a:pt x="3613606" y="124460"/>
                    </a:cubicBezTo>
                    <a:lnTo>
                      <a:pt x="3613606" y="591799"/>
                    </a:lnTo>
                    <a:cubicBezTo>
                      <a:pt x="3613606" y="660379"/>
                      <a:pt x="3557726" y="716259"/>
                      <a:pt x="3489146" y="716259"/>
                    </a:cubicBezTo>
                    <a:close/>
                  </a:path>
                </a:pathLst>
              </a:custGeom>
              <a:solidFill>
                <a:srgbClr val="FEFEC3"/>
              </a:solidFill>
            </p:spPr>
          </p:sp>
        </p:grpSp>
      </p:grpSp>
      <p:grpSp>
        <p:nvGrpSpPr>
          <p:cNvPr id="10" name="Group 10"/>
          <p:cNvGrpSpPr/>
          <p:nvPr/>
        </p:nvGrpSpPr>
        <p:grpSpPr>
          <a:xfrm>
            <a:off x="-1524987" y="0"/>
            <a:ext cx="3329605" cy="332960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849117" y="181363"/>
            <a:ext cx="9905645" cy="1815726"/>
            <a:chOff x="0" y="0"/>
            <a:chExt cx="13207527" cy="2420969"/>
          </a:xfrm>
        </p:grpSpPr>
        <p:sp>
          <p:nvSpPr>
            <p:cNvPr id="13" name="Freeform 13"/>
            <p:cNvSpPr/>
            <p:nvPr/>
          </p:nvSpPr>
          <p:spPr>
            <a:xfrm>
              <a:off x="834373" y="1209889"/>
              <a:ext cx="12373153" cy="1211080"/>
            </a:xfrm>
            <a:custGeom>
              <a:avLst/>
              <a:gdLst/>
              <a:ahLst/>
              <a:cxnLst/>
              <a:rect l="l" t="t" r="r" b="b"/>
              <a:pathLst>
                <a:path w="12373153" h="1211080">
                  <a:moveTo>
                    <a:pt x="0" y="0"/>
                  </a:moveTo>
                  <a:lnTo>
                    <a:pt x="12373154" y="0"/>
                  </a:lnTo>
                  <a:lnTo>
                    <a:pt x="12373154" y="1211080"/>
                  </a:lnTo>
                  <a:lnTo>
                    <a:pt x="0" y="1211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8327" b="-28327"/>
              </a:stretch>
            </a:blipFill>
          </p:spPr>
        </p:sp>
        <p:grpSp>
          <p:nvGrpSpPr>
            <p:cNvPr id="14" name="Group 14"/>
            <p:cNvGrpSpPr/>
            <p:nvPr/>
          </p:nvGrpSpPr>
          <p:grpSpPr>
            <a:xfrm>
              <a:off x="0" y="0"/>
              <a:ext cx="13207527" cy="2413725"/>
              <a:chOff x="0" y="0"/>
              <a:chExt cx="3613606" cy="660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613606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3613606" h="660400">
                    <a:moveTo>
                      <a:pt x="3489146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489146" y="0"/>
                    </a:lnTo>
                    <a:cubicBezTo>
                      <a:pt x="3557726" y="0"/>
                      <a:pt x="3613606" y="55880"/>
                      <a:pt x="3613606" y="124460"/>
                    </a:cubicBezTo>
                    <a:lnTo>
                      <a:pt x="3613606" y="535940"/>
                    </a:lnTo>
                    <a:cubicBezTo>
                      <a:pt x="3613606" y="604520"/>
                      <a:pt x="3557726" y="660400"/>
                      <a:pt x="3489146" y="660400"/>
                    </a:cubicBezTo>
                    <a:close/>
                  </a:path>
                </a:pathLst>
              </a:custGeom>
              <a:solidFill>
                <a:srgbClr val="FEFEC3"/>
              </a:solidFill>
            </p:spPr>
          </p:sp>
        </p:grpSp>
      </p:grpSp>
      <p:sp>
        <p:nvSpPr>
          <p:cNvPr id="16" name="TextBox 16"/>
          <p:cNvSpPr txBox="1"/>
          <p:nvPr/>
        </p:nvSpPr>
        <p:spPr>
          <a:xfrm>
            <a:off x="1804618" y="2373219"/>
            <a:ext cx="15254630" cy="177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99"/>
              </a:lnSpc>
            </a:pPr>
            <a:r>
              <a:rPr lang="ar-EG" sz="2499" b="1" dirty="0">
                <a:solidFill>
                  <a:srgbClr val="5F6249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ظهرت المفتشية العامة للمالية بموجب المرسوم التنفيذي رقم </a:t>
            </a:r>
            <a:r>
              <a:rPr lang="en-US" sz="2499" b="1" dirty="0">
                <a:solidFill>
                  <a:srgbClr val="FDD077"/>
                </a:solidFill>
                <a:latin typeface="Nunito 1 Bold"/>
                <a:ea typeface="Nunito 1 Bold"/>
                <a:cs typeface="+mj-cs"/>
                <a:sym typeface="Nunito 1 Bold"/>
              </a:rPr>
              <a:t>80</a:t>
            </a:r>
            <a:r>
              <a:rPr lang="ar-EG" sz="2499" b="1" dirty="0">
                <a:solidFill>
                  <a:srgbClr val="FDD077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–</a:t>
            </a:r>
            <a:r>
              <a:rPr lang="en-US" sz="2499" b="1" dirty="0">
                <a:solidFill>
                  <a:srgbClr val="FDD077"/>
                </a:solidFill>
                <a:latin typeface="Nunito 1 Bold"/>
                <a:ea typeface="Nunito 1 Bold"/>
                <a:cs typeface="+mj-cs"/>
                <a:sym typeface="Nunito 1 Bold"/>
              </a:rPr>
              <a:t>53</a:t>
            </a:r>
            <a:r>
              <a:rPr lang="ar-EG" sz="2499" b="1" dirty="0">
                <a:solidFill>
                  <a:srgbClr val="FDD077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</a:t>
            </a:r>
            <a:r>
              <a:rPr lang="ar-EG" sz="2499" b="1" dirty="0">
                <a:solidFill>
                  <a:srgbClr val="5F6249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الصادر في </a:t>
            </a:r>
            <a:r>
              <a:rPr lang="en-US" sz="2499" b="1" dirty="0">
                <a:solidFill>
                  <a:srgbClr val="5F6249"/>
                </a:solidFill>
                <a:latin typeface="Nunito 1 Bold"/>
                <a:ea typeface="Nunito 1 Bold"/>
                <a:cs typeface="+mj-cs"/>
                <a:sym typeface="Nunito 1 Bold"/>
              </a:rPr>
              <a:t>1</a:t>
            </a:r>
            <a:r>
              <a:rPr lang="ar-EG" sz="2499" b="1" dirty="0">
                <a:solidFill>
                  <a:srgbClr val="5F6249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مارس </a:t>
            </a:r>
            <a:r>
              <a:rPr lang="en-US" sz="2499" b="1" dirty="0">
                <a:solidFill>
                  <a:srgbClr val="5F6249"/>
                </a:solidFill>
                <a:latin typeface="Nunito 1 Bold"/>
                <a:ea typeface="Nunito 1 Bold"/>
                <a:cs typeface="+mj-cs"/>
                <a:sym typeface="Nunito 1 Bold"/>
              </a:rPr>
              <a:t>1980</a:t>
            </a:r>
            <a:r>
              <a:rPr lang="ar-EG" sz="2499" b="1" dirty="0">
                <a:solidFill>
                  <a:srgbClr val="5F6249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، والمتضمن احداث هيئة للمراقبة توضع تحت سلطة وزير المالية، وتتولى </a:t>
            </a:r>
            <a:r>
              <a:rPr lang="ar-EG" sz="2499" b="1" dirty="0">
                <a:solidFill>
                  <a:srgbClr val="FDD077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مراقبة التسيير المالي والمحاسبي عن طريق   ممارسة الرقابة اللاحقة على تسيير الأموال العمومية</a:t>
            </a:r>
            <a:r>
              <a:rPr lang="ar-EG" sz="2499" b="1" dirty="0">
                <a:solidFill>
                  <a:srgbClr val="5F6249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، سواء من قبل مصالح الدولة أو المؤسسات العمومية.</a:t>
            </a:r>
          </a:p>
          <a:p>
            <a:pPr algn="just" rtl="1">
              <a:lnSpc>
                <a:spcPts val="3499"/>
              </a:lnSpc>
            </a:pPr>
            <a:endParaRPr lang="ar-EG" sz="2499" b="1" dirty="0">
              <a:solidFill>
                <a:srgbClr val="5F6249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12264" y="434990"/>
            <a:ext cx="9221171" cy="988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400"/>
              </a:lnSpc>
            </a:pPr>
            <a:r>
              <a:rPr lang="ar-EG" sz="6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المفتشية العامة للمالية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31933" y="5696943"/>
            <a:ext cx="8284457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ctr" rtl="1">
              <a:lnSpc>
                <a:spcPts val="4200"/>
              </a:lnSpc>
              <a:buFont typeface="Arial"/>
              <a:buChar char="•"/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إجراء عمليات المراجعة والتدقيق للهيئات والإدارات العمومية التي تخضع لرقابتها..</a:t>
            </a:r>
          </a:p>
          <a:p>
            <a:pPr algn="ctr">
              <a:lnSpc>
                <a:spcPts val="4200"/>
              </a:lnSpc>
            </a:pPr>
            <a:endParaRPr lang="ar-EG" sz="3000" b="1" dirty="0">
              <a:solidFill>
                <a:srgbClr val="846B03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858590" y="7904930"/>
            <a:ext cx="7791992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ctr" rtl="1">
              <a:lnSpc>
                <a:spcPts val="4200"/>
              </a:lnSpc>
              <a:buFont typeface="Arial"/>
              <a:buChar char="•"/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مراجعة الأعمال التي يقوم بها المحاسبون العموميون </a:t>
            </a:r>
            <a:r>
              <a:rPr lang="ar-EG" sz="3000" b="1" dirty="0" err="1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والامرون</a:t>
            </a: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بالصرف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61097" y="5574175"/>
            <a:ext cx="790233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ctr" rtl="1">
              <a:lnSpc>
                <a:spcPts val="4200"/>
              </a:lnSpc>
              <a:buFont typeface="Arial"/>
              <a:buChar char="•"/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مراقبة تنفيذ قوانين المالية والأحكام التنظيمية التي تجري عليها المراقبة.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18751" y="7904930"/>
            <a:ext cx="814468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ctr" rtl="1">
              <a:lnSpc>
                <a:spcPts val="4200"/>
              </a:lnSpc>
              <a:buFont typeface="Arial"/>
              <a:buChar char="•"/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التأكد من احترام التشريعات المالية والتنظيمات التي أصدرتها السلطات العمومية.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41364" y="4486074"/>
            <a:ext cx="7044135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060"/>
              </a:lnSpc>
              <a:spcBef>
                <a:spcPct val="0"/>
              </a:spcBef>
            </a:pPr>
            <a:r>
              <a:rPr lang="ar-EG" sz="29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وتشمل مهام المفتشية العامة للمالية ما يلي: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9574" y="4438040"/>
            <a:ext cx="2056098" cy="2286797"/>
            <a:chOff x="0" y="0"/>
            <a:chExt cx="2741464" cy="3049063"/>
          </a:xfrm>
        </p:grpSpPr>
        <p:sp>
          <p:nvSpPr>
            <p:cNvPr id="3" name="Freeform 3"/>
            <p:cNvSpPr/>
            <p:nvPr/>
          </p:nvSpPr>
          <p:spPr>
            <a:xfrm>
              <a:off x="60062" y="2321641"/>
              <a:ext cx="2621341" cy="727422"/>
            </a:xfrm>
            <a:custGeom>
              <a:avLst/>
              <a:gdLst/>
              <a:ahLst/>
              <a:cxnLst/>
              <a:rect l="l" t="t" r="r" b="b"/>
              <a:pathLst>
                <a:path w="2621341" h="727422">
                  <a:moveTo>
                    <a:pt x="0" y="0"/>
                  </a:moveTo>
                  <a:lnTo>
                    <a:pt x="2621340" y="0"/>
                  </a:lnTo>
                  <a:lnTo>
                    <a:pt x="2621340" y="727422"/>
                  </a:lnTo>
                  <a:lnTo>
                    <a:pt x="0" y="727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0"/>
              <a:ext cx="2741464" cy="2741464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DD077"/>
              </a:solidFill>
            </p:spPr>
          </p:sp>
        </p:grpSp>
      </p:grpSp>
      <p:grpSp>
        <p:nvGrpSpPr>
          <p:cNvPr id="6" name="Group 6"/>
          <p:cNvGrpSpPr/>
          <p:nvPr/>
        </p:nvGrpSpPr>
        <p:grpSpPr>
          <a:xfrm>
            <a:off x="4867324" y="5386997"/>
            <a:ext cx="2056098" cy="2294129"/>
            <a:chOff x="0" y="0"/>
            <a:chExt cx="2741464" cy="3058839"/>
          </a:xfrm>
        </p:grpSpPr>
        <p:sp>
          <p:nvSpPr>
            <p:cNvPr id="7" name="Freeform 7"/>
            <p:cNvSpPr/>
            <p:nvPr/>
          </p:nvSpPr>
          <p:spPr>
            <a:xfrm>
              <a:off x="60062" y="2331417"/>
              <a:ext cx="2621341" cy="727422"/>
            </a:xfrm>
            <a:custGeom>
              <a:avLst/>
              <a:gdLst/>
              <a:ahLst/>
              <a:cxnLst/>
              <a:rect l="l" t="t" r="r" b="b"/>
              <a:pathLst>
                <a:path w="2621341" h="727422">
                  <a:moveTo>
                    <a:pt x="0" y="0"/>
                  </a:moveTo>
                  <a:lnTo>
                    <a:pt x="2621340" y="0"/>
                  </a:lnTo>
                  <a:lnTo>
                    <a:pt x="2621340" y="727422"/>
                  </a:lnTo>
                  <a:lnTo>
                    <a:pt x="0" y="727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0"/>
              <a:ext cx="2741464" cy="274146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</p:grpSp>
      <p:grpSp>
        <p:nvGrpSpPr>
          <p:cNvPr id="10" name="Group 10"/>
          <p:cNvGrpSpPr/>
          <p:nvPr/>
        </p:nvGrpSpPr>
        <p:grpSpPr>
          <a:xfrm>
            <a:off x="8235075" y="4475048"/>
            <a:ext cx="2056098" cy="2331797"/>
            <a:chOff x="0" y="0"/>
            <a:chExt cx="2741464" cy="3109062"/>
          </a:xfrm>
        </p:grpSpPr>
        <p:sp>
          <p:nvSpPr>
            <p:cNvPr id="11" name="Freeform 11"/>
            <p:cNvSpPr/>
            <p:nvPr/>
          </p:nvSpPr>
          <p:spPr>
            <a:xfrm>
              <a:off x="60062" y="2381640"/>
              <a:ext cx="2621341" cy="727422"/>
            </a:xfrm>
            <a:custGeom>
              <a:avLst/>
              <a:gdLst/>
              <a:ahLst/>
              <a:cxnLst/>
              <a:rect l="l" t="t" r="r" b="b"/>
              <a:pathLst>
                <a:path w="2621341" h="727422">
                  <a:moveTo>
                    <a:pt x="0" y="0"/>
                  </a:moveTo>
                  <a:lnTo>
                    <a:pt x="2621340" y="0"/>
                  </a:lnTo>
                  <a:lnTo>
                    <a:pt x="2621340" y="727422"/>
                  </a:lnTo>
                  <a:lnTo>
                    <a:pt x="0" y="727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2741464" cy="274146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DD077"/>
              </a:solidFill>
            </p:spPr>
          </p:sp>
        </p:grpSp>
      </p:grpSp>
      <p:grpSp>
        <p:nvGrpSpPr>
          <p:cNvPr id="14" name="Group 14"/>
          <p:cNvGrpSpPr/>
          <p:nvPr/>
        </p:nvGrpSpPr>
        <p:grpSpPr>
          <a:xfrm>
            <a:off x="11602826" y="5424005"/>
            <a:ext cx="2056098" cy="2328881"/>
            <a:chOff x="0" y="0"/>
            <a:chExt cx="2741464" cy="3105175"/>
          </a:xfrm>
        </p:grpSpPr>
        <p:sp>
          <p:nvSpPr>
            <p:cNvPr id="15" name="Freeform 15"/>
            <p:cNvSpPr/>
            <p:nvPr/>
          </p:nvSpPr>
          <p:spPr>
            <a:xfrm>
              <a:off x="60062" y="2377753"/>
              <a:ext cx="2621341" cy="727422"/>
            </a:xfrm>
            <a:custGeom>
              <a:avLst/>
              <a:gdLst/>
              <a:ahLst/>
              <a:cxnLst/>
              <a:rect l="l" t="t" r="r" b="b"/>
              <a:pathLst>
                <a:path w="2621341" h="727422">
                  <a:moveTo>
                    <a:pt x="0" y="0"/>
                  </a:moveTo>
                  <a:lnTo>
                    <a:pt x="2621340" y="0"/>
                  </a:lnTo>
                  <a:lnTo>
                    <a:pt x="2621340" y="727422"/>
                  </a:lnTo>
                  <a:lnTo>
                    <a:pt x="0" y="727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6" name="Group 16"/>
            <p:cNvGrpSpPr/>
            <p:nvPr/>
          </p:nvGrpSpPr>
          <p:grpSpPr>
            <a:xfrm>
              <a:off x="0" y="0"/>
              <a:ext cx="2741464" cy="2741464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</p:grpSp>
      <p:grpSp>
        <p:nvGrpSpPr>
          <p:cNvPr id="18" name="Group 18"/>
          <p:cNvGrpSpPr/>
          <p:nvPr/>
        </p:nvGrpSpPr>
        <p:grpSpPr>
          <a:xfrm>
            <a:off x="14933616" y="4595824"/>
            <a:ext cx="2056098" cy="2294789"/>
            <a:chOff x="0" y="0"/>
            <a:chExt cx="2741464" cy="3059718"/>
          </a:xfrm>
        </p:grpSpPr>
        <p:sp>
          <p:nvSpPr>
            <p:cNvPr id="19" name="Freeform 19"/>
            <p:cNvSpPr/>
            <p:nvPr/>
          </p:nvSpPr>
          <p:spPr>
            <a:xfrm>
              <a:off x="60062" y="2332296"/>
              <a:ext cx="2621341" cy="727422"/>
            </a:xfrm>
            <a:custGeom>
              <a:avLst/>
              <a:gdLst/>
              <a:ahLst/>
              <a:cxnLst/>
              <a:rect l="l" t="t" r="r" b="b"/>
              <a:pathLst>
                <a:path w="2621341" h="727422">
                  <a:moveTo>
                    <a:pt x="0" y="0"/>
                  </a:moveTo>
                  <a:lnTo>
                    <a:pt x="2621340" y="0"/>
                  </a:lnTo>
                  <a:lnTo>
                    <a:pt x="2621340" y="727422"/>
                  </a:lnTo>
                  <a:lnTo>
                    <a:pt x="0" y="727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20" name="Group 20"/>
            <p:cNvGrpSpPr/>
            <p:nvPr/>
          </p:nvGrpSpPr>
          <p:grpSpPr>
            <a:xfrm>
              <a:off x="0" y="0"/>
              <a:ext cx="2741464" cy="2741464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DD077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4987322" y="-4156678"/>
            <a:ext cx="8313356" cy="7022001"/>
            <a:chOff x="0" y="0"/>
            <a:chExt cx="6350000" cy="560964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5609648"/>
            </a:xfrm>
            <a:custGeom>
              <a:avLst/>
              <a:gdLst/>
              <a:ahLst/>
              <a:cxnLst/>
              <a:rect l="l" t="t" r="r" b="b"/>
              <a:pathLst>
                <a:path w="6350000" h="5609648">
                  <a:moveTo>
                    <a:pt x="3175000" y="0"/>
                  </a:moveTo>
                  <a:cubicBezTo>
                    <a:pt x="1421496" y="0"/>
                    <a:pt x="0" y="1255762"/>
                    <a:pt x="0" y="2804824"/>
                  </a:cubicBezTo>
                  <a:cubicBezTo>
                    <a:pt x="0" y="4353885"/>
                    <a:pt x="1421496" y="5609648"/>
                    <a:pt x="3175000" y="5609648"/>
                  </a:cubicBezTo>
                  <a:cubicBezTo>
                    <a:pt x="4928504" y="5609648"/>
                    <a:pt x="6350000" y="4353885"/>
                    <a:pt x="6350000" y="2804824"/>
                  </a:cubicBezTo>
                  <a:cubicBezTo>
                    <a:pt x="6350000" y="1255762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6918727" y="8997951"/>
            <a:ext cx="2738545" cy="2738545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-1314075" y="8997951"/>
            <a:ext cx="2578098" cy="2578098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5867E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6616801" y="104775"/>
            <a:ext cx="505439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09"/>
              </a:lnSpc>
            </a:pPr>
            <a:r>
              <a:rPr lang="ar-EG" sz="69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محتوى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616801" y="1361643"/>
            <a:ext cx="505439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09"/>
              </a:lnSpc>
            </a:pPr>
            <a:r>
              <a:rPr lang="ar-EG" sz="6999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المحاضرة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8700" y="6621309"/>
            <a:ext cx="299784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ماهية الخزينة العمومية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719264" y="5060836"/>
            <a:ext cx="1616717" cy="96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9"/>
              </a:lnSpc>
            </a:pPr>
            <a:r>
              <a:rPr lang="en-US" sz="6999">
                <a:solidFill>
                  <a:srgbClr val="846B03"/>
                </a:solidFill>
                <a:latin typeface="Nunito 1"/>
                <a:ea typeface="Nunito 1"/>
                <a:cs typeface="Nunito 1"/>
                <a:sym typeface="Nunito 1"/>
              </a:rPr>
              <a:t>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396451" y="7570265"/>
            <a:ext cx="299784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النظام القانوني للخزينة العمومية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087015" y="6009793"/>
            <a:ext cx="1616717" cy="96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9"/>
              </a:lnSpc>
            </a:pPr>
            <a:r>
              <a:rPr lang="en-US" sz="6999">
                <a:solidFill>
                  <a:srgbClr val="846B03"/>
                </a:solidFill>
                <a:latin typeface="Nunito 1"/>
                <a:ea typeface="Nunito 1"/>
                <a:cs typeface="Nunito 1"/>
                <a:sym typeface="Nunito 1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64200" y="6658317"/>
            <a:ext cx="3285747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تنفيذ العمليات </a:t>
            </a:r>
            <a:r>
              <a:rPr lang="ar-EG" sz="3000" b="1" dirty="0" smtClean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المالية</a:t>
            </a:r>
            <a:endParaRPr lang="fr-FR" sz="3000" b="1" dirty="0" smtClean="0">
              <a:solidFill>
                <a:srgbClr val="846B03"/>
              </a:solidFill>
              <a:latin typeface="Nunito 1 Bold"/>
              <a:ea typeface="Nunito 1 Bold"/>
              <a:cs typeface="+mj-cs"/>
              <a:sym typeface="Nunito 1 Bold"/>
              <a:rtl/>
            </a:endParaRPr>
          </a:p>
          <a:p>
            <a:pPr algn="ctr" rtl="1">
              <a:lnSpc>
                <a:spcPts val="4200"/>
              </a:lnSpc>
            </a:pPr>
            <a:r>
              <a:rPr lang="ar-EG" sz="3000" b="1" dirty="0" smtClean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</a:t>
            </a: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وفق</a:t>
            </a:r>
          </a:p>
          <a:p>
            <a:pPr algn="ctr" rtl="1">
              <a:lnSpc>
                <a:spcPts val="4200"/>
              </a:lnSpc>
            </a:pPr>
            <a:r>
              <a:rPr lang="en-US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</a:t>
            </a: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التشريعات المنظمة للخزينة العمومية</a:t>
            </a:r>
          </a:p>
          <a:p>
            <a:pPr algn="ctr">
              <a:lnSpc>
                <a:spcPts val="4200"/>
              </a:lnSpc>
            </a:pPr>
            <a:endParaRPr lang="ar-EG" sz="3000" b="1" dirty="0">
              <a:solidFill>
                <a:srgbClr val="846B03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8454765" y="5097844"/>
            <a:ext cx="1616717" cy="96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9"/>
              </a:lnSpc>
            </a:pPr>
            <a:r>
              <a:rPr lang="en-US" sz="6999">
                <a:solidFill>
                  <a:srgbClr val="846B03"/>
                </a:solidFill>
                <a:latin typeface="Nunito 1"/>
                <a:ea typeface="Nunito 1"/>
                <a:cs typeface="Nunito 1"/>
                <a:sym typeface="Nunito 1"/>
              </a:rPr>
              <a:t>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131952" y="7607273"/>
            <a:ext cx="2997845" cy="1057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الهيئات الرقابية لعمل الخزينة العمومية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822516" y="6046801"/>
            <a:ext cx="1616717" cy="96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9"/>
              </a:lnSpc>
            </a:pPr>
            <a:r>
              <a:rPr lang="en-US" sz="6999">
                <a:solidFill>
                  <a:srgbClr val="846B03"/>
                </a:solidFill>
                <a:latin typeface="Nunito 1"/>
                <a:ea typeface="Nunito 1"/>
                <a:cs typeface="Nunito 1"/>
                <a:sym typeface="Nunito 1"/>
              </a:rPr>
              <a:t>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499702" y="6695325"/>
            <a:ext cx="299784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التحديات والاصلاحات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5190266" y="5134853"/>
            <a:ext cx="1616717" cy="96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9"/>
              </a:lnSpc>
            </a:pPr>
            <a:r>
              <a:rPr lang="en-US" sz="6999">
                <a:solidFill>
                  <a:srgbClr val="846B03"/>
                </a:solidFill>
                <a:latin typeface="Nunito 1"/>
                <a:ea typeface="Nunito 1"/>
                <a:cs typeface="Nunito 1"/>
                <a:sym typeface="Nunito 1"/>
              </a:rPr>
              <a:t>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31933" y="5409999"/>
            <a:ext cx="9905645" cy="2901440"/>
            <a:chOff x="0" y="0"/>
            <a:chExt cx="13207527" cy="3868587"/>
          </a:xfrm>
        </p:grpSpPr>
        <p:sp>
          <p:nvSpPr>
            <p:cNvPr id="3" name="Freeform 3"/>
            <p:cNvSpPr/>
            <p:nvPr/>
          </p:nvSpPr>
          <p:spPr>
            <a:xfrm>
              <a:off x="0" y="1971370"/>
              <a:ext cx="12373153" cy="1897217"/>
            </a:xfrm>
            <a:custGeom>
              <a:avLst/>
              <a:gdLst/>
              <a:ahLst/>
              <a:cxnLst/>
              <a:rect l="l" t="t" r="r" b="b"/>
              <a:pathLst>
                <a:path w="12373153" h="1897217">
                  <a:moveTo>
                    <a:pt x="0" y="0"/>
                  </a:moveTo>
                  <a:lnTo>
                    <a:pt x="12373153" y="0"/>
                  </a:lnTo>
                  <a:lnTo>
                    <a:pt x="12373153" y="1897217"/>
                  </a:lnTo>
                  <a:lnTo>
                    <a:pt x="0" y="1897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0"/>
              <a:ext cx="13207527" cy="2617886"/>
              <a:chOff x="0" y="0"/>
              <a:chExt cx="3613606" cy="71625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613606" cy="716259"/>
              </a:xfrm>
              <a:custGeom>
                <a:avLst/>
                <a:gdLst/>
                <a:ahLst/>
                <a:cxnLst/>
                <a:rect l="l" t="t" r="r" b="b"/>
                <a:pathLst>
                  <a:path w="3613606" h="716259">
                    <a:moveTo>
                      <a:pt x="3489146" y="716259"/>
                    </a:moveTo>
                    <a:lnTo>
                      <a:pt x="124460" y="716259"/>
                    </a:lnTo>
                    <a:cubicBezTo>
                      <a:pt x="55880" y="716259"/>
                      <a:pt x="0" y="660379"/>
                      <a:pt x="0" y="591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489146" y="0"/>
                    </a:lnTo>
                    <a:cubicBezTo>
                      <a:pt x="3557726" y="0"/>
                      <a:pt x="3613606" y="55880"/>
                      <a:pt x="3613606" y="124460"/>
                    </a:cubicBezTo>
                    <a:lnTo>
                      <a:pt x="3613606" y="591799"/>
                    </a:lnTo>
                    <a:cubicBezTo>
                      <a:pt x="3613606" y="660379"/>
                      <a:pt x="3557726" y="716259"/>
                      <a:pt x="3489146" y="716259"/>
                    </a:cubicBezTo>
                    <a:close/>
                  </a:path>
                </a:pathLst>
              </a:custGeom>
              <a:solidFill>
                <a:srgbClr val="FEFEC3"/>
              </a:solidFill>
            </p:spPr>
          </p:sp>
        </p:grpSp>
      </p:grpSp>
      <p:grpSp>
        <p:nvGrpSpPr>
          <p:cNvPr id="6" name="Group 6"/>
          <p:cNvGrpSpPr/>
          <p:nvPr/>
        </p:nvGrpSpPr>
        <p:grpSpPr>
          <a:xfrm>
            <a:off x="-1103706" y="7530467"/>
            <a:ext cx="9905645" cy="2844426"/>
            <a:chOff x="0" y="0"/>
            <a:chExt cx="13207527" cy="3792569"/>
          </a:xfrm>
        </p:grpSpPr>
        <p:sp>
          <p:nvSpPr>
            <p:cNvPr id="7" name="Freeform 7"/>
            <p:cNvSpPr/>
            <p:nvPr/>
          </p:nvSpPr>
          <p:spPr>
            <a:xfrm>
              <a:off x="834373" y="1895352"/>
              <a:ext cx="12373153" cy="1897217"/>
            </a:xfrm>
            <a:custGeom>
              <a:avLst/>
              <a:gdLst/>
              <a:ahLst/>
              <a:cxnLst/>
              <a:rect l="l" t="t" r="r" b="b"/>
              <a:pathLst>
                <a:path w="12373153" h="1897217">
                  <a:moveTo>
                    <a:pt x="0" y="0"/>
                  </a:moveTo>
                  <a:lnTo>
                    <a:pt x="12373154" y="0"/>
                  </a:lnTo>
                  <a:lnTo>
                    <a:pt x="12373154" y="1897217"/>
                  </a:lnTo>
                  <a:lnTo>
                    <a:pt x="0" y="1897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0"/>
              <a:ext cx="13207527" cy="2617886"/>
              <a:chOff x="0" y="0"/>
              <a:chExt cx="3613606" cy="71625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613606" cy="716259"/>
              </a:xfrm>
              <a:custGeom>
                <a:avLst/>
                <a:gdLst/>
                <a:ahLst/>
                <a:cxnLst/>
                <a:rect l="l" t="t" r="r" b="b"/>
                <a:pathLst>
                  <a:path w="3613606" h="716259">
                    <a:moveTo>
                      <a:pt x="3489146" y="716259"/>
                    </a:moveTo>
                    <a:lnTo>
                      <a:pt x="124460" y="716259"/>
                    </a:lnTo>
                    <a:cubicBezTo>
                      <a:pt x="55880" y="716259"/>
                      <a:pt x="0" y="660379"/>
                      <a:pt x="0" y="591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489146" y="0"/>
                    </a:lnTo>
                    <a:cubicBezTo>
                      <a:pt x="3557726" y="0"/>
                      <a:pt x="3613606" y="55880"/>
                      <a:pt x="3613606" y="124460"/>
                    </a:cubicBezTo>
                    <a:lnTo>
                      <a:pt x="3613606" y="591799"/>
                    </a:lnTo>
                    <a:cubicBezTo>
                      <a:pt x="3613606" y="660379"/>
                      <a:pt x="3557726" y="716259"/>
                      <a:pt x="3489146" y="716259"/>
                    </a:cubicBezTo>
                    <a:close/>
                  </a:path>
                </a:pathLst>
              </a:custGeom>
              <a:solidFill>
                <a:srgbClr val="FEFEC3"/>
              </a:solidFill>
            </p:spPr>
          </p:sp>
        </p:grpSp>
      </p:grpSp>
      <p:grpSp>
        <p:nvGrpSpPr>
          <p:cNvPr id="10" name="Group 10"/>
          <p:cNvGrpSpPr/>
          <p:nvPr/>
        </p:nvGrpSpPr>
        <p:grpSpPr>
          <a:xfrm>
            <a:off x="-1702903" y="0"/>
            <a:ext cx="3329605" cy="332960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3849117" y="181363"/>
            <a:ext cx="9905645" cy="1815726"/>
            <a:chOff x="0" y="0"/>
            <a:chExt cx="13207527" cy="2420969"/>
          </a:xfrm>
        </p:grpSpPr>
        <p:sp>
          <p:nvSpPr>
            <p:cNvPr id="15" name="Freeform 15"/>
            <p:cNvSpPr/>
            <p:nvPr/>
          </p:nvSpPr>
          <p:spPr>
            <a:xfrm>
              <a:off x="834373" y="1209889"/>
              <a:ext cx="12373153" cy="1211080"/>
            </a:xfrm>
            <a:custGeom>
              <a:avLst/>
              <a:gdLst/>
              <a:ahLst/>
              <a:cxnLst/>
              <a:rect l="l" t="t" r="r" b="b"/>
              <a:pathLst>
                <a:path w="12373153" h="1211080">
                  <a:moveTo>
                    <a:pt x="0" y="0"/>
                  </a:moveTo>
                  <a:lnTo>
                    <a:pt x="12373154" y="0"/>
                  </a:lnTo>
                  <a:lnTo>
                    <a:pt x="12373154" y="1211080"/>
                  </a:lnTo>
                  <a:lnTo>
                    <a:pt x="0" y="1211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8327" b="-28327"/>
              </a:stretch>
            </a:blipFill>
          </p:spPr>
        </p:sp>
        <p:grpSp>
          <p:nvGrpSpPr>
            <p:cNvPr id="16" name="Group 16"/>
            <p:cNvGrpSpPr/>
            <p:nvPr/>
          </p:nvGrpSpPr>
          <p:grpSpPr>
            <a:xfrm>
              <a:off x="0" y="0"/>
              <a:ext cx="13207527" cy="2413725"/>
              <a:chOff x="0" y="0"/>
              <a:chExt cx="3613606" cy="660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613606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3613606" h="660400">
                    <a:moveTo>
                      <a:pt x="3489146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489146" y="0"/>
                    </a:lnTo>
                    <a:cubicBezTo>
                      <a:pt x="3557726" y="0"/>
                      <a:pt x="3613606" y="55880"/>
                      <a:pt x="3613606" y="124460"/>
                    </a:cubicBezTo>
                    <a:lnTo>
                      <a:pt x="3613606" y="535940"/>
                    </a:lnTo>
                    <a:cubicBezTo>
                      <a:pt x="3613606" y="604520"/>
                      <a:pt x="3557726" y="660400"/>
                      <a:pt x="3489146" y="660400"/>
                    </a:cubicBezTo>
                    <a:close/>
                  </a:path>
                </a:pathLst>
              </a:custGeom>
              <a:solidFill>
                <a:srgbClr val="FEFEC3"/>
              </a:solidFill>
            </p:spPr>
          </p:sp>
        </p:grpSp>
      </p:grpSp>
      <p:sp>
        <p:nvSpPr>
          <p:cNvPr id="18" name="TextBox 18"/>
          <p:cNvSpPr txBox="1"/>
          <p:nvPr/>
        </p:nvSpPr>
        <p:spPr>
          <a:xfrm>
            <a:off x="5477854" y="469280"/>
            <a:ext cx="6553058" cy="988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400"/>
              </a:lnSpc>
            </a:pPr>
            <a:r>
              <a:rPr lang="ar-EG" sz="6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مجلس المحاسبة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003397" y="5574175"/>
            <a:ext cx="7963628" cy="1596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التحقّق من مطابقة العمليات المالية لقوانين المالية وقواعد الميزانية، خصوصًا تلك التي تمس نفقات الدولة والتصرف فيها.</a:t>
            </a:r>
          </a:p>
          <a:p>
            <a:pPr algn="ctr">
              <a:lnSpc>
                <a:spcPts val="4200"/>
              </a:lnSpc>
            </a:pPr>
            <a:endParaRPr lang="ar-EG" sz="3000" b="1" dirty="0">
              <a:solidFill>
                <a:srgbClr val="846B03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003397" y="7821018"/>
            <a:ext cx="7573429" cy="1032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فحص ومطابقة المبالغ المسجلة في حسابات تنفيذ ميزانية الدولة والهبات والمرافق العمومية مع المستندات المحاسبية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72916" y="5433278"/>
            <a:ext cx="723635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متابعة سلامة استعمال المساعدات التي تمنحها الدولة والهبات المالية، والتحقق من توجيهها الصحيح نحو المرافق العمومية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18751" y="7637630"/>
            <a:ext cx="8144681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ctr" rtl="1">
              <a:lnSpc>
                <a:spcPts val="4200"/>
              </a:lnSpc>
              <a:buFont typeface="Arial"/>
              <a:buChar char="•"/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التأكد من عدم وجود أي خرق لمبادئ المالية العامة، خاصة القواعد القانونية والتنظيمية التي تحكم التسيير المالي والمحاسبي.</a:t>
            </a:r>
          </a:p>
          <a:p>
            <a:pPr algn="ctr">
              <a:lnSpc>
                <a:spcPts val="4200"/>
              </a:lnSpc>
            </a:pPr>
            <a:endParaRPr lang="ar-EG" sz="3000" b="1" dirty="0">
              <a:solidFill>
                <a:srgbClr val="846B03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976611" y="4486074"/>
            <a:ext cx="8973642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060"/>
              </a:lnSpc>
              <a:spcBef>
                <a:spcPct val="0"/>
              </a:spcBef>
            </a:pPr>
            <a:r>
              <a:rPr lang="ar-EG" sz="29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تهدف الرقابة اللاحقة التي يمارسها مجلس المحاسبة الى: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04618" y="2373219"/>
            <a:ext cx="15254630" cy="177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99"/>
              </a:lnSpc>
            </a:pPr>
            <a:r>
              <a:rPr lang="ar-EG" sz="2499" b="1" dirty="0">
                <a:solidFill>
                  <a:srgbClr val="5F6249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أنشأ مجلس المحاسبة بموجب القانون رقم </a:t>
            </a:r>
            <a:r>
              <a:rPr lang="en-US" sz="2499" b="1" dirty="0">
                <a:solidFill>
                  <a:srgbClr val="FDD077"/>
                </a:solidFill>
                <a:latin typeface="Nunito 1 Bold"/>
                <a:ea typeface="Nunito 1 Bold"/>
                <a:cs typeface="+mj-cs"/>
                <a:sym typeface="Nunito 1 Bold"/>
              </a:rPr>
              <a:t>80</a:t>
            </a:r>
            <a:r>
              <a:rPr lang="ar-EG" sz="2499" b="1" dirty="0">
                <a:solidFill>
                  <a:srgbClr val="FDD077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–</a:t>
            </a:r>
            <a:r>
              <a:rPr lang="en-US" sz="2499" b="1" dirty="0">
                <a:solidFill>
                  <a:srgbClr val="FDD077"/>
                </a:solidFill>
                <a:latin typeface="Nunito 1 Bold"/>
                <a:ea typeface="Nunito 1 Bold"/>
                <a:cs typeface="+mj-cs"/>
                <a:sym typeface="Nunito 1 Bold"/>
              </a:rPr>
              <a:t>05</a:t>
            </a:r>
            <a:r>
              <a:rPr lang="ar-EG" sz="2499" b="1" dirty="0">
                <a:solidFill>
                  <a:srgbClr val="FDD077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</a:t>
            </a:r>
            <a:r>
              <a:rPr lang="ar-EG" sz="2499" b="1" dirty="0">
                <a:solidFill>
                  <a:srgbClr val="5F6249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الصادر في </a:t>
            </a:r>
            <a:r>
              <a:rPr lang="en-US" sz="2499" b="1" dirty="0">
                <a:solidFill>
                  <a:srgbClr val="5F6249"/>
                </a:solidFill>
                <a:latin typeface="Nunito 1 Bold"/>
                <a:ea typeface="Nunito 1 Bold"/>
                <a:cs typeface="+mj-cs"/>
                <a:sym typeface="Nunito 1 Bold"/>
              </a:rPr>
              <a:t>1</a:t>
            </a:r>
            <a:r>
              <a:rPr lang="ar-EG" sz="2499" b="1" dirty="0">
                <a:solidFill>
                  <a:srgbClr val="5F6249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مارس </a:t>
            </a:r>
            <a:r>
              <a:rPr lang="en-US" sz="2499" b="1" dirty="0">
                <a:solidFill>
                  <a:srgbClr val="5F6249"/>
                </a:solidFill>
                <a:latin typeface="Nunito 1 Bold"/>
                <a:ea typeface="Nunito 1 Bold"/>
                <a:cs typeface="+mj-cs"/>
                <a:sym typeface="Nunito 1 Bold"/>
              </a:rPr>
              <a:t>1980</a:t>
            </a:r>
            <a:r>
              <a:rPr lang="ar-EG" sz="2499" b="1" dirty="0">
                <a:solidFill>
                  <a:srgbClr val="5F6249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، والمتعلق بممارسة وظيفة المراقبة من طرف مجلس المحاسبة، وهي هيئة عليا للرقابة على المستوى الوطني وضعت تحت سلطة رئيس الجمهورية،  </a:t>
            </a:r>
            <a:r>
              <a:rPr lang="ar-EG" sz="2499" b="1" dirty="0">
                <a:solidFill>
                  <a:srgbClr val="FFBD59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لها صلاحيات قضائية وادارية مكلفة بمراقبة مالية الدولة على مستوى الجماعات المحلية والمؤسسات </a:t>
            </a:r>
            <a:r>
              <a:rPr lang="ar-EG" sz="2499" b="1" dirty="0" err="1">
                <a:solidFill>
                  <a:srgbClr val="FFBD59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العموميةالغير</a:t>
            </a:r>
            <a:r>
              <a:rPr lang="ar-EG" sz="2499" b="1" dirty="0">
                <a:solidFill>
                  <a:srgbClr val="FFBD59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ربحية.</a:t>
            </a:r>
            <a:r>
              <a:rPr lang="ar-EG" sz="2499" b="1" dirty="0">
                <a:solidFill>
                  <a:srgbClr val="DD93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</a:t>
            </a:r>
          </a:p>
          <a:p>
            <a:pPr algn="just" rtl="1">
              <a:lnSpc>
                <a:spcPts val="3499"/>
              </a:lnSpc>
            </a:pPr>
            <a:endParaRPr lang="ar-EG" sz="2499" b="1" dirty="0">
              <a:solidFill>
                <a:srgbClr val="DD9300"/>
              </a:solidFill>
              <a:latin typeface="Nunito 1 Bold"/>
              <a:ea typeface="Nunito 1 Bold"/>
              <a:cs typeface="Nunito 1 Bold"/>
              <a:sym typeface="Nunito 1 Bold"/>
              <a:rtl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604" y="7826880"/>
            <a:ext cx="1086313" cy="108631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143071" y="7446865"/>
            <a:ext cx="1086313" cy="108631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1019012" y="-2352212"/>
            <a:ext cx="4604192" cy="4604192"/>
          </a:xfrm>
          <a:custGeom>
            <a:avLst/>
            <a:gdLst/>
            <a:ahLst/>
            <a:cxnLst/>
            <a:rect l="l" t="t" r="r" b="b"/>
            <a:pathLst>
              <a:path w="4604192" h="4604192">
                <a:moveTo>
                  <a:pt x="0" y="0"/>
                </a:moveTo>
                <a:lnTo>
                  <a:pt x="4604192" y="0"/>
                </a:lnTo>
                <a:lnTo>
                  <a:pt x="4604192" y="4604192"/>
                </a:lnTo>
                <a:lnTo>
                  <a:pt x="0" y="4604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643105" y="8533178"/>
            <a:ext cx="2621184" cy="2621184"/>
          </a:xfrm>
          <a:custGeom>
            <a:avLst/>
            <a:gdLst/>
            <a:ahLst/>
            <a:cxnLst/>
            <a:rect l="l" t="t" r="r" b="b"/>
            <a:pathLst>
              <a:path w="2621184" h="2621184">
                <a:moveTo>
                  <a:pt x="0" y="0"/>
                </a:moveTo>
                <a:lnTo>
                  <a:pt x="2621184" y="0"/>
                </a:lnTo>
                <a:lnTo>
                  <a:pt x="2621184" y="2621184"/>
                </a:lnTo>
                <a:lnTo>
                  <a:pt x="0" y="2621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173819" y="7898834"/>
            <a:ext cx="4122481" cy="4232295"/>
          </a:xfrm>
          <a:custGeom>
            <a:avLst/>
            <a:gdLst/>
            <a:ahLst/>
            <a:cxnLst/>
            <a:rect l="l" t="t" r="r" b="b"/>
            <a:pathLst>
              <a:path w="4122481" h="4232295">
                <a:moveTo>
                  <a:pt x="0" y="0"/>
                </a:moveTo>
                <a:lnTo>
                  <a:pt x="4122482" y="0"/>
                </a:lnTo>
                <a:lnTo>
                  <a:pt x="4122482" y="4232295"/>
                </a:lnTo>
                <a:lnTo>
                  <a:pt x="0" y="423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31" r="-1331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143071" y="415637"/>
            <a:ext cx="1724285" cy="1724285"/>
          </a:xfrm>
          <a:custGeom>
            <a:avLst/>
            <a:gdLst/>
            <a:ahLst/>
            <a:cxnLst/>
            <a:rect l="l" t="t" r="r" b="b"/>
            <a:pathLst>
              <a:path w="1724285" h="1724285">
                <a:moveTo>
                  <a:pt x="0" y="0"/>
                </a:moveTo>
                <a:lnTo>
                  <a:pt x="1724285" y="0"/>
                </a:lnTo>
                <a:lnTo>
                  <a:pt x="1724285" y="1724285"/>
                </a:lnTo>
                <a:lnTo>
                  <a:pt x="0" y="17242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421103" y="4316233"/>
            <a:ext cx="15445794" cy="1654533"/>
            <a:chOff x="0" y="0"/>
            <a:chExt cx="4068028" cy="43576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68028" cy="435762"/>
            </a:xfrm>
            <a:custGeom>
              <a:avLst/>
              <a:gdLst/>
              <a:ahLst/>
              <a:cxnLst/>
              <a:rect l="l" t="t" r="r" b="b"/>
              <a:pathLst>
                <a:path w="4068028" h="435762">
                  <a:moveTo>
                    <a:pt x="50123" y="0"/>
                  </a:moveTo>
                  <a:lnTo>
                    <a:pt x="4017905" y="0"/>
                  </a:lnTo>
                  <a:cubicBezTo>
                    <a:pt x="4045587" y="0"/>
                    <a:pt x="4068028" y="22441"/>
                    <a:pt x="4068028" y="50123"/>
                  </a:cubicBezTo>
                  <a:lnTo>
                    <a:pt x="4068028" y="385639"/>
                  </a:lnTo>
                  <a:cubicBezTo>
                    <a:pt x="4068028" y="413321"/>
                    <a:pt x="4045587" y="435762"/>
                    <a:pt x="4017905" y="435762"/>
                  </a:cubicBezTo>
                  <a:lnTo>
                    <a:pt x="50123" y="435762"/>
                  </a:lnTo>
                  <a:cubicBezTo>
                    <a:pt x="22441" y="435762"/>
                    <a:pt x="0" y="413321"/>
                    <a:pt x="0" y="385639"/>
                  </a:cubicBezTo>
                  <a:lnTo>
                    <a:pt x="0" y="50123"/>
                  </a:lnTo>
                  <a:cubicBezTo>
                    <a:pt x="0" y="22441"/>
                    <a:pt x="22441" y="0"/>
                    <a:pt x="50123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4068028" cy="435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12416" y="4479925"/>
            <a:ext cx="14863167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799"/>
              </a:lnSpc>
            </a:pPr>
            <a:r>
              <a:rPr lang="ar-EG" sz="69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التحديات والاصلاحات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5293271" cy="1654533"/>
            <a:chOff x="0" y="0"/>
            <a:chExt cx="4027857" cy="4357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7858" cy="435762"/>
            </a:xfrm>
            <a:custGeom>
              <a:avLst/>
              <a:gdLst/>
              <a:ahLst/>
              <a:cxnLst/>
              <a:rect l="l" t="t" r="r" b="b"/>
              <a:pathLst>
                <a:path w="4027858" h="435762">
                  <a:moveTo>
                    <a:pt x="50623" y="0"/>
                  </a:moveTo>
                  <a:lnTo>
                    <a:pt x="3977235" y="0"/>
                  </a:lnTo>
                  <a:cubicBezTo>
                    <a:pt x="3990661" y="0"/>
                    <a:pt x="4003537" y="5333"/>
                    <a:pt x="4013031" y="14827"/>
                  </a:cubicBezTo>
                  <a:cubicBezTo>
                    <a:pt x="4022524" y="24321"/>
                    <a:pt x="4027858" y="37197"/>
                    <a:pt x="4027858" y="50623"/>
                  </a:cubicBezTo>
                  <a:lnTo>
                    <a:pt x="4027858" y="385139"/>
                  </a:lnTo>
                  <a:cubicBezTo>
                    <a:pt x="4027858" y="413097"/>
                    <a:pt x="4005193" y="435762"/>
                    <a:pt x="3977235" y="435762"/>
                  </a:cubicBezTo>
                  <a:lnTo>
                    <a:pt x="50623" y="435762"/>
                  </a:lnTo>
                  <a:cubicBezTo>
                    <a:pt x="22665" y="435762"/>
                    <a:pt x="0" y="413097"/>
                    <a:pt x="0" y="385139"/>
                  </a:cubicBezTo>
                  <a:lnTo>
                    <a:pt x="0" y="50623"/>
                  </a:lnTo>
                  <a:cubicBezTo>
                    <a:pt x="0" y="22665"/>
                    <a:pt x="22665" y="0"/>
                    <a:pt x="50623" y="0"/>
                  </a:cubicBezTo>
                  <a:close/>
                </a:path>
              </a:pathLst>
            </a:custGeom>
            <a:solidFill>
              <a:srgbClr val="FEFEC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027857" cy="435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920790" y="4549525"/>
            <a:ext cx="4048328" cy="4105578"/>
            <a:chOff x="0" y="0"/>
            <a:chExt cx="1066226" cy="10813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66226" cy="1081304"/>
            </a:xfrm>
            <a:custGeom>
              <a:avLst/>
              <a:gdLst/>
              <a:ahLst/>
              <a:cxnLst/>
              <a:rect l="l" t="t" r="r" b="b"/>
              <a:pathLst>
                <a:path w="1066226" h="1081304">
                  <a:moveTo>
                    <a:pt x="65021" y="0"/>
                  </a:moveTo>
                  <a:lnTo>
                    <a:pt x="1001206" y="0"/>
                  </a:lnTo>
                  <a:cubicBezTo>
                    <a:pt x="1037116" y="0"/>
                    <a:pt x="1066226" y="29111"/>
                    <a:pt x="1066226" y="65021"/>
                  </a:cubicBezTo>
                  <a:lnTo>
                    <a:pt x="1066226" y="1016284"/>
                  </a:lnTo>
                  <a:cubicBezTo>
                    <a:pt x="1066226" y="1052194"/>
                    <a:pt x="1037116" y="1081304"/>
                    <a:pt x="1001206" y="1081304"/>
                  </a:cubicBezTo>
                  <a:lnTo>
                    <a:pt x="65021" y="1081304"/>
                  </a:lnTo>
                  <a:cubicBezTo>
                    <a:pt x="29111" y="1081304"/>
                    <a:pt x="0" y="1052194"/>
                    <a:pt x="0" y="1016284"/>
                  </a:cubicBezTo>
                  <a:lnTo>
                    <a:pt x="0" y="65021"/>
                  </a:lnTo>
                  <a:cubicBezTo>
                    <a:pt x="0" y="29111"/>
                    <a:pt x="29111" y="0"/>
                    <a:pt x="65021" y="0"/>
                  </a:cubicBezTo>
                  <a:close/>
                </a:path>
              </a:pathLst>
            </a:custGeom>
            <a:solidFill>
              <a:srgbClr val="FFD57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066226" cy="1081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67877" y="4549525"/>
            <a:ext cx="4200487" cy="4105578"/>
            <a:chOff x="0" y="0"/>
            <a:chExt cx="1106301" cy="10813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06301" cy="1081304"/>
            </a:xfrm>
            <a:custGeom>
              <a:avLst/>
              <a:gdLst/>
              <a:ahLst/>
              <a:cxnLst/>
              <a:rect l="l" t="t" r="r" b="b"/>
              <a:pathLst>
                <a:path w="1106301" h="1081304">
                  <a:moveTo>
                    <a:pt x="62665" y="0"/>
                  </a:moveTo>
                  <a:lnTo>
                    <a:pt x="1043636" y="0"/>
                  </a:lnTo>
                  <a:cubicBezTo>
                    <a:pt x="1078245" y="0"/>
                    <a:pt x="1106301" y="28056"/>
                    <a:pt x="1106301" y="62665"/>
                  </a:cubicBezTo>
                  <a:lnTo>
                    <a:pt x="1106301" y="1018639"/>
                  </a:lnTo>
                  <a:cubicBezTo>
                    <a:pt x="1106301" y="1035259"/>
                    <a:pt x="1099699" y="1051198"/>
                    <a:pt x="1087947" y="1062950"/>
                  </a:cubicBezTo>
                  <a:cubicBezTo>
                    <a:pt x="1076195" y="1074702"/>
                    <a:pt x="1060256" y="1081304"/>
                    <a:pt x="1043636" y="1081304"/>
                  </a:cubicBezTo>
                  <a:lnTo>
                    <a:pt x="62665" y="1081304"/>
                  </a:lnTo>
                  <a:cubicBezTo>
                    <a:pt x="46046" y="1081304"/>
                    <a:pt x="30106" y="1074702"/>
                    <a:pt x="18354" y="1062950"/>
                  </a:cubicBezTo>
                  <a:cubicBezTo>
                    <a:pt x="6602" y="1051198"/>
                    <a:pt x="0" y="1035259"/>
                    <a:pt x="0" y="1018639"/>
                  </a:cubicBezTo>
                  <a:lnTo>
                    <a:pt x="0" y="62665"/>
                  </a:lnTo>
                  <a:cubicBezTo>
                    <a:pt x="0" y="46046"/>
                    <a:pt x="6602" y="30106"/>
                    <a:pt x="18354" y="18354"/>
                  </a:cubicBezTo>
                  <a:cubicBezTo>
                    <a:pt x="30106" y="6602"/>
                    <a:pt x="46046" y="0"/>
                    <a:pt x="62665" y="0"/>
                  </a:cubicBezTo>
                  <a:close/>
                </a:path>
              </a:pathLst>
            </a:custGeom>
            <a:solidFill>
              <a:srgbClr val="FFD57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106301" cy="1081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318882" y="4549525"/>
            <a:ext cx="4048328" cy="4105578"/>
            <a:chOff x="0" y="0"/>
            <a:chExt cx="1066226" cy="10813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66226" cy="1081304"/>
            </a:xfrm>
            <a:custGeom>
              <a:avLst/>
              <a:gdLst/>
              <a:ahLst/>
              <a:cxnLst/>
              <a:rect l="l" t="t" r="r" b="b"/>
              <a:pathLst>
                <a:path w="1066226" h="1081304">
                  <a:moveTo>
                    <a:pt x="65021" y="0"/>
                  </a:moveTo>
                  <a:lnTo>
                    <a:pt x="1001206" y="0"/>
                  </a:lnTo>
                  <a:cubicBezTo>
                    <a:pt x="1037116" y="0"/>
                    <a:pt x="1066226" y="29111"/>
                    <a:pt x="1066226" y="65021"/>
                  </a:cubicBezTo>
                  <a:lnTo>
                    <a:pt x="1066226" y="1016284"/>
                  </a:lnTo>
                  <a:cubicBezTo>
                    <a:pt x="1066226" y="1052194"/>
                    <a:pt x="1037116" y="1081304"/>
                    <a:pt x="1001206" y="1081304"/>
                  </a:cubicBezTo>
                  <a:lnTo>
                    <a:pt x="65021" y="1081304"/>
                  </a:lnTo>
                  <a:cubicBezTo>
                    <a:pt x="29111" y="1081304"/>
                    <a:pt x="0" y="1052194"/>
                    <a:pt x="0" y="1016284"/>
                  </a:cubicBezTo>
                  <a:lnTo>
                    <a:pt x="0" y="65021"/>
                  </a:lnTo>
                  <a:cubicBezTo>
                    <a:pt x="0" y="29111"/>
                    <a:pt x="29111" y="0"/>
                    <a:pt x="65021" y="0"/>
                  </a:cubicBezTo>
                  <a:close/>
                </a:path>
              </a:pathLst>
            </a:custGeom>
            <a:solidFill>
              <a:srgbClr val="FFD57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066226" cy="1081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719635" y="4549525"/>
            <a:ext cx="4048328" cy="4105578"/>
            <a:chOff x="0" y="0"/>
            <a:chExt cx="1066226" cy="10813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66226" cy="1081304"/>
            </a:xfrm>
            <a:custGeom>
              <a:avLst/>
              <a:gdLst/>
              <a:ahLst/>
              <a:cxnLst/>
              <a:rect l="l" t="t" r="r" b="b"/>
              <a:pathLst>
                <a:path w="1066226" h="1081304">
                  <a:moveTo>
                    <a:pt x="65021" y="0"/>
                  </a:moveTo>
                  <a:lnTo>
                    <a:pt x="1001206" y="0"/>
                  </a:lnTo>
                  <a:cubicBezTo>
                    <a:pt x="1037116" y="0"/>
                    <a:pt x="1066226" y="29111"/>
                    <a:pt x="1066226" y="65021"/>
                  </a:cubicBezTo>
                  <a:lnTo>
                    <a:pt x="1066226" y="1016284"/>
                  </a:lnTo>
                  <a:cubicBezTo>
                    <a:pt x="1066226" y="1052194"/>
                    <a:pt x="1037116" y="1081304"/>
                    <a:pt x="1001206" y="1081304"/>
                  </a:cubicBezTo>
                  <a:lnTo>
                    <a:pt x="65021" y="1081304"/>
                  </a:lnTo>
                  <a:cubicBezTo>
                    <a:pt x="29111" y="1081304"/>
                    <a:pt x="0" y="1052194"/>
                    <a:pt x="0" y="1016284"/>
                  </a:cubicBezTo>
                  <a:lnTo>
                    <a:pt x="0" y="65021"/>
                  </a:lnTo>
                  <a:cubicBezTo>
                    <a:pt x="0" y="29111"/>
                    <a:pt x="29111" y="0"/>
                    <a:pt x="65021" y="0"/>
                  </a:cubicBezTo>
                  <a:close/>
                </a:path>
              </a:pathLst>
            </a:custGeom>
            <a:solidFill>
              <a:srgbClr val="FFD57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1066226" cy="1081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817943" y="5148719"/>
            <a:ext cx="2530498" cy="44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509"/>
              </a:lnSpc>
            </a:pPr>
            <a:r>
              <a:rPr lang="ar-EG" sz="3000" b="1" dirty="0">
                <a:solidFill>
                  <a:srgbClr val="846B03"/>
                </a:solidFill>
                <a:latin typeface="Greycliff Bold"/>
                <a:ea typeface="Greycliff Bold"/>
                <a:cs typeface="+mj-cs"/>
                <a:sym typeface="Greycliff Bold"/>
                <a:rtl/>
              </a:rPr>
              <a:t>ضعف الرقابة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7877" y="5093893"/>
            <a:ext cx="3015247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3509"/>
              </a:lnSpc>
            </a:pPr>
            <a:r>
              <a:rPr lang="ar-EG" sz="3000" b="1" dirty="0">
                <a:solidFill>
                  <a:srgbClr val="846B03"/>
                </a:solidFill>
                <a:latin typeface="Greycliff Bold"/>
                <a:ea typeface="Greycliff Bold"/>
                <a:cs typeface="+mj-cs"/>
                <a:sym typeface="Greycliff Bold"/>
                <a:rtl/>
              </a:rPr>
              <a:t>الاعتماد على</a:t>
            </a:r>
          </a:p>
          <a:p>
            <a:pPr algn="ctr" rtl="1">
              <a:lnSpc>
                <a:spcPts val="3509"/>
              </a:lnSpc>
            </a:pPr>
            <a:r>
              <a:rPr lang="ar-EG" sz="3000" b="1" dirty="0">
                <a:solidFill>
                  <a:srgbClr val="846B03"/>
                </a:solidFill>
                <a:latin typeface="Greycliff Bold"/>
                <a:ea typeface="Greycliff Bold"/>
                <a:cs typeface="+mj-cs"/>
                <a:sym typeface="Greycliff Bold"/>
                <a:rtl/>
              </a:rPr>
              <a:t> النفط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83260" y="5088178"/>
            <a:ext cx="3093343" cy="44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509"/>
              </a:lnSpc>
            </a:pPr>
            <a:r>
              <a:rPr lang="ar-EG" sz="3000" b="1" dirty="0">
                <a:solidFill>
                  <a:srgbClr val="846B03"/>
                </a:solidFill>
                <a:latin typeface="Greycliff Bold"/>
                <a:ea typeface="Greycliff Bold"/>
                <a:cs typeface="+mj-cs"/>
                <a:sym typeface="Greycliff Bold"/>
                <a:rtl/>
              </a:rPr>
              <a:t>العجز المالي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971123" y="5202421"/>
            <a:ext cx="1891528" cy="44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509"/>
              </a:lnSpc>
            </a:pPr>
            <a:r>
              <a:rPr lang="ar-EG" sz="3000" b="1" dirty="0">
                <a:solidFill>
                  <a:srgbClr val="846B03"/>
                </a:solidFill>
                <a:latin typeface="Greycliff Bold"/>
                <a:ea typeface="Greycliff Bold"/>
                <a:cs typeface="+mj-cs"/>
                <a:sym typeface="Greycliff Bold"/>
                <a:rtl/>
              </a:rPr>
              <a:t>الفساد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77134" y="6194098"/>
            <a:ext cx="2248864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359"/>
              </a:lnSpc>
            </a:pPr>
            <a:r>
              <a:rPr lang="ar-EG" sz="2400" b="1" dirty="0">
                <a:solidFill>
                  <a:srgbClr val="000000"/>
                </a:solidFill>
                <a:latin typeface="Nunito 2 Bold"/>
                <a:ea typeface="Nunito 2 Bold"/>
                <a:cs typeface="+mj-cs"/>
                <a:sym typeface="Nunito 2 Bold"/>
                <a:rtl/>
              </a:rPr>
              <a:t>غياب اليات رقابة فعالة قد يؤدي الى سوء ادارة الموارد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76275" y="6194098"/>
            <a:ext cx="3463465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359"/>
              </a:lnSpc>
            </a:pPr>
            <a:r>
              <a:rPr lang="ar-EG" sz="2400" b="1" dirty="0">
                <a:solidFill>
                  <a:srgbClr val="000000"/>
                </a:solidFill>
                <a:latin typeface="Nunito 2 Bold"/>
                <a:ea typeface="Nunito 2 Bold"/>
                <a:cs typeface="+mj-cs"/>
                <a:sym typeface="Nunito 2 Bold"/>
                <a:rtl/>
              </a:rPr>
              <a:t>تعتمد الجزائر بشكل كبير على ايرادات النفط، مما يجعلها عرضة لتقلبات الأسعار العالمية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78008" y="6194098"/>
            <a:ext cx="2461766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359"/>
              </a:lnSpc>
            </a:pPr>
            <a:r>
              <a:rPr lang="ar-EG" sz="2400" b="1" dirty="0">
                <a:solidFill>
                  <a:srgbClr val="000000"/>
                </a:solidFill>
                <a:latin typeface="Nunito 2 Bold"/>
                <a:ea typeface="Nunito 2 Bold"/>
                <a:cs typeface="+mj-cs"/>
                <a:sym typeface="Nunito 2 Bold"/>
                <a:rtl/>
              </a:rPr>
              <a:t>زيادة النفقات عن الايرادات، مما يؤدي الى اللجوء للاقتراض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422821" y="6194098"/>
            <a:ext cx="2641957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359"/>
              </a:lnSpc>
            </a:pPr>
            <a:r>
              <a:rPr lang="ar-EG" sz="2400" b="1" dirty="0">
                <a:solidFill>
                  <a:srgbClr val="000000"/>
                </a:solidFill>
                <a:latin typeface="Nunito 2 Bold"/>
                <a:ea typeface="Nunito 2 Bold"/>
                <a:cs typeface="+mj-cs"/>
                <a:sym typeface="Nunito 2 Bold"/>
                <a:rtl/>
              </a:rPr>
              <a:t>الاستغلال </a:t>
            </a:r>
          </a:p>
          <a:p>
            <a:pPr algn="ctr" rtl="1">
              <a:lnSpc>
                <a:spcPts val="3359"/>
              </a:lnSpc>
            </a:pPr>
            <a:r>
              <a:rPr lang="ar-EG" sz="2400" b="1" dirty="0">
                <a:solidFill>
                  <a:srgbClr val="000000"/>
                </a:solidFill>
                <a:latin typeface="Nunito 2 Bold"/>
                <a:ea typeface="Nunito 2 Bold"/>
                <a:cs typeface="+mj-cs"/>
                <a:sym typeface="Nunito 2 Bold"/>
                <a:rtl/>
              </a:rPr>
              <a:t>الغير مشروع للأموال </a:t>
            </a:r>
          </a:p>
          <a:p>
            <a:pPr algn="ctr" rtl="1">
              <a:lnSpc>
                <a:spcPts val="3359"/>
              </a:lnSpc>
            </a:pPr>
            <a:r>
              <a:rPr lang="ar-EG" sz="2400" b="1" dirty="0">
                <a:solidFill>
                  <a:srgbClr val="000000"/>
                </a:solidFill>
                <a:latin typeface="Nunito 2 Bold"/>
                <a:ea typeface="Nunito 2 Bold"/>
                <a:cs typeface="+mj-cs"/>
                <a:sym typeface="Nunito 2 Bold"/>
                <a:rtl/>
              </a:rPr>
              <a:t>العمومية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7598019" y="5202421"/>
            <a:ext cx="937590" cy="389039"/>
            <a:chOff x="0" y="0"/>
            <a:chExt cx="246937" cy="10246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46937" cy="102463"/>
            </a:xfrm>
            <a:custGeom>
              <a:avLst/>
              <a:gdLst/>
              <a:ahLst/>
              <a:cxnLst/>
              <a:rect l="l" t="t" r="r" b="b"/>
              <a:pathLst>
                <a:path w="246937" h="102463">
                  <a:moveTo>
                    <a:pt x="51231" y="0"/>
                  </a:moveTo>
                  <a:lnTo>
                    <a:pt x="195706" y="0"/>
                  </a:lnTo>
                  <a:cubicBezTo>
                    <a:pt x="224000" y="0"/>
                    <a:pt x="246937" y="22937"/>
                    <a:pt x="246937" y="51231"/>
                  </a:cubicBezTo>
                  <a:lnTo>
                    <a:pt x="246937" y="51231"/>
                  </a:lnTo>
                  <a:cubicBezTo>
                    <a:pt x="246937" y="64819"/>
                    <a:pt x="241540" y="77850"/>
                    <a:pt x="231932" y="87458"/>
                  </a:cubicBezTo>
                  <a:cubicBezTo>
                    <a:pt x="222324" y="97065"/>
                    <a:pt x="209293" y="102463"/>
                    <a:pt x="195706" y="102463"/>
                  </a:cubicBezTo>
                  <a:lnTo>
                    <a:pt x="51231" y="102463"/>
                  </a:lnTo>
                  <a:cubicBezTo>
                    <a:pt x="37644" y="102463"/>
                    <a:pt x="24613" y="97065"/>
                    <a:pt x="15005" y="87458"/>
                  </a:cubicBezTo>
                  <a:cubicBezTo>
                    <a:pt x="5398" y="77850"/>
                    <a:pt x="0" y="64819"/>
                    <a:pt x="0" y="51231"/>
                  </a:cubicBezTo>
                  <a:lnTo>
                    <a:pt x="0" y="51231"/>
                  </a:lnTo>
                  <a:cubicBezTo>
                    <a:pt x="0" y="37644"/>
                    <a:pt x="5398" y="24613"/>
                    <a:pt x="15005" y="15005"/>
                  </a:cubicBezTo>
                  <a:cubicBezTo>
                    <a:pt x="24613" y="5398"/>
                    <a:pt x="37644" y="0"/>
                    <a:pt x="51231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246937" cy="102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389311" y="5148719"/>
            <a:ext cx="937590" cy="389039"/>
            <a:chOff x="0" y="0"/>
            <a:chExt cx="246937" cy="10246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46937" cy="102463"/>
            </a:xfrm>
            <a:custGeom>
              <a:avLst/>
              <a:gdLst/>
              <a:ahLst/>
              <a:cxnLst/>
              <a:rect l="l" t="t" r="r" b="b"/>
              <a:pathLst>
                <a:path w="246937" h="102463">
                  <a:moveTo>
                    <a:pt x="51231" y="0"/>
                  </a:moveTo>
                  <a:lnTo>
                    <a:pt x="195706" y="0"/>
                  </a:lnTo>
                  <a:cubicBezTo>
                    <a:pt x="224000" y="0"/>
                    <a:pt x="246937" y="22937"/>
                    <a:pt x="246937" y="51231"/>
                  </a:cubicBezTo>
                  <a:lnTo>
                    <a:pt x="246937" y="51231"/>
                  </a:lnTo>
                  <a:cubicBezTo>
                    <a:pt x="246937" y="64819"/>
                    <a:pt x="241540" y="77850"/>
                    <a:pt x="231932" y="87458"/>
                  </a:cubicBezTo>
                  <a:cubicBezTo>
                    <a:pt x="222324" y="97065"/>
                    <a:pt x="209293" y="102463"/>
                    <a:pt x="195706" y="102463"/>
                  </a:cubicBezTo>
                  <a:lnTo>
                    <a:pt x="51231" y="102463"/>
                  </a:lnTo>
                  <a:cubicBezTo>
                    <a:pt x="37644" y="102463"/>
                    <a:pt x="24613" y="97065"/>
                    <a:pt x="15005" y="87458"/>
                  </a:cubicBezTo>
                  <a:cubicBezTo>
                    <a:pt x="5398" y="77850"/>
                    <a:pt x="0" y="64819"/>
                    <a:pt x="0" y="51231"/>
                  </a:cubicBezTo>
                  <a:lnTo>
                    <a:pt x="0" y="51231"/>
                  </a:lnTo>
                  <a:cubicBezTo>
                    <a:pt x="0" y="37644"/>
                    <a:pt x="5398" y="24613"/>
                    <a:pt x="15005" y="15005"/>
                  </a:cubicBezTo>
                  <a:cubicBezTo>
                    <a:pt x="24613" y="5398"/>
                    <a:pt x="37644" y="0"/>
                    <a:pt x="51231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246937" cy="102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070979" y="5202421"/>
            <a:ext cx="937590" cy="389039"/>
            <a:chOff x="0" y="0"/>
            <a:chExt cx="246937" cy="10246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46937" cy="102463"/>
            </a:xfrm>
            <a:custGeom>
              <a:avLst/>
              <a:gdLst/>
              <a:ahLst/>
              <a:cxnLst/>
              <a:rect l="l" t="t" r="r" b="b"/>
              <a:pathLst>
                <a:path w="246937" h="102463">
                  <a:moveTo>
                    <a:pt x="51231" y="0"/>
                  </a:moveTo>
                  <a:lnTo>
                    <a:pt x="195706" y="0"/>
                  </a:lnTo>
                  <a:cubicBezTo>
                    <a:pt x="224000" y="0"/>
                    <a:pt x="246937" y="22937"/>
                    <a:pt x="246937" y="51231"/>
                  </a:cubicBezTo>
                  <a:lnTo>
                    <a:pt x="246937" y="51231"/>
                  </a:lnTo>
                  <a:cubicBezTo>
                    <a:pt x="246937" y="64819"/>
                    <a:pt x="241540" y="77850"/>
                    <a:pt x="231932" y="87458"/>
                  </a:cubicBezTo>
                  <a:cubicBezTo>
                    <a:pt x="222324" y="97065"/>
                    <a:pt x="209293" y="102463"/>
                    <a:pt x="195706" y="102463"/>
                  </a:cubicBezTo>
                  <a:lnTo>
                    <a:pt x="51231" y="102463"/>
                  </a:lnTo>
                  <a:cubicBezTo>
                    <a:pt x="37644" y="102463"/>
                    <a:pt x="24613" y="97065"/>
                    <a:pt x="15005" y="87458"/>
                  </a:cubicBezTo>
                  <a:cubicBezTo>
                    <a:pt x="5398" y="77850"/>
                    <a:pt x="0" y="64819"/>
                    <a:pt x="0" y="51231"/>
                  </a:cubicBezTo>
                  <a:lnTo>
                    <a:pt x="0" y="51231"/>
                  </a:lnTo>
                  <a:cubicBezTo>
                    <a:pt x="0" y="37644"/>
                    <a:pt x="5398" y="24613"/>
                    <a:pt x="15005" y="15005"/>
                  </a:cubicBezTo>
                  <a:cubicBezTo>
                    <a:pt x="24613" y="5398"/>
                    <a:pt x="37644" y="0"/>
                    <a:pt x="51231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0"/>
              <a:ext cx="246937" cy="102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6583887" y="5202421"/>
            <a:ext cx="937590" cy="389039"/>
            <a:chOff x="0" y="0"/>
            <a:chExt cx="246937" cy="10246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46937" cy="102463"/>
            </a:xfrm>
            <a:custGeom>
              <a:avLst/>
              <a:gdLst/>
              <a:ahLst/>
              <a:cxnLst/>
              <a:rect l="l" t="t" r="r" b="b"/>
              <a:pathLst>
                <a:path w="246937" h="102463">
                  <a:moveTo>
                    <a:pt x="51231" y="0"/>
                  </a:moveTo>
                  <a:lnTo>
                    <a:pt x="195706" y="0"/>
                  </a:lnTo>
                  <a:cubicBezTo>
                    <a:pt x="224000" y="0"/>
                    <a:pt x="246937" y="22937"/>
                    <a:pt x="246937" y="51231"/>
                  </a:cubicBezTo>
                  <a:lnTo>
                    <a:pt x="246937" y="51231"/>
                  </a:lnTo>
                  <a:cubicBezTo>
                    <a:pt x="246937" y="64819"/>
                    <a:pt x="241540" y="77850"/>
                    <a:pt x="231932" y="87458"/>
                  </a:cubicBezTo>
                  <a:cubicBezTo>
                    <a:pt x="222324" y="97065"/>
                    <a:pt x="209293" y="102463"/>
                    <a:pt x="195706" y="102463"/>
                  </a:cubicBezTo>
                  <a:lnTo>
                    <a:pt x="51231" y="102463"/>
                  </a:lnTo>
                  <a:cubicBezTo>
                    <a:pt x="37644" y="102463"/>
                    <a:pt x="24613" y="97065"/>
                    <a:pt x="15005" y="87458"/>
                  </a:cubicBezTo>
                  <a:cubicBezTo>
                    <a:pt x="5398" y="77850"/>
                    <a:pt x="0" y="64819"/>
                    <a:pt x="0" y="51231"/>
                  </a:cubicBezTo>
                  <a:lnTo>
                    <a:pt x="0" y="51231"/>
                  </a:lnTo>
                  <a:cubicBezTo>
                    <a:pt x="0" y="37644"/>
                    <a:pt x="5398" y="24613"/>
                    <a:pt x="15005" y="15005"/>
                  </a:cubicBezTo>
                  <a:cubicBezTo>
                    <a:pt x="24613" y="5398"/>
                    <a:pt x="37644" y="0"/>
                    <a:pt x="51231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246937" cy="102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7785181" y="5256124"/>
            <a:ext cx="281634" cy="281634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3389311" y="5202421"/>
            <a:ext cx="281634" cy="281634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2258140" y="5256124"/>
            <a:ext cx="281634" cy="281634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6676303" y="5256124"/>
            <a:ext cx="281634" cy="281634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1409558" y="1192392"/>
            <a:ext cx="15174329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799"/>
              </a:lnSpc>
            </a:pPr>
            <a:r>
              <a:rPr lang="ar-EG" sz="69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التحديات التي تواجه الخزينة العمومية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16583887" y="-485434"/>
            <a:ext cx="2044359" cy="2044359"/>
            <a:chOff x="0" y="0"/>
            <a:chExt cx="6350000" cy="63500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57608" y="377814"/>
            <a:ext cx="14830197" cy="1654533"/>
            <a:chOff x="0" y="0"/>
            <a:chExt cx="3905896" cy="4357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5896" cy="435762"/>
            </a:xfrm>
            <a:custGeom>
              <a:avLst/>
              <a:gdLst/>
              <a:ahLst/>
              <a:cxnLst/>
              <a:rect l="l" t="t" r="r" b="b"/>
              <a:pathLst>
                <a:path w="3905896" h="435762">
                  <a:moveTo>
                    <a:pt x="52204" y="0"/>
                  </a:moveTo>
                  <a:lnTo>
                    <a:pt x="3853692" y="0"/>
                  </a:lnTo>
                  <a:cubicBezTo>
                    <a:pt x="3867537" y="0"/>
                    <a:pt x="3880815" y="5500"/>
                    <a:pt x="3890606" y="15290"/>
                  </a:cubicBezTo>
                  <a:cubicBezTo>
                    <a:pt x="3900396" y="25080"/>
                    <a:pt x="3905896" y="38358"/>
                    <a:pt x="3905896" y="52204"/>
                  </a:cubicBezTo>
                  <a:lnTo>
                    <a:pt x="3905896" y="383558"/>
                  </a:lnTo>
                  <a:cubicBezTo>
                    <a:pt x="3905896" y="397403"/>
                    <a:pt x="3900396" y="410682"/>
                    <a:pt x="3890606" y="420472"/>
                  </a:cubicBezTo>
                  <a:cubicBezTo>
                    <a:pt x="3880815" y="430262"/>
                    <a:pt x="3867537" y="435762"/>
                    <a:pt x="3853692" y="435762"/>
                  </a:cubicBezTo>
                  <a:lnTo>
                    <a:pt x="52204" y="435762"/>
                  </a:lnTo>
                  <a:cubicBezTo>
                    <a:pt x="23372" y="435762"/>
                    <a:pt x="0" y="412390"/>
                    <a:pt x="0" y="383558"/>
                  </a:cubicBezTo>
                  <a:lnTo>
                    <a:pt x="0" y="52204"/>
                  </a:lnTo>
                  <a:cubicBezTo>
                    <a:pt x="0" y="38358"/>
                    <a:pt x="5500" y="25080"/>
                    <a:pt x="15290" y="15290"/>
                  </a:cubicBezTo>
                  <a:cubicBezTo>
                    <a:pt x="25080" y="5500"/>
                    <a:pt x="38358" y="0"/>
                    <a:pt x="52204" y="0"/>
                  </a:cubicBezTo>
                  <a:close/>
                </a:path>
              </a:pathLst>
            </a:custGeom>
            <a:solidFill>
              <a:srgbClr val="FEFEC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3905896" cy="435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33091" y="-530225"/>
            <a:ext cx="1884141" cy="188414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247586" y="2458722"/>
            <a:ext cx="13281031" cy="11885902"/>
            <a:chOff x="0" y="0"/>
            <a:chExt cx="5660980" cy="50663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660980" cy="5066312"/>
            </a:xfrm>
            <a:custGeom>
              <a:avLst/>
              <a:gdLst/>
              <a:ahLst/>
              <a:cxnLst/>
              <a:rect l="l" t="t" r="r" b="b"/>
              <a:pathLst>
                <a:path w="5660980" h="5066312">
                  <a:moveTo>
                    <a:pt x="2830490" y="0"/>
                  </a:moveTo>
                  <a:cubicBezTo>
                    <a:pt x="1267253" y="0"/>
                    <a:pt x="0" y="1134133"/>
                    <a:pt x="0" y="2533156"/>
                  </a:cubicBezTo>
                  <a:cubicBezTo>
                    <a:pt x="0" y="3932180"/>
                    <a:pt x="1267253" y="5066312"/>
                    <a:pt x="2830490" y="5066312"/>
                  </a:cubicBezTo>
                  <a:cubicBezTo>
                    <a:pt x="4393726" y="5066312"/>
                    <a:pt x="5660980" y="3932180"/>
                    <a:pt x="5660980" y="2533156"/>
                  </a:cubicBezTo>
                  <a:cubicBezTo>
                    <a:pt x="5660980" y="1134133"/>
                    <a:pt x="4393726" y="0"/>
                    <a:pt x="2830490" y="0"/>
                  </a:cubicBezTo>
                  <a:close/>
                </a:path>
              </a:pathLst>
            </a:custGeom>
            <a:solidFill>
              <a:srgbClr val="ECECEC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697547" y="5458890"/>
            <a:ext cx="10381109" cy="1611337"/>
            <a:chOff x="0" y="0"/>
            <a:chExt cx="13841479" cy="2148449"/>
          </a:xfrm>
        </p:grpSpPr>
        <p:sp>
          <p:nvSpPr>
            <p:cNvPr id="10" name="Freeform 10"/>
            <p:cNvSpPr/>
            <p:nvPr/>
          </p:nvSpPr>
          <p:spPr>
            <a:xfrm>
              <a:off x="0" y="1024752"/>
              <a:ext cx="13235057" cy="1123698"/>
            </a:xfrm>
            <a:custGeom>
              <a:avLst/>
              <a:gdLst/>
              <a:ahLst/>
              <a:cxnLst/>
              <a:rect l="l" t="t" r="r" b="b"/>
              <a:pathLst>
                <a:path w="13235057" h="1123698">
                  <a:moveTo>
                    <a:pt x="0" y="0"/>
                  </a:moveTo>
                  <a:lnTo>
                    <a:pt x="13235057" y="0"/>
                  </a:lnTo>
                  <a:lnTo>
                    <a:pt x="13235057" y="1123697"/>
                  </a:lnTo>
                  <a:lnTo>
                    <a:pt x="0" y="1123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0298" b="-40298"/>
              </a:stretch>
            </a:blipFill>
          </p:spPr>
        </p:sp>
        <p:grpSp>
          <p:nvGrpSpPr>
            <p:cNvPr id="11" name="Group 11"/>
            <p:cNvGrpSpPr/>
            <p:nvPr/>
          </p:nvGrpSpPr>
          <p:grpSpPr>
            <a:xfrm>
              <a:off x="0" y="0"/>
              <a:ext cx="13841479" cy="2118330"/>
              <a:chOff x="0" y="0"/>
              <a:chExt cx="4315151" cy="660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315151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4315151" h="660400">
                    <a:moveTo>
                      <a:pt x="4190691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90691" y="0"/>
                    </a:lnTo>
                    <a:cubicBezTo>
                      <a:pt x="4259271" y="0"/>
                      <a:pt x="4315151" y="55880"/>
                      <a:pt x="4315151" y="124460"/>
                    </a:cubicBezTo>
                    <a:lnTo>
                      <a:pt x="4315151" y="535940"/>
                    </a:lnTo>
                    <a:cubicBezTo>
                      <a:pt x="4315151" y="604520"/>
                      <a:pt x="4259271" y="660400"/>
                      <a:pt x="4190691" y="660400"/>
                    </a:cubicBezTo>
                    <a:close/>
                  </a:path>
                </a:pathLst>
              </a:custGeom>
              <a:solidFill>
                <a:srgbClr val="FDD077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3641751" y="8401674"/>
            <a:ext cx="10492701" cy="1577942"/>
            <a:chOff x="0" y="0"/>
            <a:chExt cx="13990268" cy="2103923"/>
          </a:xfrm>
        </p:grpSpPr>
        <p:sp>
          <p:nvSpPr>
            <p:cNvPr id="14" name="Freeform 14"/>
            <p:cNvSpPr/>
            <p:nvPr/>
          </p:nvSpPr>
          <p:spPr>
            <a:xfrm>
              <a:off x="0" y="811234"/>
              <a:ext cx="12886028" cy="889564"/>
            </a:xfrm>
            <a:custGeom>
              <a:avLst/>
              <a:gdLst/>
              <a:ahLst/>
              <a:cxnLst/>
              <a:rect l="l" t="t" r="r" b="b"/>
              <a:pathLst>
                <a:path w="12886028" h="889564">
                  <a:moveTo>
                    <a:pt x="0" y="0"/>
                  </a:moveTo>
                  <a:lnTo>
                    <a:pt x="12886028" y="0"/>
                  </a:lnTo>
                  <a:lnTo>
                    <a:pt x="12886028" y="889564"/>
                  </a:lnTo>
                  <a:lnTo>
                    <a:pt x="0" y="889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1057" b="-61057"/>
              </a:stretch>
            </a:blipFill>
          </p:spPr>
        </p:sp>
        <p:grpSp>
          <p:nvGrpSpPr>
            <p:cNvPr id="15" name="Group 15"/>
            <p:cNvGrpSpPr/>
            <p:nvPr/>
          </p:nvGrpSpPr>
          <p:grpSpPr>
            <a:xfrm>
              <a:off x="0" y="0"/>
              <a:ext cx="13990268" cy="2103923"/>
              <a:chOff x="0" y="0"/>
              <a:chExt cx="4391403" cy="660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391403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4391403" h="660400">
                    <a:moveTo>
                      <a:pt x="4266943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266943" y="0"/>
                    </a:lnTo>
                    <a:cubicBezTo>
                      <a:pt x="4335523" y="0"/>
                      <a:pt x="4391403" y="55880"/>
                      <a:pt x="4391403" y="124460"/>
                    </a:cubicBezTo>
                    <a:lnTo>
                      <a:pt x="4391403" y="535940"/>
                    </a:lnTo>
                    <a:cubicBezTo>
                      <a:pt x="4391403" y="604520"/>
                      <a:pt x="4335523" y="660400"/>
                      <a:pt x="4266943" y="660400"/>
                    </a:cubicBezTo>
                    <a:close/>
                  </a:path>
                </a:pathLst>
              </a:custGeom>
              <a:solidFill>
                <a:srgbClr val="FFD578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849441" y="9685390"/>
            <a:ext cx="1203219" cy="1203219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5B453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7084781" y="-530225"/>
            <a:ext cx="1203219" cy="120321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0B1A5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4842385" y="4020615"/>
            <a:ext cx="7908527" cy="49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تعزيز الشفافية والرقابة على الانفاق العمومي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500027" y="5978809"/>
            <a:ext cx="859324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تنويع مصادر الايرادات لتقليل الاعتماد على النفط</a:t>
            </a:r>
            <a:r>
              <a:rPr lang="en-US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</a:rPr>
              <a:t>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97547" y="8972550"/>
            <a:ext cx="10381109" cy="49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تحسين كفاءة الادارة المالية من خلال التكنولوجيا الحديثة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886546" y="477189"/>
            <a:ext cx="8003111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9799"/>
              </a:lnSpc>
            </a:pPr>
            <a:r>
              <a:rPr lang="ar-EG" sz="69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الاصلاحات المقترحة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86546" y="7361379"/>
            <a:ext cx="7470843" cy="49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تحديث النظام الضريبي لزيادة الايرادات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98003" y="2178643"/>
            <a:ext cx="7079657" cy="707965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CECE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82667" y="6480732"/>
            <a:ext cx="3631393" cy="363139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D13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89637" y="1033644"/>
            <a:ext cx="3631393" cy="363139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D13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5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06369" y="3537435"/>
            <a:ext cx="10783268" cy="2828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11546"/>
              </a:lnSpc>
            </a:pPr>
            <a:r>
              <a:rPr lang="ar-EG" sz="8247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شكرا على حسن الاصغاء والمتابعة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187226" y="8268488"/>
            <a:ext cx="990882" cy="989812"/>
            <a:chOff x="0" y="0"/>
            <a:chExt cx="812800" cy="8119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1923"/>
            </a:xfrm>
            <a:custGeom>
              <a:avLst/>
              <a:gdLst/>
              <a:ahLst/>
              <a:cxnLst/>
              <a:rect l="l" t="t" r="r" b="b"/>
              <a:pathLst>
                <a:path w="812800" h="811923">
                  <a:moveTo>
                    <a:pt x="406400" y="0"/>
                  </a:moveTo>
                  <a:cubicBezTo>
                    <a:pt x="181951" y="0"/>
                    <a:pt x="0" y="181755"/>
                    <a:pt x="0" y="405961"/>
                  </a:cubicBezTo>
                  <a:cubicBezTo>
                    <a:pt x="0" y="630168"/>
                    <a:pt x="181951" y="811923"/>
                    <a:pt x="406400" y="811923"/>
                  </a:cubicBezTo>
                  <a:cubicBezTo>
                    <a:pt x="630849" y="811923"/>
                    <a:pt x="812800" y="630168"/>
                    <a:pt x="812800" y="405961"/>
                  </a:cubicBezTo>
                  <a:cubicBezTo>
                    <a:pt x="812800" y="18175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C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9443"/>
              <a:ext cx="660400" cy="726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630173" y="2292888"/>
            <a:ext cx="1114105" cy="1112903"/>
            <a:chOff x="0" y="0"/>
            <a:chExt cx="812800" cy="81192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1923"/>
            </a:xfrm>
            <a:custGeom>
              <a:avLst/>
              <a:gdLst/>
              <a:ahLst/>
              <a:cxnLst/>
              <a:rect l="l" t="t" r="r" b="b"/>
              <a:pathLst>
                <a:path w="812800" h="811923">
                  <a:moveTo>
                    <a:pt x="406400" y="0"/>
                  </a:moveTo>
                  <a:cubicBezTo>
                    <a:pt x="181951" y="0"/>
                    <a:pt x="0" y="181755"/>
                    <a:pt x="0" y="405961"/>
                  </a:cubicBezTo>
                  <a:cubicBezTo>
                    <a:pt x="0" y="630168"/>
                    <a:pt x="181951" y="811923"/>
                    <a:pt x="406400" y="811923"/>
                  </a:cubicBezTo>
                  <a:cubicBezTo>
                    <a:pt x="630849" y="811923"/>
                    <a:pt x="812800" y="630168"/>
                    <a:pt x="812800" y="405961"/>
                  </a:cubicBezTo>
                  <a:cubicBezTo>
                    <a:pt x="812800" y="18175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C3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9443"/>
              <a:ext cx="660400" cy="726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5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516599" y="869715"/>
            <a:ext cx="1981763" cy="1979625"/>
            <a:chOff x="0" y="0"/>
            <a:chExt cx="812800" cy="81192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1923"/>
            </a:xfrm>
            <a:custGeom>
              <a:avLst/>
              <a:gdLst/>
              <a:ahLst/>
              <a:cxnLst/>
              <a:rect l="l" t="t" r="r" b="b"/>
              <a:pathLst>
                <a:path w="812800" h="811923">
                  <a:moveTo>
                    <a:pt x="406400" y="0"/>
                  </a:moveTo>
                  <a:cubicBezTo>
                    <a:pt x="181951" y="0"/>
                    <a:pt x="0" y="181755"/>
                    <a:pt x="0" y="405961"/>
                  </a:cubicBezTo>
                  <a:cubicBezTo>
                    <a:pt x="0" y="630168"/>
                    <a:pt x="181951" y="811923"/>
                    <a:pt x="406400" y="811923"/>
                  </a:cubicBezTo>
                  <a:cubicBezTo>
                    <a:pt x="630849" y="811923"/>
                    <a:pt x="812800" y="630168"/>
                    <a:pt x="812800" y="405961"/>
                  </a:cubicBezTo>
                  <a:cubicBezTo>
                    <a:pt x="812800" y="18175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5867E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9443"/>
              <a:ext cx="660400" cy="726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604" y="7826880"/>
            <a:ext cx="1086313" cy="108631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143071" y="7446865"/>
            <a:ext cx="1086313" cy="108631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1019012" y="-2352212"/>
            <a:ext cx="4604192" cy="4604192"/>
          </a:xfrm>
          <a:custGeom>
            <a:avLst/>
            <a:gdLst/>
            <a:ahLst/>
            <a:cxnLst/>
            <a:rect l="l" t="t" r="r" b="b"/>
            <a:pathLst>
              <a:path w="4604192" h="4604192">
                <a:moveTo>
                  <a:pt x="0" y="0"/>
                </a:moveTo>
                <a:lnTo>
                  <a:pt x="4604192" y="0"/>
                </a:lnTo>
                <a:lnTo>
                  <a:pt x="4604192" y="4604192"/>
                </a:lnTo>
                <a:lnTo>
                  <a:pt x="0" y="4604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643105" y="8533178"/>
            <a:ext cx="2621184" cy="2621184"/>
          </a:xfrm>
          <a:custGeom>
            <a:avLst/>
            <a:gdLst/>
            <a:ahLst/>
            <a:cxnLst/>
            <a:rect l="l" t="t" r="r" b="b"/>
            <a:pathLst>
              <a:path w="2621184" h="2621184">
                <a:moveTo>
                  <a:pt x="0" y="0"/>
                </a:moveTo>
                <a:lnTo>
                  <a:pt x="2621184" y="0"/>
                </a:lnTo>
                <a:lnTo>
                  <a:pt x="2621184" y="2621184"/>
                </a:lnTo>
                <a:lnTo>
                  <a:pt x="0" y="2621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173819" y="7898834"/>
            <a:ext cx="4122481" cy="4232295"/>
          </a:xfrm>
          <a:custGeom>
            <a:avLst/>
            <a:gdLst/>
            <a:ahLst/>
            <a:cxnLst/>
            <a:rect l="l" t="t" r="r" b="b"/>
            <a:pathLst>
              <a:path w="4122481" h="4232295">
                <a:moveTo>
                  <a:pt x="0" y="0"/>
                </a:moveTo>
                <a:lnTo>
                  <a:pt x="4122482" y="0"/>
                </a:lnTo>
                <a:lnTo>
                  <a:pt x="4122482" y="4232295"/>
                </a:lnTo>
                <a:lnTo>
                  <a:pt x="0" y="423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31" r="-1331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143071" y="415637"/>
            <a:ext cx="1724285" cy="1724285"/>
          </a:xfrm>
          <a:custGeom>
            <a:avLst/>
            <a:gdLst/>
            <a:ahLst/>
            <a:cxnLst/>
            <a:rect l="l" t="t" r="r" b="b"/>
            <a:pathLst>
              <a:path w="1724285" h="1724285">
                <a:moveTo>
                  <a:pt x="0" y="0"/>
                </a:moveTo>
                <a:lnTo>
                  <a:pt x="1724285" y="0"/>
                </a:lnTo>
                <a:lnTo>
                  <a:pt x="1724285" y="1724285"/>
                </a:lnTo>
                <a:lnTo>
                  <a:pt x="0" y="17242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283084" y="4248140"/>
            <a:ext cx="14830197" cy="1654533"/>
            <a:chOff x="0" y="0"/>
            <a:chExt cx="3905896" cy="43576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905896" cy="435762"/>
            </a:xfrm>
            <a:custGeom>
              <a:avLst/>
              <a:gdLst/>
              <a:ahLst/>
              <a:cxnLst/>
              <a:rect l="l" t="t" r="r" b="b"/>
              <a:pathLst>
                <a:path w="3905896" h="435762">
                  <a:moveTo>
                    <a:pt x="52204" y="0"/>
                  </a:moveTo>
                  <a:lnTo>
                    <a:pt x="3853692" y="0"/>
                  </a:lnTo>
                  <a:cubicBezTo>
                    <a:pt x="3867537" y="0"/>
                    <a:pt x="3880815" y="5500"/>
                    <a:pt x="3890606" y="15290"/>
                  </a:cubicBezTo>
                  <a:cubicBezTo>
                    <a:pt x="3900396" y="25080"/>
                    <a:pt x="3905896" y="38358"/>
                    <a:pt x="3905896" y="52204"/>
                  </a:cubicBezTo>
                  <a:lnTo>
                    <a:pt x="3905896" y="383558"/>
                  </a:lnTo>
                  <a:cubicBezTo>
                    <a:pt x="3905896" y="397403"/>
                    <a:pt x="3900396" y="410682"/>
                    <a:pt x="3890606" y="420472"/>
                  </a:cubicBezTo>
                  <a:cubicBezTo>
                    <a:pt x="3880815" y="430262"/>
                    <a:pt x="3867537" y="435762"/>
                    <a:pt x="3853692" y="435762"/>
                  </a:cubicBezTo>
                  <a:lnTo>
                    <a:pt x="52204" y="435762"/>
                  </a:lnTo>
                  <a:cubicBezTo>
                    <a:pt x="23372" y="435762"/>
                    <a:pt x="0" y="412390"/>
                    <a:pt x="0" y="383558"/>
                  </a:cubicBezTo>
                  <a:lnTo>
                    <a:pt x="0" y="52204"/>
                  </a:lnTo>
                  <a:cubicBezTo>
                    <a:pt x="0" y="38358"/>
                    <a:pt x="5500" y="25080"/>
                    <a:pt x="15290" y="15290"/>
                  </a:cubicBezTo>
                  <a:cubicBezTo>
                    <a:pt x="25080" y="5500"/>
                    <a:pt x="38358" y="0"/>
                    <a:pt x="52204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3905896" cy="435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270566" y="4411832"/>
            <a:ext cx="9746869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9799"/>
              </a:lnSpc>
            </a:pPr>
            <a:r>
              <a:rPr lang="ar-EG" sz="69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ماهية الخزينة العمومية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5823" y="3639878"/>
            <a:ext cx="7896549" cy="6365975"/>
            <a:chOff x="0" y="0"/>
            <a:chExt cx="2079750" cy="16766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9750" cy="1676635"/>
            </a:xfrm>
            <a:custGeom>
              <a:avLst/>
              <a:gdLst/>
              <a:ahLst/>
              <a:cxnLst/>
              <a:rect l="l" t="t" r="r" b="b"/>
              <a:pathLst>
                <a:path w="2079750" h="1676635">
                  <a:moveTo>
                    <a:pt x="33334" y="0"/>
                  </a:moveTo>
                  <a:lnTo>
                    <a:pt x="2046415" y="0"/>
                  </a:lnTo>
                  <a:cubicBezTo>
                    <a:pt x="2055256" y="0"/>
                    <a:pt x="2063735" y="3512"/>
                    <a:pt x="2069986" y="9763"/>
                  </a:cubicBezTo>
                  <a:cubicBezTo>
                    <a:pt x="2076238" y="16015"/>
                    <a:pt x="2079750" y="24493"/>
                    <a:pt x="2079750" y="33334"/>
                  </a:cubicBezTo>
                  <a:lnTo>
                    <a:pt x="2079750" y="1643301"/>
                  </a:lnTo>
                  <a:cubicBezTo>
                    <a:pt x="2079750" y="1652142"/>
                    <a:pt x="2076238" y="1660621"/>
                    <a:pt x="2069986" y="1666872"/>
                  </a:cubicBezTo>
                  <a:cubicBezTo>
                    <a:pt x="2063735" y="1673123"/>
                    <a:pt x="2055256" y="1676635"/>
                    <a:pt x="2046415" y="1676635"/>
                  </a:cubicBezTo>
                  <a:lnTo>
                    <a:pt x="33334" y="1676635"/>
                  </a:lnTo>
                  <a:cubicBezTo>
                    <a:pt x="24493" y="1676635"/>
                    <a:pt x="16015" y="1673123"/>
                    <a:pt x="9763" y="1666872"/>
                  </a:cubicBezTo>
                  <a:cubicBezTo>
                    <a:pt x="3512" y="1660621"/>
                    <a:pt x="0" y="1652142"/>
                    <a:pt x="0" y="1643301"/>
                  </a:cubicBezTo>
                  <a:lnTo>
                    <a:pt x="0" y="33334"/>
                  </a:lnTo>
                  <a:cubicBezTo>
                    <a:pt x="0" y="24493"/>
                    <a:pt x="3512" y="16015"/>
                    <a:pt x="9763" y="9763"/>
                  </a:cubicBezTo>
                  <a:cubicBezTo>
                    <a:pt x="16015" y="3512"/>
                    <a:pt x="24493" y="0"/>
                    <a:pt x="33334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079750" cy="1676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3637941"/>
            <a:ext cx="7891206" cy="6365975"/>
            <a:chOff x="0" y="0"/>
            <a:chExt cx="2078342" cy="16766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8342" cy="1676635"/>
            </a:xfrm>
            <a:custGeom>
              <a:avLst/>
              <a:gdLst/>
              <a:ahLst/>
              <a:cxnLst/>
              <a:rect l="l" t="t" r="r" b="b"/>
              <a:pathLst>
                <a:path w="2078342" h="1676635">
                  <a:moveTo>
                    <a:pt x="33357" y="0"/>
                  </a:moveTo>
                  <a:lnTo>
                    <a:pt x="2044986" y="0"/>
                  </a:lnTo>
                  <a:cubicBezTo>
                    <a:pt x="2053832" y="0"/>
                    <a:pt x="2062317" y="3514"/>
                    <a:pt x="2068572" y="9770"/>
                  </a:cubicBezTo>
                  <a:cubicBezTo>
                    <a:pt x="2074828" y="16026"/>
                    <a:pt x="2078342" y="24510"/>
                    <a:pt x="2078342" y="33357"/>
                  </a:cubicBezTo>
                  <a:lnTo>
                    <a:pt x="2078342" y="1643279"/>
                  </a:lnTo>
                  <a:cubicBezTo>
                    <a:pt x="2078342" y="1652126"/>
                    <a:pt x="2074828" y="1660610"/>
                    <a:pt x="2068572" y="1666866"/>
                  </a:cubicBezTo>
                  <a:cubicBezTo>
                    <a:pt x="2062317" y="1673121"/>
                    <a:pt x="2053832" y="1676635"/>
                    <a:pt x="2044986" y="1676635"/>
                  </a:cubicBezTo>
                  <a:lnTo>
                    <a:pt x="33357" y="1676635"/>
                  </a:lnTo>
                  <a:cubicBezTo>
                    <a:pt x="14934" y="1676635"/>
                    <a:pt x="0" y="1661701"/>
                    <a:pt x="0" y="1643279"/>
                  </a:cubicBezTo>
                  <a:lnTo>
                    <a:pt x="0" y="33357"/>
                  </a:lnTo>
                  <a:cubicBezTo>
                    <a:pt x="0" y="24510"/>
                    <a:pt x="3514" y="16026"/>
                    <a:pt x="9770" y="9770"/>
                  </a:cubicBezTo>
                  <a:cubicBezTo>
                    <a:pt x="16026" y="3514"/>
                    <a:pt x="24510" y="0"/>
                    <a:pt x="33357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078342" cy="1676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8901" y="908039"/>
            <a:ext cx="14830197" cy="1654533"/>
            <a:chOff x="0" y="0"/>
            <a:chExt cx="3905896" cy="43576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05896" cy="435762"/>
            </a:xfrm>
            <a:custGeom>
              <a:avLst/>
              <a:gdLst/>
              <a:ahLst/>
              <a:cxnLst/>
              <a:rect l="l" t="t" r="r" b="b"/>
              <a:pathLst>
                <a:path w="3905896" h="435762">
                  <a:moveTo>
                    <a:pt x="52204" y="0"/>
                  </a:moveTo>
                  <a:lnTo>
                    <a:pt x="3853692" y="0"/>
                  </a:lnTo>
                  <a:cubicBezTo>
                    <a:pt x="3867537" y="0"/>
                    <a:pt x="3880815" y="5500"/>
                    <a:pt x="3890606" y="15290"/>
                  </a:cubicBezTo>
                  <a:cubicBezTo>
                    <a:pt x="3900396" y="25080"/>
                    <a:pt x="3905896" y="38358"/>
                    <a:pt x="3905896" y="52204"/>
                  </a:cubicBezTo>
                  <a:lnTo>
                    <a:pt x="3905896" y="383558"/>
                  </a:lnTo>
                  <a:cubicBezTo>
                    <a:pt x="3905896" y="397403"/>
                    <a:pt x="3900396" y="410682"/>
                    <a:pt x="3890606" y="420472"/>
                  </a:cubicBezTo>
                  <a:cubicBezTo>
                    <a:pt x="3880815" y="430262"/>
                    <a:pt x="3867537" y="435762"/>
                    <a:pt x="3853692" y="435762"/>
                  </a:cubicBezTo>
                  <a:lnTo>
                    <a:pt x="52204" y="435762"/>
                  </a:lnTo>
                  <a:cubicBezTo>
                    <a:pt x="23372" y="435762"/>
                    <a:pt x="0" y="412390"/>
                    <a:pt x="0" y="383558"/>
                  </a:cubicBezTo>
                  <a:lnTo>
                    <a:pt x="0" y="52204"/>
                  </a:lnTo>
                  <a:cubicBezTo>
                    <a:pt x="0" y="38358"/>
                    <a:pt x="5500" y="25080"/>
                    <a:pt x="15290" y="15290"/>
                  </a:cubicBezTo>
                  <a:cubicBezTo>
                    <a:pt x="25080" y="5500"/>
                    <a:pt x="38358" y="0"/>
                    <a:pt x="52204" y="0"/>
                  </a:cubicBezTo>
                  <a:close/>
                </a:path>
              </a:pathLst>
            </a:custGeom>
            <a:solidFill>
              <a:srgbClr val="FEFEC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3905896" cy="435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60595" y="4120662"/>
            <a:ext cx="6107006" cy="4962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94"/>
              </a:lnSpc>
            </a:pPr>
            <a:r>
              <a:rPr lang="en-US" sz="3670" b="1" dirty="0">
                <a:solidFill>
                  <a:srgbClr val="000000"/>
                </a:solidFill>
                <a:latin typeface="Nunito 2 Bold"/>
                <a:ea typeface="Nunito 2 Bold"/>
                <a:cs typeface="Nunito 2 Bold"/>
                <a:sym typeface="Nunito 2 Bold"/>
              </a:rPr>
              <a:t> </a:t>
            </a:r>
            <a:r>
              <a:rPr lang="ar-EG" sz="3670" b="1" dirty="0">
                <a:solidFill>
                  <a:srgbClr val="000000"/>
                </a:solidFill>
                <a:latin typeface="Nunito 2 Bold"/>
                <a:ea typeface="Nunito 2 Bold"/>
                <a:cs typeface="+mj-cs"/>
                <a:sym typeface="Nunito 2 Bold"/>
                <a:rtl/>
              </a:rPr>
              <a:t>الخزينة العمومية جهازًا ماليًا تابعًا للدولة، ورغم أنها لا تتمتع بشخصية معنوية مستقلة</a:t>
            </a:r>
            <a:r>
              <a:rPr lang="en-US" sz="3670" b="1" dirty="0">
                <a:solidFill>
                  <a:srgbClr val="000000"/>
                </a:solidFill>
                <a:latin typeface="Nunito 2 Bold"/>
                <a:ea typeface="Nunito 2 Bold"/>
                <a:cs typeface="+mj-cs"/>
                <a:sym typeface="Nunito 2 Bold"/>
              </a:rPr>
              <a:t>،</a:t>
            </a:r>
          </a:p>
          <a:p>
            <a:pPr algn="ctr">
              <a:lnSpc>
                <a:spcPts val="4294"/>
              </a:lnSpc>
            </a:pPr>
            <a:r>
              <a:rPr lang="en-US" sz="3670" b="1" dirty="0">
                <a:solidFill>
                  <a:srgbClr val="000000"/>
                </a:solidFill>
                <a:latin typeface="Nunito 2 Bold"/>
                <a:ea typeface="Nunito 2 Bold"/>
                <a:cs typeface="+mj-cs"/>
                <a:sym typeface="Nunito 2 Bold"/>
              </a:rPr>
              <a:t> </a:t>
            </a:r>
            <a:r>
              <a:rPr lang="ar-EG" sz="3670" b="1" dirty="0">
                <a:solidFill>
                  <a:srgbClr val="000000"/>
                </a:solidFill>
                <a:latin typeface="Nunito 2 Bold"/>
                <a:ea typeface="Nunito 2 Bold"/>
                <a:cs typeface="+mj-cs"/>
                <a:sym typeface="Nunito 2 Bold"/>
                <a:rtl/>
              </a:rPr>
              <a:t>إلا أنها تضم مختلف المصالح المالية التابعة للدولة والجماعات العمومية. وتتمثل مهمتها الأساسية في تنفيذ ميزانية الدولة وتنظيم الشؤون الاقتصادية، خاصة من خلال التدخلات الظرفية عند الحاجة</a:t>
            </a:r>
            <a:r>
              <a:rPr lang="en-US" sz="3670" b="1" dirty="0">
                <a:solidFill>
                  <a:srgbClr val="000000"/>
                </a:solidFill>
                <a:latin typeface="Nunito 2 Bold"/>
                <a:ea typeface="Nunito 2 Bold"/>
                <a:cs typeface="Nunito 2 Bold"/>
                <a:sym typeface="Nunito 2 Bol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70566" y="1071731"/>
            <a:ext cx="9746869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9799"/>
              </a:lnSpc>
            </a:pPr>
            <a:r>
              <a:rPr lang="ar-EG" sz="69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تعريف الخزينة العمومية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58400" y="4149771"/>
            <a:ext cx="6316959" cy="5514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4291"/>
              </a:lnSpc>
            </a:pPr>
            <a:r>
              <a:rPr lang="ar-EG" sz="3668" b="1" dirty="0">
                <a:solidFill>
                  <a:srgbClr val="000000"/>
                </a:solidFill>
                <a:latin typeface="Nunito 2 Bold"/>
                <a:ea typeface="Nunito 2 Bold"/>
                <a:cs typeface="+mj-cs"/>
                <a:sym typeface="Nunito 2 Bold"/>
                <a:rtl/>
              </a:rPr>
              <a:t>تُعتبر الخزينة جهازًا إداريًا خاضعًا لوزارة المالية، يتكفل باتخاذ  الإجراءات اللازمة لتسيير موارد الدولة المالية، سواء من حيث تحصيل </a:t>
            </a:r>
          </a:p>
          <a:p>
            <a:pPr algn="ctr" rtl="1">
              <a:lnSpc>
                <a:spcPts val="4291"/>
              </a:lnSpc>
            </a:pPr>
            <a:r>
              <a:rPr lang="ar-EG" sz="3668" b="1" dirty="0">
                <a:solidFill>
                  <a:srgbClr val="000000"/>
                </a:solidFill>
                <a:latin typeface="Nunito 2 Bold"/>
                <a:ea typeface="Nunito 2 Bold"/>
                <a:cs typeface="+mj-cs"/>
                <a:sym typeface="Nunito 2 Bold"/>
                <a:rtl/>
              </a:rPr>
              <a:t>الإيرادات أو صرف النفقات. </a:t>
            </a:r>
          </a:p>
          <a:p>
            <a:pPr algn="ctr" rtl="1">
              <a:lnSpc>
                <a:spcPts val="4291"/>
              </a:lnSpc>
            </a:pPr>
            <a:r>
              <a:rPr lang="ar-EG" sz="3668" b="1" dirty="0">
                <a:solidFill>
                  <a:srgbClr val="000000"/>
                </a:solidFill>
                <a:latin typeface="Nunito 2 Bold"/>
                <a:ea typeface="Nunito 2 Bold"/>
                <a:cs typeface="+mj-cs"/>
                <a:sym typeface="Nunito 2 Bold"/>
                <a:rtl/>
              </a:rPr>
              <a:t>وتعمل على متابعة حركة الأموال العمومية، بما يضمن الحفاظ على التوازن المالي للدولة وتمويل مختلف البرامج والنفقات العمومية.</a:t>
            </a:r>
          </a:p>
          <a:p>
            <a:pPr algn="ctr">
              <a:lnSpc>
                <a:spcPts val="4291"/>
              </a:lnSpc>
            </a:pPr>
            <a:endParaRPr lang="ar-EG" sz="3668" b="1" dirty="0">
              <a:solidFill>
                <a:srgbClr val="000000"/>
              </a:solidFill>
              <a:latin typeface="Nunito 2 Bold"/>
              <a:ea typeface="Nunito 2 Bold"/>
              <a:cs typeface="Nunito 2 Bold"/>
              <a:sym typeface="Nunito 2 Bold"/>
              <a:rtl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07717" y="4647415"/>
            <a:ext cx="9135410" cy="2947172"/>
            <a:chOff x="0" y="0"/>
            <a:chExt cx="2406034" cy="776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6034" cy="776210"/>
            </a:xfrm>
            <a:custGeom>
              <a:avLst/>
              <a:gdLst/>
              <a:ahLst/>
              <a:cxnLst/>
              <a:rect l="l" t="t" r="r" b="b"/>
              <a:pathLst>
                <a:path w="2406034" h="776210">
                  <a:moveTo>
                    <a:pt x="43221" y="0"/>
                  </a:moveTo>
                  <a:lnTo>
                    <a:pt x="2362813" y="0"/>
                  </a:lnTo>
                  <a:cubicBezTo>
                    <a:pt x="2374276" y="0"/>
                    <a:pt x="2385269" y="4554"/>
                    <a:pt x="2393375" y="12659"/>
                  </a:cubicBezTo>
                  <a:cubicBezTo>
                    <a:pt x="2401480" y="20764"/>
                    <a:pt x="2406034" y="31758"/>
                    <a:pt x="2406034" y="43221"/>
                  </a:cubicBezTo>
                  <a:lnTo>
                    <a:pt x="2406034" y="732989"/>
                  </a:lnTo>
                  <a:cubicBezTo>
                    <a:pt x="2406034" y="744452"/>
                    <a:pt x="2401480" y="755446"/>
                    <a:pt x="2393375" y="763551"/>
                  </a:cubicBezTo>
                  <a:cubicBezTo>
                    <a:pt x="2385269" y="771656"/>
                    <a:pt x="2374276" y="776210"/>
                    <a:pt x="2362813" y="776210"/>
                  </a:cubicBezTo>
                  <a:lnTo>
                    <a:pt x="43221" y="776210"/>
                  </a:lnTo>
                  <a:cubicBezTo>
                    <a:pt x="31758" y="776210"/>
                    <a:pt x="20764" y="771656"/>
                    <a:pt x="12659" y="763551"/>
                  </a:cubicBezTo>
                  <a:cubicBezTo>
                    <a:pt x="4554" y="755446"/>
                    <a:pt x="0" y="744452"/>
                    <a:pt x="0" y="732989"/>
                  </a:cubicBezTo>
                  <a:lnTo>
                    <a:pt x="0" y="43221"/>
                  </a:lnTo>
                  <a:cubicBezTo>
                    <a:pt x="0" y="31758"/>
                    <a:pt x="4554" y="20764"/>
                    <a:pt x="12659" y="12659"/>
                  </a:cubicBezTo>
                  <a:cubicBezTo>
                    <a:pt x="20764" y="4554"/>
                    <a:pt x="31758" y="0"/>
                    <a:pt x="43221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06034" cy="795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556194" y="7870812"/>
            <a:ext cx="9135410" cy="2223538"/>
            <a:chOff x="0" y="0"/>
            <a:chExt cx="2406034" cy="5856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6034" cy="585623"/>
            </a:xfrm>
            <a:custGeom>
              <a:avLst/>
              <a:gdLst/>
              <a:ahLst/>
              <a:cxnLst/>
              <a:rect l="l" t="t" r="r" b="b"/>
              <a:pathLst>
                <a:path w="2406034" h="585623">
                  <a:moveTo>
                    <a:pt x="43221" y="0"/>
                  </a:moveTo>
                  <a:lnTo>
                    <a:pt x="2362813" y="0"/>
                  </a:lnTo>
                  <a:cubicBezTo>
                    <a:pt x="2374276" y="0"/>
                    <a:pt x="2385269" y="4554"/>
                    <a:pt x="2393375" y="12659"/>
                  </a:cubicBezTo>
                  <a:cubicBezTo>
                    <a:pt x="2401480" y="20764"/>
                    <a:pt x="2406034" y="31758"/>
                    <a:pt x="2406034" y="43221"/>
                  </a:cubicBezTo>
                  <a:lnTo>
                    <a:pt x="2406034" y="542403"/>
                  </a:lnTo>
                  <a:cubicBezTo>
                    <a:pt x="2406034" y="553865"/>
                    <a:pt x="2401480" y="564859"/>
                    <a:pt x="2393375" y="572964"/>
                  </a:cubicBezTo>
                  <a:cubicBezTo>
                    <a:pt x="2385269" y="581070"/>
                    <a:pt x="2374276" y="585623"/>
                    <a:pt x="2362813" y="585623"/>
                  </a:cubicBezTo>
                  <a:lnTo>
                    <a:pt x="43221" y="585623"/>
                  </a:lnTo>
                  <a:cubicBezTo>
                    <a:pt x="31758" y="585623"/>
                    <a:pt x="20764" y="581070"/>
                    <a:pt x="12659" y="572964"/>
                  </a:cubicBezTo>
                  <a:cubicBezTo>
                    <a:pt x="4554" y="564859"/>
                    <a:pt x="0" y="553865"/>
                    <a:pt x="0" y="542403"/>
                  </a:cubicBezTo>
                  <a:lnTo>
                    <a:pt x="0" y="43221"/>
                  </a:lnTo>
                  <a:cubicBezTo>
                    <a:pt x="0" y="31758"/>
                    <a:pt x="4554" y="20764"/>
                    <a:pt x="12659" y="12659"/>
                  </a:cubicBezTo>
                  <a:cubicBezTo>
                    <a:pt x="20764" y="4554"/>
                    <a:pt x="31758" y="0"/>
                    <a:pt x="43221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406034" cy="6046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96405" y="2366949"/>
            <a:ext cx="9135410" cy="1947091"/>
            <a:chOff x="0" y="0"/>
            <a:chExt cx="2406034" cy="5128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6034" cy="512814"/>
            </a:xfrm>
            <a:custGeom>
              <a:avLst/>
              <a:gdLst/>
              <a:ahLst/>
              <a:cxnLst/>
              <a:rect l="l" t="t" r="r" b="b"/>
              <a:pathLst>
                <a:path w="2406034" h="512814">
                  <a:moveTo>
                    <a:pt x="43221" y="0"/>
                  </a:moveTo>
                  <a:lnTo>
                    <a:pt x="2362813" y="0"/>
                  </a:lnTo>
                  <a:cubicBezTo>
                    <a:pt x="2374276" y="0"/>
                    <a:pt x="2385269" y="4554"/>
                    <a:pt x="2393375" y="12659"/>
                  </a:cubicBezTo>
                  <a:cubicBezTo>
                    <a:pt x="2401480" y="20764"/>
                    <a:pt x="2406034" y="31758"/>
                    <a:pt x="2406034" y="43221"/>
                  </a:cubicBezTo>
                  <a:lnTo>
                    <a:pt x="2406034" y="469594"/>
                  </a:lnTo>
                  <a:cubicBezTo>
                    <a:pt x="2406034" y="481056"/>
                    <a:pt x="2401480" y="492050"/>
                    <a:pt x="2393375" y="500155"/>
                  </a:cubicBezTo>
                  <a:cubicBezTo>
                    <a:pt x="2385269" y="508261"/>
                    <a:pt x="2374276" y="512814"/>
                    <a:pt x="2362813" y="512814"/>
                  </a:cubicBezTo>
                  <a:lnTo>
                    <a:pt x="43221" y="512814"/>
                  </a:lnTo>
                  <a:cubicBezTo>
                    <a:pt x="31758" y="512814"/>
                    <a:pt x="20764" y="508261"/>
                    <a:pt x="12659" y="500155"/>
                  </a:cubicBezTo>
                  <a:cubicBezTo>
                    <a:pt x="4554" y="492050"/>
                    <a:pt x="0" y="481056"/>
                    <a:pt x="0" y="469594"/>
                  </a:cubicBezTo>
                  <a:lnTo>
                    <a:pt x="0" y="43221"/>
                  </a:lnTo>
                  <a:cubicBezTo>
                    <a:pt x="0" y="31758"/>
                    <a:pt x="4554" y="20764"/>
                    <a:pt x="12659" y="12659"/>
                  </a:cubicBezTo>
                  <a:cubicBezTo>
                    <a:pt x="20764" y="4554"/>
                    <a:pt x="31758" y="0"/>
                    <a:pt x="43221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406034" cy="531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983810" y="9636322"/>
            <a:ext cx="1819860" cy="181986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756589" y="8345593"/>
            <a:ext cx="913693" cy="912707"/>
            <a:chOff x="0" y="0"/>
            <a:chExt cx="812800" cy="8119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1923"/>
            </a:xfrm>
            <a:custGeom>
              <a:avLst/>
              <a:gdLst/>
              <a:ahLst/>
              <a:cxnLst/>
              <a:rect l="l" t="t" r="r" b="b"/>
              <a:pathLst>
                <a:path w="812800" h="811923">
                  <a:moveTo>
                    <a:pt x="406400" y="0"/>
                  </a:moveTo>
                  <a:cubicBezTo>
                    <a:pt x="181951" y="0"/>
                    <a:pt x="0" y="181755"/>
                    <a:pt x="0" y="405961"/>
                  </a:cubicBezTo>
                  <a:cubicBezTo>
                    <a:pt x="0" y="630168"/>
                    <a:pt x="181951" y="811923"/>
                    <a:pt x="406400" y="811923"/>
                  </a:cubicBezTo>
                  <a:cubicBezTo>
                    <a:pt x="630849" y="811923"/>
                    <a:pt x="812800" y="630168"/>
                    <a:pt x="812800" y="405961"/>
                  </a:cubicBezTo>
                  <a:cubicBezTo>
                    <a:pt x="812800" y="18175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9443"/>
              <a:ext cx="660400" cy="726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5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77274" y="7774577"/>
            <a:ext cx="695918" cy="695167"/>
            <a:chOff x="0" y="0"/>
            <a:chExt cx="812800" cy="81192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1923"/>
            </a:xfrm>
            <a:custGeom>
              <a:avLst/>
              <a:gdLst/>
              <a:ahLst/>
              <a:cxnLst/>
              <a:rect l="l" t="t" r="r" b="b"/>
              <a:pathLst>
                <a:path w="812800" h="811923">
                  <a:moveTo>
                    <a:pt x="406400" y="0"/>
                  </a:moveTo>
                  <a:cubicBezTo>
                    <a:pt x="181951" y="0"/>
                    <a:pt x="0" y="181755"/>
                    <a:pt x="0" y="405961"/>
                  </a:cubicBezTo>
                  <a:cubicBezTo>
                    <a:pt x="0" y="630168"/>
                    <a:pt x="181951" y="811923"/>
                    <a:pt x="406400" y="811923"/>
                  </a:cubicBezTo>
                  <a:cubicBezTo>
                    <a:pt x="630849" y="811923"/>
                    <a:pt x="812800" y="630168"/>
                    <a:pt x="812800" y="405961"/>
                  </a:cubicBezTo>
                  <a:cubicBezTo>
                    <a:pt x="812800" y="18175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9443"/>
              <a:ext cx="660400" cy="726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5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4691603" y="2259242"/>
            <a:ext cx="5384677" cy="5384677"/>
          </a:xfrm>
          <a:custGeom>
            <a:avLst/>
            <a:gdLst/>
            <a:ahLst/>
            <a:cxnLst/>
            <a:rect l="l" t="t" r="r" b="b"/>
            <a:pathLst>
              <a:path w="5384677" h="5384677">
                <a:moveTo>
                  <a:pt x="0" y="0"/>
                </a:moveTo>
                <a:lnTo>
                  <a:pt x="5384677" y="0"/>
                </a:lnTo>
                <a:lnTo>
                  <a:pt x="5384677" y="5384676"/>
                </a:lnTo>
                <a:lnTo>
                  <a:pt x="0" y="53846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5331617" y="3254769"/>
            <a:ext cx="2956383" cy="3481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919"/>
              </a:lnSpc>
            </a:pPr>
            <a:r>
              <a:rPr lang="ar-EG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تشغل</a:t>
            </a:r>
          </a:p>
          <a:p>
            <a:pPr algn="ctr" rtl="1">
              <a:lnSpc>
                <a:spcPts val="3919"/>
              </a:lnSpc>
            </a:pPr>
            <a:r>
              <a:rPr lang="ar-EG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 الخزينة العمومية </a:t>
            </a:r>
            <a:endParaRPr lang="fr-FR" sz="2799" b="1" dirty="0" smtClean="0">
              <a:solidFill>
                <a:srgbClr val="000000"/>
              </a:solidFill>
              <a:latin typeface="Poppins Bold"/>
              <a:ea typeface="Poppins Bold"/>
              <a:cs typeface="+mj-cs"/>
              <a:sym typeface="Poppins Bold"/>
              <a:rtl/>
            </a:endParaRPr>
          </a:p>
          <a:p>
            <a:pPr algn="ctr" rtl="1">
              <a:lnSpc>
                <a:spcPts val="3919"/>
              </a:lnSpc>
            </a:pPr>
            <a:r>
              <a:rPr lang="ar-EG" sz="2799" b="1" dirty="0" smtClean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 </a:t>
            </a:r>
            <a:r>
              <a:rPr lang="ar-EG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أهمية كبيرة </a:t>
            </a:r>
          </a:p>
          <a:p>
            <a:pPr algn="ctr" rtl="1">
              <a:lnSpc>
                <a:spcPts val="3919"/>
              </a:lnSpc>
            </a:pPr>
            <a:r>
              <a:rPr lang="ar-EG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من الناحية </a:t>
            </a:r>
          </a:p>
          <a:p>
            <a:pPr algn="ctr" rtl="1">
              <a:lnSpc>
                <a:spcPts val="3919"/>
              </a:lnSpc>
            </a:pPr>
            <a:r>
              <a:rPr lang="ar-EG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الاقتصادية</a:t>
            </a:r>
          </a:p>
          <a:p>
            <a:pPr algn="ctr" rtl="1">
              <a:lnSpc>
                <a:spcPts val="3919"/>
              </a:lnSpc>
            </a:pPr>
            <a:r>
              <a:rPr lang="ar-EG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والمالية </a:t>
            </a:r>
          </a:p>
          <a:p>
            <a:pPr algn="ctr" rtl="1">
              <a:lnSpc>
                <a:spcPts val="3919"/>
              </a:lnSpc>
            </a:pPr>
            <a:r>
              <a:rPr lang="ar-EG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والسياسية</a:t>
            </a:r>
          </a:p>
        </p:txBody>
      </p:sp>
      <p:sp>
        <p:nvSpPr>
          <p:cNvPr id="22" name="Freeform 22"/>
          <p:cNvSpPr/>
          <p:nvPr/>
        </p:nvSpPr>
        <p:spPr>
          <a:xfrm>
            <a:off x="15670282" y="7870812"/>
            <a:ext cx="3178035" cy="3178035"/>
          </a:xfrm>
          <a:custGeom>
            <a:avLst/>
            <a:gdLst/>
            <a:ahLst/>
            <a:cxnLst/>
            <a:rect l="l" t="t" r="r" b="b"/>
            <a:pathLst>
              <a:path w="3178035" h="3178035">
                <a:moveTo>
                  <a:pt x="0" y="0"/>
                </a:moveTo>
                <a:lnTo>
                  <a:pt x="3178036" y="0"/>
                </a:lnTo>
                <a:lnTo>
                  <a:pt x="3178036" y="3178036"/>
                </a:lnTo>
                <a:lnTo>
                  <a:pt x="0" y="31780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657608" y="377814"/>
            <a:ext cx="14830197" cy="1654533"/>
            <a:chOff x="0" y="0"/>
            <a:chExt cx="3905896" cy="43576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905896" cy="435762"/>
            </a:xfrm>
            <a:custGeom>
              <a:avLst/>
              <a:gdLst/>
              <a:ahLst/>
              <a:cxnLst/>
              <a:rect l="l" t="t" r="r" b="b"/>
              <a:pathLst>
                <a:path w="3905896" h="435762">
                  <a:moveTo>
                    <a:pt x="52204" y="0"/>
                  </a:moveTo>
                  <a:lnTo>
                    <a:pt x="3853692" y="0"/>
                  </a:lnTo>
                  <a:cubicBezTo>
                    <a:pt x="3867537" y="0"/>
                    <a:pt x="3880815" y="5500"/>
                    <a:pt x="3890606" y="15290"/>
                  </a:cubicBezTo>
                  <a:cubicBezTo>
                    <a:pt x="3900396" y="25080"/>
                    <a:pt x="3905896" y="38358"/>
                    <a:pt x="3905896" y="52204"/>
                  </a:cubicBezTo>
                  <a:lnTo>
                    <a:pt x="3905896" y="383558"/>
                  </a:lnTo>
                  <a:cubicBezTo>
                    <a:pt x="3905896" y="397403"/>
                    <a:pt x="3900396" y="410682"/>
                    <a:pt x="3890606" y="420472"/>
                  </a:cubicBezTo>
                  <a:cubicBezTo>
                    <a:pt x="3880815" y="430262"/>
                    <a:pt x="3867537" y="435762"/>
                    <a:pt x="3853692" y="435762"/>
                  </a:cubicBezTo>
                  <a:lnTo>
                    <a:pt x="52204" y="435762"/>
                  </a:lnTo>
                  <a:cubicBezTo>
                    <a:pt x="23372" y="435762"/>
                    <a:pt x="0" y="412390"/>
                    <a:pt x="0" y="383558"/>
                  </a:cubicBezTo>
                  <a:lnTo>
                    <a:pt x="0" y="52204"/>
                  </a:lnTo>
                  <a:cubicBezTo>
                    <a:pt x="0" y="38358"/>
                    <a:pt x="5500" y="25080"/>
                    <a:pt x="15290" y="15290"/>
                  </a:cubicBezTo>
                  <a:cubicBezTo>
                    <a:pt x="25080" y="5500"/>
                    <a:pt x="38358" y="0"/>
                    <a:pt x="52204" y="0"/>
                  </a:cubicBezTo>
                  <a:close/>
                </a:path>
              </a:pathLst>
            </a:custGeom>
            <a:solidFill>
              <a:srgbClr val="FEFEC3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3905896" cy="435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308804" y="541506"/>
            <a:ext cx="9746869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9799"/>
              </a:lnSpc>
            </a:pPr>
            <a:r>
              <a:rPr lang="ar-EG" sz="69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أهمية الخزينة العمومية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791858" y="4894430"/>
            <a:ext cx="555006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تأثيرها على الاقتصاد: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758358" y="8065010"/>
            <a:ext cx="555006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وظيفتها كأداة مالية: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758358" y="2548740"/>
            <a:ext cx="555006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ضمان الاستقرار المالي: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004362" y="3139290"/>
            <a:ext cx="8752227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just" rtl="1">
              <a:lnSpc>
                <a:spcPts val="3499"/>
              </a:lnSpc>
              <a:buFont typeface="Arial"/>
              <a:buChar char="•"/>
            </a:pPr>
            <a:r>
              <a:rPr lang="ar-EG" sz="24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تتيح مواجهة احتياجات الصرف وتحقيق الأهداف الاقتصادية، </a:t>
            </a:r>
          </a:p>
          <a:p>
            <a:pPr marL="539748" lvl="1" indent="-269874" algn="just" rtl="1">
              <a:lnSpc>
                <a:spcPts val="3499"/>
              </a:lnSpc>
              <a:buFont typeface="Arial"/>
              <a:buChar char="•"/>
            </a:pPr>
            <a:r>
              <a:rPr lang="ar-EG" sz="24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السعي للحفاظ على التوازن بين الإيرادات والنفقات.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173086" y="5484980"/>
            <a:ext cx="8404672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just" rtl="1">
              <a:lnSpc>
                <a:spcPts val="3499"/>
              </a:lnSpc>
              <a:buFont typeface="Arial"/>
              <a:buChar char="•"/>
            </a:pPr>
            <a:r>
              <a:rPr lang="ar-EG" sz="24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تلعب دورًا في الدورة المالية العامة، دعم السياسة النقدية،</a:t>
            </a:r>
          </a:p>
          <a:p>
            <a:pPr marL="539748" lvl="1" indent="-269874" algn="just" rtl="1">
              <a:lnSpc>
                <a:spcPts val="3499"/>
              </a:lnSpc>
              <a:buFont typeface="Arial"/>
              <a:buChar char="•"/>
            </a:pPr>
            <a:r>
              <a:rPr lang="ar-EG" sz="24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تمويل المشاريع الاستثمارية التي ترفع الدخل الفردي والقدرة الشرائية للمواطن.</a:t>
            </a:r>
          </a:p>
          <a:p>
            <a:pPr marL="539748" lvl="1" indent="-269874" algn="just" rtl="1">
              <a:lnSpc>
                <a:spcPts val="3499"/>
              </a:lnSpc>
              <a:buFont typeface="Arial"/>
              <a:buChar char="•"/>
            </a:pPr>
            <a:r>
              <a:rPr lang="ar-EG" sz="24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تساهم في تحقيق الاكتفاء الذاتي للاقتصاد الوطني.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992240" y="8804275"/>
            <a:ext cx="8316181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3499"/>
              </a:lnSpc>
            </a:pPr>
            <a:r>
              <a:rPr lang="ar-EG" sz="24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تُستعمل كأداة لتحقيق أهداف السياسة المالية مثل تعزيز النمو الاقتصادي، الحد من البطالة، ومكافحة التضخم.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550969" y="4459834"/>
            <a:ext cx="4712815" cy="471281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01815" y="2356975"/>
            <a:ext cx="12688059" cy="1812186"/>
            <a:chOff x="0" y="0"/>
            <a:chExt cx="16917412" cy="241624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6917412" cy="2413725"/>
              <a:chOff x="0" y="0"/>
              <a:chExt cx="4628638" cy="660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628639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4628639" h="660400">
                    <a:moveTo>
                      <a:pt x="4504179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504179" y="0"/>
                    </a:lnTo>
                    <a:cubicBezTo>
                      <a:pt x="4572758" y="0"/>
                      <a:pt x="4628639" y="55880"/>
                      <a:pt x="4628639" y="124460"/>
                    </a:cubicBezTo>
                    <a:lnTo>
                      <a:pt x="4628639" y="535940"/>
                    </a:lnTo>
                    <a:cubicBezTo>
                      <a:pt x="4628639" y="604520"/>
                      <a:pt x="4572758" y="660400"/>
                      <a:pt x="4504179" y="660400"/>
                    </a:cubicBezTo>
                    <a:close/>
                  </a:path>
                </a:pathLst>
              </a:custGeom>
              <a:solidFill>
                <a:srgbClr val="FDD077"/>
              </a:solidFill>
            </p:spPr>
          </p:sp>
        </p:grpSp>
        <p:sp>
          <p:nvSpPr>
            <p:cNvPr id="7" name="Freeform 7"/>
            <p:cNvSpPr/>
            <p:nvPr/>
          </p:nvSpPr>
          <p:spPr>
            <a:xfrm>
              <a:off x="688730" y="1736383"/>
              <a:ext cx="15539952" cy="679865"/>
            </a:xfrm>
            <a:custGeom>
              <a:avLst/>
              <a:gdLst/>
              <a:ahLst/>
              <a:cxnLst/>
              <a:rect l="l" t="t" r="r" b="b"/>
              <a:pathLst>
                <a:path w="15539952" h="679865">
                  <a:moveTo>
                    <a:pt x="0" y="0"/>
                  </a:moveTo>
                  <a:lnTo>
                    <a:pt x="15539952" y="0"/>
                  </a:lnTo>
                  <a:lnTo>
                    <a:pt x="15539952" y="679865"/>
                  </a:lnTo>
                  <a:lnTo>
                    <a:pt x="0" y="679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5716" b="-135716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3184662" y="4398241"/>
            <a:ext cx="12504883" cy="1864650"/>
            <a:chOff x="0" y="0"/>
            <a:chExt cx="16673178" cy="24862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6673178" cy="2413725"/>
              <a:chOff x="0" y="0"/>
              <a:chExt cx="4561815" cy="660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561815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4561815" h="660400">
                    <a:moveTo>
                      <a:pt x="4437355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437356" y="0"/>
                    </a:lnTo>
                    <a:cubicBezTo>
                      <a:pt x="4505935" y="0"/>
                      <a:pt x="4561815" y="55880"/>
                      <a:pt x="4561815" y="124460"/>
                    </a:cubicBezTo>
                    <a:lnTo>
                      <a:pt x="4561815" y="535940"/>
                    </a:lnTo>
                    <a:cubicBezTo>
                      <a:pt x="4561815" y="604520"/>
                      <a:pt x="4505935" y="660400"/>
                      <a:pt x="4437356" y="660400"/>
                    </a:cubicBezTo>
                    <a:close/>
                  </a:path>
                </a:pathLst>
              </a:custGeom>
              <a:solidFill>
                <a:srgbClr val="FDD077"/>
              </a:solidFill>
            </p:spPr>
          </p:sp>
        </p:grpSp>
        <p:sp>
          <p:nvSpPr>
            <p:cNvPr id="11" name="Freeform 11"/>
            <p:cNvSpPr/>
            <p:nvPr/>
          </p:nvSpPr>
          <p:spPr>
            <a:xfrm>
              <a:off x="678787" y="1786652"/>
              <a:ext cx="15315604" cy="699548"/>
            </a:xfrm>
            <a:custGeom>
              <a:avLst/>
              <a:gdLst/>
              <a:ahLst/>
              <a:cxnLst/>
              <a:rect l="l" t="t" r="r" b="b"/>
              <a:pathLst>
                <a:path w="15315604" h="699548">
                  <a:moveTo>
                    <a:pt x="0" y="0"/>
                  </a:moveTo>
                  <a:lnTo>
                    <a:pt x="15315604" y="0"/>
                  </a:lnTo>
                  <a:lnTo>
                    <a:pt x="15315604" y="699548"/>
                  </a:lnTo>
                  <a:lnTo>
                    <a:pt x="0" y="699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27885" b="-1278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479697" y="289213"/>
            <a:ext cx="12837781" cy="1654533"/>
            <a:chOff x="0" y="0"/>
            <a:chExt cx="3381144" cy="43576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81144" cy="435762"/>
            </a:xfrm>
            <a:custGeom>
              <a:avLst/>
              <a:gdLst/>
              <a:ahLst/>
              <a:cxnLst/>
              <a:rect l="l" t="t" r="r" b="b"/>
              <a:pathLst>
                <a:path w="3381144" h="435762">
                  <a:moveTo>
                    <a:pt x="60306" y="0"/>
                  </a:moveTo>
                  <a:lnTo>
                    <a:pt x="3320838" y="0"/>
                  </a:lnTo>
                  <a:cubicBezTo>
                    <a:pt x="3336832" y="0"/>
                    <a:pt x="3352171" y="6354"/>
                    <a:pt x="3363481" y="17663"/>
                  </a:cubicBezTo>
                  <a:cubicBezTo>
                    <a:pt x="3374791" y="28973"/>
                    <a:pt x="3381144" y="44312"/>
                    <a:pt x="3381144" y="60306"/>
                  </a:cubicBezTo>
                  <a:lnTo>
                    <a:pt x="3381144" y="375456"/>
                  </a:lnTo>
                  <a:cubicBezTo>
                    <a:pt x="3381144" y="391450"/>
                    <a:pt x="3374791" y="406789"/>
                    <a:pt x="3363481" y="418099"/>
                  </a:cubicBezTo>
                  <a:cubicBezTo>
                    <a:pt x="3352171" y="429408"/>
                    <a:pt x="3336832" y="435762"/>
                    <a:pt x="3320838" y="435762"/>
                  </a:cubicBezTo>
                  <a:lnTo>
                    <a:pt x="60306" y="435762"/>
                  </a:lnTo>
                  <a:cubicBezTo>
                    <a:pt x="44312" y="435762"/>
                    <a:pt x="28973" y="429408"/>
                    <a:pt x="17663" y="418099"/>
                  </a:cubicBezTo>
                  <a:cubicBezTo>
                    <a:pt x="6354" y="406789"/>
                    <a:pt x="0" y="391450"/>
                    <a:pt x="0" y="375456"/>
                  </a:cubicBezTo>
                  <a:lnTo>
                    <a:pt x="0" y="60306"/>
                  </a:lnTo>
                  <a:cubicBezTo>
                    <a:pt x="0" y="44312"/>
                    <a:pt x="6354" y="28973"/>
                    <a:pt x="17663" y="17663"/>
                  </a:cubicBezTo>
                  <a:cubicBezTo>
                    <a:pt x="28973" y="6354"/>
                    <a:pt x="44312" y="0"/>
                    <a:pt x="60306" y="0"/>
                  </a:cubicBezTo>
                  <a:close/>
                </a:path>
              </a:pathLst>
            </a:custGeom>
            <a:solidFill>
              <a:srgbClr val="FEFEC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3381144" cy="435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828166" y="-2356407"/>
            <a:ext cx="6816242" cy="681624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CECEC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-576123" y="9078080"/>
            <a:ext cx="1604823" cy="160482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7590143" y="9605058"/>
            <a:ext cx="1015659" cy="101565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5B453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3184662" y="8267502"/>
            <a:ext cx="12504883" cy="1810294"/>
            <a:chOff x="0" y="0"/>
            <a:chExt cx="16673178" cy="2413725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6673178" cy="2413725"/>
              <a:chOff x="0" y="0"/>
              <a:chExt cx="4561815" cy="6604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4561815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4561815" h="660400">
                    <a:moveTo>
                      <a:pt x="4437355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437356" y="0"/>
                    </a:lnTo>
                    <a:cubicBezTo>
                      <a:pt x="4505935" y="0"/>
                      <a:pt x="4561815" y="55880"/>
                      <a:pt x="4561815" y="124460"/>
                    </a:cubicBezTo>
                    <a:lnTo>
                      <a:pt x="4561815" y="535940"/>
                    </a:lnTo>
                    <a:cubicBezTo>
                      <a:pt x="4561815" y="604520"/>
                      <a:pt x="4505935" y="660400"/>
                      <a:pt x="4437356" y="660400"/>
                    </a:cubicBezTo>
                    <a:close/>
                  </a:path>
                </a:pathLst>
              </a:custGeom>
              <a:solidFill>
                <a:srgbClr val="FDD077"/>
              </a:solidFill>
            </p:spPr>
          </p:sp>
        </p:grpSp>
        <p:sp>
          <p:nvSpPr>
            <p:cNvPr id="24" name="Freeform 24"/>
            <p:cNvSpPr/>
            <p:nvPr/>
          </p:nvSpPr>
          <p:spPr>
            <a:xfrm>
              <a:off x="678787" y="1762517"/>
              <a:ext cx="15315604" cy="651207"/>
            </a:xfrm>
            <a:custGeom>
              <a:avLst/>
              <a:gdLst/>
              <a:ahLst/>
              <a:cxnLst/>
              <a:rect l="l" t="t" r="r" b="b"/>
              <a:pathLst>
                <a:path w="15315604" h="651207">
                  <a:moveTo>
                    <a:pt x="0" y="0"/>
                  </a:moveTo>
                  <a:lnTo>
                    <a:pt x="15315604" y="0"/>
                  </a:lnTo>
                  <a:lnTo>
                    <a:pt x="15315604" y="651208"/>
                  </a:lnTo>
                  <a:lnTo>
                    <a:pt x="0" y="65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1090" b="-141090"/>
              </a:stretch>
            </a:blipFill>
          </p:spPr>
        </p:sp>
      </p:grpSp>
      <p:sp>
        <p:nvSpPr>
          <p:cNvPr id="25" name="TextBox 25"/>
          <p:cNvSpPr txBox="1"/>
          <p:nvPr/>
        </p:nvSpPr>
        <p:spPr>
          <a:xfrm>
            <a:off x="2469796" y="411808"/>
            <a:ext cx="9020386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9799"/>
              </a:lnSpc>
            </a:pPr>
            <a:r>
              <a:rPr lang="ar-EG" sz="69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مهام الخزينة العمومية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456025" y="2821742"/>
            <a:ext cx="5550063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619"/>
              </a:lnSpc>
            </a:pPr>
            <a:r>
              <a:rPr lang="ar-EG" sz="3299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ادارة الايرادات: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60899" y="2902070"/>
            <a:ext cx="7583101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499"/>
              </a:lnSpc>
            </a:pPr>
            <a:r>
              <a:rPr lang="ar-EG" sz="2499" b="1" dirty="0" smtClean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جمع الضرائب والرسوم المختلفة وتحصيل القروض</a:t>
            </a:r>
            <a:endParaRPr lang="ar-EG" sz="2499" b="1" dirty="0">
              <a:solidFill>
                <a:srgbClr val="000000"/>
              </a:solidFill>
              <a:latin typeface="Nunito 1 Bold"/>
              <a:ea typeface="Nunito 1 Bold"/>
              <a:cs typeface="+mj-cs"/>
              <a:sym typeface="Nunito 1 Bold"/>
              <a:rtl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4667336" y="488008"/>
            <a:ext cx="2922806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99"/>
              </a:lnSpc>
            </a:pPr>
            <a:r>
              <a:rPr lang="ar-EG" sz="34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تتمثل</a:t>
            </a:r>
          </a:p>
          <a:p>
            <a:pPr algn="ctr" rtl="1">
              <a:lnSpc>
                <a:spcPts val="4899"/>
              </a:lnSpc>
            </a:pPr>
            <a:r>
              <a:rPr lang="ar-EG" sz="34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مهام </a:t>
            </a:r>
          </a:p>
          <a:p>
            <a:pPr algn="ctr" rtl="1">
              <a:lnSpc>
                <a:spcPts val="4899"/>
              </a:lnSpc>
            </a:pPr>
            <a:r>
              <a:rPr lang="ar-EG" sz="34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الخزينة العمومية </a:t>
            </a:r>
            <a:r>
              <a:rPr lang="ar-EG" sz="3499" b="1" dirty="0" smtClean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فيما</a:t>
            </a:r>
            <a:r>
              <a:rPr lang="fr-FR" sz="3499" b="1" dirty="0" smtClean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</a:t>
            </a:r>
            <a:r>
              <a:rPr lang="ar-EG" sz="3499" b="1" dirty="0" smtClean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يلي</a:t>
            </a:r>
            <a:r>
              <a:rPr lang="ar-EG" sz="34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: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729852" y="4951642"/>
            <a:ext cx="5550063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619"/>
              </a:lnSpc>
            </a:pPr>
            <a:r>
              <a:rPr lang="ar-EG" sz="3299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ادارة النفقات 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323486" y="5093247"/>
            <a:ext cx="9181397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499"/>
              </a:lnSpc>
            </a:pPr>
            <a:r>
              <a:rPr lang="ar-EG" sz="24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تخصيص الموارد المالية للقطاعات المختلفة وفقا للأولويات الوطنية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203584" y="6402852"/>
            <a:ext cx="12886291" cy="1864650"/>
            <a:chOff x="0" y="0"/>
            <a:chExt cx="17181721" cy="2486200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17181721" cy="2413725"/>
              <a:chOff x="0" y="0"/>
              <a:chExt cx="4700954" cy="6604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4700954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4700954" h="660400">
                    <a:moveTo>
                      <a:pt x="4576494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576494" y="0"/>
                    </a:lnTo>
                    <a:cubicBezTo>
                      <a:pt x="4645074" y="0"/>
                      <a:pt x="4700954" y="55880"/>
                      <a:pt x="4700954" y="124460"/>
                    </a:cubicBezTo>
                    <a:lnTo>
                      <a:pt x="4700954" y="535940"/>
                    </a:lnTo>
                    <a:cubicBezTo>
                      <a:pt x="4700954" y="604520"/>
                      <a:pt x="4645074" y="660400"/>
                      <a:pt x="4576494" y="660400"/>
                    </a:cubicBezTo>
                    <a:close/>
                  </a:path>
                </a:pathLst>
              </a:custGeom>
              <a:solidFill>
                <a:srgbClr val="FDD077"/>
              </a:solidFill>
            </p:spPr>
          </p:sp>
        </p:grpSp>
        <p:sp>
          <p:nvSpPr>
            <p:cNvPr id="34" name="Freeform 34"/>
            <p:cNvSpPr/>
            <p:nvPr/>
          </p:nvSpPr>
          <p:spPr>
            <a:xfrm>
              <a:off x="699490" y="1786652"/>
              <a:ext cx="15782740" cy="699548"/>
            </a:xfrm>
            <a:custGeom>
              <a:avLst/>
              <a:gdLst/>
              <a:ahLst/>
              <a:cxnLst/>
              <a:rect l="l" t="t" r="r" b="b"/>
              <a:pathLst>
                <a:path w="15782740" h="699548">
                  <a:moveTo>
                    <a:pt x="0" y="0"/>
                  </a:moveTo>
                  <a:lnTo>
                    <a:pt x="15782740" y="0"/>
                  </a:lnTo>
                  <a:lnTo>
                    <a:pt x="15782740" y="699548"/>
                  </a:lnTo>
                  <a:lnTo>
                    <a:pt x="0" y="699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3310" b="-133310"/>
              </a:stretch>
            </a:blipFill>
          </p:spPr>
        </p:sp>
      </p:grpSp>
      <p:sp>
        <p:nvSpPr>
          <p:cNvPr id="35" name="TextBox 35"/>
          <p:cNvSpPr txBox="1"/>
          <p:nvPr/>
        </p:nvSpPr>
        <p:spPr>
          <a:xfrm>
            <a:off x="7158404" y="6949919"/>
            <a:ext cx="5550063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619"/>
              </a:lnSpc>
            </a:pPr>
            <a:r>
              <a:rPr lang="ar-EG" sz="3299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الرقابة المالية: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919639" y="8762802"/>
            <a:ext cx="5550063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619"/>
              </a:lnSpc>
            </a:pPr>
            <a:r>
              <a:rPr lang="ar-EG" sz="3299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التوازن المالي: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0408" y="7030246"/>
            <a:ext cx="9913028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499"/>
              </a:lnSpc>
            </a:pPr>
            <a:r>
              <a:rPr lang="ar-EG" sz="24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مراقبة حسن استعمال الأموال العمومية لضمان عدم هدرها وافسادها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875136" y="8836025"/>
            <a:ext cx="9819534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499"/>
              </a:lnSpc>
            </a:pPr>
            <a:r>
              <a:rPr lang="ar-EG" sz="24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العمل على تحقيق التوازن بين الايرادات والنفقات لتجنب العجز المالي.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604" y="7826880"/>
            <a:ext cx="1086313" cy="108631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143071" y="7446865"/>
            <a:ext cx="1086313" cy="108631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1019012" y="-2352212"/>
            <a:ext cx="4604192" cy="4604192"/>
          </a:xfrm>
          <a:custGeom>
            <a:avLst/>
            <a:gdLst/>
            <a:ahLst/>
            <a:cxnLst/>
            <a:rect l="l" t="t" r="r" b="b"/>
            <a:pathLst>
              <a:path w="4604192" h="4604192">
                <a:moveTo>
                  <a:pt x="0" y="0"/>
                </a:moveTo>
                <a:lnTo>
                  <a:pt x="4604192" y="0"/>
                </a:lnTo>
                <a:lnTo>
                  <a:pt x="4604192" y="4604192"/>
                </a:lnTo>
                <a:lnTo>
                  <a:pt x="0" y="4604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643105" y="8533178"/>
            <a:ext cx="2621184" cy="2621184"/>
          </a:xfrm>
          <a:custGeom>
            <a:avLst/>
            <a:gdLst/>
            <a:ahLst/>
            <a:cxnLst/>
            <a:rect l="l" t="t" r="r" b="b"/>
            <a:pathLst>
              <a:path w="2621184" h="2621184">
                <a:moveTo>
                  <a:pt x="0" y="0"/>
                </a:moveTo>
                <a:lnTo>
                  <a:pt x="2621184" y="0"/>
                </a:lnTo>
                <a:lnTo>
                  <a:pt x="2621184" y="2621184"/>
                </a:lnTo>
                <a:lnTo>
                  <a:pt x="0" y="2621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173819" y="7898834"/>
            <a:ext cx="4122481" cy="4232295"/>
          </a:xfrm>
          <a:custGeom>
            <a:avLst/>
            <a:gdLst/>
            <a:ahLst/>
            <a:cxnLst/>
            <a:rect l="l" t="t" r="r" b="b"/>
            <a:pathLst>
              <a:path w="4122481" h="4232295">
                <a:moveTo>
                  <a:pt x="0" y="0"/>
                </a:moveTo>
                <a:lnTo>
                  <a:pt x="4122482" y="0"/>
                </a:lnTo>
                <a:lnTo>
                  <a:pt x="4122482" y="4232295"/>
                </a:lnTo>
                <a:lnTo>
                  <a:pt x="0" y="423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31" r="-1331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143071" y="415637"/>
            <a:ext cx="1724285" cy="1724285"/>
          </a:xfrm>
          <a:custGeom>
            <a:avLst/>
            <a:gdLst/>
            <a:ahLst/>
            <a:cxnLst/>
            <a:rect l="l" t="t" r="r" b="b"/>
            <a:pathLst>
              <a:path w="1724285" h="1724285">
                <a:moveTo>
                  <a:pt x="0" y="0"/>
                </a:moveTo>
                <a:lnTo>
                  <a:pt x="1724285" y="0"/>
                </a:lnTo>
                <a:lnTo>
                  <a:pt x="1724285" y="1724285"/>
                </a:lnTo>
                <a:lnTo>
                  <a:pt x="0" y="17242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283084" y="4248140"/>
            <a:ext cx="14830197" cy="1654533"/>
            <a:chOff x="0" y="0"/>
            <a:chExt cx="3905896" cy="43576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905896" cy="435762"/>
            </a:xfrm>
            <a:custGeom>
              <a:avLst/>
              <a:gdLst/>
              <a:ahLst/>
              <a:cxnLst/>
              <a:rect l="l" t="t" r="r" b="b"/>
              <a:pathLst>
                <a:path w="3905896" h="435762">
                  <a:moveTo>
                    <a:pt x="52204" y="0"/>
                  </a:moveTo>
                  <a:lnTo>
                    <a:pt x="3853692" y="0"/>
                  </a:lnTo>
                  <a:cubicBezTo>
                    <a:pt x="3867537" y="0"/>
                    <a:pt x="3880815" y="5500"/>
                    <a:pt x="3890606" y="15290"/>
                  </a:cubicBezTo>
                  <a:cubicBezTo>
                    <a:pt x="3900396" y="25080"/>
                    <a:pt x="3905896" y="38358"/>
                    <a:pt x="3905896" y="52204"/>
                  </a:cubicBezTo>
                  <a:lnTo>
                    <a:pt x="3905896" y="383558"/>
                  </a:lnTo>
                  <a:cubicBezTo>
                    <a:pt x="3905896" y="397403"/>
                    <a:pt x="3900396" y="410682"/>
                    <a:pt x="3890606" y="420472"/>
                  </a:cubicBezTo>
                  <a:cubicBezTo>
                    <a:pt x="3880815" y="430262"/>
                    <a:pt x="3867537" y="435762"/>
                    <a:pt x="3853692" y="435762"/>
                  </a:cubicBezTo>
                  <a:lnTo>
                    <a:pt x="52204" y="435762"/>
                  </a:lnTo>
                  <a:cubicBezTo>
                    <a:pt x="23372" y="435762"/>
                    <a:pt x="0" y="412390"/>
                    <a:pt x="0" y="383558"/>
                  </a:cubicBezTo>
                  <a:lnTo>
                    <a:pt x="0" y="52204"/>
                  </a:lnTo>
                  <a:cubicBezTo>
                    <a:pt x="0" y="38358"/>
                    <a:pt x="5500" y="25080"/>
                    <a:pt x="15290" y="15290"/>
                  </a:cubicBezTo>
                  <a:cubicBezTo>
                    <a:pt x="25080" y="5500"/>
                    <a:pt x="38358" y="0"/>
                    <a:pt x="52204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3905896" cy="435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823060" y="4411832"/>
            <a:ext cx="1264188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9799"/>
              </a:lnSpc>
            </a:pPr>
            <a:r>
              <a:rPr lang="ar-EG" sz="69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النظام القانوني للخزينة العمومية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95379" y="580596"/>
            <a:ext cx="1183833" cy="118383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19761" y="3740369"/>
            <a:ext cx="7340426" cy="3558328"/>
            <a:chOff x="0" y="0"/>
            <a:chExt cx="9787235" cy="4744437"/>
          </a:xfrm>
        </p:grpSpPr>
        <p:sp>
          <p:nvSpPr>
            <p:cNvPr id="5" name="Freeform 5"/>
            <p:cNvSpPr/>
            <p:nvPr/>
          </p:nvSpPr>
          <p:spPr>
            <a:xfrm>
              <a:off x="196083" y="2768017"/>
              <a:ext cx="9395068" cy="1976420"/>
            </a:xfrm>
            <a:custGeom>
              <a:avLst/>
              <a:gdLst/>
              <a:ahLst/>
              <a:cxnLst/>
              <a:rect l="l" t="t" r="r" b="b"/>
              <a:pathLst>
                <a:path w="9395068" h="1976420">
                  <a:moveTo>
                    <a:pt x="0" y="0"/>
                  </a:moveTo>
                  <a:lnTo>
                    <a:pt x="9395069" y="0"/>
                  </a:lnTo>
                  <a:lnTo>
                    <a:pt x="9395069" y="1976420"/>
                  </a:lnTo>
                  <a:lnTo>
                    <a:pt x="0" y="1976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412" r="-18412"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0" y="0"/>
              <a:ext cx="9787235" cy="3581911"/>
              <a:chOff x="0" y="0"/>
              <a:chExt cx="2677807" cy="98001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677807" cy="980018"/>
              </a:xfrm>
              <a:custGeom>
                <a:avLst/>
                <a:gdLst/>
                <a:ahLst/>
                <a:cxnLst/>
                <a:rect l="l" t="t" r="r" b="b"/>
                <a:pathLst>
                  <a:path w="2677807" h="980018">
                    <a:moveTo>
                      <a:pt x="2553347" y="980018"/>
                    </a:moveTo>
                    <a:lnTo>
                      <a:pt x="124460" y="980018"/>
                    </a:lnTo>
                    <a:cubicBezTo>
                      <a:pt x="55880" y="980018"/>
                      <a:pt x="0" y="924138"/>
                      <a:pt x="0" y="85555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553347" y="0"/>
                    </a:lnTo>
                    <a:cubicBezTo>
                      <a:pt x="2621927" y="0"/>
                      <a:pt x="2677807" y="55880"/>
                      <a:pt x="2677807" y="124460"/>
                    </a:cubicBezTo>
                    <a:lnTo>
                      <a:pt x="2677807" y="855558"/>
                    </a:lnTo>
                    <a:cubicBezTo>
                      <a:pt x="2677807" y="924138"/>
                      <a:pt x="2621927" y="980018"/>
                      <a:pt x="2553347" y="980018"/>
                    </a:cubicBezTo>
                    <a:close/>
                  </a:path>
                </a:pathLst>
              </a:custGeom>
              <a:solidFill>
                <a:srgbClr val="FEFEC3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7447986" y="5005213"/>
            <a:ext cx="7495172" cy="3305499"/>
            <a:chOff x="0" y="0"/>
            <a:chExt cx="9993562" cy="4407333"/>
          </a:xfrm>
        </p:grpSpPr>
        <p:sp>
          <p:nvSpPr>
            <p:cNvPr id="9" name="Freeform 9"/>
            <p:cNvSpPr/>
            <p:nvPr/>
          </p:nvSpPr>
          <p:spPr>
            <a:xfrm>
              <a:off x="200217" y="2571342"/>
              <a:ext cx="9593128" cy="1835990"/>
            </a:xfrm>
            <a:custGeom>
              <a:avLst/>
              <a:gdLst/>
              <a:ahLst/>
              <a:cxnLst/>
              <a:rect l="l" t="t" r="r" b="b"/>
              <a:pathLst>
                <a:path w="9593128" h="1835990">
                  <a:moveTo>
                    <a:pt x="0" y="0"/>
                  </a:moveTo>
                  <a:lnTo>
                    <a:pt x="9593128" y="0"/>
                  </a:lnTo>
                  <a:lnTo>
                    <a:pt x="9593128" y="1835991"/>
                  </a:lnTo>
                  <a:lnTo>
                    <a:pt x="0" y="1835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2239" r="-12239"/>
              </a:stretch>
            </a:blipFill>
          </p:spPr>
        </p:sp>
        <p:grpSp>
          <p:nvGrpSpPr>
            <p:cNvPr id="10" name="Group 10"/>
            <p:cNvGrpSpPr/>
            <p:nvPr/>
          </p:nvGrpSpPr>
          <p:grpSpPr>
            <a:xfrm>
              <a:off x="0" y="0"/>
              <a:ext cx="9993562" cy="3327407"/>
              <a:chOff x="0" y="0"/>
              <a:chExt cx="2734259" cy="91038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734259" cy="910386"/>
              </a:xfrm>
              <a:custGeom>
                <a:avLst/>
                <a:gdLst/>
                <a:ahLst/>
                <a:cxnLst/>
                <a:rect l="l" t="t" r="r" b="b"/>
                <a:pathLst>
                  <a:path w="2734259" h="910386">
                    <a:moveTo>
                      <a:pt x="2609799" y="910385"/>
                    </a:moveTo>
                    <a:lnTo>
                      <a:pt x="124460" y="910385"/>
                    </a:lnTo>
                    <a:cubicBezTo>
                      <a:pt x="55880" y="910385"/>
                      <a:pt x="0" y="854505"/>
                      <a:pt x="0" y="78592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09799" y="0"/>
                    </a:lnTo>
                    <a:cubicBezTo>
                      <a:pt x="2678379" y="0"/>
                      <a:pt x="2734259" y="55880"/>
                      <a:pt x="2734259" y="124460"/>
                    </a:cubicBezTo>
                    <a:lnTo>
                      <a:pt x="2734259" y="785925"/>
                    </a:lnTo>
                    <a:cubicBezTo>
                      <a:pt x="2734259" y="854505"/>
                      <a:pt x="2678379" y="910386"/>
                      <a:pt x="2609799" y="910386"/>
                    </a:cubicBezTo>
                    <a:close/>
                  </a:path>
                </a:pathLst>
              </a:custGeom>
              <a:solidFill>
                <a:srgbClr val="FEFEC3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7408504" y="2103881"/>
            <a:ext cx="7505876" cy="3482179"/>
            <a:chOff x="0" y="0"/>
            <a:chExt cx="10007834" cy="4642906"/>
          </a:xfrm>
        </p:grpSpPr>
        <p:sp>
          <p:nvSpPr>
            <p:cNvPr id="13" name="Freeform 13"/>
            <p:cNvSpPr/>
            <p:nvPr/>
          </p:nvSpPr>
          <p:spPr>
            <a:xfrm>
              <a:off x="200503" y="2711390"/>
              <a:ext cx="9606828" cy="1931516"/>
            </a:xfrm>
            <a:custGeom>
              <a:avLst/>
              <a:gdLst/>
              <a:ahLst/>
              <a:cxnLst/>
              <a:rect l="l" t="t" r="r" b="b"/>
              <a:pathLst>
                <a:path w="9606828" h="1931516">
                  <a:moveTo>
                    <a:pt x="0" y="0"/>
                  </a:moveTo>
                  <a:lnTo>
                    <a:pt x="9606828" y="0"/>
                  </a:lnTo>
                  <a:lnTo>
                    <a:pt x="9606828" y="1931516"/>
                  </a:lnTo>
                  <a:lnTo>
                    <a:pt x="0" y="1931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5384" r="-15384"/>
              </a:stretch>
            </a:blipFill>
          </p:spPr>
        </p:sp>
        <p:grpSp>
          <p:nvGrpSpPr>
            <p:cNvPr id="14" name="Group 14"/>
            <p:cNvGrpSpPr/>
            <p:nvPr/>
          </p:nvGrpSpPr>
          <p:grpSpPr>
            <a:xfrm>
              <a:off x="0" y="0"/>
              <a:ext cx="10007834" cy="3500530"/>
              <a:chOff x="0" y="0"/>
              <a:chExt cx="2738164" cy="95775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738164" cy="957752"/>
              </a:xfrm>
              <a:custGeom>
                <a:avLst/>
                <a:gdLst/>
                <a:ahLst/>
                <a:cxnLst/>
                <a:rect l="l" t="t" r="r" b="b"/>
                <a:pathLst>
                  <a:path w="2738164" h="957752">
                    <a:moveTo>
                      <a:pt x="2613704" y="957752"/>
                    </a:moveTo>
                    <a:lnTo>
                      <a:pt x="124460" y="957752"/>
                    </a:lnTo>
                    <a:cubicBezTo>
                      <a:pt x="55880" y="957752"/>
                      <a:pt x="0" y="901872"/>
                      <a:pt x="0" y="83329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13704" y="0"/>
                    </a:lnTo>
                    <a:cubicBezTo>
                      <a:pt x="2682284" y="0"/>
                      <a:pt x="2738164" y="55880"/>
                      <a:pt x="2738164" y="124460"/>
                    </a:cubicBezTo>
                    <a:lnTo>
                      <a:pt x="2738164" y="833292"/>
                    </a:lnTo>
                    <a:cubicBezTo>
                      <a:pt x="2738164" y="901872"/>
                      <a:pt x="2682284" y="957752"/>
                      <a:pt x="2613704" y="957752"/>
                    </a:cubicBezTo>
                    <a:close/>
                  </a:path>
                </a:pathLst>
              </a:custGeom>
              <a:solidFill>
                <a:srgbClr val="FEFEC3"/>
              </a:solidFill>
            </p:spPr>
          </p:sp>
        </p:grpSp>
      </p:grpSp>
      <p:grpSp>
        <p:nvGrpSpPr>
          <p:cNvPr id="16" name="Group 16"/>
          <p:cNvGrpSpPr/>
          <p:nvPr/>
        </p:nvGrpSpPr>
        <p:grpSpPr>
          <a:xfrm>
            <a:off x="569380" y="201433"/>
            <a:ext cx="13429324" cy="1654533"/>
            <a:chOff x="0" y="0"/>
            <a:chExt cx="3536941" cy="43576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536941" cy="435762"/>
            </a:xfrm>
            <a:custGeom>
              <a:avLst/>
              <a:gdLst/>
              <a:ahLst/>
              <a:cxnLst/>
              <a:rect l="l" t="t" r="r" b="b"/>
              <a:pathLst>
                <a:path w="3536941" h="435762">
                  <a:moveTo>
                    <a:pt x="57649" y="0"/>
                  </a:moveTo>
                  <a:lnTo>
                    <a:pt x="3479292" y="0"/>
                  </a:lnTo>
                  <a:cubicBezTo>
                    <a:pt x="3511131" y="0"/>
                    <a:pt x="3536941" y="25811"/>
                    <a:pt x="3536941" y="57649"/>
                  </a:cubicBezTo>
                  <a:lnTo>
                    <a:pt x="3536941" y="378113"/>
                  </a:lnTo>
                  <a:cubicBezTo>
                    <a:pt x="3536941" y="393402"/>
                    <a:pt x="3530868" y="408065"/>
                    <a:pt x="3520056" y="418877"/>
                  </a:cubicBezTo>
                  <a:cubicBezTo>
                    <a:pt x="3509245" y="429688"/>
                    <a:pt x="3494582" y="435762"/>
                    <a:pt x="3479292" y="435762"/>
                  </a:cubicBezTo>
                  <a:lnTo>
                    <a:pt x="57649" y="435762"/>
                  </a:lnTo>
                  <a:cubicBezTo>
                    <a:pt x="25811" y="435762"/>
                    <a:pt x="0" y="409951"/>
                    <a:pt x="0" y="378113"/>
                  </a:cubicBezTo>
                  <a:lnTo>
                    <a:pt x="0" y="57649"/>
                  </a:lnTo>
                  <a:cubicBezTo>
                    <a:pt x="0" y="25811"/>
                    <a:pt x="25811" y="0"/>
                    <a:pt x="57649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3536941" cy="435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990414" y="1968858"/>
            <a:ext cx="7101350" cy="7101350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CECEC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958548" y="2522680"/>
            <a:ext cx="634574" cy="634574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1028700" y="365125"/>
            <a:ext cx="12117189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9799"/>
              </a:lnSpc>
            </a:pPr>
            <a:r>
              <a:rPr lang="ar-EG" sz="69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النظام القانوني للخزينة العمومية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3801712"/>
            <a:ext cx="555006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قانون المالية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06356" y="4413379"/>
            <a:ext cx="6672916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just" rtl="1">
              <a:lnSpc>
                <a:spcPts val="2800"/>
              </a:lnSpc>
              <a:buFont typeface="Arial"/>
              <a:buChar char="•"/>
            </a:pPr>
            <a:r>
              <a:rPr lang="ar-EG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قانون المالية السنوي يعد الوثيقة المحورية التي تنظم ميزانية الدولة، حيث يحدد الايرادات </a:t>
            </a:r>
            <a:r>
              <a:rPr lang="ar-EG" sz="2000" b="1" dirty="0" err="1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والنفاقات</a:t>
            </a:r>
            <a:r>
              <a:rPr lang="ar-EG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المتوقعة للسنة المالية.</a:t>
            </a:r>
          </a:p>
          <a:p>
            <a:pPr marL="431801" lvl="1" indent="-215900" algn="just" rtl="1">
              <a:lnSpc>
                <a:spcPts val="2800"/>
              </a:lnSpc>
              <a:buFont typeface="Arial"/>
              <a:buChar char="•"/>
            </a:pPr>
            <a:r>
              <a:rPr lang="ar-EG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يتم اعداد قانون المالية من قبل الحكومة ويتم عرضه على البرلمان للموافقة عليه.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85399" y="2325616"/>
            <a:ext cx="5550063" cy="49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الدستور الجزائري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447986" y="2963219"/>
            <a:ext cx="7426911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just" rtl="1">
              <a:lnSpc>
                <a:spcPts val="2940"/>
              </a:lnSpc>
              <a:buFont typeface="Arial"/>
              <a:buChar char="•"/>
            </a:pPr>
            <a:r>
              <a:rPr lang="ar-EG" sz="21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المادة </a:t>
            </a:r>
            <a:r>
              <a:rPr lang="en-US" sz="21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</a:rPr>
              <a:t>86</a:t>
            </a:r>
            <a:r>
              <a:rPr lang="ar-EG" sz="21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: من الدستور الجزائري تنص على أن الدولة تلتزم بحماية المال العام وضمان استعماله بطريقة شفافة ومسؤولة</a:t>
            </a:r>
          </a:p>
          <a:p>
            <a:pPr marL="453390" lvl="1" indent="-226695" algn="just" rtl="1">
              <a:lnSpc>
                <a:spcPts val="2940"/>
              </a:lnSpc>
              <a:buFont typeface="Arial"/>
              <a:buChar char="•"/>
            </a:pPr>
            <a:r>
              <a:rPr lang="ar-EG" sz="21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المادة </a:t>
            </a:r>
            <a:r>
              <a:rPr lang="en-US" sz="21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</a:rPr>
              <a:t>137</a:t>
            </a:r>
            <a:r>
              <a:rPr lang="ar-EG" sz="21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: تؤكد أن قانون المالية هو الوثيقة الأساسية التي تنظم الايرادات </a:t>
            </a:r>
            <a:r>
              <a:rPr lang="ar-EG" sz="2100" b="1" dirty="0" err="1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والنفاقات</a:t>
            </a:r>
            <a:r>
              <a:rPr lang="ar-EG" sz="21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العمومية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295379" y="3194193"/>
            <a:ext cx="3129050" cy="368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059"/>
              </a:lnSpc>
            </a:pPr>
            <a:r>
              <a:rPr lang="ar-EG" sz="28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يستند</a:t>
            </a:r>
          </a:p>
          <a:p>
            <a:pPr algn="ctr" rtl="1">
              <a:lnSpc>
                <a:spcPts val="4059"/>
              </a:lnSpc>
            </a:pPr>
            <a:r>
              <a:rPr lang="ar-EG" sz="28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النظام </a:t>
            </a:r>
            <a:r>
              <a:rPr lang="ar-EG" sz="2899" b="1" dirty="0" smtClean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القانوني</a:t>
            </a:r>
            <a:endParaRPr lang="fr-FR" sz="2899" b="1" dirty="0" smtClean="0">
              <a:solidFill>
                <a:srgbClr val="000000"/>
              </a:solidFill>
              <a:latin typeface="Nunito 1 Bold"/>
              <a:ea typeface="Nunito 1 Bold"/>
              <a:cs typeface="+mj-cs"/>
              <a:sym typeface="Nunito 1 Bold"/>
              <a:rtl/>
            </a:endParaRPr>
          </a:p>
          <a:p>
            <a:pPr algn="ctr" rtl="1">
              <a:lnSpc>
                <a:spcPts val="4059"/>
              </a:lnSpc>
            </a:pPr>
            <a:r>
              <a:rPr lang="ar-EG" sz="2899" b="1" dirty="0" smtClean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</a:t>
            </a:r>
            <a:r>
              <a:rPr lang="ar-EG" sz="28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للخزينة </a:t>
            </a:r>
            <a:r>
              <a:rPr lang="ar-EG" sz="2899" b="1" dirty="0" smtClean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العمومية</a:t>
            </a:r>
            <a:endParaRPr lang="fr-FR" sz="2899" b="1" dirty="0" smtClean="0">
              <a:solidFill>
                <a:srgbClr val="000000"/>
              </a:solidFill>
              <a:latin typeface="Nunito 1 Bold"/>
              <a:ea typeface="Nunito 1 Bold"/>
              <a:cs typeface="+mj-cs"/>
              <a:sym typeface="Nunito 1 Bold"/>
              <a:rtl/>
            </a:endParaRPr>
          </a:p>
          <a:p>
            <a:pPr algn="ctr" rtl="1">
              <a:lnSpc>
                <a:spcPts val="4059"/>
              </a:lnSpc>
            </a:pPr>
            <a:r>
              <a:rPr lang="ar-EG" sz="2899" b="1" dirty="0" smtClean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</a:t>
            </a:r>
            <a:r>
              <a:rPr lang="ar-EG" sz="28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في الجزائر</a:t>
            </a:r>
          </a:p>
          <a:p>
            <a:pPr algn="ctr" rtl="1">
              <a:lnSpc>
                <a:spcPts val="4059"/>
              </a:lnSpc>
            </a:pPr>
            <a:r>
              <a:rPr lang="ar-EG" sz="28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على عدة </a:t>
            </a:r>
          </a:p>
          <a:p>
            <a:pPr algn="ctr" rtl="1">
              <a:lnSpc>
                <a:spcPts val="4059"/>
              </a:lnSpc>
            </a:pPr>
            <a:r>
              <a:rPr lang="ar-EG" sz="28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قوانين </a:t>
            </a:r>
          </a:p>
          <a:p>
            <a:pPr algn="ctr" rtl="1">
              <a:lnSpc>
                <a:spcPts val="4059"/>
              </a:lnSpc>
            </a:pPr>
            <a:r>
              <a:rPr lang="ar-EG" sz="2899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أهمها: 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7408504" y="7937629"/>
            <a:ext cx="7581910" cy="2919206"/>
            <a:chOff x="0" y="0"/>
            <a:chExt cx="10109214" cy="3892274"/>
          </a:xfrm>
        </p:grpSpPr>
        <p:sp>
          <p:nvSpPr>
            <p:cNvPr id="30" name="Freeform 30"/>
            <p:cNvSpPr/>
            <p:nvPr/>
          </p:nvSpPr>
          <p:spPr>
            <a:xfrm>
              <a:off x="202534" y="2270845"/>
              <a:ext cx="9704146" cy="1621429"/>
            </a:xfrm>
            <a:custGeom>
              <a:avLst/>
              <a:gdLst/>
              <a:ahLst/>
              <a:cxnLst/>
              <a:rect l="l" t="t" r="r" b="b"/>
              <a:pathLst>
                <a:path w="9704146" h="1621429">
                  <a:moveTo>
                    <a:pt x="0" y="0"/>
                  </a:moveTo>
                  <a:lnTo>
                    <a:pt x="9704146" y="0"/>
                  </a:lnTo>
                  <a:lnTo>
                    <a:pt x="9704146" y="1621429"/>
                  </a:lnTo>
                  <a:lnTo>
                    <a:pt x="0" y="1621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336" r="-4336"/>
              </a:stretch>
            </a:blipFill>
          </p:spPr>
        </p:sp>
        <p:grpSp>
          <p:nvGrpSpPr>
            <p:cNvPr id="31" name="Group 31"/>
            <p:cNvGrpSpPr/>
            <p:nvPr/>
          </p:nvGrpSpPr>
          <p:grpSpPr>
            <a:xfrm>
              <a:off x="0" y="0"/>
              <a:ext cx="10109214" cy="2938553"/>
              <a:chOff x="0" y="0"/>
              <a:chExt cx="2765901" cy="803994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765902" cy="803994"/>
              </a:xfrm>
              <a:custGeom>
                <a:avLst/>
                <a:gdLst/>
                <a:ahLst/>
                <a:cxnLst/>
                <a:rect l="l" t="t" r="r" b="b"/>
                <a:pathLst>
                  <a:path w="2765902" h="803994">
                    <a:moveTo>
                      <a:pt x="2641441" y="803994"/>
                    </a:moveTo>
                    <a:lnTo>
                      <a:pt x="124460" y="803994"/>
                    </a:lnTo>
                    <a:cubicBezTo>
                      <a:pt x="55880" y="803994"/>
                      <a:pt x="0" y="748114"/>
                      <a:pt x="0" y="6795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41442" y="0"/>
                    </a:lnTo>
                    <a:cubicBezTo>
                      <a:pt x="2710022" y="0"/>
                      <a:pt x="2765902" y="55880"/>
                      <a:pt x="2765902" y="124460"/>
                    </a:cubicBezTo>
                    <a:lnTo>
                      <a:pt x="2765902" y="679534"/>
                    </a:lnTo>
                    <a:cubicBezTo>
                      <a:pt x="2765902" y="748114"/>
                      <a:pt x="2710022" y="803994"/>
                      <a:pt x="2641442" y="803994"/>
                    </a:cubicBezTo>
                    <a:close/>
                  </a:path>
                </a:pathLst>
              </a:custGeom>
              <a:solidFill>
                <a:srgbClr val="FEFEC3"/>
              </a:solidFill>
            </p:spPr>
          </p:sp>
        </p:grpSp>
      </p:grpSp>
      <p:grpSp>
        <p:nvGrpSpPr>
          <p:cNvPr id="33" name="Group 33"/>
          <p:cNvGrpSpPr/>
          <p:nvPr/>
        </p:nvGrpSpPr>
        <p:grpSpPr>
          <a:xfrm>
            <a:off x="-89916" y="6915138"/>
            <a:ext cx="7082507" cy="3371862"/>
            <a:chOff x="0" y="0"/>
            <a:chExt cx="9443342" cy="4495816"/>
          </a:xfrm>
        </p:grpSpPr>
        <p:sp>
          <p:nvSpPr>
            <p:cNvPr id="34" name="Freeform 34"/>
            <p:cNvSpPr/>
            <p:nvPr/>
          </p:nvSpPr>
          <p:spPr>
            <a:xfrm>
              <a:off x="189194" y="2622966"/>
              <a:ext cx="9064955" cy="1872850"/>
            </a:xfrm>
            <a:custGeom>
              <a:avLst/>
              <a:gdLst/>
              <a:ahLst/>
              <a:cxnLst/>
              <a:rect l="l" t="t" r="r" b="b"/>
              <a:pathLst>
                <a:path w="9064955" h="1872850">
                  <a:moveTo>
                    <a:pt x="0" y="0"/>
                  </a:moveTo>
                  <a:lnTo>
                    <a:pt x="9064955" y="0"/>
                  </a:lnTo>
                  <a:lnTo>
                    <a:pt x="9064955" y="1872850"/>
                  </a:lnTo>
                  <a:lnTo>
                    <a:pt x="0" y="1872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7188" r="-17188"/>
              </a:stretch>
            </a:blipFill>
          </p:spPr>
        </p:sp>
        <p:grpSp>
          <p:nvGrpSpPr>
            <p:cNvPr id="35" name="Group 35"/>
            <p:cNvGrpSpPr/>
            <p:nvPr/>
          </p:nvGrpSpPr>
          <p:grpSpPr>
            <a:xfrm>
              <a:off x="0" y="0"/>
              <a:ext cx="9443342" cy="3394209"/>
              <a:chOff x="0" y="0"/>
              <a:chExt cx="2583718" cy="928663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2583718" cy="928663"/>
              </a:xfrm>
              <a:custGeom>
                <a:avLst/>
                <a:gdLst/>
                <a:ahLst/>
                <a:cxnLst/>
                <a:rect l="l" t="t" r="r" b="b"/>
                <a:pathLst>
                  <a:path w="2583718" h="928663">
                    <a:moveTo>
                      <a:pt x="2459258" y="928663"/>
                    </a:moveTo>
                    <a:lnTo>
                      <a:pt x="124460" y="928663"/>
                    </a:lnTo>
                    <a:cubicBezTo>
                      <a:pt x="55880" y="928663"/>
                      <a:pt x="0" y="872783"/>
                      <a:pt x="0" y="8042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59258" y="0"/>
                    </a:lnTo>
                    <a:cubicBezTo>
                      <a:pt x="2527838" y="0"/>
                      <a:pt x="2583718" y="55880"/>
                      <a:pt x="2583718" y="124460"/>
                    </a:cubicBezTo>
                    <a:lnTo>
                      <a:pt x="2583718" y="804203"/>
                    </a:lnTo>
                    <a:cubicBezTo>
                      <a:pt x="2583718" y="872783"/>
                      <a:pt x="2527838" y="928663"/>
                      <a:pt x="2459258" y="928663"/>
                    </a:cubicBezTo>
                    <a:close/>
                  </a:path>
                </a:pathLst>
              </a:custGeom>
              <a:solidFill>
                <a:srgbClr val="FEFEC3"/>
              </a:solidFill>
            </p:spPr>
          </p:sp>
        </p:grpSp>
      </p:grpSp>
      <p:sp>
        <p:nvSpPr>
          <p:cNvPr id="37" name="TextBox 37"/>
          <p:cNvSpPr txBox="1"/>
          <p:nvPr/>
        </p:nvSpPr>
        <p:spPr>
          <a:xfrm>
            <a:off x="338933" y="8059732"/>
            <a:ext cx="6407761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just" rtl="1">
              <a:lnSpc>
                <a:spcPts val="2800"/>
              </a:lnSpc>
              <a:buFont typeface="Arial"/>
              <a:buChar char="•"/>
            </a:pPr>
            <a:r>
              <a:rPr lang="ar-EG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ينظم هذا القانون قواعد المحاسبة العمومية وكيفية تسجيل العمليات المالية المتعلقة الخزينة العمومية.</a:t>
            </a:r>
          </a:p>
          <a:p>
            <a:pPr marL="431801" lvl="1" indent="-215900" algn="just" rtl="1">
              <a:lnSpc>
                <a:spcPts val="2800"/>
              </a:lnSpc>
              <a:buFont typeface="Arial"/>
              <a:buChar char="•"/>
            </a:pPr>
            <a:r>
              <a:rPr lang="ar-EG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يحدد المسؤوليات القانونية للمحاسبين العموميين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96631" y="7218776"/>
            <a:ext cx="5550063" cy="49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قانون المحاسبة العمومية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785399" y="5300310"/>
            <a:ext cx="5550063" cy="49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القانون العضوي للميزانية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389454" y="8253563"/>
            <a:ext cx="6926959" cy="49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00"/>
              </a:lnSpc>
            </a:pPr>
            <a:r>
              <a:rPr lang="ar-EG" sz="3000" b="1" dirty="0">
                <a:solidFill>
                  <a:srgbClr val="846B03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المرسوم التنفيذي الخاص بالميزانية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679241" y="9032107"/>
            <a:ext cx="712194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just" rtl="1">
              <a:lnSpc>
                <a:spcPts val="2800"/>
              </a:lnSpc>
              <a:buFont typeface="Arial"/>
              <a:buChar char="•"/>
            </a:pPr>
            <a:r>
              <a:rPr lang="ar-EG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المرسوم التنفيذي رقم </a:t>
            </a:r>
            <a:r>
              <a:rPr lang="en-US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</a:rPr>
              <a:t>91</a:t>
            </a:r>
            <a:r>
              <a:rPr lang="ar-EG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-</a:t>
            </a:r>
            <a:r>
              <a:rPr lang="en-US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</a:rPr>
              <a:t>20</a:t>
            </a:r>
            <a:r>
              <a:rPr lang="ar-EG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المؤرخ في </a:t>
            </a:r>
            <a:r>
              <a:rPr lang="en-US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</a:rPr>
              <a:t>17</a:t>
            </a:r>
            <a:r>
              <a:rPr lang="ar-EG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</a:t>
            </a:r>
            <a:r>
              <a:rPr lang="ar-EG" sz="2000" b="1" dirty="0" err="1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جانفي</a:t>
            </a:r>
            <a:r>
              <a:rPr lang="ar-EG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</a:rPr>
              <a:t>1991</a:t>
            </a:r>
            <a:r>
              <a:rPr lang="ar-EG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ينظم عمل الخزينة العمومية ويحدد مهامها واختصاصها.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679241" y="6024210"/>
            <a:ext cx="695024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just" rtl="1">
              <a:lnSpc>
                <a:spcPts val="2800"/>
              </a:lnSpc>
              <a:buFont typeface="Arial"/>
              <a:buChar char="•"/>
            </a:pPr>
            <a:r>
              <a:rPr lang="ar-EG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ينظم القانون رقم </a:t>
            </a:r>
            <a:r>
              <a:rPr lang="en-US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</a:rPr>
              <a:t>84</a:t>
            </a:r>
            <a:r>
              <a:rPr lang="ar-EG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-</a:t>
            </a:r>
            <a:r>
              <a:rPr lang="en-US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</a:rPr>
              <a:t>17</a:t>
            </a:r>
            <a:r>
              <a:rPr lang="ar-EG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المؤرخ في </a:t>
            </a:r>
            <a:r>
              <a:rPr lang="en-US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</a:rPr>
              <a:t>9</a:t>
            </a:r>
            <a:r>
              <a:rPr lang="ar-EG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</a:t>
            </a:r>
            <a:r>
              <a:rPr lang="ar-EG" sz="2000" b="1" dirty="0" err="1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ديسمر</a:t>
            </a:r>
            <a:r>
              <a:rPr lang="ar-EG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</a:rPr>
              <a:t>1984</a:t>
            </a:r>
            <a:r>
              <a:rPr lang="ar-EG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 كيفية اعداد وادارة الميزانية العامة للدولة.</a:t>
            </a:r>
          </a:p>
          <a:p>
            <a:pPr marL="431801" lvl="1" indent="-215900" algn="just" rtl="1">
              <a:lnSpc>
                <a:spcPts val="2800"/>
              </a:lnSpc>
              <a:buFont typeface="Arial"/>
              <a:buChar char="•"/>
            </a:pPr>
            <a:r>
              <a:rPr lang="ar-EG" sz="20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يحدد مبادئ الشفافية والمحاسبة في ادارة المال العام.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15570009" y="8941013"/>
            <a:ext cx="634574" cy="634574"/>
            <a:chOff x="0" y="0"/>
            <a:chExt cx="6350000" cy="63500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600450"/>
            <a:ext cx="16230600" cy="2819200"/>
            <a:chOff x="0" y="0"/>
            <a:chExt cx="4274726" cy="7425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742505"/>
            </a:xfrm>
            <a:custGeom>
              <a:avLst/>
              <a:gdLst/>
              <a:ahLst/>
              <a:cxnLst/>
              <a:rect l="l" t="t" r="r" b="b"/>
              <a:pathLst>
                <a:path w="4274726" h="74250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718179"/>
                  </a:lnTo>
                  <a:cubicBezTo>
                    <a:pt x="4274726" y="724630"/>
                    <a:pt x="4272163" y="730818"/>
                    <a:pt x="4267601" y="735380"/>
                  </a:cubicBezTo>
                  <a:cubicBezTo>
                    <a:pt x="4263039" y="739942"/>
                    <a:pt x="4256851" y="742505"/>
                    <a:pt x="4250399" y="742505"/>
                  </a:cubicBezTo>
                  <a:lnTo>
                    <a:pt x="24327" y="742505"/>
                  </a:lnTo>
                  <a:cubicBezTo>
                    <a:pt x="10891" y="742505"/>
                    <a:pt x="0" y="731614"/>
                    <a:pt x="0" y="71817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D57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274726" cy="7615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7703" y="6949719"/>
            <a:ext cx="16230600" cy="3065344"/>
            <a:chOff x="0" y="0"/>
            <a:chExt cx="4274726" cy="807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807333"/>
            </a:xfrm>
            <a:custGeom>
              <a:avLst/>
              <a:gdLst/>
              <a:ahLst/>
              <a:cxnLst/>
              <a:rect l="l" t="t" r="r" b="b"/>
              <a:pathLst>
                <a:path w="4274726" h="807333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783007"/>
                  </a:lnTo>
                  <a:cubicBezTo>
                    <a:pt x="4274726" y="796442"/>
                    <a:pt x="4263834" y="807333"/>
                    <a:pt x="4250399" y="807333"/>
                  </a:cubicBezTo>
                  <a:lnTo>
                    <a:pt x="24327" y="807333"/>
                  </a:lnTo>
                  <a:cubicBezTo>
                    <a:pt x="10891" y="807333"/>
                    <a:pt x="0" y="796442"/>
                    <a:pt x="0" y="78300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4274726" cy="826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00423" y="4858154"/>
            <a:ext cx="654999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575"/>
              </a:lnSpc>
            </a:pPr>
            <a:r>
              <a:rPr lang="ar-EG" sz="2554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يتحدد حسب التوازنات المالية للدولة (النفقات، الإيرادات). كما تعد مصادر تمويل العجز المالي</a:t>
            </a:r>
            <a:r>
              <a:rPr lang="ar-EG" sz="2554" dirty="0">
                <a:solidFill>
                  <a:srgbClr val="000000"/>
                </a:solidFill>
                <a:latin typeface="Poppins"/>
                <a:ea typeface="Poppins"/>
                <a:cs typeface="+mj-cs"/>
                <a:sym typeface="Poppins"/>
                <a:rtl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30430" y="8324649"/>
            <a:ext cx="448065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575"/>
              </a:lnSpc>
            </a:pPr>
            <a:r>
              <a:rPr lang="ar-EG" sz="2554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السنوية، الشمولية، وحدة الميزانية، مبدأ سنوية التقديرات.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00423" y="4132456"/>
            <a:ext cx="6549990" cy="525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7811" lvl="1" indent="-318906" algn="r" rtl="1">
              <a:lnSpc>
                <a:spcPts val="4135"/>
              </a:lnSpc>
              <a:buFont typeface="Arial"/>
              <a:buChar char="•"/>
            </a:pPr>
            <a:r>
              <a:rPr lang="ar-EG" sz="2954" b="1" dirty="0">
                <a:solidFill>
                  <a:srgbClr val="846B03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محتوى الميزانية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18284" y="7549676"/>
            <a:ext cx="6549990" cy="525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7811" lvl="1" indent="-318906" algn="r" rtl="1">
              <a:lnSpc>
                <a:spcPts val="4135"/>
              </a:lnSpc>
              <a:buFont typeface="Arial"/>
              <a:buChar char="•"/>
            </a:pPr>
            <a:r>
              <a:rPr lang="ar-EG" sz="2954" b="1" dirty="0">
                <a:solidFill>
                  <a:srgbClr val="846B03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مبادئ الميزانية: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94180" y="4132456"/>
            <a:ext cx="6549990" cy="500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7811" lvl="1" indent="-318906" algn="r" rtl="1">
              <a:lnSpc>
                <a:spcPts val="4135"/>
              </a:lnSpc>
              <a:buFont typeface="Arial"/>
              <a:buChar char="•"/>
            </a:pPr>
            <a:r>
              <a:rPr lang="ar-EG" sz="2954" b="1" dirty="0">
                <a:solidFill>
                  <a:srgbClr val="846B03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نطاق الميزانية العامة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64809" y="7495975"/>
            <a:ext cx="6549990" cy="525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7811" lvl="1" indent="-318906" algn="r" rtl="1">
              <a:lnSpc>
                <a:spcPts val="4135"/>
              </a:lnSpc>
              <a:buFont typeface="Arial"/>
              <a:buChar char="•"/>
            </a:pPr>
            <a:r>
              <a:rPr lang="ar-EG" sz="2954" b="1" dirty="0">
                <a:solidFill>
                  <a:srgbClr val="846B03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الرقابة المالية: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68274" y="4895650"/>
            <a:ext cx="617589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575"/>
              </a:lnSpc>
            </a:pPr>
            <a:r>
              <a:rPr lang="ar-EG" sz="2554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حدد القانون مفاهيم الميزانية، الإطار القانوني، الإطار الأخلاقي، طرق كيفية إعدادها، وكيفية تنفيذها.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46373" y="8093817"/>
            <a:ext cx="4428478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575"/>
              </a:lnSpc>
            </a:pPr>
            <a:r>
              <a:rPr lang="ar-EG" sz="2554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تهدف إلى التأكد من أن الأموال العامة تُصرف في إطار القانون، وأن تكون العملية المالية مطابقة للنصوص والتنظيمات،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7259300" y="5143500"/>
            <a:ext cx="2067285" cy="2065054"/>
            <a:chOff x="0" y="0"/>
            <a:chExt cx="812800" cy="81192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1923"/>
            </a:xfrm>
            <a:custGeom>
              <a:avLst/>
              <a:gdLst/>
              <a:ahLst/>
              <a:cxnLst/>
              <a:rect l="l" t="t" r="r" b="b"/>
              <a:pathLst>
                <a:path w="812800" h="811923">
                  <a:moveTo>
                    <a:pt x="406400" y="0"/>
                  </a:moveTo>
                  <a:cubicBezTo>
                    <a:pt x="181951" y="0"/>
                    <a:pt x="0" y="181755"/>
                    <a:pt x="0" y="405961"/>
                  </a:cubicBezTo>
                  <a:cubicBezTo>
                    <a:pt x="0" y="630168"/>
                    <a:pt x="181951" y="811923"/>
                    <a:pt x="406400" y="811923"/>
                  </a:cubicBezTo>
                  <a:cubicBezTo>
                    <a:pt x="630849" y="811923"/>
                    <a:pt x="812800" y="630168"/>
                    <a:pt x="812800" y="405961"/>
                  </a:cubicBezTo>
                  <a:cubicBezTo>
                    <a:pt x="812800" y="18175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D07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9443"/>
              <a:ext cx="660400" cy="726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5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-4213667" y="4187329"/>
            <a:ext cx="5242367" cy="5242367"/>
          </a:xfrm>
          <a:custGeom>
            <a:avLst/>
            <a:gdLst/>
            <a:ahLst/>
            <a:cxnLst/>
            <a:rect l="l" t="t" r="r" b="b"/>
            <a:pathLst>
              <a:path w="5242367" h="5242367">
                <a:moveTo>
                  <a:pt x="0" y="0"/>
                </a:moveTo>
                <a:lnTo>
                  <a:pt x="5242367" y="0"/>
                </a:lnTo>
                <a:lnTo>
                  <a:pt x="5242367" y="5242368"/>
                </a:lnTo>
                <a:lnTo>
                  <a:pt x="0" y="52423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1028700" y="181363"/>
            <a:ext cx="16230600" cy="1810294"/>
            <a:chOff x="0" y="0"/>
            <a:chExt cx="5920967" cy="660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920967" cy="660400"/>
            </a:xfrm>
            <a:custGeom>
              <a:avLst/>
              <a:gdLst/>
              <a:ahLst/>
              <a:cxnLst/>
              <a:rect l="l" t="t" r="r" b="b"/>
              <a:pathLst>
                <a:path w="5920967" h="660400">
                  <a:moveTo>
                    <a:pt x="579650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535940"/>
                  </a:lnTo>
                  <a:cubicBezTo>
                    <a:pt x="5920967" y="604520"/>
                    <a:pt x="5865087" y="660400"/>
                    <a:pt x="5796507" y="660400"/>
                  </a:cubicBezTo>
                  <a:close/>
                </a:path>
              </a:pathLst>
            </a:custGeom>
            <a:solidFill>
              <a:srgbClr val="FEFEC3"/>
            </a:solidFill>
          </p:spPr>
        </p:sp>
      </p:grpSp>
      <p:sp>
        <p:nvSpPr>
          <p:cNvPr id="22" name="Freeform 22"/>
          <p:cNvSpPr/>
          <p:nvPr/>
        </p:nvSpPr>
        <p:spPr>
          <a:xfrm>
            <a:off x="13339804" y="-799448"/>
            <a:ext cx="1979662" cy="1979662"/>
          </a:xfrm>
          <a:custGeom>
            <a:avLst/>
            <a:gdLst/>
            <a:ahLst/>
            <a:cxnLst/>
            <a:rect l="l" t="t" r="r" b="b"/>
            <a:pathLst>
              <a:path w="1979662" h="1979662">
                <a:moveTo>
                  <a:pt x="0" y="0"/>
                </a:moveTo>
                <a:lnTo>
                  <a:pt x="1979662" y="0"/>
                </a:lnTo>
                <a:lnTo>
                  <a:pt x="1979662" y="1979661"/>
                </a:lnTo>
                <a:lnTo>
                  <a:pt x="0" y="19796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352697" y="2260113"/>
            <a:ext cx="17259300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919"/>
              </a:lnSpc>
            </a:pPr>
            <a:r>
              <a:rPr lang="ar-EG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يعتبر القانون </a:t>
            </a:r>
            <a:r>
              <a:rPr lang="en-US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</a:rPr>
              <a:t>17/84</a:t>
            </a:r>
            <a:r>
              <a:rPr lang="ar-EG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  الصادر في </a:t>
            </a:r>
            <a:r>
              <a:rPr lang="en-US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</a:rPr>
              <a:t>7</a:t>
            </a:r>
            <a:r>
              <a:rPr lang="ar-EG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 </a:t>
            </a:r>
            <a:r>
              <a:rPr lang="ar-EG" sz="2799" b="1" dirty="0" err="1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جويلية</a:t>
            </a:r>
            <a:r>
              <a:rPr lang="ar-EG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 </a:t>
            </a:r>
            <a:r>
              <a:rPr lang="en-US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</a:rPr>
              <a:t>1984</a:t>
            </a:r>
            <a:r>
              <a:rPr lang="ar-EG" sz="2799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 والمتعلق بالقوانين المالية  أول نص قانوني جمع بين الأحكام المتعلقة بقوانين الميزانية العامة وادارة الخزينة العمومية في الجزائر.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-362368" y="7549676"/>
            <a:ext cx="6549990" cy="525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7811" lvl="1" indent="-318906" algn="r" rtl="1">
              <a:lnSpc>
                <a:spcPts val="4135"/>
              </a:lnSpc>
              <a:buFont typeface="Arial"/>
              <a:buChar char="•"/>
            </a:pPr>
            <a:r>
              <a:rPr lang="ar-EG" sz="2954" b="1" dirty="0">
                <a:solidFill>
                  <a:srgbClr val="846B03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قوانين المالية المكملة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69741" y="8348532"/>
            <a:ext cx="448065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575"/>
              </a:lnSpc>
            </a:pPr>
            <a:r>
              <a:rPr lang="ar-EG" sz="2554" b="1" dirty="0">
                <a:solidFill>
                  <a:srgbClr val="000000"/>
                </a:solidFill>
                <a:latin typeface="Poppins Bold"/>
                <a:ea typeface="Poppins Bold"/>
                <a:cs typeface="+mj-cs"/>
                <a:sym typeface="Poppins Bold"/>
                <a:rtl/>
              </a:rPr>
              <a:t>هي قوانين تُعدّ خلال السنة المالية وتكون مكملة لقانون المالية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58910" y="531520"/>
            <a:ext cx="1605589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120"/>
              </a:lnSpc>
            </a:pPr>
            <a:r>
              <a:rPr lang="ar-EG" sz="58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  <a:rtl/>
              </a:rPr>
              <a:t>القانون الأساسي </a:t>
            </a:r>
            <a:r>
              <a:rPr lang="en-US" sz="5800" b="1" dirty="0">
                <a:solidFill>
                  <a:srgbClr val="000000"/>
                </a:solidFill>
                <a:latin typeface="Nunito 1 Bold"/>
                <a:ea typeface="Nunito 1 Bold"/>
                <a:cs typeface="+mj-cs"/>
                <a:sym typeface="Nunito 1 Bold"/>
              </a:rPr>
              <a:t>17/84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1662</Words>
  <Application>Microsoft Office PowerPoint</Application>
  <PresentationFormat>Personnalisé</PresentationFormat>
  <Paragraphs>202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6" baseType="lpstr">
      <vt:lpstr>Bubblebody Neue Bold</vt:lpstr>
      <vt:lpstr>Calibri</vt:lpstr>
      <vt:lpstr>Nunito 1 Bold</vt:lpstr>
      <vt:lpstr>Poppins</vt:lpstr>
      <vt:lpstr>Times New Roman</vt:lpstr>
      <vt:lpstr>Nunito 2 Bold</vt:lpstr>
      <vt:lpstr>Arial</vt:lpstr>
      <vt:lpstr>ف</vt:lpstr>
      <vt:lpstr>Nunito 1</vt:lpstr>
      <vt:lpstr>Greycliff Bold</vt:lpstr>
      <vt:lpstr>Poppins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تشريعات</dc:title>
  <cp:lastModifiedBy>user</cp:lastModifiedBy>
  <cp:revision>7</cp:revision>
  <dcterms:created xsi:type="dcterms:W3CDTF">2006-08-16T00:00:00Z</dcterms:created>
  <dcterms:modified xsi:type="dcterms:W3CDTF">2025-11-30T13:22:36Z</dcterms:modified>
  <dc:identifier>DAG54me39bM</dc:identifier>
</cp:coreProperties>
</file>