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4630400" cy="8229600"/>
  <p:notesSz cx="8229600" cy="14630400"/>
  <p:embeddedFontLst>
    <p:embeddedFont>
      <p:font typeface="Alexandria" panose="020B0604020202020204" charset="-78"/>
      <p:regular r:id="rId20"/>
    </p:embeddedFont>
    <p:embeddedFont>
      <p:font typeface="Nobile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-10-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-10-5.svg"/><Relationship Id="rId5" Type="http://schemas.openxmlformats.org/officeDocument/2006/relationships/image" Target="../media/image-10-3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-4-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-4-5.svg"/><Relationship Id="rId5" Type="http://schemas.openxmlformats.org/officeDocument/2006/relationships/image" Target="../media/image-4-3.svg"/><Relationship Id="rId4" Type="http://schemas.openxmlformats.org/officeDocument/2006/relationships/image" Target="../media/image5.png"/><Relationship Id="rId9" Type="http://schemas.openxmlformats.org/officeDocument/2006/relationships/image" Target="../media/image-4-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-5-8.svg"/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-5-6.svg"/><Relationship Id="rId5" Type="http://schemas.openxmlformats.org/officeDocument/2006/relationships/image" Target="../media/image-5-4.svg"/><Relationship Id="rId4" Type="http://schemas.openxmlformats.org/officeDocument/2006/relationships/image" Target="../media/image-5-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-9-4.svg"/><Relationship Id="rId4" Type="http://schemas.openxmlformats.org/officeDocument/2006/relationships/image" Target="../media/image-9-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9943" y="1213009"/>
            <a:ext cx="7696914" cy="38761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0150"/>
              </a:lnSpc>
              <a:buNone/>
            </a:pPr>
            <a:r>
              <a:rPr lang="en-US" sz="8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نظام تخطيط موارد المؤسسة (ERP)</a:t>
            </a:r>
            <a:endParaRPr lang="en-US" sz="8100" dirty="0"/>
          </a:p>
        </p:txBody>
      </p:sp>
      <p:sp>
        <p:nvSpPr>
          <p:cNvPr id="4" name="Text 1"/>
          <p:cNvSpPr/>
          <p:nvPr/>
        </p:nvSpPr>
        <p:spPr>
          <a:xfrm>
            <a:off x="8079581" y="5399246"/>
            <a:ext cx="5827276" cy="646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5050"/>
              </a:lnSpc>
              <a:buNone/>
            </a:pPr>
            <a:r>
              <a:rPr lang="en-US" sz="4050" b="1" dirty="0" smtClean="0"/>
              <a:t>Enterprise resource planning</a:t>
            </a:r>
            <a:endParaRPr lang="en-US" sz="4050" b="1" dirty="0"/>
          </a:p>
        </p:txBody>
      </p:sp>
      <p:sp>
        <p:nvSpPr>
          <p:cNvPr id="5" name="Text 2"/>
          <p:cNvSpPr/>
          <p:nvPr/>
        </p:nvSpPr>
        <p:spPr>
          <a:xfrm>
            <a:off x="6209943" y="6355318"/>
            <a:ext cx="7696914" cy="661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1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2713" y="591383"/>
            <a:ext cx="7638574" cy="1344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250"/>
              </a:lnSpc>
              <a:buNone/>
            </a:pPr>
            <a:r>
              <a:rPr lang="en-US" sz="4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الخلاصة: لماذا ERP هو استثمار المستقبل؟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961233" y="2580680"/>
            <a:ext cx="215027" cy="1327547"/>
          </a:xfrm>
          <a:prstGeom prst="roundRect">
            <a:avLst>
              <a:gd name="adj" fmla="val 4201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746087" y="2405896"/>
            <a:ext cx="645200" cy="645200"/>
          </a:xfrm>
          <a:prstGeom prst="roundRect">
            <a:avLst>
              <a:gd name="adj" fmla="val 7086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7417" y="2567226"/>
            <a:ext cx="322540" cy="32254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913346" y="2473166"/>
            <a:ext cx="3617714" cy="403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150"/>
              </a:lnSpc>
              <a:buNone/>
            </a:pPr>
            <a:r>
              <a:rPr lang="en-US" sz="2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استراتيجية للتحول الرقمي</a:t>
            </a:r>
            <a:endParaRPr lang="en-US" sz="2500" dirty="0"/>
          </a:p>
        </p:txBody>
      </p:sp>
      <p:sp>
        <p:nvSpPr>
          <p:cNvPr id="8" name="Text 4"/>
          <p:cNvSpPr/>
          <p:nvPr/>
        </p:nvSpPr>
        <p:spPr>
          <a:xfrm>
            <a:off x="752713" y="3005376"/>
            <a:ext cx="6778347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الـ ERP هو أساس الانتقال الناجح نحو مؤسسة تعتمد على البيانات والتقنية في كل جانب من جوانبها.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7638693" y="4445913"/>
            <a:ext cx="215027" cy="1327547"/>
          </a:xfrm>
          <a:prstGeom prst="roundRect">
            <a:avLst>
              <a:gd name="adj" fmla="val 4201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7423547" y="4271129"/>
            <a:ext cx="645200" cy="645200"/>
          </a:xfrm>
          <a:prstGeom prst="roundRect">
            <a:avLst>
              <a:gd name="adj" fmla="val 7086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84877" y="4432459"/>
            <a:ext cx="322540" cy="32254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377684" y="4338399"/>
            <a:ext cx="3830836" cy="403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150"/>
              </a:lnSpc>
              <a:buNone/>
            </a:pPr>
            <a:r>
              <a:rPr lang="en-US" sz="2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المنافسة والنمو المستدام</a:t>
            </a:r>
            <a:endParaRPr lang="en-US" sz="2500" dirty="0"/>
          </a:p>
        </p:txBody>
      </p:sp>
      <p:sp>
        <p:nvSpPr>
          <p:cNvPr id="13" name="Text 8"/>
          <p:cNvSpPr/>
          <p:nvPr/>
        </p:nvSpPr>
        <p:spPr>
          <a:xfrm>
            <a:off x="752713" y="4870609"/>
            <a:ext cx="6455807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يمكّن المؤسسات من التكيف والمنافسة بفعالية في بيئة الأعمال المتغيرة وسريعة التطور.</a:t>
            </a:r>
            <a:endParaRPr lang="en-US" sz="1650" dirty="0"/>
          </a:p>
        </p:txBody>
      </p:sp>
      <p:sp>
        <p:nvSpPr>
          <p:cNvPr id="14" name="Shape 9"/>
          <p:cNvSpPr/>
          <p:nvPr/>
        </p:nvSpPr>
        <p:spPr>
          <a:xfrm>
            <a:off x="7316033" y="6311146"/>
            <a:ext cx="215027" cy="1327547"/>
          </a:xfrm>
          <a:prstGeom prst="roundRect">
            <a:avLst>
              <a:gd name="adj" fmla="val 4201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7100888" y="6136362"/>
            <a:ext cx="645200" cy="645200"/>
          </a:xfrm>
          <a:prstGeom prst="roundRect">
            <a:avLst>
              <a:gd name="adj" fmla="val 7086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62217" y="6297692"/>
            <a:ext cx="322540" cy="32254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3659743" y="6203632"/>
            <a:ext cx="3226118" cy="403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150"/>
              </a:lnSpc>
              <a:buNone/>
            </a:pPr>
            <a:r>
              <a:rPr lang="en-US" sz="2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بناء أساس للابتكار</a:t>
            </a:r>
            <a:endParaRPr lang="en-US" sz="2500" dirty="0"/>
          </a:p>
        </p:txBody>
      </p:sp>
      <p:sp>
        <p:nvSpPr>
          <p:cNvPr id="18" name="Text 12"/>
          <p:cNvSpPr/>
          <p:nvPr/>
        </p:nvSpPr>
        <p:spPr>
          <a:xfrm>
            <a:off x="752713" y="6735842"/>
            <a:ext cx="6133148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الاستثمار في ERP يعني بناء بنية تحتية قوية ومرنة تدعم الابتكار والتوسع في المستقبل.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501715"/>
              </p:ext>
            </p:extLst>
          </p:nvPr>
        </p:nvGraphicFramePr>
        <p:xfrm>
          <a:off x="1558964" y="1401260"/>
          <a:ext cx="10880204" cy="6621867"/>
        </p:xfrm>
        <a:graphic>
          <a:graphicData uri="http://schemas.openxmlformats.org/drawingml/2006/table">
            <a:tbl>
              <a:tblPr/>
              <a:tblGrid>
                <a:gridCol w="2720051">
                  <a:extLst>
                    <a:ext uri="{9D8B030D-6E8A-4147-A177-3AD203B41FA5}">
                      <a16:colId xmlns:a16="http://schemas.microsoft.com/office/drawing/2014/main" val="3355289438"/>
                    </a:ext>
                  </a:extLst>
                </a:gridCol>
                <a:gridCol w="2720051">
                  <a:extLst>
                    <a:ext uri="{9D8B030D-6E8A-4147-A177-3AD203B41FA5}">
                      <a16:colId xmlns:a16="http://schemas.microsoft.com/office/drawing/2014/main" val="2877697858"/>
                    </a:ext>
                  </a:extLst>
                </a:gridCol>
                <a:gridCol w="2720051">
                  <a:extLst>
                    <a:ext uri="{9D8B030D-6E8A-4147-A177-3AD203B41FA5}">
                      <a16:colId xmlns:a16="http://schemas.microsoft.com/office/drawing/2014/main" val="1750244142"/>
                    </a:ext>
                  </a:extLst>
                </a:gridCol>
                <a:gridCol w="2720051">
                  <a:extLst>
                    <a:ext uri="{9D8B030D-6E8A-4147-A177-3AD203B41FA5}">
                      <a16:colId xmlns:a16="http://schemas.microsoft.com/office/drawing/2014/main" val="1340730819"/>
                    </a:ext>
                  </a:extLst>
                </a:gridCol>
              </a:tblGrid>
              <a:tr h="1095618">
                <a:tc>
                  <a:txBody>
                    <a:bodyPr/>
                    <a:lstStyle/>
                    <a:p>
                      <a:pPr algn="r" rtl="1" fontAlgn="t" latinLnBrk="0"/>
                      <a:endParaRPr lang="fr-FR" sz="1700" b="0" dirty="0">
                        <a:effectLst/>
                      </a:endParaRPr>
                    </a:p>
                  </a:txBody>
                  <a:tcPr marL="47466" marR="47466" marT="47466" marB="47466">
                    <a:lnL w="6350" cap="flat" cmpd="sng" algn="ctr">
                      <a:solidFill>
                        <a:srgbClr val="800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0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0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t" latinLnBrk="0"/>
                      <a:r>
                        <a:rPr lang="fr-FR" sz="2400" b="1" dirty="0" smtClean="0">
                          <a:effectLst/>
                        </a:rPr>
                        <a:t>SCM – </a:t>
                      </a:r>
                      <a:r>
                        <a:rPr lang="ar-DZ" sz="2400" b="1" dirty="0" smtClean="0">
                          <a:effectLst/>
                        </a:rPr>
                        <a:t>إدارة سلسلة التوريد</a:t>
                      </a:r>
                      <a:endParaRPr lang="ar-DZ" sz="2400" b="1" dirty="0">
                        <a:effectLst/>
                      </a:endParaRPr>
                    </a:p>
                  </a:txBody>
                  <a:tcPr marL="47466" marR="47466" marT="47466" marB="47466">
                    <a:lnL w="6350" cap="flat" cmpd="sng" algn="ctr">
                      <a:solidFill>
                        <a:srgbClr val="90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1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0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1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t" latinLnBrk="0"/>
                      <a:r>
                        <a:rPr lang="fr-FR" sz="2400" b="1" dirty="0" smtClean="0">
                          <a:effectLst/>
                        </a:rPr>
                        <a:t>ERP – </a:t>
                      </a:r>
                      <a:r>
                        <a:rPr lang="ar-DZ" sz="2400" b="1" dirty="0" smtClean="0">
                          <a:effectLst/>
                        </a:rPr>
                        <a:t>تخطيط موارد المؤسسة</a:t>
                      </a:r>
                      <a:endParaRPr lang="ar-DZ" sz="2400" b="1" dirty="0">
                        <a:effectLst/>
                      </a:endParaRPr>
                    </a:p>
                  </a:txBody>
                  <a:tcPr marL="47466" marR="47466" marT="47466" marB="47466">
                    <a:lnL w="6350" cap="flat" cmpd="sng" algn="ctr">
                      <a:solidFill>
                        <a:srgbClr val="801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0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1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008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t" latinLnBrk="0"/>
                      <a:r>
                        <a:rPr lang="fr-FR" sz="2400" b="1" dirty="0" smtClean="0">
                          <a:effectLst/>
                        </a:rPr>
                        <a:t>CRM – </a:t>
                      </a:r>
                      <a:r>
                        <a:rPr lang="ar-DZ" sz="2400" b="1" dirty="0" smtClean="0">
                          <a:effectLst/>
                        </a:rPr>
                        <a:t>إدارة علاقات العملاء</a:t>
                      </a:r>
                      <a:endParaRPr lang="ar-DZ" sz="2400" b="1" dirty="0">
                        <a:effectLst/>
                      </a:endParaRPr>
                    </a:p>
                  </a:txBody>
                  <a:tcPr marL="47466" marR="47466" marT="47466" marB="47466">
                    <a:lnL w="6350" cap="flat" cmpd="sng" algn="ctr">
                      <a:solidFill>
                        <a:srgbClr val="E00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0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0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1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829235"/>
                  </a:ext>
                </a:extLst>
              </a:tr>
              <a:tr h="1733725"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b="0" dirty="0">
                          <a:effectLst/>
                        </a:rPr>
                        <a:t>الهدف الأساسي</a:t>
                      </a:r>
                      <a:endParaRPr lang="ar-DZ" sz="1700" dirty="0">
                        <a:effectLst/>
                      </a:endParaRPr>
                    </a:p>
                  </a:txBody>
                  <a:tcPr marL="47466" marR="47466" marT="42720" marB="42720" anchor="ctr">
                    <a:lnL w="6350" cap="flat" cmpd="sng" algn="ctr">
                      <a:solidFill>
                        <a:srgbClr val="E00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1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0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0E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dirty="0">
                          <a:effectLst/>
                        </a:rPr>
                        <a:t>تحسين تدفق السلع والخدمات من الموردين إلى العملاء</a:t>
                      </a:r>
                    </a:p>
                  </a:txBody>
                  <a:tcPr marL="47466" marR="47466" marT="42720" marB="42720" anchor="ctr">
                    <a:lnL w="6350" cap="flat" cmpd="sng" algn="ctr">
                      <a:solidFill>
                        <a:srgbClr val="801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08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1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>
                          <a:effectLst/>
                        </a:rPr>
                        <a:t>دمج وإدارة كافة عمليات المؤسسة الداخلية</a:t>
                      </a:r>
                    </a:p>
                  </a:txBody>
                  <a:tcPr marL="47466" marR="47466" marT="42720" marB="42720" anchor="ctr">
                    <a:lnL w="6350" cap="flat" cmpd="sng" algn="ctr">
                      <a:solidFill>
                        <a:srgbClr val="F008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1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008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012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dirty="0">
                          <a:effectLst/>
                        </a:rPr>
                        <a:t>تعزيز علاقات العملاء وزيادة المبيعات</a:t>
                      </a:r>
                    </a:p>
                  </a:txBody>
                  <a:tcPr marL="47466" marR="47466" marT="42720" marB="42720" anchor="ctr">
                    <a:lnL w="6350" cap="flat" cmpd="sng" algn="ctr">
                      <a:solidFill>
                        <a:srgbClr val="801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1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19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1B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878561"/>
                  </a:ext>
                </a:extLst>
              </a:tr>
              <a:tr h="2058799"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b="0" dirty="0">
                          <a:effectLst/>
                        </a:rPr>
                        <a:t>المجال/النطاق</a:t>
                      </a:r>
                      <a:endParaRPr lang="ar-DZ" sz="1700" dirty="0">
                        <a:effectLst/>
                      </a:endParaRPr>
                    </a:p>
                  </a:txBody>
                  <a:tcPr marL="47466" marR="47466" marT="42720" marB="42720" anchor="ctr">
                    <a:lnL w="6350" cap="flat" cmpd="sng" algn="ctr">
                      <a:solidFill>
                        <a:srgbClr val="400E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0E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00A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dirty="0">
                          <a:effectLst/>
                        </a:rPr>
                        <a:t>سلسلة التوريد، المخزون، التوريد، الخدمات اللوجستية</a:t>
                      </a:r>
                    </a:p>
                  </a:txBody>
                  <a:tcPr marL="47466" marR="47466" marT="42720" marB="42720" anchor="ctr">
                    <a:lnL w="6350" cap="flat" cmpd="sng" algn="ctr">
                      <a:solidFill>
                        <a:srgbClr val="40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12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00D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dirty="0">
                          <a:effectLst/>
                        </a:rPr>
                        <a:t>كافة عمليات الشركة: مالية، إدارية، إنتاج، تسويق، مخزون، موارد بشرية</a:t>
                      </a:r>
                    </a:p>
                  </a:txBody>
                  <a:tcPr marL="47466" marR="47466" marT="42720" marB="42720" anchor="ctr">
                    <a:lnL w="6350" cap="flat" cmpd="sng" algn="ctr">
                      <a:solidFill>
                        <a:srgbClr val="F012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1B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012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16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dirty="0">
                          <a:effectLst/>
                        </a:rPr>
                        <a:t>المبيعات، التسويق، خدمة ودعم العملاء</a:t>
                      </a:r>
                    </a:p>
                  </a:txBody>
                  <a:tcPr marL="47466" marR="47466" marT="42720" marB="42720" anchor="ctr">
                    <a:lnL w="6350" cap="flat" cmpd="sng" algn="ctr">
                      <a:solidFill>
                        <a:srgbClr val="601B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1B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1B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0E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724465"/>
                  </a:ext>
                </a:extLst>
              </a:tr>
              <a:tr h="1733725"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b="0" dirty="0">
                          <a:effectLst/>
                        </a:rPr>
                        <a:t>المستخدمون الأساسيون</a:t>
                      </a:r>
                      <a:endParaRPr lang="ar-DZ" sz="1700" dirty="0">
                        <a:effectLst/>
                      </a:endParaRPr>
                    </a:p>
                  </a:txBody>
                  <a:tcPr marL="47466" marR="47466" marT="42720" marB="42720" anchor="ctr">
                    <a:lnL w="6350" cap="flat" cmpd="sng" algn="ctr">
                      <a:solidFill>
                        <a:srgbClr val="300A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00D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00A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00A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dirty="0">
                          <a:effectLst/>
                        </a:rPr>
                        <a:t>أقسام الشراء، التخزين، الإنتاج، الخدمات اللوجستية</a:t>
                      </a:r>
                    </a:p>
                  </a:txBody>
                  <a:tcPr marL="47466" marR="47466" marT="42720" marB="42720" anchor="ctr">
                    <a:lnL w="6350" cap="flat" cmpd="sng" algn="ctr">
                      <a:solidFill>
                        <a:srgbClr val="500D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16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00D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00D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>
                          <a:effectLst/>
                        </a:rPr>
                        <a:t>كل أقسام المؤسسة تقريباً</a:t>
                      </a:r>
                    </a:p>
                  </a:txBody>
                  <a:tcPr marL="47466" marR="47466" marT="42720" marB="42720" anchor="ctr">
                    <a:lnL w="6350" cap="flat" cmpd="sng" algn="ctr">
                      <a:solidFill>
                        <a:srgbClr val="6016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0E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16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16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dirty="0">
                          <a:effectLst/>
                        </a:rPr>
                        <a:t>فريق المبيعات، التسويق، خدمة العملاء</a:t>
                      </a:r>
                    </a:p>
                  </a:txBody>
                  <a:tcPr marL="47466" marR="47466" marT="42720" marB="42720" anchor="ctr">
                    <a:lnL w="6350" cap="flat" cmpd="sng" algn="ctr">
                      <a:solidFill>
                        <a:srgbClr val="400E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0E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0E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0E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15397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07037" y="638294"/>
            <a:ext cx="7851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DZ" sz="2800" b="1" i="0" dirty="0" smtClean="0">
                <a:effectLst/>
                <a:latin typeface="fkGroteskNeue"/>
              </a:rPr>
              <a:t>جدول مقارنة بين الأنظمة الثلاثة الرئيسية في تكنولوجيا المعلومات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469242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224333"/>
              </p:ext>
            </p:extLst>
          </p:nvPr>
        </p:nvGraphicFramePr>
        <p:xfrm>
          <a:off x="1120138" y="1120139"/>
          <a:ext cx="12595864" cy="6469382"/>
        </p:xfrm>
        <a:graphic>
          <a:graphicData uri="http://schemas.openxmlformats.org/drawingml/2006/table">
            <a:tbl>
              <a:tblPr/>
              <a:tblGrid>
                <a:gridCol w="3148966">
                  <a:extLst>
                    <a:ext uri="{9D8B030D-6E8A-4147-A177-3AD203B41FA5}">
                      <a16:colId xmlns:a16="http://schemas.microsoft.com/office/drawing/2014/main" val="1385020166"/>
                    </a:ext>
                  </a:extLst>
                </a:gridCol>
                <a:gridCol w="3148966">
                  <a:extLst>
                    <a:ext uri="{9D8B030D-6E8A-4147-A177-3AD203B41FA5}">
                      <a16:colId xmlns:a16="http://schemas.microsoft.com/office/drawing/2014/main" val="2182510981"/>
                    </a:ext>
                  </a:extLst>
                </a:gridCol>
                <a:gridCol w="3148966">
                  <a:extLst>
                    <a:ext uri="{9D8B030D-6E8A-4147-A177-3AD203B41FA5}">
                      <a16:colId xmlns:a16="http://schemas.microsoft.com/office/drawing/2014/main" val="4072282700"/>
                    </a:ext>
                  </a:extLst>
                </a:gridCol>
                <a:gridCol w="3148966">
                  <a:extLst>
                    <a:ext uri="{9D8B030D-6E8A-4147-A177-3AD203B41FA5}">
                      <a16:colId xmlns:a16="http://schemas.microsoft.com/office/drawing/2014/main" val="2139111792"/>
                    </a:ext>
                  </a:extLst>
                </a:gridCol>
              </a:tblGrid>
              <a:tr h="1696887"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b="0" dirty="0">
                          <a:effectLst/>
                        </a:rPr>
                        <a:t>ما الذي يديره</a:t>
                      </a:r>
                      <a:endParaRPr lang="ar-DZ" sz="1700" dirty="0">
                        <a:effectLst/>
                      </a:endParaRP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40D2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E0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D2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D2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>
                          <a:effectLst/>
                        </a:rPr>
                        <a:t>تدفق المواد وتعقب المنتجات عبر السلسلة</a:t>
                      </a: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00E0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DF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E0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DE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>
                          <a:effectLst/>
                        </a:rPr>
                        <a:t>الموارد الداخلية للمؤسسة والعمليات المتكاملة</a:t>
                      </a: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10DF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DE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DF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dirty="0">
                          <a:effectLst/>
                        </a:rPr>
                        <a:t>بيانات العملاء، سلوكهم، تاريخ المبيعات</a:t>
                      </a: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70DE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DE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DE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581546"/>
                  </a:ext>
                </a:extLst>
              </a:tr>
              <a:tr h="1696887"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b="0" dirty="0">
                          <a:effectLst/>
                        </a:rPr>
                        <a:t>الفائدة الرئيسية</a:t>
                      </a:r>
                      <a:endParaRPr lang="ar-DZ" sz="1700" dirty="0">
                        <a:effectLst/>
                      </a:endParaRP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E0D2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DE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D2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>
                          <a:effectLst/>
                        </a:rPr>
                        <a:t>تحسين الكفاءة وتقليل التكاليف وتلبية الطلب</a:t>
                      </a: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70DE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DE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>
                          <a:effectLst/>
                        </a:rPr>
                        <a:t>رؤية موحدة لكل عمليات الشركة وتحسين اتخاذ القرار</a:t>
                      </a: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D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dirty="0">
                          <a:effectLst/>
                        </a:rPr>
                        <a:t>زيادة رضا العملاء وتخصيص الخدمات</a:t>
                      </a: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D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839194"/>
                  </a:ext>
                </a:extLst>
              </a:tr>
              <a:tr h="1696887"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b="0" dirty="0">
                          <a:effectLst/>
                        </a:rPr>
                        <a:t>التركيز</a:t>
                      </a:r>
                      <a:endParaRPr lang="ar-DZ" sz="1700" dirty="0">
                        <a:effectLst/>
                      </a:endParaRP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E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>
                          <a:effectLst/>
                        </a:rPr>
                        <a:t>العمليات بين الشركات (الموردين – المصنع – العملاء)</a:t>
                      </a: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D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0D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F5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>
                          <a:effectLst/>
                        </a:rPr>
                        <a:t>تكامل العمليات الداخلية بين الأقسام المختلفة</a:t>
                      </a: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40D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D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D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E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dirty="0">
                          <a:effectLst/>
                        </a:rPr>
                        <a:t>التفاعل مع العملاء وتحليل بياناتهم</a:t>
                      </a: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40D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D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D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F1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582476"/>
                  </a:ext>
                </a:extLst>
              </a:tr>
              <a:tr h="1378721"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b="0" dirty="0">
                          <a:effectLst/>
                        </a:rPr>
                        <a:t>مثال تطبيقي</a:t>
                      </a:r>
                      <a:endParaRPr lang="ar-DZ" sz="1700" dirty="0">
                        <a:effectLst/>
                      </a:endParaRP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80E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F5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E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E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>
                          <a:effectLst/>
                        </a:rPr>
                        <a:t>طلب المواد الخام وتوزيع المنتجات الجاهزة</a:t>
                      </a: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40F5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E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F5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F5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>
                          <a:effectLst/>
                        </a:rPr>
                        <a:t>إدارة حسابات الشركة، الرواتب، المخزون</a:t>
                      </a: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70E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F1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E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E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 fontAlgn="base" latinLnBrk="0"/>
                      <a:r>
                        <a:rPr lang="ar-DZ" sz="1700" dirty="0">
                          <a:effectLst/>
                        </a:rPr>
                        <a:t>تتبع العملاء المحتملين وحملات التسويق</a:t>
                      </a:r>
                    </a:p>
                  </a:txBody>
                  <a:tcPr marL="47553" marR="47553" marT="42797" marB="42797" anchor="ctr">
                    <a:lnL w="6350" cap="flat" cmpd="sng" algn="ctr">
                      <a:solidFill>
                        <a:srgbClr val="D0F1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F1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F1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F1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73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8958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20440" y="2290286"/>
            <a:ext cx="73152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buFont typeface="+mj-lt"/>
              <a:buAutoNum type="arabicPeriod"/>
            </a:pPr>
            <a:r>
              <a:rPr lang="ar-DZ" sz="4000" dirty="0" smtClean="0">
                <a:latin typeface="fkGroteskNeue"/>
              </a:rPr>
              <a:t>أي </a:t>
            </a:r>
            <a:r>
              <a:rPr lang="ar-DZ" sz="4000" dirty="0">
                <a:latin typeface="fkGroteskNeue"/>
              </a:rPr>
              <a:t>من الأنظمة التالية يركز في الأساس على إدارة تفاعل المؤسسة مع العملاء؟</a:t>
            </a:r>
          </a:p>
          <a:p>
            <a:pPr marL="742950" lvl="1" indent="-285750" algn="r" rtl="1">
              <a:buFont typeface="+mj-lt"/>
              <a:buAutoNum type="arabicPeriod"/>
            </a:pPr>
            <a:r>
              <a:rPr lang="ar-DZ" sz="4000" dirty="0">
                <a:latin typeface="fkGroteskNeue"/>
              </a:rPr>
              <a:t>أ) </a:t>
            </a:r>
            <a:r>
              <a:rPr lang="fr-FR" sz="4000" dirty="0">
                <a:latin typeface="fkGroteskNeue"/>
              </a:rPr>
              <a:t>SCM</a:t>
            </a:r>
          </a:p>
          <a:p>
            <a:pPr marL="742950" lvl="1" indent="-285750" algn="r" rtl="1">
              <a:buFont typeface="+mj-lt"/>
              <a:buAutoNum type="arabicPeriod"/>
            </a:pPr>
            <a:r>
              <a:rPr lang="ar-DZ" sz="4000" dirty="0">
                <a:latin typeface="fkGroteskNeue"/>
              </a:rPr>
              <a:t>ب) </a:t>
            </a:r>
            <a:r>
              <a:rPr lang="fr-FR" sz="4000" dirty="0">
                <a:latin typeface="fkGroteskNeue"/>
              </a:rPr>
              <a:t>ERP</a:t>
            </a:r>
          </a:p>
          <a:p>
            <a:pPr marL="742950" lvl="1" indent="-285750" algn="r" rtl="1">
              <a:buFont typeface="+mj-lt"/>
              <a:buAutoNum type="arabicPeriod"/>
            </a:pPr>
            <a:r>
              <a:rPr lang="ar-DZ" sz="4000" dirty="0">
                <a:latin typeface="fkGroteskNeue"/>
              </a:rPr>
              <a:t>ج) </a:t>
            </a:r>
            <a:r>
              <a:rPr lang="fr-FR" sz="4000" dirty="0">
                <a:latin typeface="fkGroteskNeue"/>
              </a:rPr>
              <a:t>CRM</a:t>
            </a:r>
            <a:endParaRPr lang="fr-FR" sz="4000" b="0" i="0" dirty="0">
              <a:effectLst/>
              <a:latin typeface="fkGroteskNeue"/>
            </a:endParaRPr>
          </a:p>
        </p:txBody>
      </p:sp>
    </p:spTree>
    <p:extLst>
      <p:ext uri="{BB962C8B-B14F-4D97-AF65-F5344CB8AC3E}">
        <p14:creationId xmlns:p14="http://schemas.microsoft.com/office/powerpoint/2010/main" val="2451287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3514636"/>
            <a:ext cx="73152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buFont typeface="+mj-lt"/>
              <a:buAutoNum type="arabicPeriod"/>
            </a:pPr>
            <a:r>
              <a:rPr lang="ar-DZ" sz="3600" dirty="0">
                <a:latin typeface="fkGroteskNeue"/>
              </a:rPr>
              <a:t>ما الهدف الرئيسي من استخدام نظام </a:t>
            </a:r>
            <a:r>
              <a:rPr lang="fr-FR" sz="3200" dirty="0">
                <a:latin typeface="fkGroteskNeue"/>
              </a:rPr>
              <a:t>SCM</a:t>
            </a:r>
            <a:r>
              <a:rPr lang="fr-FR" dirty="0">
                <a:latin typeface="fkGroteskNeue"/>
              </a:rPr>
              <a:t> </a:t>
            </a:r>
            <a:r>
              <a:rPr lang="ar-DZ" sz="4000" dirty="0">
                <a:latin typeface="fkGroteskNeue"/>
              </a:rPr>
              <a:t>في المؤسسة؟</a:t>
            </a:r>
          </a:p>
          <a:p>
            <a:pPr marL="742950" lvl="1" indent="-285750" algn="r" rtl="1">
              <a:buFont typeface="+mj-lt"/>
              <a:buAutoNum type="arabicPeriod"/>
            </a:pPr>
            <a:r>
              <a:rPr lang="ar-DZ" sz="4000" dirty="0">
                <a:latin typeface="fkGroteskNeue"/>
              </a:rPr>
              <a:t>أ) إدارة المخزون وسلسلة التوريد</a:t>
            </a:r>
          </a:p>
          <a:p>
            <a:pPr marL="742950" lvl="1" indent="-285750" algn="r" rtl="1">
              <a:buFont typeface="+mj-lt"/>
              <a:buAutoNum type="arabicPeriod"/>
            </a:pPr>
            <a:r>
              <a:rPr lang="ar-DZ" sz="4000" dirty="0">
                <a:latin typeface="fkGroteskNeue"/>
              </a:rPr>
              <a:t>ب) إدارة علاقات العملاء</a:t>
            </a:r>
          </a:p>
          <a:p>
            <a:pPr marL="742950" lvl="1" indent="-285750" algn="r" rtl="1">
              <a:buFont typeface="+mj-lt"/>
              <a:buAutoNum type="arabicPeriod"/>
            </a:pPr>
            <a:r>
              <a:rPr lang="ar-DZ" sz="4000" dirty="0">
                <a:latin typeface="fkGroteskNeue"/>
              </a:rPr>
              <a:t>ج) إدارة الموارد البشرية</a:t>
            </a:r>
            <a:endParaRPr lang="ar-DZ" sz="4000" b="0" i="0" dirty="0">
              <a:effectLst/>
              <a:latin typeface="fkGroteskNeue"/>
            </a:endParaRPr>
          </a:p>
        </p:txBody>
      </p:sp>
    </p:spTree>
    <p:extLst>
      <p:ext uri="{BB962C8B-B14F-4D97-AF65-F5344CB8AC3E}">
        <p14:creationId xmlns:p14="http://schemas.microsoft.com/office/powerpoint/2010/main" val="1235764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3260" y="2245906"/>
            <a:ext cx="73152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buFont typeface="+mj-lt"/>
              <a:buAutoNum type="arabicPeriod"/>
            </a:pPr>
            <a:r>
              <a:rPr lang="ar-DZ" sz="4000" dirty="0">
                <a:latin typeface="fkGroteskNeue"/>
              </a:rPr>
              <a:t>ما الميزة الأبرز لنظام </a:t>
            </a:r>
            <a:r>
              <a:rPr lang="fr-FR" sz="4000" dirty="0">
                <a:latin typeface="fkGroteskNeue"/>
              </a:rPr>
              <a:t>ERP؟</a:t>
            </a:r>
          </a:p>
          <a:p>
            <a:pPr marL="742950" lvl="1" indent="-285750" algn="r" rtl="1">
              <a:buFont typeface="+mj-lt"/>
              <a:buAutoNum type="arabicPeriod"/>
            </a:pPr>
            <a:r>
              <a:rPr lang="ar-DZ" sz="4000" dirty="0">
                <a:latin typeface="fkGroteskNeue"/>
              </a:rPr>
              <a:t>أ) تكامل العمليات والبيانات بين مختلف أقسام المؤسسة</a:t>
            </a:r>
          </a:p>
          <a:p>
            <a:pPr marL="742950" lvl="1" indent="-285750" algn="r" rtl="1">
              <a:buFont typeface="+mj-lt"/>
              <a:buAutoNum type="arabicPeriod"/>
            </a:pPr>
            <a:r>
              <a:rPr lang="ar-DZ" sz="4000" dirty="0">
                <a:latin typeface="fkGroteskNeue"/>
              </a:rPr>
              <a:t>ب) تسريع الشحن والتوصيل</a:t>
            </a:r>
          </a:p>
          <a:p>
            <a:pPr marL="742950" lvl="1" indent="-285750" algn="r" rtl="1">
              <a:buFont typeface="+mj-lt"/>
              <a:buAutoNum type="arabicPeriod"/>
            </a:pPr>
            <a:r>
              <a:rPr lang="ar-DZ" sz="4000" dirty="0">
                <a:latin typeface="fkGroteskNeue"/>
              </a:rPr>
              <a:t>ج) تخصيص العروض الترويجية للعملاء</a:t>
            </a:r>
            <a:endParaRPr lang="ar-DZ" sz="4000" b="0" i="0" dirty="0">
              <a:effectLst/>
              <a:latin typeface="fkGroteskNeue"/>
            </a:endParaRPr>
          </a:p>
        </p:txBody>
      </p:sp>
    </p:spTree>
    <p:extLst>
      <p:ext uri="{BB962C8B-B14F-4D97-AF65-F5344CB8AC3E}">
        <p14:creationId xmlns:p14="http://schemas.microsoft.com/office/powerpoint/2010/main" val="4260323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1515725"/>
            <a:ext cx="73152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ar-DZ" sz="4000" dirty="0" smtClean="0">
                <a:latin typeface="fkGrotesk"/>
              </a:rPr>
              <a:t>أسئلة </a:t>
            </a:r>
            <a:r>
              <a:rPr lang="ar-DZ" sz="4000" dirty="0">
                <a:latin typeface="fkGrotesk"/>
              </a:rPr>
              <a:t>صح أو خطأ</a:t>
            </a:r>
          </a:p>
          <a:p>
            <a:pPr algn="r" rtl="1">
              <a:buFont typeface="+mj-lt"/>
              <a:buAutoNum type="arabicPeriod" startAt="4"/>
            </a:pPr>
            <a:r>
              <a:rPr lang="ar-DZ" sz="4000" dirty="0">
                <a:latin typeface="fkGroteskNeue"/>
              </a:rPr>
              <a:t>نظام </a:t>
            </a:r>
            <a:r>
              <a:rPr lang="fr-FR" sz="4000" dirty="0">
                <a:latin typeface="fkGroteskNeue"/>
              </a:rPr>
              <a:t>CRM </a:t>
            </a:r>
            <a:r>
              <a:rPr lang="ar-DZ" sz="4000" dirty="0">
                <a:latin typeface="fkGroteskNeue"/>
              </a:rPr>
              <a:t>متخصص في متابعة بيانات الموردين فقط. (صح/خطأ)</a:t>
            </a:r>
          </a:p>
          <a:p>
            <a:pPr algn="r" rtl="1">
              <a:buFont typeface="+mj-lt"/>
              <a:buAutoNum type="arabicPeriod" startAt="4"/>
            </a:pPr>
            <a:r>
              <a:rPr lang="fr-FR" sz="4000" dirty="0">
                <a:latin typeface="fkGroteskNeue"/>
              </a:rPr>
              <a:t>ERP </a:t>
            </a:r>
            <a:r>
              <a:rPr lang="ar-DZ" sz="4000" dirty="0">
                <a:latin typeface="fkGroteskNeue"/>
              </a:rPr>
              <a:t>يستخدم عادة لتحليل جميع بيانات الشركة ويوحدها في قاعدة بيانات واحدة. (صح/خطأ</a:t>
            </a:r>
            <a:r>
              <a:rPr lang="ar-DZ" dirty="0">
                <a:latin typeface="fkGroteskNeue"/>
              </a:rPr>
              <a:t>)</a:t>
            </a:r>
            <a:endParaRPr lang="ar-DZ" b="0" i="0" dirty="0">
              <a:effectLst/>
              <a:latin typeface="fkGroteskNeue"/>
            </a:endParaRPr>
          </a:p>
        </p:txBody>
      </p:sp>
    </p:spTree>
    <p:extLst>
      <p:ext uri="{BB962C8B-B14F-4D97-AF65-F5344CB8AC3E}">
        <p14:creationId xmlns:p14="http://schemas.microsoft.com/office/powerpoint/2010/main" val="3677877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4390" y="1754416"/>
            <a:ext cx="12630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DZ" sz="4000" dirty="0">
                <a:latin typeface="fkGrotesk"/>
              </a:rPr>
              <a:t>أسئلة مفتوحة قصيرة</a:t>
            </a:r>
          </a:p>
          <a:p>
            <a:pPr algn="r" rtl="1">
              <a:buFont typeface="+mj-lt"/>
              <a:buAutoNum type="arabicPeriod" startAt="6"/>
            </a:pPr>
            <a:r>
              <a:rPr lang="ar-DZ" sz="4000" dirty="0">
                <a:latin typeface="fkGroteskNeue"/>
              </a:rPr>
              <a:t>اذكر مثالًا على شركة تستخدم نظام </a:t>
            </a:r>
            <a:r>
              <a:rPr lang="fr-FR" sz="4000" dirty="0">
                <a:latin typeface="fkGroteskNeue"/>
              </a:rPr>
              <a:t>SCM </a:t>
            </a:r>
            <a:r>
              <a:rPr lang="ar-DZ" sz="4000" dirty="0">
                <a:latin typeface="fkGroteskNeue"/>
              </a:rPr>
              <a:t>بشكل فعال.</a:t>
            </a:r>
          </a:p>
          <a:p>
            <a:pPr algn="r" rtl="1">
              <a:buFont typeface="+mj-lt"/>
              <a:buAutoNum type="arabicPeriod" startAt="6"/>
            </a:pPr>
            <a:r>
              <a:rPr lang="ar-DZ" sz="4000" dirty="0">
                <a:latin typeface="fkGroteskNeue"/>
              </a:rPr>
              <a:t>ما الفرق الرئيسي بين </a:t>
            </a:r>
            <a:r>
              <a:rPr lang="fr-FR" sz="4000" dirty="0">
                <a:latin typeface="fkGroteskNeue"/>
              </a:rPr>
              <a:t>ERP </a:t>
            </a:r>
            <a:r>
              <a:rPr lang="ar-DZ" sz="4000" dirty="0">
                <a:latin typeface="fkGroteskNeue"/>
              </a:rPr>
              <a:t>و</a:t>
            </a:r>
            <a:r>
              <a:rPr lang="fr-FR" sz="4000" dirty="0">
                <a:latin typeface="fkGroteskNeue"/>
              </a:rPr>
              <a:t>CRM </a:t>
            </a:r>
            <a:r>
              <a:rPr lang="ar-DZ" sz="4000" dirty="0">
                <a:latin typeface="fkGroteskNeue"/>
              </a:rPr>
              <a:t>من حيث الهدف؟</a:t>
            </a:r>
          </a:p>
          <a:p>
            <a:pPr algn="r" rtl="1">
              <a:buFont typeface="+mj-lt"/>
              <a:buAutoNum type="arabicPeriod" startAt="6"/>
            </a:pPr>
            <a:r>
              <a:rPr lang="ar-DZ" sz="4000" dirty="0">
                <a:latin typeface="fkGroteskNeue"/>
              </a:rPr>
              <a:t>كيف يساهم نظام </a:t>
            </a:r>
            <a:r>
              <a:rPr lang="fr-FR" sz="4000" dirty="0">
                <a:latin typeface="fkGroteskNeue"/>
              </a:rPr>
              <a:t>CRM </a:t>
            </a:r>
            <a:r>
              <a:rPr lang="ar-DZ" sz="4000" dirty="0">
                <a:latin typeface="fkGroteskNeue"/>
              </a:rPr>
              <a:t>في تحسين المبيعات؟</a:t>
            </a:r>
            <a:endParaRPr lang="ar-DZ" sz="4000" b="0" i="0" dirty="0">
              <a:effectLst/>
              <a:latin typeface="fkGroteskNeue"/>
            </a:endParaRPr>
          </a:p>
        </p:txBody>
      </p:sp>
    </p:spTree>
    <p:extLst>
      <p:ext uri="{BB962C8B-B14F-4D97-AF65-F5344CB8AC3E}">
        <p14:creationId xmlns:p14="http://schemas.microsoft.com/office/powerpoint/2010/main" val="535170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77701" y="612934"/>
            <a:ext cx="5572601" cy="696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45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ما هو نظام ERP؟</a:t>
            </a:r>
            <a:endParaRPr lang="en-US" sz="4350" dirty="0"/>
          </a:p>
        </p:txBody>
      </p:sp>
      <p:sp>
        <p:nvSpPr>
          <p:cNvPr id="3" name="Shape 1"/>
          <p:cNvSpPr/>
          <p:nvPr/>
        </p:nvSpPr>
        <p:spPr>
          <a:xfrm>
            <a:off x="780098" y="1894523"/>
            <a:ext cx="6943844" cy="1791057"/>
          </a:xfrm>
          <a:prstGeom prst="roundRect">
            <a:avLst>
              <a:gd name="adj" fmla="val 8169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2502" y="1894523"/>
            <a:ext cx="121920" cy="1791057"/>
          </a:xfrm>
          <a:prstGeom prst="roundRect">
            <a:avLst>
              <a:gd name="adj" fmla="val 76789"/>
            </a:avLst>
          </a:prstGeom>
          <a:solidFill>
            <a:srgbClr val="1B54DA"/>
          </a:solidFill>
          <a:ln/>
        </p:spPr>
      </p:sp>
      <p:sp>
        <p:nvSpPr>
          <p:cNvPr id="5" name="Text 3"/>
          <p:cNvSpPr/>
          <p:nvPr/>
        </p:nvSpPr>
        <p:spPr>
          <a:xfrm>
            <a:off x="4592836" y="2147888"/>
            <a:ext cx="2786301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نظام برمجي متكامل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1033462" y="2719030"/>
            <a:ext cx="634567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يدير ويوحد عمليات الأعمال الأساسية مثل المالية، الموارد البشرية، التصنيع، المشتريات، والمبيعات ضمن منصة واحدة.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80098" y="3908465"/>
            <a:ext cx="6943844" cy="1791057"/>
          </a:xfrm>
          <a:prstGeom prst="roundRect">
            <a:avLst>
              <a:gd name="adj" fmla="val 8169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632502" y="3908465"/>
            <a:ext cx="121920" cy="1791057"/>
          </a:xfrm>
          <a:prstGeom prst="roundRect">
            <a:avLst>
              <a:gd name="adj" fmla="val 76789"/>
            </a:avLst>
          </a:prstGeom>
          <a:solidFill>
            <a:srgbClr val="1B54DA"/>
          </a:solidFill>
          <a:ln/>
        </p:spPr>
      </p:sp>
      <p:sp>
        <p:nvSpPr>
          <p:cNvPr id="9" name="Text 7"/>
          <p:cNvSpPr/>
          <p:nvPr/>
        </p:nvSpPr>
        <p:spPr>
          <a:xfrm>
            <a:off x="4278630" y="4161830"/>
            <a:ext cx="3100507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المركز العصبي للمؤسسة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1033462" y="4732973"/>
            <a:ext cx="634567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يربط جميع الأقسام والوظائف، موفرًا مصدرًا واحدًا وموثوقًا للبيانات الدقيقة، مما يسهل اتخاذ القرار.</a:t>
            </a:r>
            <a:endParaRPr lang="en-US" sz="175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439" y="1894523"/>
            <a:ext cx="5582364" cy="55823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05438" y="919639"/>
            <a:ext cx="84311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رحلة تطور أنظمة ERP عبر العقود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8204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شهد نظام تخطيط موارد المؤسسة تطوراً جذرياً منذ نشأته ليواكب متطلبات الأعمال المتغيرة والتقدم التكنولوجي.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5186482"/>
            <a:ext cx="13042821" cy="30480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5" name="Shape 3"/>
          <p:cNvSpPr/>
          <p:nvPr/>
        </p:nvSpPr>
        <p:spPr>
          <a:xfrm>
            <a:off x="10631567" y="4506039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6" name="Shape 4"/>
          <p:cNvSpPr/>
          <p:nvPr/>
        </p:nvSpPr>
        <p:spPr>
          <a:xfrm>
            <a:off x="10391656" y="493133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0476726" y="497383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6"/>
          <p:cNvSpPr/>
          <p:nvPr/>
        </p:nvSpPr>
        <p:spPr>
          <a:xfrm>
            <a:off x="9031129" y="2700099"/>
            <a:ext cx="32313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الستينيات: الجدولة الورقية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83817" y="3190518"/>
            <a:ext cx="592597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البداية بأنظمة ورقية يدوية وبسيطة لجدولة الإنتاج وإدارة المخزون (MRP).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300079" y="5186482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11" name="Shape 9"/>
          <p:cNvSpPr/>
          <p:nvPr/>
        </p:nvSpPr>
        <p:spPr>
          <a:xfrm>
            <a:off x="7060168" y="493133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145238" y="497383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1"/>
          <p:cNvSpPr/>
          <p:nvPr/>
        </p:nvSpPr>
        <p:spPr>
          <a:xfrm>
            <a:off x="5717500" y="6093738"/>
            <a:ext cx="31956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التسعينيات: التكامل الأول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4352211" y="6584156"/>
            <a:ext cx="592609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ظهور أنظمة ERP </a:t>
            </a:r>
            <a:r>
              <a:rPr lang="en-US" sz="1750" dirty="0" err="1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متكاملة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ومترابطة</a:t>
            </a:r>
            <a:r>
              <a:rPr lang="en-US" sz="175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، 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حيث بدأت في ربط المزيد من الوظائف.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3968472" y="4506039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16" name="Shape 14"/>
          <p:cNvSpPr/>
          <p:nvPr/>
        </p:nvSpPr>
        <p:spPr>
          <a:xfrm>
            <a:off x="3728561" y="493133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3813631" y="497383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6"/>
          <p:cNvSpPr/>
          <p:nvPr/>
        </p:nvSpPr>
        <p:spPr>
          <a:xfrm>
            <a:off x="2566035" y="27000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اليوم: الذكاء السحابي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1020604" y="3190518"/>
            <a:ext cx="592609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التحول إلى الأنظمة السحابية الذكية التي تستخدم الذكاء الاصطناعي (AI) والتعلم الآلي (ML) لتحليل البيانات في الوقت الحقيقي وتقديم رؤى تنبؤية.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21243" y="576739"/>
            <a:ext cx="11575137" cy="655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15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من الماضي إلى المستقبل: التطور المستمر لـ ERP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20" y="1663065"/>
            <a:ext cx="13162359" cy="59230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10284" y="1897636"/>
            <a:ext cx="2303390" cy="355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65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إدارة ورقية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9610284" y="2354833"/>
            <a:ext cx="2303390" cy="569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35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تسجيل يدوي وعمليات بسيطة</a:t>
            </a:r>
            <a:endParaRPr lang="en-US" sz="10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0553" y="3511274"/>
            <a:ext cx="510195" cy="51019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19550" y="6304292"/>
            <a:ext cx="2316046" cy="711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65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تخطيط المواد (MRP)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7319550" y="7117440"/>
            <a:ext cx="2316046" cy="284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35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تنسيق الإنتاج والمخزون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2477" y="5371705"/>
            <a:ext cx="510194" cy="51019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079441" y="1817745"/>
            <a:ext cx="2303390" cy="711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65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تخطيط موارد المؤسسة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5079441" y="2630892"/>
            <a:ext cx="2303390" cy="284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35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نظام متكامل عبر الأقسام</a:t>
            </a:r>
            <a:endParaRPr lang="en-US" sz="10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31742" y="3460650"/>
            <a:ext cx="510195" cy="51019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801363" y="6304292"/>
            <a:ext cx="2303390" cy="711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65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سحابة وذكاء اصطناعي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2801363" y="7117440"/>
            <a:ext cx="2303390" cy="284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35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نظم ذكية وتحول رقمي</a:t>
            </a:r>
            <a:endParaRPr lang="en-US" sz="10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91632" y="5371705"/>
            <a:ext cx="510195" cy="510194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34021" y="7690916"/>
            <a:ext cx="11179654" cy="455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لم يعد نظام ERP مجرد أداة لتسجيل العمليات، بل أصبح محركاً للتحول الرقمي والذكاء التشغيلي.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07713" y="1126569"/>
            <a:ext cx="102288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المكونات الأساسية التي تشكل نظام ERP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56168" y="2288977"/>
            <a:ext cx="680442" cy="6804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001375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وحدة المالية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457003" y="3743325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إدارة الحسابات العامة، الدفاتر، الميزانية، والتقارير المالية الدقيقة لضمان الامتثال والشفافية.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3073" y="2288977"/>
            <a:ext cx="680442" cy="6804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338280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الموارد البشرية (HR)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93790" y="3743325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تسيير عمليات الرواتب، التوظيف، إدارة أداء الموظفين، والتطوير المهني بشكل فعال.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56168" y="4922758"/>
            <a:ext cx="680442" cy="68044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648117" y="5886688"/>
            <a:ext cx="31884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إدارة المخزون والمشتريات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57003" y="6377107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تتبع دقيق للمخزون، أتمتة طلبات الشراء، وتحسين علاقات الموردين لتقليل التكاليف.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93073" y="4922758"/>
            <a:ext cx="680442" cy="68044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3399830" y="5886688"/>
            <a:ext cx="37736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إدارة المبيعات وسلسلة التوريد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93790" y="6377107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معالجة الطلبات، تحسين الخدمات اللوجستية، وتخطيط الإمدادات لتعزيز رضا العملاء.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20552" y="1492210"/>
            <a:ext cx="75160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آلية عمل نظام ERP المتكامل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2540" y="2654617"/>
            <a:ext cx="1134070" cy="13608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034105" y="2881432"/>
            <a:ext cx="34416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قاعدة بيانات مركزية موحدة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371850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تجمع جميع البيانات من مختلف الأقسام في مكان واحد، مما يضمن الاتساق والوصول السريع للمعلومات.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2540" y="4015502"/>
            <a:ext cx="1134070" cy="13608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235315" y="4242316"/>
            <a:ext cx="42404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تدفق معلومات متكامل ومؤتمت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93790" y="4732734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تنتقل البيانات بين الوحدات تلقائيًا (مثل تحويل طلب الشراء إلى تحديث مخزون)، مما يزيل التكرار والتدخل اليدوي.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2540" y="5376386"/>
            <a:ext cx="1134070" cy="13608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40491" y="5603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تقارير وتحليلات فورية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93790" y="6093619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يتم إنشاء لوحات معلومات وتقارير تحليلية مباشرة من البيانات المجمعة، مما يمكّن الإدارة من اتخاذ قرارات سريعة ومستنيرة.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92805" y="1078468"/>
            <a:ext cx="104438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فوائد استثمار المؤسسات في أنظمة ERP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6528197" y="238256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2814638" y="2425065"/>
            <a:ext cx="3486745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زيادة الكفاءة التشغيلية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793790" y="3077170"/>
            <a:ext cx="5507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أتمتة المهام الروتينية تقلل الأخطاء اليدوية وتسمح للموظفين بالتركيز على المهام الاستراتيجية.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6528197" y="425660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2366010" y="4299109"/>
            <a:ext cx="393537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تحسين التخطيط والتنسيق</a:t>
            </a:r>
            <a:endParaRPr lang="en-US" sz="2650" dirty="0"/>
          </a:p>
        </p:txBody>
      </p:sp>
      <p:sp>
        <p:nvSpPr>
          <p:cNvPr id="8" name="Text 6"/>
          <p:cNvSpPr/>
          <p:nvPr/>
        </p:nvSpPr>
        <p:spPr>
          <a:xfrm>
            <a:off x="793790" y="4951214"/>
            <a:ext cx="5507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تكامل البيانات يضمن أن جميع الأقسام تعمل بناءً على نفس المعلومات، مما يعزز التنبؤ والتنسيق المشترك.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13333928" y="238256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704784" y="2425065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خفض التكاليف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7599521" y="3077170"/>
            <a:ext cx="5507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تقليل الهدر في المخزون، وتحسين استهلاك الموارد، وتوفير الوقت التشغيلي يؤدي إلى خفض إجمالي للتكاليف.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13333928" y="425660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704784" y="429910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تعزيز الأمن والامتثال</a:t>
            </a:r>
            <a:endParaRPr lang="en-US" sz="2650" dirty="0"/>
          </a:p>
        </p:txBody>
      </p:sp>
      <p:sp>
        <p:nvSpPr>
          <p:cNvPr id="14" name="Text 12"/>
          <p:cNvSpPr/>
          <p:nvPr/>
        </p:nvSpPr>
        <p:spPr>
          <a:xfrm>
            <a:off x="7599521" y="4951214"/>
            <a:ext cx="5507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أنظمة ERP توفر طبقات أمان متقدمة وإدارة سجلات دقيقة تسهل الامتثال للمعايير القانونية والمالية العالمية.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1530906" y="6470809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28153" y="1462445"/>
            <a:ext cx="860845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التكامل السلس بين الفرق والبيانات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739" y="2770823"/>
            <a:ext cx="3980736" cy="272188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926" y="2770823"/>
            <a:ext cx="3980736" cy="272188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6148983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نظام ERP يكسر الحواجز بين الأقسام، مما يخلق بيئة عمل متناغمة تسرّع من إنجاز المشاريع الكبرى.</a:t>
            </a:r>
            <a:endParaRPr lang="en-US" sz="1750" dirty="0"/>
          </a:p>
        </p:txBody>
      </p:sp>
      <p:sp>
        <p:nvSpPr>
          <p:cNvPr id="6" name="Shape 2"/>
          <p:cNvSpPr/>
          <p:nvPr/>
        </p:nvSpPr>
        <p:spPr>
          <a:xfrm>
            <a:off x="13806130" y="5893832"/>
            <a:ext cx="30480" cy="873204"/>
          </a:xfrm>
          <a:prstGeom prst="rect">
            <a:avLst/>
          </a:prstGeom>
          <a:solidFill>
            <a:srgbClr val="1B54DA"/>
          </a:solidFill>
          <a:ln/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70803" y="2019062"/>
            <a:ext cx="83658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أمثلة تطبيقية ونماذج لنجاح ERP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8146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تعتمد قطاعات صناعية متعددة على نظام ERP لتحقيق أقصى درجات الكفاءة التنافسية.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799523"/>
            <a:ext cx="13042821" cy="2410897"/>
          </a:xfrm>
          <a:prstGeom prst="roundRect">
            <a:avLst>
              <a:gd name="adj" fmla="val 395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486543" y="3807143"/>
            <a:ext cx="4342448" cy="2395657"/>
          </a:xfrm>
          <a:prstGeom prst="rect">
            <a:avLst/>
          </a:prstGeom>
          <a:solidFill>
            <a:srgbClr val="D2DDF9"/>
          </a:solidFill>
          <a:ln/>
        </p:spPr>
      </p:sp>
      <p:sp>
        <p:nvSpPr>
          <p:cNvPr id="6" name="Shape 4"/>
          <p:cNvSpPr/>
          <p:nvPr/>
        </p:nvSpPr>
        <p:spPr>
          <a:xfrm>
            <a:off x="9486543" y="3807143"/>
            <a:ext cx="30480" cy="2395657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7" name="Text 5"/>
          <p:cNvSpPr/>
          <p:nvPr/>
        </p:nvSpPr>
        <p:spPr>
          <a:xfrm>
            <a:off x="10766941" y="40339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شركات التصنيع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053518" y="4524375"/>
            <a:ext cx="35486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استخدامه لمراقبة الجودة، تخطيط متطلبات المواد (MRP)، وتقليل الهدر في خطوط الإنتاج المعقدة.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203055" y="4721423"/>
            <a:ext cx="566976" cy="566976"/>
          </a:xfrm>
          <a:prstGeom prst="roundRect">
            <a:avLst>
              <a:gd name="adj" fmla="val 16803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4858" y="4863108"/>
            <a:ext cx="283488" cy="283488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5143976" y="3807143"/>
            <a:ext cx="4342567" cy="2395657"/>
          </a:xfrm>
          <a:prstGeom prst="rect">
            <a:avLst/>
          </a:prstGeom>
          <a:solidFill>
            <a:srgbClr val="D2DDF9"/>
          </a:solidFill>
          <a:ln/>
        </p:spPr>
      </p:sp>
      <p:sp>
        <p:nvSpPr>
          <p:cNvPr id="12" name="Shape 9"/>
          <p:cNvSpPr/>
          <p:nvPr/>
        </p:nvSpPr>
        <p:spPr>
          <a:xfrm>
            <a:off x="5143976" y="3807143"/>
            <a:ext cx="30480" cy="2395657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</p:sp>
      <p:sp>
        <p:nvSpPr>
          <p:cNvPr id="13" name="Text 10"/>
          <p:cNvSpPr/>
          <p:nvPr/>
        </p:nvSpPr>
        <p:spPr>
          <a:xfrm>
            <a:off x="6084332" y="40339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قطاع التجزئة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5710952" y="4524375"/>
            <a:ext cx="320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الاعتماد عليه لتحسين دقة إدارة المخزون عبر القنوات المتعددة، وتعزيز تجربة العميل (Omnichannel).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4860488" y="4721423"/>
            <a:ext cx="566976" cy="566976"/>
          </a:xfrm>
          <a:prstGeom prst="roundRect">
            <a:avLst>
              <a:gd name="adj" fmla="val 16803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2292" y="4863108"/>
            <a:ext cx="283488" cy="283488"/>
          </a:xfrm>
          <a:prstGeom prst="rect">
            <a:avLst/>
          </a:prstGeom>
        </p:spPr>
      </p:pic>
      <p:sp>
        <p:nvSpPr>
          <p:cNvPr id="17" name="Shape 13"/>
          <p:cNvSpPr/>
          <p:nvPr/>
        </p:nvSpPr>
        <p:spPr>
          <a:xfrm>
            <a:off x="801410" y="3807143"/>
            <a:ext cx="4342567" cy="2395657"/>
          </a:xfrm>
          <a:prstGeom prst="roundRect">
            <a:avLst>
              <a:gd name="adj" fmla="val 3977"/>
            </a:avLst>
          </a:prstGeom>
          <a:solidFill>
            <a:srgbClr val="D2DDF9"/>
          </a:solidFill>
          <a:ln/>
        </p:spPr>
      </p:sp>
      <p:sp>
        <p:nvSpPr>
          <p:cNvPr id="18" name="Text 14"/>
          <p:cNvSpPr/>
          <p:nvPr/>
        </p:nvSpPr>
        <p:spPr>
          <a:xfrm>
            <a:off x="1741765" y="40339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المؤسسات المالية</a:t>
            </a:r>
            <a:endParaRPr lang="en-US" sz="2200" dirty="0"/>
          </a:p>
        </p:txBody>
      </p:sp>
      <p:sp>
        <p:nvSpPr>
          <p:cNvPr id="19" name="Text 15"/>
          <p:cNvSpPr/>
          <p:nvPr/>
        </p:nvSpPr>
        <p:spPr>
          <a:xfrm>
            <a:off x="1028224" y="4524375"/>
            <a:ext cx="354877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استخدامه لتسريع إغلاق الدفاتر في نهاية الشهر، والحصول على تقارير مالية دقيقة تلبي المتطلبات الرقابية.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926</Words>
  <Application>Microsoft Office PowerPoint</Application>
  <PresentationFormat>Personnalisé</PresentationFormat>
  <Paragraphs>131</Paragraphs>
  <Slides>17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Alexandria</vt:lpstr>
      <vt:lpstr>Nobile</vt:lpstr>
      <vt:lpstr>Calibri</vt:lpstr>
      <vt:lpstr>fkGrotesk</vt:lpstr>
      <vt:lpstr>fkGroteskNeue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DELL</dc:creator>
  <cp:lastModifiedBy>DELL</cp:lastModifiedBy>
  <cp:revision>12</cp:revision>
  <dcterms:created xsi:type="dcterms:W3CDTF">2025-10-20T13:01:30Z</dcterms:created>
  <dcterms:modified xsi:type="dcterms:W3CDTF">2025-10-26T10:15:57Z</dcterms:modified>
</cp:coreProperties>
</file>