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58" r:id="rId4"/>
    <p:sldId id="263" r:id="rId5"/>
    <p:sldId id="261" r:id="rId6"/>
    <p:sldId id="264" r:id="rId7"/>
    <p:sldId id="260" r:id="rId8"/>
    <p:sldId id="266" r:id="rId9"/>
    <p:sldId id="262" r:id="rId10"/>
    <p:sldId id="267" r:id="rId11"/>
    <p:sldId id="270" r:id="rId12"/>
    <p:sldId id="271" r:id="rId13"/>
    <p:sldId id="272" r:id="rId14"/>
    <p:sldId id="259" r:id="rId15"/>
    <p:sldId id="268" r:id="rId16"/>
    <p:sldId id="265" r:id="rId17"/>
  </p:sldIdLst>
  <p:sldSz cx="18288000" cy="10287000"/>
  <p:notesSz cx="6858000" cy="9144000"/>
  <p:embeddedFontLst>
    <p:embeddedFont>
      <p:font typeface="Be Vietnam Ultra-Bold" panose="020B0604020202020204" charset="0"/>
      <p:regular r:id="rId19"/>
    </p:embeddedFont>
    <p:embeddedFont>
      <p:font typeface="Fraunces Extra Bold" panose="020B0604020202020204" charset="0"/>
      <p:regular r:id="rId20"/>
    </p:embeddedFont>
    <p:embeddedFont>
      <p:font typeface="Nobile" panose="020B0604020202020204" charset="0"/>
      <p:regular r:id="rId21"/>
    </p:embeddedFont>
    <p:embeddedFont>
      <p:font typeface="Simplified Arabic" panose="02020603050405020304" pitchFamily="18" charset="-78"/>
      <p:regular r:id="rId22"/>
      <p:bold r:id="rId23"/>
    </p:embeddedFont>
    <p:embeddedFont>
      <p:font typeface="Calibri" panose="020F0502020204030204" pitchFamily="34" charset="0"/>
      <p:regular r:id="rId24"/>
      <p:bold r:id="rId25"/>
      <p:italic r:id="rId26"/>
      <p:boldItalic r:id="rId27"/>
    </p:embeddedFont>
    <p:embeddedFont>
      <p:font typeface="Overpass Light"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3CD7B7-D878-4CAD-902C-028121BE301E}" type="doc">
      <dgm:prSet loTypeId="urn:microsoft.com/office/officeart/2008/layout/VerticalAccentList" loCatId="list" qsTypeId="urn:microsoft.com/office/officeart/2005/8/quickstyle/simple1" qsCatId="simple" csTypeId="urn:microsoft.com/office/officeart/2005/8/colors/accent3_4" csCatId="accent3" phldr="1"/>
      <dgm:spPr/>
      <dgm:t>
        <a:bodyPr/>
        <a:lstStyle/>
        <a:p>
          <a:endParaRPr lang="fr-FR"/>
        </a:p>
      </dgm:t>
    </dgm:pt>
    <dgm:pt modelId="{5D500DA4-1A49-4712-A658-49331A512837}">
      <dgm:prSet phldrT="[Texte]" custT="1"/>
      <dgm:spPr/>
      <dgm:t>
        <a:bodyPr/>
        <a:lstStyle/>
        <a:p>
          <a:pPr algn="ctr" rtl="1"/>
          <a:r>
            <a:rPr lang="ar-DZ" sz="2800" b="1" i="1" dirty="0" smtClean="0">
              <a:latin typeface="Simplified Arabic" panose="02020603050405020304" pitchFamily="18" charset="-78"/>
              <a:cs typeface="Simplified Arabic" panose="02020603050405020304" pitchFamily="18" charset="-78"/>
            </a:rPr>
            <a:t> تحديد التجارب العربية الناجحة في تطبيق الاقتصاد الدائري.</a:t>
          </a:r>
          <a:endParaRPr lang="fr-FR" sz="2800" b="1" i="1" dirty="0">
            <a:latin typeface="Simplified Arabic" panose="02020603050405020304" pitchFamily="18" charset="-78"/>
            <a:cs typeface="Simplified Arabic" panose="02020603050405020304" pitchFamily="18" charset="-78"/>
          </a:endParaRPr>
        </a:p>
      </dgm:t>
    </dgm:pt>
    <dgm:pt modelId="{EE8B7AB4-50BC-429E-AABD-497E7F65DD31}" type="parTrans" cxnId="{1AAFD808-A985-44B7-9206-A61AE16DBFA5}">
      <dgm:prSet/>
      <dgm:spPr/>
      <dgm:t>
        <a:bodyPr/>
        <a:lstStyle/>
        <a:p>
          <a:pPr algn="ctr"/>
          <a:endParaRPr lang="fr-FR" sz="2000"/>
        </a:p>
      </dgm:t>
    </dgm:pt>
    <dgm:pt modelId="{ABBC8BCC-2FEF-46BD-B1C9-9A5D93AE9431}" type="sibTrans" cxnId="{1AAFD808-A985-44B7-9206-A61AE16DBFA5}">
      <dgm:prSet/>
      <dgm:spPr/>
      <dgm:t>
        <a:bodyPr/>
        <a:lstStyle/>
        <a:p>
          <a:pPr algn="ctr"/>
          <a:endParaRPr lang="fr-FR" sz="2000"/>
        </a:p>
      </dgm:t>
    </dgm:pt>
    <dgm:pt modelId="{BD146B41-532A-469D-B97F-0E4DD6FDC7B3}">
      <dgm:prSet phldrT="[Texte]" custT="1"/>
      <dgm:spPr/>
      <dgm:t>
        <a:bodyPr/>
        <a:lstStyle/>
        <a:p>
          <a:pPr algn="ctr"/>
          <a:endParaRPr lang="fr-FR" sz="4000" dirty="0"/>
        </a:p>
      </dgm:t>
    </dgm:pt>
    <dgm:pt modelId="{6A3324BC-4918-4BDE-9E06-D11610C4AEA1}" type="parTrans" cxnId="{48DCB529-CEC7-4F3D-A636-4BA13EAB98BF}">
      <dgm:prSet/>
      <dgm:spPr/>
      <dgm:t>
        <a:bodyPr/>
        <a:lstStyle/>
        <a:p>
          <a:pPr algn="ctr"/>
          <a:endParaRPr lang="fr-FR" sz="2000"/>
        </a:p>
      </dgm:t>
    </dgm:pt>
    <dgm:pt modelId="{C8CB7B69-4DA2-4243-803D-674E5953F7C3}" type="sibTrans" cxnId="{48DCB529-CEC7-4F3D-A636-4BA13EAB98BF}">
      <dgm:prSet/>
      <dgm:spPr/>
      <dgm:t>
        <a:bodyPr/>
        <a:lstStyle/>
        <a:p>
          <a:pPr algn="ctr"/>
          <a:endParaRPr lang="fr-FR" sz="2000"/>
        </a:p>
      </dgm:t>
    </dgm:pt>
    <dgm:pt modelId="{727A403D-52E3-444E-8A26-3079B9AB27C7}">
      <dgm:prSet phldrT="[Texte]" custT="1"/>
      <dgm:spPr/>
      <dgm:t>
        <a:bodyPr/>
        <a:lstStyle/>
        <a:p>
          <a:pPr algn="ctr"/>
          <a:endParaRPr lang="fr-FR" sz="4000" dirty="0"/>
        </a:p>
      </dgm:t>
    </dgm:pt>
    <dgm:pt modelId="{CA29F397-AA3C-4EFD-909F-CA2681BC6306}" type="parTrans" cxnId="{9B8A174F-EF15-42AA-AAA2-88B339E88170}">
      <dgm:prSet/>
      <dgm:spPr/>
      <dgm:t>
        <a:bodyPr/>
        <a:lstStyle/>
        <a:p>
          <a:pPr algn="ctr"/>
          <a:endParaRPr lang="fr-FR" sz="2000"/>
        </a:p>
      </dgm:t>
    </dgm:pt>
    <dgm:pt modelId="{0F4C0EF3-292C-459E-87C7-E22E2CE46566}" type="sibTrans" cxnId="{9B8A174F-EF15-42AA-AAA2-88B339E88170}">
      <dgm:prSet/>
      <dgm:spPr/>
      <dgm:t>
        <a:bodyPr/>
        <a:lstStyle/>
        <a:p>
          <a:pPr algn="ctr"/>
          <a:endParaRPr lang="fr-FR" sz="2000"/>
        </a:p>
      </dgm:t>
    </dgm:pt>
    <dgm:pt modelId="{F6DDE8D8-A7E5-4D57-87FB-8378DD1B864B}">
      <dgm:prSet phldrT="[Texte]" custT="1"/>
      <dgm:spPr/>
      <dgm:t>
        <a:bodyPr/>
        <a:lstStyle/>
        <a:p>
          <a:pPr algn="ctr" rtl="1"/>
          <a:r>
            <a:rPr lang="ar-DZ" sz="2800" b="1" i="1" dirty="0" smtClean="0">
              <a:latin typeface="Simplified Arabic" panose="02020603050405020304" pitchFamily="18" charset="-78"/>
              <a:cs typeface="Simplified Arabic" panose="02020603050405020304" pitchFamily="18" charset="-78"/>
            </a:rPr>
            <a:t>تحديد دور الاقتصاد الدائري في تعزيز التنمية المستدامة في الدول العربية.</a:t>
          </a:r>
          <a:endParaRPr lang="fr-FR" sz="2800" b="1" i="1" dirty="0">
            <a:latin typeface="Simplified Arabic" panose="02020603050405020304" pitchFamily="18" charset="-78"/>
            <a:cs typeface="Simplified Arabic" panose="02020603050405020304" pitchFamily="18" charset="-78"/>
          </a:endParaRPr>
        </a:p>
      </dgm:t>
    </dgm:pt>
    <dgm:pt modelId="{B2FD30D0-6B54-407C-B694-69DBEC775928}" type="parTrans" cxnId="{F41DFBB6-944C-46C3-AA23-6F321E1986B6}">
      <dgm:prSet/>
      <dgm:spPr/>
      <dgm:t>
        <a:bodyPr/>
        <a:lstStyle/>
        <a:p>
          <a:pPr algn="ctr"/>
          <a:endParaRPr lang="fr-FR" sz="2000"/>
        </a:p>
      </dgm:t>
    </dgm:pt>
    <dgm:pt modelId="{65FCF4C2-D542-42B2-A7C8-B2682C67CA09}" type="sibTrans" cxnId="{F41DFBB6-944C-46C3-AA23-6F321E1986B6}">
      <dgm:prSet/>
      <dgm:spPr/>
      <dgm:t>
        <a:bodyPr/>
        <a:lstStyle/>
        <a:p>
          <a:pPr algn="ctr"/>
          <a:endParaRPr lang="fr-FR" sz="2000"/>
        </a:p>
      </dgm:t>
    </dgm:pt>
    <dgm:pt modelId="{E6EBFC15-C266-497C-8368-6DE66FF32B43}">
      <dgm:prSet phldrT="[Texte]" custT="1"/>
      <dgm:spPr/>
      <dgm:t>
        <a:bodyPr/>
        <a:lstStyle/>
        <a:p>
          <a:pPr algn="ctr"/>
          <a:endParaRPr lang="fr-FR" sz="4000" dirty="0"/>
        </a:p>
      </dgm:t>
    </dgm:pt>
    <dgm:pt modelId="{D3157DAD-FD3C-4CD7-BE94-402162EE6D62}" type="sibTrans" cxnId="{1FDEFFCC-75D7-4C38-A28B-929067B275E4}">
      <dgm:prSet/>
      <dgm:spPr/>
      <dgm:t>
        <a:bodyPr/>
        <a:lstStyle/>
        <a:p>
          <a:pPr algn="ctr"/>
          <a:endParaRPr lang="fr-FR" sz="2000"/>
        </a:p>
      </dgm:t>
    </dgm:pt>
    <dgm:pt modelId="{A9E9B536-BA50-4CE8-880A-5309EC0B3F87}" type="parTrans" cxnId="{1FDEFFCC-75D7-4C38-A28B-929067B275E4}">
      <dgm:prSet/>
      <dgm:spPr/>
      <dgm:t>
        <a:bodyPr/>
        <a:lstStyle/>
        <a:p>
          <a:pPr algn="ctr"/>
          <a:endParaRPr lang="fr-FR" sz="2000"/>
        </a:p>
      </dgm:t>
    </dgm:pt>
    <dgm:pt modelId="{56769A48-6612-45B3-9E83-B20CE6BBD7D3}">
      <dgm:prSet phldrT="[Texte]" custT="1"/>
      <dgm:spPr/>
      <dgm:t>
        <a:bodyPr/>
        <a:lstStyle/>
        <a:p>
          <a:pPr algn="ctr" rtl="1"/>
          <a:r>
            <a:rPr lang="ar-DZ" sz="2800" b="1" i="1" dirty="0" smtClean="0">
              <a:latin typeface="Simplified Arabic" panose="02020603050405020304" pitchFamily="18" charset="-78"/>
              <a:cs typeface="Simplified Arabic" panose="02020603050405020304" pitchFamily="18" charset="-78"/>
            </a:rPr>
            <a:t>معرفة التحديات التي واجهتها الدول العربية في تجاربها.</a:t>
          </a:r>
          <a:endParaRPr lang="fr-FR" sz="2000" b="1" i="1" dirty="0">
            <a:latin typeface="Simplified Arabic" panose="02020603050405020304" pitchFamily="18" charset="-78"/>
            <a:cs typeface="Simplified Arabic" panose="02020603050405020304" pitchFamily="18" charset="-78"/>
          </a:endParaRPr>
        </a:p>
      </dgm:t>
    </dgm:pt>
    <dgm:pt modelId="{E317C548-B343-4B82-9EF2-56FD47C1EC8F}" type="sibTrans" cxnId="{04369D09-9C93-4E28-8AAC-7C2AEAE43237}">
      <dgm:prSet/>
      <dgm:spPr/>
      <dgm:t>
        <a:bodyPr/>
        <a:lstStyle/>
        <a:p>
          <a:pPr algn="ctr"/>
          <a:endParaRPr lang="fr-FR" sz="2000"/>
        </a:p>
      </dgm:t>
    </dgm:pt>
    <dgm:pt modelId="{D02AD1D9-E913-4E0A-9DE8-CC061F9D1599}" type="parTrans" cxnId="{04369D09-9C93-4E28-8AAC-7C2AEAE43237}">
      <dgm:prSet/>
      <dgm:spPr/>
      <dgm:t>
        <a:bodyPr/>
        <a:lstStyle/>
        <a:p>
          <a:pPr algn="ctr"/>
          <a:endParaRPr lang="fr-FR" sz="2000"/>
        </a:p>
      </dgm:t>
    </dgm:pt>
    <dgm:pt modelId="{4F4D6A4C-74C7-41D6-8A6B-05C7589586C3}" type="pres">
      <dgm:prSet presAssocID="{FA3CD7B7-D878-4CAD-902C-028121BE301E}" presName="Name0" presStyleCnt="0">
        <dgm:presLayoutVars>
          <dgm:chMax/>
          <dgm:chPref/>
          <dgm:dir/>
        </dgm:presLayoutVars>
      </dgm:prSet>
      <dgm:spPr/>
      <dgm:t>
        <a:bodyPr/>
        <a:lstStyle/>
        <a:p>
          <a:endParaRPr lang="fr-FR"/>
        </a:p>
      </dgm:t>
    </dgm:pt>
    <dgm:pt modelId="{AAB24BFF-2F78-4B45-9ABB-5FBBA9D6ECAF}" type="pres">
      <dgm:prSet presAssocID="{E6EBFC15-C266-497C-8368-6DE66FF32B43}" presName="parenttextcomposite" presStyleCnt="0"/>
      <dgm:spPr/>
      <dgm:t>
        <a:bodyPr/>
        <a:lstStyle/>
        <a:p>
          <a:endParaRPr lang="fr-FR"/>
        </a:p>
      </dgm:t>
    </dgm:pt>
    <dgm:pt modelId="{6E00FD62-8999-4D53-8F74-8055EF8537E0}" type="pres">
      <dgm:prSet presAssocID="{E6EBFC15-C266-497C-8368-6DE66FF32B43}" presName="parenttext" presStyleLbl="revTx" presStyleIdx="0" presStyleCnt="3">
        <dgm:presLayoutVars>
          <dgm:chMax/>
          <dgm:chPref val="2"/>
          <dgm:bulletEnabled val="1"/>
        </dgm:presLayoutVars>
      </dgm:prSet>
      <dgm:spPr/>
      <dgm:t>
        <a:bodyPr/>
        <a:lstStyle/>
        <a:p>
          <a:endParaRPr lang="fr-FR"/>
        </a:p>
      </dgm:t>
    </dgm:pt>
    <dgm:pt modelId="{1558921A-D2AB-4642-8366-D004920735DB}" type="pres">
      <dgm:prSet presAssocID="{E6EBFC15-C266-497C-8368-6DE66FF32B43}" presName="composite" presStyleCnt="0"/>
      <dgm:spPr/>
      <dgm:t>
        <a:bodyPr/>
        <a:lstStyle/>
        <a:p>
          <a:endParaRPr lang="fr-FR"/>
        </a:p>
      </dgm:t>
    </dgm:pt>
    <dgm:pt modelId="{DF75F3D5-D2EB-40FF-B5F7-372BA19AE27D}" type="pres">
      <dgm:prSet presAssocID="{E6EBFC15-C266-497C-8368-6DE66FF32B43}" presName="chevron1" presStyleLbl="alignNode1" presStyleIdx="0" presStyleCnt="21"/>
      <dgm:spPr/>
      <dgm:t>
        <a:bodyPr/>
        <a:lstStyle/>
        <a:p>
          <a:endParaRPr lang="fr-FR"/>
        </a:p>
      </dgm:t>
    </dgm:pt>
    <dgm:pt modelId="{0D69C726-A23F-4772-85E4-0B72B875541E}" type="pres">
      <dgm:prSet presAssocID="{E6EBFC15-C266-497C-8368-6DE66FF32B43}" presName="chevron2" presStyleLbl="alignNode1" presStyleIdx="1" presStyleCnt="21"/>
      <dgm:spPr/>
      <dgm:t>
        <a:bodyPr/>
        <a:lstStyle/>
        <a:p>
          <a:endParaRPr lang="fr-FR"/>
        </a:p>
      </dgm:t>
    </dgm:pt>
    <dgm:pt modelId="{B72E1E6B-125B-416A-AA47-0D260169800C}" type="pres">
      <dgm:prSet presAssocID="{E6EBFC15-C266-497C-8368-6DE66FF32B43}" presName="chevron3" presStyleLbl="alignNode1" presStyleIdx="2" presStyleCnt="21"/>
      <dgm:spPr/>
      <dgm:t>
        <a:bodyPr/>
        <a:lstStyle/>
        <a:p>
          <a:endParaRPr lang="fr-FR"/>
        </a:p>
      </dgm:t>
    </dgm:pt>
    <dgm:pt modelId="{4B721C06-ED1E-4A00-AC08-A1BD8CFF3DD4}" type="pres">
      <dgm:prSet presAssocID="{E6EBFC15-C266-497C-8368-6DE66FF32B43}" presName="chevron4" presStyleLbl="alignNode1" presStyleIdx="3" presStyleCnt="21"/>
      <dgm:spPr/>
      <dgm:t>
        <a:bodyPr/>
        <a:lstStyle/>
        <a:p>
          <a:endParaRPr lang="fr-FR"/>
        </a:p>
      </dgm:t>
    </dgm:pt>
    <dgm:pt modelId="{E4CB749D-9719-47F6-BE86-D17DA375BF31}" type="pres">
      <dgm:prSet presAssocID="{E6EBFC15-C266-497C-8368-6DE66FF32B43}" presName="chevron5" presStyleLbl="alignNode1" presStyleIdx="4" presStyleCnt="21"/>
      <dgm:spPr/>
      <dgm:t>
        <a:bodyPr/>
        <a:lstStyle/>
        <a:p>
          <a:endParaRPr lang="fr-FR"/>
        </a:p>
      </dgm:t>
    </dgm:pt>
    <dgm:pt modelId="{2F7018E5-EB84-4C2C-B66B-E654C5CC6393}" type="pres">
      <dgm:prSet presAssocID="{E6EBFC15-C266-497C-8368-6DE66FF32B43}" presName="chevron6" presStyleLbl="alignNode1" presStyleIdx="5" presStyleCnt="21" custLinFactNeighborX="1277" custLinFactNeighborY="-1742"/>
      <dgm:spPr/>
      <dgm:t>
        <a:bodyPr/>
        <a:lstStyle/>
        <a:p>
          <a:endParaRPr lang="fr-FR"/>
        </a:p>
      </dgm:t>
    </dgm:pt>
    <dgm:pt modelId="{409A1AA3-C600-4935-800B-5F752DA7CD46}" type="pres">
      <dgm:prSet presAssocID="{E6EBFC15-C266-497C-8368-6DE66FF32B43}" presName="chevron7" presStyleLbl="alignNode1" presStyleIdx="6" presStyleCnt="21"/>
      <dgm:spPr/>
      <dgm:t>
        <a:bodyPr/>
        <a:lstStyle/>
        <a:p>
          <a:endParaRPr lang="fr-FR"/>
        </a:p>
      </dgm:t>
    </dgm:pt>
    <dgm:pt modelId="{37113505-1A9F-40AA-90B6-EB2510FBED3F}" type="pres">
      <dgm:prSet presAssocID="{E6EBFC15-C266-497C-8368-6DE66FF32B43}" presName="childtext" presStyleLbl="solidFgAcc1" presStyleIdx="0" presStyleCnt="3">
        <dgm:presLayoutVars>
          <dgm:chMax/>
          <dgm:chPref val="0"/>
          <dgm:bulletEnabled val="1"/>
        </dgm:presLayoutVars>
      </dgm:prSet>
      <dgm:spPr/>
      <dgm:t>
        <a:bodyPr/>
        <a:lstStyle/>
        <a:p>
          <a:endParaRPr lang="fr-FR"/>
        </a:p>
      </dgm:t>
    </dgm:pt>
    <dgm:pt modelId="{E8B10F0C-E0A1-4A22-99A3-B9E8A31F48F2}" type="pres">
      <dgm:prSet presAssocID="{D3157DAD-FD3C-4CD7-BE94-402162EE6D62}" presName="sibTrans" presStyleCnt="0"/>
      <dgm:spPr/>
      <dgm:t>
        <a:bodyPr/>
        <a:lstStyle/>
        <a:p>
          <a:endParaRPr lang="fr-FR"/>
        </a:p>
      </dgm:t>
    </dgm:pt>
    <dgm:pt modelId="{764FF87A-7923-4DFF-BE1E-D5694A22D21F}" type="pres">
      <dgm:prSet presAssocID="{BD146B41-532A-469D-B97F-0E4DD6FDC7B3}" presName="parenttextcomposite" presStyleCnt="0"/>
      <dgm:spPr/>
      <dgm:t>
        <a:bodyPr/>
        <a:lstStyle/>
        <a:p>
          <a:endParaRPr lang="fr-FR"/>
        </a:p>
      </dgm:t>
    </dgm:pt>
    <dgm:pt modelId="{BF1431EF-30E2-4F9D-A32C-EEFAE3262E62}" type="pres">
      <dgm:prSet presAssocID="{BD146B41-532A-469D-B97F-0E4DD6FDC7B3}" presName="parenttext" presStyleLbl="revTx" presStyleIdx="1" presStyleCnt="3">
        <dgm:presLayoutVars>
          <dgm:chMax/>
          <dgm:chPref val="2"/>
          <dgm:bulletEnabled val="1"/>
        </dgm:presLayoutVars>
      </dgm:prSet>
      <dgm:spPr/>
      <dgm:t>
        <a:bodyPr/>
        <a:lstStyle/>
        <a:p>
          <a:endParaRPr lang="fr-FR"/>
        </a:p>
      </dgm:t>
    </dgm:pt>
    <dgm:pt modelId="{F7BE5695-C146-45A4-8C46-C12708636445}" type="pres">
      <dgm:prSet presAssocID="{BD146B41-532A-469D-B97F-0E4DD6FDC7B3}" presName="composite" presStyleCnt="0"/>
      <dgm:spPr/>
      <dgm:t>
        <a:bodyPr/>
        <a:lstStyle/>
        <a:p>
          <a:endParaRPr lang="fr-FR"/>
        </a:p>
      </dgm:t>
    </dgm:pt>
    <dgm:pt modelId="{1F32B803-C477-443D-826F-0974A639A830}" type="pres">
      <dgm:prSet presAssocID="{BD146B41-532A-469D-B97F-0E4DD6FDC7B3}" presName="chevron1" presStyleLbl="alignNode1" presStyleIdx="7" presStyleCnt="21"/>
      <dgm:spPr/>
      <dgm:t>
        <a:bodyPr/>
        <a:lstStyle/>
        <a:p>
          <a:endParaRPr lang="fr-FR"/>
        </a:p>
      </dgm:t>
    </dgm:pt>
    <dgm:pt modelId="{3E05811E-A12A-40B1-96FB-3AC07F100F33}" type="pres">
      <dgm:prSet presAssocID="{BD146B41-532A-469D-B97F-0E4DD6FDC7B3}" presName="chevron2" presStyleLbl="alignNode1" presStyleIdx="8" presStyleCnt="21"/>
      <dgm:spPr/>
      <dgm:t>
        <a:bodyPr/>
        <a:lstStyle/>
        <a:p>
          <a:endParaRPr lang="fr-FR"/>
        </a:p>
      </dgm:t>
    </dgm:pt>
    <dgm:pt modelId="{271BF337-39A6-4DAB-817B-E379D930E634}" type="pres">
      <dgm:prSet presAssocID="{BD146B41-532A-469D-B97F-0E4DD6FDC7B3}" presName="chevron3" presStyleLbl="alignNode1" presStyleIdx="9" presStyleCnt="21"/>
      <dgm:spPr/>
      <dgm:t>
        <a:bodyPr/>
        <a:lstStyle/>
        <a:p>
          <a:endParaRPr lang="fr-FR"/>
        </a:p>
      </dgm:t>
    </dgm:pt>
    <dgm:pt modelId="{06A7EAF4-2E57-42C9-B74C-859EE5CC4058}" type="pres">
      <dgm:prSet presAssocID="{BD146B41-532A-469D-B97F-0E4DD6FDC7B3}" presName="chevron4" presStyleLbl="alignNode1" presStyleIdx="10" presStyleCnt="21"/>
      <dgm:spPr/>
      <dgm:t>
        <a:bodyPr/>
        <a:lstStyle/>
        <a:p>
          <a:endParaRPr lang="fr-FR"/>
        </a:p>
      </dgm:t>
    </dgm:pt>
    <dgm:pt modelId="{4AA66F59-E67C-4900-B483-C7C127C20234}" type="pres">
      <dgm:prSet presAssocID="{BD146B41-532A-469D-B97F-0E4DD6FDC7B3}" presName="chevron5" presStyleLbl="alignNode1" presStyleIdx="11" presStyleCnt="21"/>
      <dgm:spPr/>
      <dgm:t>
        <a:bodyPr/>
        <a:lstStyle/>
        <a:p>
          <a:endParaRPr lang="fr-FR"/>
        </a:p>
      </dgm:t>
    </dgm:pt>
    <dgm:pt modelId="{B8B1A3AE-D73F-46D4-A184-2D1882AC7B6F}" type="pres">
      <dgm:prSet presAssocID="{BD146B41-532A-469D-B97F-0E4DD6FDC7B3}" presName="chevron6" presStyleLbl="alignNode1" presStyleIdx="12" presStyleCnt="21"/>
      <dgm:spPr/>
      <dgm:t>
        <a:bodyPr/>
        <a:lstStyle/>
        <a:p>
          <a:endParaRPr lang="fr-FR"/>
        </a:p>
      </dgm:t>
    </dgm:pt>
    <dgm:pt modelId="{5D8F1322-B71C-449D-AAF1-3296CE98D1B4}" type="pres">
      <dgm:prSet presAssocID="{BD146B41-532A-469D-B97F-0E4DD6FDC7B3}" presName="chevron7" presStyleLbl="alignNode1" presStyleIdx="13" presStyleCnt="21"/>
      <dgm:spPr/>
      <dgm:t>
        <a:bodyPr/>
        <a:lstStyle/>
        <a:p>
          <a:endParaRPr lang="fr-FR"/>
        </a:p>
      </dgm:t>
    </dgm:pt>
    <dgm:pt modelId="{B33949AB-7F7F-4784-B3BB-D83D701B9F24}" type="pres">
      <dgm:prSet presAssocID="{BD146B41-532A-469D-B97F-0E4DD6FDC7B3}" presName="childtext" presStyleLbl="solidFgAcc1" presStyleIdx="1" presStyleCnt="3" custLinFactNeighborX="215" custLinFactNeighborY="684">
        <dgm:presLayoutVars>
          <dgm:chMax/>
          <dgm:chPref val="0"/>
          <dgm:bulletEnabled val="1"/>
        </dgm:presLayoutVars>
      </dgm:prSet>
      <dgm:spPr/>
      <dgm:t>
        <a:bodyPr/>
        <a:lstStyle/>
        <a:p>
          <a:endParaRPr lang="fr-FR"/>
        </a:p>
      </dgm:t>
    </dgm:pt>
    <dgm:pt modelId="{B89B9379-D409-457E-AE8D-8EC07545626E}" type="pres">
      <dgm:prSet presAssocID="{C8CB7B69-4DA2-4243-803D-674E5953F7C3}" presName="sibTrans" presStyleCnt="0"/>
      <dgm:spPr/>
      <dgm:t>
        <a:bodyPr/>
        <a:lstStyle/>
        <a:p>
          <a:endParaRPr lang="fr-FR"/>
        </a:p>
      </dgm:t>
    </dgm:pt>
    <dgm:pt modelId="{EDDAA092-1C81-4428-8497-72BB1FDDA4ED}" type="pres">
      <dgm:prSet presAssocID="{727A403D-52E3-444E-8A26-3079B9AB27C7}" presName="parenttextcomposite" presStyleCnt="0"/>
      <dgm:spPr/>
      <dgm:t>
        <a:bodyPr/>
        <a:lstStyle/>
        <a:p>
          <a:endParaRPr lang="fr-FR"/>
        </a:p>
      </dgm:t>
    </dgm:pt>
    <dgm:pt modelId="{F639BBE4-338E-40BF-813A-90CBA84E8F87}" type="pres">
      <dgm:prSet presAssocID="{727A403D-52E3-444E-8A26-3079B9AB27C7}" presName="parenttext" presStyleLbl="revTx" presStyleIdx="2" presStyleCnt="3">
        <dgm:presLayoutVars>
          <dgm:chMax/>
          <dgm:chPref val="2"/>
          <dgm:bulletEnabled val="1"/>
        </dgm:presLayoutVars>
      </dgm:prSet>
      <dgm:spPr/>
      <dgm:t>
        <a:bodyPr/>
        <a:lstStyle/>
        <a:p>
          <a:endParaRPr lang="fr-FR"/>
        </a:p>
      </dgm:t>
    </dgm:pt>
    <dgm:pt modelId="{89AA5CD4-843A-426B-80C3-AE329E1AA1D8}" type="pres">
      <dgm:prSet presAssocID="{727A403D-52E3-444E-8A26-3079B9AB27C7}" presName="composite" presStyleCnt="0"/>
      <dgm:spPr/>
      <dgm:t>
        <a:bodyPr/>
        <a:lstStyle/>
        <a:p>
          <a:endParaRPr lang="fr-FR"/>
        </a:p>
      </dgm:t>
    </dgm:pt>
    <dgm:pt modelId="{474A39F4-4254-485B-86B1-E9C2DB65759F}" type="pres">
      <dgm:prSet presAssocID="{727A403D-52E3-444E-8A26-3079B9AB27C7}" presName="chevron1" presStyleLbl="alignNode1" presStyleIdx="14" presStyleCnt="21"/>
      <dgm:spPr/>
      <dgm:t>
        <a:bodyPr/>
        <a:lstStyle/>
        <a:p>
          <a:endParaRPr lang="fr-FR"/>
        </a:p>
      </dgm:t>
    </dgm:pt>
    <dgm:pt modelId="{46DB81F8-8A4D-4498-A819-0EAE5E7B5E06}" type="pres">
      <dgm:prSet presAssocID="{727A403D-52E3-444E-8A26-3079B9AB27C7}" presName="chevron2" presStyleLbl="alignNode1" presStyleIdx="15" presStyleCnt="21"/>
      <dgm:spPr/>
      <dgm:t>
        <a:bodyPr/>
        <a:lstStyle/>
        <a:p>
          <a:endParaRPr lang="fr-FR"/>
        </a:p>
      </dgm:t>
    </dgm:pt>
    <dgm:pt modelId="{126CF5B2-099D-41C0-96A3-E037D6A04182}" type="pres">
      <dgm:prSet presAssocID="{727A403D-52E3-444E-8A26-3079B9AB27C7}" presName="chevron3" presStyleLbl="alignNode1" presStyleIdx="16" presStyleCnt="21"/>
      <dgm:spPr/>
      <dgm:t>
        <a:bodyPr/>
        <a:lstStyle/>
        <a:p>
          <a:endParaRPr lang="fr-FR"/>
        </a:p>
      </dgm:t>
    </dgm:pt>
    <dgm:pt modelId="{71339F5E-CC14-4EC0-ABB0-D662C44898C0}" type="pres">
      <dgm:prSet presAssocID="{727A403D-52E3-444E-8A26-3079B9AB27C7}" presName="chevron4" presStyleLbl="alignNode1" presStyleIdx="17" presStyleCnt="21"/>
      <dgm:spPr/>
      <dgm:t>
        <a:bodyPr/>
        <a:lstStyle/>
        <a:p>
          <a:endParaRPr lang="fr-FR"/>
        </a:p>
      </dgm:t>
    </dgm:pt>
    <dgm:pt modelId="{6A6C05E4-8308-47D1-9FE5-E4D70FA538CE}" type="pres">
      <dgm:prSet presAssocID="{727A403D-52E3-444E-8A26-3079B9AB27C7}" presName="chevron5" presStyleLbl="alignNode1" presStyleIdx="18" presStyleCnt="21"/>
      <dgm:spPr/>
      <dgm:t>
        <a:bodyPr/>
        <a:lstStyle/>
        <a:p>
          <a:endParaRPr lang="fr-FR"/>
        </a:p>
      </dgm:t>
    </dgm:pt>
    <dgm:pt modelId="{8E3E079C-C731-45EE-B4FE-40D43D173E6F}" type="pres">
      <dgm:prSet presAssocID="{727A403D-52E3-444E-8A26-3079B9AB27C7}" presName="chevron6" presStyleLbl="alignNode1" presStyleIdx="19" presStyleCnt="21"/>
      <dgm:spPr/>
      <dgm:t>
        <a:bodyPr/>
        <a:lstStyle/>
        <a:p>
          <a:endParaRPr lang="fr-FR"/>
        </a:p>
      </dgm:t>
    </dgm:pt>
    <dgm:pt modelId="{E9761DF7-50ED-46D9-9B8D-CB13BFC6CBB4}" type="pres">
      <dgm:prSet presAssocID="{727A403D-52E3-444E-8A26-3079B9AB27C7}" presName="chevron7" presStyleLbl="alignNode1" presStyleIdx="20" presStyleCnt="21"/>
      <dgm:spPr/>
      <dgm:t>
        <a:bodyPr/>
        <a:lstStyle/>
        <a:p>
          <a:endParaRPr lang="fr-FR"/>
        </a:p>
      </dgm:t>
    </dgm:pt>
    <dgm:pt modelId="{248478DC-908E-44D4-967A-7A9843CE261D}" type="pres">
      <dgm:prSet presAssocID="{727A403D-52E3-444E-8A26-3079B9AB27C7}" presName="childtext" presStyleLbl="solidFgAcc1" presStyleIdx="2" presStyleCnt="3">
        <dgm:presLayoutVars>
          <dgm:chMax/>
          <dgm:chPref val="0"/>
          <dgm:bulletEnabled val="1"/>
        </dgm:presLayoutVars>
      </dgm:prSet>
      <dgm:spPr/>
      <dgm:t>
        <a:bodyPr/>
        <a:lstStyle/>
        <a:p>
          <a:endParaRPr lang="fr-FR"/>
        </a:p>
      </dgm:t>
    </dgm:pt>
  </dgm:ptLst>
  <dgm:cxnLst>
    <dgm:cxn modelId="{719D844F-4E8B-4332-8B89-4DB6C0094874}" type="presOf" srcId="{56769A48-6612-45B3-9E83-B20CE6BBD7D3}" destId="{B33949AB-7F7F-4784-B3BB-D83D701B9F24}" srcOrd="0" destOrd="0" presId="urn:microsoft.com/office/officeart/2008/layout/VerticalAccentList"/>
    <dgm:cxn modelId="{87CCAE34-BF70-413E-92F2-12DE552465F4}" type="presOf" srcId="{F6DDE8D8-A7E5-4D57-87FB-8378DD1B864B}" destId="{248478DC-908E-44D4-967A-7A9843CE261D}" srcOrd="0" destOrd="0" presId="urn:microsoft.com/office/officeart/2008/layout/VerticalAccentList"/>
    <dgm:cxn modelId="{1FDEFFCC-75D7-4C38-A28B-929067B275E4}" srcId="{FA3CD7B7-D878-4CAD-902C-028121BE301E}" destId="{E6EBFC15-C266-497C-8368-6DE66FF32B43}" srcOrd="0" destOrd="0" parTransId="{A9E9B536-BA50-4CE8-880A-5309EC0B3F87}" sibTransId="{D3157DAD-FD3C-4CD7-BE94-402162EE6D62}"/>
    <dgm:cxn modelId="{F41DFBB6-944C-46C3-AA23-6F321E1986B6}" srcId="{727A403D-52E3-444E-8A26-3079B9AB27C7}" destId="{F6DDE8D8-A7E5-4D57-87FB-8378DD1B864B}" srcOrd="0" destOrd="0" parTransId="{B2FD30D0-6B54-407C-B694-69DBEC775928}" sibTransId="{65FCF4C2-D542-42B2-A7C8-B2682C67CA09}"/>
    <dgm:cxn modelId="{48DCB529-CEC7-4F3D-A636-4BA13EAB98BF}" srcId="{FA3CD7B7-D878-4CAD-902C-028121BE301E}" destId="{BD146B41-532A-469D-B97F-0E4DD6FDC7B3}" srcOrd="1" destOrd="0" parTransId="{6A3324BC-4918-4BDE-9E06-D11610C4AEA1}" sibTransId="{C8CB7B69-4DA2-4243-803D-674E5953F7C3}"/>
    <dgm:cxn modelId="{F487600B-6313-4779-99E8-B2B61B645E76}" type="presOf" srcId="{5D500DA4-1A49-4712-A658-49331A512837}" destId="{37113505-1A9F-40AA-90B6-EB2510FBED3F}" srcOrd="0" destOrd="0" presId="urn:microsoft.com/office/officeart/2008/layout/VerticalAccentList"/>
    <dgm:cxn modelId="{9B8A174F-EF15-42AA-AAA2-88B339E88170}" srcId="{FA3CD7B7-D878-4CAD-902C-028121BE301E}" destId="{727A403D-52E3-444E-8A26-3079B9AB27C7}" srcOrd="2" destOrd="0" parTransId="{CA29F397-AA3C-4EFD-909F-CA2681BC6306}" sibTransId="{0F4C0EF3-292C-459E-87C7-E22E2CE46566}"/>
    <dgm:cxn modelId="{1AAFD808-A985-44B7-9206-A61AE16DBFA5}" srcId="{E6EBFC15-C266-497C-8368-6DE66FF32B43}" destId="{5D500DA4-1A49-4712-A658-49331A512837}" srcOrd="0" destOrd="0" parTransId="{EE8B7AB4-50BC-429E-AABD-497E7F65DD31}" sibTransId="{ABBC8BCC-2FEF-46BD-B1C9-9A5D93AE9431}"/>
    <dgm:cxn modelId="{5BD1DA69-76F7-4D7E-BE99-8CD3CCD18E8C}" type="presOf" srcId="{E6EBFC15-C266-497C-8368-6DE66FF32B43}" destId="{6E00FD62-8999-4D53-8F74-8055EF8537E0}" srcOrd="0" destOrd="0" presId="urn:microsoft.com/office/officeart/2008/layout/VerticalAccentList"/>
    <dgm:cxn modelId="{04369D09-9C93-4E28-8AAC-7C2AEAE43237}" srcId="{BD146B41-532A-469D-B97F-0E4DD6FDC7B3}" destId="{56769A48-6612-45B3-9E83-B20CE6BBD7D3}" srcOrd="0" destOrd="0" parTransId="{D02AD1D9-E913-4E0A-9DE8-CC061F9D1599}" sibTransId="{E317C548-B343-4B82-9EF2-56FD47C1EC8F}"/>
    <dgm:cxn modelId="{A9140EAE-9B55-490D-9898-977D5CF5C5AE}" type="presOf" srcId="{727A403D-52E3-444E-8A26-3079B9AB27C7}" destId="{F639BBE4-338E-40BF-813A-90CBA84E8F87}" srcOrd="0" destOrd="0" presId="urn:microsoft.com/office/officeart/2008/layout/VerticalAccentList"/>
    <dgm:cxn modelId="{A60D5C45-C29F-408A-AC19-B7810ACD3EFC}" type="presOf" srcId="{BD146B41-532A-469D-B97F-0E4DD6FDC7B3}" destId="{BF1431EF-30E2-4F9D-A32C-EEFAE3262E62}" srcOrd="0" destOrd="0" presId="urn:microsoft.com/office/officeart/2008/layout/VerticalAccentList"/>
    <dgm:cxn modelId="{E90D4980-1C85-4520-8575-80D1DC9646DE}" type="presOf" srcId="{FA3CD7B7-D878-4CAD-902C-028121BE301E}" destId="{4F4D6A4C-74C7-41D6-8A6B-05C7589586C3}" srcOrd="0" destOrd="0" presId="urn:microsoft.com/office/officeart/2008/layout/VerticalAccentList"/>
    <dgm:cxn modelId="{EDFD69D6-FDC0-4640-AD97-C977387F9E80}" type="presParOf" srcId="{4F4D6A4C-74C7-41D6-8A6B-05C7589586C3}" destId="{AAB24BFF-2F78-4B45-9ABB-5FBBA9D6ECAF}" srcOrd="0" destOrd="0" presId="urn:microsoft.com/office/officeart/2008/layout/VerticalAccentList"/>
    <dgm:cxn modelId="{BBF909E9-EC0B-443A-8EEF-6C0C4C358919}" type="presParOf" srcId="{AAB24BFF-2F78-4B45-9ABB-5FBBA9D6ECAF}" destId="{6E00FD62-8999-4D53-8F74-8055EF8537E0}" srcOrd="0" destOrd="0" presId="urn:microsoft.com/office/officeart/2008/layout/VerticalAccentList"/>
    <dgm:cxn modelId="{B7B9E650-710F-40BD-B13F-112E943CE198}" type="presParOf" srcId="{4F4D6A4C-74C7-41D6-8A6B-05C7589586C3}" destId="{1558921A-D2AB-4642-8366-D004920735DB}" srcOrd="1" destOrd="0" presId="urn:microsoft.com/office/officeart/2008/layout/VerticalAccentList"/>
    <dgm:cxn modelId="{7B17A4E9-3E1E-4643-9091-711FF27CD042}" type="presParOf" srcId="{1558921A-D2AB-4642-8366-D004920735DB}" destId="{DF75F3D5-D2EB-40FF-B5F7-372BA19AE27D}" srcOrd="0" destOrd="0" presId="urn:microsoft.com/office/officeart/2008/layout/VerticalAccentList"/>
    <dgm:cxn modelId="{8FC80DD5-46C4-4A9D-AFDE-410AA29622AF}" type="presParOf" srcId="{1558921A-D2AB-4642-8366-D004920735DB}" destId="{0D69C726-A23F-4772-85E4-0B72B875541E}" srcOrd="1" destOrd="0" presId="urn:microsoft.com/office/officeart/2008/layout/VerticalAccentList"/>
    <dgm:cxn modelId="{1B9A0B64-4C1D-4F78-8C35-3D75A1BEA103}" type="presParOf" srcId="{1558921A-D2AB-4642-8366-D004920735DB}" destId="{B72E1E6B-125B-416A-AA47-0D260169800C}" srcOrd="2" destOrd="0" presId="urn:microsoft.com/office/officeart/2008/layout/VerticalAccentList"/>
    <dgm:cxn modelId="{1DB022CC-195B-461E-90B9-835ADE6F1E37}" type="presParOf" srcId="{1558921A-D2AB-4642-8366-D004920735DB}" destId="{4B721C06-ED1E-4A00-AC08-A1BD8CFF3DD4}" srcOrd="3" destOrd="0" presId="urn:microsoft.com/office/officeart/2008/layout/VerticalAccentList"/>
    <dgm:cxn modelId="{A9302699-7ABB-457A-B21F-888024675701}" type="presParOf" srcId="{1558921A-D2AB-4642-8366-D004920735DB}" destId="{E4CB749D-9719-47F6-BE86-D17DA375BF31}" srcOrd="4" destOrd="0" presId="urn:microsoft.com/office/officeart/2008/layout/VerticalAccentList"/>
    <dgm:cxn modelId="{1ED74D17-F903-4B3D-A427-59635410AF7F}" type="presParOf" srcId="{1558921A-D2AB-4642-8366-D004920735DB}" destId="{2F7018E5-EB84-4C2C-B66B-E654C5CC6393}" srcOrd="5" destOrd="0" presId="urn:microsoft.com/office/officeart/2008/layout/VerticalAccentList"/>
    <dgm:cxn modelId="{C3EE4962-98D2-4D8E-B8DE-89149C5C8A82}" type="presParOf" srcId="{1558921A-D2AB-4642-8366-D004920735DB}" destId="{409A1AA3-C600-4935-800B-5F752DA7CD46}" srcOrd="6" destOrd="0" presId="urn:microsoft.com/office/officeart/2008/layout/VerticalAccentList"/>
    <dgm:cxn modelId="{428DD124-CCE5-4E3A-9110-6946449AAB26}" type="presParOf" srcId="{1558921A-D2AB-4642-8366-D004920735DB}" destId="{37113505-1A9F-40AA-90B6-EB2510FBED3F}" srcOrd="7" destOrd="0" presId="urn:microsoft.com/office/officeart/2008/layout/VerticalAccentList"/>
    <dgm:cxn modelId="{DEBD1053-F623-4D1C-883A-B61D6564E46D}" type="presParOf" srcId="{4F4D6A4C-74C7-41D6-8A6B-05C7589586C3}" destId="{E8B10F0C-E0A1-4A22-99A3-B9E8A31F48F2}" srcOrd="2" destOrd="0" presId="urn:microsoft.com/office/officeart/2008/layout/VerticalAccentList"/>
    <dgm:cxn modelId="{99C37DCA-8B1D-4642-A5BE-EAEA120702B1}" type="presParOf" srcId="{4F4D6A4C-74C7-41D6-8A6B-05C7589586C3}" destId="{764FF87A-7923-4DFF-BE1E-D5694A22D21F}" srcOrd="3" destOrd="0" presId="urn:microsoft.com/office/officeart/2008/layout/VerticalAccentList"/>
    <dgm:cxn modelId="{E9398ED3-CE32-407B-BD39-5293C612C2F7}" type="presParOf" srcId="{764FF87A-7923-4DFF-BE1E-D5694A22D21F}" destId="{BF1431EF-30E2-4F9D-A32C-EEFAE3262E62}" srcOrd="0" destOrd="0" presId="urn:microsoft.com/office/officeart/2008/layout/VerticalAccentList"/>
    <dgm:cxn modelId="{8FC77D41-0EEA-4C81-83A9-1A9863B427E6}" type="presParOf" srcId="{4F4D6A4C-74C7-41D6-8A6B-05C7589586C3}" destId="{F7BE5695-C146-45A4-8C46-C12708636445}" srcOrd="4" destOrd="0" presId="urn:microsoft.com/office/officeart/2008/layout/VerticalAccentList"/>
    <dgm:cxn modelId="{2D77A213-AA79-4185-8C9C-FA30D951B031}" type="presParOf" srcId="{F7BE5695-C146-45A4-8C46-C12708636445}" destId="{1F32B803-C477-443D-826F-0974A639A830}" srcOrd="0" destOrd="0" presId="urn:microsoft.com/office/officeart/2008/layout/VerticalAccentList"/>
    <dgm:cxn modelId="{ECA623E9-58D6-4609-AACC-A13BDD2D54D3}" type="presParOf" srcId="{F7BE5695-C146-45A4-8C46-C12708636445}" destId="{3E05811E-A12A-40B1-96FB-3AC07F100F33}" srcOrd="1" destOrd="0" presId="urn:microsoft.com/office/officeart/2008/layout/VerticalAccentList"/>
    <dgm:cxn modelId="{8417EA04-7C70-415D-9BB4-239B10C1C2C0}" type="presParOf" srcId="{F7BE5695-C146-45A4-8C46-C12708636445}" destId="{271BF337-39A6-4DAB-817B-E379D930E634}" srcOrd="2" destOrd="0" presId="urn:microsoft.com/office/officeart/2008/layout/VerticalAccentList"/>
    <dgm:cxn modelId="{BE88CE80-F0F2-48A2-95CF-698B248A8F54}" type="presParOf" srcId="{F7BE5695-C146-45A4-8C46-C12708636445}" destId="{06A7EAF4-2E57-42C9-B74C-859EE5CC4058}" srcOrd="3" destOrd="0" presId="urn:microsoft.com/office/officeart/2008/layout/VerticalAccentList"/>
    <dgm:cxn modelId="{A6275D34-92B9-4752-BBBE-95DB949B914D}" type="presParOf" srcId="{F7BE5695-C146-45A4-8C46-C12708636445}" destId="{4AA66F59-E67C-4900-B483-C7C127C20234}" srcOrd="4" destOrd="0" presId="urn:microsoft.com/office/officeart/2008/layout/VerticalAccentList"/>
    <dgm:cxn modelId="{855D58BE-3910-49CE-8969-D4AA6028C91D}" type="presParOf" srcId="{F7BE5695-C146-45A4-8C46-C12708636445}" destId="{B8B1A3AE-D73F-46D4-A184-2D1882AC7B6F}" srcOrd="5" destOrd="0" presId="urn:microsoft.com/office/officeart/2008/layout/VerticalAccentList"/>
    <dgm:cxn modelId="{48317047-7C4C-4520-8600-369761BB46EC}" type="presParOf" srcId="{F7BE5695-C146-45A4-8C46-C12708636445}" destId="{5D8F1322-B71C-449D-AAF1-3296CE98D1B4}" srcOrd="6" destOrd="0" presId="urn:microsoft.com/office/officeart/2008/layout/VerticalAccentList"/>
    <dgm:cxn modelId="{61608B37-BE34-418A-A2DC-0F8F8168930D}" type="presParOf" srcId="{F7BE5695-C146-45A4-8C46-C12708636445}" destId="{B33949AB-7F7F-4784-B3BB-D83D701B9F24}" srcOrd="7" destOrd="0" presId="urn:microsoft.com/office/officeart/2008/layout/VerticalAccentList"/>
    <dgm:cxn modelId="{9F56AFED-881E-48C6-BFB9-7F2CA51B4516}" type="presParOf" srcId="{4F4D6A4C-74C7-41D6-8A6B-05C7589586C3}" destId="{B89B9379-D409-457E-AE8D-8EC07545626E}" srcOrd="5" destOrd="0" presId="urn:microsoft.com/office/officeart/2008/layout/VerticalAccentList"/>
    <dgm:cxn modelId="{EBABB8BB-C44C-4954-A8DA-6DE72B218930}" type="presParOf" srcId="{4F4D6A4C-74C7-41D6-8A6B-05C7589586C3}" destId="{EDDAA092-1C81-4428-8497-72BB1FDDA4ED}" srcOrd="6" destOrd="0" presId="urn:microsoft.com/office/officeart/2008/layout/VerticalAccentList"/>
    <dgm:cxn modelId="{AF7B68FB-64A4-49AC-929A-C9C3AD6E0C50}" type="presParOf" srcId="{EDDAA092-1C81-4428-8497-72BB1FDDA4ED}" destId="{F639BBE4-338E-40BF-813A-90CBA84E8F87}" srcOrd="0" destOrd="0" presId="urn:microsoft.com/office/officeart/2008/layout/VerticalAccentList"/>
    <dgm:cxn modelId="{174BA11B-5C01-440A-9140-208790788BBE}" type="presParOf" srcId="{4F4D6A4C-74C7-41D6-8A6B-05C7589586C3}" destId="{89AA5CD4-843A-426B-80C3-AE329E1AA1D8}" srcOrd="7" destOrd="0" presId="urn:microsoft.com/office/officeart/2008/layout/VerticalAccentList"/>
    <dgm:cxn modelId="{F44D6B13-6E36-4677-86D0-F7F4BD3394D7}" type="presParOf" srcId="{89AA5CD4-843A-426B-80C3-AE329E1AA1D8}" destId="{474A39F4-4254-485B-86B1-E9C2DB65759F}" srcOrd="0" destOrd="0" presId="urn:microsoft.com/office/officeart/2008/layout/VerticalAccentList"/>
    <dgm:cxn modelId="{123E1448-598C-48AA-B88A-3F71E74DBC51}" type="presParOf" srcId="{89AA5CD4-843A-426B-80C3-AE329E1AA1D8}" destId="{46DB81F8-8A4D-4498-A819-0EAE5E7B5E06}" srcOrd="1" destOrd="0" presId="urn:microsoft.com/office/officeart/2008/layout/VerticalAccentList"/>
    <dgm:cxn modelId="{6C4DE97F-0EB2-4480-B3A6-BD26F776E704}" type="presParOf" srcId="{89AA5CD4-843A-426B-80C3-AE329E1AA1D8}" destId="{126CF5B2-099D-41C0-96A3-E037D6A04182}" srcOrd="2" destOrd="0" presId="urn:microsoft.com/office/officeart/2008/layout/VerticalAccentList"/>
    <dgm:cxn modelId="{77A22E77-0251-4C60-A455-C2D68F02FBA6}" type="presParOf" srcId="{89AA5CD4-843A-426B-80C3-AE329E1AA1D8}" destId="{71339F5E-CC14-4EC0-ABB0-D662C44898C0}" srcOrd="3" destOrd="0" presId="urn:microsoft.com/office/officeart/2008/layout/VerticalAccentList"/>
    <dgm:cxn modelId="{18B74F01-460A-4E4E-8FD7-78EDA4E7984C}" type="presParOf" srcId="{89AA5CD4-843A-426B-80C3-AE329E1AA1D8}" destId="{6A6C05E4-8308-47D1-9FE5-E4D70FA538CE}" srcOrd="4" destOrd="0" presId="urn:microsoft.com/office/officeart/2008/layout/VerticalAccentList"/>
    <dgm:cxn modelId="{944F436A-D970-4839-8AE2-228F3A70C6B4}" type="presParOf" srcId="{89AA5CD4-843A-426B-80C3-AE329E1AA1D8}" destId="{8E3E079C-C731-45EE-B4FE-40D43D173E6F}" srcOrd="5" destOrd="0" presId="urn:microsoft.com/office/officeart/2008/layout/VerticalAccentList"/>
    <dgm:cxn modelId="{CBC08641-4EE4-418F-8375-43D650762513}" type="presParOf" srcId="{89AA5CD4-843A-426B-80C3-AE329E1AA1D8}" destId="{E9761DF7-50ED-46D9-9B8D-CB13BFC6CBB4}" srcOrd="6" destOrd="0" presId="urn:microsoft.com/office/officeart/2008/layout/VerticalAccentList"/>
    <dgm:cxn modelId="{48B78B67-3326-4ABF-A664-39691E39AE34}" type="presParOf" srcId="{89AA5CD4-843A-426B-80C3-AE329E1AA1D8}" destId="{248478DC-908E-44D4-967A-7A9843CE261D}"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0FD62-8999-4D53-8F74-8055EF8537E0}">
      <dsp:nvSpPr>
        <dsp:cNvPr id="0" name=""/>
        <dsp:cNvSpPr/>
      </dsp:nvSpPr>
      <dsp:spPr>
        <a:xfrm>
          <a:off x="4324527" y="2532"/>
          <a:ext cx="8661439" cy="78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a:lnSpc>
              <a:spcPct val="90000"/>
            </a:lnSpc>
            <a:spcBef>
              <a:spcPct val="0"/>
            </a:spcBef>
            <a:spcAft>
              <a:spcPct val="35000"/>
            </a:spcAft>
          </a:pPr>
          <a:endParaRPr lang="fr-FR" sz="4000" kern="1200" dirty="0"/>
        </a:p>
      </dsp:txBody>
      <dsp:txXfrm>
        <a:off x="4324527" y="2532"/>
        <a:ext cx="8661439" cy="787403"/>
      </dsp:txXfrm>
    </dsp:sp>
    <dsp:sp modelId="{DF75F3D5-D2EB-40FF-B5F7-372BA19AE27D}">
      <dsp:nvSpPr>
        <dsp:cNvPr id="0" name=""/>
        <dsp:cNvSpPr/>
      </dsp:nvSpPr>
      <dsp:spPr>
        <a:xfrm>
          <a:off x="4324527" y="789935"/>
          <a:ext cx="2026776" cy="1603970"/>
        </a:xfrm>
        <a:prstGeom prst="chevron">
          <a:avLst>
            <a:gd name="adj" fmla="val 70610"/>
          </a:avLst>
        </a:prstGeom>
        <a:solidFill>
          <a:schemeClr val="accent3">
            <a:shade val="50000"/>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9C726-A23F-4772-85E4-0B72B875541E}">
      <dsp:nvSpPr>
        <dsp:cNvPr id="0" name=""/>
        <dsp:cNvSpPr/>
      </dsp:nvSpPr>
      <dsp:spPr>
        <a:xfrm>
          <a:off x="5541941" y="789935"/>
          <a:ext cx="2026776" cy="1603970"/>
        </a:xfrm>
        <a:prstGeom prst="chevron">
          <a:avLst>
            <a:gd name="adj" fmla="val 70610"/>
          </a:avLst>
        </a:prstGeom>
        <a:solidFill>
          <a:schemeClr val="accent3">
            <a:shade val="50000"/>
            <a:hueOff val="25482"/>
            <a:satOff val="-407"/>
            <a:lumOff val="3915"/>
            <a:alphaOff val="0"/>
          </a:schemeClr>
        </a:solidFill>
        <a:ln w="25400" cap="flat" cmpd="sng" algn="ctr">
          <a:solidFill>
            <a:schemeClr val="accent3">
              <a:shade val="50000"/>
              <a:hueOff val="25482"/>
              <a:satOff val="-407"/>
              <a:lumOff val="3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2E1E6B-125B-416A-AA47-0D260169800C}">
      <dsp:nvSpPr>
        <dsp:cNvPr id="0" name=""/>
        <dsp:cNvSpPr/>
      </dsp:nvSpPr>
      <dsp:spPr>
        <a:xfrm>
          <a:off x="6760316" y="789935"/>
          <a:ext cx="2026776" cy="1603970"/>
        </a:xfrm>
        <a:prstGeom prst="chevron">
          <a:avLst>
            <a:gd name="adj" fmla="val 70610"/>
          </a:avLst>
        </a:prstGeom>
        <a:solidFill>
          <a:schemeClr val="accent3">
            <a:shade val="50000"/>
            <a:hueOff val="50963"/>
            <a:satOff val="-813"/>
            <a:lumOff val="7830"/>
            <a:alphaOff val="0"/>
          </a:schemeClr>
        </a:solidFill>
        <a:ln w="25400" cap="flat" cmpd="sng" algn="ctr">
          <a:solidFill>
            <a:schemeClr val="accent3">
              <a:shade val="50000"/>
              <a:hueOff val="50963"/>
              <a:satOff val="-813"/>
              <a:lumOff val="7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21C06-ED1E-4A00-AC08-A1BD8CFF3DD4}">
      <dsp:nvSpPr>
        <dsp:cNvPr id="0" name=""/>
        <dsp:cNvSpPr/>
      </dsp:nvSpPr>
      <dsp:spPr>
        <a:xfrm>
          <a:off x="7977730" y="789935"/>
          <a:ext cx="2026776" cy="1603970"/>
        </a:xfrm>
        <a:prstGeom prst="chevron">
          <a:avLst>
            <a:gd name="adj" fmla="val 70610"/>
          </a:avLst>
        </a:prstGeom>
        <a:solidFill>
          <a:schemeClr val="accent3">
            <a:shade val="50000"/>
            <a:hueOff val="76445"/>
            <a:satOff val="-1220"/>
            <a:lumOff val="11745"/>
            <a:alphaOff val="0"/>
          </a:schemeClr>
        </a:solidFill>
        <a:ln w="25400" cap="flat" cmpd="sng" algn="ctr">
          <a:solidFill>
            <a:schemeClr val="accent3">
              <a:shade val="50000"/>
              <a:hueOff val="76445"/>
              <a:satOff val="-1220"/>
              <a:lumOff val="11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B749D-9719-47F6-BE86-D17DA375BF31}">
      <dsp:nvSpPr>
        <dsp:cNvPr id="0" name=""/>
        <dsp:cNvSpPr/>
      </dsp:nvSpPr>
      <dsp:spPr>
        <a:xfrm>
          <a:off x="9196106" y="789935"/>
          <a:ext cx="2026776" cy="1603970"/>
        </a:xfrm>
        <a:prstGeom prst="chevron">
          <a:avLst>
            <a:gd name="adj" fmla="val 70610"/>
          </a:avLst>
        </a:prstGeom>
        <a:solidFill>
          <a:schemeClr val="accent3">
            <a:shade val="50000"/>
            <a:hueOff val="101926"/>
            <a:satOff val="-1626"/>
            <a:lumOff val="15660"/>
            <a:alphaOff val="0"/>
          </a:schemeClr>
        </a:solidFill>
        <a:ln w="25400" cap="flat" cmpd="sng" algn="ctr">
          <a:solidFill>
            <a:schemeClr val="accent3">
              <a:shade val="50000"/>
              <a:hueOff val="101926"/>
              <a:satOff val="-1626"/>
              <a:lumOff val="15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018E5-EB84-4C2C-B66B-E654C5CC6393}">
      <dsp:nvSpPr>
        <dsp:cNvPr id="0" name=""/>
        <dsp:cNvSpPr/>
      </dsp:nvSpPr>
      <dsp:spPr>
        <a:xfrm>
          <a:off x="10439401" y="761994"/>
          <a:ext cx="2026776" cy="1603970"/>
        </a:xfrm>
        <a:prstGeom prst="chevron">
          <a:avLst>
            <a:gd name="adj" fmla="val 70610"/>
          </a:avLst>
        </a:prstGeom>
        <a:solidFill>
          <a:schemeClr val="accent3">
            <a:shade val="50000"/>
            <a:hueOff val="127408"/>
            <a:satOff val="-2033"/>
            <a:lumOff val="19575"/>
            <a:alphaOff val="0"/>
          </a:schemeClr>
        </a:solidFill>
        <a:ln w="25400" cap="flat" cmpd="sng" algn="ctr">
          <a:solidFill>
            <a:schemeClr val="accent3">
              <a:shade val="50000"/>
              <a:hueOff val="127408"/>
              <a:satOff val="-2033"/>
              <a:lumOff val="19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9A1AA3-C600-4935-800B-5F752DA7CD46}">
      <dsp:nvSpPr>
        <dsp:cNvPr id="0" name=""/>
        <dsp:cNvSpPr/>
      </dsp:nvSpPr>
      <dsp:spPr>
        <a:xfrm>
          <a:off x="11631895" y="789935"/>
          <a:ext cx="2026776" cy="1603970"/>
        </a:xfrm>
        <a:prstGeom prst="chevron">
          <a:avLst>
            <a:gd name="adj" fmla="val 70610"/>
          </a:avLst>
        </a:prstGeom>
        <a:solidFill>
          <a:schemeClr val="accent3">
            <a:shade val="50000"/>
            <a:hueOff val="152889"/>
            <a:satOff val="-2439"/>
            <a:lumOff val="23490"/>
            <a:alphaOff val="0"/>
          </a:schemeClr>
        </a:solidFill>
        <a:ln w="25400" cap="flat" cmpd="sng" algn="ctr">
          <a:solidFill>
            <a:schemeClr val="accent3">
              <a:shade val="50000"/>
              <a:hueOff val="152889"/>
              <a:satOff val="-2439"/>
              <a:lumOff val="23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13505-1A9F-40AA-90B6-EB2510FBED3F}">
      <dsp:nvSpPr>
        <dsp:cNvPr id="0" name=""/>
        <dsp:cNvSpPr/>
      </dsp:nvSpPr>
      <dsp:spPr>
        <a:xfrm>
          <a:off x="4324527" y="950332"/>
          <a:ext cx="8774038" cy="1283176"/>
        </a:xfrm>
        <a:prstGeom prst="rect">
          <a:avLst/>
        </a:prstGeom>
        <a:solidFill>
          <a:schemeClr val="lt1">
            <a:hueOff val="0"/>
            <a:satOff val="0"/>
            <a:lumOff val="0"/>
            <a:alphaOff val="0"/>
          </a:schemeClr>
        </a:solidFill>
        <a:ln w="25400"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DZ" sz="2800" b="1" i="1" kern="1200" dirty="0" smtClean="0">
              <a:latin typeface="Simplified Arabic" panose="02020603050405020304" pitchFamily="18" charset="-78"/>
              <a:cs typeface="Simplified Arabic" panose="02020603050405020304" pitchFamily="18" charset="-78"/>
            </a:rPr>
            <a:t> تحديد التجارب العربية الناجحة في تطبيق الاقتصاد الدائري.</a:t>
          </a:r>
          <a:endParaRPr lang="fr-FR" sz="2800" b="1" i="1" kern="1200" dirty="0">
            <a:latin typeface="Simplified Arabic" panose="02020603050405020304" pitchFamily="18" charset="-78"/>
            <a:cs typeface="Simplified Arabic" panose="02020603050405020304" pitchFamily="18" charset="-78"/>
          </a:endParaRPr>
        </a:p>
      </dsp:txBody>
      <dsp:txXfrm>
        <a:off x="4324527" y="950332"/>
        <a:ext cx="8774038" cy="1283176"/>
      </dsp:txXfrm>
    </dsp:sp>
    <dsp:sp modelId="{BF1431EF-30E2-4F9D-A32C-EEFAE3262E62}">
      <dsp:nvSpPr>
        <dsp:cNvPr id="0" name=""/>
        <dsp:cNvSpPr/>
      </dsp:nvSpPr>
      <dsp:spPr>
        <a:xfrm>
          <a:off x="4324527" y="2472426"/>
          <a:ext cx="8661439" cy="78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a:lnSpc>
              <a:spcPct val="90000"/>
            </a:lnSpc>
            <a:spcBef>
              <a:spcPct val="0"/>
            </a:spcBef>
            <a:spcAft>
              <a:spcPct val="35000"/>
            </a:spcAft>
          </a:pPr>
          <a:endParaRPr lang="fr-FR" sz="4000" kern="1200" dirty="0"/>
        </a:p>
      </dsp:txBody>
      <dsp:txXfrm>
        <a:off x="4324527" y="2472426"/>
        <a:ext cx="8661439" cy="787403"/>
      </dsp:txXfrm>
    </dsp:sp>
    <dsp:sp modelId="{1F32B803-C477-443D-826F-0974A639A830}">
      <dsp:nvSpPr>
        <dsp:cNvPr id="0" name=""/>
        <dsp:cNvSpPr/>
      </dsp:nvSpPr>
      <dsp:spPr>
        <a:xfrm>
          <a:off x="4324527" y="3259830"/>
          <a:ext cx="2026776" cy="1603970"/>
        </a:xfrm>
        <a:prstGeom prst="chevron">
          <a:avLst>
            <a:gd name="adj" fmla="val 70610"/>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5811E-A12A-40B1-96FB-3AC07F100F33}">
      <dsp:nvSpPr>
        <dsp:cNvPr id="0" name=""/>
        <dsp:cNvSpPr/>
      </dsp:nvSpPr>
      <dsp:spPr>
        <a:xfrm>
          <a:off x="5541941" y="3259830"/>
          <a:ext cx="2026776" cy="1603970"/>
        </a:xfrm>
        <a:prstGeom prst="chevron">
          <a:avLst>
            <a:gd name="adj" fmla="val 70610"/>
          </a:avLst>
        </a:prstGeom>
        <a:solidFill>
          <a:schemeClr val="accent3">
            <a:shade val="50000"/>
            <a:hueOff val="203852"/>
            <a:satOff val="-3253"/>
            <a:lumOff val="31320"/>
            <a:alphaOff val="0"/>
          </a:schemeClr>
        </a:solidFill>
        <a:ln w="25400" cap="flat" cmpd="sng" algn="ctr">
          <a:solidFill>
            <a:schemeClr val="accent3">
              <a:shade val="50000"/>
              <a:hueOff val="203852"/>
              <a:satOff val="-3253"/>
              <a:lumOff val="31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BF337-39A6-4DAB-817B-E379D930E634}">
      <dsp:nvSpPr>
        <dsp:cNvPr id="0" name=""/>
        <dsp:cNvSpPr/>
      </dsp:nvSpPr>
      <dsp:spPr>
        <a:xfrm>
          <a:off x="6760316" y="3259830"/>
          <a:ext cx="2026776" cy="1603970"/>
        </a:xfrm>
        <a:prstGeom prst="chevron">
          <a:avLst>
            <a:gd name="adj" fmla="val 70610"/>
          </a:avLst>
        </a:prstGeom>
        <a:solidFill>
          <a:schemeClr val="accent3">
            <a:shade val="50000"/>
            <a:hueOff val="229334"/>
            <a:satOff val="-3659"/>
            <a:lumOff val="35235"/>
            <a:alphaOff val="0"/>
          </a:schemeClr>
        </a:solidFill>
        <a:ln w="25400" cap="flat" cmpd="sng" algn="ctr">
          <a:solidFill>
            <a:schemeClr val="accent3">
              <a:shade val="50000"/>
              <a:hueOff val="229334"/>
              <a:satOff val="-3659"/>
              <a:lumOff val="35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A7EAF4-2E57-42C9-B74C-859EE5CC4058}">
      <dsp:nvSpPr>
        <dsp:cNvPr id="0" name=""/>
        <dsp:cNvSpPr/>
      </dsp:nvSpPr>
      <dsp:spPr>
        <a:xfrm>
          <a:off x="7977730" y="3259830"/>
          <a:ext cx="2026776" cy="1603970"/>
        </a:xfrm>
        <a:prstGeom prst="chevron">
          <a:avLst>
            <a:gd name="adj" fmla="val 70610"/>
          </a:avLst>
        </a:prstGeom>
        <a:solidFill>
          <a:schemeClr val="accent3">
            <a:shade val="50000"/>
            <a:hueOff val="254815"/>
            <a:satOff val="-4066"/>
            <a:lumOff val="39150"/>
            <a:alphaOff val="0"/>
          </a:schemeClr>
        </a:solidFill>
        <a:ln w="25400" cap="flat" cmpd="sng" algn="ctr">
          <a:solidFill>
            <a:schemeClr val="accent3">
              <a:shade val="50000"/>
              <a:hueOff val="254815"/>
              <a:satOff val="-4066"/>
              <a:lumOff val="391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A66F59-E67C-4900-B483-C7C127C20234}">
      <dsp:nvSpPr>
        <dsp:cNvPr id="0" name=""/>
        <dsp:cNvSpPr/>
      </dsp:nvSpPr>
      <dsp:spPr>
        <a:xfrm>
          <a:off x="9196106" y="3259830"/>
          <a:ext cx="2026776" cy="1603970"/>
        </a:xfrm>
        <a:prstGeom prst="chevron">
          <a:avLst>
            <a:gd name="adj" fmla="val 70610"/>
          </a:avLst>
        </a:prstGeom>
        <a:solidFill>
          <a:schemeClr val="accent3">
            <a:shade val="50000"/>
            <a:hueOff val="254815"/>
            <a:satOff val="-4066"/>
            <a:lumOff val="39150"/>
            <a:alphaOff val="0"/>
          </a:schemeClr>
        </a:solidFill>
        <a:ln w="25400" cap="flat" cmpd="sng" algn="ctr">
          <a:solidFill>
            <a:schemeClr val="accent3">
              <a:shade val="50000"/>
              <a:hueOff val="254815"/>
              <a:satOff val="-4066"/>
              <a:lumOff val="391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B1A3AE-D73F-46D4-A184-2D1882AC7B6F}">
      <dsp:nvSpPr>
        <dsp:cNvPr id="0" name=""/>
        <dsp:cNvSpPr/>
      </dsp:nvSpPr>
      <dsp:spPr>
        <a:xfrm>
          <a:off x="10413519" y="3259830"/>
          <a:ext cx="2026776" cy="1603970"/>
        </a:xfrm>
        <a:prstGeom prst="chevron">
          <a:avLst>
            <a:gd name="adj" fmla="val 70610"/>
          </a:avLst>
        </a:prstGeom>
        <a:solidFill>
          <a:schemeClr val="accent3">
            <a:shade val="50000"/>
            <a:hueOff val="229334"/>
            <a:satOff val="-3659"/>
            <a:lumOff val="35235"/>
            <a:alphaOff val="0"/>
          </a:schemeClr>
        </a:solidFill>
        <a:ln w="25400" cap="flat" cmpd="sng" algn="ctr">
          <a:solidFill>
            <a:schemeClr val="accent3">
              <a:shade val="50000"/>
              <a:hueOff val="229334"/>
              <a:satOff val="-3659"/>
              <a:lumOff val="352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8F1322-B71C-449D-AAF1-3296CE98D1B4}">
      <dsp:nvSpPr>
        <dsp:cNvPr id="0" name=""/>
        <dsp:cNvSpPr/>
      </dsp:nvSpPr>
      <dsp:spPr>
        <a:xfrm>
          <a:off x="11631895" y="3259830"/>
          <a:ext cx="2026776" cy="1603970"/>
        </a:xfrm>
        <a:prstGeom prst="chevron">
          <a:avLst>
            <a:gd name="adj" fmla="val 70610"/>
          </a:avLst>
        </a:prstGeom>
        <a:solidFill>
          <a:schemeClr val="accent3">
            <a:shade val="50000"/>
            <a:hueOff val="203852"/>
            <a:satOff val="-3253"/>
            <a:lumOff val="31320"/>
            <a:alphaOff val="0"/>
          </a:schemeClr>
        </a:solidFill>
        <a:ln w="25400" cap="flat" cmpd="sng" algn="ctr">
          <a:solidFill>
            <a:schemeClr val="accent3">
              <a:shade val="50000"/>
              <a:hueOff val="203852"/>
              <a:satOff val="-3253"/>
              <a:lumOff val="31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3949AB-7F7F-4784-B3BB-D83D701B9F24}">
      <dsp:nvSpPr>
        <dsp:cNvPr id="0" name=""/>
        <dsp:cNvSpPr/>
      </dsp:nvSpPr>
      <dsp:spPr>
        <a:xfrm>
          <a:off x="4343391" y="3429004"/>
          <a:ext cx="8774038" cy="1283176"/>
        </a:xfrm>
        <a:prstGeom prst="rect">
          <a:avLst/>
        </a:prstGeom>
        <a:solidFill>
          <a:schemeClr val="lt1">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DZ" sz="2800" b="1" i="1" kern="1200" dirty="0" smtClean="0">
              <a:latin typeface="Simplified Arabic" panose="02020603050405020304" pitchFamily="18" charset="-78"/>
              <a:cs typeface="Simplified Arabic" panose="02020603050405020304" pitchFamily="18" charset="-78"/>
            </a:rPr>
            <a:t>معرفة التحديات التي واجهتها الدول العربية في تجاربها.</a:t>
          </a:r>
          <a:endParaRPr lang="fr-FR" sz="2000" b="1" i="1" kern="1200" dirty="0">
            <a:latin typeface="Simplified Arabic" panose="02020603050405020304" pitchFamily="18" charset="-78"/>
            <a:cs typeface="Simplified Arabic" panose="02020603050405020304" pitchFamily="18" charset="-78"/>
          </a:endParaRPr>
        </a:p>
      </dsp:txBody>
      <dsp:txXfrm>
        <a:off x="4343391" y="3429004"/>
        <a:ext cx="8774038" cy="1283176"/>
      </dsp:txXfrm>
    </dsp:sp>
    <dsp:sp modelId="{F639BBE4-338E-40BF-813A-90CBA84E8F87}">
      <dsp:nvSpPr>
        <dsp:cNvPr id="0" name=""/>
        <dsp:cNvSpPr/>
      </dsp:nvSpPr>
      <dsp:spPr>
        <a:xfrm>
          <a:off x="4324527" y="4942321"/>
          <a:ext cx="8661439" cy="787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b" anchorCtr="0">
          <a:noAutofit/>
        </a:bodyPr>
        <a:lstStyle/>
        <a:p>
          <a:pPr lvl="0" algn="ctr" defTabSz="1778000">
            <a:lnSpc>
              <a:spcPct val="90000"/>
            </a:lnSpc>
            <a:spcBef>
              <a:spcPct val="0"/>
            </a:spcBef>
            <a:spcAft>
              <a:spcPct val="35000"/>
            </a:spcAft>
          </a:pPr>
          <a:endParaRPr lang="fr-FR" sz="4000" kern="1200" dirty="0"/>
        </a:p>
      </dsp:txBody>
      <dsp:txXfrm>
        <a:off x="4324527" y="4942321"/>
        <a:ext cx="8661439" cy="787403"/>
      </dsp:txXfrm>
    </dsp:sp>
    <dsp:sp modelId="{474A39F4-4254-485B-86B1-E9C2DB65759F}">
      <dsp:nvSpPr>
        <dsp:cNvPr id="0" name=""/>
        <dsp:cNvSpPr/>
      </dsp:nvSpPr>
      <dsp:spPr>
        <a:xfrm>
          <a:off x="4324527" y="5729724"/>
          <a:ext cx="2026776" cy="1603970"/>
        </a:xfrm>
        <a:prstGeom prst="chevron">
          <a:avLst>
            <a:gd name="adj" fmla="val 70610"/>
          </a:avLst>
        </a:prstGeom>
        <a:solidFill>
          <a:schemeClr val="accent3">
            <a:shade val="50000"/>
            <a:hueOff val="178371"/>
            <a:satOff val="-2846"/>
            <a:lumOff val="27405"/>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B81F8-8A4D-4498-A819-0EAE5E7B5E06}">
      <dsp:nvSpPr>
        <dsp:cNvPr id="0" name=""/>
        <dsp:cNvSpPr/>
      </dsp:nvSpPr>
      <dsp:spPr>
        <a:xfrm>
          <a:off x="5541941" y="5729724"/>
          <a:ext cx="2026776" cy="1603970"/>
        </a:xfrm>
        <a:prstGeom prst="chevron">
          <a:avLst>
            <a:gd name="adj" fmla="val 70610"/>
          </a:avLst>
        </a:prstGeom>
        <a:solidFill>
          <a:schemeClr val="accent3">
            <a:shade val="50000"/>
            <a:hueOff val="152889"/>
            <a:satOff val="-2439"/>
            <a:lumOff val="23490"/>
            <a:alphaOff val="0"/>
          </a:schemeClr>
        </a:solidFill>
        <a:ln w="25400" cap="flat" cmpd="sng" algn="ctr">
          <a:solidFill>
            <a:schemeClr val="accent3">
              <a:shade val="50000"/>
              <a:hueOff val="152889"/>
              <a:satOff val="-2439"/>
              <a:lumOff val="234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CF5B2-099D-41C0-96A3-E037D6A04182}">
      <dsp:nvSpPr>
        <dsp:cNvPr id="0" name=""/>
        <dsp:cNvSpPr/>
      </dsp:nvSpPr>
      <dsp:spPr>
        <a:xfrm>
          <a:off x="6760316" y="5729724"/>
          <a:ext cx="2026776" cy="1603970"/>
        </a:xfrm>
        <a:prstGeom prst="chevron">
          <a:avLst>
            <a:gd name="adj" fmla="val 70610"/>
          </a:avLst>
        </a:prstGeom>
        <a:solidFill>
          <a:schemeClr val="accent3">
            <a:shade val="50000"/>
            <a:hueOff val="127408"/>
            <a:satOff val="-2033"/>
            <a:lumOff val="19575"/>
            <a:alphaOff val="0"/>
          </a:schemeClr>
        </a:solidFill>
        <a:ln w="25400" cap="flat" cmpd="sng" algn="ctr">
          <a:solidFill>
            <a:schemeClr val="accent3">
              <a:shade val="50000"/>
              <a:hueOff val="127408"/>
              <a:satOff val="-2033"/>
              <a:lumOff val="19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39F5E-CC14-4EC0-ABB0-D662C44898C0}">
      <dsp:nvSpPr>
        <dsp:cNvPr id="0" name=""/>
        <dsp:cNvSpPr/>
      </dsp:nvSpPr>
      <dsp:spPr>
        <a:xfrm>
          <a:off x="7977730" y="5729724"/>
          <a:ext cx="2026776" cy="1603970"/>
        </a:xfrm>
        <a:prstGeom prst="chevron">
          <a:avLst>
            <a:gd name="adj" fmla="val 70610"/>
          </a:avLst>
        </a:prstGeom>
        <a:solidFill>
          <a:schemeClr val="accent3">
            <a:shade val="50000"/>
            <a:hueOff val="101926"/>
            <a:satOff val="-1626"/>
            <a:lumOff val="15660"/>
            <a:alphaOff val="0"/>
          </a:schemeClr>
        </a:solidFill>
        <a:ln w="25400" cap="flat" cmpd="sng" algn="ctr">
          <a:solidFill>
            <a:schemeClr val="accent3">
              <a:shade val="50000"/>
              <a:hueOff val="101926"/>
              <a:satOff val="-1626"/>
              <a:lumOff val="15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6C05E4-8308-47D1-9FE5-E4D70FA538CE}">
      <dsp:nvSpPr>
        <dsp:cNvPr id="0" name=""/>
        <dsp:cNvSpPr/>
      </dsp:nvSpPr>
      <dsp:spPr>
        <a:xfrm>
          <a:off x="9196106" y="5729724"/>
          <a:ext cx="2026776" cy="1603970"/>
        </a:xfrm>
        <a:prstGeom prst="chevron">
          <a:avLst>
            <a:gd name="adj" fmla="val 70610"/>
          </a:avLst>
        </a:prstGeom>
        <a:solidFill>
          <a:schemeClr val="accent3">
            <a:shade val="50000"/>
            <a:hueOff val="76445"/>
            <a:satOff val="-1220"/>
            <a:lumOff val="11745"/>
            <a:alphaOff val="0"/>
          </a:schemeClr>
        </a:solidFill>
        <a:ln w="25400" cap="flat" cmpd="sng" algn="ctr">
          <a:solidFill>
            <a:schemeClr val="accent3">
              <a:shade val="50000"/>
              <a:hueOff val="76445"/>
              <a:satOff val="-1220"/>
              <a:lumOff val="11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E079C-C731-45EE-B4FE-40D43D173E6F}">
      <dsp:nvSpPr>
        <dsp:cNvPr id="0" name=""/>
        <dsp:cNvSpPr/>
      </dsp:nvSpPr>
      <dsp:spPr>
        <a:xfrm>
          <a:off x="10413519" y="5729724"/>
          <a:ext cx="2026776" cy="1603970"/>
        </a:xfrm>
        <a:prstGeom prst="chevron">
          <a:avLst>
            <a:gd name="adj" fmla="val 70610"/>
          </a:avLst>
        </a:prstGeom>
        <a:solidFill>
          <a:schemeClr val="accent3">
            <a:shade val="50000"/>
            <a:hueOff val="50963"/>
            <a:satOff val="-813"/>
            <a:lumOff val="7830"/>
            <a:alphaOff val="0"/>
          </a:schemeClr>
        </a:solidFill>
        <a:ln w="25400" cap="flat" cmpd="sng" algn="ctr">
          <a:solidFill>
            <a:schemeClr val="accent3">
              <a:shade val="50000"/>
              <a:hueOff val="50963"/>
              <a:satOff val="-813"/>
              <a:lumOff val="78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61DF7-50ED-46D9-9B8D-CB13BFC6CBB4}">
      <dsp:nvSpPr>
        <dsp:cNvPr id="0" name=""/>
        <dsp:cNvSpPr/>
      </dsp:nvSpPr>
      <dsp:spPr>
        <a:xfrm>
          <a:off x="11631895" y="5729724"/>
          <a:ext cx="2026776" cy="1603970"/>
        </a:xfrm>
        <a:prstGeom prst="chevron">
          <a:avLst>
            <a:gd name="adj" fmla="val 70610"/>
          </a:avLst>
        </a:prstGeom>
        <a:solidFill>
          <a:schemeClr val="accent3">
            <a:shade val="50000"/>
            <a:hueOff val="25482"/>
            <a:satOff val="-407"/>
            <a:lumOff val="3915"/>
            <a:alphaOff val="0"/>
          </a:schemeClr>
        </a:solidFill>
        <a:ln w="25400" cap="flat" cmpd="sng" algn="ctr">
          <a:solidFill>
            <a:schemeClr val="accent3">
              <a:shade val="50000"/>
              <a:hueOff val="25482"/>
              <a:satOff val="-407"/>
              <a:lumOff val="39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8478DC-908E-44D4-967A-7A9843CE261D}">
      <dsp:nvSpPr>
        <dsp:cNvPr id="0" name=""/>
        <dsp:cNvSpPr/>
      </dsp:nvSpPr>
      <dsp:spPr>
        <a:xfrm>
          <a:off x="4324527" y="5890121"/>
          <a:ext cx="8774038" cy="1283176"/>
        </a:xfrm>
        <a:prstGeom prst="rect">
          <a:avLst/>
        </a:prstGeom>
        <a:solidFill>
          <a:schemeClr val="lt1">
            <a:hueOff val="0"/>
            <a:satOff val="0"/>
            <a:lumOff val="0"/>
            <a:alphaOff val="0"/>
          </a:schemeClr>
        </a:solidFill>
        <a:ln w="25400" cap="flat" cmpd="sng" algn="ctr">
          <a:solidFill>
            <a:schemeClr val="accent3">
              <a:shade val="50000"/>
              <a:hueOff val="178371"/>
              <a:satOff val="-2846"/>
              <a:lumOff val="274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1244600" rtl="1">
            <a:lnSpc>
              <a:spcPct val="90000"/>
            </a:lnSpc>
            <a:spcBef>
              <a:spcPct val="0"/>
            </a:spcBef>
            <a:spcAft>
              <a:spcPct val="35000"/>
            </a:spcAft>
          </a:pPr>
          <a:r>
            <a:rPr lang="ar-DZ" sz="2800" b="1" i="1" kern="1200" dirty="0" smtClean="0">
              <a:latin typeface="Simplified Arabic" panose="02020603050405020304" pitchFamily="18" charset="-78"/>
              <a:cs typeface="Simplified Arabic" panose="02020603050405020304" pitchFamily="18" charset="-78"/>
            </a:rPr>
            <a:t>تحديد دور الاقتصاد الدائري في تعزيز التنمية المستدامة في الدول العربية.</a:t>
          </a:r>
          <a:endParaRPr lang="fr-FR" sz="2800" b="1" i="1" kern="1200" dirty="0">
            <a:latin typeface="Simplified Arabic" panose="02020603050405020304" pitchFamily="18" charset="-78"/>
            <a:cs typeface="Simplified Arabic" panose="02020603050405020304" pitchFamily="18" charset="-78"/>
          </a:endParaRPr>
        </a:p>
      </dsp:txBody>
      <dsp:txXfrm>
        <a:off x="4324527" y="5890121"/>
        <a:ext cx="8774038" cy="1283176"/>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98E8F-D816-463E-A693-6AFF0866156D}" type="datetimeFigureOut">
              <a:rPr lang="fr-FR" smtClean="0"/>
              <a:t>17/12/2024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7CB70-BBB7-4D41-A18B-D9408A4F1DA4}" type="slidenum">
              <a:rPr lang="fr-FR" smtClean="0"/>
              <a:t>‹N°›</a:t>
            </a:fld>
            <a:endParaRPr lang="fr-FR"/>
          </a:p>
        </p:txBody>
      </p:sp>
    </p:spTree>
    <p:extLst>
      <p:ext uri="{BB962C8B-B14F-4D97-AF65-F5344CB8AC3E}">
        <p14:creationId xmlns:p14="http://schemas.microsoft.com/office/powerpoint/2010/main" val="2509668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1</a:t>
            </a:fld>
            <a:endParaRPr lang="fr-FR"/>
          </a:p>
        </p:txBody>
      </p:sp>
    </p:spTree>
    <p:extLst>
      <p:ext uri="{BB962C8B-B14F-4D97-AF65-F5344CB8AC3E}">
        <p14:creationId xmlns:p14="http://schemas.microsoft.com/office/powerpoint/2010/main" val="275418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7</a:t>
            </a:fld>
            <a:endParaRPr lang="fr-FR"/>
          </a:p>
        </p:txBody>
      </p:sp>
    </p:spTree>
    <p:extLst>
      <p:ext uri="{BB962C8B-B14F-4D97-AF65-F5344CB8AC3E}">
        <p14:creationId xmlns:p14="http://schemas.microsoft.com/office/powerpoint/2010/main" val="383919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10</a:t>
            </a:fld>
            <a:endParaRPr lang="fr-FR"/>
          </a:p>
        </p:txBody>
      </p:sp>
    </p:spTree>
    <p:extLst>
      <p:ext uri="{BB962C8B-B14F-4D97-AF65-F5344CB8AC3E}">
        <p14:creationId xmlns:p14="http://schemas.microsoft.com/office/powerpoint/2010/main" val="1615515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11</a:t>
            </a:fld>
            <a:endParaRPr lang="fr-FR"/>
          </a:p>
        </p:txBody>
      </p:sp>
    </p:spTree>
    <p:extLst>
      <p:ext uri="{BB962C8B-B14F-4D97-AF65-F5344CB8AC3E}">
        <p14:creationId xmlns:p14="http://schemas.microsoft.com/office/powerpoint/2010/main" val="23052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12</a:t>
            </a:fld>
            <a:endParaRPr lang="fr-FR"/>
          </a:p>
        </p:txBody>
      </p:sp>
    </p:spTree>
    <p:extLst>
      <p:ext uri="{BB962C8B-B14F-4D97-AF65-F5344CB8AC3E}">
        <p14:creationId xmlns:p14="http://schemas.microsoft.com/office/powerpoint/2010/main" val="80164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E17CB70-BBB7-4D41-A18B-D9408A4F1DA4}" type="slidenum">
              <a:rPr lang="fr-FR" smtClean="0"/>
              <a:t>13</a:t>
            </a:fld>
            <a:endParaRPr lang="fr-FR"/>
          </a:p>
        </p:txBody>
      </p:sp>
    </p:spTree>
    <p:extLst>
      <p:ext uri="{BB962C8B-B14F-4D97-AF65-F5344CB8AC3E}">
        <p14:creationId xmlns:p14="http://schemas.microsoft.com/office/powerpoint/2010/main" val="4378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jp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10.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4.jp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10.sv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32.jp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0.svg"/><Relationship Id="rId10" Type="http://schemas.openxmlformats.org/officeDocument/2006/relationships/image" Target="../media/image37.jpg"/><Relationship Id="rId4" Type="http://schemas.openxmlformats.org/officeDocument/2006/relationships/image" Target="../media/image5.png"/><Relationship Id="rId9" Type="http://schemas.openxmlformats.org/officeDocument/2006/relationships/image" Target="../media/image36.jp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sv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8.svg"/><Relationship Id="rId4" Type="http://schemas.openxmlformats.org/officeDocument/2006/relationships/image" Target="../media/image13.jpe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sv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3661850" y="-2777808"/>
            <a:ext cx="14513937" cy="3086100"/>
            <a:chOff x="0" y="0"/>
            <a:chExt cx="3822601" cy="812800"/>
          </a:xfrm>
        </p:grpSpPr>
        <p:sp>
          <p:nvSpPr>
            <p:cNvPr id="3" name="Freeform 3"/>
            <p:cNvSpPr/>
            <p:nvPr/>
          </p:nvSpPr>
          <p:spPr>
            <a:xfrm>
              <a:off x="0" y="0"/>
              <a:ext cx="3822601" cy="812800"/>
            </a:xfrm>
            <a:custGeom>
              <a:avLst/>
              <a:gdLst/>
              <a:ahLst/>
              <a:cxnLst/>
              <a:rect l="l" t="t" r="r" b="b"/>
              <a:pathLst>
                <a:path w="3822601" h="812800">
                  <a:moveTo>
                    <a:pt x="0" y="0"/>
                  </a:moveTo>
                  <a:lnTo>
                    <a:pt x="3822601" y="0"/>
                  </a:lnTo>
                  <a:lnTo>
                    <a:pt x="3822601" y="812800"/>
                  </a:lnTo>
                  <a:lnTo>
                    <a:pt x="0" y="812800"/>
                  </a:lnTo>
                  <a:close/>
                </a:path>
              </a:pathLst>
            </a:custGeom>
            <a:solidFill>
              <a:srgbClr val="88824D"/>
            </a:solidFill>
          </p:spPr>
        </p:sp>
        <p:sp>
          <p:nvSpPr>
            <p:cNvPr id="4" name="TextBox 4"/>
            <p:cNvSpPr txBox="1"/>
            <p:nvPr/>
          </p:nvSpPr>
          <p:spPr>
            <a:xfrm>
              <a:off x="0" y="-38100"/>
              <a:ext cx="3822601"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453272" y="9918120"/>
            <a:ext cx="22214389" cy="1291813"/>
            <a:chOff x="0" y="0"/>
            <a:chExt cx="5850703" cy="340231"/>
          </a:xfrm>
        </p:grpSpPr>
        <p:sp>
          <p:nvSpPr>
            <p:cNvPr id="6" name="Freeform 6"/>
            <p:cNvSpPr/>
            <p:nvPr/>
          </p:nvSpPr>
          <p:spPr>
            <a:xfrm>
              <a:off x="0" y="0"/>
              <a:ext cx="5850703" cy="340231"/>
            </a:xfrm>
            <a:custGeom>
              <a:avLst/>
              <a:gdLst/>
              <a:ahLst/>
              <a:cxnLst/>
              <a:rect l="l" t="t" r="r" b="b"/>
              <a:pathLst>
                <a:path w="5850703" h="340231">
                  <a:moveTo>
                    <a:pt x="0" y="0"/>
                  </a:moveTo>
                  <a:lnTo>
                    <a:pt x="5850703" y="0"/>
                  </a:lnTo>
                  <a:lnTo>
                    <a:pt x="5850703" y="340231"/>
                  </a:lnTo>
                  <a:lnTo>
                    <a:pt x="0" y="340231"/>
                  </a:lnTo>
                  <a:close/>
                </a:path>
              </a:pathLst>
            </a:custGeom>
            <a:solidFill>
              <a:srgbClr val="88824D"/>
            </a:solidFill>
          </p:spPr>
        </p:sp>
        <p:sp>
          <p:nvSpPr>
            <p:cNvPr id="7" name="TextBox 7"/>
            <p:cNvSpPr txBox="1"/>
            <p:nvPr/>
          </p:nvSpPr>
          <p:spPr>
            <a:xfrm>
              <a:off x="0" y="-38100"/>
              <a:ext cx="5850703" cy="378331"/>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5200171" y="5730010"/>
            <a:ext cx="4567006" cy="5821844"/>
            <a:chOff x="0" y="0"/>
            <a:chExt cx="1164549" cy="1484522"/>
          </a:xfrm>
        </p:grpSpPr>
        <p:sp>
          <p:nvSpPr>
            <p:cNvPr id="9" name="Freeform 9"/>
            <p:cNvSpPr/>
            <p:nvPr/>
          </p:nvSpPr>
          <p:spPr>
            <a:xfrm>
              <a:off x="0" y="0"/>
              <a:ext cx="1164549" cy="1484522"/>
            </a:xfrm>
            <a:custGeom>
              <a:avLst/>
              <a:gdLst/>
              <a:ahLst/>
              <a:cxnLst/>
              <a:rect l="l" t="t" r="r" b="b"/>
              <a:pathLst>
                <a:path w="1164549" h="1484522">
                  <a:moveTo>
                    <a:pt x="169518" y="0"/>
                  </a:moveTo>
                  <a:lnTo>
                    <a:pt x="995031" y="0"/>
                  </a:lnTo>
                  <a:cubicBezTo>
                    <a:pt x="1088653" y="0"/>
                    <a:pt x="1164549" y="75896"/>
                    <a:pt x="1164549" y="169518"/>
                  </a:cubicBezTo>
                  <a:lnTo>
                    <a:pt x="1164549" y="1315004"/>
                  </a:lnTo>
                  <a:cubicBezTo>
                    <a:pt x="1164549" y="1359963"/>
                    <a:pt x="1146689" y="1403081"/>
                    <a:pt x="1114898" y="1434872"/>
                  </a:cubicBezTo>
                  <a:cubicBezTo>
                    <a:pt x="1083107" y="1466662"/>
                    <a:pt x="1039990" y="1484522"/>
                    <a:pt x="995031" y="1484522"/>
                  </a:cubicBezTo>
                  <a:lnTo>
                    <a:pt x="169518" y="1484522"/>
                  </a:lnTo>
                  <a:cubicBezTo>
                    <a:pt x="124559" y="1484522"/>
                    <a:pt x="81442" y="1466662"/>
                    <a:pt x="49651" y="1434872"/>
                  </a:cubicBezTo>
                  <a:cubicBezTo>
                    <a:pt x="17860" y="1403081"/>
                    <a:pt x="0" y="1359963"/>
                    <a:pt x="0" y="1315004"/>
                  </a:cubicBezTo>
                  <a:lnTo>
                    <a:pt x="0" y="169518"/>
                  </a:lnTo>
                  <a:cubicBezTo>
                    <a:pt x="0" y="124559"/>
                    <a:pt x="17860" y="81442"/>
                    <a:pt x="49651" y="49651"/>
                  </a:cubicBezTo>
                  <a:cubicBezTo>
                    <a:pt x="81442" y="17860"/>
                    <a:pt x="124559" y="0"/>
                    <a:pt x="169518" y="0"/>
                  </a:cubicBezTo>
                  <a:close/>
                </a:path>
              </a:pathLst>
            </a:custGeom>
            <a:solidFill>
              <a:srgbClr val="88824D"/>
            </a:solidFill>
          </p:spPr>
        </p:sp>
        <p:sp>
          <p:nvSpPr>
            <p:cNvPr id="10" name="TextBox 10"/>
            <p:cNvSpPr txBox="1"/>
            <p:nvPr/>
          </p:nvSpPr>
          <p:spPr>
            <a:xfrm>
              <a:off x="0" y="-38100"/>
              <a:ext cx="1164549" cy="1522622"/>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flipV="1">
            <a:off x="-1082590" y="8001846"/>
            <a:ext cx="4796049" cy="4578047"/>
          </a:xfrm>
          <a:custGeom>
            <a:avLst/>
            <a:gdLst/>
            <a:ahLst/>
            <a:cxnLst/>
            <a:rect l="l" t="t" r="r" b="b"/>
            <a:pathLst>
              <a:path w="4796049" h="4578047">
                <a:moveTo>
                  <a:pt x="0" y="4578047"/>
                </a:moveTo>
                <a:lnTo>
                  <a:pt x="4796050" y="4578047"/>
                </a:lnTo>
                <a:lnTo>
                  <a:pt x="4796050" y="0"/>
                </a:lnTo>
                <a:lnTo>
                  <a:pt x="0" y="0"/>
                </a:lnTo>
                <a:lnTo>
                  <a:pt x="0" y="4578047"/>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2" name="Freeform 12"/>
          <p:cNvSpPr/>
          <p:nvPr/>
        </p:nvSpPr>
        <p:spPr>
          <a:xfrm flipH="1">
            <a:off x="14335584" y="-2010909"/>
            <a:ext cx="4769223" cy="4552440"/>
          </a:xfrm>
          <a:custGeom>
            <a:avLst/>
            <a:gdLst/>
            <a:ahLst/>
            <a:cxnLst/>
            <a:rect l="l" t="t" r="r" b="b"/>
            <a:pathLst>
              <a:path w="4769223" h="4552440">
                <a:moveTo>
                  <a:pt x="4769223" y="0"/>
                </a:moveTo>
                <a:lnTo>
                  <a:pt x="0" y="0"/>
                </a:lnTo>
                <a:lnTo>
                  <a:pt x="0" y="4552440"/>
                </a:lnTo>
                <a:lnTo>
                  <a:pt x="4769223" y="4552440"/>
                </a:lnTo>
                <a:lnTo>
                  <a:pt x="4769223"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3" name="Freeform 13"/>
          <p:cNvSpPr/>
          <p:nvPr/>
        </p:nvSpPr>
        <p:spPr>
          <a:xfrm>
            <a:off x="4611671" y="1139362"/>
            <a:ext cx="2234616" cy="2314574"/>
          </a:xfrm>
          <a:custGeom>
            <a:avLst/>
            <a:gdLst/>
            <a:ahLst/>
            <a:cxnLst/>
            <a:rect l="l" t="t" r="r" b="b"/>
            <a:pathLst>
              <a:path w="2234616" h="2314574">
                <a:moveTo>
                  <a:pt x="0" y="0"/>
                </a:moveTo>
                <a:lnTo>
                  <a:pt x="2234616" y="0"/>
                </a:lnTo>
                <a:lnTo>
                  <a:pt x="2234616" y="2314574"/>
                </a:lnTo>
                <a:lnTo>
                  <a:pt x="0" y="231457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grpSp>
        <p:nvGrpSpPr>
          <p:cNvPr id="14" name="Group 14"/>
          <p:cNvGrpSpPr/>
          <p:nvPr/>
        </p:nvGrpSpPr>
        <p:grpSpPr>
          <a:xfrm>
            <a:off x="852913" y="3486655"/>
            <a:ext cx="8046755" cy="5428745"/>
            <a:chOff x="0" y="0"/>
            <a:chExt cx="1464054" cy="1265873"/>
          </a:xfrm>
        </p:grpSpPr>
        <p:sp>
          <p:nvSpPr>
            <p:cNvPr id="15" name="Freeform 15"/>
            <p:cNvSpPr/>
            <p:nvPr/>
          </p:nvSpPr>
          <p:spPr>
            <a:xfrm>
              <a:off x="0" y="0"/>
              <a:ext cx="1464054" cy="1265873"/>
            </a:xfrm>
            <a:custGeom>
              <a:avLst/>
              <a:gdLst/>
              <a:ahLst/>
              <a:cxnLst/>
              <a:rect l="l" t="t" r="r" b="b"/>
              <a:pathLst>
                <a:path w="1464054" h="1265873">
                  <a:moveTo>
                    <a:pt x="22129" y="0"/>
                  </a:moveTo>
                  <a:lnTo>
                    <a:pt x="1441925" y="0"/>
                  </a:lnTo>
                  <a:cubicBezTo>
                    <a:pt x="1454147" y="0"/>
                    <a:pt x="1464054" y="9907"/>
                    <a:pt x="1464054" y="22129"/>
                  </a:cubicBezTo>
                  <a:lnTo>
                    <a:pt x="1464054" y="1243744"/>
                  </a:lnTo>
                  <a:cubicBezTo>
                    <a:pt x="1464054" y="1249613"/>
                    <a:pt x="1461722" y="1255242"/>
                    <a:pt x="1457572" y="1259392"/>
                  </a:cubicBezTo>
                  <a:cubicBezTo>
                    <a:pt x="1453423" y="1263542"/>
                    <a:pt x="1447794" y="1265873"/>
                    <a:pt x="1441925" y="1265873"/>
                  </a:cubicBezTo>
                  <a:lnTo>
                    <a:pt x="22129" y="1265873"/>
                  </a:lnTo>
                  <a:cubicBezTo>
                    <a:pt x="9907" y="1265873"/>
                    <a:pt x="0" y="1255966"/>
                    <a:pt x="0" y="1243744"/>
                  </a:cubicBezTo>
                  <a:lnTo>
                    <a:pt x="0" y="22129"/>
                  </a:lnTo>
                  <a:cubicBezTo>
                    <a:pt x="0" y="9907"/>
                    <a:pt x="9907" y="0"/>
                    <a:pt x="22129" y="0"/>
                  </a:cubicBezTo>
                  <a:close/>
                </a:path>
              </a:pathLst>
            </a:custGeom>
            <a:solidFill>
              <a:srgbClr val="000000">
                <a:alpha val="0"/>
              </a:srgbClr>
            </a:solidFill>
            <a:ln w="12700" cap="rnd">
              <a:solidFill>
                <a:srgbClr val="000000"/>
              </a:solidFill>
              <a:prstDash val="solid"/>
              <a:round/>
            </a:ln>
          </p:spPr>
        </p:sp>
      </p:grpSp>
      <p:grpSp>
        <p:nvGrpSpPr>
          <p:cNvPr id="16" name="Group 16"/>
          <p:cNvGrpSpPr/>
          <p:nvPr/>
        </p:nvGrpSpPr>
        <p:grpSpPr>
          <a:xfrm>
            <a:off x="271409" y="-1582660"/>
            <a:ext cx="3375376" cy="4775668"/>
            <a:chOff x="0" y="0"/>
            <a:chExt cx="860693" cy="1217756"/>
          </a:xfrm>
        </p:grpSpPr>
        <p:sp>
          <p:nvSpPr>
            <p:cNvPr id="17" name="Freeform 17"/>
            <p:cNvSpPr/>
            <p:nvPr/>
          </p:nvSpPr>
          <p:spPr>
            <a:xfrm>
              <a:off x="0" y="0"/>
              <a:ext cx="860693" cy="1217756"/>
            </a:xfrm>
            <a:custGeom>
              <a:avLst/>
              <a:gdLst/>
              <a:ahLst/>
              <a:cxnLst/>
              <a:rect l="l" t="t" r="r" b="b"/>
              <a:pathLst>
                <a:path w="860693" h="1217756">
                  <a:moveTo>
                    <a:pt x="229365" y="0"/>
                  </a:moveTo>
                  <a:lnTo>
                    <a:pt x="631329" y="0"/>
                  </a:lnTo>
                  <a:cubicBezTo>
                    <a:pt x="758003" y="0"/>
                    <a:pt x="860693" y="102690"/>
                    <a:pt x="860693" y="229365"/>
                  </a:cubicBezTo>
                  <a:lnTo>
                    <a:pt x="860693" y="988391"/>
                  </a:lnTo>
                  <a:cubicBezTo>
                    <a:pt x="860693" y="1115066"/>
                    <a:pt x="758003" y="1217756"/>
                    <a:pt x="631329" y="1217756"/>
                  </a:cubicBezTo>
                  <a:lnTo>
                    <a:pt x="229365" y="1217756"/>
                  </a:lnTo>
                  <a:cubicBezTo>
                    <a:pt x="168533" y="1217756"/>
                    <a:pt x="110194" y="1193591"/>
                    <a:pt x="67179" y="1150577"/>
                  </a:cubicBezTo>
                  <a:cubicBezTo>
                    <a:pt x="24165" y="1107562"/>
                    <a:pt x="0" y="1049223"/>
                    <a:pt x="0" y="988391"/>
                  </a:cubicBezTo>
                  <a:lnTo>
                    <a:pt x="0" y="229365"/>
                  </a:lnTo>
                  <a:cubicBezTo>
                    <a:pt x="0" y="102690"/>
                    <a:pt x="102690" y="0"/>
                    <a:pt x="229365" y="0"/>
                  </a:cubicBezTo>
                  <a:close/>
                </a:path>
              </a:pathLst>
            </a:custGeom>
            <a:solidFill>
              <a:srgbClr val="30531D"/>
            </a:solidFill>
          </p:spPr>
        </p:sp>
        <p:sp>
          <p:nvSpPr>
            <p:cNvPr id="18" name="TextBox 18"/>
            <p:cNvSpPr txBox="1"/>
            <p:nvPr/>
          </p:nvSpPr>
          <p:spPr>
            <a:xfrm>
              <a:off x="0" y="-38100"/>
              <a:ext cx="860693" cy="1255856"/>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557783" y="360956"/>
            <a:ext cx="860950" cy="1182083"/>
          </a:xfrm>
          <a:custGeom>
            <a:avLst/>
            <a:gdLst/>
            <a:ahLst/>
            <a:cxnLst/>
            <a:rect l="l" t="t" r="r" b="b"/>
            <a:pathLst>
              <a:path w="860950" h="1182083">
                <a:moveTo>
                  <a:pt x="0" y="0"/>
                </a:moveTo>
                <a:lnTo>
                  <a:pt x="860950" y="0"/>
                </a:lnTo>
                <a:lnTo>
                  <a:pt x="860950" y="1182082"/>
                </a:lnTo>
                <a:lnTo>
                  <a:pt x="0" y="118208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1" name="Freeform 21"/>
          <p:cNvSpPr/>
          <p:nvPr/>
        </p:nvSpPr>
        <p:spPr>
          <a:xfrm>
            <a:off x="17373600" y="2628900"/>
            <a:ext cx="802527" cy="799609"/>
          </a:xfrm>
          <a:custGeom>
            <a:avLst/>
            <a:gdLst/>
            <a:ahLst/>
            <a:cxnLst/>
            <a:rect l="l" t="t" r="r" b="b"/>
            <a:pathLst>
              <a:path w="802527" h="799609">
                <a:moveTo>
                  <a:pt x="0" y="0"/>
                </a:moveTo>
                <a:lnTo>
                  <a:pt x="802527" y="0"/>
                </a:lnTo>
                <a:lnTo>
                  <a:pt x="802527" y="799609"/>
                </a:lnTo>
                <a:lnTo>
                  <a:pt x="0" y="799609"/>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grpSp>
        <p:nvGrpSpPr>
          <p:cNvPr id="22" name="Group 22"/>
          <p:cNvGrpSpPr/>
          <p:nvPr/>
        </p:nvGrpSpPr>
        <p:grpSpPr>
          <a:xfrm>
            <a:off x="8722813" y="5332199"/>
            <a:ext cx="9565187" cy="1955622"/>
            <a:chOff x="0" y="0"/>
            <a:chExt cx="2264677" cy="446089"/>
          </a:xfrm>
        </p:grpSpPr>
        <p:sp>
          <p:nvSpPr>
            <p:cNvPr id="23" name="Freeform 23"/>
            <p:cNvSpPr/>
            <p:nvPr/>
          </p:nvSpPr>
          <p:spPr>
            <a:xfrm>
              <a:off x="0" y="0"/>
              <a:ext cx="2264677" cy="446089"/>
            </a:xfrm>
            <a:custGeom>
              <a:avLst/>
              <a:gdLst/>
              <a:ahLst/>
              <a:cxnLst/>
              <a:rect l="l" t="t" r="r" b="b"/>
              <a:pathLst>
                <a:path w="2264677" h="446089">
                  <a:moveTo>
                    <a:pt x="77979" y="0"/>
                  </a:moveTo>
                  <a:lnTo>
                    <a:pt x="2186698" y="0"/>
                  </a:lnTo>
                  <a:cubicBezTo>
                    <a:pt x="2229765" y="0"/>
                    <a:pt x="2264677" y="34912"/>
                    <a:pt x="2264677" y="77979"/>
                  </a:cubicBezTo>
                  <a:lnTo>
                    <a:pt x="2264677" y="368110"/>
                  </a:lnTo>
                  <a:cubicBezTo>
                    <a:pt x="2264677" y="411176"/>
                    <a:pt x="2229765" y="446089"/>
                    <a:pt x="2186698" y="446089"/>
                  </a:cubicBezTo>
                  <a:lnTo>
                    <a:pt x="77979" y="446089"/>
                  </a:lnTo>
                  <a:cubicBezTo>
                    <a:pt x="34912" y="446089"/>
                    <a:pt x="0" y="411176"/>
                    <a:pt x="0" y="368110"/>
                  </a:cubicBezTo>
                  <a:lnTo>
                    <a:pt x="0" y="77979"/>
                  </a:lnTo>
                  <a:cubicBezTo>
                    <a:pt x="0" y="34912"/>
                    <a:pt x="34912" y="0"/>
                    <a:pt x="77979" y="0"/>
                  </a:cubicBezTo>
                  <a:close/>
                </a:path>
              </a:pathLst>
            </a:custGeom>
            <a:solidFill>
              <a:srgbClr val="88824D"/>
            </a:solidFill>
          </p:spPr>
        </p:sp>
        <p:sp>
          <p:nvSpPr>
            <p:cNvPr id="24" name="TextBox 24"/>
            <p:cNvSpPr txBox="1"/>
            <p:nvPr/>
          </p:nvSpPr>
          <p:spPr>
            <a:xfrm>
              <a:off x="0" y="-38100"/>
              <a:ext cx="2264677" cy="484189"/>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9274214" y="5332199"/>
            <a:ext cx="8556586" cy="1955622"/>
            <a:chOff x="0" y="0"/>
            <a:chExt cx="2264677" cy="446089"/>
          </a:xfrm>
        </p:grpSpPr>
        <p:sp>
          <p:nvSpPr>
            <p:cNvPr id="26" name="Freeform 26"/>
            <p:cNvSpPr/>
            <p:nvPr/>
          </p:nvSpPr>
          <p:spPr>
            <a:xfrm>
              <a:off x="0" y="0"/>
              <a:ext cx="2264677" cy="446089"/>
            </a:xfrm>
            <a:custGeom>
              <a:avLst/>
              <a:gdLst/>
              <a:ahLst/>
              <a:cxnLst/>
              <a:rect l="l" t="t" r="r" b="b"/>
              <a:pathLst>
                <a:path w="2264677" h="446089">
                  <a:moveTo>
                    <a:pt x="77979" y="0"/>
                  </a:moveTo>
                  <a:lnTo>
                    <a:pt x="2186698" y="0"/>
                  </a:lnTo>
                  <a:cubicBezTo>
                    <a:pt x="2229765" y="0"/>
                    <a:pt x="2264677" y="34912"/>
                    <a:pt x="2264677" y="77979"/>
                  </a:cubicBezTo>
                  <a:lnTo>
                    <a:pt x="2264677" y="368110"/>
                  </a:lnTo>
                  <a:cubicBezTo>
                    <a:pt x="2264677" y="411176"/>
                    <a:pt x="2229765" y="446089"/>
                    <a:pt x="2186698" y="446089"/>
                  </a:cubicBezTo>
                  <a:lnTo>
                    <a:pt x="77979" y="446089"/>
                  </a:lnTo>
                  <a:cubicBezTo>
                    <a:pt x="34912" y="446089"/>
                    <a:pt x="0" y="411176"/>
                    <a:pt x="0" y="368110"/>
                  </a:cubicBezTo>
                  <a:lnTo>
                    <a:pt x="0" y="77979"/>
                  </a:lnTo>
                  <a:cubicBezTo>
                    <a:pt x="0" y="34912"/>
                    <a:pt x="34912" y="0"/>
                    <a:pt x="77979" y="0"/>
                  </a:cubicBezTo>
                  <a:close/>
                </a:path>
              </a:pathLst>
            </a:custGeom>
            <a:solidFill>
              <a:srgbClr val="30531D"/>
            </a:solidFill>
          </p:spPr>
          <p:txBody>
            <a:bodyPr/>
            <a:lstStyle/>
            <a:p>
              <a:pPr algn="r" rtl="1"/>
              <a:r>
                <a:rPr lang="ar-DZ"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من اعداد الطالبتين:</a:t>
              </a:r>
            </a:p>
            <a:p>
              <a:pPr algn="r" rtl="1"/>
              <a:r>
                <a:rPr lang="ar-DZ"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ياسمين </a:t>
              </a:r>
              <a:r>
                <a:rPr lang="ar-DZ" sz="4000" b="1" i="1" dirty="0" err="1" smtClean="0">
                  <a:solidFill>
                    <a:schemeClr val="accent2">
                      <a:lumMod val="20000"/>
                      <a:lumOff val="80000"/>
                    </a:schemeClr>
                  </a:solidFill>
                  <a:latin typeface="Simplified Arabic" panose="02020603050405020304" pitchFamily="18" charset="-78"/>
                  <a:cs typeface="Simplified Arabic" panose="02020603050405020304" pitchFamily="18" charset="-78"/>
                </a:rPr>
                <a:t>سلاطنية</a:t>
              </a:r>
              <a:r>
                <a:rPr lang="ar-DZ"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a:t>
              </a:r>
            </a:p>
            <a:p>
              <a:pPr algn="r" rtl="1"/>
              <a:r>
                <a:rPr lang="ar-DZ"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تسنيم مصالحي</a:t>
              </a:r>
              <a:endParaRPr lang="fr-FR"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endParaRPr>
            </a:p>
            <a:p>
              <a:pPr algn="r" rtl="1"/>
              <a:r>
                <a:rPr lang="fr-FR" sz="4000" b="1" i="1" dirty="0">
                  <a:solidFill>
                    <a:schemeClr val="accent2">
                      <a:lumMod val="20000"/>
                      <a:lumOff val="80000"/>
                    </a:schemeClr>
                  </a:solidFill>
                  <a:latin typeface="Simplified Arabic" panose="02020603050405020304" pitchFamily="18" charset="-78"/>
                  <a:cs typeface="Simplified Arabic" panose="02020603050405020304" pitchFamily="18" charset="-78"/>
                </a:rPr>
                <a:t> </a:t>
              </a:r>
              <a:r>
                <a:rPr lang="fr-FR" sz="4000" b="1" i="1" dirty="0" smtClean="0">
                  <a:solidFill>
                    <a:schemeClr val="accent2">
                      <a:lumMod val="20000"/>
                      <a:lumOff val="80000"/>
                    </a:schemeClr>
                  </a:solidFill>
                  <a:latin typeface="Simplified Arabic" panose="02020603050405020304" pitchFamily="18" charset="-78"/>
                  <a:cs typeface="Simplified Arabic" panose="02020603050405020304" pitchFamily="18" charset="-78"/>
                </a:rPr>
                <a:t>   </a:t>
              </a:r>
              <a:endParaRPr lang="fr-FR" sz="4000" b="1" i="1" dirty="0">
                <a:solidFill>
                  <a:schemeClr val="accent2">
                    <a:lumMod val="20000"/>
                    <a:lumOff val="80000"/>
                  </a:schemeClr>
                </a:solidFill>
                <a:latin typeface="Simplified Arabic" panose="02020603050405020304" pitchFamily="18" charset="-78"/>
                <a:cs typeface="Simplified Arabic" panose="02020603050405020304" pitchFamily="18" charset="-78"/>
              </a:endParaRPr>
            </a:p>
          </p:txBody>
        </p:sp>
        <p:sp>
          <p:nvSpPr>
            <p:cNvPr id="27" name="TextBox 27"/>
            <p:cNvSpPr txBox="1"/>
            <p:nvPr/>
          </p:nvSpPr>
          <p:spPr>
            <a:xfrm>
              <a:off x="0" y="-38100"/>
              <a:ext cx="2264677" cy="484189"/>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flipH="1">
            <a:off x="9296400" y="5443619"/>
            <a:ext cx="1752600" cy="1833481"/>
          </a:xfrm>
          <a:custGeom>
            <a:avLst/>
            <a:gdLst/>
            <a:ahLst/>
            <a:cxnLst/>
            <a:rect l="l" t="t" r="r" b="b"/>
            <a:pathLst>
              <a:path w="2283363" h="2365065">
                <a:moveTo>
                  <a:pt x="2283363" y="0"/>
                </a:moveTo>
                <a:lnTo>
                  <a:pt x="0" y="0"/>
                </a:lnTo>
                <a:lnTo>
                  <a:pt x="0" y="2365065"/>
                </a:lnTo>
                <a:lnTo>
                  <a:pt x="2283363" y="2365065"/>
                </a:lnTo>
                <a:lnTo>
                  <a:pt x="2283363"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29" name="Freeform 29"/>
          <p:cNvSpPr/>
          <p:nvPr/>
        </p:nvSpPr>
        <p:spPr>
          <a:xfrm>
            <a:off x="6434400" y="9258300"/>
            <a:ext cx="2098548" cy="347214"/>
          </a:xfrm>
          <a:custGeom>
            <a:avLst/>
            <a:gdLst/>
            <a:ahLst/>
            <a:cxnLst/>
            <a:rect l="l" t="t" r="r" b="b"/>
            <a:pathLst>
              <a:path w="2098548" h="347214">
                <a:moveTo>
                  <a:pt x="0" y="0"/>
                </a:moveTo>
                <a:lnTo>
                  <a:pt x="2098548" y="0"/>
                </a:lnTo>
                <a:lnTo>
                  <a:pt x="2098548" y="347214"/>
                </a:lnTo>
                <a:lnTo>
                  <a:pt x="0" y="34721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32" name="ZoneTexte 31"/>
          <p:cNvSpPr txBox="1"/>
          <p:nvPr/>
        </p:nvSpPr>
        <p:spPr>
          <a:xfrm>
            <a:off x="8539875" y="2740963"/>
            <a:ext cx="8547069" cy="1446550"/>
          </a:xfrm>
          <a:prstGeom prst="rect">
            <a:avLst/>
          </a:prstGeom>
          <a:noFill/>
        </p:spPr>
        <p:txBody>
          <a:bodyPr wrap="square" rtlCol="0">
            <a:spAutoFit/>
          </a:bodyPr>
          <a:lstStyle/>
          <a:p>
            <a:pPr algn="r" rtl="1"/>
            <a:r>
              <a:rPr lang="ar-DZ" sz="4400" b="1" i="1" dirty="0" smtClean="0">
                <a:latin typeface="Simplified Arabic" panose="02020603050405020304" pitchFamily="18" charset="-78"/>
                <a:cs typeface="Simplified Arabic" panose="02020603050405020304" pitchFamily="18" charset="-78"/>
              </a:rPr>
              <a:t>الاقتصــاد الدائـري كـوسيلة لتحـقـيـق التـنـمـيـة المسـتـدامة في الدول العربـيـة. </a:t>
            </a:r>
            <a:endParaRPr lang="fr-FR" sz="4400" b="1" i="1" dirty="0">
              <a:latin typeface="Simplified Arabic" panose="02020603050405020304" pitchFamily="18" charset="-78"/>
              <a:cs typeface="Simplified Arabic" panose="02020603050405020304" pitchFamily="18" charset="-78"/>
            </a:endParaRPr>
          </a:p>
        </p:txBody>
      </p:sp>
      <p:pic>
        <p:nvPicPr>
          <p:cNvPr id="20" name="Imag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8800" y="3590908"/>
            <a:ext cx="7697273" cy="5256000"/>
          </a:xfrm>
          <a:prstGeom prst="rect">
            <a:avLst/>
          </a:prstGeom>
        </p:spPr>
      </p:pic>
      <p:cxnSp>
        <p:nvCxnSpPr>
          <p:cNvPr id="31" name="Connecteur droit 30"/>
          <p:cNvCxnSpPr/>
          <p:nvPr/>
        </p:nvCxnSpPr>
        <p:spPr>
          <a:xfrm flipH="1" flipV="1">
            <a:off x="10820400" y="2059500"/>
            <a:ext cx="7488000" cy="36000"/>
          </a:xfrm>
          <a:prstGeom prst="line">
            <a:avLst/>
          </a:prstGeom>
        </p:spPr>
        <p:style>
          <a:lnRef idx="1">
            <a:schemeClr val="dk1"/>
          </a:lnRef>
          <a:fillRef idx="0">
            <a:schemeClr val="dk1"/>
          </a:fillRef>
          <a:effectRef idx="0">
            <a:schemeClr val="dk1"/>
          </a:effectRef>
          <a:fontRef idx="minor">
            <a:schemeClr val="tx1"/>
          </a:fontRef>
        </p:style>
      </p:cxnSp>
      <p:sp>
        <p:nvSpPr>
          <p:cNvPr id="33" name="ZoneTexte 32"/>
          <p:cNvSpPr txBox="1"/>
          <p:nvPr/>
        </p:nvSpPr>
        <p:spPr>
          <a:xfrm>
            <a:off x="10668000" y="1485900"/>
            <a:ext cx="7507787" cy="584775"/>
          </a:xfrm>
          <a:prstGeom prst="rect">
            <a:avLst/>
          </a:prstGeom>
          <a:noFill/>
        </p:spPr>
        <p:txBody>
          <a:bodyPr wrap="square" rtlCol="0">
            <a:spAutoFit/>
          </a:bodyPr>
          <a:lstStyle/>
          <a:p>
            <a:pPr lvl="1" algn="r" rtl="1"/>
            <a:r>
              <a:rPr lang="ar-DZ" sz="3200" b="1" dirty="0" smtClean="0">
                <a:latin typeface="Simplified Arabic" panose="02020603050405020304" pitchFamily="18" charset="-78"/>
                <a:cs typeface="Simplified Arabic" panose="02020603050405020304" pitchFamily="18" charset="-78"/>
              </a:rPr>
              <a:t>كلية: العلوم الاقتصادية والتجارية وعلوم التسيير.</a:t>
            </a:r>
            <a:endParaRPr lang="fr-FR" sz="3200" b="1" dirty="0">
              <a:latin typeface="Simplified Arabic" panose="02020603050405020304" pitchFamily="18" charset="-78"/>
              <a:cs typeface="Simplified Arabic" panose="02020603050405020304" pitchFamily="18" charset="-78"/>
            </a:endParaRPr>
          </a:p>
        </p:txBody>
      </p:sp>
      <p:cxnSp>
        <p:nvCxnSpPr>
          <p:cNvPr id="35" name="Connecteur droit 34"/>
          <p:cNvCxnSpPr/>
          <p:nvPr/>
        </p:nvCxnSpPr>
        <p:spPr>
          <a:xfrm>
            <a:off x="3646784" y="1028700"/>
            <a:ext cx="5040000" cy="0"/>
          </a:xfrm>
          <a:prstGeom prst="line">
            <a:avLst/>
          </a:prstGeom>
        </p:spPr>
        <p:style>
          <a:lnRef idx="1">
            <a:schemeClr val="dk1"/>
          </a:lnRef>
          <a:fillRef idx="0">
            <a:schemeClr val="dk1"/>
          </a:fillRef>
          <a:effectRef idx="0">
            <a:schemeClr val="dk1"/>
          </a:effectRef>
          <a:fontRef idx="minor">
            <a:schemeClr val="tx1"/>
          </a:fontRef>
        </p:style>
      </p:cxnSp>
      <p:sp>
        <p:nvSpPr>
          <p:cNvPr id="36" name="ZoneTexte 35"/>
          <p:cNvSpPr txBox="1"/>
          <p:nvPr/>
        </p:nvSpPr>
        <p:spPr>
          <a:xfrm>
            <a:off x="3810000" y="443925"/>
            <a:ext cx="5089668" cy="584775"/>
          </a:xfrm>
          <a:prstGeom prst="rect">
            <a:avLst/>
          </a:prstGeom>
          <a:noFill/>
        </p:spPr>
        <p:txBody>
          <a:bodyPr wrap="square" rtlCol="0">
            <a:spAutoFit/>
          </a:bodyPr>
          <a:lstStyle/>
          <a:p>
            <a:pPr lvl="1" algn="r" rtl="1"/>
            <a:r>
              <a:rPr lang="ar-DZ" sz="3200" b="1" dirty="0" smtClean="0">
                <a:latin typeface="Simplified Arabic" panose="02020603050405020304" pitchFamily="18" charset="-78"/>
                <a:cs typeface="Simplified Arabic" panose="02020603050405020304" pitchFamily="18" charset="-78"/>
              </a:rPr>
              <a:t>السنة الجامعية: 2025/2024</a:t>
            </a:r>
            <a:endParaRPr lang="fr-FR" sz="3200" b="1" dirty="0">
              <a:latin typeface="Simplified Arabic" panose="02020603050405020304" pitchFamily="18" charset="-78"/>
              <a:cs typeface="Simplified Arabic" panose="02020603050405020304" pitchFamily="18" charset="-78"/>
            </a:endParaRPr>
          </a:p>
        </p:txBody>
      </p:sp>
      <p:sp>
        <p:nvSpPr>
          <p:cNvPr id="37" name="ZoneTexte 36"/>
          <p:cNvSpPr txBox="1"/>
          <p:nvPr/>
        </p:nvSpPr>
        <p:spPr>
          <a:xfrm>
            <a:off x="10668000" y="8846908"/>
            <a:ext cx="6934200" cy="584775"/>
          </a:xfrm>
          <a:prstGeom prst="rect">
            <a:avLst/>
          </a:prstGeom>
          <a:noFill/>
        </p:spPr>
        <p:txBody>
          <a:bodyPr wrap="square" rtlCol="0">
            <a:spAutoFit/>
          </a:bodyPr>
          <a:lstStyle/>
          <a:p>
            <a:pPr algn="r" rtl="1"/>
            <a:r>
              <a:rPr lang="ar-DZ" sz="3200" b="1" dirty="0" smtClean="0">
                <a:latin typeface="Simplified Arabic" panose="02020603050405020304" pitchFamily="18" charset="-78"/>
                <a:cs typeface="Simplified Arabic" panose="02020603050405020304" pitchFamily="18" charset="-78"/>
              </a:rPr>
              <a:t>تحت اشراف الأستاذة: لمياء بدير</a:t>
            </a:r>
            <a:endParaRPr lang="fr-FR" sz="3200" b="1" dirty="0">
              <a:latin typeface="Simplified Arabic" panose="02020603050405020304" pitchFamily="18" charset="-78"/>
              <a:cs typeface="Simplified Arabic" panose="02020603050405020304" pitchFamily="18" charset="-78"/>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l="-4000" t="-38000" b="-29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grpSp>
        <p:nvGrpSpPr>
          <p:cNvPr id="7" name="Group 7"/>
          <p:cNvGrpSpPr/>
          <p:nvPr/>
        </p:nvGrpSpPr>
        <p:grpSpPr>
          <a:xfrm>
            <a:off x="17802737" y="-342834"/>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8153400" y="298320"/>
            <a:ext cx="5175620" cy="584775"/>
          </a:xfrm>
          <a:prstGeom prst="rect">
            <a:avLst/>
          </a:prstGeom>
          <a:noFill/>
          <a:ln w="28575">
            <a:solidFill>
              <a:schemeClr val="accent3">
                <a:lumMod val="75000"/>
              </a:schemeClr>
            </a:solidFill>
            <a:prstDash val="lgDash"/>
          </a:ln>
        </p:spPr>
        <p:txBody>
          <a:bodyPr wrap="square" rtlCol="0">
            <a:spAutoFit/>
          </a:bodyPr>
          <a:lstStyle/>
          <a:p>
            <a:pPr algn="r" rtl="1"/>
            <a:r>
              <a:rPr lang="ar-DZ" sz="3200" b="1" dirty="0" smtClean="0">
                <a:latin typeface="Simplified Arabic" panose="02020603050405020304" pitchFamily="18" charset="-78"/>
                <a:cs typeface="Simplified Arabic" panose="02020603050405020304" pitchFamily="18" charset="-78"/>
              </a:rPr>
              <a:t>مبـادرات عربـيـة فـي الاقـتـصـاد الدائـري:</a:t>
            </a:r>
            <a:endParaRPr lang="fr-FR" sz="3200" b="1" dirty="0">
              <a:latin typeface="Simplified Arabic" panose="02020603050405020304" pitchFamily="18" charset="-78"/>
              <a:cs typeface="Simplified Arabic" panose="02020603050405020304" pitchFamily="18" charset="-78"/>
            </a:endParaRPr>
          </a:p>
        </p:txBody>
      </p:sp>
      <p:sp>
        <p:nvSpPr>
          <p:cNvPr id="14" name="Text 0"/>
          <p:cNvSpPr/>
          <p:nvPr/>
        </p:nvSpPr>
        <p:spPr>
          <a:xfrm>
            <a:off x="8305800" y="1485900"/>
            <a:ext cx="4717702" cy="8001000"/>
          </a:xfrm>
          <a:prstGeom prst="rect">
            <a:avLst/>
          </a:prstGeom>
          <a:noFill/>
          <a:ln/>
        </p:spPr>
        <p:txBody>
          <a:bodyPr wrap="square" lIns="0" tIns="0" rIns="0" bIns="0" rtlCol="0" anchor="t"/>
          <a:lstStyle/>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en-US" sz="2400" dirty="0">
              <a:latin typeface="Simplified Arabic" panose="02020603050405020304" pitchFamily="18" charset="-78"/>
              <a:cs typeface="Simplified Arabic" panose="02020603050405020304" pitchFamily="18" charset="-78"/>
            </a:endParaRPr>
          </a:p>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ar-DZ" sz="2400" dirty="0" smtClean="0">
              <a:solidFill>
                <a:srgbClr val="405449"/>
              </a:solidFill>
              <a:latin typeface="Nobile" pitchFamily="34" charset="0"/>
              <a:ea typeface="Nobile" pitchFamily="34" charset="-122"/>
              <a:cs typeface="Nobile" pitchFamily="34" charset="-120"/>
            </a:endParaRPr>
          </a:p>
          <a:p>
            <a:pPr algn="r" rtl="1">
              <a:lnSpc>
                <a:spcPct val="150000"/>
              </a:lnSpc>
            </a:pPr>
            <a:endParaRPr lang="en-US" sz="2400" dirty="0"/>
          </a:p>
          <a:p>
            <a:pPr algn="r" rtl="1">
              <a:lnSpc>
                <a:spcPts val="5938"/>
              </a:lnSpc>
            </a:pPr>
            <a:endParaRPr lang="ar-DZ" sz="2400" b="1" dirty="0">
              <a:latin typeface="Simplified Arabic" panose="02020603050405020304" pitchFamily="18" charset="-78"/>
              <a:cs typeface="Simplified Arabic" panose="02020603050405020304" pitchFamily="18" charset="-78"/>
            </a:endParaRPr>
          </a:p>
          <a:p>
            <a:pPr algn="r" rtl="1">
              <a:lnSpc>
                <a:spcPts val="5938"/>
              </a:lnSpc>
            </a:pPr>
            <a:endParaRPr lang="en-US" sz="4400" dirty="0"/>
          </a:p>
        </p:txBody>
      </p:sp>
      <p:sp>
        <p:nvSpPr>
          <p:cNvPr id="15" name="Text 1"/>
          <p:cNvSpPr/>
          <p:nvPr/>
        </p:nvSpPr>
        <p:spPr>
          <a:xfrm>
            <a:off x="10664651" y="2324100"/>
            <a:ext cx="3017788" cy="377279"/>
          </a:xfrm>
          <a:prstGeom prst="rect">
            <a:avLst/>
          </a:prstGeom>
          <a:noFill/>
          <a:ln/>
        </p:spPr>
        <p:txBody>
          <a:bodyPr wrap="none" lIns="0" tIns="0" rIns="0" bIns="0" rtlCol="0" anchor="t"/>
          <a:lstStyle/>
          <a:p>
            <a:pPr algn="r">
              <a:lnSpc>
                <a:spcPts val="2938"/>
              </a:lnSpc>
            </a:pPr>
            <a:endParaRPr lang="ar-DZ" sz="2375" b="1" dirty="0" smtClean="0">
              <a:solidFill>
                <a:srgbClr val="405449"/>
              </a:solidFill>
              <a:latin typeface="Fraunces Extra Bold" pitchFamily="34" charset="0"/>
              <a:ea typeface="Fraunces Extra Bold" pitchFamily="34" charset="-122"/>
              <a:cs typeface="Fraunces Extra Bold" pitchFamily="34" charset="-120"/>
            </a:endParaRPr>
          </a:p>
        </p:txBody>
      </p:sp>
      <p:sp>
        <p:nvSpPr>
          <p:cNvPr id="20" name="Rectangle 19"/>
          <p:cNvSpPr/>
          <p:nvPr/>
        </p:nvSpPr>
        <p:spPr>
          <a:xfrm>
            <a:off x="5175154" y="1257300"/>
            <a:ext cx="4241867" cy="1767343"/>
          </a:xfrm>
          <a:prstGeom prst="rect">
            <a:avLst/>
          </a:prstGeom>
        </p:spPr>
        <p:txBody>
          <a:bodyPr wrap="none">
            <a:spAutoFit/>
          </a:bodyPr>
          <a:lstStyle/>
          <a:p>
            <a:pPr algn="ctr">
              <a:lnSpc>
                <a:spcPts val="6750"/>
              </a:lnSpc>
            </a:pPr>
            <a:r>
              <a:rPr lang="en-US" sz="4400" b="1" dirty="0" err="1" smtClean="0">
                <a:solidFill>
                  <a:srgbClr val="3B4540"/>
                </a:solidFill>
                <a:latin typeface="Fraunces Extra Bold" pitchFamily="34" charset="0"/>
                <a:ea typeface="Fraunces Extra Bold" pitchFamily="34" charset="-122"/>
                <a:cs typeface="Fraunces Extra Bold" pitchFamily="34" charset="-120"/>
              </a:rPr>
              <a:t>دولة</a:t>
            </a:r>
            <a:r>
              <a:rPr lang="en-US" sz="4400" b="1" dirty="0" smtClean="0">
                <a:solidFill>
                  <a:srgbClr val="3B4540"/>
                </a:solidFill>
                <a:latin typeface="Fraunces Extra Bold" pitchFamily="34" charset="0"/>
                <a:ea typeface="Fraunces Extra Bold" pitchFamily="34" charset="-122"/>
                <a:cs typeface="Fraunces Extra Bold" pitchFamily="34" charset="-120"/>
              </a:rPr>
              <a:t> </a:t>
            </a:r>
            <a:r>
              <a:rPr lang="ar-DZ" sz="4400" b="1" dirty="0" smtClean="0">
                <a:solidFill>
                  <a:srgbClr val="3B4540"/>
                </a:solidFill>
                <a:latin typeface="Fraunces Extra Bold" pitchFamily="34" charset="0"/>
                <a:ea typeface="Fraunces Extra Bold" pitchFamily="34" charset="-122"/>
                <a:cs typeface="Fraunces Extra Bold" pitchFamily="34" charset="-120"/>
              </a:rPr>
              <a:t>الامارات العربية:</a:t>
            </a:r>
          </a:p>
          <a:p>
            <a:pPr>
              <a:lnSpc>
                <a:spcPts val="6750"/>
              </a:lnSpc>
            </a:pPr>
            <a:endParaRPr lang="en-US" sz="4400" dirty="0"/>
          </a:p>
        </p:txBody>
      </p:sp>
      <p:sp>
        <p:nvSpPr>
          <p:cNvPr id="31" name="Shape 1"/>
          <p:cNvSpPr/>
          <p:nvPr/>
        </p:nvSpPr>
        <p:spPr>
          <a:xfrm>
            <a:off x="12807745" y="3024643"/>
            <a:ext cx="30480" cy="4374475"/>
          </a:xfrm>
          <a:prstGeom prst="roundRect">
            <a:avLst>
              <a:gd name="adj" fmla="val 669768"/>
            </a:avLst>
          </a:prstGeom>
          <a:solidFill>
            <a:srgbClr val="CED9CE"/>
          </a:solidFill>
          <a:ln/>
        </p:spPr>
      </p:sp>
      <p:sp>
        <p:nvSpPr>
          <p:cNvPr id="32" name="Shape 3"/>
          <p:cNvSpPr/>
          <p:nvPr/>
        </p:nvSpPr>
        <p:spPr>
          <a:xfrm>
            <a:off x="12567834" y="3009900"/>
            <a:ext cx="510302" cy="510302"/>
          </a:xfrm>
          <a:prstGeom prst="roundRect">
            <a:avLst>
              <a:gd name="adj" fmla="val 40005"/>
            </a:avLst>
          </a:prstGeom>
          <a:solidFill>
            <a:srgbClr val="E8F3E8"/>
          </a:solidFill>
          <a:ln/>
        </p:spPr>
      </p:sp>
      <p:sp>
        <p:nvSpPr>
          <p:cNvPr id="33" name="Text 4"/>
          <p:cNvSpPr/>
          <p:nvPr/>
        </p:nvSpPr>
        <p:spPr>
          <a:xfrm>
            <a:off x="12722853" y="3134043"/>
            <a:ext cx="169783"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1</a:t>
            </a:r>
            <a:endParaRPr lang="en-US" sz="2650" dirty="0"/>
          </a:p>
        </p:txBody>
      </p:sp>
      <p:sp>
        <p:nvSpPr>
          <p:cNvPr id="34" name="Shape 8"/>
          <p:cNvSpPr/>
          <p:nvPr/>
        </p:nvSpPr>
        <p:spPr>
          <a:xfrm>
            <a:off x="12567833" y="5090398"/>
            <a:ext cx="510302" cy="510302"/>
          </a:xfrm>
          <a:prstGeom prst="roundRect">
            <a:avLst>
              <a:gd name="adj" fmla="val 40005"/>
            </a:avLst>
          </a:prstGeom>
          <a:solidFill>
            <a:srgbClr val="E8F3E8"/>
          </a:solidFill>
          <a:ln/>
        </p:spPr>
      </p:sp>
      <p:sp>
        <p:nvSpPr>
          <p:cNvPr id="35" name="Text 9"/>
          <p:cNvSpPr/>
          <p:nvPr/>
        </p:nvSpPr>
        <p:spPr>
          <a:xfrm>
            <a:off x="12722920" y="5194515"/>
            <a:ext cx="200127" cy="303485"/>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2</a:t>
            </a:r>
            <a:endParaRPr lang="en-US" sz="2650" dirty="0"/>
          </a:p>
        </p:txBody>
      </p:sp>
      <p:sp>
        <p:nvSpPr>
          <p:cNvPr id="36" name="Shape 13"/>
          <p:cNvSpPr/>
          <p:nvPr/>
        </p:nvSpPr>
        <p:spPr>
          <a:xfrm>
            <a:off x="12573000" y="7147798"/>
            <a:ext cx="510302" cy="510302"/>
          </a:xfrm>
          <a:prstGeom prst="roundRect">
            <a:avLst>
              <a:gd name="adj" fmla="val 40005"/>
            </a:avLst>
          </a:prstGeom>
          <a:solidFill>
            <a:srgbClr val="E8F3E8"/>
          </a:solidFill>
          <a:ln/>
        </p:spPr>
      </p:sp>
      <p:sp>
        <p:nvSpPr>
          <p:cNvPr id="37" name="Text 14"/>
          <p:cNvSpPr/>
          <p:nvPr/>
        </p:nvSpPr>
        <p:spPr>
          <a:xfrm>
            <a:off x="12687134" y="7259155"/>
            <a:ext cx="205502"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3</a:t>
            </a:r>
            <a:endParaRPr lang="en-US" sz="2650" dirty="0"/>
          </a:p>
        </p:txBody>
      </p:sp>
      <p:sp>
        <p:nvSpPr>
          <p:cNvPr id="38" name="Shape 2"/>
          <p:cNvSpPr/>
          <p:nvPr/>
        </p:nvSpPr>
        <p:spPr>
          <a:xfrm>
            <a:off x="11794590" y="3289660"/>
            <a:ext cx="793790" cy="30480"/>
          </a:xfrm>
          <a:prstGeom prst="roundRect">
            <a:avLst>
              <a:gd name="adj" fmla="val 669768"/>
            </a:avLst>
          </a:prstGeom>
          <a:solidFill>
            <a:srgbClr val="CED9CE"/>
          </a:solidFill>
          <a:ln/>
        </p:spPr>
      </p:sp>
      <p:sp>
        <p:nvSpPr>
          <p:cNvPr id="39" name="Shape 2"/>
          <p:cNvSpPr/>
          <p:nvPr/>
        </p:nvSpPr>
        <p:spPr>
          <a:xfrm>
            <a:off x="11787109" y="5372100"/>
            <a:ext cx="793790" cy="30480"/>
          </a:xfrm>
          <a:prstGeom prst="roundRect">
            <a:avLst>
              <a:gd name="adj" fmla="val 669768"/>
            </a:avLst>
          </a:prstGeom>
          <a:solidFill>
            <a:srgbClr val="CED9CE"/>
          </a:solidFill>
          <a:ln/>
        </p:spPr>
      </p:sp>
      <p:sp>
        <p:nvSpPr>
          <p:cNvPr id="40" name="Shape 2"/>
          <p:cNvSpPr/>
          <p:nvPr/>
        </p:nvSpPr>
        <p:spPr>
          <a:xfrm>
            <a:off x="11809942" y="7360890"/>
            <a:ext cx="793790" cy="30480"/>
          </a:xfrm>
          <a:prstGeom prst="roundRect">
            <a:avLst>
              <a:gd name="adj" fmla="val 669768"/>
            </a:avLst>
          </a:prstGeom>
          <a:solidFill>
            <a:srgbClr val="CED9CE"/>
          </a:solidFill>
          <a:ln/>
        </p:spPr>
      </p:sp>
      <p:sp>
        <p:nvSpPr>
          <p:cNvPr id="16" name="ZoneTexte 15"/>
          <p:cNvSpPr txBox="1"/>
          <p:nvPr/>
        </p:nvSpPr>
        <p:spPr>
          <a:xfrm>
            <a:off x="9417021" y="2701379"/>
            <a:ext cx="2317779" cy="1200329"/>
          </a:xfrm>
          <a:prstGeom prst="rect">
            <a:avLst/>
          </a:prstGeom>
          <a:noFill/>
        </p:spPr>
        <p:txBody>
          <a:bodyPr wrap="square" rtlCol="0">
            <a:spAutoFit/>
          </a:bodyPr>
          <a:lstStyle/>
          <a:p>
            <a:pPr algn="r"/>
            <a:r>
              <a:rPr lang="ar-DZ" sz="2400" b="1" dirty="0">
                <a:solidFill>
                  <a:schemeClr val="accent3">
                    <a:lumMod val="50000"/>
                  </a:schemeClr>
                </a:solidFill>
                <a:latin typeface="Simplified Arabic" panose="02020603050405020304" pitchFamily="18" charset="-78"/>
                <a:cs typeface="Simplified Arabic" panose="02020603050405020304" pitchFamily="18" charset="-78"/>
              </a:rPr>
              <a:t>تكنولوجيا تحويل النفايات إلى طاقة في </a:t>
            </a:r>
            <a:r>
              <a:rPr lang="ar-DZ" sz="2400" b="1" dirty="0" smtClean="0">
                <a:solidFill>
                  <a:schemeClr val="accent3">
                    <a:lumMod val="50000"/>
                  </a:schemeClr>
                </a:solidFill>
                <a:latin typeface="Simplified Arabic" panose="02020603050405020304" pitchFamily="18" charset="-78"/>
                <a:cs typeface="Simplified Arabic" panose="02020603050405020304" pitchFamily="18" charset="-78"/>
              </a:rPr>
              <a:t>الإمارات: </a:t>
            </a:r>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sp>
        <p:nvSpPr>
          <p:cNvPr id="17" name="ZoneTexte 16"/>
          <p:cNvSpPr txBox="1"/>
          <p:nvPr/>
        </p:nvSpPr>
        <p:spPr>
          <a:xfrm>
            <a:off x="412779" y="2978884"/>
            <a:ext cx="8807421" cy="1631216"/>
          </a:xfrm>
          <a:prstGeom prst="rect">
            <a:avLst/>
          </a:prstGeom>
          <a:noFill/>
        </p:spPr>
        <p:txBody>
          <a:bodyPr wrap="square" rtlCol="0">
            <a:spAutoFit/>
          </a:bodyPr>
          <a:lstStyle/>
          <a:p>
            <a:pPr algn="r" rtl="1"/>
            <a:r>
              <a:rPr lang="ar-DZ" sz="2000" b="1" dirty="0">
                <a:latin typeface="Simplified Arabic" panose="02020603050405020304" pitchFamily="18" charset="-78"/>
                <a:cs typeface="Simplified Arabic" panose="02020603050405020304" pitchFamily="18" charset="-78"/>
              </a:rPr>
              <a:t>التقنيات </a:t>
            </a:r>
            <a:r>
              <a:rPr lang="ar-DZ" sz="2000" b="1" dirty="0" smtClean="0">
                <a:latin typeface="Simplified Arabic" panose="02020603050405020304" pitchFamily="18" charset="-78"/>
                <a:cs typeface="Simplified Arabic" panose="02020603050405020304" pitchFamily="18" charset="-78"/>
              </a:rPr>
              <a:t>المستخدمة:</a:t>
            </a:r>
          </a:p>
          <a:p>
            <a:pPr marL="342900" indent="-342900" algn="r" rtl="1">
              <a:buFont typeface="Arial" panose="020B0604020202020204" pitchFamily="34" charset="0"/>
              <a:buChar char="•"/>
            </a:pPr>
            <a:r>
              <a:rPr lang="ar-DZ" sz="2000" dirty="0" smtClean="0">
                <a:solidFill>
                  <a:schemeClr val="accent3">
                    <a:lumMod val="50000"/>
                  </a:schemeClr>
                </a:solidFill>
                <a:latin typeface="Simplified Arabic" panose="02020603050405020304" pitchFamily="18" charset="-78"/>
                <a:cs typeface="Simplified Arabic" panose="02020603050405020304" pitchFamily="18" charset="-78"/>
              </a:rPr>
              <a:t>الحرق </a:t>
            </a:r>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المباشر</a:t>
            </a:r>
            <a:r>
              <a:rPr lang="ar-DZ" sz="2000" dirty="0">
                <a:latin typeface="Simplified Arabic" panose="02020603050405020304" pitchFamily="18" charset="-78"/>
                <a:cs typeface="Simplified Arabic" panose="02020603050405020304" pitchFamily="18" charset="-78"/>
              </a:rPr>
              <a:t>: تحويل النفايات الصلبة إلى طاقة كهربائية عبر حرقها في محطات مثل محطة دبي (ورسان</a:t>
            </a:r>
            <a:r>
              <a:rPr lang="ar-DZ" sz="2000" dirty="0" smtClean="0">
                <a:latin typeface="Simplified Arabic" panose="02020603050405020304" pitchFamily="18" charset="-78"/>
                <a:cs typeface="Simplified Arabic" panose="02020603050405020304" pitchFamily="18" charset="-78"/>
              </a:rPr>
              <a:t>).</a:t>
            </a:r>
            <a:endParaRPr lang="ar-DZ" sz="2000" dirty="0">
              <a:latin typeface="Simplified Arabic" panose="02020603050405020304" pitchFamily="18" charset="-78"/>
              <a:cs typeface="Simplified Arabic" panose="02020603050405020304" pitchFamily="18" charset="-78"/>
            </a:endParaRPr>
          </a:p>
          <a:p>
            <a:pPr marL="342900" indent="-342900" algn="r" rtl="1">
              <a:buFont typeface="Arial" panose="020B0604020202020204" pitchFamily="34" charset="0"/>
              <a:buChar char="•"/>
            </a:pPr>
            <a:r>
              <a:rPr lang="ar-DZ" sz="2000" dirty="0" smtClean="0">
                <a:solidFill>
                  <a:schemeClr val="accent3">
                    <a:lumMod val="50000"/>
                  </a:schemeClr>
                </a:solidFill>
                <a:latin typeface="Simplified Arabic" panose="02020603050405020304" pitchFamily="18" charset="-78"/>
                <a:cs typeface="Simplified Arabic" panose="02020603050405020304" pitchFamily="18" charset="-78"/>
              </a:rPr>
              <a:t>إنتاج </a:t>
            </a:r>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الغاز الحيوي</a:t>
            </a:r>
            <a:r>
              <a:rPr lang="ar-DZ" sz="2000" dirty="0">
                <a:latin typeface="Simplified Arabic" panose="02020603050405020304" pitchFamily="18" charset="-78"/>
                <a:cs typeface="Simplified Arabic" panose="02020603050405020304" pitchFamily="18" charset="-78"/>
              </a:rPr>
              <a:t>: معالجة النفايات العضوية لإنتاج غاز الميثان واستخدامه كوقود</a:t>
            </a:r>
            <a:r>
              <a:rPr lang="ar-DZ" sz="2000" dirty="0" smtClean="0">
                <a:latin typeface="Simplified Arabic" panose="02020603050405020304" pitchFamily="18" charset="-78"/>
                <a:cs typeface="Simplified Arabic" panose="02020603050405020304" pitchFamily="18" charset="-78"/>
              </a:rPr>
              <a:t>.</a:t>
            </a:r>
          </a:p>
          <a:p>
            <a:pPr marL="342900" indent="-342900" algn="r" rtl="1">
              <a:buFont typeface="Arial" panose="020B0604020202020204" pitchFamily="34" charset="0"/>
              <a:buChar char="•"/>
            </a:pPr>
            <a:r>
              <a:rPr lang="ar-DZ" sz="2000" dirty="0" smtClean="0">
                <a:solidFill>
                  <a:schemeClr val="accent3">
                    <a:lumMod val="50000"/>
                  </a:schemeClr>
                </a:solidFill>
                <a:latin typeface="Simplified Arabic" panose="02020603050405020304" pitchFamily="18" charset="-78"/>
                <a:cs typeface="Simplified Arabic" panose="02020603050405020304" pitchFamily="18" charset="-78"/>
              </a:rPr>
              <a:t>التحلل </a:t>
            </a:r>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الحراري</a:t>
            </a:r>
            <a:r>
              <a:rPr lang="ar-DZ" sz="2000" dirty="0">
                <a:latin typeface="Simplified Arabic" panose="02020603050405020304" pitchFamily="18" charset="-78"/>
                <a:cs typeface="Simplified Arabic" panose="02020603050405020304" pitchFamily="18" charset="-78"/>
              </a:rPr>
              <a:t>: تسخين النفايات العضوية في غياب الأكسجين لإنتاج طاقة ووقود </a:t>
            </a:r>
            <a:r>
              <a:rPr lang="ar-DZ" sz="2000" dirty="0" smtClean="0">
                <a:latin typeface="Simplified Arabic" panose="02020603050405020304" pitchFamily="18" charset="-78"/>
                <a:cs typeface="Simplified Arabic" panose="02020603050405020304" pitchFamily="18" charset="-78"/>
              </a:rPr>
              <a:t>بديل.</a:t>
            </a:r>
          </a:p>
        </p:txBody>
      </p:sp>
      <p:sp>
        <p:nvSpPr>
          <p:cNvPr id="19" name="ZoneTexte 18"/>
          <p:cNvSpPr txBox="1"/>
          <p:nvPr/>
        </p:nvSpPr>
        <p:spPr>
          <a:xfrm>
            <a:off x="9417021" y="4787175"/>
            <a:ext cx="2215068" cy="1569660"/>
          </a:xfrm>
          <a:prstGeom prst="rect">
            <a:avLst/>
          </a:prstGeom>
          <a:noFill/>
        </p:spPr>
        <p:txBody>
          <a:bodyPr wrap="square" rtlCol="0">
            <a:spAutoFit/>
          </a:bodyPr>
          <a:lstStyle/>
          <a:p>
            <a:pPr algn="r"/>
            <a:r>
              <a:rPr lang="ar-DZ" sz="2400" b="1" dirty="0">
                <a:solidFill>
                  <a:schemeClr val="accent3">
                    <a:lumMod val="50000"/>
                  </a:schemeClr>
                </a:solidFill>
                <a:latin typeface="Simplified Arabic" panose="02020603050405020304" pitchFamily="18" charset="-78"/>
                <a:cs typeface="Simplified Arabic" panose="02020603050405020304" pitchFamily="18" charset="-78"/>
              </a:rPr>
              <a:t>مشروع مجمع دبي للابتكار: البناء باستخدام المواد المعاد </a:t>
            </a:r>
            <a:r>
              <a:rPr lang="ar-DZ" sz="2400" b="1" dirty="0" smtClean="0">
                <a:solidFill>
                  <a:schemeClr val="accent3">
                    <a:lumMod val="50000"/>
                  </a:schemeClr>
                </a:solidFill>
                <a:latin typeface="Simplified Arabic" panose="02020603050405020304" pitchFamily="18" charset="-78"/>
                <a:cs typeface="Simplified Arabic" panose="02020603050405020304" pitchFamily="18" charset="-78"/>
              </a:rPr>
              <a:t>تدويرها:</a:t>
            </a:r>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sp>
        <p:nvSpPr>
          <p:cNvPr id="21" name="ZoneTexte 20"/>
          <p:cNvSpPr txBox="1"/>
          <p:nvPr/>
        </p:nvSpPr>
        <p:spPr>
          <a:xfrm>
            <a:off x="1350424" y="4756397"/>
            <a:ext cx="7827433" cy="1631216"/>
          </a:xfrm>
          <a:prstGeom prst="rect">
            <a:avLst/>
          </a:prstGeom>
          <a:noFill/>
        </p:spPr>
        <p:txBody>
          <a:bodyPr wrap="square" rtlCol="0">
            <a:spAutoFit/>
          </a:bodyPr>
          <a:lstStyle/>
          <a:p>
            <a:pPr algn="r" rtl="1"/>
            <a:r>
              <a:rPr lang="ar-DZ" sz="2000" b="1" dirty="0">
                <a:solidFill>
                  <a:schemeClr val="accent3">
                    <a:lumMod val="50000"/>
                  </a:schemeClr>
                </a:solidFill>
                <a:latin typeface="Simplified Arabic" panose="02020603050405020304" pitchFamily="18" charset="-78"/>
                <a:cs typeface="Simplified Arabic" panose="02020603050405020304" pitchFamily="18" charset="-78"/>
              </a:rPr>
              <a:t>فكرة المشروع: </a:t>
            </a:r>
            <a:r>
              <a:rPr lang="ar-DZ" sz="2000" dirty="0">
                <a:latin typeface="Simplified Arabic" panose="02020603050405020304" pitchFamily="18" charset="-78"/>
                <a:cs typeface="Simplified Arabic" panose="02020603050405020304" pitchFamily="18" charset="-78"/>
              </a:rPr>
              <a:t>استخدام مواد معاد تدويرها مثل الخرسانة، المعادن، والبلاستيك في إنشاء المباني لتعزيز الاستدامة</a:t>
            </a:r>
            <a:r>
              <a:rPr lang="ar-DZ" sz="2000" dirty="0" smtClean="0">
                <a:latin typeface="Simplified Arabic" panose="02020603050405020304" pitchFamily="18" charset="-78"/>
                <a:cs typeface="Simplified Arabic" panose="02020603050405020304" pitchFamily="18" charset="-78"/>
              </a:rPr>
              <a:t>.</a:t>
            </a:r>
          </a:p>
          <a:p>
            <a:pPr algn="r" rtl="1"/>
            <a:r>
              <a:rPr lang="ar-DZ" sz="2000" b="1" dirty="0" smtClean="0">
                <a:solidFill>
                  <a:schemeClr val="accent3">
                    <a:lumMod val="50000"/>
                  </a:schemeClr>
                </a:solidFill>
                <a:latin typeface="Simplified Arabic" panose="02020603050405020304" pitchFamily="18" charset="-78"/>
                <a:cs typeface="Simplified Arabic" panose="02020603050405020304" pitchFamily="18" charset="-78"/>
              </a:rPr>
              <a:t>التقنيات </a:t>
            </a:r>
            <a:r>
              <a:rPr lang="ar-DZ" sz="2000" b="1" dirty="0">
                <a:solidFill>
                  <a:schemeClr val="accent3">
                    <a:lumMod val="50000"/>
                  </a:schemeClr>
                </a:solidFill>
                <a:latin typeface="Simplified Arabic" panose="02020603050405020304" pitchFamily="18" charset="-78"/>
                <a:cs typeface="Simplified Arabic" panose="02020603050405020304" pitchFamily="18" charset="-78"/>
              </a:rPr>
              <a:t>المبتكرة</a:t>
            </a:r>
            <a:r>
              <a:rPr lang="ar-DZ" sz="2000" b="1" dirty="0" smtClean="0">
                <a:solidFill>
                  <a:schemeClr val="accent3">
                    <a:lumMod val="50000"/>
                  </a:schemeClr>
                </a:solidFill>
                <a:latin typeface="Simplified Arabic" panose="02020603050405020304" pitchFamily="18" charset="-78"/>
                <a:cs typeface="Simplified Arabic" panose="02020603050405020304" pitchFamily="18" charset="-78"/>
              </a:rPr>
              <a:t>: </a:t>
            </a:r>
          </a:p>
          <a:p>
            <a:pPr marL="342900" indent="-342900" algn="r" rtl="1">
              <a:buFont typeface="Arial" panose="020B0604020202020204" pitchFamily="34" charset="0"/>
              <a:buChar char="•"/>
            </a:pPr>
            <a:r>
              <a:rPr lang="ar-DZ" sz="2000" dirty="0" smtClean="0">
                <a:latin typeface="Simplified Arabic" panose="02020603050405020304" pitchFamily="18" charset="-78"/>
                <a:cs typeface="Simplified Arabic" panose="02020603050405020304" pitchFamily="18" charset="-78"/>
              </a:rPr>
              <a:t>الطباعة </a:t>
            </a:r>
            <a:r>
              <a:rPr lang="ar-DZ" sz="2000" dirty="0">
                <a:latin typeface="Simplified Arabic" panose="02020603050405020304" pitchFamily="18" charset="-78"/>
                <a:cs typeface="Simplified Arabic" panose="02020603050405020304" pitchFamily="18" charset="-78"/>
              </a:rPr>
              <a:t>ثلاثية الأبعاد لتصنيع وحدات البناء</a:t>
            </a:r>
            <a:r>
              <a:rPr lang="ar-DZ" sz="2000" dirty="0" smtClean="0">
                <a:latin typeface="Simplified Arabic" panose="02020603050405020304" pitchFamily="18" charset="-78"/>
                <a:cs typeface="Simplified Arabic" panose="02020603050405020304" pitchFamily="18" charset="-78"/>
              </a:rPr>
              <a:t>.</a:t>
            </a:r>
          </a:p>
          <a:p>
            <a:pPr marL="342900" indent="-342900" algn="r" rtl="1">
              <a:buFont typeface="Arial" panose="020B0604020202020204" pitchFamily="34" charset="0"/>
              <a:buChar char="•"/>
            </a:pPr>
            <a:r>
              <a:rPr lang="ar-DZ" sz="2000" dirty="0" smtClean="0">
                <a:latin typeface="Simplified Arabic" panose="02020603050405020304" pitchFamily="18" charset="-78"/>
                <a:cs typeface="Simplified Arabic" panose="02020603050405020304" pitchFamily="18" charset="-78"/>
              </a:rPr>
              <a:t>تصاميم </a:t>
            </a:r>
            <a:r>
              <a:rPr lang="ar-DZ" sz="2000" dirty="0">
                <a:latin typeface="Simplified Arabic" panose="02020603050405020304" pitchFamily="18" charset="-78"/>
                <a:cs typeface="Simplified Arabic" panose="02020603050405020304" pitchFamily="18" charset="-78"/>
              </a:rPr>
              <a:t>موفرة للطاقة تقلل الانبعاثات الكربونية.</a:t>
            </a:r>
            <a:endParaRPr lang="fr-FR" sz="2000" dirty="0">
              <a:latin typeface="Simplified Arabic" panose="02020603050405020304" pitchFamily="18" charset="-78"/>
              <a:cs typeface="Simplified Arabic" panose="02020603050405020304" pitchFamily="18" charset="-78"/>
            </a:endParaRPr>
          </a:p>
        </p:txBody>
      </p:sp>
      <p:sp>
        <p:nvSpPr>
          <p:cNvPr id="22" name="ZoneTexte 21"/>
          <p:cNvSpPr txBox="1"/>
          <p:nvPr/>
        </p:nvSpPr>
        <p:spPr>
          <a:xfrm>
            <a:off x="9220200" y="6960631"/>
            <a:ext cx="2411889" cy="830997"/>
          </a:xfrm>
          <a:prstGeom prst="rect">
            <a:avLst/>
          </a:prstGeom>
          <a:noFill/>
        </p:spPr>
        <p:txBody>
          <a:bodyPr wrap="square" rtlCol="0">
            <a:spAutoFit/>
          </a:bodyPr>
          <a:lstStyle/>
          <a:p>
            <a:pPr algn="r" rtl="1"/>
            <a:r>
              <a:rPr lang="ar-DZ" sz="2400" b="1" dirty="0">
                <a:solidFill>
                  <a:schemeClr val="accent3">
                    <a:lumMod val="50000"/>
                  </a:schemeClr>
                </a:solidFill>
              </a:rPr>
              <a:t>إعادة تدوير البطاريات في </a:t>
            </a:r>
            <a:r>
              <a:rPr lang="ar-DZ" sz="2400" b="1" dirty="0" smtClean="0">
                <a:solidFill>
                  <a:schemeClr val="accent3">
                    <a:lumMod val="50000"/>
                  </a:schemeClr>
                </a:solidFill>
              </a:rPr>
              <a:t>الإمارات:</a:t>
            </a:r>
            <a:endParaRPr lang="fr-FR" sz="2400" b="1" dirty="0">
              <a:solidFill>
                <a:schemeClr val="accent3">
                  <a:lumMod val="50000"/>
                </a:schemeClr>
              </a:solidFill>
            </a:endParaRPr>
          </a:p>
        </p:txBody>
      </p:sp>
      <p:sp>
        <p:nvSpPr>
          <p:cNvPr id="23" name="ZoneTexte 22"/>
          <p:cNvSpPr txBox="1"/>
          <p:nvPr/>
        </p:nvSpPr>
        <p:spPr>
          <a:xfrm>
            <a:off x="2515834" y="6813872"/>
            <a:ext cx="6601483" cy="2246769"/>
          </a:xfrm>
          <a:prstGeom prst="rect">
            <a:avLst/>
          </a:prstGeom>
          <a:noFill/>
        </p:spPr>
        <p:txBody>
          <a:bodyPr wrap="square" rtlCol="0">
            <a:spAutoFit/>
          </a:bodyPr>
          <a:lstStyle/>
          <a:p>
            <a:pPr algn="r" rtl="1"/>
            <a:r>
              <a:rPr lang="ar-DZ" sz="2000" b="1" dirty="0" smtClean="0">
                <a:latin typeface="Simplified Arabic" panose="02020603050405020304" pitchFamily="18" charset="-78"/>
                <a:cs typeface="Simplified Arabic" panose="02020603050405020304" pitchFamily="18" charset="-78"/>
              </a:rPr>
              <a:t>أهم المبادرات :</a:t>
            </a:r>
          </a:p>
          <a:p>
            <a:pPr algn="r" rtl="1"/>
            <a:r>
              <a:rPr lang="ar-DZ" sz="2000" b="1" dirty="0" smtClean="0">
                <a:solidFill>
                  <a:schemeClr val="accent3">
                    <a:lumMod val="50000"/>
                  </a:schemeClr>
                </a:solidFill>
                <a:latin typeface="Simplified Arabic" panose="02020603050405020304" pitchFamily="18" charset="-78"/>
                <a:cs typeface="Simplified Arabic" panose="02020603050405020304" pitchFamily="18" charset="-78"/>
              </a:rPr>
              <a:t>مراكز </a:t>
            </a:r>
            <a:r>
              <a:rPr lang="ar-DZ" sz="2000" b="1" dirty="0">
                <a:solidFill>
                  <a:schemeClr val="accent3">
                    <a:lumMod val="50000"/>
                  </a:schemeClr>
                </a:solidFill>
                <a:latin typeface="Simplified Arabic" panose="02020603050405020304" pitchFamily="18" charset="-78"/>
                <a:cs typeface="Simplified Arabic" panose="02020603050405020304" pitchFamily="18" charset="-78"/>
              </a:rPr>
              <a:t>إعادة التدوير</a:t>
            </a:r>
            <a:r>
              <a:rPr lang="ar-DZ" sz="2000" dirty="0">
                <a:latin typeface="Simplified Arabic" panose="02020603050405020304" pitchFamily="18" charset="-78"/>
                <a:cs typeface="Simplified Arabic" panose="02020603050405020304" pitchFamily="18" charset="-78"/>
              </a:rPr>
              <a:t>: مثل "</a:t>
            </a:r>
            <a:r>
              <a:rPr lang="ar-DZ" sz="2000" dirty="0" err="1">
                <a:latin typeface="Simplified Arabic" panose="02020603050405020304" pitchFamily="18" charset="-78"/>
                <a:cs typeface="Simplified Arabic" panose="02020603050405020304" pitchFamily="18" charset="-78"/>
              </a:rPr>
              <a:t>إنفايرو</a:t>
            </a:r>
            <a:r>
              <a:rPr lang="ar-DZ" sz="2000" dirty="0">
                <a:latin typeface="Simplified Arabic" panose="02020603050405020304" pitchFamily="18" charset="-78"/>
                <a:cs typeface="Simplified Arabic" panose="02020603050405020304" pitchFamily="18" charset="-78"/>
              </a:rPr>
              <a:t> سيرف" لمعالجة البطاريات واستخراج المعادن الثمينة</a:t>
            </a:r>
            <a:r>
              <a:rPr lang="ar-DZ" sz="2000" dirty="0" smtClean="0">
                <a:latin typeface="Simplified Arabic" panose="02020603050405020304" pitchFamily="18" charset="-78"/>
                <a:cs typeface="Simplified Arabic" panose="02020603050405020304" pitchFamily="18" charset="-78"/>
              </a:rPr>
              <a:t>.</a:t>
            </a:r>
          </a:p>
          <a:p>
            <a:pPr algn="r" rtl="1"/>
            <a:r>
              <a:rPr lang="ar-DZ" sz="2000" b="1" dirty="0" smtClean="0">
                <a:solidFill>
                  <a:schemeClr val="accent3">
                    <a:lumMod val="50000"/>
                  </a:schemeClr>
                </a:solidFill>
                <a:latin typeface="Simplified Arabic" panose="02020603050405020304" pitchFamily="18" charset="-78"/>
                <a:cs typeface="Simplified Arabic" panose="02020603050405020304" pitchFamily="18" charset="-78"/>
              </a:rPr>
              <a:t>جمع </a:t>
            </a:r>
            <a:r>
              <a:rPr lang="ar-DZ" sz="2000" b="1" dirty="0">
                <a:solidFill>
                  <a:schemeClr val="accent3">
                    <a:lumMod val="50000"/>
                  </a:schemeClr>
                </a:solidFill>
                <a:latin typeface="Simplified Arabic" panose="02020603050405020304" pitchFamily="18" charset="-78"/>
                <a:cs typeface="Simplified Arabic" panose="02020603050405020304" pitchFamily="18" charset="-78"/>
              </a:rPr>
              <a:t>بطاريات السيارات</a:t>
            </a:r>
            <a:r>
              <a:rPr lang="ar-DZ" sz="2000" dirty="0">
                <a:latin typeface="Simplified Arabic" panose="02020603050405020304" pitchFamily="18" charset="-78"/>
                <a:cs typeface="Simplified Arabic" panose="02020603050405020304" pitchFamily="18" charset="-78"/>
              </a:rPr>
              <a:t>: إعادة تدوير بطاريات السيارات التقليدية والكهربائية لاستعادة الرصاص والحمض</a:t>
            </a:r>
            <a:r>
              <a:rPr lang="ar-DZ" sz="2000" dirty="0" smtClean="0">
                <a:latin typeface="Simplified Arabic" panose="02020603050405020304" pitchFamily="18" charset="-78"/>
                <a:cs typeface="Simplified Arabic" panose="02020603050405020304" pitchFamily="18" charset="-78"/>
              </a:rPr>
              <a:t>.</a:t>
            </a:r>
          </a:p>
          <a:p>
            <a:pPr algn="r" rtl="1"/>
            <a:r>
              <a:rPr lang="ar-DZ" sz="2000" b="1" dirty="0" smtClean="0">
                <a:solidFill>
                  <a:schemeClr val="accent3">
                    <a:lumMod val="50000"/>
                  </a:schemeClr>
                </a:solidFill>
                <a:latin typeface="Simplified Arabic" panose="02020603050405020304" pitchFamily="18" charset="-78"/>
                <a:cs typeface="Simplified Arabic" panose="02020603050405020304" pitchFamily="18" charset="-78"/>
              </a:rPr>
              <a:t>حملات </a:t>
            </a:r>
            <a:r>
              <a:rPr lang="ar-DZ" sz="2000" b="1" dirty="0">
                <a:solidFill>
                  <a:schemeClr val="accent3">
                    <a:lumMod val="50000"/>
                  </a:schemeClr>
                </a:solidFill>
                <a:latin typeface="Simplified Arabic" panose="02020603050405020304" pitchFamily="18" charset="-78"/>
                <a:cs typeface="Simplified Arabic" panose="02020603050405020304" pitchFamily="18" charset="-78"/>
              </a:rPr>
              <a:t>التوعية</a:t>
            </a:r>
            <a:r>
              <a:rPr lang="ar-DZ" sz="2000" dirty="0">
                <a:latin typeface="Simplified Arabic" panose="02020603050405020304" pitchFamily="18" charset="-78"/>
                <a:cs typeface="Simplified Arabic" panose="02020603050405020304" pitchFamily="18" charset="-78"/>
              </a:rPr>
              <a:t>: تخصيص حاويات لجمع البطاريات المنزلية في مراكز التسوق والمناطق السكنية.</a:t>
            </a:r>
            <a:endParaRPr lang="fr-FR" sz="2000" dirty="0">
              <a:latin typeface="Simplified Arabic" panose="02020603050405020304" pitchFamily="18" charset="-78"/>
              <a:cs typeface="Simplified Arabic" panose="02020603050405020304" pitchFamily="18" charset="-78"/>
            </a:endParaRPr>
          </a:p>
        </p:txBody>
      </p:sp>
      <p:cxnSp>
        <p:nvCxnSpPr>
          <p:cNvPr id="25" name="Connecteur droit 24"/>
          <p:cNvCxnSpPr/>
          <p:nvPr/>
        </p:nvCxnSpPr>
        <p:spPr>
          <a:xfrm flipV="1">
            <a:off x="381000" y="4610100"/>
            <a:ext cx="10800000" cy="0"/>
          </a:xfrm>
          <a:prstGeom prst="line">
            <a:avLst/>
          </a:prstGeom>
        </p:spPr>
        <p:style>
          <a:lnRef idx="1">
            <a:schemeClr val="dk1"/>
          </a:lnRef>
          <a:fillRef idx="0">
            <a:schemeClr val="dk1"/>
          </a:fillRef>
          <a:effectRef idx="0">
            <a:schemeClr val="dk1"/>
          </a:effectRef>
          <a:fontRef idx="minor">
            <a:schemeClr val="tx1"/>
          </a:fontRef>
        </p:style>
      </p:cxnSp>
      <p:cxnSp>
        <p:nvCxnSpPr>
          <p:cNvPr id="41" name="Connecteur droit 40"/>
          <p:cNvCxnSpPr/>
          <p:nvPr/>
        </p:nvCxnSpPr>
        <p:spPr>
          <a:xfrm flipV="1">
            <a:off x="381000" y="6591300"/>
            <a:ext cx="10800000" cy="0"/>
          </a:xfrm>
          <a:prstGeom prst="line">
            <a:avLst/>
          </a:prstGeom>
        </p:spPr>
        <p:style>
          <a:lnRef idx="1">
            <a:schemeClr val="dk1"/>
          </a:lnRef>
          <a:fillRef idx="0">
            <a:schemeClr val="dk1"/>
          </a:fillRef>
          <a:effectRef idx="0">
            <a:schemeClr val="dk1"/>
          </a:effectRef>
          <a:fontRef idx="minor">
            <a:schemeClr val="tx1"/>
          </a:fontRef>
        </p:style>
      </p:cxn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164000" y="1474200"/>
            <a:ext cx="3744000" cy="2808000"/>
          </a:xfrm>
          <a:prstGeom prst="rect">
            <a:avLst/>
          </a:prstGeom>
          <a:ln>
            <a:noFill/>
          </a:ln>
          <a:effectLst>
            <a:softEdge rad="112500"/>
          </a:effectLst>
        </p:spPr>
      </p:pic>
      <p:pic>
        <p:nvPicPr>
          <p:cNvPr id="24" name="Imag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83302" y="4339843"/>
            <a:ext cx="4323647" cy="2700000"/>
          </a:xfrm>
          <a:prstGeom prst="rect">
            <a:avLst/>
          </a:prstGeom>
          <a:ln>
            <a:noFill/>
          </a:ln>
          <a:effectLst>
            <a:softEdge rad="112500"/>
          </a:effectLst>
        </p:spPr>
      </p:pic>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04378" y="7201833"/>
            <a:ext cx="4323648" cy="2700000"/>
          </a:xfrm>
          <a:prstGeom prst="rect">
            <a:avLst/>
          </a:prstGeom>
          <a:ln>
            <a:noFill/>
          </a:ln>
          <a:effectLst>
            <a:softEdge rad="112500"/>
          </a:effectLst>
        </p:spPr>
      </p:pic>
    </p:spTree>
    <p:extLst>
      <p:ext uri="{BB962C8B-B14F-4D97-AF65-F5344CB8AC3E}">
        <p14:creationId xmlns:p14="http://schemas.microsoft.com/office/powerpoint/2010/main" val="3624231370"/>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39000" b="-39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grpSp>
        <p:nvGrpSpPr>
          <p:cNvPr id="7" name="Group 7"/>
          <p:cNvGrpSpPr/>
          <p:nvPr/>
        </p:nvGrpSpPr>
        <p:grpSpPr>
          <a:xfrm>
            <a:off x="17802737" y="-342834"/>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8153400" y="298320"/>
            <a:ext cx="5175620" cy="584775"/>
          </a:xfrm>
          <a:prstGeom prst="rect">
            <a:avLst/>
          </a:prstGeom>
          <a:noFill/>
          <a:ln w="28575">
            <a:solidFill>
              <a:schemeClr val="accent3">
                <a:lumMod val="75000"/>
              </a:schemeClr>
            </a:solidFill>
            <a:prstDash val="lgDash"/>
          </a:ln>
        </p:spPr>
        <p:txBody>
          <a:bodyPr wrap="square" rtlCol="0">
            <a:spAutoFit/>
          </a:bodyPr>
          <a:lstStyle/>
          <a:p>
            <a:pPr algn="r" rtl="1"/>
            <a:r>
              <a:rPr lang="ar-DZ" sz="3200" b="1" dirty="0" smtClean="0">
                <a:latin typeface="Simplified Arabic" panose="02020603050405020304" pitchFamily="18" charset="-78"/>
                <a:cs typeface="Simplified Arabic" panose="02020603050405020304" pitchFamily="18" charset="-78"/>
              </a:rPr>
              <a:t>مبـادرات عربـيـة فـي الاقـتـصـاد الدائـري:</a:t>
            </a:r>
            <a:endParaRPr lang="fr-FR" sz="3200" b="1" dirty="0">
              <a:latin typeface="Simplified Arabic" panose="02020603050405020304" pitchFamily="18" charset="-78"/>
              <a:cs typeface="Simplified Arabic" panose="02020603050405020304" pitchFamily="18" charset="-78"/>
            </a:endParaRPr>
          </a:p>
        </p:txBody>
      </p:sp>
      <p:sp>
        <p:nvSpPr>
          <p:cNvPr id="14" name="Text 0"/>
          <p:cNvSpPr/>
          <p:nvPr/>
        </p:nvSpPr>
        <p:spPr>
          <a:xfrm>
            <a:off x="8305800" y="1485900"/>
            <a:ext cx="4717702" cy="8001000"/>
          </a:xfrm>
          <a:prstGeom prst="rect">
            <a:avLst/>
          </a:prstGeom>
          <a:noFill/>
          <a:ln/>
        </p:spPr>
        <p:txBody>
          <a:bodyPr wrap="square" lIns="0" tIns="0" rIns="0" bIns="0" rtlCol="0" anchor="t"/>
          <a:lstStyle/>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en-US" sz="2400" dirty="0">
              <a:latin typeface="Simplified Arabic" panose="02020603050405020304" pitchFamily="18" charset="-78"/>
              <a:cs typeface="Simplified Arabic" panose="02020603050405020304" pitchFamily="18" charset="-78"/>
            </a:endParaRPr>
          </a:p>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ar-DZ" sz="2400" dirty="0" smtClean="0">
              <a:solidFill>
                <a:srgbClr val="405449"/>
              </a:solidFill>
              <a:latin typeface="Nobile" pitchFamily="34" charset="0"/>
              <a:ea typeface="Nobile" pitchFamily="34" charset="-122"/>
              <a:cs typeface="Nobile" pitchFamily="34" charset="-120"/>
            </a:endParaRPr>
          </a:p>
          <a:p>
            <a:pPr algn="r" rtl="1">
              <a:lnSpc>
                <a:spcPct val="150000"/>
              </a:lnSpc>
            </a:pPr>
            <a:endParaRPr lang="en-US" sz="2400" dirty="0"/>
          </a:p>
          <a:p>
            <a:pPr algn="r" rtl="1">
              <a:lnSpc>
                <a:spcPts val="5938"/>
              </a:lnSpc>
            </a:pPr>
            <a:endParaRPr lang="ar-DZ" sz="2400" b="1" dirty="0">
              <a:latin typeface="Simplified Arabic" panose="02020603050405020304" pitchFamily="18" charset="-78"/>
              <a:cs typeface="Simplified Arabic" panose="02020603050405020304" pitchFamily="18" charset="-78"/>
            </a:endParaRPr>
          </a:p>
          <a:p>
            <a:pPr algn="r" rtl="1">
              <a:lnSpc>
                <a:spcPts val="5938"/>
              </a:lnSpc>
            </a:pPr>
            <a:endParaRPr lang="en-US" sz="4400" dirty="0"/>
          </a:p>
        </p:txBody>
      </p:sp>
      <p:sp>
        <p:nvSpPr>
          <p:cNvPr id="15" name="Text 1"/>
          <p:cNvSpPr/>
          <p:nvPr/>
        </p:nvSpPr>
        <p:spPr>
          <a:xfrm>
            <a:off x="10664651" y="2599779"/>
            <a:ext cx="3017788" cy="377279"/>
          </a:xfrm>
          <a:prstGeom prst="rect">
            <a:avLst/>
          </a:prstGeom>
          <a:noFill/>
          <a:ln/>
        </p:spPr>
        <p:txBody>
          <a:bodyPr wrap="none" lIns="0" tIns="0" rIns="0" bIns="0" rtlCol="0" anchor="t"/>
          <a:lstStyle/>
          <a:p>
            <a:pPr algn="r">
              <a:lnSpc>
                <a:spcPts val="2938"/>
              </a:lnSpc>
            </a:pPr>
            <a:endParaRPr lang="ar-DZ" sz="2375" b="1" dirty="0" smtClean="0">
              <a:solidFill>
                <a:srgbClr val="405449"/>
              </a:solidFill>
              <a:latin typeface="Fraunces Extra Bold" pitchFamily="34" charset="0"/>
              <a:ea typeface="Fraunces Extra Bold" pitchFamily="34" charset="-122"/>
              <a:cs typeface="Fraunces Extra Bold" pitchFamily="34" charset="-120"/>
            </a:endParaRPr>
          </a:p>
        </p:txBody>
      </p:sp>
      <p:sp>
        <p:nvSpPr>
          <p:cNvPr id="20" name="Rectangle 19"/>
          <p:cNvSpPr/>
          <p:nvPr/>
        </p:nvSpPr>
        <p:spPr>
          <a:xfrm>
            <a:off x="6195514" y="1291668"/>
            <a:ext cx="2055371" cy="1767343"/>
          </a:xfrm>
          <a:prstGeom prst="rect">
            <a:avLst/>
          </a:prstGeom>
        </p:spPr>
        <p:txBody>
          <a:bodyPr wrap="none">
            <a:spAutoFit/>
          </a:bodyPr>
          <a:lstStyle/>
          <a:p>
            <a:pPr algn="ctr">
              <a:lnSpc>
                <a:spcPts val="6750"/>
              </a:lnSpc>
            </a:pPr>
            <a:r>
              <a:rPr lang="en-US" sz="4400" b="1" dirty="0" err="1" smtClean="0">
                <a:solidFill>
                  <a:srgbClr val="3B4540"/>
                </a:solidFill>
                <a:latin typeface="Fraunces Extra Bold" pitchFamily="34" charset="0"/>
                <a:ea typeface="Fraunces Extra Bold" pitchFamily="34" charset="-122"/>
                <a:cs typeface="Fraunces Extra Bold" pitchFamily="34" charset="-120"/>
              </a:rPr>
              <a:t>دولة</a:t>
            </a:r>
            <a:r>
              <a:rPr lang="en-US" sz="4400" b="1" dirty="0" smtClean="0">
                <a:solidFill>
                  <a:srgbClr val="3B4540"/>
                </a:solidFill>
                <a:latin typeface="Fraunces Extra Bold" pitchFamily="34" charset="0"/>
                <a:ea typeface="Fraunces Extra Bold" pitchFamily="34" charset="-122"/>
                <a:cs typeface="Fraunces Extra Bold" pitchFamily="34" charset="-120"/>
              </a:rPr>
              <a:t> </a:t>
            </a:r>
            <a:r>
              <a:rPr lang="ar-DZ" sz="4400" b="1" dirty="0" smtClean="0">
                <a:solidFill>
                  <a:srgbClr val="3B4540"/>
                </a:solidFill>
                <a:latin typeface="Fraunces Extra Bold" pitchFamily="34" charset="0"/>
                <a:ea typeface="Fraunces Extra Bold" pitchFamily="34" charset="-122"/>
                <a:cs typeface="Fraunces Extra Bold" pitchFamily="34" charset="-120"/>
              </a:rPr>
              <a:t>قطر:</a:t>
            </a:r>
          </a:p>
          <a:p>
            <a:pPr>
              <a:lnSpc>
                <a:spcPts val="6750"/>
              </a:lnSpc>
            </a:pPr>
            <a:endParaRPr lang="en-US" sz="4400" dirty="0"/>
          </a:p>
        </p:txBody>
      </p:sp>
      <p:sp>
        <p:nvSpPr>
          <p:cNvPr id="31" name="Shape 4"/>
          <p:cNvSpPr/>
          <p:nvPr/>
        </p:nvSpPr>
        <p:spPr>
          <a:xfrm>
            <a:off x="7086600" y="3467100"/>
            <a:ext cx="6480000" cy="3240000"/>
          </a:xfrm>
          <a:prstGeom prst="roundRect">
            <a:avLst>
              <a:gd name="adj" fmla="val 12225"/>
            </a:avLst>
          </a:prstGeom>
          <a:solidFill>
            <a:schemeClr val="accent3">
              <a:lumMod val="60000"/>
              <a:lumOff val="40000"/>
            </a:schemeClr>
          </a:solidFill>
          <a:ln/>
        </p:spPr>
      </p:sp>
      <p:sp>
        <p:nvSpPr>
          <p:cNvPr id="32" name="Shape 4"/>
          <p:cNvSpPr/>
          <p:nvPr/>
        </p:nvSpPr>
        <p:spPr>
          <a:xfrm>
            <a:off x="4572000" y="7305900"/>
            <a:ext cx="5472000" cy="2340000"/>
          </a:xfrm>
          <a:prstGeom prst="roundRect">
            <a:avLst>
              <a:gd name="adj" fmla="val 12225"/>
            </a:avLst>
          </a:prstGeom>
          <a:solidFill>
            <a:schemeClr val="accent3">
              <a:lumMod val="60000"/>
              <a:lumOff val="40000"/>
            </a:schemeClr>
          </a:solidFill>
          <a:ln/>
        </p:spPr>
      </p:sp>
      <p:sp>
        <p:nvSpPr>
          <p:cNvPr id="33" name="Shape 4"/>
          <p:cNvSpPr/>
          <p:nvPr/>
        </p:nvSpPr>
        <p:spPr>
          <a:xfrm>
            <a:off x="990600" y="4152900"/>
            <a:ext cx="5400000" cy="2160000"/>
          </a:xfrm>
          <a:prstGeom prst="roundRect">
            <a:avLst>
              <a:gd name="adj" fmla="val 12225"/>
            </a:avLst>
          </a:prstGeom>
          <a:solidFill>
            <a:schemeClr val="accent3">
              <a:lumMod val="60000"/>
              <a:lumOff val="40000"/>
            </a:schemeClr>
          </a:solidFill>
          <a:ln/>
        </p:spPr>
      </p:sp>
      <p:sp>
        <p:nvSpPr>
          <p:cNvPr id="16" name="ZoneTexte 15"/>
          <p:cNvSpPr txBox="1"/>
          <p:nvPr/>
        </p:nvSpPr>
        <p:spPr>
          <a:xfrm>
            <a:off x="8049564" y="2884579"/>
            <a:ext cx="5020080" cy="461665"/>
          </a:xfrm>
          <a:prstGeom prst="rect">
            <a:avLst/>
          </a:prstGeom>
          <a:noFill/>
        </p:spPr>
        <p:txBody>
          <a:bodyPr wrap="square" rtlCol="0">
            <a:spAutoFit/>
          </a:bodyPr>
          <a:lstStyle/>
          <a:p>
            <a:pPr algn="r" rtl="1"/>
            <a:r>
              <a:rPr lang="ar-DZ" sz="2400" b="1" dirty="0" smtClean="0">
                <a:solidFill>
                  <a:schemeClr val="accent3">
                    <a:lumMod val="50000"/>
                  </a:schemeClr>
                </a:solidFill>
                <a:latin typeface="Simplified Arabic" panose="02020603050405020304" pitchFamily="18" charset="-78"/>
                <a:cs typeface="Simplified Arabic" panose="02020603050405020304" pitchFamily="18" charset="-78"/>
              </a:rPr>
              <a:t>مدينة لوسيل الاصطناعية:</a:t>
            </a:r>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sp>
        <p:nvSpPr>
          <p:cNvPr id="18" name="ZoneTexte 17"/>
          <p:cNvSpPr txBox="1"/>
          <p:nvPr/>
        </p:nvSpPr>
        <p:spPr>
          <a:xfrm>
            <a:off x="1066800" y="3321903"/>
            <a:ext cx="5216327" cy="830997"/>
          </a:xfrm>
          <a:prstGeom prst="rect">
            <a:avLst/>
          </a:prstGeom>
          <a:noFill/>
        </p:spPr>
        <p:txBody>
          <a:bodyPr wrap="square" rtlCol="0">
            <a:spAutoFit/>
          </a:bodyPr>
          <a:lstStyle/>
          <a:p>
            <a:pPr algn="r"/>
            <a:r>
              <a:rPr lang="ar-DZ" sz="2400" b="1" dirty="0">
                <a:solidFill>
                  <a:schemeClr val="accent3">
                    <a:lumMod val="50000"/>
                  </a:schemeClr>
                </a:solidFill>
                <a:latin typeface="Simplified Arabic" panose="02020603050405020304" pitchFamily="18" charset="-78"/>
                <a:cs typeface="Simplified Arabic" panose="02020603050405020304" pitchFamily="18" charset="-78"/>
              </a:rPr>
              <a:t>مشروع الزراعة المستدامة باستخدام المياه المعاد </a:t>
            </a:r>
            <a:r>
              <a:rPr lang="ar-DZ" sz="2400" b="1" dirty="0" smtClean="0">
                <a:solidFill>
                  <a:schemeClr val="accent3">
                    <a:lumMod val="50000"/>
                  </a:schemeClr>
                </a:solidFill>
                <a:latin typeface="Simplified Arabic" panose="02020603050405020304" pitchFamily="18" charset="-78"/>
                <a:cs typeface="Simplified Arabic" panose="02020603050405020304" pitchFamily="18" charset="-78"/>
              </a:rPr>
              <a:t>تدويرها:</a:t>
            </a:r>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sp>
        <p:nvSpPr>
          <p:cNvPr id="19" name="ZoneTexte 18"/>
          <p:cNvSpPr txBox="1"/>
          <p:nvPr/>
        </p:nvSpPr>
        <p:spPr>
          <a:xfrm>
            <a:off x="885653" y="4229100"/>
            <a:ext cx="5397474" cy="2215991"/>
          </a:xfrm>
          <a:prstGeom prst="rect">
            <a:avLst/>
          </a:prstGeom>
          <a:noFill/>
        </p:spPr>
        <p:txBody>
          <a:bodyPr wrap="square" rtlCol="0">
            <a:spAutoFit/>
          </a:bodyPr>
          <a:lstStyle/>
          <a:p>
            <a:pPr algn="r"/>
            <a:r>
              <a:rPr lang="ar-DZ" sz="2000" b="1" dirty="0">
                <a:latin typeface="Simplified Arabic" panose="02020603050405020304" pitchFamily="18" charset="-78"/>
                <a:cs typeface="Simplified Arabic" panose="02020603050405020304" pitchFamily="18" charset="-78"/>
              </a:rPr>
              <a:t>المبادرات:</a:t>
            </a:r>
          </a:p>
          <a:p>
            <a:pPr algn="r"/>
            <a:r>
              <a:rPr lang="ar-DZ" sz="2000" dirty="0">
                <a:solidFill>
                  <a:schemeClr val="accent3">
                    <a:lumMod val="50000"/>
                  </a:schemeClr>
                </a:solidFill>
                <a:latin typeface="Simplified Arabic" panose="02020603050405020304" pitchFamily="18" charset="-78"/>
                <a:cs typeface="Simplified Arabic" panose="02020603050405020304" pitchFamily="18" charset="-78"/>
              </a:rPr>
              <a:t>مشروع الري بالمياه المعاد تدويرها</a:t>
            </a:r>
            <a:r>
              <a:rPr lang="ar-DZ" sz="2000" dirty="0">
                <a:latin typeface="Simplified Arabic" panose="02020603050405020304" pitchFamily="18" charset="-78"/>
                <a:cs typeface="Simplified Arabic" panose="02020603050405020304" pitchFamily="18" charset="-78"/>
              </a:rPr>
              <a:t>: ري المحاصيل باستخدام المياه المعالجة.</a:t>
            </a:r>
          </a:p>
          <a:p>
            <a:pPr algn="r"/>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الزراعة الذكية: </a:t>
            </a:r>
            <a:r>
              <a:rPr lang="ar-DZ" sz="2000" dirty="0">
                <a:latin typeface="Simplified Arabic" panose="02020603050405020304" pitchFamily="18" charset="-78"/>
                <a:cs typeface="Simplified Arabic" panose="02020603050405020304" pitchFamily="18" charset="-78"/>
              </a:rPr>
              <a:t>تقنيات مثل الزراعة المائية والري بالتنقيط.</a:t>
            </a:r>
          </a:p>
          <a:p>
            <a:pPr algn="r"/>
            <a:r>
              <a:rPr lang="ar-DZ" sz="2000" dirty="0">
                <a:solidFill>
                  <a:schemeClr val="accent3">
                    <a:lumMod val="50000"/>
                  </a:schemeClr>
                </a:solidFill>
                <a:latin typeface="Simplified Arabic" panose="02020603050405020304" pitchFamily="18" charset="-78"/>
                <a:cs typeface="Simplified Arabic" panose="02020603050405020304" pitchFamily="18" charset="-78"/>
              </a:rPr>
              <a:t>مشروع "القطيف": </a:t>
            </a:r>
            <a:r>
              <a:rPr lang="ar-DZ" sz="2000" dirty="0">
                <a:latin typeface="Simplified Arabic" panose="02020603050405020304" pitchFamily="18" charset="-78"/>
                <a:cs typeface="Simplified Arabic" panose="02020603050405020304" pitchFamily="18" charset="-78"/>
              </a:rPr>
              <a:t>استخدام المياه المعاد تدويرها لزراعة المحاصيل في الأراضي القاحلة.</a:t>
            </a:r>
          </a:p>
          <a:p>
            <a:endParaRPr lang="fr-FR" dirty="0"/>
          </a:p>
        </p:txBody>
      </p:sp>
      <p:sp>
        <p:nvSpPr>
          <p:cNvPr id="21" name="ZoneTexte 20"/>
          <p:cNvSpPr txBox="1"/>
          <p:nvPr/>
        </p:nvSpPr>
        <p:spPr>
          <a:xfrm>
            <a:off x="4594299" y="6819900"/>
            <a:ext cx="5257800" cy="461665"/>
          </a:xfrm>
          <a:prstGeom prst="rect">
            <a:avLst/>
          </a:prstGeom>
          <a:noFill/>
        </p:spPr>
        <p:txBody>
          <a:bodyPr wrap="square" rtlCol="0">
            <a:spAutoFit/>
          </a:bodyPr>
          <a:lstStyle/>
          <a:p>
            <a:pPr algn="r"/>
            <a:r>
              <a:rPr lang="ar-DZ" sz="2400" b="1" dirty="0">
                <a:solidFill>
                  <a:schemeClr val="accent3">
                    <a:lumMod val="50000"/>
                  </a:schemeClr>
                </a:solidFill>
                <a:latin typeface="Simplified Arabic" panose="02020603050405020304" pitchFamily="18" charset="-78"/>
                <a:cs typeface="Simplified Arabic" panose="02020603050405020304" pitchFamily="18" charset="-78"/>
              </a:rPr>
              <a:t>مشروع إعادة تدوير المياه في </a:t>
            </a:r>
            <a:r>
              <a:rPr lang="ar-DZ" sz="2400" b="1" dirty="0" smtClean="0">
                <a:solidFill>
                  <a:schemeClr val="accent3">
                    <a:lumMod val="50000"/>
                  </a:schemeClr>
                </a:solidFill>
                <a:latin typeface="Simplified Arabic" panose="02020603050405020304" pitchFamily="18" charset="-78"/>
                <a:cs typeface="Simplified Arabic" panose="02020603050405020304" pitchFamily="18" charset="-78"/>
              </a:rPr>
              <a:t>الصناعات:</a:t>
            </a:r>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sp>
        <p:nvSpPr>
          <p:cNvPr id="22" name="ZoneTexte 21"/>
          <p:cNvSpPr txBox="1"/>
          <p:nvPr/>
        </p:nvSpPr>
        <p:spPr>
          <a:xfrm>
            <a:off x="4490427" y="7353300"/>
            <a:ext cx="5491773" cy="2268000"/>
          </a:xfrm>
          <a:prstGeom prst="rect">
            <a:avLst/>
          </a:prstGeom>
          <a:noFill/>
        </p:spPr>
        <p:txBody>
          <a:bodyPr wrap="square" rtlCol="0">
            <a:spAutoFit/>
          </a:bodyPr>
          <a:lstStyle/>
          <a:p>
            <a:pPr algn="r" rtl="1"/>
            <a:r>
              <a:rPr lang="ar-DZ" sz="2000" b="1" dirty="0">
                <a:latin typeface="Simplified Arabic" panose="02020603050405020304" pitchFamily="18" charset="-78"/>
                <a:cs typeface="Simplified Arabic" panose="02020603050405020304" pitchFamily="18" charset="-78"/>
              </a:rPr>
              <a:t>المبادرات:</a:t>
            </a:r>
          </a:p>
          <a:p>
            <a:pPr marL="342900" indent="-342900" algn="r" rtl="1">
              <a:buFont typeface="Arial" panose="020B0604020202020204" pitchFamily="34" charset="0"/>
              <a:buChar char="•"/>
            </a:pPr>
            <a:r>
              <a:rPr lang="ar-DZ" sz="2000" dirty="0">
                <a:latin typeface="Simplified Arabic" panose="02020603050405020304" pitchFamily="18" charset="-78"/>
                <a:cs typeface="Simplified Arabic" panose="02020603050405020304" pitchFamily="18" charset="-78"/>
              </a:rPr>
              <a:t>إنشاء محطات لمعالجة المياه الصناعية وإعادة استخدامها في العمليات المختلفة.</a:t>
            </a:r>
          </a:p>
          <a:p>
            <a:pPr marL="342900" indent="-342900" algn="r" rtl="1">
              <a:buFont typeface="Arial" panose="020B0604020202020204" pitchFamily="34" charset="0"/>
              <a:buChar char="•"/>
            </a:pPr>
            <a:r>
              <a:rPr lang="ar-DZ" sz="2000" dirty="0">
                <a:latin typeface="Simplified Arabic" panose="02020603050405020304" pitchFamily="18" charset="-78"/>
                <a:cs typeface="Simplified Arabic" panose="02020603050405020304" pitchFamily="18" charset="-78"/>
              </a:rPr>
              <a:t>إعادة تدوير المياه في الصناعات البتروكيماوية لتقليل الحاجة للمياه العذبة.</a:t>
            </a:r>
          </a:p>
          <a:p>
            <a:pPr marL="342900" indent="-342900" algn="r" rtl="1">
              <a:buFont typeface="Arial" panose="020B0604020202020204" pitchFamily="34" charset="0"/>
              <a:buChar char="•"/>
            </a:pPr>
            <a:r>
              <a:rPr lang="ar-DZ" sz="2000" dirty="0">
                <a:latin typeface="Simplified Arabic" panose="02020603050405020304" pitchFamily="18" charset="-78"/>
                <a:cs typeface="Simplified Arabic" panose="02020603050405020304" pitchFamily="18" charset="-78"/>
              </a:rPr>
              <a:t>الشراكات مع القطاع الخاص لتطوير تقنيات مبتكرة مثل إعادة تدوير مياه البحر</a:t>
            </a:r>
            <a:r>
              <a:rPr lang="ar-DZ" sz="2000" dirty="0" smtClean="0">
                <a:latin typeface="Simplified Arabic" panose="02020603050405020304" pitchFamily="18" charset="-78"/>
                <a:cs typeface="Simplified Arabic" panose="02020603050405020304" pitchFamily="18" charset="-78"/>
              </a:rPr>
              <a:t>.</a:t>
            </a:r>
            <a:endParaRPr lang="ar-DZ" sz="2000" dirty="0">
              <a:latin typeface="Simplified Arabic" panose="02020603050405020304" pitchFamily="18" charset="-78"/>
              <a:cs typeface="Simplified Arabic" panose="02020603050405020304" pitchFamily="18" charset="-78"/>
            </a:endParaRPr>
          </a:p>
        </p:txBody>
      </p:sp>
      <p:pic>
        <p:nvPicPr>
          <p:cNvPr id="23" name="Imag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491" y="114300"/>
            <a:ext cx="4875426" cy="3240000"/>
          </a:xfrm>
          <a:prstGeom prst="rect">
            <a:avLst/>
          </a:prstGeom>
          <a:ln>
            <a:noFill/>
          </a:ln>
          <a:effectLst>
            <a:softEdge rad="112500"/>
          </a:effectLst>
        </p:spPr>
      </p:pic>
      <p:pic>
        <p:nvPicPr>
          <p:cNvPr id="26" name="Image 25"/>
          <p:cNvPicPr>
            <a:picLocks noChangeAspect="1"/>
          </p:cNvPicPr>
          <p:nvPr/>
        </p:nvPicPr>
        <p:blipFill>
          <a:blip r:embed="rId7"/>
          <a:stretch>
            <a:fillRect/>
          </a:stretch>
        </p:blipFill>
        <p:spPr>
          <a:xfrm>
            <a:off x="-236151" y="6572700"/>
            <a:ext cx="4853650" cy="3600000"/>
          </a:xfrm>
          <a:prstGeom prst="rect">
            <a:avLst/>
          </a:prstGeom>
          <a:ln>
            <a:noFill/>
          </a:ln>
          <a:effectLst>
            <a:softEdge rad="112500"/>
          </a:effectLst>
        </p:spPr>
      </p:pic>
      <p:sp>
        <p:nvSpPr>
          <p:cNvPr id="24" name="ZoneTexte 23"/>
          <p:cNvSpPr txBox="1"/>
          <p:nvPr/>
        </p:nvSpPr>
        <p:spPr>
          <a:xfrm>
            <a:off x="7121081" y="3539579"/>
            <a:ext cx="6308411" cy="3447098"/>
          </a:xfrm>
          <a:prstGeom prst="rect">
            <a:avLst/>
          </a:prstGeom>
          <a:noFill/>
        </p:spPr>
        <p:txBody>
          <a:bodyPr wrap="square" rtlCol="0">
            <a:spAutoFit/>
          </a:bodyPr>
          <a:lstStyle/>
          <a:p>
            <a:pPr algn="r" rtl="1"/>
            <a:r>
              <a:rPr lang="ar-DZ" sz="2000" dirty="0">
                <a:latin typeface="Simplified Arabic" panose="02020603050405020304" pitchFamily="18" charset="-78"/>
                <a:cs typeface="Simplified Arabic" panose="02020603050405020304" pitchFamily="18" charset="-78"/>
              </a:rPr>
              <a:t>مدينة لوسيل في قطر هي مدينة ذكية ومستدامة تقع شمال الدوحة، بمساحة 38 كم² تستوعب حوالي 450,000 نسمة.</a:t>
            </a:r>
          </a:p>
          <a:p>
            <a:pPr algn="r" rtl="1"/>
            <a:r>
              <a:rPr lang="ar-DZ" sz="2000" b="1" dirty="0">
                <a:latin typeface="Simplified Arabic" panose="02020603050405020304" pitchFamily="18" charset="-78"/>
                <a:cs typeface="Simplified Arabic" panose="02020603050405020304" pitchFamily="18" charset="-78"/>
              </a:rPr>
              <a:t>أهم مميزاتها:</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الاستدامة</a:t>
            </a:r>
            <a:r>
              <a:rPr lang="ar-DZ" sz="2000" dirty="0">
                <a:latin typeface="Simplified Arabic" panose="02020603050405020304" pitchFamily="18" charset="-78"/>
                <a:cs typeface="Simplified Arabic" panose="02020603050405020304" pitchFamily="18" charset="-78"/>
              </a:rPr>
              <a:t>: إعادة تدوير المياه، نظام نقل النفايات الهوائي، ومساحات خضراء واسعة.</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الطاقة: </a:t>
            </a:r>
            <a:r>
              <a:rPr lang="ar-DZ" sz="2000" dirty="0">
                <a:latin typeface="Simplified Arabic" panose="02020603050405020304" pitchFamily="18" charset="-78"/>
                <a:cs typeface="Simplified Arabic" panose="02020603050405020304" pitchFamily="18" charset="-78"/>
              </a:rPr>
              <a:t>إنارة بالطاقة الشمسية وأكبر نظام تبريد مركزي في العالم.</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النقل: </a:t>
            </a:r>
            <a:r>
              <a:rPr lang="ar-DZ" sz="2000" dirty="0">
                <a:latin typeface="Simplified Arabic" panose="02020603050405020304" pitchFamily="18" charset="-78"/>
                <a:cs typeface="Simplified Arabic" panose="02020603050405020304" pitchFamily="18" charset="-78"/>
              </a:rPr>
              <a:t>مترو الدوحة، حافلات كهربائية، وقنوات مائية.</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الاقتصاد: </a:t>
            </a:r>
            <a:r>
              <a:rPr lang="ar-DZ" sz="2000" dirty="0">
                <a:latin typeface="Simplified Arabic" panose="02020603050405020304" pitchFamily="18" charset="-78"/>
                <a:cs typeface="Simplified Arabic" panose="02020603050405020304" pitchFamily="18" charset="-78"/>
              </a:rPr>
              <a:t>مراكز أعمال مثل مارينا لوسيل ومدينة الطاقة.</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المرافق: </a:t>
            </a:r>
            <a:r>
              <a:rPr lang="ar-DZ" sz="2000" dirty="0">
                <a:latin typeface="Simplified Arabic" panose="02020603050405020304" pitchFamily="18" charset="-78"/>
                <a:cs typeface="Simplified Arabic" panose="02020603050405020304" pitchFamily="18" charset="-78"/>
              </a:rPr>
              <a:t>ملعب لوسيل الدولي، جزر اصطناعية، مراكز تسوق ومنتجعات.</a:t>
            </a:r>
          </a:p>
          <a:p>
            <a:pPr algn="r" rtl="1"/>
            <a:r>
              <a:rPr lang="ar-DZ" sz="2000" dirty="0">
                <a:solidFill>
                  <a:schemeClr val="accent3">
                    <a:lumMod val="50000"/>
                  </a:schemeClr>
                </a:solidFill>
                <a:latin typeface="Simplified Arabic" panose="02020603050405020304" pitchFamily="18" charset="-78"/>
                <a:cs typeface="Simplified Arabic" panose="02020603050405020304" pitchFamily="18" charset="-78"/>
              </a:rPr>
              <a:t>التكنولوجيا: </a:t>
            </a:r>
            <a:r>
              <a:rPr lang="ar-DZ" sz="2000" dirty="0">
                <a:latin typeface="Simplified Arabic" panose="02020603050405020304" pitchFamily="18" charset="-78"/>
                <a:cs typeface="Simplified Arabic" panose="02020603050405020304" pitchFamily="18" charset="-78"/>
              </a:rPr>
              <a:t>إدارة مركزية وخدمات ذكية متقدمة.</a:t>
            </a:r>
          </a:p>
          <a:p>
            <a:endParaRPr lang="fr-FR" dirty="0"/>
          </a:p>
        </p:txBody>
      </p:sp>
      <p:pic>
        <p:nvPicPr>
          <p:cNvPr id="27" name="Imag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10800" y="3432057"/>
            <a:ext cx="4320000" cy="3235443"/>
          </a:xfrm>
          <a:prstGeom prst="rect">
            <a:avLst/>
          </a:prstGeom>
          <a:ln>
            <a:noFill/>
          </a:ln>
          <a:effectLst>
            <a:softEdge rad="112500"/>
          </a:effectLst>
        </p:spPr>
      </p:pic>
    </p:spTree>
    <p:extLst>
      <p:ext uri="{BB962C8B-B14F-4D97-AF65-F5344CB8AC3E}">
        <p14:creationId xmlns:p14="http://schemas.microsoft.com/office/powerpoint/2010/main" val="122452704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40000" r="11000" b="-28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grpSp>
        <p:nvGrpSpPr>
          <p:cNvPr id="7" name="Group 7"/>
          <p:cNvGrpSpPr/>
          <p:nvPr/>
        </p:nvGrpSpPr>
        <p:grpSpPr>
          <a:xfrm>
            <a:off x="17802737" y="-342834"/>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8153400" y="298320"/>
            <a:ext cx="5175620" cy="584775"/>
          </a:xfrm>
          <a:prstGeom prst="rect">
            <a:avLst/>
          </a:prstGeom>
          <a:noFill/>
          <a:ln w="28575">
            <a:solidFill>
              <a:schemeClr val="accent3">
                <a:lumMod val="75000"/>
              </a:schemeClr>
            </a:solidFill>
            <a:prstDash val="lgDash"/>
          </a:ln>
        </p:spPr>
        <p:txBody>
          <a:bodyPr wrap="square" rtlCol="0">
            <a:spAutoFit/>
          </a:bodyPr>
          <a:lstStyle/>
          <a:p>
            <a:pPr algn="r" rtl="1"/>
            <a:r>
              <a:rPr lang="ar-DZ" sz="3200" b="1" dirty="0" smtClean="0">
                <a:latin typeface="Simplified Arabic" panose="02020603050405020304" pitchFamily="18" charset="-78"/>
                <a:cs typeface="Simplified Arabic" panose="02020603050405020304" pitchFamily="18" charset="-78"/>
              </a:rPr>
              <a:t>مبـادرات عربـيـة فـي الاقـتـصـاد الدائـري:</a:t>
            </a:r>
            <a:endParaRPr lang="fr-FR" sz="3200" b="1" dirty="0">
              <a:latin typeface="Simplified Arabic" panose="02020603050405020304" pitchFamily="18" charset="-78"/>
              <a:cs typeface="Simplified Arabic" panose="02020603050405020304" pitchFamily="18" charset="-78"/>
            </a:endParaRPr>
          </a:p>
        </p:txBody>
      </p:sp>
      <p:sp>
        <p:nvSpPr>
          <p:cNvPr id="14" name="Text 0"/>
          <p:cNvSpPr/>
          <p:nvPr/>
        </p:nvSpPr>
        <p:spPr>
          <a:xfrm>
            <a:off x="8305800" y="1485900"/>
            <a:ext cx="4717702" cy="8001000"/>
          </a:xfrm>
          <a:prstGeom prst="rect">
            <a:avLst/>
          </a:prstGeom>
          <a:noFill/>
          <a:ln/>
        </p:spPr>
        <p:txBody>
          <a:bodyPr wrap="square" lIns="0" tIns="0" rIns="0" bIns="0" rtlCol="0" anchor="t"/>
          <a:lstStyle/>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en-US" sz="2400" dirty="0">
              <a:latin typeface="Simplified Arabic" panose="02020603050405020304" pitchFamily="18" charset="-78"/>
              <a:cs typeface="Simplified Arabic" panose="02020603050405020304" pitchFamily="18" charset="-78"/>
            </a:endParaRPr>
          </a:p>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ar-DZ" sz="2400" dirty="0" smtClean="0">
              <a:solidFill>
                <a:srgbClr val="405449"/>
              </a:solidFill>
              <a:latin typeface="Nobile" pitchFamily="34" charset="0"/>
              <a:ea typeface="Nobile" pitchFamily="34" charset="-122"/>
              <a:cs typeface="Nobile" pitchFamily="34" charset="-120"/>
            </a:endParaRPr>
          </a:p>
          <a:p>
            <a:pPr algn="r" rtl="1">
              <a:lnSpc>
                <a:spcPct val="150000"/>
              </a:lnSpc>
            </a:pPr>
            <a:endParaRPr lang="en-US" sz="2400" dirty="0"/>
          </a:p>
          <a:p>
            <a:pPr algn="r" rtl="1">
              <a:lnSpc>
                <a:spcPts val="5938"/>
              </a:lnSpc>
            </a:pPr>
            <a:endParaRPr lang="ar-DZ" sz="2400" b="1" dirty="0">
              <a:latin typeface="Simplified Arabic" panose="02020603050405020304" pitchFamily="18" charset="-78"/>
              <a:cs typeface="Simplified Arabic" panose="02020603050405020304" pitchFamily="18" charset="-78"/>
            </a:endParaRPr>
          </a:p>
          <a:p>
            <a:pPr algn="r" rtl="1">
              <a:lnSpc>
                <a:spcPts val="5938"/>
              </a:lnSpc>
            </a:pPr>
            <a:endParaRPr lang="en-US" sz="4400" dirty="0"/>
          </a:p>
        </p:txBody>
      </p:sp>
      <p:sp>
        <p:nvSpPr>
          <p:cNvPr id="20" name="Rectangle 19"/>
          <p:cNvSpPr/>
          <p:nvPr/>
        </p:nvSpPr>
        <p:spPr>
          <a:xfrm>
            <a:off x="6195514" y="1104900"/>
            <a:ext cx="2258952" cy="1767343"/>
          </a:xfrm>
          <a:prstGeom prst="rect">
            <a:avLst/>
          </a:prstGeom>
        </p:spPr>
        <p:txBody>
          <a:bodyPr wrap="none">
            <a:spAutoFit/>
          </a:bodyPr>
          <a:lstStyle/>
          <a:p>
            <a:pPr>
              <a:lnSpc>
                <a:spcPts val="6750"/>
              </a:lnSpc>
            </a:pPr>
            <a:r>
              <a:rPr lang="en-US" sz="4400" b="1" dirty="0" err="1" smtClean="0">
                <a:solidFill>
                  <a:srgbClr val="3B4540"/>
                </a:solidFill>
                <a:latin typeface="Fraunces Extra Bold" pitchFamily="34" charset="0"/>
                <a:ea typeface="Fraunces Extra Bold" pitchFamily="34" charset="-122"/>
                <a:cs typeface="Fraunces Extra Bold" pitchFamily="34" charset="-120"/>
              </a:rPr>
              <a:t>دولة</a:t>
            </a:r>
            <a:r>
              <a:rPr lang="en-US" sz="4400" b="1" dirty="0" smtClean="0">
                <a:solidFill>
                  <a:srgbClr val="3B4540"/>
                </a:solidFill>
                <a:latin typeface="Fraunces Extra Bold" pitchFamily="34" charset="0"/>
                <a:ea typeface="Fraunces Extra Bold" pitchFamily="34" charset="-122"/>
                <a:cs typeface="Fraunces Extra Bold" pitchFamily="34" charset="-120"/>
              </a:rPr>
              <a:t> </a:t>
            </a:r>
            <a:r>
              <a:rPr lang="ar-DZ" sz="4400" b="1" dirty="0" smtClean="0">
                <a:solidFill>
                  <a:srgbClr val="3B4540"/>
                </a:solidFill>
                <a:latin typeface="Fraunces Extra Bold" pitchFamily="34" charset="0"/>
                <a:ea typeface="Fraunces Extra Bold" pitchFamily="34" charset="-122"/>
                <a:cs typeface="Fraunces Extra Bold" pitchFamily="34" charset="-120"/>
              </a:rPr>
              <a:t>مصر:</a:t>
            </a:r>
          </a:p>
          <a:p>
            <a:pPr>
              <a:lnSpc>
                <a:spcPts val="6750"/>
              </a:lnSpc>
            </a:pPr>
            <a:endParaRPr lang="en-US" sz="4400" dirty="0"/>
          </a:p>
        </p:txBody>
      </p:sp>
      <p:pic>
        <p:nvPicPr>
          <p:cNvPr id="31" name="Image 1" descr="preencoded.png"/>
          <p:cNvPicPr>
            <a:picLocks noChangeAspect="1"/>
          </p:cNvPicPr>
          <p:nvPr/>
        </p:nvPicPr>
        <p:blipFill>
          <a:blip r:embed="rId6"/>
          <a:stretch>
            <a:fillRect/>
          </a:stretch>
        </p:blipFill>
        <p:spPr>
          <a:xfrm>
            <a:off x="11277600" y="3086100"/>
            <a:ext cx="1349960" cy="2160000"/>
          </a:xfrm>
          <a:prstGeom prst="rect">
            <a:avLst/>
          </a:prstGeom>
        </p:spPr>
      </p:pic>
      <p:pic>
        <p:nvPicPr>
          <p:cNvPr id="32" name="Image 2" descr="preencoded.png"/>
          <p:cNvPicPr>
            <a:picLocks noChangeAspect="1"/>
          </p:cNvPicPr>
          <p:nvPr/>
        </p:nvPicPr>
        <p:blipFill>
          <a:blip r:embed="rId7"/>
          <a:stretch>
            <a:fillRect/>
          </a:stretch>
        </p:blipFill>
        <p:spPr>
          <a:xfrm>
            <a:off x="11244701" y="6896100"/>
            <a:ext cx="1349960" cy="2160000"/>
          </a:xfrm>
          <a:prstGeom prst="rect">
            <a:avLst/>
          </a:prstGeom>
        </p:spPr>
      </p:pic>
      <p:sp>
        <p:nvSpPr>
          <p:cNvPr id="15" name="ZoneTexte 14"/>
          <p:cNvSpPr txBox="1"/>
          <p:nvPr/>
        </p:nvSpPr>
        <p:spPr>
          <a:xfrm>
            <a:off x="1259904" y="1943100"/>
            <a:ext cx="9503078" cy="4062651"/>
          </a:xfrm>
          <a:prstGeom prst="rect">
            <a:avLst/>
          </a:prstGeom>
          <a:noFill/>
        </p:spPr>
        <p:txBody>
          <a:bodyPr wrap="square" rtlCol="0">
            <a:spAutoFit/>
          </a:bodyPr>
          <a:lstStyle/>
          <a:p>
            <a:pPr algn="r" rtl="1">
              <a:lnSpc>
                <a:spcPct val="150000"/>
              </a:lnSpc>
            </a:pPr>
            <a:r>
              <a:rPr lang="ar-DZ" sz="2800" b="1" dirty="0">
                <a:solidFill>
                  <a:schemeClr val="accent3">
                    <a:lumMod val="50000"/>
                  </a:schemeClr>
                </a:solidFill>
              </a:rPr>
              <a:t>برنامج المزارع العمودية واستخدام المياه </a:t>
            </a:r>
            <a:r>
              <a:rPr lang="ar-DZ" sz="2800" b="1" dirty="0" smtClean="0">
                <a:solidFill>
                  <a:schemeClr val="accent3">
                    <a:lumMod val="50000"/>
                  </a:schemeClr>
                </a:solidFill>
              </a:rPr>
              <a:t>الدائرية:</a:t>
            </a:r>
          </a:p>
          <a:p>
            <a:pPr algn="r" rtl="1">
              <a:lnSpc>
                <a:spcPct val="150000"/>
              </a:lnSpc>
            </a:pPr>
            <a:r>
              <a:rPr lang="ar-DZ" sz="2400" b="1" dirty="0">
                <a:solidFill>
                  <a:schemeClr val="accent3">
                    <a:lumMod val="75000"/>
                  </a:schemeClr>
                </a:solidFill>
              </a:rPr>
              <a:t>المزارع العمودية</a:t>
            </a:r>
            <a:r>
              <a:rPr lang="ar-DZ" sz="2400" b="1" dirty="0"/>
              <a:t>:</a:t>
            </a:r>
            <a:r>
              <a:rPr lang="ar-DZ" sz="2400" dirty="0"/>
              <a:t> زراعة المحاصيل في طبقات متعددة داخل المدن باستخدام تقنيات الزراعة المائية.</a:t>
            </a:r>
          </a:p>
          <a:p>
            <a:pPr algn="r" rtl="1">
              <a:lnSpc>
                <a:spcPct val="150000"/>
              </a:lnSpc>
            </a:pPr>
            <a:r>
              <a:rPr lang="ar-DZ" sz="2400" b="1" dirty="0">
                <a:solidFill>
                  <a:schemeClr val="accent3">
                    <a:lumMod val="75000"/>
                  </a:schemeClr>
                </a:solidFill>
              </a:rPr>
              <a:t>المياه الدائرية</a:t>
            </a:r>
            <a:r>
              <a:rPr lang="ar-DZ" sz="2400" b="1" dirty="0"/>
              <a:t>:</a:t>
            </a:r>
            <a:r>
              <a:rPr lang="ar-DZ" sz="2400" dirty="0"/>
              <a:t> إعادة تدوير المياه المستخدمة في الزراعة لتقليل الفاقد.</a:t>
            </a:r>
          </a:p>
          <a:p>
            <a:pPr algn="r" rtl="1">
              <a:lnSpc>
                <a:spcPct val="150000"/>
              </a:lnSpc>
            </a:pPr>
            <a:r>
              <a:rPr lang="ar-DZ" sz="2400" b="1" dirty="0"/>
              <a:t>النتائج المتوقعة:</a:t>
            </a:r>
            <a:endParaRPr lang="ar-DZ" sz="2400" dirty="0"/>
          </a:p>
          <a:p>
            <a:pPr marL="342900" indent="-342900" algn="r" rtl="1">
              <a:lnSpc>
                <a:spcPct val="150000"/>
              </a:lnSpc>
              <a:buFont typeface="Arial" panose="020B0604020202020204" pitchFamily="34" charset="0"/>
              <a:buChar char="•"/>
            </a:pPr>
            <a:r>
              <a:rPr lang="ar-DZ" sz="2400" dirty="0"/>
              <a:t>توفير المياه وزيادة الإنتاج الزراعي في المناطق ذات المساحة المحدودة.</a:t>
            </a:r>
          </a:p>
          <a:p>
            <a:pPr marL="342900" indent="-342900" algn="r" rtl="1">
              <a:lnSpc>
                <a:spcPct val="150000"/>
              </a:lnSpc>
              <a:buFont typeface="Arial" panose="020B0604020202020204" pitchFamily="34" charset="0"/>
              <a:buChar char="•"/>
            </a:pPr>
            <a:r>
              <a:rPr lang="ar-DZ" sz="2400" dirty="0"/>
              <a:t>دعم الأمن الغذائي وتحقيق الاستدامة في الزراعة</a:t>
            </a:r>
            <a:r>
              <a:rPr lang="ar-DZ" sz="2400" dirty="0" smtClean="0"/>
              <a:t>.</a:t>
            </a:r>
            <a:endParaRPr lang="ar-DZ" sz="2800" b="1" dirty="0" smtClean="0">
              <a:solidFill>
                <a:schemeClr val="accent3">
                  <a:lumMod val="50000"/>
                </a:schemeClr>
              </a:solidFill>
            </a:endParaRPr>
          </a:p>
        </p:txBody>
      </p:sp>
      <p:sp>
        <p:nvSpPr>
          <p:cNvPr id="16" name="ZoneTexte 15"/>
          <p:cNvSpPr txBox="1"/>
          <p:nvPr/>
        </p:nvSpPr>
        <p:spPr>
          <a:xfrm>
            <a:off x="938840" y="6057900"/>
            <a:ext cx="9982200" cy="4739759"/>
          </a:xfrm>
          <a:prstGeom prst="rect">
            <a:avLst/>
          </a:prstGeom>
          <a:noFill/>
        </p:spPr>
        <p:txBody>
          <a:bodyPr wrap="square" rtlCol="0">
            <a:spAutoFit/>
          </a:bodyPr>
          <a:lstStyle/>
          <a:p>
            <a:pPr algn="r" rtl="1">
              <a:lnSpc>
                <a:spcPct val="150000"/>
              </a:lnSpc>
            </a:pPr>
            <a:r>
              <a:rPr lang="ar-DZ" sz="2800" b="1" dirty="0">
                <a:solidFill>
                  <a:schemeClr val="accent3">
                    <a:lumMod val="50000"/>
                  </a:schemeClr>
                </a:solidFill>
                <a:latin typeface="Simplified Arabic" panose="02020603050405020304" pitchFamily="18" charset="-78"/>
                <a:cs typeface="Simplified Arabic" panose="02020603050405020304" pitchFamily="18" charset="-78"/>
              </a:rPr>
              <a:t>مبادرة التنظيف التكنولوجي باستخدام الطائرات بدون </a:t>
            </a:r>
            <a:r>
              <a:rPr lang="ar-DZ" sz="2800" b="1" dirty="0" smtClean="0">
                <a:solidFill>
                  <a:schemeClr val="accent3">
                    <a:lumMod val="50000"/>
                  </a:schemeClr>
                </a:solidFill>
                <a:latin typeface="Simplified Arabic" panose="02020603050405020304" pitchFamily="18" charset="-78"/>
                <a:cs typeface="Simplified Arabic" panose="02020603050405020304" pitchFamily="18" charset="-78"/>
              </a:rPr>
              <a:t>طيار:</a:t>
            </a:r>
          </a:p>
          <a:p>
            <a:pPr algn="r" rtl="1">
              <a:lnSpc>
                <a:spcPct val="150000"/>
              </a:lnSpc>
            </a:pPr>
            <a:r>
              <a:rPr lang="ar-DZ" sz="2400" b="1" dirty="0">
                <a:latin typeface="Simplified Arabic" panose="02020603050405020304" pitchFamily="18" charset="-78"/>
                <a:cs typeface="Simplified Arabic" panose="02020603050405020304" pitchFamily="18" charset="-78"/>
              </a:rPr>
              <a:t>التقنيات المستخدمة:</a:t>
            </a:r>
            <a:endParaRPr lang="ar-DZ" sz="2400" dirty="0">
              <a:latin typeface="Simplified Arabic" panose="02020603050405020304" pitchFamily="18" charset="-78"/>
              <a:cs typeface="Simplified Arabic" panose="02020603050405020304" pitchFamily="18" charset="-78"/>
            </a:endParaRPr>
          </a:p>
          <a:p>
            <a:pPr algn="r" rtl="1">
              <a:lnSpc>
                <a:spcPct val="150000"/>
              </a:lnSpc>
            </a:pPr>
            <a:r>
              <a:rPr lang="ar-DZ" sz="2400" b="1" dirty="0" err="1">
                <a:solidFill>
                  <a:schemeClr val="accent3">
                    <a:lumMod val="50000"/>
                  </a:schemeClr>
                </a:solidFill>
                <a:latin typeface="Simplified Arabic" panose="02020603050405020304" pitchFamily="18" charset="-78"/>
                <a:cs typeface="Simplified Arabic" panose="02020603050405020304" pitchFamily="18" charset="-78"/>
              </a:rPr>
              <a:t>الدرونز</a:t>
            </a:r>
            <a:r>
              <a:rPr lang="ar-DZ" sz="2400" b="1" dirty="0">
                <a:solidFill>
                  <a:schemeClr val="accent3">
                    <a:lumMod val="50000"/>
                  </a:schemeClr>
                </a:solidFill>
                <a:latin typeface="Simplified Arabic" panose="02020603050405020304" pitchFamily="18" charset="-78"/>
                <a:cs typeface="Simplified Arabic" panose="02020603050405020304" pitchFamily="18" charset="-78"/>
              </a:rPr>
              <a:t>:</a:t>
            </a:r>
            <a:r>
              <a:rPr lang="ar-DZ" sz="2400" dirty="0">
                <a:solidFill>
                  <a:schemeClr val="accent3">
                    <a:lumMod val="50000"/>
                  </a:schemeClr>
                </a:solidFill>
                <a:latin typeface="Simplified Arabic" panose="02020603050405020304" pitchFamily="18" charset="-78"/>
                <a:cs typeface="Simplified Arabic" panose="02020603050405020304" pitchFamily="18" charset="-78"/>
              </a:rPr>
              <a:t> </a:t>
            </a:r>
            <a:r>
              <a:rPr lang="ar-DZ" sz="2400" dirty="0">
                <a:latin typeface="Simplified Arabic" panose="02020603050405020304" pitchFamily="18" charset="-78"/>
                <a:cs typeface="Simplified Arabic" panose="02020603050405020304" pitchFamily="18" charset="-78"/>
              </a:rPr>
              <a:t>تستخدم الطائرات بدون طيار المزودة بأدوات لجمع النفايات من الأماكن التي يصعب الوصول إليها</a:t>
            </a:r>
            <a:r>
              <a:rPr lang="ar-DZ" sz="2400" dirty="0" smtClean="0">
                <a:latin typeface="Simplified Arabic" panose="02020603050405020304" pitchFamily="18" charset="-78"/>
                <a:cs typeface="Simplified Arabic" panose="02020603050405020304" pitchFamily="18" charset="-78"/>
              </a:rPr>
              <a:t>.</a:t>
            </a:r>
          </a:p>
          <a:p>
            <a:pPr algn="r" rtl="1">
              <a:lnSpc>
                <a:spcPct val="150000"/>
              </a:lnSpc>
            </a:pPr>
            <a:r>
              <a:rPr lang="ar-DZ" sz="2400" b="1" dirty="0">
                <a:latin typeface="Simplified Arabic" panose="02020603050405020304" pitchFamily="18" charset="-78"/>
                <a:cs typeface="Simplified Arabic" panose="02020603050405020304" pitchFamily="18" charset="-78"/>
              </a:rPr>
              <a:t>النتائج المتوقعة:</a:t>
            </a:r>
          </a:p>
          <a:p>
            <a:pPr marL="342900" indent="-342900" algn="r" rtl="1">
              <a:lnSpc>
                <a:spcPct val="150000"/>
              </a:lnSpc>
              <a:buFont typeface="Arial" panose="020B0604020202020204" pitchFamily="34" charset="0"/>
              <a:buChar char="•"/>
            </a:pPr>
            <a:r>
              <a:rPr lang="ar-DZ" sz="2400" dirty="0">
                <a:latin typeface="Simplified Arabic" panose="02020603050405020304" pitchFamily="18" charset="-78"/>
                <a:cs typeface="Simplified Arabic" panose="02020603050405020304" pitchFamily="18" charset="-78"/>
              </a:rPr>
              <a:t>تحسين نظافة المناطق العامة والشواطئ.</a:t>
            </a:r>
          </a:p>
          <a:p>
            <a:pPr marL="342900" indent="-342900" algn="r" rtl="1">
              <a:lnSpc>
                <a:spcPct val="150000"/>
              </a:lnSpc>
              <a:buFont typeface="Arial" panose="020B0604020202020204" pitchFamily="34" charset="0"/>
              <a:buChar char="•"/>
            </a:pPr>
            <a:r>
              <a:rPr lang="ar-DZ" sz="2400" dirty="0">
                <a:latin typeface="Simplified Arabic" panose="02020603050405020304" pitchFamily="18" charset="-78"/>
                <a:cs typeface="Simplified Arabic" panose="02020603050405020304" pitchFamily="18" charset="-78"/>
              </a:rPr>
              <a:t>دعم الاستدامة البيئية في مصر باستخدام التكنولوجيا المتقدمة.</a:t>
            </a:r>
          </a:p>
          <a:p>
            <a:pPr algn="r" rtl="1"/>
            <a:endParaRPr lang="ar-DZ" sz="2000" dirty="0">
              <a:latin typeface="Simplified Arabic" panose="02020603050405020304" pitchFamily="18" charset="-78"/>
              <a:cs typeface="Simplified Arabic" panose="02020603050405020304" pitchFamily="18" charset="-78"/>
            </a:endParaRPr>
          </a:p>
          <a:p>
            <a:pPr algn="r" rtl="1"/>
            <a:endParaRPr lang="fr-FR" sz="2400" b="1" dirty="0">
              <a:solidFill>
                <a:schemeClr val="accent3">
                  <a:lumMod val="50000"/>
                </a:schemeClr>
              </a:solidFill>
              <a:latin typeface="Simplified Arabic" panose="02020603050405020304" pitchFamily="18" charset="-78"/>
              <a:cs typeface="Simplified Arabic" panose="02020603050405020304" pitchFamily="18" charset="-78"/>
            </a:endParaRPr>
          </a:p>
        </p:txBody>
      </p:sp>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706995" y="1162500"/>
            <a:ext cx="5400000" cy="3600000"/>
          </a:xfrm>
          <a:prstGeom prst="rect">
            <a:avLst/>
          </a:prstGeom>
          <a:ln>
            <a:noFill/>
          </a:ln>
          <a:effectLst>
            <a:softEdge rad="112500"/>
          </a:effectLst>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706995" y="6077857"/>
            <a:ext cx="5427972" cy="3600000"/>
          </a:xfrm>
          <a:prstGeom prst="rect">
            <a:avLst/>
          </a:prstGeom>
          <a:ln>
            <a:noFill/>
          </a:ln>
          <a:effectLst>
            <a:softEdge rad="112500"/>
          </a:effectLst>
        </p:spPr>
      </p:pic>
    </p:spTree>
    <p:extLst>
      <p:ext uri="{BB962C8B-B14F-4D97-AF65-F5344CB8AC3E}">
        <p14:creationId xmlns:p14="http://schemas.microsoft.com/office/powerpoint/2010/main" val="85802201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stretch>
            <a:fillRect t="-9000" b="-9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4">
              <a:extLst>
                <a:ext uri="{96DAC541-7B7A-43D3-8B79-37D633B846F1}">
                  <asvg:svgBlip xmlns:asvg="http://schemas.microsoft.com/office/drawing/2016/SVG/main" xmlns="" r:embed="rId5"/>
                </a:ext>
              </a:extLst>
            </a:blip>
            <a:stretch>
              <a:fillRect l="-36656" t="-174691" r="-154375" b="-2638"/>
            </a:stretch>
          </a:blipFill>
        </p:spPr>
      </p:sp>
      <p:grpSp>
        <p:nvGrpSpPr>
          <p:cNvPr id="7" name="Group 7"/>
          <p:cNvGrpSpPr/>
          <p:nvPr/>
        </p:nvGrpSpPr>
        <p:grpSpPr>
          <a:xfrm>
            <a:off x="17802737" y="-342834"/>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8153400" y="298320"/>
            <a:ext cx="5175620" cy="584775"/>
          </a:xfrm>
          <a:prstGeom prst="rect">
            <a:avLst/>
          </a:prstGeom>
          <a:noFill/>
          <a:ln w="28575">
            <a:solidFill>
              <a:schemeClr val="accent3">
                <a:lumMod val="75000"/>
              </a:schemeClr>
            </a:solidFill>
            <a:prstDash val="lgDash"/>
          </a:ln>
        </p:spPr>
        <p:txBody>
          <a:bodyPr wrap="square" rtlCol="0">
            <a:spAutoFit/>
          </a:bodyPr>
          <a:lstStyle/>
          <a:p>
            <a:pPr algn="r" rtl="1"/>
            <a:r>
              <a:rPr lang="ar-DZ" sz="3200" b="1" dirty="0" smtClean="0">
                <a:latin typeface="Simplified Arabic" panose="02020603050405020304" pitchFamily="18" charset="-78"/>
                <a:cs typeface="Simplified Arabic" panose="02020603050405020304" pitchFamily="18" charset="-78"/>
              </a:rPr>
              <a:t>مبـادرات عربـيـة فـي الاقـتـصـاد الدائـري:</a:t>
            </a:r>
            <a:endParaRPr lang="fr-FR" sz="3200" b="1" dirty="0">
              <a:latin typeface="Simplified Arabic" panose="02020603050405020304" pitchFamily="18" charset="-78"/>
              <a:cs typeface="Simplified Arabic" panose="02020603050405020304" pitchFamily="18" charset="-78"/>
            </a:endParaRPr>
          </a:p>
        </p:txBody>
      </p:sp>
      <p:sp>
        <p:nvSpPr>
          <p:cNvPr id="14" name="Text 0"/>
          <p:cNvSpPr/>
          <p:nvPr/>
        </p:nvSpPr>
        <p:spPr>
          <a:xfrm>
            <a:off x="7448608" y="1695292"/>
            <a:ext cx="4717702" cy="8001000"/>
          </a:xfrm>
          <a:prstGeom prst="rect">
            <a:avLst/>
          </a:prstGeom>
          <a:noFill/>
          <a:ln/>
        </p:spPr>
        <p:txBody>
          <a:bodyPr wrap="square" lIns="0" tIns="0" rIns="0" bIns="0" rtlCol="0" anchor="t"/>
          <a:lstStyle/>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en-US" sz="2400" dirty="0">
              <a:latin typeface="Simplified Arabic" panose="02020603050405020304" pitchFamily="18" charset="-78"/>
              <a:cs typeface="Simplified Arabic" panose="02020603050405020304" pitchFamily="18" charset="-78"/>
            </a:endParaRPr>
          </a:p>
          <a:p>
            <a:pPr algn="r" rtl="1">
              <a:lnSpc>
                <a:spcPct val="150000"/>
              </a:lnSpc>
            </a:pPr>
            <a:endParaRPr lang="en-US" sz="2400" dirty="0">
              <a:solidFill>
                <a:schemeClr val="accent3">
                  <a:lumMod val="75000"/>
                </a:schemeClr>
              </a:solidFill>
              <a:latin typeface="Simplified Arabic" panose="02020603050405020304" pitchFamily="18" charset="-78"/>
              <a:cs typeface="Simplified Arabic" panose="02020603050405020304" pitchFamily="18" charset="-78"/>
            </a:endParaRPr>
          </a:p>
          <a:p>
            <a:pPr algn="r" rtl="1">
              <a:lnSpc>
                <a:spcPct val="150000"/>
              </a:lnSpc>
            </a:pPr>
            <a:endParaRPr lang="ar-DZ" sz="2400" dirty="0" smtClean="0">
              <a:solidFill>
                <a:srgbClr val="405449"/>
              </a:solidFill>
              <a:latin typeface="Nobile" pitchFamily="34" charset="0"/>
              <a:ea typeface="Nobile" pitchFamily="34" charset="-122"/>
              <a:cs typeface="Nobile" pitchFamily="34" charset="-120"/>
            </a:endParaRPr>
          </a:p>
          <a:p>
            <a:pPr algn="r" rtl="1">
              <a:lnSpc>
                <a:spcPct val="150000"/>
              </a:lnSpc>
            </a:pPr>
            <a:endParaRPr lang="en-US" sz="2400" dirty="0"/>
          </a:p>
          <a:p>
            <a:pPr algn="r" rtl="1">
              <a:lnSpc>
                <a:spcPts val="5938"/>
              </a:lnSpc>
            </a:pPr>
            <a:endParaRPr lang="ar-DZ" sz="2400" b="1" dirty="0">
              <a:latin typeface="Simplified Arabic" panose="02020603050405020304" pitchFamily="18" charset="-78"/>
              <a:cs typeface="Simplified Arabic" panose="02020603050405020304" pitchFamily="18" charset="-78"/>
            </a:endParaRPr>
          </a:p>
          <a:p>
            <a:pPr algn="r" rtl="1">
              <a:lnSpc>
                <a:spcPts val="5938"/>
              </a:lnSpc>
            </a:pPr>
            <a:endParaRPr lang="en-US" sz="4400" dirty="0"/>
          </a:p>
        </p:txBody>
      </p:sp>
      <p:sp>
        <p:nvSpPr>
          <p:cNvPr id="20" name="Rectangle 19"/>
          <p:cNvSpPr/>
          <p:nvPr/>
        </p:nvSpPr>
        <p:spPr>
          <a:xfrm>
            <a:off x="6057035" y="1200190"/>
            <a:ext cx="3300904" cy="1767343"/>
          </a:xfrm>
          <a:prstGeom prst="rect">
            <a:avLst/>
          </a:prstGeom>
        </p:spPr>
        <p:txBody>
          <a:bodyPr wrap="none">
            <a:spAutoFit/>
          </a:bodyPr>
          <a:lstStyle/>
          <a:p>
            <a:pPr>
              <a:lnSpc>
                <a:spcPts val="6750"/>
              </a:lnSpc>
            </a:pPr>
            <a:r>
              <a:rPr lang="ar-DZ" sz="4400" b="1" dirty="0" smtClean="0">
                <a:solidFill>
                  <a:srgbClr val="3B4540"/>
                </a:solidFill>
                <a:latin typeface="Fraunces Extra Bold" pitchFamily="34" charset="0"/>
                <a:ea typeface="Fraunces Extra Bold" pitchFamily="34" charset="-122"/>
                <a:cs typeface="Fraunces Extra Bold" pitchFamily="34" charset="-120"/>
              </a:rPr>
              <a:t>المملكة المغربية:</a:t>
            </a:r>
          </a:p>
          <a:p>
            <a:pPr>
              <a:lnSpc>
                <a:spcPts val="6750"/>
              </a:lnSpc>
            </a:pPr>
            <a:endParaRPr lang="en-US" sz="4400" dirty="0"/>
          </a:p>
        </p:txBody>
      </p:sp>
      <p:pic>
        <p:nvPicPr>
          <p:cNvPr id="31" name="Image 0" descr="preencoded.png"/>
          <p:cNvPicPr>
            <a:picLocks noChangeAspect="1"/>
          </p:cNvPicPr>
          <p:nvPr/>
        </p:nvPicPr>
        <p:blipFill>
          <a:blip r:embed="rId6">
            <a:duotone>
              <a:prstClr val="black"/>
              <a:schemeClr val="accent3">
                <a:tint val="45000"/>
                <a:satMod val="400000"/>
              </a:schemeClr>
            </a:duotone>
          </a:blip>
          <a:stretch>
            <a:fillRect/>
          </a:stretch>
        </p:blipFill>
        <p:spPr>
          <a:xfrm>
            <a:off x="9378803" y="3162300"/>
            <a:ext cx="2783747" cy="2160000"/>
          </a:xfrm>
          <a:prstGeom prst="rect">
            <a:avLst/>
          </a:prstGeom>
        </p:spPr>
      </p:pic>
      <p:pic>
        <p:nvPicPr>
          <p:cNvPr id="32" name="Image 1" descr="preencoded.png"/>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7996121" y="6488700"/>
            <a:ext cx="5567479" cy="2160000"/>
          </a:xfrm>
          <a:prstGeom prst="rect">
            <a:avLst/>
          </a:prstGeom>
        </p:spPr>
      </p:pic>
      <p:sp>
        <p:nvSpPr>
          <p:cNvPr id="16" name="ZoneTexte 15"/>
          <p:cNvSpPr txBox="1"/>
          <p:nvPr/>
        </p:nvSpPr>
        <p:spPr>
          <a:xfrm>
            <a:off x="10512610" y="3990624"/>
            <a:ext cx="457200" cy="830997"/>
          </a:xfrm>
          <a:prstGeom prst="rect">
            <a:avLst/>
          </a:prstGeom>
          <a:noFill/>
        </p:spPr>
        <p:txBody>
          <a:bodyPr wrap="square" rtlCol="0">
            <a:spAutoFit/>
          </a:bodyPr>
          <a:lstStyle/>
          <a:p>
            <a:pPr algn="ctr"/>
            <a:r>
              <a:rPr lang="ar-DZ" sz="4800" b="1" i="1" dirty="0" smtClean="0"/>
              <a:t>1</a:t>
            </a:r>
            <a:endParaRPr lang="fr-FR" sz="4800" b="1" i="1" dirty="0"/>
          </a:p>
        </p:txBody>
      </p:sp>
      <p:sp>
        <p:nvSpPr>
          <p:cNvPr id="34" name="ZoneTexte 33"/>
          <p:cNvSpPr txBox="1"/>
          <p:nvPr/>
        </p:nvSpPr>
        <p:spPr>
          <a:xfrm>
            <a:off x="10292963" y="7153201"/>
            <a:ext cx="955425" cy="830997"/>
          </a:xfrm>
          <a:prstGeom prst="rect">
            <a:avLst/>
          </a:prstGeom>
          <a:noFill/>
        </p:spPr>
        <p:txBody>
          <a:bodyPr wrap="square" rtlCol="0">
            <a:spAutoFit/>
          </a:bodyPr>
          <a:lstStyle/>
          <a:p>
            <a:pPr algn="ctr"/>
            <a:r>
              <a:rPr lang="ar-DZ" sz="4800" b="1" i="1" dirty="0" smtClean="0"/>
              <a:t>2</a:t>
            </a:r>
            <a:endParaRPr lang="fr-FR" sz="4800" b="1" i="1" dirty="0"/>
          </a:p>
        </p:txBody>
      </p:sp>
      <p:cxnSp>
        <p:nvCxnSpPr>
          <p:cNvPr id="40" name="Connecteur droit 39"/>
          <p:cNvCxnSpPr/>
          <p:nvPr/>
        </p:nvCxnSpPr>
        <p:spPr>
          <a:xfrm flipH="1">
            <a:off x="390525" y="5905500"/>
            <a:ext cx="8820000"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10792" y="2987738"/>
            <a:ext cx="8839200" cy="2369880"/>
          </a:xfrm>
          <a:prstGeom prst="rect">
            <a:avLst/>
          </a:prstGeom>
          <a:noFill/>
        </p:spPr>
        <p:txBody>
          <a:bodyPr wrap="square" rtlCol="0">
            <a:spAutoFit/>
          </a:bodyPr>
          <a:lstStyle/>
          <a:p>
            <a:pPr algn="r" rtl="1"/>
            <a:r>
              <a:rPr lang="ar-DZ" sz="2800" b="1" dirty="0">
                <a:solidFill>
                  <a:schemeClr val="accent3">
                    <a:lumMod val="50000"/>
                  </a:schemeClr>
                </a:solidFill>
                <a:latin typeface="Simplified Arabic" panose="02020603050405020304" pitchFamily="18" charset="-78"/>
                <a:cs typeface="Simplified Arabic" panose="02020603050405020304" pitchFamily="18" charset="-78"/>
              </a:rPr>
              <a:t>مشاريع الطاقة </a:t>
            </a:r>
            <a:r>
              <a:rPr lang="ar-DZ" sz="2800" b="1" dirty="0" smtClean="0">
                <a:solidFill>
                  <a:schemeClr val="accent3">
                    <a:lumMod val="50000"/>
                  </a:schemeClr>
                </a:solidFill>
                <a:latin typeface="Simplified Arabic" panose="02020603050405020304" pitchFamily="18" charset="-78"/>
                <a:cs typeface="Simplified Arabic" panose="02020603050405020304" pitchFamily="18" charset="-78"/>
              </a:rPr>
              <a:t>الحيوية:</a:t>
            </a:r>
            <a:r>
              <a:rPr lang="ar-DZ" sz="2800" dirty="0">
                <a:solidFill>
                  <a:schemeClr val="accent3">
                    <a:lumMod val="50000"/>
                  </a:schemeClr>
                </a:solidFill>
                <a:latin typeface="Simplified Arabic" panose="02020603050405020304" pitchFamily="18" charset="-78"/>
                <a:cs typeface="Simplified Arabic" panose="02020603050405020304" pitchFamily="18" charset="-78"/>
              </a:rPr>
              <a:t/>
            </a:r>
            <a:br>
              <a:rPr lang="ar-DZ" sz="2800" dirty="0">
                <a:solidFill>
                  <a:schemeClr val="accent3">
                    <a:lumMod val="50000"/>
                  </a:schemeClr>
                </a:solidFill>
                <a:latin typeface="Simplified Arabic" panose="02020603050405020304" pitchFamily="18" charset="-78"/>
                <a:cs typeface="Simplified Arabic" panose="02020603050405020304" pitchFamily="18" charset="-78"/>
              </a:rPr>
            </a:br>
            <a:r>
              <a:rPr lang="ar-DZ" sz="2400" b="1" dirty="0">
                <a:solidFill>
                  <a:schemeClr val="accent3">
                    <a:lumMod val="75000"/>
                  </a:schemeClr>
                </a:solidFill>
                <a:latin typeface="Simplified Arabic" panose="02020603050405020304" pitchFamily="18" charset="-78"/>
                <a:cs typeface="Simplified Arabic" panose="02020603050405020304" pitchFamily="18" charset="-78"/>
              </a:rPr>
              <a:t>الطاقة الحيوية من النفايات الزراعية</a:t>
            </a:r>
            <a:r>
              <a:rPr lang="ar-DZ" sz="2400" dirty="0">
                <a:latin typeface="Simplified Arabic" panose="02020603050405020304" pitchFamily="18" charset="-78"/>
                <a:cs typeface="Simplified Arabic" panose="02020603050405020304" pitchFamily="18" charset="-78"/>
              </a:rPr>
              <a:t>: تحويل بقايا المحاصيل إلى طاقة باستخدام التحلل البيولوجي</a:t>
            </a:r>
            <a:r>
              <a:rPr lang="ar-DZ" sz="2400" dirty="0" smtClean="0">
                <a:latin typeface="Simplified Arabic" panose="02020603050405020304" pitchFamily="18" charset="-78"/>
                <a:cs typeface="Simplified Arabic" panose="02020603050405020304" pitchFamily="18" charset="-78"/>
              </a:rPr>
              <a:t>.</a:t>
            </a:r>
          </a:p>
          <a:p>
            <a:pPr algn="r" rtl="1"/>
            <a:r>
              <a:rPr lang="ar-DZ" sz="2400" b="1" dirty="0" smtClean="0">
                <a:solidFill>
                  <a:schemeClr val="accent3">
                    <a:lumMod val="75000"/>
                  </a:schemeClr>
                </a:solidFill>
                <a:latin typeface="Simplified Arabic" panose="02020603050405020304" pitchFamily="18" charset="-78"/>
                <a:cs typeface="Simplified Arabic" panose="02020603050405020304" pitchFamily="18" charset="-78"/>
              </a:rPr>
              <a:t>الغاز </a:t>
            </a:r>
            <a:r>
              <a:rPr lang="ar-DZ" sz="2400" b="1" dirty="0">
                <a:solidFill>
                  <a:schemeClr val="accent3">
                    <a:lumMod val="75000"/>
                  </a:schemeClr>
                </a:solidFill>
                <a:latin typeface="Simplified Arabic" panose="02020603050405020304" pitchFamily="18" charset="-78"/>
                <a:cs typeface="Simplified Arabic" panose="02020603050405020304" pitchFamily="18" charset="-78"/>
              </a:rPr>
              <a:t>الحيوي من فضلات الحيوانات</a:t>
            </a:r>
            <a:r>
              <a:rPr lang="ar-DZ" sz="2400" dirty="0">
                <a:latin typeface="Simplified Arabic" panose="02020603050405020304" pitchFamily="18" charset="-78"/>
                <a:cs typeface="Simplified Arabic" panose="02020603050405020304" pitchFamily="18" charset="-78"/>
              </a:rPr>
              <a:t>: إنتاج الغاز الحيوي من فضلات الحيوانات عبر الهضم اللاهوائي</a:t>
            </a:r>
            <a:r>
              <a:rPr lang="ar-DZ" sz="2400" dirty="0" smtClean="0">
                <a:latin typeface="Simplified Arabic" panose="02020603050405020304" pitchFamily="18" charset="-78"/>
                <a:cs typeface="Simplified Arabic" panose="02020603050405020304" pitchFamily="18" charset="-78"/>
              </a:rPr>
              <a:t>.</a:t>
            </a:r>
          </a:p>
          <a:p>
            <a:pPr algn="r" rtl="1"/>
            <a:r>
              <a:rPr lang="ar-DZ" sz="2400" b="1" dirty="0" smtClean="0">
                <a:solidFill>
                  <a:schemeClr val="accent3">
                    <a:lumMod val="75000"/>
                  </a:schemeClr>
                </a:solidFill>
                <a:latin typeface="Simplified Arabic" panose="02020603050405020304" pitchFamily="18" charset="-78"/>
                <a:cs typeface="Simplified Arabic" panose="02020603050405020304" pitchFamily="18" charset="-78"/>
              </a:rPr>
              <a:t>الطاقة </a:t>
            </a:r>
            <a:r>
              <a:rPr lang="ar-DZ" sz="2400" b="1" dirty="0">
                <a:solidFill>
                  <a:schemeClr val="accent3">
                    <a:lumMod val="75000"/>
                  </a:schemeClr>
                </a:solidFill>
                <a:latin typeface="Simplified Arabic" panose="02020603050405020304" pitchFamily="18" charset="-78"/>
                <a:cs typeface="Simplified Arabic" panose="02020603050405020304" pitchFamily="18" charset="-78"/>
              </a:rPr>
              <a:t>الحيوية في الصناعة</a:t>
            </a:r>
            <a:r>
              <a:rPr lang="ar-DZ" sz="2400" dirty="0">
                <a:latin typeface="Simplified Arabic" panose="02020603050405020304" pitchFamily="18" charset="-78"/>
                <a:cs typeface="Simplified Arabic" panose="02020603050405020304" pitchFamily="18" charset="-78"/>
              </a:rPr>
              <a:t>: استخدام النفايات الصناعية، مثل بقايا السكر، لإنتاج طاقة.</a:t>
            </a:r>
            <a:endParaRPr lang="ar-DZ" sz="2400" dirty="0" smtClean="0">
              <a:latin typeface="Simplified Arabic" panose="02020603050405020304" pitchFamily="18" charset="-78"/>
              <a:cs typeface="Simplified Arabic" panose="02020603050405020304" pitchFamily="18" charset="-78"/>
            </a:endParaRPr>
          </a:p>
        </p:txBody>
      </p:sp>
      <p:sp>
        <p:nvSpPr>
          <p:cNvPr id="18" name="ZoneTexte 17"/>
          <p:cNvSpPr txBox="1"/>
          <p:nvPr/>
        </p:nvSpPr>
        <p:spPr>
          <a:xfrm>
            <a:off x="202419" y="6199093"/>
            <a:ext cx="7642700" cy="2739211"/>
          </a:xfrm>
          <a:prstGeom prst="rect">
            <a:avLst/>
          </a:prstGeom>
          <a:noFill/>
        </p:spPr>
        <p:txBody>
          <a:bodyPr wrap="square" rtlCol="0">
            <a:spAutoFit/>
          </a:bodyPr>
          <a:lstStyle/>
          <a:p>
            <a:pPr algn="r" rtl="1"/>
            <a:r>
              <a:rPr lang="ar-DZ" sz="2800" b="1" dirty="0">
                <a:solidFill>
                  <a:schemeClr val="accent3">
                    <a:lumMod val="50000"/>
                  </a:schemeClr>
                </a:solidFill>
                <a:latin typeface="Simplified Arabic" panose="02020603050405020304" pitchFamily="18" charset="-78"/>
                <a:cs typeface="Simplified Arabic" panose="02020603050405020304" pitchFamily="18" charset="-78"/>
              </a:rPr>
              <a:t>الطاقة </a:t>
            </a:r>
            <a:r>
              <a:rPr lang="ar-DZ" sz="2800" b="1" dirty="0" smtClean="0">
                <a:solidFill>
                  <a:schemeClr val="accent3">
                    <a:lumMod val="50000"/>
                  </a:schemeClr>
                </a:solidFill>
                <a:latin typeface="Simplified Arabic" panose="02020603050405020304" pitchFamily="18" charset="-78"/>
                <a:cs typeface="Simplified Arabic" panose="02020603050405020304" pitchFamily="18" charset="-78"/>
              </a:rPr>
              <a:t>المتجددة:</a:t>
            </a:r>
          </a:p>
          <a:p>
            <a:pPr algn="r" rtl="1"/>
            <a:r>
              <a:rPr lang="ar-DZ" sz="2400" b="1" dirty="0">
                <a:solidFill>
                  <a:schemeClr val="accent3">
                    <a:lumMod val="75000"/>
                  </a:schemeClr>
                </a:solidFill>
                <a:latin typeface="Simplified Arabic" panose="02020603050405020304" pitchFamily="18" charset="-78"/>
                <a:cs typeface="Simplified Arabic" panose="02020603050405020304" pitchFamily="18" charset="-78"/>
              </a:rPr>
              <a:t>مشروع نور للطاقة الشمسية</a:t>
            </a:r>
            <a:r>
              <a:rPr lang="ar-DZ" sz="2400" dirty="0">
                <a:latin typeface="Simplified Arabic" panose="02020603050405020304" pitchFamily="18" charset="-78"/>
                <a:cs typeface="Simplified Arabic" panose="02020603050405020304" pitchFamily="18" charset="-78"/>
              </a:rPr>
              <a:t>: أكبر مجمع للطاقة الشمسية في العالم بقدرة 580 ميغاواط في </a:t>
            </a:r>
            <a:r>
              <a:rPr lang="ar-DZ" sz="2400" dirty="0" err="1">
                <a:latin typeface="Simplified Arabic" panose="02020603050405020304" pitchFamily="18" charset="-78"/>
                <a:cs typeface="Simplified Arabic" panose="02020603050405020304" pitchFamily="18" charset="-78"/>
              </a:rPr>
              <a:t>ورزازات</a:t>
            </a:r>
            <a:r>
              <a:rPr lang="ar-DZ" sz="2400" dirty="0" smtClean="0">
                <a:latin typeface="Simplified Arabic" panose="02020603050405020304" pitchFamily="18" charset="-78"/>
                <a:cs typeface="Simplified Arabic" panose="02020603050405020304" pitchFamily="18" charset="-78"/>
              </a:rPr>
              <a:t>.</a:t>
            </a:r>
          </a:p>
          <a:p>
            <a:pPr algn="r" rtl="1"/>
            <a:r>
              <a:rPr lang="ar-DZ" sz="2400" b="1" dirty="0" smtClean="0">
                <a:solidFill>
                  <a:schemeClr val="accent3">
                    <a:lumMod val="75000"/>
                  </a:schemeClr>
                </a:solidFill>
                <a:latin typeface="Simplified Arabic" panose="02020603050405020304" pitchFamily="18" charset="-78"/>
                <a:cs typeface="Simplified Arabic" panose="02020603050405020304" pitchFamily="18" charset="-78"/>
              </a:rPr>
              <a:t>طاقة </a:t>
            </a:r>
            <a:r>
              <a:rPr lang="ar-DZ" sz="2400" b="1" dirty="0">
                <a:solidFill>
                  <a:schemeClr val="accent3">
                    <a:lumMod val="75000"/>
                  </a:schemeClr>
                </a:solidFill>
                <a:latin typeface="Simplified Arabic" panose="02020603050405020304" pitchFamily="18" charset="-78"/>
                <a:cs typeface="Simplified Arabic" panose="02020603050405020304" pitchFamily="18" charset="-78"/>
              </a:rPr>
              <a:t>الرياح</a:t>
            </a:r>
            <a:r>
              <a:rPr lang="ar-DZ" sz="2400" dirty="0">
                <a:latin typeface="Simplified Arabic" panose="02020603050405020304" pitchFamily="18" charset="-78"/>
                <a:cs typeface="Simplified Arabic" panose="02020603050405020304" pitchFamily="18" charset="-78"/>
              </a:rPr>
              <a:t>: مشاريع ضخمة مثل "ميدلت" و"العيون" بقدرة تتجاوز 1,000 ميغاواط، مع خطط لزيادة القدرة إلى 2,000 ميغاواط بحلول 2030</a:t>
            </a:r>
            <a:r>
              <a:rPr lang="ar-DZ" sz="2400" dirty="0" smtClean="0">
                <a:latin typeface="Simplified Arabic" panose="02020603050405020304" pitchFamily="18" charset="-78"/>
                <a:cs typeface="Simplified Arabic" panose="02020603050405020304" pitchFamily="18" charset="-78"/>
              </a:rPr>
              <a:t>.</a:t>
            </a:r>
          </a:p>
          <a:p>
            <a:pPr algn="r" rtl="1"/>
            <a:r>
              <a:rPr lang="ar-DZ" sz="2400" dirty="0" smtClean="0">
                <a:solidFill>
                  <a:schemeClr val="accent3">
                    <a:lumMod val="75000"/>
                  </a:schemeClr>
                </a:solidFill>
                <a:latin typeface="Simplified Arabic" panose="02020603050405020304" pitchFamily="18" charset="-78"/>
                <a:cs typeface="Simplified Arabic" panose="02020603050405020304" pitchFamily="18" charset="-78"/>
              </a:rPr>
              <a:t>الطاقة </a:t>
            </a:r>
            <a:r>
              <a:rPr lang="ar-DZ" sz="2400" dirty="0">
                <a:solidFill>
                  <a:schemeClr val="accent3">
                    <a:lumMod val="75000"/>
                  </a:schemeClr>
                </a:solidFill>
                <a:latin typeface="Simplified Arabic" panose="02020603050405020304" pitchFamily="18" charset="-78"/>
                <a:cs typeface="Simplified Arabic" panose="02020603050405020304" pitchFamily="18" charset="-78"/>
              </a:rPr>
              <a:t>الكهرومائية</a:t>
            </a:r>
            <a:r>
              <a:rPr lang="ar-DZ" sz="2400" dirty="0">
                <a:latin typeface="Simplified Arabic" panose="02020603050405020304" pitchFamily="18" charset="-78"/>
                <a:cs typeface="Simplified Arabic" panose="02020603050405020304" pitchFamily="18" charset="-78"/>
              </a:rPr>
              <a:t>: مشاريع سدود لتوليد الكهرباء مثل سد "الرحامنة" وسد "</a:t>
            </a:r>
            <a:r>
              <a:rPr lang="ar-DZ" sz="2400" dirty="0" err="1">
                <a:latin typeface="Simplified Arabic" panose="02020603050405020304" pitchFamily="18" charset="-78"/>
                <a:cs typeface="Simplified Arabic" panose="02020603050405020304" pitchFamily="18" charset="-78"/>
              </a:rPr>
              <a:t>أفورار</a:t>
            </a:r>
            <a:r>
              <a:rPr lang="ar-DZ" sz="2400" dirty="0">
                <a:latin typeface="Simplified Arabic" panose="02020603050405020304" pitchFamily="18" charset="-78"/>
                <a:cs typeface="Simplified Arabic" panose="02020603050405020304" pitchFamily="18" charset="-78"/>
              </a:rPr>
              <a:t>".</a:t>
            </a:r>
            <a:endParaRPr lang="ar-DZ" sz="2400" dirty="0" smtClean="0">
              <a:latin typeface="Simplified Arabic" panose="02020603050405020304" pitchFamily="18" charset="-78"/>
              <a:cs typeface="Simplified Arabic" panose="02020603050405020304" pitchFamily="18" charset="-78"/>
            </a:endParaRPr>
          </a:p>
        </p:txBody>
      </p:sp>
      <p:pic>
        <p:nvPicPr>
          <p:cNvPr id="17" name="Imag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23098" y="2732678"/>
            <a:ext cx="5151392" cy="2880000"/>
          </a:xfrm>
          <a:prstGeom prst="rect">
            <a:avLst/>
          </a:prstGeom>
          <a:ln>
            <a:noFill/>
          </a:ln>
          <a:effectLst>
            <a:softEdge rad="112500"/>
          </a:effectLst>
        </p:spPr>
      </p:pic>
      <p:pic>
        <p:nvPicPr>
          <p:cNvPr id="19" name="Imag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407" y="5940536"/>
            <a:ext cx="4342380" cy="2880000"/>
          </a:xfrm>
          <a:prstGeom prst="rect">
            <a:avLst/>
          </a:prstGeom>
          <a:ln>
            <a:noFill/>
          </a:ln>
          <a:effectLst>
            <a:softEdge rad="112500"/>
          </a:effectLst>
        </p:spPr>
      </p:pic>
    </p:spTree>
    <p:extLst>
      <p:ext uri="{BB962C8B-B14F-4D97-AF65-F5344CB8AC3E}">
        <p14:creationId xmlns:p14="http://schemas.microsoft.com/office/powerpoint/2010/main" val="395543000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685800" y="2934002"/>
            <a:ext cx="5562600" cy="1828498"/>
            <a:chOff x="0" y="0"/>
            <a:chExt cx="2758110" cy="1432690"/>
          </a:xfrm>
        </p:grpSpPr>
        <p:sp>
          <p:nvSpPr>
            <p:cNvPr id="3" name="Freeform 3"/>
            <p:cNvSpPr/>
            <p:nvPr/>
          </p:nvSpPr>
          <p:spPr>
            <a:xfrm>
              <a:off x="0" y="0"/>
              <a:ext cx="2758110" cy="1432690"/>
            </a:xfrm>
            <a:custGeom>
              <a:avLst/>
              <a:gdLst/>
              <a:ahLst/>
              <a:cxnLst/>
              <a:rect l="l" t="t" r="r" b="b"/>
              <a:pathLst>
                <a:path w="2758110" h="1432690">
                  <a:moveTo>
                    <a:pt x="73928" y="0"/>
                  </a:moveTo>
                  <a:lnTo>
                    <a:pt x="2684182" y="0"/>
                  </a:lnTo>
                  <a:cubicBezTo>
                    <a:pt x="2703788" y="0"/>
                    <a:pt x="2722592" y="7789"/>
                    <a:pt x="2736457" y="21653"/>
                  </a:cubicBezTo>
                  <a:cubicBezTo>
                    <a:pt x="2750321" y="35517"/>
                    <a:pt x="2758110" y="54321"/>
                    <a:pt x="2758110" y="73928"/>
                  </a:cubicBezTo>
                  <a:lnTo>
                    <a:pt x="2758110" y="1358761"/>
                  </a:lnTo>
                  <a:cubicBezTo>
                    <a:pt x="2758110" y="1378368"/>
                    <a:pt x="2750321" y="1397172"/>
                    <a:pt x="2736457" y="1411037"/>
                  </a:cubicBezTo>
                  <a:cubicBezTo>
                    <a:pt x="2722592" y="1424901"/>
                    <a:pt x="2703788" y="1432690"/>
                    <a:pt x="2684182" y="1432690"/>
                  </a:cubicBezTo>
                  <a:lnTo>
                    <a:pt x="73928" y="1432690"/>
                  </a:lnTo>
                  <a:cubicBezTo>
                    <a:pt x="54321" y="1432690"/>
                    <a:pt x="35517" y="1424901"/>
                    <a:pt x="21653" y="1411037"/>
                  </a:cubicBezTo>
                  <a:cubicBezTo>
                    <a:pt x="7789" y="1397172"/>
                    <a:pt x="0" y="1378368"/>
                    <a:pt x="0" y="1358761"/>
                  </a:cubicBezTo>
                  <a:lnTo>
                    <a:pt x="0" y="73928"/>
                  </a:lnTo>
                  <a:cubicBezTo>
                    <a:pt x="0" y="54321"/>
                    <a:pt x="7789" y="35517"/>
                    <a:pt x="21653" y="21653"/>
                  </a:cubicBezTo>
                  <a:cubicBezTo>
                    <a:pt x="35517" y="7789"/>
                    <a:pt x="54321" y="0"/>
                    <a:pt x="73928" y="0"/>
                  </a:cubicBezTo>
                  <a:close/>
                </a:path>
              </a:pathLst>
            </a:custGeom>
            <a:solidFill>
              <a:srgbClr val="30531D"/>
            </a:solidFill>
          </p:spPr>
        </p:sp>
        <p:sp>
          <p:nvSpPr>
            <p:cNvPr id="4" name="TextBox 4"/>
            <p:cNvSpPr txBox="1"/>
            <p:nvPr/>
          </p:nvSpPr>
          <p:spPr>
            <a:xfrm>
              <a:off x="0" y="-38100"/>
              <a:ext cx="2758110" cy="147079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3453648" y="867659"/>
            <a:ext cx="1567337" cy="1623418"/>
          </a:xfrm>
          <a:custGeom>
            <a:avLst/>
            <a:gdLst/>
            <a:ahLst/>
            <a:cxnLst/>
            <a:rect l="l" t="t" r="r" b="b"/>
            <a:pathLst>
              <a:path w="1567337" h="1623418">
                <a:moveTo>
                  <a:pt x="0" y="0"/>
                </a:moveTo>
                <a:lnTo>
                  <a:pt x="1567336" y="0"/>
                </a:lnTo>
                <a:lnTo>
                  <a:pt x="1567336" y="1623418"/>
                </a:lnTo>
                <a:lnTo>
                  <a:pt x="0" y="16234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8" name="Freeform 8"/>
          <p:cNvSpPr/>
          <p:nvPr/>
        </p:nvSpPr>
        <p:spPr>
          <a:xfrm flipH="1">
            <a:off x="13870957" y="-951351"/>
            <a:ext cx="4567051" cy="4359457"/>
          </a:xfrm>
          <a:custGeom>
            <a:avLst/>
            <a:gdLst/>
            <a:ahLst/>
            <a:cxnLst/>
            <a:rect l="l" t="t" r="r" b="b"/>
            <a:pathLst>
              <a:path w="4567051" h="4359457">
                <a:moveTo>
                  <a:pt x="4567050" y="0"/>
                </a:moveTo>
                <a:lnTo>
                  <a:pt x="0" y="0"/>
                </a:lnTo>
                <a:lnTo>
                  <a:pt x="0" y="4359457"/>
                </a:lnTo>
                <a:lnTo>
                  <a:pt x="4567050" y="4359457"/>
                </a:lnTo>
                <a:lnTo>
                  <a:pt x="456705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flipH="1" flipV="1">
            <a:off x="15196021" y="8107271"/>
            <a:ext cx="4567051" cy="4359457"/>
          </a:xfrm>
          <a:custGeom>
            <a:avLst/>
            <a:gdLst/>
            <a:ahLst/>
            <a:cxnLst/>
            <a:rect l="l" t="t" r="r" b="b"/>
            <a:pathLst>
              <a:path w="4567051" h="4359457">
                <a:moveTo>
                  <a:pt x="4567051" y="4359458"/>
                </a:moveTo>
                <a:lnTo>
                  <a:pt x="0" y="4359458"/>
                </a:lnTo>
                <a:lnTo>
                  <a:pt x="0" y="0"/>
                </a:lnTo>
                <a:lnTo>
                  <a:pt x="4567051" y="0"/>
                </a:lnTo>
                <a:lnTo>
                  <a:pt x="4567051" y="435945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1887438" y="9315450"/>
            <a:ext cx="1602558" cy="265150"/>
          </a:xfrm>
          <a:custGeom>
            <a:avLst/>
            <a:gdLst/>
            <a:ahLst/>
            <a:cxnLst/>
            <a:rect l="l" t="t" r="r" b="b"/>
            <a:pathLst>
              <a:path w="1602558" h="265150">
                <a:moveTo>
                  <a:pt x="0" y="0"/>
                </a:moveTo>
                <a:lnTo>
                  <a:pt x="1602557" y="0"/>
                </a:lnTo>
                <a:lnTo>
                  <a:pt x="1602557" y="265150"/>
                </a:lnTo>
                <a:lnTo>
                  <a:pt x="0" y="2651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6836307" y="1104900"/>
            <a:ext cx="576565" cy="574468"/>
          </a:xfrm>
          <a:custGeom>
            <a:avLst/>
            <a:gdLst/>
            <a:ahLst/>
            <a:cxnLst/>
            <a:rect l="l" t="t" r="r" b="b"/>
            <a:pathLst>
              <a:path w="576565" h="574468">
                <a:moveTo>
                  <a:pt x="0" y="0"/>
                </a:moveTo>
                <a:lnTo>
                  <a:pt x="576565" y="0"/>
                </a:lnTo>
                <a:lnTo>
                  <a:pt x="576565" y="574468"/>
                </a:lnTo>
                <a:lnTo>
                  <a:pt x="0" y="57446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 name="Rectangle 4"/>
          <p:cNvSpPr/>
          <p:nvPr/>
        </p:nvSpPr>
        <p:spPr>
          <a:xfrm>
            <a:off x="3874116" y="791969"/>
            <a:ext cx="10363200" cy="1200329"/>
          </a:xfrm>
          <a:prstGeom prst="rect">
            <a:avLst/>
          </a:prstGeom>
        </p:spPr>
        <p:txBody>
          <a:bodyPr wrap="square">
            <a:spAutoFit/>
          </a:bodyPr>
          <a:lstStyle/>
          <a:p>
            <a:pPr algn="r" rtl="1"/>
            <a:endParaRPr lang="ar-DZ" sz="3600" b="1" i="1" dirty="0">
              <a:latin typeface="Simplified Arabic" panose="02020603050405020304" pitchFamily="18" charset="-78"/>
              <a:cs typeface="Simplified Arabic" panose="02020603050405020304" pitchFamily="18" charset="-78"/>
            </a:endParaRPr>
          </a:p>
          <a:p>
            <a:pPr algn="r" rtl="1"/>
            <a:r>
              <a:rPr lang="ar-DZ" sz="3600" b="1" i="1" dirty="0">
                <a:latin typeface="Simplified Arabic" panose="02020603050405020304" pitchFamily="18" charset="-78"/>
                <a:cs typeface="Simplified Arabic" panose="02020603050405020304" pitchFamily="18" charset="-78"/>
              </a:rPr>
              <a:t>        التحديات التي تعيق الاقتصاد الدائري في الدوال العربية</a:t>
            </a:r>
          </a:p>
        </p:txBody>
      </p:sp>
      <p:sp>
        <p:nvSpPr>
          <p:cNvPr id="12" name="Freeform 3"/>
          <p:cNvSpPr/>
          <p:nvPr/>
        </p:nvSpPr>
        <p:spPr>
          <a:xfrm>
            <a:off x="9633421" y="2897059"/>
            <a:ext cx="5562600" cy="1828498"/>
          </a:xfrm>
          <a:custGeom>
            <a:avLst/>
            <a:gdLst/>
            <a:ahLst/>
            <a:cxnLst/>
            <a:rect l="l" t="t" r="r" b="b"/>
            <a:pathLst>
              <a:path w="2758110" h="1432690">
                <a:moveTo>
                  <a:pt x="73928" y="0"/>
                </a:moveTo>
                <a:lnTo>
                  <a:pt x="2684182" y="0"/>
                </a:lnTo>
                <a:cubicBezTo>
                  <a:pt x="2703788" y="0"/>
                  <a:pt x="2722592" y="7789"/>
                  <a:pt x="2736457" y="21653"/>
                </a:cubicBezTo>
                <a:cubicBezTo>
                  <a:pt x="2750321" y="35517"/>
                  <a:pt x="2758110" y="54321"/>
                  <a:pt x="2758110" y="73928"/>
                </a:cubicBezTo>
                <a:lnTo>
                  <a:pt x="2758110" y="1358761"/>
                </a:lnTo>
                <a:cubicBezTo>
                  <a:pt x="2758110" y="1378368"/>
                  <a:pt x="2750321" y="1397172"/>
                  <a:pt x="2736457" y="1411037"/>
                </a:cubicBezTo>
                <a:cubicBezTo>
                  <a:pt x="2722592" y="1424901"/>
                  <a:pt x="2703788" y="1432690"/>
                  <a:pt x="2684182" y="1432690"/>
                </a:cubicBezTo>
                <a:lnTo>
                  <a:pt x="73928" y="1432690"/>
                </a:lnTo>
                <a:cubicBezTo>
                  <a:pt x="54321" y="1432690"/>
                  <a:pt x="35517" y="1424901"/>
                  <a:pt x="21653" y="1411037"/>
                </a:cubicBezTo>
                <a:cubicBezTo>
                  <a:pt x="7789" y="1397172"/>
                  <a:pt x="0" y="1378368"/>
                  <a:pt x="0" y="1358761"/>
                </a:cubicBezTo>
                <a:lnTo>
                  <a:pt x="0" y="73928"/>
                </a:lnTo>
                <a:cubicBezTo>
                  <a:pt x="0" y="54321"/>
                  <a:pt x="7789" y="35517"/>
                  <a:pt x="21653" y="21653"/>
                </a:cubicBezTo>
                <a:cubicBezTo>
                  <a:pt x="35517" y="7789"/>
                  <a:pt x="54321" y="0"/>
                  <a:pt x="73928" y="0"/>
                </a:cubicBezTo>
                <a:close/>
              </a:path>
            </a:pathLst>
          </a:custGeom>
          <a:solidFill>
            <a:srgbClr val="30531D"/>
          </a:solidFill>
        </p:spPr>
        <p:txBody>
          <a:bodyPr/>
          <a:lstStyle/>
          <a:p>
            <a:endParaRPr lang="fr-FR" dirty="0"/>
          </a:p>
        </p:txBody>
      </p:sp>
      <p:sp>
        <p:nvSpPr>
          <p:cNvPr id="13" name="Freeform 3"/>
          <p:cNvSpPr/>
          <p:nvPr/>
        </p:nvSpPr>
        <p:spPr>
          <a:xfrm>
            <a:off x="685800" y="6278773"/>
            <a:ext cx="5562600" cy="1828498"/>
          </a:xfrm>
          <a:custGeom>
            <a:avLst/>
            <a:gdLst/>
            <a:ahLst/>
            <a:cxnLst/>
            <a:rect l="l" t="t" r="r" b="b"/>
            <a:pathLst>
              <a:path w="2758110" h="1432690">
                <a:moveTo>
                  <a:pt x="73928" y="0"/>
                </a:moveTo>
                <a:lnTo>
                  <a:pt x="2684182" y="0"/>
                </a:lnTo>
                <a:cubicBezTo>
                  <a:pt x="2703788" y="0"/>
                  <a:pt x="2722592" y="7789"/>
                  <a:pt x="2736457" y="21653"/>
                </a:cubicBezTo>
                <a:cubicBezTo>
                  <a:pt x="2750321" y="35517"/>
                  <a:pt x="2758110" y="54321"/>
                  <a:pt x="2758110" y="73928"/>
                </a:cubicBezTo>
                <a:lnTo>
                  <a:pt x="2758110" y="1358761"/>
                </a:lnTo>
                <a:cubicBezTo>
                  <a:pt x="2758110" y="1378368"/>
                  <a:pt x="2750321" y="1397172"/>
                  <a:pt x="2736457" y="1411037"/>
                </a:cubicBezTo>
                <a:cubicBezTo>
                  <a:pt x="2722592" y="1424901"/>
                  <a:pt x="2703788" y="1432690"/>
                  <a:pt x="2684182" y="1432690"/>
                </a:cubicBezTo>
                <a:lnTo>
                  <a:pt x="73928" y="1432690"/>
                </a:lnTo>
                <a:cubicBezTo>
                  <a:pt x="54321" y="1432690"/>
                  <a:pt x="35517" y="1424901"/>
                  <a:pt x="21653" y="1411037"/>
                </a:cubicBezTo>
                <a:cubicBezTo>
                  <a:pt x="7789" y="1397172"/>
                  <a:pt x="0" y="1378368"/>
                  <a:pt x="0" y="1358761"/>
                </a:cubicBezTo>
                <a:lnTo>
                  <a:pt x="0" y="73928"/>
                </a:lnTo>
                <a:cubicBezTo>
                  <a:pt x="0" y="54321"/>
                  <a:pt x="7789" y="35517"/>
                  <a:pt x="21653" y="21653"/>
                </a:cubicBezTo>
                <a:cubicBezTo>
                  <a:pt x="35517" y="7789"/>
                  <a:pt x="54321" y="0"/>
                  <a:pt x="73928" y="0"/>
                </a:cubicBezTo>
                <a:close/>
              </a:path>
            </a:pathLst>
          </a:custGeom>
          <a:solidFill>
            <a:srgbClr val="30531D"/>
          </a:solidFill>
        </p:spPr>
      </p:sp>
      <p:sp>
        <p:nvSpPr>
          <p:cNvPr id="14" name="Freeform 3"/>
          <p:cNvSpPr/>
          <p:nvPr/>
        </p:nvSpPr>
        <p:spPr>
          <a:xfrm>
            <a:off x="9633421" y="6275993"/>
            <a:ext cx="5562600" cy="1828498"/>
          </a:xfrm>
          <a:custGeom>
            <a:avLst/>
            <a:gdLst/>
            <a:ahLst/>
            <a:cxnLst/>
            <a:rect l="l" t="t" r="r" b="b"/>
            <a:pathLst>
              <a:path w="2758110" h="1432690">
                <a:moveTo>
                  <a:pt x="73928" y="0"/>
                </a:moveTo>
                <a:lnTo>
                  <a:pt x="2684182" y="0"/>
                </a:lnTo>
                <a:cubicBezTo>
                  <a:pt x="2703788" y="0"/>
                  <a:pt x="2722592" y="7789"/>
                  <a:pt x="2736457" y="21653"/>
                </a:cubicBezTo>
                <a:cubicBezTo>
                  <a:pt x="2750321" y="35517"/>
                  <a:pt x="2758110" y="54321"/>
                  <a:pt x="2758110" y="73928"/>
                </a:cubicBezTo>
                <a:lnTo>
                  <a:pt x="2758110" y="1358761"/>
                </a:lnTo>
                <a:cubicBezTo>
                  <a:pt x="2758110" y="1378368"/>
                  <a:pt x="2750321" y="1397172"/>
                  <a:pt x="2736457" y="1411037"/>
                </a:cubicBezTo>
                <a:cubicBezTo>
                  <a:pt x="2722592" y="1424901"/>
                  <a:pt x="2703788" y="1432690"/>
                  <a:pt x="2684182" y="1432690"/>
                </a:cubicBezTo>
                <a:lnTo>
                  <a:pt x="73928" y="1432690"/>
                </a:lnTo>
                <a:cubicBezTo>
                  <a:pt x="54321" y="1432690"/>
                  <a:pt x="35517" y="1424901"/>
                  <a:pt x="21653" y="1411037"/>
                </a:cubicBezTo>
                <a:cubicBezTo>
                  <a:pt x="7789" y="1397172"/>
                  <a:pt x="0" y="1378368"/>
                  <a:pt x="0" y="1358761"/>
                </a:cubicBezTo>
                <a:lnTo>
                  <a:pt x="0" y="73928"/>
                </a:lnTo>
                <a:cubicBezTo>
                  <a:pt x="0" y="54321"/>
                  <a:pt x="7789" y="35517"/>
                  <a:pt x="21653" y="21653"/>
                </a:cubicBezTo>
                <a:cubicBezTo>
                  <a:pt x="35517" y="7789"/>
                  <a:pt x="54321" y="0"/>
                  <a:pt x="73928" y="0"/>
                </a:cubicBezTo>
                <a:close/>
              </a:path>
            </a:pathLst>
          </a:custGeom>
          <a:solidFill>
            <a:srgbClr val="30531D"/>
          </a:solidFill>
        </p:spPr>
      </p:sp>
      <p:sp>
        <p:nvSpPr>
          <p:cNvPr id="6" name="Rectangle 5"/>
          <p:cNvSpPr/>
          <p:nvPr/>
        </p:nvSpPr>
        <p:spPr>
          <a:xfrm>
            <a:off x="11420199" y="3428341"/>
            <a:ext cx="2217274" cy="646331"/>
          </a:xfrm>
          <a:prstGeom prst="rect">
            <a:avLst/>
          </a:prstGeom>
        </p:spPr>
        <p:txBody>
          <a:bodyPr wrap="none">
            <a:spAutoFit/>
          </a:bodyPr>
          <a:lstStyle/>
          <a:p>
            <a:pPr algn="ctr"/>
            <a:r>
              <a:rPr lang="ar-DZ" sz="3600" dirty="0">
                <a:solidFill>
                  <a:schemeClr val="bg1"/>
                </a:solidFill>
                <a:latin typeface="Simplified Arabic" panose="02020603050405020304" pitchFamily="18" charset="-78"/>
                <a:cs typeface="Simplified Arabic" panose="02020603050405020304" pitchFamily="18" charset="-78"/>
              </a:rPr>
              <a:t>نقص </a:t>
            </a:r>
            <a:r>
              <a:rPr lang="ar-DZ" sz="3600" dirty="0" smtClean="0">
                <a:solidFill>
                  <a:schemeClr val="bg1"/>
                </a:solidFill>
                <a:latin typeface="Simplified Arabic" panose="02020603050405020304" pitchFamily="18" charset="-78"/>
                <a:cs typeface="Simplified Arabic" panose="02020603050405020304" pitchFamily="18" charset="-78"/>
              </a:rPr>
              <a:t>التمويل.</a:t>
            </a:r>
            <a:endParaRPr lang="fr-FR" sz="3600" dirty="0">
              <a:solidFill>
                <a:schemeClr val="bg1"/>
              </a:solidFill>
              <a:latin typeface="Simplified Arabic" panose="02020603050405020304" pitchFamily="18" charset="-78"/>
              <a:cs typeface="Simplified Arabic" panose="02020603050405020304" pitchFamily="18" charset="-78"/>
            </a:endParaRPr>
          </a:p>
        </p:txBody>
      </p:sp>
      <p:sp>
        <p:nvSpPr>
          <p:cNvPr id="15" name="Rectangle 14"/>
          <p:cNvSpPr/>
          <p:nvPr/>
        </p:nvSpPr>
        <p:spPr>
          <a:xfrm>
            <a:off x="2033855" y="3500772"/>
            <a:ext cx="3013967" cy="646331"/>
          </a:xfrm>
          <a:prstGeom prst="rect">
            <a:avLst/>
          </a:prstGeom>
        </p:spPr>
        <p:txBody>
          <a:bodyPr wrap="none">
            <a:spAutoFit/>
          </a:bodyPr>
          <a:lstStyle/>
          <a:p>
            <a:pPr algn="ctr"/>
            <a:r>
              <a:rPr lang="ar-DZ" sz="3600" dirty="0">
                <a:solidFill>
                  <a:schemeClr val="bg1"/>
                </a:solidFill>
                <a:latin typeface="Simplified Arabic" panose="02020603050405020304" pitchFamily="18" charset="-78"/>
                <a:cs typeface="Simplified Arabic" panose="02020603050405020304" pitchFamily="18" charset="-78"/>
              </a:rPr>
              <a:t>نقص البنية </a:t>
            </a:r>
            <a:r>
              <a:rPr lang="ar-DZ" sz="3600" dirty="0" smtClean="0">
                <a:solidFill>
                  <a:schemeClr val="bg1"/>
                </a:solidFill>
                <a:latin typeface="Simplified Arabic" panose="02020603050405020304" pitchFamily="18" charset="-78"/>
                <a:cs typeface="Simplified Arabic" panose="02020603050405020304" pitchFamily="18" charset="-78"/>
              </a:rPr>
              <a:t>التحتية.</a:t>
            </a:r>
            <a:endParaRPr lang="fr-FR" sz="3600" dirty="0">
              <a:solidFill>
                <a:schemeClr val="bg1"/>
              </a:solidFill>
              <a:latin typeface="Simplified Arabic" panose="02020603050405020304" pitchFamily="18" charset="-78"/>
              <a:cs typeface="Simplified Arabic" panose="02020603050405020304" pitchFamily="18" charset="-78"/>
            </a:endParaRPr>
          </a:p>
        </p:txBody>
      </p:sp>
      <p:sp>
        <p:nvSpPr>
          <p:cNvPr id="16" name="Rectangle 15"/>
          <p:cNvSpPr/>
          <p:nvPr/>
        </p:nvSpPr>
        <p:spPr>
          <a:xfrm>
            <a:off x="10433550" y="6867074"/>
            <a:ext cx="4190571" cy="646331"/>
          </a:xfrm>
          <a:prstGeom prst="rect">
            <a:avLst/>
          </a:prstGeom>
        </p:spPr>
        <p:txBody>
          <a:bodyPr wrap="none">
            <a:spAutoFit/>
          </a:bodyPr>
          <a:lstStyle/>
          <a:p>
            <a:pPr algn="ctr"/>
            <a:r>
              <a:rPr lang="ar-DZ" sz="3600" dirty="0">
                <a:solidFill>
                  <a:schemeClr val="bg1"/>
                </a:solidFill>
                <a:latin typeface="Simplified Arabic" panose="02020603050405020304" pitchFamily="18" charset="-78"/>
                <a:cs typeface="Simplified Arabic" panose="02020603050405020304" pitchFamily="18" charset="-78"/>
              </a:rPr>
              <a:t>الاعتماد على استيراد </a:t>
            </a:r>
            <a:r>
              <a:rPr lang="ar-DZ" sz="3600" dirty="0" smtClean="0">
                <a:solidFill>
                  <a:schemeClr val="bg1"/>
                </a:solidFill>
                <a:latin typeface="Simplified Arabic" panose="02020603050405020304" pitchFamily="18" charset="-78"/>
                <a:cs typeface="Simplified Arabic" panose="02020603050405020304" pitchFamily="18" charset="-78"/>
              </a:rPr>
              <a:t>المواد.</a:t>
            </a:r>
            <a:endParaRPr lang="fr-FR" sz="3600" dirty="0">
              <a:solidFill>
                <a:schemeClr val="bg1"/>
              </a:solidFill>
              <a:latin typeface="Simplified Arabic" panose="02020603050405020304" pitchFamily="18" charset="-78"/>
              <a:cs typeface="Simplified Arabic" panose="02020603050405020304" pitchFamily="18" charset="-78"/>
            </a:endParaRPr>
          </a:p>
        </p:txBody>
      </p:sp>
      <p:sp>
        <p:nvSpPr>
          <p:cNvPr id="17" name="Rectangle 16"/>
          <p:cNvSpPr/>
          <p:nvPr/>
        </p:nvSpPr>
        <p:spPr>
          <a:xfrm>
            <a:off x="2488306" y="6867075"/>
            <a:ext cx="2055371" cy="646331"/>
          </a:xfrm>
          <a:prstGeom prst="rect">
            <a:avLst/>
          </a:prstGeom>
        </p:spPr>
        <p:txBody>
          <a:bodyPr wrap="none">
            <a:spAutoFit/>
          </a:bodyPr>
          <a:lstStyle/>
          <a:p>
            <a:pPr algn="ctr"/>
            <a:r>
              <a:rPr lang="ar-DZ" sz="3600" dirty="0">
                <a:solidFill>
                  <a:schemeClr val="bg1"/>
                </a:solidFill>
                <a:latin typeface="Simplified Arabic" panose="02020603050405020304" pitchFamily="18" charset="-78"/>
                <a:cs typeface="Simplified Arabic" panose="02020603050405020304" pitchFamily="18" charset="-78"/>
              </a:rPr>
              <a:t>نقص </a:t>
            </a:r>
            <a:r>
              <a:rPr lang="ar-DZ" sz="3600" dirty="0" smtClean="0">
                <a:solidFill>
                  <a:schemeClr val="bg1"/>
                </a:solidFill>
                <a:latin typeface="Simplified Arabic" panose="02020603050405020304" pitchFamily="18" charset="-78"/>
                <a:cs typeface="Simplified Arabic" panose="02020603050405020304" pitchFamily="18" charset="-78"/>
              </a:rPr>
              <a:t>الوعي.</a:t>
            </a:r>
            <a:endParaRPr lang="fr-FR" sz="3600"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grpSp>
        <p:nvGrpSpPr>
          <p:cNvPr id="7" name="Group 7"/>
          <p:cNvGrpSpPr/>
          <p:nvPr/>
        </p:nvGrpSpPr>
        <p:grpSpPr>
          <a:xfrm>
            <a:off x="17802737" y="-342834"/>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2209800" y="3314700"/>
            <a:ext cx="11658600" cy="830997"/>
          </a:xfrm>
          <a:prstGeom prst="rect">
            <a:avLst/>
          </a:prstGeom>
          <a:noFill/>
        </p:spPr>
        <p:txBody>
          <a:bodyPr wrap="square" rtlCol="0">
            <a:spAutoFit/>
          </a:bodyPr>
          <a:lstStyle/>
          <a:p>
            <a:pPr lvl="2" algn="r"/>
            <a:r>
              <a:rPr lang="ar-DZ" sz="4800" b="1" dirty="0" smtClean="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rPr>
              <a:t>الخــــــــــــــــــــــــاتمــــــــــــــــــــــــة</a:t>
            </a:r>
            <a:endParaRPr lang="fr-FR" sz="6600" b="1" dirty="0">
              <a:effectLst>
                <a:outerShdw blurRad="38100" dist="38100" dir="2700000" algn="tl">
                  <a:srgbClr val="000000">
                    <a:alpha val="43137"/>
                  </a:srgbClr>
                </a:outerShdw>
              </a:effectLst>
              <a:latin typeface="Simplified Arabic" panose="02020603050405020304" pitchFamily="18" charset="-78"/>
              <a:cs typeface="Simplified Arabic" panose="02020603050405020304" pitchFamily="18" charset="-78"/>
            </a:endParaRPr>
          </a:p>
        </p:txBody>
      </p:sp>
      <p:sp>
        <p:nvSpPr>
          <p:cNvPr id="16" name="Rectangle à coins arrondis 15"/>
          <p:cNvSpPr/>
          <p:nvPr/>
        </p:nvSpPr>
        <p:spPr>
          <a:xfrm>
            <a:off x="958400" y="5526900"/>
            <a:ext cx="12240000" cy="3960000"/>
          </a:xfrm>
          <a:prstGeom prst="roundRect">
            <a:avLst/>
          </a:prstGeom>
          <a:solidFill>
            <a:schemeClr val="accent3">
              <a:lumMod val="60000"/>
              <a:lumOff val="40000"/>
            </a:schemeClr>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9" name="Rectangle 2"/>
          <p:cNvSpPr>
            <a:spLocks noChangeArrowheads="1"/>
          </p:cNvSpPr>
          <p:nvPr/>
        </p:nvSpPr>
        <p:spPr bwMode="auto">
          <a:xfrm>
            <a:off x="1630100" y="5625048"/>
            <a:ext cx="10896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DZ" sz="40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ي</a:t>
            </a:r>
            <a:r>
              <a:rPr kumimoji="0" lang="ar-SA" sz="40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مثل الاقتصاد الدائري فرصة </a:t>
            </a:r>
            <a:r>
              <a:rPr kumimoji="0" lang="ar-DZ" sz="40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ذهبية</a:t>
            </a:r>
            <a:r>
              <a:rPr kumimoji="0" lang="ar-DZ" sz="4000" b="0" i="0" u="none" strike="noStrike" cap="none" normalizeH="0" dirty="0" smtClean="0">
                <a:ln>
                  <a:noFill/>
                </a:ln>
                <a:solidFill>
                  <a:schemeClr val="tx1"/>
                </a:solidFill>
                <a:effectLst/>
                <a:latin typeface="Simplified Arabic" panose="02020603050405020304" pitchFamily="18" charset="-78"/>
                <a:cs typeface="Simplified Arabic" panose="02020603050405020304" pitchFamily="18" charset="-78"/>
              </a:rPr>
              <a:t> </a:t>
            </a:r>
            <a:r>
              <a:rPr kumimoji="0" lang="ar-SA" sz="40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للدول العربية لبناء مستقبل أكثر استدامة وازدهارًا. ورغم التحديات، فإن الإرادة السياسية والتعاون المشترك يمكن أن يحفزا هذا التحول. من خلال تطوير السياسات المناسبة، والاستثمار في التقنيات الحديثة، وبناء القدرات، يمكن للدول العربية أن تصبح رائدة في مجال الاقتصاد الدائري، وتحقق أهداف التنمية المستدامة</a:t>
            </a:r>
            <a:r>
              <a:rPr kumimoji="0" lang="fr-FR" sz="3600" b="0" i="0" u="none" strike="noStrike" cap="none" normalizeH="0" baseline="0" dirty="0" smtClean="0">
                <a:ln>
                  <a:noFill/>
                </a:ln>
                <a:solidFill>
                  <a:schemeClr val="tx1"/>
                </a:solidFill>
                <a:effectLst/>
                <a:latin typeface="Simplified Arabic" panose="02020603050405020304" pitchFamily="18" charset="-78"/>
                <a:cs typeface="Simplified Arabic" panose="02020603050405020304" pitchFamily="18" charset="-78"/>
              </a:rPr>
              <a:t>.</a:t>
            </a:r>
          </a:p>
        </p:txBody>
      </p:sp>
      <p:pic>
        <p:nvPicPr>
          <p:cNvPr id="20" name="Image 19"/>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82449" y1="72449" x2="82449" y2="72449"/>
                        <a14:foregroundMark x1="75646" y1="69184" x2="75646" y2="69184"/>
                        <a14:foregroundMark x1="80544" y1="60612" x2="80544" y2="60612"/>
                      </a14:backgroundRemoval>
                    </a14:imgEffect>
                  </a14:imgLayer>
                </a14:imgProps>
              </a:ext>
              <a:ext uri="{28A0092B-C50C-407E-A947-70E740481C1C}">
                <a14:useLocalDpi xmlns:a14="http://schemas.microsoft.com/office/drawing/2010/main" val="0"/>
              </a:ext>
            </a:extLst>
          </a:blip>
          <a:stretch>
            <a:fillRect/>
          </a:stretch>
        </p:blipFill>
        <p:spPr>
          <a:xfrm>
            <a:off x="1401500" y="-473106"/>
            <a:ext cx="11353800" cy="6019800"/>
          </a:xfrm>
          <a:prstGeom prst="rect">
            <a:avLst/>
          </a:prstGeom>
        </p:spPr>
      </p:pic>
    </p:spTree>
    <p:extLst>
      <p:ext uri="{BB962C8B-B14F-4D97-AF65-F5344CB8AC3E}">
        <p14:creationId xmlns:p14="http://schemas.microsoft.com/office/powerpoint/2010/main" val="143266586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1582742" y="3545158"/>
            <a:ext cx="21453485" cy="3201714"/>
            <a:chOff x="0" y="0"/>
            <a:chExt cx="4884822" cy="729010"/>
          </a:xfrm>
        </p:grpSpPr>
        <p:sp>
          <p:nvSpPr>
            <p:cNvPr id="3" name="Freeform 3"/>
            <p:cNvSpPr/>
            <p:nvPr/>
          </p:nvSpPr>
          <p:spPr>
            <a:xfrm>
              <a:off x="0" y="0"/>
              <a:ext cx="4884822" cy="729010"/>
            </a:xfrm>
            <a:custGeom>
              <a:avLst/>
              <a:gdLst/>
              <a:ahLst/>
              <a:cxnLst/>
              <a:rect l="l" t="t" r="r" b="b"/>
              <a:pathLst>
                <a:path w="4884822" h="729010">
                  <a:moveTo>
                    <a:pt x="36087" y="0"/>
                  </a:moveTo>
                  <a:lnTo>
                    <a:pt x="4848735" y="0"/>
                  </a:lnTo>
                  <a:cubicBezTo>
                    <a:pt x="4858306" y="0"/>
                    <a:pt x="4867485" y="3802"/>
                    <a:pt x="4874253" y="10570"/>
                  </a:cubicBezTo>
                  <a:cubicBezTo>
                    <a:pt x="4881020" y="17337"/>
                    <a:pt x="4884822" y="26516"/>
                    <a:pt x="4884822" y="36087"/>
                  </a:cubicBezTo>
                  <a:lnTo>
                    <a:pt x="4884822" y="692923"/>
                  </a:lnTo>
                  <a:cubicBezTo>
                    <a:pt x="4884822" y="712853"/>
                    <a:pt x="4868666" y="729010"/>
                    <a:pt x="4848735" y="729010"/>
                  </a:cubicBezTo>
                  <a:lnTo>
                    <a:pt x="36087" y="729010"/>
                  </a:lnTo>
                  <a:cubicBezTo>
                    <a:pt x="26516" y="729010"/>
                    <a:pt x="17337" y="725208"/>
                    <a:pt x="10570" y="718440"/>
                  </a:cubicBezTo>
                  <a:cubicBezTo>
                    <a:pt x="3802" y="711673"/>
                    <a:pt x="0" y="702494"/>
                    <a:pt x="0" y="692923"/>
                  </a:cubicBezTo>
                  <a:lnTo>
                    <a:pt x="0" y="36087"/>
                  </a:lnTo>
                  <a:cubicBezTo>
                    <a:pt x="0" y="26516"/>
                    <a:pt x="3802" y="17337"/>
                    <a:pt x="10570" y="10570"/>
                  </a:cubicBezTo>
                  <a:cubicBezTo>
                    <a:pt x="17337" y="3802"/>
                    <a:pt x="26516" y="0"/>
                    <a:pt x="36087" y="0"/>
                  </a:cubicBezTo>
                  <a:close/>
                </a:path>
              </a:pathLst>
            </a:custGeom>
            <a:solidFill>
              <a:srgbClr val="30531D"/>
            </a:solidFill>
          </p:spPr>
        </p:sp>
        <p:sp>
          <p:nvSpPr>
            <p:cNvPr id="4" name="TextBox 4"/>
            <p:cNvSpPr txBox="1"/>
            <p:nvPr/>
          </p:nvSpPr>
          <p:spPr>
            <a:xfrm>
              <a:off x="0" y="-38100"/>
              <a:ext cx="4884822" cy="76711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3042166" y="3660515"/>
            <a:ext cx="12203667" cy="2486352"/>
          </a:xfrm>
          <a:prstGeom prst="rect">
            <a:avLst/>
          </a:prstGeom>
        </p:spPr>
        <p:txBody>
          <a:bodyPr lIns="0" tIns="0" rIns="0" bIns="0" rtlCol="0" anchor="t">
            <a:spAutoFit/>
          </a:bodyPr>
          <a:lstStyle/>
          <a:p>
            <a:pPr algn="ctr">
              <a:lnSpc>
                <a:spcPts val="19649"/>
              </a:lnSpc>
            </a:pPr>
            <a:r>
              <a:rPr lang="en-US" sz="16374" b="1">
                <a:solidFill>
                  <a:srgbClr val="FFFACA"/>
                </a:solidFill>
                <a:latin typeface="Be Vietnam Ultra-Bold"/>
                <a:ea typeface="Be Vietnam Ultra-Bold"/>
                <a:cs typeface="Be Vietnam Ultra-Bold"/>
                <a:sym typeface="Be Vietnam Ultra-Bold"/>
              </a:rPr>
              <a:t>THANK YOU</a:t>
            </a:r>
          </a:p>
        </p:txBody>
      </p:sp>
      <p:grpSp>
        <p:nvGrpSpPr>
          <p:cNvPr id="6" name="Group 6"/>
          <p:cNvGrpSpPr/>
          <p:nvPr/>
        </p:nvGrpSpPr>
        <p:grpSpPr>
          <a:xfrm>
            <a:off x="-598809" y="-2731830"/>
            <a:ext cx="19485617" cy="3086100"/>
            <a:chOff x="0" y="0"/>
            <a:chExt cx="5132014" cy="812800"/>
          </a:xfrm>
        </p:grpSpPr>
        <p:sp>
          <p:nvSpPr>
            <p:cNvPr id="7" name="Freeform 7"/>
            <p:cNvSpPr/>
            <p:nvPr/>
          </p:nvSpPr>
          <p:spPr>
            <a:xfrm>
              <a:off x="0" y="0"/>
              <a:ext cx="5132015" cy="812800"/>
            </a:xfrm>
            <a:custGeom>
              <a:avLst/>
              <a:gdLst/>
              <a:ahLst/>
              <a:cxnLst/>
              <a:rect l="l" t="t" r="r" b="b"/>
              <a:pathLst>
                <a:path w="5132015" h="812800">
                  <a:moveTo>
                    <a:pt x="0" y="0"/>
                  </a:moveTo>
                  <a:lnTo>
                    <a:pt x="5132015" y="0"/>
                  </a:lnTo>
                  <a:lnTo>
                    <a:pt x="5132015" y="812800"/>
                  </a:lnTo>
                  <a:lnTo>
                    <a:pt x="0" y="812800"/>
                  </a:lnTo>
                  <a:close/>
                </a:path>
              </a:pathLst>
            </a:custGeom>
            <a:solidFill>
              <a:srgbClr val="88824D"/>
            </a:solidFill>
          </p:spPr>
        </p:sp>
        <p:sp>
          <p:nvSpPr>
            <p:cNvPr id="8" name="TextBox 8"/>
            <p:cNvSpPr txBox="1"/>
            <p:nvPr/>
          </p:nvSpPr>
          <p:spPr>
            <a:xfrm>
              <a:off x="0" y="-38100"/>
              <a:ext cx="5132014"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98809" y="9932730"/>
            <a:ext cx="19485617" cy="3086100"/>
            <a:chOff x="0" y="0"/>
            <a:chExt cx="5132014" cy="812800"/>
          </a:xfrm>
        </p:grpSpPr>
        <p:sp>
          <p:nvSpPr>
            <p:cNvPr id="10" name="Freeform 10"/>
            <p:cNvSpPr/>
            <p:nvPr/>
          </p:nvSpPr>
          <p:spPr>
            <a:xfrm>
              <a:off x="0" y="0"/>
              <a:ext cx="5132015" cy="812800"/>
            </a:xfrm>
            <a:custGeom>
              <a:avLst/>
              <a:gdLst/>
              <a:ahLst/>
              <a:cxnLst/>
              <a:rect l="l" t="t" r="r" b="b"/>
              <a:pathLst>
                <a:path w="5132015" h="812800">
                  <a:moveTo>
                    <a:pt x="0" y="0"/>
                  </a:moveTo>
                  <a:lnTo>
                    <a:pt x="5132015" y="0"/>
                  </a:lnTo>
                  <a:lnTo>
                    <a:pt x="5132015" y="812800"/>
                  </a:lnTo>
                  <a:lnTo>
                    <a:pt x="0" y="812800"/>
                  </a:lnTo>
                  <a:close/>
                </a:path>
              </a:pathLst>
            </a:custGeom>
            <a:solidFill>
              <a:srgbClr val="88824D"/>
            </a:solidFill>
          </p:spPr>
        </p:sp>
        <p:sp>
          <p:nvSpPr>
            <p:cNvPr id="11" name="TextBox 11"/>
            <p:cNvSpPr txBox="1"/>
            <p:nvPr/>
          </p:nvSpPr>
          <p:spPr>
            <a:xfrm>
              <a:off x="0" y="-38100"/>
              <a:ext cx="5132014" cy="8509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flipH="1">
            <a:off x="14738671" y="-2276220"/>
            <a:ext cx="4769223" cy="4552440"/>
          </a:xfrm>
          <a:custGeom>
            <a:avLst/>
            <a:gdLst/>
            <a:ahLst/>
            <a:cxnLst/>
            <a:rect l="l" t="t" r="r" b="b"/>
            <a:pathLst>
              <a:path w="4769223" h="4552440">
                <a:moveTo>
                  <a:pt x="4769223" y="0"/>
                </a:moveTo>
                <a:lnTo>
                  <a:pt x="0" y="0"/>
                </a:lnTo>
                <a:lnTo>
                  <a:pt x="0" y="4552440"/>
                </a:lnTo>
                <a:lnTo>
                  <a:pt x="4769223" y="4552440"/>
                </a:lnTo>
                <a:lnTo>
                  <a:pt x="4769223"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3" name="Freeform 13"/>
          <p:cNvSpPr/>
          <p:nvPr/>
        </p:nvSpPr>
        <p:spPr>
          <a:xfrm flipH="1" flipV="1">
            <a:off x="14738671" y="8010780"/>
            <a:ext cx="4769223" cy="4552440"/>
          </a:xfrm>
          <a:custGeom>
            <a:avLst/>
            <a:gdLst/>
            <a:ahLst/>
            <a:cxnLst/>
            <a:rect l="l" t="t" r="r" b="b"/>
            <a:pathLst>
              <a:path w="4769223" h="4552440">
                <a:moveTo>
                  <a:pt x="4769223" y="4552440"/>
                </a:moveTo>
                <a:lnTo>
                  <a:pt x="0" y="4552440"/>
                </a:lnTo>
                <a:lnTo>
                  <a:pt x="0" y="0"/>
                </a:lnTo>
                <a:lnTo>
                  <a:pt x="4769223" y="0"/>
                </a:lnTo>
                <a:lnTo>
                  <a:pt x="4769223" y="455244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4" name="Freeform 14"/>
          <p:cNvSpPr/>
          <p:nvPr/>
        </p:nvSpPr>
        <p:spPr>
          <a:xfrm>
            <a:off x="-1219894" y="-2276220"/>
            <a:ext cx="4769223" cy="4552440"/>
          </a:xfrm>
          <a:custGeom>
            <a:avLst/>
            <a:gdLst/>
            <a:ahLst/>
            <a:cxnLst/>
            <a:rect l="l" t="t" r="r" b="b"/>
            <a:pathLst>
              <a:path w="4769223" h="4552440">
                <a:moveTo>
                  <a:pt x="0" y="0"/>
                </a:moveTo>
                <a:lnTo>
                  <a:pt x="4769223" y="0"/>
                </a:lnTo>
                <a:lnTo>
                  <a:pt x="4769223" y="4552440"/>
                </a:lnTo>
                <a:lnTo>
                  <a:pt x="0" y="4552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Freeform 15"/>
          <p:cNvSpPr/>
          <p:nvPr/>
        </p:nvSpPr>
        <p:spPr>
          <a:xfrm flipV="1">
            <a:off x="-1219894" y="8010780"/>
            <a:ext cx="4769223" cy="4552440"/>
          </a:xfrm>
          <a:custGeom>
            <a:avLst/>
            <a:gdLst/>
            <a:ahLst/>
            <a:cxnLst/>
            <a:rect l="l" t="t" r="r" b="b"/>
            <a:pathLst>
              <a:path w="4769223" h="4552440">
                <a:moveTo>
                  <a:pt x="0" y="4552440"/>
                </a:moveTo>
                <a:lnTo>
                  <a:pt x="4769223" y="4552440"/>
                </a:lnTo>
                <a:lnTo>
                  <a:pt x="4769223" y="0"/>
                </a:lnTo>
                <a:lnTo>
                  <a:pt x="0" y="0"/>
                </a:lnTo>
                <a:lnTo>
                  <a:pt x="0" y="455244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15466513" y="4799481"/>
            <a:ext cx="576565" cy="574468"/>
          </a:xfrm>
          <a:custGeom>
            <a:avLst/>
            <a:gdLst/>
            <a:ahLst/>
            <a:cxnLst/>
            <a:rect l="l" t="t" r="r" b="b"/>
            <a:pathLst>
              <a:path w="576565" h="574468">
                <a:moveTo>
                  <a:pt x="0" y="0"/>
                </a:moveTo>
                <a:lnTo>
                  <a:pt x="576565" y="0"/>
                </a:lnTo>
                <a:lnTo>
                  <a:pt x="576565" y="574468"/>
                </a:lnTo>
                <a:lnTo>
                  <a:pt x="0" y="5744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2244922" y="4799481"/>
            <a:ext cx="576565" cy="574468"/>
          </a:xfrm>
          <a:custGeom>
            <a:avLst/>
            <a:gdLst/>
            <a:ahLst/>
            <a:cxnLst/>
            <a:rect l="l" t="t" r="r" b="b"/>
            <a:pathLst>
              <a:path w="576565" h="574468">
                <a:moveTo>
                  <a:pt x="0" y="0"/>
                </a:moveTo>
                <a:lnTo>
                  <a:pt x="576565" y="0"/>
                </a:lnTo>
                <a:lnTo>
                  <a:pt x="576565" y="574468"/>
                </a:lnTo>
                <a:lnTo>
                  <a:pt x="0" y="5744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sp>
        <p:nvSpPr>
          <p:cNvPr id="5" name="Freeform 5"/>
          <p:cNvSpPr/>
          <p:nvPr/>
        </p:nvSpPr>
        <p:spPr>
          <a:xfrm>
            <a:off x="239400" y="6900000"/>
            <a:ext cx="2234616" cy="2314574"/>
          </a:xfrm>
          <a:custGeom>
            <a:avLst/>
            <a:gdLst/>
            <a:ahLst/>
            <a:cxnLst/>
            <a:rect l="l" t="t" r="r" b="b"/>
            <a:pathLst>
              <a:path w="2234616" h="2314574">
                <a:moveTo>
                  <a:pt x="0" y="0"/>
                </a:moveTo>
                <a:lnTo>
                  <a:pt x="2234616" y="0"/>
                </a:lnTo>
                <a:lnTo>
                  <a:pt x="2234616" y="2314574"/>
                </a:lnTo>
                <a:lnTo>
                  <a:pt x="0" y="23145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6" name="Group 6"/>
          <p:cNvGrpSpPr/>
          <p:nvPr/>
        </p:nvGrpSpPr>
        <p:grpSpPr>
          <a:xfrm>
            <a:off x="-588583" y="9484909"/>
            <a:ext cx="19465167" cy="3086100"/>
            <a:chOff x="0" y="0"/>
            <a:chExt cx="5126628" cy="812800"/>
          </a:xfrm>
        </p:grpSpPr>
        <p:sp>
          <p:nvSpPr>
            <p:cNvPr id="7" name="Freeform 7"/>
            <p:cNvSpPr/>
            <p:nvPr/>
          </p:nvSpPr>
          <p:spPr>
            <a:xfrm>
              <a:off x="0" y="0"/>
              <a:ext cx="5126628" cy="812800"/>
            </a:xfrm>
            <a:custGeom>
              <a:avLst/>
              <a:gdLst/>
              <a:ahLst/>
              <a:cxnLst/>
              <a:rect l="l" t="t" r="r" b="b"/>
              <a:pathLst>
                <a:path w="5126628" h="812800">
                  <a:moveTo>
                    <a:pt x="0" y="0"/>
                  </a:moveTo>
                  <a:lnTo>
                    <a:pt x="5126628" y="0"/>
                  </a:lnTo>
                  <a:lnTo>
                    <a:pt x="5126628" y="812800"/>
                  </a:lnTo>
                  <a:lnTo>
                    <a:pt x="0" y="812800"/>
                  </a:lnTo>
                  <a:close/>
                </a:path>
              </a:pathLst>
            </a:custGeom>
            <a:solidFill>
              <a:srgbClr val="88824D"/>
            </a:solidFill>
          </p:spPr>
        </p:sp>
        <p:sp>
          <p:nvSpPr>
            <p:cNvPr id="8" name="TextBox 8"/>
            <p:cNvSpPr txBox="1"/>
            <p:nvPr/>
          </p:nvSpPr>
          <p:spPr>
            <a:xfrm>
              <a:off x="0" y="-38100"/>
              <a:ext cx="5126628" cy="8509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871458" y="8686358"/>
            <a:ext cx="1602558" cy="265150"/>
          </a:xfrm>
          <a:custGeom>
            <a:avLst/>
            <a:gdLst/>
            <a:ahLst/>
            <a:cxnLst/>
            <a:rect l="l" t="t" r="r" b="b"/>
            <a:pathLst>
              <a:path w="1602558" h="265150">
                <a:moveTo>
                  <a:pt x="0" y="0"/>
                </a:moveTo>
                <a:lnTo>
                  <a:pt x="1602557" y="0"/>
                </a:lnTo>
                <a:lnTo>
                  <a:pt x="1602557" y="265151"/>
                </a:lnTo>
                <a:lnTo>
                  <a:pt x="0" y="2651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2120246" y="8893254"/>
            <a:ext cx="1602558" cy="265150"/>
          </a:xfrm>
          <a:custGeom>
            <a:avLst/>
            <a:gdLst/>
            <a:ahLst/>
            <a:cxnLst/>
            <a:rect l="l" t="t" r="r" b="b"/>
            <a:pathLst>
              <a:path w="1602558" h="265150">
                <a:moveTo>
                  <a:pt x="0" y="0"/>
                </a:moveTo>
                <a:lnTo>
                  <a:pt x="1602558" y="0"/>
                </a:lnTo>
                <a:lnTo>
                  <a:pt x="1602558" y="265151"/>
                </a:lnTo>
                <a:lnTo>
                  <a:pt x="0" y="26515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TextBox 11"/>
          <p:cNvSpPr txBox="1"/>
          <p:nvPr/>
        </p:nvSpPr>
        <p:spPr>
          <a:xfrm>
            <a:off x="871458" y="2120385"/>
            <a:ext cx="9047928" cy="771525"/>
          </a:xfrm>
          <a:prstGeom prst="rect">
            <a:avLst/>
          </a:prstGeom>
        </p:spPr>
        <p:txBody>
          <a:bodyPr lIns="0" tIns="0" rIns="0" bIns="0" rtlCol="0" anchor="t">
            <a:spAutoFit/>
          </a:bodyPr>
          <a:lstStyle/>
          <a:p>
            <a:pPr algn="l">
              <a:lnSpc>
                <a:spcPts val="6000"/>
              </a:lnSpc>
            </a:pPr>
            <a:r>
              <a:rPr lang="en-US" sz="5000" b="1">
                <a:solidFill>
                  <a:srgbClr val="FFFACA"/>
                </a:solidFill>
                <a:latin typeface="Be Vietnam Ultra-Bold"/>
                <a:ea typeface="Be Vietnam Ultra-Bold"/>
                <a:cs typeface="Be Vietnam Ultra-Bold"/>
                <a:sym typeface="Be Vietnam Ultra-Bold"/>
              </a:rPr>
              <a:t>WHAT IS A GREEN ECONOMY?</a:t>
            </a:r>
          </a:p>
        </p:txBody>
      </p:sp>
      <p:sp>
        <p:nvSpPr>
          <p:cNvPr id="12" name="Freeform 12"/>
          <p:cNvSpPr/>
          <p:nvPr/>
        </p:nvSpPr>
        <p:spPr>
          <a:xfrm rot="16200000" flipH="1">
            <a:off x="-946591" y="-155835"/>
            <a:ext cx="4769223" cy="4552440"/>
          </a:xfrm>
          <a:custGeom>
            <a:avLst/>
            <a:gdLst/>
            <a:ahLst/>
            <a:cxnLst/>
            <a:rect l="l" t="t" r="r" b="b"/>
            <a:pathLst>
              <a:path w="4769223" h="4552440">
                <a:moveTo>
                  <a:pt x="4769222" y="0"/>
                </a:moveTo>
                <a:lnTo>
                  <a:pt x="0" y="0"/>
                </a:lnTo>
                <a:lnTo>
                  <a:pt x="0" y="4552439"/>
                </a:lnTo>
                <a:lnTo>
                  <a:pt x="4769222" y="4552439"/>
                </a:lnTo>
                <a:lnTo>
                  <a:pt x="4769222"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ZoneTexte 12"/>
          <p:cNvSpPr txBox="1"/>
          <p:nvPr/>
        </p:nvSpPr>
        <p:spPr>
          <a:xfrm>
            <a:off x="2743200" y="1628984"/>
            <a:ext cx="14935200" cy="1754326"/>
          </a:xfrm>
          <a:prstGeom prst="rect">
            <a:avLst/>
          </a:prstGeom>
          <a:noFill/>
        </p:spPr>
        <p:txBody>
          <a:bodyPr wrap="square" rtlCol="0">
            <a:spAutoFit/>
          </a:bodyPr>
          <a:lstStyle/>
          <a:p>
            <a:pPr algn="r" rtl="1"/>
            <a:endParaRPr lang="ar-DZ" sz="3600" b="1" i="1" dirty="0">
              <a:latin typeface="Simplified Arabic" panose="02020603050405020304" pitchFamily="18" charset="-78"/>
              <a:cs typeface="Simplified Arabic" panose="02020603050405020304" pitchFamily="18" charset="-78"/>
            </a:endParaRPr>
          </a:p>
          <a:p>
            <a:pPr algn="r" rtl="1"/>
            <a:endParaRPr lang="ar-DZ" sz="3600" b="1" i="1" dirty="0">
              <a:latin typeface="Simplified Arabic" panose="02020603050405020304" pitchFamily="18" charset="-78"/>
              <a:cs typeface="Simplified Arabic" panose="02020603050405020304" pitchFamily="18" charset="-78"/>
            </a:endParaRPr>
          </a:p>
          <a:p>
            <a:pPr algn="r" rtl="1"/>
            <a:endParaRPr lang="fr-FR" sz="3600" b="1" i="1" dirty="0">
              <a:latin typeface="Simplified Arabic" panose="02020603050405020304" pitchFamily="18" charset="-78"/>
              <a:cs typeface="Simplified Arabic" panose="02020603050405020304" pitchFamily="18" charset="-78"/>
            </a:endParaRPr>
          </a:p>
        </p:txBody>
      </p:sp>
      <p:sp>
        <p:nvSpPr>
          <p:cNvPr id="15" name="Ellipse 14"/>
          <p:cNvSpPr/>
          <p:nvPr/>
        </p:nvSpPr>
        <p:spPr>
          <a:xfrm>
            <a:off x="16078199" y="266700"/>
            <a:ext cx="5726671" cy="9073548"/>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16677041" y="412544"/>
            <a:ext cx="733344" cy="686349"/>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Ellipse 17"/>
          <p:cNvSpPr/>
          <p:nvPr/>
        </p:nvSpPr>
        <p:spPr>
          <a:xfrm>
            <a:off x="15299688" y="5189307"/>
            <a:ext cx="733344" cy="686349"/>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15620629" y="6804687"/>
            <a:ext cx="733344" cy="686349"/>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15344855" y="3636748"/>
            <a:ext cx="733344" cy="686349"/>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15711527" y="2061632"/>
            <a:ext cx="733344" cy="68634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p:cNvSpPr txBox="1"/>
          <p:nvPr/>
        </p:nvSpPr>
        <p:spPr>
          <a:xfrm>
            <a:off x="-706386" y="454402"/>
            <a:ext cx="17394186" cy="8956298"/>
          </a:xfrm>
          <a:prstGeom prst="rect">
            <a:avLst/>
          </a:prstGeom>
          <a:noFill/>
        </p:spPr>
        <p:txBody>
          <a:bodyPr wrap="square" rtlCol="0">
            <a:spAutoFit/>
          </a:bodyPr>
          <a:lstStyle/>
          <a:p>
            <a:pPr algn="r" rtl="1"/>
            <a:r>
              <a:rPr lang="fr-FR" sz="3600" b="1" i="1" dirty="0">
                <a:latin typeface="Simplified Arabic" panose="02020603050405020304" pitchFamily="18" charset="-78"/>
                <a:cs typeface="Simplified Arabic" panose="02020603050405020304" pitchFamily="18" charset="-78"/>
              </a:rPr>
              <a:t> </a:t>
            </a:r>
            <a:r>
              <a:rPr lang="ar-DZ" sz="3600" b="1" i="1" dirty="0" smtClean="0">
                <a:latin typeface="Simplified Arabic" panose="02020603050405020304" pitchFamily="18" charset="-78"/>
                <a:cs typeface="Simplified Arabic" panose="02020603050405020304" pitchFamily="18" charset="-78"/>
              </a:rPr>
              <a:t> مقدمة</a:t>
            </a:r>
          </a:p>
          <a:p>
            <a:pPr algn="r" rtl="1"/>
            <a:endParaRPr lang="ar-DZ" sz="3600" b="1" i="1" dirty="0" smtClean="0">
              <a:latin typeface="Simplified Arabic" panose="02020603050405020304" pitchFamily="18" charset="-78"/>
              <a:cs typeface="Simplified Arabic" panose="02020603050405020304" pitchFamily="18" charset="-78"/>
            </a:endParaRPr>
          </a:p>
          <a:p>
            <a:pPr algn="r" rtl="1"/>
            <a:r>
              <a:rPr lang="fr-FR" sz="3600" b="1" i="1" dirty="0" smtClean="0">
                <a:latin typeface="Simplified Arabic" panose="02020603050405020304" pitchFamily="18" charset="-78"/>
                <a:cs typeface="Simplified Arabic" panose="02020603050405020304" pitchFamily="18" charset="-78"/>
              </a:rPr>
              <a:t>     </a:t>
            </a:r>
            <a:r>
              <a:rPr lang="ar-DZ" sz="3600" b="1" i="1" dirty="0" smtClean="0">
                <a:latin typeface="Simplified Arabic" panose="02020603050405020304" pitchFamily="18" charset="-78"/>
                <a:cs typeface="Simplified Arabic" panose="02020603050405020304" pitchFamily="18" charset="-78"/>
              </a:rPr>
              <a:t>  </a:t>
            </a:r>
          </a:p>
          <a:p>
            <a:pPr algn="r" rtl="1"/>
            <a:r>
              <a:rPr lang="ar-DZ" sz="3600" b="1" i="1" dirty="0" smtClean="0">
                <a:latin typeface="Simplified Arabic" panose="02020603050405020304" pitchFamily="18" charset="-78"/>
                <a:cs typeface="Simplified Arabic" panose="02020603050405020304" pitchFamily="18" charset="-78"/>
              </a:rPr>
              <a:t>        ماهية الاقتصاد الدائري </a:t>
            </a:r>
          </a:p>
          <a:p>
            <a:pPr algn="r" rtl="1"/>
            <a:endParaRPr lang="ar-DZ" sz="3600" b="1" i="1" dirty="0">
              <a:latin typeface="Simplified Arabic" panose="02020603050405020304" pitchFamily="18" charset="-78"/>
              <a:cs typeface="Simplified Arabic" panose="02020603050405020304" pitchFamily="18" charset="-78"/>
            </a:endParaRPr>
          </a:p>
          <a:p>
            <a:pPr algn="r" rtl="1"/>
            <a:endParaRPr lang="ar-DZ" sz="3600" b="1" i="1" dirty="0" smtClean="0">
              <a:latin typeface="Simplified Arabic" panose="02020603050405020304" pitchFamily="18" charset="-78"/>
              <a:cs typeface="Simplified Arabic" panose="02020603050405020304" pitchFamily="18" charset="-78"/>
            </a:endParaRPr>
          </a:p>
          <a:p>
            <a:pPr algn="r" rtl="1"/>
            <a:r>
              <a:rPr lang="ar-DZ" sz="3600" b="1" i="1" dirty="0" smtClean="0">
                <a:latin typeface="Simplified Arabic" panose="02020603050405020304" pitchFamily="18" charset="-78"/>
                <a:cs typeface="Simplified Arabic" panose="02020603050405020304" pitchFamily="18" charset="-78"/>
              </a:rPr>
              <a:t>           العوامل </a:t>
            </a:r>
            <a:r>
              <a:rPr lang="ar-DZ" sz="3600" b="1" i="1" dirty="0">
                <a:latin typeface="Simplified Arabic" panose="02020603050405020304" pitchFamily="18" charset="-78"/>
                <a:cs typeface="Simplified Arabic" panose="02020603050405020304" pitchFamily="18" charset="-78"/>
              </a:rPr>
              <a:t>الدافعة لتبني الاقتصاد الدائري </a:t>
            </a:r>
            <a:r>
              <a:rPr lang="ar-DZ" sz="3600" b="1" i="1" dirty="0" smtClean="0">
                <a:latin typeface="Simplified Arabic" panose="02020603050405020304" pitchFamily="18" charset="-78"/>
                <a:cs typeface="Simplified Arabic" panose="02020603050405020304" pitchFamily="18" charset="-78"/>
              </a:rPr>
              <a:t>في الدول العربية </a:t>
            </a:r>
          </a:p>
          <a:p>
            <a:pPr algn="r" rtl="1"/>
            <a:r>
              <a:rPr lang="ar-DZ" sz="3600" b="1" i="1" dirty="0" smtClean="0">
                <a:latin typeface="Simplified Arabic" panose="02020603050405020304" pitchFamily="18" charset="-78"/>
                <a:cs typeface="Simplified Arabic" panose="02020603050405020304" pitchFamily="18" charset="-78"/>
              </a:rPr>
              <a:t> </a:t>
            </a:r>
          </a:p>
          <a:p>
            <a:pPr algn="r" rtl="1"/>
            <a:endParaRPr lang="ar-DZ" sz="3600" b="1" i="1" dirty="0">
              <a:latin typeface="Simplified Arabic" panose="02020603050405020304" pitchFamily="18" charset="-78"/>
              <a:cs typeface="Simplified Arabic" panose="02020603050405020304" pitchFamily="18" charset="-78"/>
            </a:endParaRPr>
          </a:p>
          <a:p>
            <a:pPr algn="r" rtl="1"/>
            <a:r>
              <a:rPr lang="ar-DZ" sz="3600" b="1" i="1" dirty="0" smtClean="0">
                <a:latin typeface="Simplified Arabic" panose="02020603050405020304" pitchFamily="18" charset="-78"/>
                <a:cs typeface="Simplified Arabic" panose="02020603050405020304" pitchFamily="18" charset="-78"/>
              </a:rPr>
              <a:t>           أمثلة </a:t>
            </a:r>
            <a:r>
              <a:rPr lang="ar-DZ" sz="3600" b="1" i="1" dirty="0">
                <a:latin typeface="Simplified Arabic" panose="02020603050405020304" pitchFamily="18" charset="-78"/>
                <a:cs typeface="Simplified Arabic" panose="02020603050405020304" pitchFamily="18" charset="-78"/>
              </a:rPr>
              <a:t>لمبادرات ناجحة في </a:t>
            </a:r>
            <a:r>
              <a:rPr lang="ar-DZ" sz="3600" b="1" i="1" dirty="0" smtClean="0">
                <a:latin typeface="Simplified Arabic" panose="02020603050405020304" pitchFamily="18" charset="-78"/>
                <a:cs typeface="Simplified Arabic" panose="02020603050405020304" pitchFamily="18" charset="-78"/>
              </a:rPr>
              <a:t>بعض الدول العربية </a:t>
            </a:r>
          </a:p>
          <a:p>
            <a:pPr algn="r" rtl="1"/>
            <a:endParaRPr lang="ar-DZ" sz="3600" b="1" i="1" dirty="0" smtClean="0">
              <a:latin typeface="Simplified Arabic" panose="02020603050405020304" pitchFamily="18" charset="-78"/>
              <a:cs typeface="Simplified Arabic" panose="02020603050405020304" pitchFamily="18" charset="-78"/>
            </a:endParaRPr>
          </a:p>
          <a:p>
            <a:pPr algn="r" rtl="1"/>
            <a:endParaRPr lang="ar-DZ" sz="3600" b="1" i="1" dirty="0">
              <a:latin typeface="Simplified Arabic" panose="02020603050405020304" pitchFamily="18" charset="-78"/>
              <a:cs typeface="Simplified Arabic" panose="02020603050405020304" pitchFamily="18" charset="-78"/>
            </a:endParaRPr>
          </a:p>
          <a:p>
            <a:pPr algn="r" rtl="1"/>
            <a:r>
              <a:rPr lang="ar-DZ" sz="3600" b="1" i="1" dirty="0" smtClean="0">
                <a:latin typeface="Simplified Arabic" panose="02020603050405020304" pitchFamily="18" charset="-78"/>
                <a:cs typeface="Simplified Arabic" panose="02020603050405020304" pitchFamily="18" charset="-78"/>
              </a:rPr>
              <a:t>         التحديات </a:t>
            </a:r>
            <a:r>
              <a:rPr lang="ar-DZ" sz="3600" b="1" i="1" dirty="0">
                <a:latin typeface="Simplified Arabic" panose="02020603050405020304" pitchFamily="18" charset="-78"/>
                <a:cs typeface="Simplified Arabic" panose="02020603050405020304" pitchFamily="18" charset="-78"/>
              </a:rPr>
              <a:t>التي تعيق الاقتصاد الدائري </a:t>
            </a:r>
            <a:r>
              <a:rPr lang="ar-DZ" sz="3600" b="1" i="1" dirty="0" smtClean="0">
                <a:latin typeface="Simplified Arabic" panose="02020603050405020304" pitchFamily="18" charset="-78"/>
                <a:cs typeface="Simplified Arabic" panose="02020603050405020304" pitchFamily="18" charset="-78"/>
              </a:rPr>
              <a:t>في الدوال العربية</a:t>
            </a:r>
          </a:p>
          <a:p>
            <a:pPr algn="r" rtl="1"/>
            <a:endParaRPr lang="ar-DZ" sz="3600" b="1" i="1" dirty="0">
              <a:latin typeface="Simplified Arabic" panose="02020603050405020304" pitchFamily="18" charset="-78"/>
              <a:cs typeface="Simplified Arabic" panose="02020603050405020304" pitchFamily="18" charset="-78"/>
            </a:endParaRPr>
          </a:p>
          <a:p>
            <a:pPr algn="r" rtl="1"/>
            <a:endParaRPr lang="ar-DZ" sz="3600" b="1" i="1" dirty="0" smtClean="0">
              <a:latin typeface="Simplified Arabic" panose="02020603050405020304" pitchFamily="18" charset="-78"/>
              <a:cs typeface="Simplified Arabic" panose="02020603050405020304" pitchFamily="18" charset="-78"/>
            </a:endParaRPr>
          </a:p>
          <a:p>
            <a:pPr algn="r" rtl="1"/>
            <a:r>
              <a:rPr lang="ar-DZ" sz="3600" b="1" i="1" dirty="0" smtClean="0">
                <a:latin typeface="Simplified Arabic" panose="02020603050405020304" pitchFamily="18" charset="-78"/>
                <a:cs typeface="Simplified Arabic" panose="02020603050405020304" pitchFamily="18" charset="-78"/>
              </a:rPr>
              <a:t>   الخاتمة</a:t>
            </a:r>
          </a:p>
        </p:txBody>
      </p:sp>
      <p:sp>
        <p:nvSpPr>
          <p:cNvPr id="23" name="Ellipse 22"/>
          <p:cNvSpPr/>
          <p:nvPr/>
        </p:nvSpPr>
        <p:spPr>
          <a:xfrm>
            <a:off x="16535400" y="8420100"/>
            <a:ext cx="733344" cy="686349"/>
          </a:xfrm>
          <a:prstGeom prst="ellipse">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304800" y="6438900"/>
            <a:ext cx="12268200" cy="1567390"/>
            <a:chOff x="0" y="0"/>
            <a:chExt cx="2656348" cy="1683312"/>
          </a:xfrm>
        </p:grpSpPr>
        <p:sp>
          <p:nvSpPr>
            <p:cNvPr id="3" name="Freeform 3"/>
            <p:cNvSpPr/>
            <p:nvPr/>
          </p:nvSpPr>
          <p:spPr>
            <a:xfrm>
              <a:off x="0" y="0"/>
              <a:ext cx="2656348" cy="1683313"/>
            </a:xfrm>
            <a:custGeom>
              <a:avLst/>
              <a:gdLst/>
              <a:ahLst/>
              <a:cxnLst/>
              <a:rect l="l" t="t" r="r" b="b"/>
              <a:pathLst>
                <a:path w="2656348" h="1683313">
                  <a:moveTo>
                    <a:pt x="81340" y="0"/>
                  </a:moveTo>
                  <a:lnTo>
                    <a:pt x="2575008" y="0"/>
                  </a:lnTo>
                  <a:cubicBezTo>
                    <a:pt x="2596580" y="0"/>
                    <a:pt x="2617270" y="8570"/>
                    <a:pt x="2632524" y="23824"/>
                  </a:cubicBezTo>
                  <a:cubicBezTo>
                    <a:pt x="2647778" y="39078"/>
                    <a:pt x="2656348" y="59767"/>
                    <a:pt x="2656348" y="81340"/>
                  </a:cubicBezTo>
                  <a:lnTo>
                    <a:pt x="2656348" y="1601973"/>
                  </a:lnTo>
                  <a:cubicBezTo>
                    <a:pt x="2656348" y="1646896"/>
                    <a:pt x="2619931" y="1683313"/>
                    <a:pt x="2575008" y="1683313"/>
                  </a:cubicBezTo>
                  <a:lnTo>
                    <a:pt x="81340" y="1683313"/>
                  </a:lnTo>
                  <a:cubicBezTo>
                    <a:pt x="36417" y="1683313"/>
                    <a:pt x="0" y="1646896"/>
                    <a:pt x="0" y="1601973"/>
                  </a:cubicBezTo>
                  <a:lnTo>
                    <a:pt x="0" y="81340"/>
                  </a:lnTo>
                  <a:cubicBezTo>
                    <a:pt x="0" y="36417"/>
                    <a:pt x="36417" y="0"/>
                    <a:pt x="81340" y="0"/>
                  </a:cubicBezTo>
                  <a:close/>
                </a:path>
              </a:pathLst>
            </a:custGeom>
            <a:solidFill>
              <a:srgbClr val="30531D"/>
            </a:solidFill>
          </p:spPr>
        </p:sp>
        <p:sp>
          <p:nvSpPr>
            <p:cNvPr id="4" name="TextBox 4"/>
            <p:cNvSpPr txBox="1"/>
            <p:nvPr/>
          </p:nvSpPr>
          <p:spPr>
            <a:xfrm>
              <a:off x="0" y="-38100"/>
              <a:ext cx="2656348" cy="1721412"/>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067800" y="1311751"/>
            <a:ext cx="10138506" cy="769441"/>
          </a:xfrm>
          <a:prstGeom prst="rect">
            <a:avLst/>
          </a:prstGeom>
        </p:spPr>
        <p:txBody>
          <a:bodyPr lIns="0" tIns="0" rIns="0" bIns="0" rtlCol="0" anchor="t">
            <a:spAutoFit/>
          </a:bodyPr>
          <a:lstStyle/>
          <a:p>
            <a:pPr algn="ctr">
              <a:lnSpc>
                <a:spcPts val="6000"/>
              </a:lnSpc>
            </a:pPr>
            <a:r>
              <a:rPr lang="ar-DZ" sz="4400" b="1" i="1" dirty="0" smtClean="0">
                <a:solidFill>
                  <a:srgbClr val="16290C"/>
                </a:solidFill>
                <a:latin typeface="Simplified Arabic" panose="02020603050405020304" pitchFamily="18" charset="-78"/>
                <a:ea typeface="Be Vietnam Ultra-Bold"/>
                <a:cs typeface="Simplified Arabic" panose="02020603050405020304" pitchFamily="18" charset="-78"/>
                <a:sym typeface="Be Vietnam Ultra-Bold"/>
              </a:rPr>
              <a:t>مقدمة</a:t>
            </a:r>
            <a:endParaRPr lang="en-US" sz="4400" b="1" i="1" dirty="0">
              <a:solidFill>
                <a:srgbClr val="16290C"/>
              </a:solidFill>
              <a:latin typeface="Simplified Arabic" panose="02020603050405020304" pitchFamily="18" charset="-78"/>
              <a:ea typeface="Be Vietnam Ultra-Bold"/>
              <a:cs typeface="Simplified Arabic" panose="02020603050405020304" pitchFamily="18" charset="-78"/>
              <a:sym typeface="Be Vietnam Ultra-Bold"/>
            </a:endParaRPr>
          </a:p>
        </p:txBody>
      </p:sp>
      <p:grpSp>
        <p:nvGrpSpPr>
          <p:cNvPr id="6" name="Group 6"/>
          <p:cNvGrpSpPr/>
          <p:nvPr/>
        </p:nvGrpSpPr>
        <p:grpSpPr>
          <a:xfrm>
            <a:off x="-1082590" y="9948414"/>
            <a:ext cx="22214389" cy="1229941"/>
            <a:chOff x="0" y="0"/>
            <a:chExt cx="5850703" cy="323935"/>
          </a:xfrm>
        </p:grpSpPr>
        <p:sp>
          <p:nvSpPr>
            <p:cNvPr id="7" name="Freeform 7"/>
            <p:cNvSpPr/>
            <p:nvPr/>
          </p:nvSpPr>
          <p:spPr>
            <a:xfrm>
              <a:off x="0" y="0"/>
              <a:ext cx="5850703" cy="323935"/>
            </a:xfrm>
            <a:custGeom>
              <a:avLst/>
              <a:gdLst/>
              <a:ahLst/>
              <a:cxnLst/>
              <a:rect l="l" t="t" r="r" b="b"/>
              <a:pathLst>
                <a:path w="5850703" h="323935">
                  <a:moveTo>
                    <a:pt x="0" y="0"/>
                  </a:moveTo>
                  <a:lnTo>
                    <a:pt x="5850703" y="0"/>
                  </a:lnTo>
                  <a:lnTo>
                    <a:pt x="5850703" y="323935"/>
                  </a:lnTo>
                  <a:lnTo>
                    <a:pt x="0" y="323935"/>
                  </a:lnTo>
                  <a:close/>
                </a:path>
              </a:pathLst>
            </a:custGeom>
            <a:solidFill>
              <a:srgbClr val="88824D"/>
            </a:solidFill>
          </p:spPr>
        </p:sp>
        <p:sp>
          <p:nvSpPr>
            <p:cNvPr id="8" name="TextBox 8"/>
            <p:cNvSpPr txBox="1"/>
            <p:nvPr/>
          </p:nvSpPr>
          <p:spPr>
            <a:xfrm>
              <a:off x="0" y="-38100"/>
              <a:ext cx="5850703" cy="362035"/>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15316200" y="1409238"/>
            <a:ext cx="576565" cy="574468"/>
          </a:xfrm>
          <a:custGeom>
            <a:avLst/>
            <a:gdLst/>
            <a:ahLst/>
            <a:cxnLst/>
            <a:rect l="l" t="t" r="r" b="b"/>
            <a:pathLst>
              <a:path w="576565" h="574468">
                <a:moveTo>
                  <a:pt x="0" y="0"/>
                </a:moveTo>
                <a:lnTo>
                  <a:pt x="576565" y="0"/>
                </a:lnTo>
                <a:lnTo>
                  <a:pt x="576565" y="574469"/>
                </a:lnTo>
                <a:lnTo>
                  <a:pt x="0" y="5744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0" name="Freeform 10"/>
          <p:cNvSpPr/>
          <p:nvPr/>
        </p:nvSpPr>
        <p:spPr>
          <a:xfrm>
            <a:off x="12573000" y="1409238"/>
            <a:ext cx="576565" cy="574468"/>
          </a:xfrm>
          <a:custGeom>
            <a:avLst/>
            <a:gdLst/>
            <a:ahLst/>
            <a:cxnLst/>
            <a:rect l="l" t="t" r="r" b="b"/>
            <a:pathLst>
              <a:path w="576565" h="574468">
                <a:moveTo>
                  <a:pt x="0" y="0"/>
                </a:moveTo>
                <a:lnTo>
                  <a:pt x="576565" y="0"/>
                </a:lnTo>
                <a:lnTo>
                  <a:pt x="576565" y="574469"/>
                </a:lnTo>
                <a:lnTo>
                  <a:pt x="0" y="5744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flipH="1">
            <a:off x="14738671" y="-2276220"/>
            <a:ext cx="4769223" cy="4552440"/>
          </a:xfrm>
          <a:custGeom>
            <a:avLst/>
            <a:gdLst/>
            <a:ahLst/>
            <a:cxnLst/>
            <a:rect l="l" t="t" r="r" b="b"/>
            <a:pathLst>
              <a:path w="4769223" h="4552440">
                <a:moveTo>
                  <a:pt x="4769223" y="0"/>
                </a:moveTo>
                <a:lnTo>
                  <a:pt x="0" y="0"/>
                </a:lnTo>
                <a:lnTo>
                  <a:pt x="0" y="4552440"/>
                </a:lnTo>
                <a:lnTo>
                  <a:pt x="4769223" y="4552440"/>
                </a:lnTo>
                <a:lnTo>
                  <a:pt x="4769223"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Freeform 12"/>
          <p:cNvSpPr/>
          <p:nvPr/>
        </p:nvSpPr>
        <p:spPr>
          <a:xfrm>
            <a:off x="-1219894" y="-2276220"/>
            <a:ext cx="4769223" cy="4552440"/>
          </a:xfrm>
          <a:custGeom>
            <a:avLst/>
            <a:gdLst/>
            <a:ahLst/>
            <a:cxnLst/>
            <a:rect l="l" t="t" r="r" b="b"/>
            <a:pathLst>
              <a:path w="4769223" h="4552440">
                <a:moveTo>
                  <a:pt x="0" y="0"/>
                </a:moveTo>
                <a:lnTo>
                  <a:pt x="4769223" y="0"/>
                </a:lnTo>
                <a:lnTo>
                  <a:pt x="4769223" y="4552440"/>
                </a:lnTo>
                <a:lnTo>
                  <a:pt x="0" y="455244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3" name="ZoneTexte 12"/>
          <p:cNvSpPr txBox="1"/>
          <p:nvPr/>
        </p:nvSpPr>
        <p:spPr>
          <a:xfrm>
            <a:off x="-76200" y="2373707"/>
            <a:ext cx="18288000" cy="3539430"/>
          </a:xfrm>
          <a:prstGeom prst="rect">
            <a:avLst/>
          </a:prstGeom>
          <a:noFill/>
        </p:spPr>
        <p:txBody>
          <a:bodyPr wrap="square" rtlCol="0">
            <a:spAutoFit/>
          </a:bodyPr>
          <a:lstStyle/>
          <a:p>
            <a:pPr algn="r" rtl="1"/>
            <a:r>
              <a:rPr lang="ar-DZ" sz="3200" dirty="0">
                <a:latin typeface="Simplified Arabic" panose="02020603050405020304" pitchFamily="18" charset="-78"/>
                <a:cs typeface="Simplified Arabic" panose="02020603050405020304" pitchFamily="18" charset="-78"/>
              </a:rPr>
              <a:t>يشهد العالم في العقود الأخيرة تحولًا كبيرًا في الأنماط الاقتصادية نتيجة التحديات البيئية والاقتصادية المتزايدة، </a:t>
            </a:r>
            <a:r>
              <a:rPr lang="ar-DZ" sz="3200" dirty="0" smtClean="0">
                <a:latin typeface="Simplified Arabic" panose="02020603050405020304" pitchFamily="18" charset="-78"/>
                <a:cs typeface="Simplified Arabic" panose="02020603050405020304" pitchFamily="18" charset="-78"/>
              </a:rPr>
              <a:t>مثل استنزاف </a:t>
            </a:r>
            <a:r>
              <a:rPr lang="ar-DZ" sz="3200" dirty="0">
                <a:latin typeface="Simplified Arabic" panose="02020603050405020304" pitchFamily="18" charset="-78"/>
                <a:cs typeface="Simplified Arabic" panose="02020603050405020304" pitchFamily="18" charset="-78"/>
              </a:rPr>
              <a:t>الموارد الطبيعية، التلوث، وتغير المناخ. في هذا السياق، برز مفهوم الاقتصاد الدائري كبديل </a:t>
            </a:r>
            <a:r>
              <a:rPr lang="ar-DZ" sz="3200" dirty="0" smtClean="0">
                <a:latin typeface="Simplified Arabic" panose="02020603050405020304" pitchFamily="18" charset="-78"/>
                <a:cs typeface="Simplified Arabic" panose="02020603050405020304" pitchFamily="18" charset="-78"/>
              </a:rPr>
              <a:t>لمصطلح الاقتصاد </a:t>
            </a:r>
            <a:r>
              <a:rPr lang="ar-DZ" sz="3200" dirty="0">
                <a:latin typeface="Simplified Arabic" panose="02020603050405020304" pitchFamily="18" charset="-78"/>
                <a:cs typeface="Simplified Arabic" panose="02020603050405020304" pitchFamily="18" charset="-78"/>
              </a:rPr>
              <a:t>الخطي التقليدي. حيث يسعى الاقتصاد الدائري إلى تحقيق أقصى استفادة من الموارد من خلال </a:t>
            </a:r>
            <a:r>
              <a:rPr lang="ar-DZ" sz="3200" dirty="0" smtClean="0">
                <a:latin typeface="Simplified Arabic" panose="02020603050405020304" pitchFamily="18" charset="-78"/>
                <a:cs typeface="Simplified Arabic" panose="02020603050405020304" pitchFamily="18" charset="-78"/>
              </a:rPr>
              <a:t>إعادة الاستخدام</a:t>
            </a:r>
            <a:r>
              <a:rPr lang="ar-DZ" sz="3200" dirty="0">
                <a:latin typeface="Simplified Arabic" panose="02020603050405020304" pitchFamily="18" charset="-78"/>
                <a:cs typeface="Simplified Arabic" panose="02020603050405020304" pitchFamily="18" charset="-78"/>
              </a:rPr>
              <a:t>، وإعادة التدوير، وتقليل النفايات، مما يضمن تحقيق استدامة اقتصادية وبيئية طويلة الأمد</a:t>
            </a:r>
            <a:r>
              <a:rPr lang="ar-DZ" sz="3200" dirty="0" smtClean="0">
                <a:latin typeface="Simplified Arabic" panose="02020603050405020304" pitchFamily="18" charset="-78"/>
                <a:cs typeface="Simplified Arabic" panose="02020603050405020304" pitchFamily="18" charset="-78"/>
              </a:rPr>
              <a:t>.</a:t>
            </a:r>
          </a:p>
          <a:p>
            <a:pPr algn="r" rtl="1"/>
            <a:r>
              <a:rPr lang="ar-DZ" sz="3200" dirty="0">
                <a:latin typeface="Simplified Arabic" panose="02020603050405020304" pitchFamily="18" charset="-78"/>
                <a:cs typeface="Simplified Arabic" panose="02020603050405020304" pitchFamily="18" charset="-78"/>
              </a:rPr>
              <a:t>في الدول العربية، تتفاقم التحديات البيئية والاقتصادية بسبب الاعتماد الكبير على الصناعات التقليدية. ومع </a:t>
            </a:r>
            <a:r>
              <a:rPr lang="ar-DZ" sz="3200" dirty="0" smtClean="0">
                <a:latin typeface="Simplified Arabic" panose="02020603050405020304" pitchFamily="18" charset="-78"/>
                <a:cs typeface="Simplified Arabic" panose="02020603050405020304" pitchFamily="18" charset="-78"/>
              </a:rPr>
              <a:t>ذلك، تمتلك </a:t>
            </a:r>
            <a:r>
              <a:rPr lang="ar-DZ" sz="3200" dirty="0">
                <a:latin typeface="Simplified Arabic" panose="02020603050405020304" pitchFamily="18" charset="-78"/>
                <a:cs typeface="Simplified Arabic" panose="02020603050405020304" pitchFamily="18" charset="-78"/>
              </a:rPr>
              <a:t>الدول العربية إمكانات كبيرة لتبني الاقتصاد الدائري كوسيلة لتحقيق التنمية المستدامة من خلال </a:t>
            </a:r>
            <a:r>
              <a:rPr lang="ar-DZ" sz="3200" dirty="0" smtClean="0">
                <a:latin typeface="Simplified Arabic" panose="02020603050405020304" pitchFamily="18" charset="-78"/>
                <a:cs typeface="Simplified Arabic" panose="02020603050405020304" pitchFamily="18" charset="-78"/>
              </a:rPr>
              <a:t>استغلال مواردها </a:t>
            </a:r>
            <a:r>
              <a:rPr lang="ar-DZ" sz="3200" dirty="0">
                <a:latin typeface="Simplified Arabic" panose="02020603050405020304" pitchFamily="18" charset="-78"/>
                <a:cs typeface="Simplified Arabic" panose="02020603050405020304" pitchFamily="18" charset="-78"/>
              </a:rPr>
              <a:t>بشكل أكثر كفاءة، وتشجيع الابتكار، وتعزيز التعاون الإقليمي والدولي.</a:t>
            </a:r>
            <a:endParaRPr lang="fr-FR" sz="3200" dirty="0">
              <a:latin typeface="Simplified Arabic" panose="02020603050405020304" pitchFamily="18" charset="-78"/>
              <a:cs typeface="Simplified Arabic" panose="02020603050405020304" pitchFamily="18" charset="-78"/>
            </a:endParaRPr>
          </a:p>
        </p:txBody>
      </p:sp>
      <p:sp>
        <p:nvSpPr>
          <p:cNvPr id="14" name="ZoneTexte 13"/>
          <p:cNvSpPr txBox="1"/>
          <p:nvPr/>
        </p:nvSpPr>
        <p:spPr>
          <a:xfrm>
            <a:off x="0" y="6881691"/>
            <a:ext cx="12344400" cy="646331"/>
          </a:xfrm>
          <a:prstGeom prst="rect">
            <a:avLst/>
          </a:prstGeom>
          <a:noFill/>
        </p:spPr>
        <p:txBody>
          <a:bodyPr wrap="square" rtlCol="0">
            <a:spAutoFit/>
          </a:bodyPr>
          <a:lstStyle/>
          <a:p>
            <a:pPr algn="r" rtl="1"/>
            <a:r>
              <a:rPr lang="ar-DZ" sz="3600" b="1" dirty="0">
                <a:solidFill>
                  <a:schemeClr val="bg1"/>
                </a:solidFill>
                <a:latin typeface="Simplified Arabic" panose="02020603050405020304" pitchFamily="18" charset="-78"/>
                <a:cs typeface="Simplified Arabic" panose="02020603050405020304" pitchFamily="18" charset="-78"/>
              </a:rPr>
              <a:t>كيف استغلت الدول العربية الاقتصاد الدائري في تعزيز مسار التنمية المستدامة؟</a:t>
            </a:r>
            <a:endParaRPr lang="fr-FR" sz="3600" b="1" dirty="0">
              <a:solidFill>
                <a:schemeClr val="bg1"/>
              </a:solidFill>
              <a:latin typeface="Simplified Arabic" panose="02020603050405020304" pitchFamily="18" charset="-78"/>
              <a:cs typeface="Simplified Arabic" panose="02020603050405020304" pitchFamily="18" charset="-78"/>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598809" y="8124103"/>
            <a:ext cx="19485617" cy="3162312"/>
            <a:chOff x="0" y="0"/>
            <a:chExt cx="5132014" cy="832872"/>
          </a:xfrm>
        </p:grpSpPr>
        <p:sp>
          <p:nvSpPr>
            <p:cNvPr id="3" name="Freeform 3"/>
            <p:cNvSpPr/>
            <p:nvPr/>
          </p:nvSpPr>
          <p:spPr>
            <a:xfrm>
              <a:off x="0" y="0"/>
              <a:ext cx="5132015" cy="832872"/>
            </a:xfrm>
            <a:custGeom>
              <a:avLst/>
              <a:gdLst/>
              <a:ahLst/>
              <a:cxnLst/>
              <a:rect l="l" t="t" r="r" b="b"/>
              <a:pathLst>
                <a:path w="5132015" h="832872">
                  <a:moveTo>
                    <a:pt x="0" y="0"/>
                  </a:moveTo>
                  <a:lnTo>
                    <a:pt x="5132015" y="0"/>
                  </a:lnTo>
                  <a:lnTo>
                    <a:pt x="5132015" y="832872"/>
                  </a:lnTo>
                  <a:lnTo>
                    <a:pt x="0" y="832872"/>
                  </a:lnTo>
                  <a:close/>
                </a:path>
              </a:pathLst>
            </a:custGeom>
            <a:solidFill>
              <a:srgbClr val="30531D"/>
            </a:solidFill>
          </p:spPr>
        </p:sp>
        <p:sp>
          <p:nvSpPr>
            <p:cNvPr id="4" name="TextBox 4"/>
            <p:cNvSpPr txBox="1"/>
            <p:nvPr/>
          </p:nvSpPr>
          <p:spPr>
            <a:xfrm>
              <a:off x="0" y="-38100"/>
              <a:ext cx="5132014" cy="870972"/>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09800" y="5476860"/>
            <a:ext cx="5587537" cy="4036146"/>
            <a:chOff x="0" y="0"/>
            <a:chExt cx="1471615" cy="1063018"/>
          </a:xfrm>
        </p:grpSpPr>
        <p:sp>
          <p:nvSpPr>
            <p:cNvPr id="9" name="Freeform 9"/>
            <p:cNvSpPr/>
            <p:nvPr/>
          </p:nvSpPr>
          <p:spPr>
            <a:xfrm>
              <a:off x="0" y="0"/>
              <a:ext cx="1471615" cy="1063018"/>
            </a:xfrm>
            <a:custGeom>
              <a:avLst/>
              <a:gdLst/>
              <a:ahLst/>
              <a:cxnLst/>
              <a:rect l="l" t="t" r="r" b="b"/>
              <a:pathLst>
                <a:path w="1471615" h="1063018">
                  <a:moveTo>
                    <a:pt x="27711" y="0"/>
                  </a:moveTo>
                  <a:lnTo>
                    <a:pt x="1443903" y="0"/>
                  </a:lnTo>
                  <a:cubicBezTo>
                    <a:pt x="1451253" y="0"/>
                    <a:pt x="1458301" y="2920"/>
                    <a:pt x="1463498" y="8116"/>
                  </a:cubicBezTo>
                  <a:cubicBezTo>
                    <a:pt x="1468695" y="13313"/>
                    <a:pt x="1471615" y="20362"/>
                    <a:pt x="1471615" y="27711"/>
                  </a:cubicBezTo>
                  <a:lnTo>
                    <a:pt x="1471615" y="1035307"/>
                  </a:lnTo>
                  <a:cubicBezTo>
                    <a:pt x="1471615" y="1050611"/>
                    <a:pt x="1459208" y="1063018"/>
                    <a:pt x="1443903" y="1063018"/>
                  </a:cubicBezTo>
                  <a:lnTo>
                    <a:pt x="27711" y="1063018"/>
                  </a:lnTo>
                  <a:cubicBezTo>
                    <a:pt x="20362" y="1063018"/>
                    <a:pt x="13313" y="1060098"/>
                    <a:pt x="8116" y="1054902"/>
                  </a:cubicBezTo>
                  <a:cubicBezTo>
                    <a:pt x="2920" y="1049705"/>
                    <a:pt x="0" y="1042656"/>
                    <a:pt x="0" y="1035307"/>
                  </a:cubicBezTo>
                  <a:lnTo>
                    <a:pt x="0" y="27711"/>
                  </a:lnTo>
                  <a:cubicBezTo>
                    <a:pt x="0" y="12407"/>
                    <a:pt x="12407" y="0"/>
                    <a:pt x="27711" y="0"/>
                  </a:cubicBezTo>
                  <a:close/>
                </a:path>
              </a:pathLst>
            </a:custGeom>
            <a:solidFill>
              <a:srgbClr val="FFFACA"/>
            </a:solidFill>
            <a:ln w="47625" cap="sq">
              <a:solidFill>
                <a:srgbClr val="88824D"/>
              </a:solidFill>
              <a:prstDash val="solid"/>
              <a:miter/>
            </a:ln>
          </p:spPr>
        </p:sp>
        <p:sp>
          <p:nvSpPr>
            <p:cNvPr id="10" name="TextBox 10"/>
            <p:cNvSpPr txBox="1"/>
            <p:nvPr/>
          </p:nvSpPr>
          <p:spPr>
            <a:xfrm>
              <a:off x="0" y="-38100"/>
              <a:ext cx="1471615" cy="1101118"/>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3151905" y="945059"/>
            <a:ext cx="12102255" cy="769441"/>
          </a:xfrm>
          <a:prstGeom prst="rect">
            <a:avLst/>
          </a:prstGeom>
        </p:spPr>
        <p:txBody>
          <a:bodyPr lIns="0" tIns="0" rIns="0" bIns="0" rtlCol="0" anchor="t">
            <a:spAutoFit/>
          </a:bodyPr>
          <a:lstStyle/>
          <a:p>
            <a:pPr algn="ctr">
              <a:lnSpc>
                <a:spcPts val="6000"/>
              </a:lnSpc>
            </a:pPr>
            <a:r>
              <a:rPr lang="ar-DZ" sz="4400" b="1" i="1" dirty="0" smtClean="0">
                <a:solidFill>
                  <a:srgbClr val="16290C"/>
                </a:solidFill>
                <a:latin typeface="Simplified Arabic" panose="02020603050405020304" pitchFamily="18" charset="-78"/>
                <a:ea typeface="Be Vietnam Ultra-Bold"/>
                <a:cs typeface="Simplified Arabic" panose="02020603050405020304" pitchFamily="18" charset="-78"/>
                <a:sym typeface="Be Vietnam Ultra-Bold"/>
              </a:rPr>
              <a:t>الفرضيات </a:t>
            </a:r>
            <a:endParaRPr lang="en-US" sz="4400" b="1" i="1" dirty="0">
              <a:solidFill>
                <a:srgbClr val="16290C"/>
              </a:solidFill>
              <a:latin typeface="Simplified Arabic" panose="02020603050405020304" pitchFamily="18" charset="-78"/>
              <a:ea typeface="Be Vietnam Ultra-Bold"/>
              <a:cs typeface="Simplified Arabic" panose="02020603050405020304" pitchFamily="18" charset="-78"/>
              <a:sym typeface="Be Vietnam Ultra-Bold"/>
            </a:endParaRPr>
          </a:p>
        </p:txBody>
      </p:sp>
      <p:sp>
        <p:nvSpPr>
          <p:cNvPr id="15" name="Freeform 15"/>
          <p:cNvSpPr/>
          <p:nvPr/>
        </p:nvSpPr>
        <p:spPr>
          <a:xfrm>
            <a:off x="10896600" y="1104900"/>
            <a:ext cx="463969" cy="462282"/>
          </a:xfrm>
          <a:custGeom>
            <a:avLst/>
            <a:gdLst/>
            <a:ahLst/>
            <a:cxnLst/>
            <a:rect l="l" t="t" r="r" b="b"/>
            <a:pathLst>
              <a:path w="463969" h="462282">
                <a:moveTo>
                  <a:pt x="0" y="0"/>
                </a:moveTo>
                <a:lnTo>
                  <a:pt x="463969" y="0"/>
                </a:lnTo>
                <a:lnTo>
                  <a:pt x="463969" y="462282"/>
                </a:lnTo>
                <a:lnTo>
                  <a:pt x="0" y="46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6" name="Freeform 16"/>
          <p:cNvSpPr/>
          <p:nvPr/>
        </p:nvSpPr>
        <p:spPr>
          <a:xfrm>
            <a:off x="7391400" y="1028700"/>
            <a:ext cx="463969" cy="462282"/>
          </a:xfrm>
          <a:custGeom>
            <a:avLst/>
            <a:gdLst/>
            <a:ahLst/>
            <a:cxnLst/>
            <a:rect l="l" t="t" r="r" b="b"/>
            <a:pathLst>
              <a:path w="463969" h="462282">
                <a:moveTo>
                  <a:pt x="0" y="0"/>
                </a:moveTo>
                <a:lnTo>
                  <a:pt x="463969" y="0"/>
                </a:lnTo>
                <a:lnTo>
                  <a:pt x="463969" y="462282"/>
                </a:lnTo>
                <a:lnTo>
                  <a:pt x="0" y="462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7" name="Group 17"/>
          <p:cNvGrpSpPr/>
          <p:nvPr/>
        </p:nvGrpSpPr>
        <p:grpSpPr>
          <a:xfrm>
            <a:off x="-598809" y="-737953"/>
            <a:ext cx="19485617" cy="1082698"/>
            <a:chOff x="0" y="0"/>
            <a:chExt cx="5132014" cy="285155"/>
          </a:xfrm>
        </p:grpSpPr>
        <p:sp>
          <p:nvSpPr>
            <p:cNvPr id="18" name="Freeform 18"/>
            <p:cNvSpPr/>
            <p:nvPr/>
          </p:nvSpPr>
          <p:spPr>
            <a:xfrm>
              <a:off x="0" y="0"/>
              <a:ext cx="5132015" cy="285155"/>
            </a:xfrm>
            <a:custGeom>
              <a:avLst/>
              <a:gdLst/>
              <a:ahLst/>
              <a:cxnLst/>
              <a:rect l="l" t="t" r="r" b="b"/>
              <a:pathLst>
                <a:path w="5132015" h="285155">
                  <a:moveTo>
                    <a:pt x="0" y="0"/>
                  </a:moveTo>
                  <a:lnTo>
                    <a:pt x="5132015" y="0"/>
                  </a:lnTo>
                  <a:lnTo>
                    <a:pt x="5132015" y="285155"/>
                  </a:lnTo>
                  <a:lnTo>
                    <a:pt x="0" y="285155"/>
                  </a:lnTo>
                  <a:close/>
                </a:path>
              </a:pathLst>
            </a:custGeom>
            <a:solidFill>
              <a:srgbClr val="88824D"/>
            </a:solidFill>
          </p:spPr>
        </p:sp>
        <p:sp>
          <p:nvSpPr>
            <p:cNvPr id="19" name="TextBox 19"/>
            <p:cNvSpPr txBox="1"/>
            <p:nvPr/>
          </p:nvSpPr>
          <p:spPr>
            <a:xfrm>
              <a:off x="0" y="-38100"/>
              <a:ext cx="5132014" cy="323255"/>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4511835" y="4217082"/>
            <a:ext cx="1279330" cy="1279330"/>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290C"/>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096371" y="4700588"/>
            <a:ext cx="923074" cy="828675"/>
          </a:xfrm>
          <a:prstGeom prst="rect">
            <a:avLst/>
          </a:prstGeom>
        </p:spPr>
        <p:txBody>
          <a:bodyPr lIns="0" tIns="0" rIns="0" bIns="0" rtlCol="0" anchor="t">
            <a:spAutoFit/>
          </a:bodyPr>
          <a:lstStyle/>
          <a:p>
            <a:pPr algn="ctr">
              <a:lnSpc>
                <a:spcPts val="6599"/>
              </a:lnSpc>
            </a:pPr>
            <a:r>
              <a:rPr lang="en-US" sz="5499" b="1" dirty="0">
                <a:solidFill>
                  <a:srgbClr val="FFFACA"/>
                </a:solidFill>
                <a:latin typeface="Be Vietnam Ultra-Bold"/>
                <a:ea typeface="Be Vietnam Ultra-Bold"/>
                <a:cs typeface="Be Vietnam Ultra-Bold"/>
                <a:sym typeface="Be Vietnam Ultra-Bold"/>
              </a:rPr>
              <a:t>1</a:t>
            </a:r>
          </a:p>
        </p:txBody>
      </p:sp>
      <p:sp>
        <p:nvSpPr>
          <p:cNvPr id="27" name="TextBox 27"/>
          <p:cNvSpPr txBox="1"/>
          <p:nvPr/>
        </p:nvSpPr>
        <p:spPr>
          <a:xfrm>
            <a:off x="4689963" y="4412425"/>
            <a:ext cx="923074" cy="828675"/>
          </a:xfrm>
          <a:prstGeom prst="rect">
            <a:avLst/>
          </a:prstGeom>
        </p:spPr>
        <p:txBody>
          <a:bodyPr lIns="0" tIns="0" rIns="0" bIns="0" rtlCol="0" anchor="t">
            <a:spAutoFit/>
          </a:bodyPr>
          <a:lstStyle/>
          <a:p>
            <a:pPr algn="ctr">
              <a:lnSpc>
                <a:spcPts val="6599"/>
              </a:lnSpc>
            </a:pPr>
            <a:r>
              <a:rPr lang="en-US" sz="5499" b="1" dirty="0">
                <a:solidFill>
                  <a:srgbClr val="FFFACA"/>
                </a:solidFill>
                <a:latin typeface="Be Vietnam Ultra-Bold"/>
                <a:ea typeface="Be Vietnam Ultra-Bold"/>
                <a:cs typeface="Be Vietnam Ultra-Bold"/>
                <a:sym typeface="Be Vietnam Ultra-Bold"/>
              </a:rPr>
              <a:t>2</a:t>
            </a:r>
          </a:p>
        </p:txBody>
      </p:sp>
      <p:grpSp>
        <p:nvGrpSpPr>
          <p:cNvPr id="28" name="Group 28"/>
          <p:cNvGrpSpPr/>
          <p:nvPr/>
        </p:nvGrpSpPr>
        <p:grpSpPr>
          <a:xfrm>
            <a:off x="13667397" y="4127387"/>
            <a:ext cx="1279330" cy="125098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6290C"/>
            </a:solidFill>
          </p:spPr>
        </p:sp>
        <p:sp>
          <p:nvSpPr>
            <p:cNvPr id="30" name="TextBox 3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1" name="TextBox 31"/>
          <p:cNvSpPr txBox="1"/>
          <p:nvPr/>
        </p:nvSpPr>
        <p:spPr>
          <a:xfrm>
            <a:off x="13845525" y="4306441"/>
            <a:ext cx="923074" cy="788293"/>
          </a:xfrm>
          <a:prstGeom prst="rect">
            <a:avLst/>
          </a:prstGeom>
        </p:spPr>
        <p:txBody>
          <a:bodyPr lIns="0" tIns="0" rIns="0" bIns="0" rtlCol="0" anchor="t">
            <a:spAutoFit/>
          </a:bodyPr>
          <a:lstStyle/>
          <a:p>
            <a:pPr algn="ctr">
              <a:lnSpc>
                <a:spcPts val="6599"/>
              </a:lnSpc>
            </a:pPr>
            <a:r>
              <a:rPr lang="ar-DZ" sz="5499" b="1" dirty="0" smtClean="0">
                <a:solidFill>
                  <a:srgbClr val="FFFACA"/>
                </a:solidFill>
                <a:latin typeface="Be Vietnam Ultra-Bold"/>
                <a:ea typeface="Be Vietnam Ultra-Bold"/>
                <a:cs typeface="Be Vietnam Ultra-Bold"/>
                <a:sym typeface="Be Vietnam Ultra-Bold"/>
              </a:rPr>
              <a:t>1</a:t>
            </a:r>
            <a:endParaRPr lang="en-US" sz="5499" b="1" dirty="0">
              <a:solidFill>
                <a:srgbClr val="FFFACA"/>
              </a:solidFill>
              <a:latin typeface="Be Vietnam Ultra-Bold"/>
              <a:ea typeface="Be Vietnam Ultra-Bold"/>
              <a:cs typeface="Be Vietnam Ultra-Bold"/>
              <a:sym typeface="Be Vietnam Ultra-Bold"/>
            </a:endParaRPr>
          </a:p>
        </p:txBody>
      </p:sp>
      <p:grpSp>
        <p:nvGrpSpPr>
          <p:cNvPr id="32" name="Group 8"/>
          <p:cNvGrpSpPr/>
          <p:nvPr/>
        </p:nvGrpSpPr>
        <p:grpSpPr>
          <a:xfrm>
            <a:off x="11360569" y="5369477"/>
            <a:ext cx="5587537" cy="4143529"/>
            <a:chOff x="0" y="0"/>
            <a:chExt cx="1471615" cy="1063018"/>
          </a:xfrm>
        </p:grpSpPr>
        <p:sp>
          <p:nvSpPr>
            <p:cNvPr id="33" name="Freeform 9"/>
            <p:cNvSpPr/>
            <p:nvPr/>
          </p:nvSpPr>
          <p:spPr>
            <a:xfrm>
              <a:off x="0" y="0"/>
              <a:ext cx="1471615" cy="1063018"/>
            </a:xfrm>
            <a:custGeom>
              <a:avLst/>
              <a:gdLst/>
              <a:ahLst/>
              <a:cxnLst/>
              <a:rect l="l" t="t" r="r" b="b"/>
              <a:pathLst>
                <a:path w="1471615" h="1063018">
                  <a:moveTo>
                    <a:pt x="27711" y="0"/>
                  </a:moveTo>
                  <a:lnTo>
                    <a:pt x="1443903" y="0"/>
                  </a:lnTo>
                  <a:cubicBezTo>
                    <a:pt x="1451253" y="0"/>
                    <a:pt x="1458301" y="2920"/>
                    <a:pt x="1463498" y="8116"/>
                  </a:cubicBezTo>
                  <a:cubicBezTo>
                    <a:pt x="1468695" y="13313"/>
                    <a:pt x="1471615" y="20362"/>
                    <a:pt x="1471615" y="27711"/>
                  </a:cubicBezTo>
                  <a:lnTo>
                    <a:pt x="1471615" y="1035307"/>
                  </a:lnTo>
                  <a:cubicBezTo>
                    <a:pt x="1471615" y="1050611"/>
                    <a:pt x="1459208" y="1063018"/>
                    <a:pt x="1443903" y="1063018"/>
                  </a:cubicBezTo>
                  <a:lnTo>
                    <a:pt x="27711" y="1063018"/>
                  </a:lnTo>
                  <a:cubicBezTo>
                    <a:pt x="20362" y="1063018"/>
                    <a:pt x="13313" y="1060098"/>
                    <a:pt x="8116" y="1054902"/>
                  </a:cubicBezTo>
                  <a:cubicBezTo>
                    <a:pt x="2920" y="1049705"/>
                    <a:pt x="0" y="1042656"/>
                    <a:pt x="0" y="1035307"/>
                  </a:cubicBezTo>
                  <a:lnTo>
                    <a:pt x="0" y="27711"/>
                  </a:lnTo>
                  <a:cubicBezTo>
                    <a:pt x="0" y="12407"/>
                    <a:pt x="12407" y="0"/>
                    <a:pt x="27711" y="0"/>
                  </a:cubicBezTo>
                  <a:close/>
                </a:path>
              </a:pathLst>
            </a:custGeom>
            <a:solidFill>
              <a:srgbClr val="FFFACA"/>
            </a:solidFill>
            <a:ln w="47625" cap="sq">
              <a:solidFill>
                <a:srgbClr val="88824D"/>
              </a:solidFill>
              <a:prstDash val="solid"/>
              <a:miter/>
            </a:ln>
          </p:spPr>
        </p:sp>
        <p:sp>
          <p:nvSpPr>
            <p:cNvPr id="34" name="TextBox 10"/>
            <p:cNvSpPr txBox="1"/>
            <p:nvPr/>
          </p:nvSpPr>
          <p:spPr>
            <a:xfrm>
              <a:off x="0" y="-38100"/>
              <a:ext cx="1471615" cy="1101118"/>
            </a:xfrm>
            <a:prstGeom prst="rect">
              <a:avLst/>
            </a:prstGeom>
          </p:spPr>
          <p:txBody>
            <a:bodyPr lIns="50800" tIns="50800" rIns="50800" bIns="50800" rtlCol="0" anchor="ctr"/>
            <a:lstStyle/>
            <a:p>
              <a:pPr algn="ctr">
                <a:lnSpc>
                  <a:spcPts val="2659"/>
                </a:lnSpc>
              </a:pPr>
              <a:endParaRPr/>
            </a:p>
          </p:txBody>
        </p:sp>
      </p:grpSp>
      <p:pic>
        <p:nvPicPr>
          <p:cNvPr id="38" name="Image 3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28186" y="2146152"/>
            <a:ext cx="4615072" cy="3887222"/>
          </a:xfrm>
          <a:prstGeom prst="rect">
            <a:avLst/>
          </a:prstGeom>
        </p:spPr>
      </p:pic>
      <p:sp>
        <p:nvSpPr>
          <p:cNvPr id="5" name="ZoneTexte 4"/>
          <p:cNvSpPr txBox="1"/>
          <p:nvPr/>
        </p:nvSpPr>
        <p:spPr>
          <a:xfrm>
            <a:off x="11360566" y="6417715"/>
            <a:ext cx="5587540" cy="1569660"/>
          </a:xfrm>
          <a:prstGeom prst="rect">
            <a:avLst/>
          </a:prstGeom>
          <a:noFill/>
        </p:spPr>
        <p:txBody>
          <a:bodyPr wrap="square" rtlCol="0">
            <a:spAutoFit/>
          </a:bodyPr>
          <a:lstStyle/>
          <a:p>
            <a:pPr algn="ctr" rtl="1"/>
            <a:r>
              <a:rPr lang="ar-DZ" sz="3200" b="1" dirty="0">
                <a:latin typeface="Simplified Arabic" panose="02020603050405020304" pitchFamily="18" charset="-78"/>
                <a:cs typeface="Simplified Arabic" panose="02020603050405020304" pitchFamily="18" charset="-78"/>
              </a:rPr>
              <a:t>يساهم الاقتصاد الدائري في تحقيق</a:t>
            </a:r>
          </a:p>
          <a:p>
            <a:pPr algn="ctr" rtl="1"/>
            <a:r>
              <a:rPr lang="ar-DZ" sz="3200" b="1" dirty="0">
                <a:latin typeface="Simplified Arabic" panose="02020603050405020304" pitchFamily="18" charset="-78"/>
                <a:cs typeface="Simplified Arabic" panose="02020603050405020304" pitchFamily="18" charset="-78"/>
              </a:rPr>
              <a:t>التنمية </a:t>
            </a:r>
            <a:r>
              <a:rPr lang="ar-DZ" sz="3200" b="1" dirty="0" smtClean="0">
                <a:latin typeface="Simplified Arabic" panose="02020603050405020304" pitchFamily="18" charset="-78"/>
                <a:cs typeface="Simplified Arabic" panose="02020603050405020304" pitchFamily="18" charset="-78"/>
              </a:rPr>
              <a:t>المستدامة والحفاظ على الموارد الطبيعية. </a:t>
            </a:r>
            <a:endParaRPr lang="fr-FR" sz="3200" b="1" dirty="0">
              <a:latin typeface="Simplified Arabic" panose="02020603050405020304" pitchFamily="18" charset="-78"/>
              <a:cs typeface="Simplified Arabic" panose="02020603050405020304" pitchFamily="18" charset="-78"/>
            </a:endParaRPr>
          </a:p>
        </p:txBody>
      </p:sp>
      <p:sp>
        <p:nvSpPr>
          <p:cNvPr id="6" name="ZoneTexte 5"/>
          <p:cNvSpPr txBox="1"/>
          <p:nvPr/>
        </p:nvSpPr>
        <p:spPr>
          <a:xfrm>
            <a:off x="2200168" y="5829300"/>
            <a:ext cx="5562600" cy="3539430"/>
          </a:xfrm>
          <a:prstGeom prst="rect">
            <a:avLst/>
          </a:prstGeom>
          <a:noFill/>
        </p:spPr>
        <p:txBody>
          <a:bodyPr wrap="square" rtlCol="0">
            <a:spAutoFit/>
          </a:bodyPr>
          <a:lstStyle/>
          <a:p>
            <a:pPr algn="ctr" rtl="1"/>
            <a:r>
              <a:rPr lang="ar-DZ" sz="3200" b="1" dirty="0" smtClean="0">
                <a:latin typeface="Simplified Arabic" panose="02020603050405020304" pitchFamily="18" charset="-78"/>
                <a:cs typeface="Simplified Arabic" panose="02020603050405020304" pitchFamily="18" charset="-78"/>
              </a:rPr>
              <a:t> </a:t>
            </a:r>
            <a:r>
              <a:rPr lang="ar-DZ" sz="3200" b="1" dirty="0">
                <a:latin typeface="Simplified Arabic" panose="02020603050405020304" pitchFamily="18" charset="-78"/>
                <a:cs typeface="Simplified Arabic" panose="02020603050405020304" pitchFamily="18" charset="-78"/>
              </a:rPr>
              <a:t>استفادت الدول العربية </a:t>
            </a:r>
            <a:r>
              <a:rPr lang="ar-DZ" sz="3200" b="1" dirty="0" smtClean="0">
                <a:latin typeface="Simplified Arabic" panose="02020603050405020304" pitchFamily="18" charset="-78"/>
                <a:cs typeface="Simplified Arabic" panose="02020603050405020304" pitchFamily="18" charset="-78"/>
              </a:rPr>
              <a:t>من </a:t>
            </a:r>
            <a:r>
              <a:rPr lang="ar-DZ" sz="3200" b="1" dirty="0">
                <a:latin typeface="Simplified Arabic" panose="02020603050405020304" pitchFamily="18" charset="-78"/>
                <a:cs typeface="Simplified Arabic" panose="02020603050405020304" pitchFamily="18" charset="-78"/>
              </a:rPr>
              <a:t>تطبيق الاقتصاد الدائري من خلال تحسين إدارة الموارد، خفض التلوث،</a:t>
            </a:r>
          </a:p>
          <a:p>
            <a:pPr algn="ctr" rtl="1"/>
            <a:r>
              <a:rPr lang="ar-DZ" sz="3200" b="1" dirty="0">
                <a:latin typeface="Simplified Arabic" panose="02020603050405020304" pitchFamily="18" charset="-78"/>
                <a:cs typeface="Simplified Arabic" panose="02020603050405020304" pitchFamily="18" charset="-78"/>
              </a:rPr>
              <a:t>وخلق فرص عمل جديدة، مع تباين درجة النجاح بين الدول بناءً على مستوى التطور الاقتصادي والسياسات</a:t>
            </a:r>
          </a:p>
          <a:p>
            <a:pPr algn="ctr" rtl="1"/>
            <a:r>
              <a:rPr lang="ar-DZ" sz="3200" b="1" dirty="0">
                <a:latin typeface="Simplified Arabic" panose="02020603050405020304" pitchFamily="18" charset="-78"/>
                <a:cs typeface="Simplified Arabic" panose="02020603050405020304" pitchFamily="18" charset="-78"/>
              </a:rPr>
              <a:t>الداعمة.</a:t>
            </a:r>
            <a:endParaRPr lang="fr-FR" sz="3200" b="1" dirty="0">
              <a:latin typeface="Simplified Arabic" panose="02020603050405020304" pitchFamily="18" charset="-78"/>
              <a:cs typeface="Simplified Arabic" panose="02020603050405020304" pitchFamily="18" charset="-78"/>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sp>
        <p:nvSpPr>
          <p:cNvPr id="2" name="TextBox 2"/>
          <p:cNvSpPr txBox="1"/>
          <p:nvPr/>
        </p:nvSpPr>
        <p:spPr>
          <a:xfrm>
            <a:off x="3085408" y="1101832"/>
            <a:ext cx="12117182" cy="769441"/>
          </a:xfrm>
          <a:prstGeom prst="rect">
            <a:avLst/>
          </a:prstGeom>
        </p:spPr>
        <p:txBody>
          <a:bodyPr lIns="0" tIns="0" rIns="0" bIns="0" rtlCol="0" anchor="t">
            <a:spAutoFit/>
          </a:bodyPr>
          <a:lstStyle/>
          <a:p>
            <a:pPr algn="ctr">
              <a:lnSpc>
                <a:spcPts val="6000"/>
              </a:lnSpc>
            </a:pPr>
            <a:r>
              <a:rPr lang="ar-DZ" sz="5000" b="1" i="1" dirty="0" smtClean="0">
                <a:solidFill>
                  <a:srgbClr val="16290C"/>
                </a:solidFill>
                <a:latin typeface="Simplified Arabic" panose="02020603050405020304" pitchFamily="18" charset="-78"/>
                <a:ea typeface="Be Vietnam Ultra-Bold"/>
                <a:cs typeface="Simplified Arabic" panose="02020603050405020304" pitchFamily="18" charset="-78"/>
                <a:sym typeface="Be Vietnam Ultra-Bold"/>
              </a:rPr>
              <a:t>اهداف البحث</a:t>
            </a:r>
            <a:endParaRPr lang="en-US" sz="5000" b="1" i="1" dirty="0">
              <a:solidFill>
                <a:srgbClr val="16290C"/>
              </a:solidFill>
              <a:latin typeface="Simplified Arabic" panose="02020603050405020304" pitchFamily="18" charset="-78"/>
              <a:ea typeface="Be Vietnam Ultra-Bold"/>
              <a:cs typeface="Simplified Arabic" panose="02020603050405020304" pitchFamily="18" charset="-78"/>
              <a:sym typeface="Be Vietnam Ultra-Bold"/>
            </a:endParaRPr>
          </a:p>
        </p:txBody>
      </p:sp>
      <p:grpSp>
        <p:nvGrpSpPr>
          <p:cNvPr id="3" name="Group 3"/>
          <p:cNvGrpSpPr/>
          <p:nvPr/>
        </p:nvGrpSpPr>
        <p:grpSpPr>
          <a:xfrm>
            <a:off x="-598809" y="-2731830"/>
            <a:ext cx="19485617" cy="3086100"/>
            <a:chOff x="0" y="0"/>
            <a:chExt cx="5132014" cy="812800"/>
          </a:xfrm>
        </p:grpSpPr>
        <p:sp>
          <p:nvSpPr>
            <p:cNvPr id="4" name="Freeform 4"/>
            <p:cNvSpPr/>
            <p:nvPr/>
          </p:nvSpPr>
          <p:spPr>
            <a:xfrm>
              <a:off x="0" y="0"/>
              <a:ext cx="5132015" cy="812800"/>
            </a:xfrm>
            <a:custGeom>
              <a:avLst/>
              <a:gdLst/>
              <a:ahLst/>
              <a:cxnLst/>
              <a:rect l="l" t="t" r="r" b="b"/>
              <a:pathLst>
                <a:path w="5132015" h="812800">
                  <a:moveTo>
                    <a:pt x="0" y="0"/>
                  </a:moveTo>
                  <a:lnTo>
                    <a:pt x="5132015" y="0"/>
                  </a:lnTo>
                  <a:lnTo>
                    <a:pt x="5132015" y="812800"/>
                  </a:lnTo>
                  <a:lnTo>
                    <a:pt x="0" y="812800"/>
                  </a:lnTo>
                  <a:close/>
                </a:path>
              </a:pathLst>
            </a:custGeom>
            <a:solidFill>
              <a:srgbClr val="88824D"/>
            </a:solidFill>
          </p:spPr>
        </p:sp>
        <p:sp>
          <p:nvSpPr>
            <p:cNvPr id="5" name="TextBox 5"/>
            <p:cNvSpPr txBox="1"/>
            <p:nvPr/>
          </p:nvSpPr>
          <p:spPr>
            <a:xfrm>
              <a:off x="0" y="-38100"/>
              <a:ext cx="5132014" cy="8509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2496800" y="1296805"/>
            <a:ext cx="576565" cy="574468"/>
          </a:xfrm>
          <a:custGeom>
            <a:avLst/>
            <a:gdLst/>
            <a:ahLst/>
            <a:cxnLst/>
            <a:rect l="l" t="t" r="r" b="b"/>
            <a:pathLst>
              <a:path w="576565" h="574468">
                <a:moveTo>
                  <a:pt x="0" y="0"/>
                </a:moveTo>
                <a:lnTo>
                  <a:pt x="576565" y="0"/>
                </a:lnTo>
                <a:lnTo>
                  <a:pt x="576565" y="574469"/>
                </a:lnTo>
                <a:lnTo>
                  <a:pt x="0" y="57446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7" name="Freeform 7"/>
          <p:cNvSpPr/>
          <p:nvPr/>
        </p:nvSpPr>
        <p:spPr>
          <a:xfrm flipH="1">
            <a:off x="5138435" y="1296805"/>
            <a:ext cx="576565" cy="574468"/>
          </a:xfrm>
          <a:custGeom>
            <a:avLst/>
            <a:gdLst/>
            <a:ahLst/>
            <a:cxnLst/>
            <a:rect l="l" t="t" r="r" b="b"/>
            <a:pathLst>
              <a:path w="576565" h="574468">
                <a:moveTo>
                  <a:pt x="576565" y="0"/>
                </a:moveTo>
                <a:lnTo>
                  <a:pt x="0" y="0"/>
                </a:lnTo>
                <a:lnTo>
                  <a:pt x="0" y="574469"/>
                </a:lnTo>
                <a:lnTo>
                  <a:pt x="576565" y="574469"/>
                </a:lnTo>
                <a:lnTo>
                  <a:pt x="576565" y="0"/>
                </a:lnTo>
                <a:close/>
              </a:path>
            </a:pathLst>
          </a:custGeom>
          <a:blipFill>
            <a:blip r:embed="rId2">
              <a:extLst>
                <a:ext uri="{96DAC541-7B7A-43D3-8B79-37D633B846F1}">
                  <asvg:svgBlip xmlns:asvg="http://schemas.microsoft.com/office/drawing/2016/SVG/main" xmlns="" r:embed="rId3"/>
                </a:ext>
              </a:extLst>
            </a:blip>
            <a:stretch>
              <a:fillRect/>
            </a:stretch>
          </a:blipFill>
        </p:spPr>
      </p:sp>
      <p:graphicFrame>
        <p:nvGraphicFramePr>
          <p:cNvPr id="8" name="Diagramme 7"/>
          <p:cNvGraphicFramePr/>
          <p:nvPr>
            <p:extLst>
              <p:ext uri="{D42A27DB-BD31-4B8C-83A1-F6EECF244321}">
                <p14:modId xmlns:p14="http://schemas.microsoft.com/office/powerpoint/2010/main" val="3422753464"/>
              </p:ext>
            </p:extLst>
          </p:nvPr>
        </p:nvGraphicFramePr>
        <p:xfrm>
          <a:off x="304800" y="2247900"/>
          <a:ext cx="17983200" cy="7336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3" name="Group 3"/>
          <p:cNvGrpSpPr/>
          <p:nvPr/>
        </p:nvGrpSpPr>
        <p:grpSpPr>
          <a:xfrm>
            <a:off x="-571075" y="8849814"/>
            <a:ext cx="19430151" cy="3673884"/>
            <a:chOff x="0" y="0"/>
            <a:chExt cx="5117406" cy="967607"/>
          </a:xfrm>
        </p:grpSpPr>
        <p:sp>
          <p:nvSpPr>
            <p:cNvPr id="4" name="Freeform 4"/>
            <p:cNvSpPr/>
            <p:nvPr/>
          </p:nvSpPr>
          <p:spPr>
            <a:xfrm>
              <a:off x="0" y="0"/>
              <a:ext cx="5117406" cy="967607"/>
            </a:xfrm>
            <a:custGeom>
              <a:avLst/>
              <a:gdLst/>
              <a:ahLst/>
              <a:cxnLst/>
              <a:rect l="l" t="t" r="r" b="b"/>
              <a:pathLst>
                <a:path w="5117406" h="967607">
                  <a:moveTo>
                    <a:pt x="0" y="0"/>
                  </a:moveTo>
                  <a:lnTo>
                    <a:pt x="5117406" y="0"/>
                  </a:lnTo>
                  <a:lnTo>
                    <a:pt x="5117406" y="967607"/>
                  </a:lnTo>
                  <a:lnTo>
                    <a:pt x="0" y="967607"/>
                  </a:lnTo>
                  <a:close/>
                </a:path>
              </a:pathLst>
            </a:custGeom>
            <a:solidFill>
              <a:srgbClr val="30531D"/>
            </a:solidFill>
          </p:spPr>
        </p:sp>
        <p:sp>
          <p:nvSpPr>
            <p:cNvPr id="5" name="TextBox 5"/>
            <p:cNvSpPr txBox="1"/>
            <p:nvPr/>
          </p:nvSpPr>
          <p:spPr>
            <a:xfrm>
              <a:off x="0" y="-38100"/>
              <a:ext cx="5117406" cy="1005707"/>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95595" y="1409700"/>
            <a:ext cx="8548400" cy="2251919"/>
            <a:chOff x="0" y="0"/>
            <a:chExt cx="8548400" cy="2251919"/>
          </a:xfrm>
        </p:grpSpPr>
        <p:sp>
          <p:nvSpPr>
            <p:cNvPr id="7" name="Freeform 7"/>
            <p:cNvSpPr/>
            <p:nvPr/>
          </p:nvSpPr>
          <p:spPr>
            <a:xfrm>
              <a:off x="0" y="0"/>
              <a:ext cx="8548400" cy="2251919"/>
            </a:xfrm>
            <a:custGeom>
              <a:avLst/>
              <a:gdLst/>
              <a:ahLst/>
              <a:cxnLst/>
              <a:rect l="l" t="t" r="r" b="b"/>
              <a:pathLst>
                <a:path w="2115372" h="557256">
                  <a:moveTo>
                    <a:pt x="20830" y="0"/>
                  </a:moveTo>
                  <a:lnTo>
                    <a:pt x="2094542" y="0"/>
                  </a:lnTo>
                  <a:cubicBezTo>
                    <a:pt x="2106046" y="0"/>
                    <a:pt x="2115372" y="9326"/>
                    <a:pt x="2115372" y="20830"/>
                  </a:cubicBezTo>
                  <a:lnTo>
                    <a:pt x="2115372" y="536426"/>
                  </a:lnTo>
                  <a:cubicBezTo>
                    <a:pt x="2115372" y="547930"/>
                    <a:pt x="2106046" y="557256"/>
                    <a:pt x="2094542" y="557256"/>
                  </a:cubicBezTo>
                  <a:lnTo>
                    <a:pt x="20830" y="557256"/>
                  </a:lnTo>
                  <a:cubicBezTo>
                    <a:pt x="9326" y="557256"/>
                    <a:pt x="0" y="547930"/>
                    <a:pt x="0" y="536426"/>
                  </a:cubicBezTo>
                  <a:lnTo>
                    <a:pt x="0" y="20830"/>
                  </a:lnTo>
                  <a:cubicBezTo>
                    <a:pt x="0" y="9326"/>
                    <a:pt x="9326" y="0"/>
                    <a:pt x="20830" y="0"/>
                  </a:cubicBezTo>
                  <a:close/>
                </a:path>
              </a:pathLst>
            </a:custGeom>
            <a:blipFill>
              <a:blip r:embed="rId2"/>
              <a:stretch>
                <a:fillRect t="-81845" b="-31682"/>
              </a:stretch>
            </a:blipFill>
            <a:ln w="95250" cap="rnd">
              <a:solidFill>
                <a:srgbClr val="88824D"/>
              </a:solidFill>
              <a:prstDash val="solid"/>
              <a:round/>
            </a:ln>
          </p:spPr>
        </p:sp>
      </p:grpSp>
      <p:grpSp>
        <p:nvGrpSpPr>
          <p:cNvPr id="11" name="Group 11"/>
          <p:cNvGrpSpPr/>
          <p:nvPr/>
        </p:nvGrpSpPr>
        <p:grpSpPr>
          <a:xfrm>
            <a:off x="-598809" y="-2731830"/>
            <a:ext cx="19485617" cy="3086100"/>
            <a:chOff x="0" y="0"/>
            <a:chExt cx="5132014" cy="812800"/>
          </a:xfrm>
        </p:grpSpPr>
        <p:sp>
          <p:nvSpPr>
            <p:cNvPr id="12" name="Freeform 12"/>
            <p:cNvSpPr/>
            <p:nvPr/>
          </p:nvSpPr>
          <p:spPr>
            <a:xfrm>
              <a:off x="0" y="0"/>
              <a:ext cx="5132015" cy="812800"/>
            </a:xfrm>
            <a:custGeom>
              <a:avLst/>
              <a:gdLst/>
              <a:ahLst/>
              <a:cxnLst/>
              <a:rect l="l" t="t" r="r" b="b"/>
              <a:pathLst>
                <a:path w="5132015" h="812800">
                  <a:moveTo>
                    <a:pt x="0" y="0"/>
                  </a:moveTo>
                  <a:lnTo>
                    <a:pt x="5132015" y="0"/>
                  </a:lnTo>
                  <a:lnTo>
                    <a:pt x="5132015" y="812800"/>
                  </a:lnTo>
                  <a:lnTo>
                    <a:pt x="0" y="812800"/>
                  </a:lnTo>
                  <a:close/>
                </a:path>
              </a:pathLst>
            </a:custGeom>
            <a:solidFill>
              <a:srgbClr val="88824D"/>
            </a:solidFill>
          </p:spPr>
        </p:sp>
        <p:sp>
          <p:nvSpPr>
            <p:cNvPr id="13" name="TextBox 13"/>
            <p:cNvSpPr txBox="1"/>
            <p:nvPr/>
          </p:nvSpPr>
          <p:spPr>
            <a:xfrm>
              <a:off x="0" y="-38100"/>
              <a:ext cx="5132014" cy="850900"/>
            </a:xfrm>
            <a:prstGeom prst="rect">
              <a:avLst/>
            </a:prstGeom>
          </p:spPr>
          <p:txBody>
            <a:bodyPr lIns="50800" tIns="50800" rIns="50800" bIns="50800" rtlCol="0" anchor="ctr"/>
            <a:lstStyle/>
            <a:p>
              <a:pPr algn="ctr">
                <a:lnSpc>
                  <a:spcPts val="2659"/>
                </a:lnSpc>
              </a:pPr>
              <a:endParaRPr/>
            </a:p>
          </p:txBody>
        </p:sp>
      </p:grpSp>
      <p:pic>
        <p:nvPicPr>
          <p:cNvPr id="2" name="Image 1"/>
          <p:cNvPicPr>
            <a:picLocks noChangeAspect="1"/>
          </p:cNvPicPr>
          <p:nvPr/>
        </p:nvPicPr>
        <p:blipFill>
          <a:blip r:embed="rId3"/>
          <a:stretch>
            <a:fillRect/>
          </a:stretch>
        </p:blipFill>
        <p:spPr>
          <a:xfrm>
            <a:off x="9143995" y="2116819"/>
            <a:ext cx="7315834" cy="963251"/>
          </a:xfrm>
          <a:prstGeom prst="rect">
            <a:avLst/>
          </a:prstGeom>
        </p:spPr>
      </p:pic>
      <p:sp>
        <p:nvSpPr>
          <p:cNvPr id="14" name="ZoneTexte 13"/>
          <p:cNvSpPr txBox="1"/>
          <p:nvPr/>
        </p:nvSpPr>
        <p:spPr>
          <a:xfrm>
            <a:off x="1828172" y="4458224"/>
            <a:ext cx="14264522" cy="4031873"/>
          </a:xfrm>
          <a:prstGeom prst="rect">
            <a:avLst/>
          </a:prstGeom>
          <a:noFill/>
        </p:spPr>
        <p:txBody>
          <a:bodyPr wrap="square" rtlCol="0">
            <a:spAutoFit/>
          </a:bodyPr>
          <a:lstStyle/>
          <a:p>
            <a:pPr algn="r" rtl="1"/>
            <a:r>
              <a:rPr lang="ar-DZ" sz="3200" dirty="0">
                <a:latin typeface="Simplified Arabic" panose="02020603050405020304" pitchFamily="18" charset="-78"/>
                <a:cs typeface="Simplified Arabic" panose="02020603050405020304" pitchFamily="18" charset="-78"/>
              </a:rPr>
              <a:t>يمكن تعريف الاقتصاد الدائري باعتباره نموذج اقتصادي قائم في أساسه على عمليات التدوير بهدف تقليل هدر </a:t>
            </a:r>
            <a:r>
              <a:rPr lang="ar-DZ" sz="3200" dirty="0" smtClean="0">
                <a:latin typeface="Simplified Arabic" panose="02020603050405020304" pitchFamily="18" charset="-78"/>
                <a:cs typeface="Simplified Arabic" panose="02020603050405020304" pitchFamily="18" charset="-78"/>
              </a:rPr>
              <a:t>المواد بشتى </a:t>
            </a:r>
            <a:r>
              <a:rPr lang="ar-DZ" sz="3200" dirty="0">
                <a:latin typeface="Simplified Arabic" panose="02020603050405020304" pitchFamily="18" charset="-78"/>
                <a:cs typeface="Simplified Arabic" panose="02020603050405020304" pitchFamily="18" charset="-78"/>
              </a:rPr>
              <a:t>أشكالها </a:t>
            </a:r>
            <a:r>
              <a:rPr lang="ar-DZ" sz="3200" dirty="0" smtClean="0">
                <a:latin typeface="Simplified Arabic" panose="02020603050405020304" pitchFamily="18" charset="-78"/>
                <a:cs typeface="Simplified Arabic" panose="02020603050405020304" pitchFamily="18" charset="-78"/>
              </a:rPr>
              <a:t>ومحاولة </a:t>
            </a:r>
            <a:r>
              <a:rPr lang="ar-DZ" sz="3200" dirty="0">
                <a:latin typeface="Simplified Arabic" panose="02020603050405020304" pitchFamily="18" charset="-78"/>
                <a:cs typeface="Simplified Arabic" panose="02020603050405020304" pitchFamily="18" charset="-78"/>
              </a:rPr>
              <a:t>الاستفادة منها إلى أقصى درجة، فتنخفض من </a:t>
            </a:r>
            <a:r>
              <a:rPr lang="ar-DZ" sz="3200" dirty="0" smtClean="0">
                <a:latin typeface="Simplified Arabic" panose="02020603050405020304" pitchFamily="18" charset="-78"/>
                <a:cs typeface="Simplified Arabic" panose="02020603050405020304" pitchFamily="18" charset="-78"/>
              </a:rPr>
              <a:t>خلاله معدلات </a:t>
            </a:r>
            <a:r>
              <a:rPr lang="ar-DZ" sz="3200" dirty="0">
                <a:latin typeface="Simplified Arabic" panose="02020603050405020304" pitchFamily="18" charset="-78"/>
                <a:cs typeface="Simplified Arabic" panose="02020603050405020304" pitchFamily="18" charset="-78"/>
              </a:rPr>
              <a:t>الاستهلاك وتقل النفايات الناتجة عن عمليات الاستهلاك التي يتم تدويرها</a:t>
            </a:r>
            <a:r>
              <a:rPr lang="ar-DZ" sz="3200" dirty="0" smtClean="0">
                <a:latin typeface="Simplified Arabic" panose="02020603050405020304" pitchFamily="18" charset="-78"/>
                <a:cs typeface="Simplified Arabic" panose="02020603050405020304" pitchFamily="18" charset="-78"/>
              </a:rPr>
              <a:t>.</a:t>
            </a:r>
          </a:p>
          <a:p>
            <a:pPr algn="r" rtl="1"/>
            <a:endParaRPr lang="ar-DZ" sz="3200" dirty="0">
              <a:latin typeface="Simplified Arabic" panose="02020603050405020304" pitchFamily="18" charset="-78"/>
              <a:cs typeface="Simplified Arabic" panose="02020603050405020304" pitchFamily="18" charset="-78"/>
            </a:endParaRPr>
          </a:p>
          <a:p>
            <a:pPr algn="r" rtl="1"/>
            <a:r>
              <a:rPr lang="ar-DZ" sz="3200" dirty="0" smtClean="0">
                <a:latin typeface="Simplified Arabic" panose="02020603050405020304" pitchFamily="18" charset="-78"/>
                <a:cs typeface="Simplified Arabic" panose="02020603050405020304" pitchFamily="18" charset="-78"/>
              </a:rPr>
              <a:t> </a:t>
            </a:r>
            <a:r>
              <a:rPr lang="ar-DZ" sz="3200" dirty="0">
                <a:latin typeface="Simplified Arabic" panose="02020603050405020304" pitchFamily="18" charset="-78"/>
                <a:cs typeface="Simplified Arabic" panose="02020603050405020304" pitchFamily="18" charset="-78"/>
              </a:rPr>
              <a:t>وبذلك فإن الاقتصاد الدائري </a:t>
            </a:r>
            <a:r>
              <a:rPr lang="ar-DZ" sz="3200" dirty="0" smtClean="0">
                <a:latin typeface="Simplified Arabic" panose="02020603050405020304" pitchFamily="18" charset="-78"/>
                <a:cs typeface="Simplified Arabic" panose="02020603050405020304" pitchFamily="18" charset="-78"/>
              </a:rPr>
              <a:t>يهدف إلى </a:t>
            </a:r>
            <a:r>
              <a:rPr lang="ar-DZ" sz="3200" dirty="0">
                <a:latin typeface="Simplified Arabic" panose="02020603050405020304" pitchFamily="18" charset="-78"/>
                <a:cs typeface="Simplified Arabic" panose="02020603050405020304" pitchFamily="18" charset="-78"/>
              </a:rPr>
              <a:t>وضع المؤسسات والحكومات والجمعيات عامة في دائرة للحفاظ على البيئة وحماية كوكب الأرض ومنع أي </a:t>
            </a:r>
            <a:r>
              <a:rPr lang="ar-DZ" sz="3200" dirty="0" smtClean="0">
                <a:latin typeface="Simplified Arabic" panose="02020603050405020304" pitchFamily="18" charset="-78"/>
                <a:cs typeface="Simplified Arabic" panose="02020603050405020304" pitchFamily="18" charset="-78"/>
              </a:rPr>
              <a:t>أذى أو </a:t>
            </a:r>
            <a:r>
              <a:rPr lang="ar-DZ" sz="3200" dirty="0">
                <a:latin typeface="Simplified Arabic" panose="02020603050405020304" pitchFamily="18" charset="-78"/>
                <a:cs typeface="Simplified Arabic" panose="02020603050405020304" pitchFamily="18" charset="-78"/>
              </a:rPr>
              <a:t>ضرر ممكن أن تتسبب به النفايات غير المستفاد منها، وبطبيعة الحال فهو يطور الأنظمة الصحية </a:t>
            </a:r>
            <a:r>
              <a:rPr lang="ar-DZ" sz="3200" dirty="0" smtClean="0">
                <a:latin typeface="Simplified Arabic" panose="02020603050405020304" pitchFamily="18" charset="-78"/>
                <a:cs typeface="Simplified Arabic" panose="02020603050405020304" pitchFamily="18" charset="-78"/>
              </a:rPr>
              <a:t>والاستهلاكية ويقلل </a:t>
            </a:r>
            <a:r>
              <a:rPr lang="ar-DZ" sz="3200" dirty="0">
                <a:latin typeface="Simplified Arabic" panose="02020603050405020304" pitchFamily="18" charset="-78"/>
                <a:cs typeface="Simplified Arabic" panose="02020603050405020304" pitchFamily="18" charset="-78"/>
              </a:rPr>
              <a:t>من الآثار السلبية الناجمة عن النموذج الاقتصادي المعمول فيه. </a:t>
            </a:r>
            <a:endParaRPr lang="fr-FR" sz="3200" dirty="0">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358317" y="3118437"/>
            <a:ext cx="5395506" cy="5709058"/>
            <a:chOff x="0" y="0"/>
            <a:chExt cx="978108" cy="1034949"/>
          </a:xfrm>
        </p:grpSpPr>
        <p:sp>
          <p:nvSpPr>
            <p:cNvPr id="3" name="Freeform 3"/>
            <p:cNvSpPr/>
            <p:nvPr/>
          </p:nvSpPr>
          <p:spPr>
            <a:xfrm>
              <a:off x="0" y="0"/>
              <a:ext cx="978108" cy="1034949"/>
            </a:xfrm>
            <a:custGeom>
              <a:avLst/>
              <a:gdLst/>
              <a:ahLst/>
              <a:cxnLst/>
              <a:rect l="l" t="t" r="r" b="b"/>
              <a:pathLst>
                <a:path w="978108" h="1034949">
                  <a:moveTo>
                    <a:pt x="33002" y="0"/>
                  </a:moveTo>
                  <a:lnTo>
                    <a:pt x="945105" y="0"/>
                  </a:lnTo>
                  <a:cubicBezTo>
                    <a:pt x="953858" y="0"/>
                    <a:pt x="962252" y="3477"/>
                    <a:pt x="968442" y="9666"/>
                  </a:cubicBezTo>
                  <a:cubicBezTo>
                    <a:pt x="974631" y="15855"/>
                    <a:pt x="978108" y="24250"/>
                    <a:pt x="978108" y="33002"/>
                  </a:cubicBezTo>
                  <a:lnTo>
                    <a:pt x="978108" y="1001947"/>
                  </a:lnTo>
                  <a:cubicBezTo>
                    <a:pt x="978108" y="1010700"/>
                    <a:pt x="974631" y="1019094"/>
                    <a:pt x="968442" y="1025283"/>
                  </a:cubicBezTo>
                  <a:cubicBezTo>
                    <a:pt x="962252" y="1031472"/>
                    <a:pt x="953858" y="1034949"/>
                    <a:pt x="945105" y="1034949"/>
                  </a:cubicBezTo>
                  <a:lnTo>
                    <a:pt x="33002" y="1034949"/>
                  </a:lnTo>
                  <a:cubicBezTo>
                    <a:pt x="24250" y="1034949"/>
                    <a:pt x="15855" y="1031472"/>
                    <a:pt x="9666" y="1025283"/>
                  </a:cubicBezTo>
                  <a:cubicBezTo>
                    <a:pt x="3477" y="1019094"/>
                    <a:pt x="0" y="1010700"/>
                    <a:pt x="0" y="1001947"/>
                  </a:cubicBezTo>
                  <a:lnTo>
                    <a:pt x="0" y="33002"/>
                  </a:lnTo>
                  <a:cubicBezTo>
                    <a:pt x="0" y="24250"/>
                    <a:pt x="3477" y="15855"/>
                    <a:pt x="9666" y="9666"/>
                  </a:cubicBezTo>
                  <a:cubicBezTo>
                    <a:pt x="15855" y="3477"/>
                    <a:pt x="24250" y="0"/>
                    <a:pt x="33002" y="0"/>
                  </a:cubicBezTo>
                  <a:close/>
                </a:path>
              </a:pathLst>
            </a:custGeom>
            <a:blipFill>
              <a:blip r:embed="rId3"/>
              <a:stretch>
                <a:fillRect b="-41850"/>
              </a:stretch>
            </a:blipFill>
            <a:ln w="95250" cap="rnd">
              <a:solidFill>
                <a:srgbClr val="88824D"/>
              </a:solidFill>
              <a:prstDash val="solid"/>
              <a:round/>
            </a:ln>
          </p:spPr>
        </p:sp>
      </p:grpSp>
      <p:grpSp>
        <p:nvGrpSpPr>
          <p:cNvPr id="4" name="Group 4"/>
          <p:cNvGrpSpPr/>
          <p:nvPr/>
        </p:nvGrpSpPr>
        <p:grpSpPr>
          <a:xfrm>
            <a:off x="13843184" y="2854735"/>
            <a:ext cx="4696841" cy="7695980"/>
            <a:chOff x="0" y="0"/>
            <a:chExt cx="851453" cy="1395142"/>
          </a:xfrm>
        </p:grpSpPr>
        <p:sp>
          <p:nvSpPr>
            <p:cNvPr id="5" name="Freeform 5"/>
            <p:cNvSpPr/>
            <p:nvPr/>
          </p:nvSpPr>
          <p:spPr>
            <a:xfrm>
              <a:off x="0" y="0"/>
              <a:ext cx="851452" cy="1395142"/>
            </a:xfrm>
            <a:custGeom>
              <a:avLst/>
              <a:gdLst/>
              <a:ahLst/>
              <a:cxnLst/>
              <a:rect l="l" t="t" r="r" b="b"/>
              <a:pathLst>
                <a:path w="851452" h="1395142">
                  <a:moveTo>
                    <a:pt x="37911" y="0"/>
                  </a:moveTo>
                  <a:lnTo>
                    <a:pt x="813541" y="0"/>
                  </a:lnTo>
                  <a:cubicBezTo>
                    <a:pt x="823596" y="0"/>
                    <a:pt x="833239" y="3994"/>
                    <a:pt x="840349" y="11104"/>
                  </a:cubicBezTo>
                  <a:cubicBezTo>
                    <a:pt x="847458" y="18214"/>
                    <a:pt x="851452" y="27857"/>
                    <a:pt x="851452" y="37911"/>
                  </a:cubicBezTo>
                  <a:lnTo>
                    <a:pt x="851452" y="1357231"/>
                  </a:lnTo>
                  <a:cubicBezTo>
                    <a:pt x="851452" y="1367285"/>
                    <a:pt x="847458" y="1376928"/>
                    <a:pt x="840349" y="1384038"/>
                  </a:cubicBezTo>
                  <a:cubicBezTo>
                    <a:pt x="833239" y="1391148"/>
                    <a:pt x="823596" y="1395142"/>
                    <a:pt x="813541" y="1395142"/>
                  </a:cubicBezTo>
                  <a:lnTo>
                    <a:pt x="37911" y="1395142"/>
                  </a:lnTo>
                  <a:cubicBezTo>
                    <a:pt x="27857" y="1395142"/>
                    <a:pt x="18214" y="1391148"/>
                    <a:pt x="11104" y="1384038"/>
                  </a:cubicBezTo>
                  <a:cubicBezTo>
                    <a:pt x="3994" y="1376928"/>
                    <a:pt x="0" y="1367285"/>
                    <a:pt x="0" y="1357231"/>
                  </a:cubicBezTo>
                  <a:lnTo>
                    <a:pt x="0" y="37911"/>
                  </a:lnTo>
                  <a:cubicBezTo>
                    <a:pt x="0" y="27857"/>
                    <a:pt x="3994" y="18214"/>
                    <a:pt x="11104" y="11104"/>
                  </a:cubicBezTo>
                  <a:cubicBezTo>
                    <a:pt x="18214" y="3994"/>
                    <a:pt x="27857" y="0"/>
                    <a:pt x="37911" y="0"/>
                  </a:cubicBezTo>
                  <a:close/>
                </a:path>
              </a:pathLst>
            </a:custGeom>
            <a:blipFill>
              <a:blip r:embed="rId4"/>
              <a:stretch>
                <a:fillRect l="-4583" r="-4583"/>
              </a:stretch>
            </a:blipFill>
            <a:ln w="95250" cap="rnd">
              <a:solidFill>
                <a:srgbClr val="88824D"/>
              </a:solidFill>
              <a:prstDash val="solid"/>
              <a:round/>
            </a:ln>
          </p:spPr>
        </p:sp>
      </p:grpSp>
      <p:sp>
        <p:nvSpPr>
          <p:cNvPr id="6" name="Freeform 6"/>
          <p:cNvSpPr/>
          <p:nvPr/>
        </p:nvSpPr>
        <p:spPr>
          <a:xfrm>
            <a:off x="1288326" y="9418726"/>
            <a:ext cx="1602558" cy="265150"/>
          </a:xfrm>
          <a:custGeom>
            <a:avLst/>
            <a:gdLst/>
            <a:ahLst/>
            <a:cxnLst/>
            <a:rect l="l" t="t" r="r" b="b"/>
            <a:pathLst>
              <a:path w="1602558" h="265150">
                <a:moveTo>
                  <a:pt x="0" y="0"/>
                </a:moveTo>
                <a:lnTo>
                  <a:pt x="1602557" y="0"/>
                </a:lnTo>
                <a:lnTo>
                  <a:pt x="1602557" y="265151"/>
                </a:lnTo>
                <a:lnTo>
                  <a:pt x="0" y="2651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4776657" y="1267600"/>
            <a:ext cx="1602558" cy="265150"/>
          </a:xfrm>
          <a:custGeom>
            <a:avLst/>
            <a:gdLst/>
            <a:ahLst/>
            <a:cxnLst/>
            <a:rect l="l" t="t" r="r" b="b"/>
            <a:pathLst>
              <a:path w="1602558" h="265150">
                <a:moveTo>
                  <a:pt x="0" y="0"/>
                </a:moveTo>
                <a:lnTo>
                  <a:pt x="1602558" y="0"/>
                </a:lnTo>
                <a:lnTo>
                  <a:pt x="1602558" y="265150"/>
                </a:lnTo>
                <a:lnTo>
                  <a:pt x="0" y="26515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TextBox 8"/>
          <p:cNvSpPr txBox="1"/>
          <p:nvPr/>
        </p:nvSpPr>
        <p:spPr>
          <a:xfrm>
            <a:off x="1028700" y="1019175"/>
            <a:ext cx="12492403" cy="771525"/>
          </a:xfrm>
          <a:prstGeom prst="rect">
            <a:avLst/>
          </a:prstGeom>
        </p:spPr>
        <p:txBody>
          <a:bodyPr lIns="0" tIns="0" rIns="0" bIns="0" rtlCol="0" anchor="t">
            <a:spAutoFit/>
          </a:bodyPr>
          <a:lstStyle/>
          <a:p>
            <a:pPr algn="r" rtl="1">
              <a:lnSpc>
                <a:spcPts val="6000"/>
              </a:lnSpc>
            </a:pPr>
            <a:r>
              <a:rPr lang="ar-DZ" sz="5000" b="1" i="1" dirty="0">
                <a:solidFill>
                  <a:srgbClr val="16290C"/>
                </a:solidFill>
                <a:latin typeface="Be Vietnam Ultra-Bold"/>
                <a:ea typeface="Be Vietnam Ultra-Bold"/>
                <a:cs typeface="Be Vietnam Ultra-Bold"/>
                <a:sym typeface="Be Vietnam Ultra-Bold"/>
              </a:rPr>
              <a:t> </a:t>
            </a:r>
            <a:r>
              <a:rPr lang="ar-DZ" sz="5000" b="1" i="1" dirty="0" smtClean="0">
                <a:solidFill>
                  <a:srgbClr val="16290C"/>
                </a:solidFill>
                <a:latin typeface="Be Vietnam Ultra-Bold"/>
                <a:ea typeface="Be Vietnam Ultra-Bold"/>
                <a:cs typeface="Be Vietnam Ultra-Bold"/>
                <a:sym typeface="Be Vietnam Ultra-Bold"/>
              </a:rPr>
              <a:t>      </a:t>
            </a:r>
            <a:endParaRPr lang="en-US" sz="5000" b="1" i="1" dirty="0">
              <a:solidFill>
                <a:srgbClr val="16290C"/>
              </a:solidFill>
              <a:latin typeface="Be Vietnam Ultra-Bold"/>
              <a:ea typeface="Be Vietnam Ultra-Bold"/>
              <a:cs typeface="Be Vietnam Ultra-Bold"/>
              <a:sym typeface="Be Vietnam Ultra-Bold"/>
            </a:endParaRPr>
          </a:p>
        </p:txBody>
      </p:sp>
      <p:sp>
        <p:nvSpPr>
          <p:cNvPr id="9" name="Freeform 9"/>
          <p:cNvSpPr/>
          <p:nvPr/>
        </p:nvSpPr>
        <p:spPr>
          <a:xfrm>
            <a:off x="12866722" y="722379"/>
            <a:ext cx="1308763" cy="1355592"/>
          </a:xfrm>
          <a:custGeom>
            <a:avLst/>
            <a:gdLst/>
            <a:ahLst/>
            <a:cxnLst/>
            <a:rect l="l" t="t" r="r" b="b"/>
            <a:pathLst>
              <a:path w="1308763" h="1355592">
                <a:moveTo>
                  <a:pt x="0" y="0"/>
                </a:moveTo>
                <a:lnTo>
                  <a:pt x="1308763" y="0"/>
                </a:lnTo>
                <a:lnTo>
                  <a:pt x="1308763" y="1355592"/>
                </a:lnTo>
                <a:lnTo>
                  <a:pt x="0" y="135559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grpSp>
        <p:nvGrpSpPr>
          <p:cNvPr id="10" name="Group 10"/>
          <p:cNvGrpSpPr/>
          <p:nvPr/>
        </p:nvGrpSpPr>
        <p:grpSpPr>
          <a:xfrm>
            <a:off x="-598809" y="-2731830"/>
            <a:ext cx="19485617" cy="3086100"/>
            <a:chOff x="0" y="0"/>
            <a:chExt cx="5132014" cy="812800"/>
          </a:xfrm>
        </p:grpSpPr>
        <p:sp>
          <p:nvSpPr>
            <p:cNvPr id="11" name="Freeform 11"/>
            <p:cNvSpPr/>
            <p:nvPr/>
          </p:nvSpPr>
          <p:spPr>
            <a:xfrm>
              <a:off x="0" y="0"/>
              <a:ext cx="5132015" cy="812800"/>
            </a:xfrm>
            <a:custGeom>
              <a:avLst/>
              <a:gdLst/>
              <a:ahLst/>
              <a:cxnLst/>
              <a:rect l="l" t="t" r="r" b="b"/>
              <a:pathLst>
                <a:path w="5132015" h="812800">
                  <a:moveTo>
                    <a:pt x="0" y="0"/>
                  </a:moveTo>
                  <a:lnTo>
                    <a:pt x="5132015" y="0"/>
                  </a:lnTo>
                  <a:lnTo>
                    <a:pt x="5132015" y="812800"/>
                  </a:lnTo>
                  <a:lnTo>
                    <a:pt x="0" y="812800"/>
                  </a:lnTo>
                  <a:close/>
                </a:path>
              </a:pathLst>
            </a:custGeom>
            <a:solidFill>
              <a:srgbClr val="88824D"/>
            </a:solidFill>
          </p:spPr>
        </p:sp>
        <p:sp>
          <p:nvSpPr>
            <p:cNvPr id="12" name="TextBox 12"/>
            <p:cNvSpPr txBox="1"/>
            <p:nvPr/>
          </p:nvSpPr>
          <p:spPr>
            <a:xfrm>
              <a:off x="0" y="-38100"/>
              <a:ext cx="5132014" cy="85090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598809" y="9932730"/>
            <a:ext cx="19485617" cy="1353685"/>
            <a:chOff x="0" y="0"/>
            <a:chExt cx="5132014" cy="356526"/>
          </a:xfrm>
        </p:grpSpPr>
        <p:sp>
          <p:nvSpPr>
            <p:cNvPr id="14" name="Freeform 14"/>
            <p:cNvSpPr/>
            <p:nvPr/>
          </p:nvSpPr>
          <p:spPr>
            <a:xfrm>
              <a:off x="0" y="0"/>
              <a:ext cx="5132015" cy="356526"/>
            </a:xfrm>
            <a:custGeom>
              <a:avLst/>
              <a:gdLst/>
              <a:ahLst/>
              <a:cxnLst/>
              <a:rect l="l" t="t" r="r" b="b"/>
              <a:pathLst>
                <a:path w="5132015" h="356526">
                  <a:moveTo>
                    <a:pt x="0" y="0"/>
                  </a:moveTo>
                  <a:lnTo>
                    <a:pt x="5132015" y="0"/>
                  </a:lnTo>
                  <a:lnTo>
                    <a:pt x="5132015" y="356526"/>
                  </a:lnTo>
                  <a:lnTo>
                    <a:pt x="0" y="356526"/>
                  </a:lnTo>
                  <a:close/>
                </a:path>
              </a:pathLst>
            </a:custGeom>
            <a:solidFill>
              <a:srgbClr val="30531D"/>
            </a:solidFill>
          </p:spPr>
        </p:sp>
        <p:sp>
          <p:nvSpPr>
            <p:cNvPr id="15" name="TextBox 15"/>
            <p:cNvSpPr txBox="1"/>
            <p:nvPr/>
          </p:nvSpPr>
          <p:spPr>
            <a:xfrm>
              <a:off x="0" y="-38100"/>
              <a:ext cx="5132014" cy="394626"/>
            </a:xfrm>
            <a:prstGeom prst="rect">
              <a:avLst/>
            </a:prstGeom>
          </p:spPr>
          <p:txBody>
            <a:bodyPr lIns="50800" tIns="50800" rIns="50800" bIns="50800" rtlCol="0" anchor="ctr"/>
            <a:lstStyle/>
            <a:p>
              <a:pPr algn="ctr">
                <a:lnSpc>
                  <a:spcPts val="2659"/>
                </a:lnSpc>
              </a:pPr>
              <a:endParaRPr/>
            </a:p>
          </p:txBody>
        </p:sp>
      </p:grpSp>
      <p:sp>
        <p:nvSpPr>
          <p:cNvPr id="18" name="ZoneTexte 17"/>
          <p:cNvSpPr txBox="1"/>
          <p:nvPr/>
        </p:nvSpPr>
        <p:spPr>
          <a:xfrm>
            <a:off x="5936736" y="1209584"/>
            <a:ext cx="6629400" cy="646331"/>
          </a:xfrm>
          <a:prstGeom prst="rect">
            <a:avLst/>
          </a:prstGeom>
          <a:noFill/>
        </p:spPr>
        <p:txBody>
          <a:bodyPr wrap="square" rtlCol="0">
            <a:spAutoFit/>
          </a:bodyPr>
          <a:lstStyle/>
          <a:p>
            <a:pPr algn="r"/>
            <a:r>
              <a:rPr lang="ar-DZ" sz="3600" b="1" dirty="0" smtClean="0">
                <a:latin typeface="Simplified Arabic" panose="02020603050405020304" pitchFamily="18" charset="-78"/>
                <a:cs typeface="Simplified Arabic" panose="02020603050405020304" pitchFamily="18" charset="-78"/>
              </a:rPr>
              <a:t>مبادى الاقتصاد الدائري </a:t>
            </a:r>
            <a:endParaRPr lang="fr-FR" sz="3600" b="1" dirty="0">
              <a:latin typeface="Simplified Arabic" panose="02020603050405020304" pitchFamily="18" charset="-78"/>
              <a:cs typeface="Simplified Arabic" panose="02020603050405020304" pitchFamily="18" charset="-78"/>
            </a:endParaRPr>
          </a:p>
        </p:txBody>
      </p:sp>
      <p:sp>
        <p:nvSpPr>
          <p:cNvPr id="19" name="Freeform 9"/>
          <p:cNvSpPr/>
          <p:nvPr/>
        </p:nvSpPr>
        <p:spPr>
          <a:xfrm>
            <a:off x="13069861" y="3030690"/>
            <a:ext cx="576565" cy="574468"/>
          </a:xfrm>
          <a:custGeom>
            <a:avLst/>
            <a:gdLst/>
            <a:ahLst/>
            <a:cxnLst/>
            <a:rect l="l" t="t" r="r" b="b"/>
            <a:pathLst>
              <a:path w="576565" h="574468">
                <a:moveTo>
                  <a:pt x="0" y="0"/>
                </a:moveTo>
                <a:lnTo>
                  <a:pt x="576565" y="0"/>
                </a:lnTo>
                <a:lnTo>
                  <a:pt x="576565" y="574468"/>
                </a:lnTo>
                <a:lnTo>
                  <a:pt x="0" y="5744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pic>
        <p:nvPicPr>
          <p:cNvPr id="20" name="Image 19"/>
          <p:cNvPicPr>
            <a:picLocks noChangeAspect="1"/>
          </p:cNvPicPr>
          <p:nvPr/>
        </p:nvPicPr>
        <p:blipFill>
          <a:blip r:embed="rId11"/>
          <a:stretch>
            <a:fillRect/>
          </a:stretch>
        </p:blipFill>
        <p:spPr>
          <a:xfrm>
            <a:off x="13073352" y="5277317"/>
            <a:ext cx="573074" cy="573074"/>
          </a:xfrm>
          <a:prstGeom prst="rect">
            <a:avLst/>
          </a:prstGeom>
        </p:spPr>
      </p:pic>
      <p:sp>
        <p:nvSpPr>
          <p:cNvPr id="21" name="Freeform 10"/>
          <p:cNvSpPr/>
          <p:nvPr/>
        </p:nvSpPr>
        <p:spPr>
          <a:xfrm>
            <a:off x="13069861" y="7048500"/>
            <a:ext cx="576565" cy="574468"/>
          </a:xfrm>
          <a:custGeom>
            <a:avLst/>
            <a:gdLst/>
            <a:ahLst/>
            <a:cxnLst/>
            <a:rect l="l" t="t" r="r" b="b"/>
            <a:pathLst>
              <a:path w="576565" h="574468">
                <a:moveTo>
                  <a:pt x="0" y="0"/>
                </a:moveTo>
                <a:lnTo>
                  <a:pt x="576565" y="0"/>
                </a:lnTo>
                <a:lnTo>
                  <a:pt x="576565" y="574468"/>
                </a:lnTo>
                <a:lnTo>
                  <a:pt x="0" y="57446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2" name="Rectangle 21"/>
          <p:cNvSpPr/>
          <p:nvPr/>
        </p:nvSpPr>
        <p:spPr>
          <a:xfrm>
            <a:off x="5233947" y="3009900"/>
            <a:ext cx="7835914" cy="2062103"/>
          </a:xfrm>
          <a:prstGeom prst="rect">
            <a:avLst/>
          </a:prstGeom>
        </p:spPr>
        <p:txBody>
          <a:bodyPr wrap="square">
            <a:spAutoFit/>
          </a:bodyPr>
          <a:lstStyle/>
          <a:p>
            <a:pPr algn="r" rtl="1"/>
            <a:r>
              <a:rPr lang="ar-DZ" sz="3200" b="1" dirty="0" smtClean="0">
                <a:latin typeface="Simplified Arabic" panose="02020603050405020304" pitchFamily="18" charset="-78"/>
                <a:cs typeface="Simplified Arabic" panose="02020603050405020304" pitchFamily="18" charset="-78"/>
              </a:rPr>
              <a:t> </a:t>
            </a:r>
            <a:r>
              <a:rPr lang="ar-DZ" sz="3200" b="1" dirty="0">
                <a:latin typeface="Simplified Arabic" panose="02020603050405020304" pitchFamily="18" charset="-78"/>
                <a:cs typeface="Simplified Arabic" panose="02020603050405020304" pitchFamily="18" charset="-78"/>
              </a:rPr>
              <a:t>القضاء على النفايات: </a:t>
            </a:r>
            <a:r>
              <a:rPr lang="ar-DZ" sz="3200" dirty="0">
                <a:latin typeface="Simplified Arabic" panose="02020603050405020304" pitchFamily="18" charset="-78"/>
                <a:cs typeface="Simplified Arabic" panose="02020603050405020304" pitchFamily="18" charset="-78"/>
              </a:rPr>
              <a:t>يركز الاقتصاد الدائري على تصميم المنتجات والعمليات بطريقة تقلل من </a:t>
            </a:r>
            <a:r>
              <a:rPr lang="ar-DZ" sz="3200" dirty="0" smtClean="0">
                <a:latin typeface="Simplified Arabic" panose="02020603050405020304" pitchFamily="18" charset="-78"/>
                <a:cs typeface="Simplified Arabic" panose="02020603050405020304" pitchFamily="18" charset="-78"/>
              </a:rPr>
              <a:t>توليد النفايات </a:t>
            </a:r>
            <a:r>
              <a:rPr lang="ar-DZ" sz="3200" dirty="0">
                <a:latin typeface="Simplified Arabic" panose="02020603050405020304" pitchFamily="18" charset="-78"/>
                <a:cs typeface="Simplified Arabic" panose="02020603050405020304" pitchFamily="18" charset="-78"/>
              </a:rPr>
              <a:t>منذ البداية، بهدف منع التلوث من خلال اعتماد حلول مبتكرة وتحسين إدارة الموارد.</a:t>
            </a:r>
            <a:endParaRPr lang="fr-FR" sz="3200" dirty="0">
              <a:latin typeface="Simplified Arabic" panose="02020603050405020304" pitchFamily="18" charset="-78"/>
              <a:cs typeface="Simplified Arabic" panose="02020603050405020304" pitchFamily="18" charset="-78"/>
            </a:endParaRPr>
          </a:p>
        </p:txBody>
      </p:sp>
      <p:sp>
        <p:nvSpPr>
          <p:cNvPr id="23" name="Rectangle 22"/>
          <p:cNvSpPr/>
          <p:nvPr/>
        </p:nvSpPr>
        <p:spPr>
          <a:xfrm>
            <a:off x="5233947" y="5224238"/>
            <a:ext cx="7835914" cy="1569660"/>
          </a:xfrm>
          <a:prstGeom prst="rect">
            <a:avLst/>
          </a:prstGeom>
        </p:spPr>
        <p:txBody>
          <a:bodyPr wrap="square">
            <a:spAutoFit/>
          </a:bodyPr>
          <a:lstStyle/>
          <a:p>
            <a:pPr algn="r" rtl="1"/>
            <a:r>
              <a:rPr lang="ar-DZ" sz="3200" b="1" dirty="0" smtClean="0">
                <a:latin typeface="Simplified Arabic" panose="02020603050405020304" pitchFamily="18" charset="-78"/>
                <a:cs typeface="Simplified Arabic" panose="02020603050405020304" pitchFamily="18" charset="-78"/>
              </a:rPr>
              <a:t>استخدام </a:t>
            </a:r>
            <a:r>
              <a:rPr lang="ar-DZ" sz="3200" b="1" dirty="0">
                <a:latin typeface="Simplified Arabic" panose="02020603050405020304" pitchFamily="18" charset="-78"/>
                <a:cs typeface="Simplified Arabic" panose="02020603050405020304" pitchFamily="18" charset="-78"/>
              </a:rPr>
              <a:t>الموارد بكفاءة: </a:t>
            </a:r>
            <a:r>
              <a:rPr lang="ar-DZ" sz="3200" dirty="0">
                <a:latin typeface="Simplified Arabic" panose="02020603050405020304" pitchFamily="18" charset="-78"/>
                <a:cs typeface="Simplified Arabic" panose="02020603050405020304" pitchFamily="18" charset="-78"/>
              </a:rPr>
              <a:t>يتم ذلك عن طريق إعادة الاستخدام والتجديد في استعمال الموارد، يهدف هذا </a:t>
            </a:r>
            <a:r>
              <a:rPr lang="ar-DZ" sz="3200" dirty="0" smtClean="0">
                <a:latin typeface="Simplified Arabic" panose="02020603050405020304" pitchFamily="18" charset="-78"/>
                <a:cs typeface="Simplified Arabic" panose="02020603050405020304" pitchFamily="18" charset="-78"/>
              </a:rPr>
              <a:t>المبدأ الى </a:t>
            </a:r>
            <a:r>
              <a:rPr lang="ar-DZ" sz="3200" dirty="0">
                <a:latin typeface="Simplified Arabic" panose="02020603050405020304" pitchFamily="18" charset="-78"/>
                <a:cs typeface="Simplified Arabic" panose="02020603050405020304" pitchFamily="18" charset="-78"/>
              </a:rPr>
              <a:t>إطالة دورة حياة المنتجات وتعظيم الفائدة منها.</a:t>
            </a:r>
            <a:endParaRPr lang="fr-FR" sz="3200" dirty="0">
              <a:latin typeface="Simplified Arabic" panose="02020603050405020304" pitchFamily="18" charset="-78"/>
              <a:cs typeface="Simplified Arabic" panose="02020603050405020304" pitchFamily="18" charset="-78"/>
            </a:endParaRPr>
          </a:p>
        </p:txBody>
      </p:sp>
      <p:sp>
        <p:nvSpPr>
          <p:cNvPr id="24" name="Rectangle 23"/>
          <p:cNvSpPr/>
          <p:nvPr/>
        </p:nvSpPr>
        <p:spPr>
          <a:xfrm>
            <a:off x="5253395" y="7033316"/>
            <a:ext cx="7835914" cy="2062103"/>
          </a:xfrm>
          <a:prstGeom prst="rect">
            <a:avLst/>
          </a:prstGeom>
        </p:spPr>
        <p:txBody>
          <a:bodyPr wrap="square">
            <a:spAutoFit/>
          </a:bodyPr>
          <a:lstStyle/>
          <a:p>
            <a:pPr algn="r" rtl="1"/>
            <a:r>
              <a:rPr lang="ar-DZ" sz="3200" b="1" dirty="0" smtClean="0">
                <a:latin typeface="Simplified Arabic" panose="02020603050405020304" pitchFamily="18" charset="-78"/>
                <a:cs typeface="Simplified Arabic" panose="02020603050405020304" pitchFamily="18" charset="-78"/>
              </a:rPr>
              <a:t>تعزيز </a:t>
            </a:r>
            <a:r>
              <a:rPr lang="ar-DZ" sz="3200" b="1" dirty="0">
                <a:latin typeface="Simplified Arabic" panose="02020603050405020304" pitchFamily="18" charset="-78"/>
                <a:cs typeface="Simplified Arabic" panose="02020603050405020304" pitchFamily="18" charset="-78"/>
              </a:rPr>
              <a:t>الاستدامة: </a:t>
            </a:r>
            <a:r>
              <a:rPr lang="ar-DZ" sz="3200" dirty="0">
                <a:latin typeface="Simplified Arabic" panose="02020603050405020304" pitchFamily="18" charset="-78"/>
                <a:cs typeface="Simplified Arabic" panose="02020603050405020304" pitchFamily="18" charset="-78"/>
              </a:rPr>
              <a:t>يسعى الاقتصاد الدائري إلى إعادة الموارد المستهلكة إلى الطبيعة بشكل مستدام وذلك </a:t>
            </a:r>
            <a:r>
              <a:rPr lang="ar-DZ" sz="3200" dirty="0" smtClean="0">
                <a:latin typeface="Simplified Arabic" panose="02020603050405020304" pitchFamily="18" charset="-78"/>
                <a:cs typeface="Simplified Arabic" panose="02020603050405020304" pitchFamily="18" charset="-78"/>
              </a:rPr>
              <a:t>من خلال </a:t>
            </a:r>
            <a:r>
              <a:rPr lang="ar-DZ" sz="3200" dirty="0">
                <a:latin typeface="Simplified Arabic" panose="02020603050405020304" pitchFamily="18" charset="-78"/>
                <a:cs typeface="Simplified Arabic" panose="02020603050405020304" pitchFamily="18" charset="-78"/>
              </a:rPr>
              <a:t>استخدام موارد متجددة وعمليات تدعم صحة النظم البيئية بدلا من استنزافها.</a:t>
            </a:r>
            <a:endParaRPr lang="fr-FR" sz="3200" dirty="0">
              <a:latin typeface="Simplified Arabic" panose="02020603050405020304" pitchFamily="18" charset="-78"/>
              <a:cs typeface="Simplified Arabic" panose="02020603050405020304" pitchFamily="18" charset="-78"/>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13824148" y="-670692"/>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grpSp>
        <p:nvGrpSpPr>
          <p:cNvPr id="7" name="Group 7"/>
          <p:cNvGrpSpPr/>
          <p:nvPr/>
        </p:nvGrpSpPr>
        <p:grpSpPr>
          <a:xfrm>
            <a:off x="17678728" y="-415165"/>
            <a:ext cx="2247243" cy="10972667"/>
            <a:chOff x="0" y="0"/>
            <a:chExt cx="591866" cy="2889921"/>
          </a:xfrm>
        </p:grpSpPr>
        <p:sp>
          <p:nvSpPr>
            <p:cNvPr id="8" name="Freeform 8"/>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4" name="ZoneTexte 13"/>
          <p:cNvSpPr txBox="1"/>
          <p:nvPr/>
        </p:nvSpPr>
        <p:spPr>
          <a:xfrm>
            <a:off x="5410200" y="517074"/>
            <a:ext cx="8763000" cy="923330"/>
          </a:xfrm>
          <a:prstGeom prst="rect">
            <a:avLst/>
          </a:prstGeom>
          <a:noFill/>
        </p:spPr>
        <p:txBody>
          <a:bodyPr wrap="square" rtlCol="0">
            <a:spAutoFit/>
          </a:bodyPr>
          <a:lstStyle/>
          <a:p>
            <a:pPr algn="ctr"/>
            <a:r>
              <a:rPr lang="en-US" sz="3600" b="1" dirty="0" err="1" smtClean="0">
                <a:solidFill>
                  <a:srgbClr val="233939"/>
                </a:solidFill>
                <a:latin typeface="Simplified Arabic" panose="02020603050405020304" pitchFamily="18" charset="-78"/>
                <a:ea typeface="Syne Bold" pitchFamily="34" charset="-122"/>
                <a:cs typeface="Simplified Arabic" panose="02020603050405020304" pitchFamily="18" charset="-78"/>
              </a:rPr>
              <a:t>أدوات</a:t>
            </a:r>
            <a:r>
              <a:rPr lang="en-US" sz="3600" b="1" dirty="0" smtClean="0">
                <a:solidFill>
                  <a:srgbClr val="233939"/>
                </a:solidFill>
                <a:latin typeface="Simplified Arabic" panose="02020603050405020304" pitchFamily="18" charset="-78"/>
                <a:ea typeface="Syne Bold" pitchFamily="34" charset="-122"/>
                <a:cs typeface="Simplified Arabic" panose="02020603050405020304" pitchFamily="18" charset="-78"/>
              </a:rPr>
              <a:t> </a:t>
            </a:r>
            <a:r>
              <a:rPr lang="en-US" sz="3600" b="1" dirty="0" err="1" smtClean="0">
                <a:solidFill>
                  <a:srgbClr val="233939"/>
                </a:solidFill>
                <a:latin typeface="Simplified Arabic" panose="02020603050405020304" pitchFamily="18" charset="-78"/>
                <a:ea typeface="Syne Bold" pitchFamily="34" charset="-122"/>
                <a:cs typeface="Simplified Arabic" panose="02020603050405020304" pitchFamily="18" charset="-78"/>
              </a:rPr>
              <a:t>ووسائل</a:t>
            </a:r>
            <a:r>
              <a:rPr lang="en-US" sz="3600" b="1" dirty="0" smtClean="0">
                <a:solidFill>
                  <a:srgbClr val="233939"/>
                </a:solidFill>
                <a:latin typeface="Simplified Arabic" panose="02020603050405020304" pitchFamily="18" charset="-78"/>
                <a:ea typeface="Syne Bold" pitchFamily="34" charset="-122"/>
                <a:cs typeface="Simplified Arabic" panose="02020603050405020304" pitchFamily="18" charset="-78"/>
              </a:rPr>
              <a:t> </a:t>
            </a:r>
            <a:r>
              <a:rPr lang="en-US" sz="3600" b="1" dirty="0" err="1" smtClean="0">
                <a:solidFill>
                  <a:srgbClr val="233939"/>
                </a:solidFill>
                <a:latin typeface="Simplified Arabic" panose="02020603050405020304" pitchFamily="18" charset="-78"/>
                <a:ea typeface="Syne Bold" pitchFamily="34" charset="-122"/>
                <a:cs typeface="Simplified Arabic" panose="02020603050405020304" pitchFamily="18" charset="-78"/>
              </a:rPr>
              <a:t>الاقتصاد</a:t>
            </a:r>
            <a:r>
              <a:rPr lang="en-US" sz="3600" b="1" dirty="0" smtClean="0">
                <a:solidFill>
                  <a:srgbClr val="233939"/>
                </a:solidFill>
                <a:latin typeface="Simplified Arabic" panose="02020603050405020304" pitchFamily="18" charset="-78"/>
                <a:ea typeface="Syne Bold" pitchFamily="34" charset="-122"/>
                <a:cs typeface="Simplified Arabic" panose="02020603050405020304" pitchFamily="18" charset="-78"/>
              </a:rPr>
              <a:t> </a:t>
            </a:r>
            <a:r>
              <a:rPr lang="en-US" sz="3600" b="1" dirty="0" err="1" smtClean="0">
                <a:solidFill>
                  <a:srgbClr val="233939"/>
                </a:solidFill>
                <a:latin typeface="Simplified Arabic" panose="02020603050405020304" pitchFamily="18" charset="-78"/>
                <a:ea typeface="Syne Bold" pitchFamily="34" charset="-122"/>
                <a:cs typeface="Simplified Arabic" panose="02020603050405020304" pitchFamily="18" charset="-78"/>
              </a:rPr>
              <a:t>الدائري</a:t>
            </a:r>
            <a:endParaRPr lang="en-US" sz="3600" dirty="0" smtClean="0">
              <a:latin typeface="Simplified Arabic" panose="02020603050405020304" pitchFamily="18" charset="-78"/>
              <a:cs typeface="Simplified Arabic" panose="02020603050405020304" pitchFamily="18" charset="-78"/>
            </a:endParaRPr>
          </a:p>
          <a:p>
            <a:endParaRPr lang="fr-FR" dirty="0"/>
          </a:p>
        </p:txBody>
      </p:sp>
      <p:pic>
        <p:nvPicPr>
          <p:cNvPr id="16" name="Image 0" descr="preencoded.png"/>
          <p:cNvPicPr>
            <a:picLocks noChangeAspect="1"/>
          </p:cNvPicPr>
          <p:nvPr/>
        </p:nvPicPr>
        <p:blipFill>
          <a:blip r:embed="rId4"/>
          <a:stretch>
            <a:fillRect/>
          </a:stretch>
        </p:blipFill>
        <p:spPr>
          <a:xfrm>
            <a:off x="0" y="0"/>
            <a:ext cx="5486400" cy="10287000"/>
          </a:xfrm>
          <a:prstGeom prst="rect">
            <a:avLst/>
          </a:prstGeom>
        </p:spPr>
      </p:pic>
      <p:pic>
        <p:nvPicPr>
          <p:cNvPr id="18" name="Image 1" descr="preencoded.png"/>
          <p:cNvPicPr>
            <a:picLocks noChangeAspect="1"/>
          </p:cNvPicPr>
          <p:nvPr/>
        </p:nvPicPr>
        <p:blipFill>
          <a:blip r:embed="rId5"/>
          <a:stretch>
            <a:fillRect/>
          </a:stretch>
        </p:blipFill>
        <p:spPr>
          <a:xfrm>
            <a:off x="6280190" y="2288977"/>
            <a:ext cx="720000" cy="720000"/>
          </a:xfrm>
          <a:prstGeom prst="rect">
            <a:avLst/>
          </a:prstGeom>
        </p:spPr>
      </p:pic>
      <p:sp>
        <p:nvSpPr>
          <p:cNvPr id="19" name="Text 1"/>
          <p:cNvSpPr/>
          <p:nvPr/>
        </p:nvSpPr>
        <p:spPr>
          <a:xfrm>
            <a:off x="6280190" y="3082766"/>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latin typeface="Syne Bold" pitchFamily="34" charset="0"/>
                <a:ea typeface="Syne Bold" pitchFamily="34" charset="-122"/>
                <a:cs typeface="Syne Bold" pitchFamily="34" charset="-120"/>
              </a:rPr>
              <a:t>إعادة تدوير النفايات</a:t>
            </a:r>
            <a:endParaRPr lang="en-US" sz="2400" dirty="0"/>
          </a:p>
        </p:txBody>
      </p:sp>
      <p:sp>
        <p:nvSpPr>
          <p:cNvPr id="20" name="Text 2"/>
          <p:cNvSpPr/>
          <p:nvPr/>
        </p:nvSpPr>
        <p:spPr>
          <a:xfrm>
            <a:off x="5799640" y="3573184"/>
            <a:ext cx="3315785" cy="725805"/>
          </a:xfrm>
          <a:prstGeom prst="rect">
            <a:avLst/>
          </a:prstGeom>
          <a:noFill/>
          <a:ln/>
        </p:spPr>
        <p:txBody>
          <a:bodyPr wrap="square" lIns="0" tIns="0" rIns="0" bIns="0" rtlCol="0" anchor="t"/>
          <a:lstStyle/>
          <a:p>
            <a:pPr marL="0" indent="0" algn="r" rtl="1">
              <a:lnSpc>
                <a:spcPts val="2850"/>
              </a:lnSpc>
              <a:buNone/>
            </a:pPr>
            <a:r>
              <a:rPr lang="en-US" sz="2000" dirty="0">
                <a:solidFill>
                  <a:srgbClr val="3B4E4E"/>
                </a:solidFill>
                <a:latin typeface="Overpass Light" pitchFamily="34" charset="0"/>
                <a:ea typeface="Overpass Light" pitchFamily="34" charset="-122"/>
                <a:cs typeface="Overpass Light" pitchFamily="34" charset="-120"/>
              </a:rPr>
              <a:t>تُشجّع إعادة التدوير على إعطاء حياة جديدة للمواد المستخدمة.</a:t>
            </a:r>
            <a:endParaRPr lang="en-US" sz="2000" dirty="0"/>
          </a:p>
        </p:txBody>
      </p:sp>
      <p:pic>
        <p:nvPicPr>
          <p:cNvPr id="21" name="Image 2" descr="preencoded.png"/>
          <p:cNvPicPr>
            <a:picLocks noChangeAspect="1"/>
          </p:cNvPicPr>
          <p:nvPr/>
        </p:nvPicPr>
        <p:blipFill>
          <a:blip r:embed="rId6"/>
          <a:stretch>
            <a:fillRect/>
          </a:stretch>
        </p:blipFill>
        <p:spPr>
          <a:xfrm>
            <a:off x="12416848" y="2288977"/>
            <a:ext cx="720000" cy="720000"/>
          </a:xfrm>
          <a:prstGeom prst="rect">
            <a:avLst/>
          </a:prstGeom>
        </p:spPr>
      </p:pic>
      <p:sp>
        <p:nvSpPr>
          <p:cNvPr id="22" name="Text 3"/>
          <p:cNvSpPr/>
          <p:nvPr/>
        </p:nvSpPr>
        <p:spPr>
          <a:xfrm>
            <a:off x="11518156" y="3035141"/>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latin typeface="Syne Bold" pitchFamily="34" charset="0"/>
                <a:ea typeface="Syne Bold" pitchFamily="34" charset="-122"/>
                <a:cs typeface="Syne Bold" pitchFamily="34" charset="-120"/>
              </a:rPr>
              <a:t>الطاقة المتجددة</a:t>
            </a:r>
            <a:endParaRPr lang="en-US" sz="2400" dirty="0"/>
          </a:p>
        </p:txBody>
      </p:sp>
      <p:pic>
        <p:nvPicPr>
          <p:cNvPr id="23" name="Image 3" descr="preencoded.png"/>
          <p:cNvPicPr>
            <a:picLocks noChangeAspect="1"/>
          </p:cNvPicPr>
          <p:nvPr/>
        </p:nvPicPr>
        <p:blipFill>
          <a:blip r:embed="rId7"/>
          <a:stretch>
            <a:fillRect/>
          </a:stretch>
        </p:blipFill>
        <p:spPr>
          <a:xfrm>
            <a:off x="6280190" y="4979432"/>
            <a:ext cx="720000" cy="720000"/>
          </a:xfrm>
          <a:prstGeom prst="rect">
            <a:avLst/>
          </a:prstGeom>
        </p:spPr>
      </p:pic>
      <p:sp>
        <p:nvSpPr>
          <p:cNvPr id="24" name="Text 5"/>
          <p:cNvSpPr/>
          <p:nvPr/>
        </p:nvSpPr>
        <p:spPr>
          <a:xfrm>
            <a:off x="6280190" y="5773222"/>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latin typeface="Syne Bold" pitchFamily="34" charset="0"/>
                <a:ea typeface="Syne Bold" pitchFamily="34" charset="-122"/>
                <a:cs typeface="Syne Bold" pitchFamily="34" charset="-120"/>
              </a:rPr>
              <a:t>الاقتصاد الأخضر</a:t>
            </a:r>
            <a:endParaRPr lang="en-US" sz="2400" dirty="0"/>
          </a:p>
        </p:txBody>
      </p:sp>
      <p:sp>
        <p:nvSpPr>
          <p:cNvPr id="25" name="Text 6"/>
          <p:cNvSpPr/>
          <p:nvPr/>
        </p:nvSpPr>
        <p:spPr>
          <a:xfrm>
            <a:off x="6280190" y="6263640"/>
            <a:ext cx="2940010" cy="725805"/>
          </a:xfrm>
          <a:prstGeom prst="rect">
            <a:avLst/>
          </a:prstGeom>
          <a:noFill/>
          <a:ln/>
        </p:spPr>
        <p:txBody>
          <a:bodyPr wrap="square" lIns="0" tIns="0" rIns="0" bIns="0" rtlCol="0" anchor="t"/>
          <a:lstStyle/>
          <a:p>
            <a:pPr marL="0" indent="0" algn="r" rtl="1">
              <a:lnSpc>
                <a:spcPts val="2850"/>
              </a:lnSpc>
              <a:buNone/>
            </a:pPr>
            <a:r>
              <a:rPr lang="en-US" dirty="0">
                <a:solidFill>
                  <a:srgbClr val="3B4E4E"/>
                </a:solidFill>
                <a:latin typeface="Overpass Light" pitchFamily="34" charset="0"/>
                <a:ea typeface="Overpass Light" pitchFamily="34" charset="-122"/>
                <a:cs typeface="Overpass Light" pitchFamily="34" charset="-120"/>
              </a:rPr>
              <a:t>يسعى الاقتصاد الأخضر إلى تحقيق النمو الاقتصادي مع الحفاظ على البيئة.</a:t>
            </a:r>
            <a:endParaRPr lang="en-US" dirty="0"/>
          </a:p>
        </p:txBody>
      </p:sp>
      <p:pic>
        <p:nvPicPr>
          <p:cNvPr id="26" name="Image 4" descr="preencoded.png"/>
          <p:cNvPicPr>
            <a:picLocks noChangeAspect="1"/>
          </p:cNvPicPr>
          <p:nvPr/>
        </p:nvPicPr>
        <p:blipFill>
          <a:blip r:embed="rId8"/>
          <a:stretch>
            <a:fillRect/>
          </a:stretch>
        </p:blipFill>
        <p:spPr>
          <a:xfrm>
            <a:off x="12575774" y="4979432"/>
            <a:ext cx="720000" cy="720000"/>
          </a:xfrm>
          <a:prstGeom prst="rect">
            <a:avLst/>
          </a:prstGeom>
        </p:spPr>
      </p:pic>
      <p:sp>
        <p:nvSpPr>
          <p:cNvPr id="27" name="Text 7"/>
          <p:cNvSpPr/>
          <p:nvPr/>
        </p:nvSpPr>
        <p:spPr>
          <a:xfrm>
            <a:off x="11673112" y="5706854"/>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latin typeface="Syne Bold" pitchFamily="34" charset="0"/>
                <a:ea typeface="Syne Bold" pitchFamily="34" charset="-122"/>
                <a:cs typeface="Syne Bold" pitchFamily="34" charset="-120"/>
              </a:rPr>
              <a:t>اقتصاد المشاركة</a:t>
            </a:r>
            <a:endParaRPr lang="en-US" sz="2400" dirty="0"/>
          </a:p>
        </p:txBody>
      </p:sp>
      <p:sp>
        <p:nvSpPr>
          <p:cNvPr id="28" name="ZoneTexte 27"/>
          <p:cNvSpPr txBox="1"/>
          <p:nvPr/>
        </p:nvSpPr>
        <p:spPr>
          <a:xfrm>
            <a:off x="9928738" y="3437096"/>
            <a:ext cx="3537320" cy="984885"/>
          </a:xfrm>
          <a:prstGeom prst="rect">
            <a:avLst/>
          </a:prstGeom>
          <a:noFill/>
        </p:spPr>
        <p:txBody>
          <a:bodyPr wrap="square" rtlCol="0">
            <a:spAutoFit/>
          </a:bodyPr>
          <a:lstStyle/>
          <a:p>
            <a:pPr algn="r" rtl="1"/>
            <a:r>
              <a:rPr lang="ar-DZ" sz="2000" dirty="0" err="1" smtClean="0">
                <a:solidFill>
                  <a:srgbClr val="3B4E4E"/>
                </a:solidFill>
                <a:latin typeface="Overpass Light" panose="020B0604020202020204" charset="0"/>
                <a:ea typeface="Overpass Light" pitchFamily="34" charset="-122"/>
                <a:cs typeface="Overpass Light" pitchFamily="34" charset="-120"/>
              </a:rPr>
              <a:t>ت</a:t>
            </a:r>
            <a:r>
              <a:rPr lang="en-US" sz="2000" dirty="0" err="1" smtClean="0">
                <a:solidFill>
                  <a:srgbClr val="3B4E4E"/>
                </a:solidFill>
                <a:latin typeface="Overpass Light" panose="020B0604020202020204" charset="0"/>
                <a:ea typeface="Overpass Light" pitchFamily="34" charset="-122"/>
                <a:cs typeface="Overpass Light" pitchFamily="34" charset="-120"/>
              </a:rPr>
              <a:t>تيح</a:t>
            </a:r>
            <a:r>
              <a:rPr lang="en-US" sz="2000" dirty="0" smtClean="0">
                <a:solidFill>
                  <a:srgbClr val="3B4E4E"/>
                </a:solidFill>
                <a:latin typeface="Overpass Light" panose="020B0604020202020204" charset="0"/>
                <a:ea typeface="Overpass Light" pitchFamily="34" charset="-122"/>
                <a:cs typeface="Overpass Light" pitchFamily="34" charset="-120"/>
              </a:rPr>
              <a:t> </a:t>
            </a:r>
            <a:r>
              <a:rPr lang="en-US" sz="2000" dirty="0" err="1" smtClean="0">
                <a:solidFill>
                  <a:srgbClr val="3B4E4E"/>
                </a:solidFill>
                <a:latin typeface="Overpass Light" panose="020B0604020202020204" charset="0"/>
                <a:ea typeface="Overpass Light" pitchFamily="34" charset="-122"/>
                <a:cs typeface="Overpass Light" pitchFamily="34" charset="-120"/>
              </a:rPr>
              <a:t>الطا</a:t>
            </a:r>
            <a:r>
              <a:rPr lang="ar-DZ" sz="2000" dirty="0">
                <a:solidFill>
                  <a:srgbClr val="3B4E4E"/>
                </a:solidFill>
                <a:latin typeface="Overpass Light" panose="020B0604020202020204" charset="0"/>
                <a:ea typeface="Overpass Light" pitchFamily="34" charset="-122"/>
                <a:cs typeface="Overpass Light" pitchFamily="34" charset="-120"/>
              </a:rPr>
              <a:t>ق</a:t>
            </a:r>
            <a:r>
              <a:rPr lang="en-US" sz="2000" dirty="0" smtClean="0">
                <a:solidFill>
                  <a:srgbClr val="3B4E4E"/>
                </a:solidFill>
                <a:latin typeface="Overpass Light" panose="020B0604020202020204" charset="0"/>
                <a:ea typeface="Overpass Light" pitchFamily="34" charset="-122"/>
                <a:cs typeface="Overpass Light" pitchFamily="34" charset="-120"/>
              </a:rPr>
              <a:t>ة </a:t>
            </a:r>
            <a:r>
              <a:rPr lang="en-US" sz="2000" dirty="0" err="1" smtClean="0">
                <a:solidFill>
                  <a:srgbClr val="3B4E4E"/>
                </a:solidFill>
                <a:latin typeface="Overpass Light" panose="020B0604020202020204" charset="0"/>
                <a:ea typeface="Overpass Light" pitchFamily="34" charset="-122"/>
                <a:cs typeface="Overpass Light" pitchFamily="34" charset="-120"/>
              </a:rPr>
              <a:t>المت</a:t>
            </a:r>
            <a:r>
              <a:rPr lang="ar-DZ" sz="2000" dirty="0" smtClean="0">
                <a:solidFill>
                  <a:srgbClr val="3B4E4E"/>
                </a:solidFill>
                <a:latin typeface="Overpass Light" panose="020B0604020202020204" charset="0"/>
                <a:ea typeface="Overpass Light" pitchFamily="34" charset="-122"/>
                <a:cs typeface="Overpass Light" pitchFamily="34" charset="-120"/>
              </a:rPr>
              <a:t>ج</a:t>
            </a:r>
            <a:r>
              <a:rPr lang="en-US" sz="2000" dirty="0" err="1" smtClean="0">
                <a:solidFill>
                  <a:srgbClr val="3B4E4E"/>
                </a:solidFill>
                <a:latin typeface="Overpass Light" panose="020B0604020202020204" charset="0"/>
                <a:ea typeface="Overpass Light" pitchFamily="34" charset="-122"/>
                <a:cs typeface="Overpass Light" pitchFamily="34" charset="-120"/>
              </a:rPr>
              <a:t>ددة</a:t>
            </a:r>
            <a:r>
              <a:rPr lang="en-US" sz="2000" dirty="0" smtClean="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تقليل</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الاعتماد</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على</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الوقود</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الأحفوري</a:t>
            </a:r>
            <a:r>
              <a:rPr lang="en-US" sz="2000" dirty="0">
                <a:solidFill>
                  <a:srgbClr val="3B4E4E"/>
                </a:solidFill>
                <a:latin typeface="Overpass Light" panose="020B0604020202020204" charset="0"/>
                <a:ea typeface="Overpass Light" pitchFamily="34" charset="-122"/>
                <a:cs typeface="Overpass Light" pitchFamily="34" charset="-120"/>
              </a:rPr>
              <a:t>.</a:t>
            </a:r>
            <a:endParaRPr lang="en-US" sz="2000" dirty="0">
              <a:latin typeface="Overpass Light" panose="020B0604020202020204" charset="0"/>
            </a:endParaRPr>
          </a:p>
          <a:p>
            <a:pPr algn="r" rtl="1"/>
            <a:endParaRPr lang="fr-FR" dirty="0">
              <a:latin typeface="Overpass Light" panose="020B0604020202020204" charset="0"/>
            </a:endParaRPr>
          </a:p>
        </p:txBody>
      </p:sp>
      <p:sp>
        <p:nvSpPr>
          <p:cNvPr id="29" name="ZoneTexte 28"/>
          <p:cNvSpPr txBox="1"/>
          <p:nvPr/>
        </p:nvSpPr>
        <p:spPr>
          <a:xfrm>
            <a:off x="10588421" y="6263640"/>
            <a:ext cx="2898979" cy="984885"/>
          </a:xfrm>
          <a:prstGeom prst="rect">
            <a:avLst/>
          </a:prstGeom>
          <a:noFill/>
        </p:spPr>
        <p:txBody>
          <a:bodyPr wrap="square" rtlCol="0">
            <a:spAutoFit/>
          </a:bodyPr>
          <a:lstStyle/>
          <a:p>
            <a:pPr algn="r" rtl="1"/>
            <a:r>
              <a:rPr lang="en-US" sz="2000" dirty="0" err="1">
                <a:solidFill>
                  <a:srgbClr val="3B4E4E"/>
                </a:solidFill>
                <a:latin typeface="Overpass Light" panose="020B0604020202020204" charset="0"/>
                <a:ea typeface="Overpass Light" pitchFamily="34" charset="-122"/>
                <a:cs typeface="Overpass Light" pitchFamily="34" charset="-120"/>
              </a:rPr>
              <a:t>يتيح</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اقتصاد</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المشاركة</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مشاركة</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الموارد</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والخدمات</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بين</a:t>
            </a:r>
            <a:r>
              <a:rPr lang="en-US" sz="2000" dirty="0">
                <a:solidFill>
                  <a:srgbClr val="3B4E4E"/>
                </a:solidFill>
                <a:latin typeface="Overpass Light" panose="020B0604020202020204" charset="0"/>
                <a:ea typeface="Overpass Light" pitchFamily="34" charset="-122"/>
                <a:cs typeface="Overpass Light" pitchFamily="34" charset="-120"/>
              </a:rPr>
              <a:t> </a:t>
            </a:r>
            <a:r>
              <a:rPr lang="en-US" sz="2000" dirty="0" err="1">
                <a:solidFill>
                  <a:srgbClr val="3B4E4E"/>
                </a:solidFill>
                <a:latin typeface="Overpass Light" panose="020B0604020202020204" charset="0"/>
                <a:ea typeface="Overpass Light" pitchFamily="34" charset="-122"/>
                <a:cs typeface="Overpass Light" pitchFamily="34" charset="-120"/>
              </a:rPr>
              <a:t>الأفراد</a:t>
            </a:r>
            <a:r>
              <a:rPr lang="en-US" sz="2000" dirty="0">
                <a:solidFill>
                  <a:srgbClr val="3B4E4E"/>
                </a:solidFill>
                <a:latin typeface="Overpass Light" panose="020B0604020202020204" charset="0"/>
                <a:ea typeface="Overpass Light" pitchFamily="34" charset="-122"/>
                <a:cs typeface="Overpass Light" pitchFamily="34" charset="-120"/>
              </a:rPr>
              <a:t>.</a:t>
            </a:r>
            <a:endParaRPr lang="en-US" sz="2000" dirty="0">
              <a:latin typeface="Overpass Light" panose="020B0604020202020204" charset="0"/>
            </a:endParaRPr>
          </a:p>
          <a:p>
            <a:endParaRPr lang="fr-FR" dirty="0"/>
          </a:p>
        </p:txBody>
      </p:sp>
    </p:spTree>
    <p:extLst>
      <p:ext uri="{BB962C8B-B14F-4D97-AF65-F5344CB8AC3E}">
        <p14:creationId xmlns:p14="http://schemas.microsoft.com/office/powerpoint/2010/main" val="254190824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CA"/>
        </a:solidFill>
        <a:effectLst/>
      </p:bgPr>
    </p:bg>
    <p:spTree>
      <p:nvGrpSpPr>
        <p:cNvPr id="1" name=""/>
        <p:cNvGrpSpPr/>
        <p:nvPr/>
      </p:nvGrpSpPr>
      <p:grpSpPr>
        <a:xfrm>
          <a:off x="0" y="0"/>
          <a:ext cx="0" cy="0"/>
          <a:chOff x="0" y="0"/>
          <a:chExt cx="0" cy="0"/>
        </a:xfrm>
      </p:grpSpPr>
      <p:grpSp>
        <p:nvGrpSpPr>
          <p:cNvPr id="2" name="Group 2"/>
          <p:cNvGrpSpPr/>
          <p:nvPr/>
        </p:nvGrpSpPr>
        <p:grpSpPr>
          <a:xfrm>
            <a:off x="15071778" y="-474584"/>
            <a:ext cx="4978202" cy="11628384"/>
            <a:chOff x="0" y="0"/>
            <a:chExt cx="1311131" cy="3062620"/>
          </a:xfrm>
        </p:grpSpPr>
        <p:sp>
          <p:nvSpPr>
            <p:cNvPr id="3" name="Freeform 3"/>
            <p:cNvSpPr/>
            <p:nvPr/>
          </p:nvSpPr>
          <p:spPr>
            <a:xfrm>
              <a:off x="0" y="0"/>
              <a:ext cx="1311131" cy="3062620"/>
            </a:xfrm>
            <a:custGeom>
              <a:avLst/>
              <a:gdLst/>
              <a:ahLst/>
              <a:cxnLst/>
              <a:rect l="l" t="t" r="r" b="b"/>
              <a:pathLst>
                <a:path w="1311131" h="3062620">
                  <a:moveTo>
                    <a:pt x="0" y="0"/>
                  </a:moveTo>
                  <a:lnTo>
                    <a:pt x="1311131" y="0"/>
                  </a:lnTo>
                  <a:lnTo>
                    <a:pt x="1311131" y="3062620"/>
                  </a:lnTo>
                  <a:lnTo>
                    <a:pt x="0" y="3062620"/>
                  </a:lnTo>
                  <a:close/>
                </a:path>
              </a:pathLst>
            </a:custGeom>
            <a:solidFill>
              <a:srgbClr val="30531D"/>
            </a:solidFill>
          </p:spPr>
        </p:sp>
        <p:sp>
          <p:nvSpPr>
            <p:cNvPr id="4" name="TextBox 4"/>
            <p:cNvSpPr txBox="1"/>
            <p:nvPr/>
          </p:nvSpPr>
          <p:spPr>
            <a:xfrm>
              <a:off x="0" y="-38100"/>
              <a:ext cx="1311131" cy="3100720"/>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5400000" flipH="1">
            <a:off x="13367106" y="114630"/>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sp>
        <p:nvSpPr>
          <p:cNvPr id="6" name="Freeform 6"/>
          <p:cNvSpPr/>
          <p:nvPr/>
        </p:nvSpPr>
        <p:spPr>
          <a:xfrm rot="-5400000" flipH="1">
            <a:off x="13367106" y="9220214"/>
            <a:ext cx="875984" cy="952156"/>
          </a:xfrm>
          <a:custGeom>
            <a:avLst/>
            <a:gdLst/>
            <a:ahLst/>
            <a:cxnLst/>
            <a:rect l="l" t="t" r="r" b="b"/>
            <a:pathLst>
              <a:path w="875984" h="952156">
                <a:moveTo>
                  <a:pt x="875984" y="0"/>
                </a:moveTo>
                <a:lnTo>
                  <a:pt x="0" y="0"/>
                </a:lnTo>
                <a:lnTo>
                  <a:pt x="0" y="952156"/>
                </a:lnTo>
                <a:lnTo>
                  <a:pt x="875984" y="952156"/>
                </a:lnTo>
                <a:lnTo>
                  <a:pt x="875984" y="0"/>
                </a:lnTo>
                <a:close/>
              </a:path>
            </a:pathLst>
          </a:custGeom>
          <a:blipFill>
            <a:blip r:embed="rId2">
              <a:extLst>
                <a:ext uri="{96DAC541-7B7A-43D3-8B79-37D633B846F1}">
                  <asvg:svgBlip xmlns:asvg="http://schemas.microsoft.com/office/drawing/2016/SVG/main" xmlns="" r:embed="rId3"/>
                </a:ext>
              </a:extLst>
            </a:blip>
            <a:stretch>
              <a:fillRect l="-36656" t="-174691" r="-154375" b="-2638"/>
            </a:stretch>
          </a:blipFill>
        </p:spPr>
      </p:sp>
      <p:grpSp>
        <p:nvGrpSpPr>
          <p:cNvPr id="7" name="Group 7"/>
          <p:cNvGrpSpPr/>
          <p:nvPr/>
        </p:nvGrpSpPr>
        <p:grpSpPr>
          <a:xfrm>
            <a:off x="17548353" y="-487495"/>
            <a:ext cx="2519999" cy="11304662"/>
            <a:chOff x="0" y="-38100"/>
            <a:chExt cx="663703" cy="2977360"/>
          </a:xfrm>
        </p:grpSpPr>
        <p:sp>
          <p:nvSpPr>
            <p:cNvPr id="8" name="Freeform 8"/>
            <p:cNvSpPr/>
            <p:nvPr/>
          </p:nvSpPr>
          <p:spPr>
            <a:xfrm>
              <a:off x="0" y="0"/>
              <a:ext cx="663703" cy="2939260"/>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9" name="TextBox 9"/>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56718" y="-342834"/>
            <a:ext cx="2247243" cy="10972667"/>
            <a:chOff x="0" y="0"/>
            <a:chExt cx="591866" cy="2889921"/>
          </a:xfrm>
        </p:grpSpPr>
        <p:sp>
          <p:nvSpPr>
            <p:cNvPr id="11" name="Freeform 11"/>
            <p:cNvSpPr/>
            <p:nvPr/>
          </p:nvSpPr>
          <p:spPr>
            <a:xfrm>
              <a:off x="0" y="0"/>
              <a:ext cx="591866" cy="2889921"/>
            </a:xfrm>
            <a:custGeom>
              <a:avLst/>
              <a:gdLst/>
              <a:ahLst/>
              <a:cxnLst/>
              <a:rect l="l" t="t" r="r" b="b"/>
              <a:pathLst>
                <a:path w="591866" h="2889921">
                  <a:moveTo>
                    <a:pt x="0" y="0"/>
                  </a:moveTo>
                  <a:lnTo>
                    <a:pt x="591866" y="0"/>
                  </a:lnTo>
                  <a:lnTo>
                    <a:pt x="591866" y="2889921"/>
                  </a:lnTo>
                  <a:lnTo>
                    <a:pt x="0" y="2889921"/>
                  </a:lnTo>
                  <a:close/>
                </a:path>
              </a:pathLst>
            </a:custGeom>
            <a:solidFill>
              <a:srgbClr val="88824D"/>
            </a:solidFill>
          </p:spPr>
        </p:sp>
        <p:sp>
          <p:nvSpPr>
            <p:cNvPr id="12" name="TextBox 12"/>
            <p:cNvSpPr txBox="1"/>
            <p:nvPr/>
          </p:nvSpPr>
          <p:spPr>
            <a:xfrm>
              <a:off x="0" y="-38100"/>
              <a:ext cx="591866" cy="2928021"/>
            </a:xfrm>
            <a:prstGeom prst="rect">
              <a:avLst/>
            </a:prstGeom>
          </p:spPr>
          <p:txBody>
            <a:bodyPr lIns="50800" tIns="50800" rIns="50800" bIns="50800" rtlCol="0" anchor="ctr"/>
            <a:lstStyle/>
            <a:p>
              <a:pPr algn="ctr">
                <a:lnSpc>
                  <a:spcPts val="2659"/>
                </a:lnSpc>
              </a:pPr>
              <a:endParaRPr/>
            </a:p>
          </p:txBody>
        </p:sp>
      </p:grpSp>
      <p:sp>
        <p:nvSpPr>
          <p:cNvPr id="13" name="ZoneTexte 12"/>
          <p:cNvSpPr txBox="1"/>
          <p:nvPr/>
        </p:nvSpPr>
        <p:spPr>
          <a:xfrm>
            <a:off x="-193491" y="46226"/>
            <a:ext cx="12039600" cy="1477328"/>
          </a:xfrm>
          <a:prstGeom prst="rect">
            <a:avLst/>
          </a:prstGeom>
          <a:noFill/>
        </p:spPr>
        <p:txBody>
          <a:bodyPr wrap="square" rtlCol="0">
            <a:spAutoFit/>
          </a:bodyPr>
          <a:lstStyle/>
          <a:p>
            <a:pPr algn="r" rtl="1"/>
            <a:r>
              <a:rPr lang="ar-DZ" sz="3600" b="1" i="1" dirty="0" smtClean="0">
                <a:latin typeface="Simplified Arabic" panose="02020603050405020304" pitchFamily="18" charset="-78"/>
                <a:cs typeface="Simplified Arabic" panose="02020603050405020304" pitchFamily="18" charset="-78"/>
              </a:rPr>
              <a:t> </a:t>
            </a:r>
            <a:r>
              <a:rPr lang="ar-DZ" sz="3600" b="1" dirty="0">
                <a:latin typeface="Simplified Arabic" panose="02020603050405020304" pitchFamily="18" charset="-78"/>
                <a:cs typeface="Simplified Arabic" panose="02020603050405020304" pitchFamily="18" charset="-78"/>
              </a:rPr>
              <a:t>العوامل الدافعة لتبني الاقتصاد الدائري في الدول </a:t>
            </a:r>
            <a:r>
              <a:rPr lang="ar-DZ" sz="3600" b="1" dirty="0" smtClean="0">
                <a:latin typeface="Simplified Arabic" panose="02020603050405020304" pitchFamily="18" charset="-78"/>
                <a:cs typeface="Simplified Arabic" panose="02020603050405020304" pitchFamily="18" charset="-78"/>
              </a:rPr>
              <a:t>العربية:</a:t>
            </a:r>
          </a:p>
          <a:p>
            <a:pPr algn="r" rtl="1"/>
            <a:endParaRPr lang="ar-DZ" sz="3600" b="1" i="1" dirty="0">
              <a:latin typeface="Simplified Arabic" panose="02020603050405020304" pitchFamily="18" charset="-78"/>
              <a:cs typeface="Simplified Arabic" panose="02020603050405020304" pitchFamily="18" charset="-78"/>
            </a:endParaRPr>
          </a:p>
          <a:p>
            <a:endParaRPr lang="fr-FR" dirty="0"/>
          </a:p>
        </p:txBody>
      </p:sp>
      <p:sp>
        <p:nvSpPr>
          <p:cNvPr id="14" name="Rectangle à coins arrondis 13"/>
          <p:cNvSpPr/>
          <p:nvPr/>
        </p:nvSpPr>
        <p:spPr>
          <a:xfrm>
            <a:off x="10363198" y="868620"/>
            <a:ext cx="4536000" cy="473208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10579122" y="1074896"/>
            <a:ext cx="3962400" cy="4678204"/>
          </a:xfrm>
          <a:prstGeom prst="rect">
            <a:avLst/>
          </a:prstGeom>
          <a:noFill/>
        </p:spPr>
        <p:txBody>
          <a:bodyPr wrap="square" rtlCol="0">
            <a:spAutoFit/>
          </a:bodyPr>
          <a:lstStyle/>
          <a:p>
            <a:pPr algn="r" rtl="1"/>
            <a:r>
              <a:rPr lang="ar-DZ" sz="2800" b="1" dirty="0">
                <a:latin typeface="Simplified Arabic" panose="02020603050405020304" pitchFamily="18" charset="-78"/>
                <a:cs typeface="Simplified Arabic" panose="02020603050405020304" pitchFamily="18" charset="-78"/>
              </a:rPr>
              <a:t>1. </a:t>
            </a:r>
            <a:r>
              <a:rPr lang="ar-DZ" sz="2800" b="1" dirty="0" smtClean="0">
                <a:latin typeface="Simplified Arabic" panose="02020603050405020304" pitchFamily="18" charset="-78"/>
                <a:cs typeface="Simplified Arabic" panose="02020603050405020304" pitchFamily="18" charset="-78"/>
              </a:rPr>
              <a:t>التحديات البيئية:</a:t>
            </a:r>
            <a:endParaRPr lang="ar-DZ" sz="2800" b="1" dirty="0">
              <a:latin typeface="Simplified Arabic" panose="02020603050405020304" pitchFamily="18" charset="-78"/>
              <a:cs typeface="Simplified Arabic" panose="02020603050405020304" pitchFamily="18" charset="-78"/>
            </a:endParaRPr>
          </a:p>
          <a:p>
            <a:pPr algn="r" rtl="1"/>
            <a:r>
              <a:rPr lang="ar-DZ" sz="2800" b="1" u="sng" dirty="0">
                <a:latin typeface="Simplified Arabic" panose="02020603050405020304" pitchFamily="18" charset="-78"/>
                <a:cs typeface="Simplified Arabic" panose="02020603050405020304" pitchFamily="18" charset="-78"/>
              </a:rPr>
              <a:t>تزايد النفايات</a:t>
            </a:r>
            <a:r>
              <a:rPr lang="ar-DZ" sz="2800" dirty="0">
                <a:latin typeface="Simplified Arabic" panose="02020603050405020304" pitchFamily="18" charset="-78"/>
                <a:cs typeface="Simplified Arabic" panose="02020603050405020304" pitchFamily="18" charset="-78"/>
              </a:rPr>
              <a:t>: ارتفاع معدلات توليد النفايات الصلبة مع محدودية إمكانات إدارتها بطرق مستدامة.</a:t>
            </a:r>
          </a:p>
          <a:p>
            <a:pPr algn="r" rtl="1"/>
            <a:r>
              <a:rPr lang="ar-DZ" sz="2800" b="1" u="sng" dirty="0">
                <a:latin typeface="Simplified Arabic" panose="02020603050405020304" pitchFamily="18" charset="-78"/>
                <a:cs typeface="Simplified Arabic" panose="02020603050405020304" pitchFamily="18" charset="-78"/>
              </a:rPr>
              <a:t>ندرة الموارد</a:t>
            </a:r>
            <a:r>
              <a:rPr lang="ar-DZ" sz="2800" dirty="0">
                <a:latin typeface="Simplified Arabic" panose="02020603050405020304" pitchFamily="18" charset="-78"/>
                <a:cs typeface="Simplified Arabic" panose="02020603050405020304" pitchFamily="18" charset="-78"/>
              </a:rPr>
              <a:t>: اعتماد الدول العربية على الموارد غير المتجددة كالماء والطاقة يدفعها نحو تقليل الهدر.</a:t>
            </a:r>
          </a:p>
          <a:p>
            <a:pPr algn="r" rtl="1"/>
            <a:r>
              <a:rPr lang="ar-DZ" sz="2800" b="1" u="sng" dirty="0">
                <a:latin typeface="Simplified Arabic" panose="02020603050405020304" pitchFamily="18" charset="-78"/>
                <a:cs typeface="Simplified Arabic" panose="02020603050405020304" pitchFamily="18" charset="-78"/>
              </a:rPr>
              <a:t>تغير المناخ</a:t>
            </a:r>
            <a:r>
              <a:rPr lang="ar-DZ" sz="2800" dirty="0">
                <a:latin typeface="Simplified Arabic" panose="02020603050405020304" pitchFamily="18" charset="-78"/>
                <a:cs typeface="Simplified Arabic" panose="02020603050405020304" pitchFamily="18" charset="-78"/>
              </a:rPr>
              <a:t>: ارتفاع درجات الحرارة والجفاف يحفز على استغلال الموارد بكفاءة أعلى.</a:t>
            </a:r>
          </a:p>
          <a:p>
            <a:endParaRPr lang="fr-FR" dirty="0"/>
          </a:p>
        </p:txBody>
      </p:sp>
      <p:sp>
        <p:nvSpPr>
          <p:cNvPr id="16" name="Rectangle à coins arrondis 15"/>
          <p:cNvSpPr/>
          <p:nvPr/>
        </p:nvSpPr>
        <p:spPr>
          <a:xfrm>
            <a:off x="10275084" y="5717100"/>
            <a:ext cx="4536000" cy="4608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à coins arrondis 16"/>
          <p:cNvSpPr/>
          <p:nvPr/>
        </p:nvSpPr>
        <p:spPr>
          <a:xfrm>
            <a:off x="5522400" y="792420"/>
            <a:ext cx="4536000" cy="473208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à coins arrondis 17"/>
          <p:cNvSpPr/>
          <p:nvPr/>
        </p:nvSpPr>
        <p:spPr>
          <a:xfrm>
            <a:off x="748002" y="868620"/>
            <a:ext cx="4536000" cy="473208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à coins arrondis 18"/>
          <p:cNvSpPr/>
          <p:nvPr/>
        </p:nvSpPr>
        <p:spPr>
          <a:xfrm>
            <a:off x="5500686" y="5636700"/>
            <a:ext cx="4536000" cy="4536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à coins arrondis 19"/>
          <p:cNvSpPr/>
          <p:nvPr/>
        </p:nvSpPr>
        <p:spPr>
          <a:xfrm>
            <a:off x="754572" y="5712900"/>
            <a:ext cx="4536000" cy="4536000"/>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5791200" y="1028700"/>
            <a:ext cx="4050008" cy="4678204"/>
          </a:xfrm>
          <a:prstGeom prst="rect">
            <a:avLst/>
          </a:prstGeom>
          <a:noFill/>
        </p:spPr>
        <p:txBody>
          <a:bodyPr wrap="square" rtlCol="0">
            <a:spAutoFit/>
          </a:bodyPr>
          <a:lstStyle/>
          <a:p>
            <a:pPr algn="r" rtl="1"/>
            <a:r>
              <a:rPr lang="ar-DZ" sz="2800" b="1" dirty="0" smtClean="0"/>
              <a:t>2</a:t>
            </a:r>
            <a:r>
              <a:rPr lang="ar-DZ" sz="2800" b="1" dirty="0" smtClean="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الضغوط </a:t>
            </a:r>
            <a:r>
              <a:rPr lang="ar-DZ" sz="2800" b="1" dirty="0" smtClean="0">
                <a:latin typeface="Simplified Arabic" panose="02020603050405020304" pitchFamily="18" charset="-78"/>
                <a:cs typeface="Simplified Arabic" panose="02020603050405020304" pitchFamily="18" charset="-78"/>
              </a:rPr>
              <a:t>الاقتصادية:</a:t>
            </a:r>
            <a:endParaRPr lang="ar-DZ" sz="2800" b="1" dirty="0">
              <a:latin typeface="Simplified Arabic" panose="02020603050405020304" pitchFamily="18" charset="-78"/>
              <a:cs typeface="Simplified Arabic" panose="02020603050405020304" pitchFamily="18" charset="-78"/>
            </a:endParaRPr>
          </a:p>
          <a:p>
            <a:pPr algn="r" rtl="1"/>
            <a:r>
              <a:rPr lang="ar-DZ" sz="2800" b="1" u="sng" dirty="0">
                <a:latin typeface="Simplified Arabic" panose="02020603050405020304" pitchFamily="18" charset="-78"/>
                <a:cs typeface="Simplified Arabic" panose="02020603050405020304" pitchFamily="18" charset="-78"/>
              </a:rPr>
              <a:t>تقلب أسعار النفط</a:t>
            </a:r>
            <a:r>
              <a:rPr lang="ar-DZ" sz="2800" dirty="0">
                <a:latin typeface="Simplified Arabic" panose="02020603050405020304" pitchFamily="18" charset="-78"/>
                <a:cs typeface="Simplified Arabic" panose="02020603050405020304" pitchFamily="18" charset="-78"/>
              </a:rPr>
              <a:t>: باعتبار أن اقتصاد العديد من الدول العربية يعتمد على النفط، يدفع التذبذب في أسعاره للبحث عن بدائل اقتصادية دائرية.</a:t>
            </a:r>
          </a:p>
          <a:p>
            <a:pPr algn="r" rtl="1"/>
            <a:r>
              <a:rPr lang="ar-DZ" sz="2800" b="1" u="sng" dirty="0">
                <a:latin typeface="Simplified Arabic" panose="02020603050405020304" pitchFamily="18" charset="-78"/>
                <a:cs typeface="Simplified Arabic" panose="02020603050405020304" pitchFamily="18" charset="-78"/>
              </a:rPr>
              <a:t>تعزيز التنوع الاقتصادي</a:t>
            </a:r>
            <a:r>
              <a:rPr lang="ar-DZ" sz="2800" dirty="0">
                <a:latin typeface="Simplified Arabic" panose="02020603050405020304" pitchFamily="18" charset="-78"/>
                <a:cs typeface="Simplified Arabic" panose="02020603050405020304" pitchFamily="18" charset="-78"/>
              </a:rPr>
              <a:t>: يسهم الاقتصاد الدائري في خلق فرص عمل جديدة وزيادة الاستثمار في قطاعات مبتكرة.</a:t>
            </a:r>
          </a:p>
          <a:p>
            <a:endParaRPr lang="fr-FR" dirty="0"/>
          </a:p>
        </p:txBody>
      </p:sp>
      <p:sp>
        <p:nvSpPr>
          <p:cNvPr id="22" name="ZoneTexte 21"/>
          <p:cNvSpPr txBox="1"/>
          <p:nvPr/>
        </p:nvSpPr>
        <p:spPr>
          <a:xfrm>
            <a:off x="928940" y="1028700"/>
            <a:ext cx="4174124" cy="3816429"/>
          </a:xfrm>
          <a:prstGeom prst="rect">
            <a:avLst/>
          </a:prstGeom>
          <a:noFill/>
        </p:spPr>
        <p:txBody>
          <a:bodyPr wrap="square" rtlCol="0">
            <a:spAutoFit/>
          </a:bodyPr>
          <a:lstStyle/>
          <a:p>
            <a:pPr algn="r" rtl="1"/>
            <a:r>
              <a:rPr lang="ar-DZ" sz="2800" b="1" dirty="0">
                <a:latin typeface="Simplified Arabic" panose="02020603050405020304" pitchFamily="18" charset="-78"/>
                <a:cs typeface="Simplified Arabic" panose="02020603050405020304" pitchFamily="18" charset="-78"/>
              </a:rPr>
              <a:t>3. التوجهات </a:t>
            </a:r>
            <a:r>
              <a:rPr lang="ar-DZ" sz="2800" b="1" dirty="0" smtClean="0">
                <a:latin typeface="Simplified Arabic" panose="02020603050405020304" pitchFamily="18" charset="-78"/>
                <a:cs typeface="Simplified Arabic" panose="02020603050405020304" pitchFamily="18" charset="-78"/>
              </a:rPr>
              <a:t>العالمية:</a:t>
            </a:r>
            <a:endParaRPr lang="ar-DZ" sz="2800" b="1" dirty="0">
              <a:latin typeface="Simplified Arabic" panose="02020603050405020304" pitchFamily="18" charset="-78"/>
              <a:cs typeface="Simplified Arabic" panose="02020603050405020304" pitchFamily="18" charset="-78"/>
            </a:endParaRPr>
          </a:p>
          <a:p>
            <a:pPr algn="r" rtl="1"/>
            <a:r>
              <a:rPr lang="ar-DZ" sz="2800" b="1" u="sng" dirty="0">
                <a:latin typeface="Simplified Arabic" panose="02020603050405020304" pitchFamily="18" charset="-78"/>
                <a:cs typeface="Simplified Arabic" panose="02020603050405020304" pitchFamily="18" charset="-78"/>
              </a:rPr>
              <a:t>التزامات دولية</a:t>
            </a:r>
            <a:r>
              <a:rPr lang="ar-DZ" sz="2800" dirty="0">
                <a:latin typeface="Simplified Arabic" panose="02020603050405020304" pitchFamily="18" charset="-78"/>
                <a:cs typeface="Simplified Arabic" panose="02020603050405020304" pitchFamily="18" charset="-78"/>
              </a:rPr>
              <a:t>: انخراط الدول العربية في اتفاقيات بيئية مثل اتفاقية باريس للمناخ يتطلب تعزيز الممارسات المستدامة.</a:t>
            </a:r>
          </a:p>
          <a:p>
            <a:pPr algn="r" rtl="1"/>
            <a:r>
              <a:rPr lang="ar-DZ" sz="2800" b="1" u="sng" dirty="0">
                <a:latin typeface="Simplified Arabic" panose="02020603050405020304" pitchFamily="18" charset="-78"/>
                <a:cs typeface="Simplified Arabic" panose="02020603050405020304" pitchFamily="18" charset="-78"/>
              </a:rPr>
              <a:t>التنافسية العالمية</a:t>
            </a:r>
            <a:r>
              <a:rPr lang="ar-DZ" sz="2800" dirty="0">
                <a:latin typeface="Simplified Arabic" panose="02020603050405020304" pitchFamily="18" charset="-78"/>
                <a:cs typeface="Simplified Arabic" panose="02020603050405020304" pitchFamily="18" charset="-78"/>
              </a:rPr>
              <a:t>: السعي لمواكبة معايير التجارة والاستثمار العالمية التي تدعم الاقتصاد الأخضر</a:t>
            </a:r>
            <a:r>
              <a:rPr lang="ar-DZ" dirty="0"/>
              <a:t>.</a:t>
            </a:r>
          </a:p>
          <a:p>
            <a:endParaRPr lang="fr-FR" dirty="0"/>
          </a:p>
        </p:txBody>
      </p:sp>
      <p:sp>
        <p:nvSpPr>
          <p:cNvPr id="23" name="ZoneTexte 22"/>
          <p:cNvSpPr txBox="1"/>
          <p:nvPr/>
        </p:nvSpPr>
        <p:spPr>
          <a:xfrm>
            <a:off x="10820400" y="5806976"/>
            <a:ext cx="3721122" cy="2954655"/>
          </a:xfrm>
          <a:prstGeom prst="rect">
            <a:avLst/>
          </a:prstGeom>
          <a:noFill/>
        </p:spPr>
        <p:txBody>
          <a:bodyPr wrap="square" rtlCol="0">
            <a:spAutoFit/>
          </a:bodyPr>
          <a:lstStyle/>
          <a:p>
            <a:pPr algn="r" rtl="1"/>
            <a:r>
              <a:rPr lang="ar-DZ" sz="2800" b="1" dirty="0">
                <a:latin typeface="Simplified Arabic" panose="02020603050405020304" pitchFamily="18" charset="-78"/>
                <a:cs typeface="Simplified Arabic" panose="02020603050405020304" pitchFamily="18" charset="-78"/>
              </a:rPr>
              <a:t>4. الابتكارات </a:t>
            </a:r>
            <a:r>
              <a:rPr lang="ar-DZ" sz="2800" b="1" dirty="0" smtClean="0">
                <a:latin typeface="Simplified Arabic" panose="02020603050405020304" pitchFamily="18" charset="-78"/>
                <a:cs typeface="Simplified Arabic" panose="02020603050405020304" pitchFamily="18" charset="-78"/>
              </a:rPr>
              <a:t>التكنولوجية:</a:t>
            </a:r>
            <a:endParaRPr lang="ar-DZ" sz="2800" b="1" dirty="0">
              <a:latin typeface="Simplified Arabic" panose="02020603050405020304" pitchFamily="18" charset="-78"/>
              <a:cs typeface="Simplified Arabic" panose="02020603050405020304" pitchFamily="18" charset="-78"/>
            </a:endParaRPr>
          </a:p>
          <a:p>
            <a:pPr algn="r" rtl="1"/>
            <a:r>
              <a:rPr lang="ar-DZ" sz="2800" dirty="0" smtClean="0">
                <a:latin typeface="Simplified Arabic" panose="02020603050405020304" pitchFamily="18" charset="-78"/>
                <a:cs typeface="Simplified Arabic" panose="02020603050405020304" pitchFamily="18" charset="-78"/>
              </a:rPr>
              <a:t>- انتشار </a:t>
            </a:r>
            <a:r>
              <a:rPr lang="ar-DZ" sz="2800" dirty="0">
                <a:latin typeface="Simplified Arabic" panose="02020603050405020304" pitchFamily="18" charset="-78"/>
                <a:cs typeface="Simplified Arabic" panose="02020603050405020304" pitchFamily="18" charset="-78"/>
              </a:rPr>
              <a:t>تقنيات إعادة التدوير وتحويل النفايات إلى طاقة.</a:t>
            </a:r>
          </a:p>
          <a:p>
            <a:pPr algn="r" rtl="1"/>
            <a:r>
              <a:rPr lang="ar-DZ" sz="2800" dirty="0" smtClean="0">
                <a:latin typeface="Simplified Arabic" panose="02020603050405020304" pitchFamily="18" charset="-78"/>
                <a:cs typeface="Simplified Arabic" panose="02020603050405020304" pitchFamily="18" charset="-78"/>
              </a:rPr>
              <a:t>- تبني </a:t>
            </a:r>
            <a:r>
              <a:rPr lang="ar-DZ" sz="2800" dirty="0">
                <a:latin typeface="Simplified Arabic" panose="02020603050405020304" pitchFamily="18" charset="-78"/>
                <a:cs typeface="Simplified Arabic" panose="02020603050405020304" pitchFamily="18" charset="-78"/>
              </a:rPr>
              <a:t>الاقتصاد الرقمي والذكاء الاصطناعي لتعزيز كفاءة الموارد.</a:t>
            </a:r>
          </a:p>
          <a:p>
            <a:endParaRPr lang="fr-FR" dirty="0"/>
          </a:p>
        </p:txBody>
      </p:sp>
      <p:sp>
        <p:nvSpPr>
          <p:cNvPr id="24" name="ZoneTexte 23"/>
          <p:cNvSpPr txBox="1"/>
          <p:nvPr/>
        </p:nvSpPr>
        <p:spPr>
          <a:xfrm>
            <a:off x="5582797" y="5835401"/>
            <a:ext cx="4193910" cy="4247317"/>
          </a:xfrm>
          <a:prstGeom prst="rect">
            <a:avLst/>
          </a:prstGeom>
          <a:noFill/>
        </p:spPr>
        <p:txBody>
          <a:bodyPr wrap="square" rtlCol="0">
            <a:spAutoFit/>
          </a:bodyPr>
          <a:lstStyle/>
          <a:p>
            <a:pPr algn="r" rtl="1"/>
            <a:r>
              <a:rPr lang="ar-DZ" sz="2800" b="1" dirty="0">
                <a:latin typeface="Simplified Arabic" panose="02020603050405020304" pitchFamily="18" charset="-78"/>
                <a:cs typeface="Simplified Arabic" panose="02020603050405020304" pitchFamily="18" charset="-78"/>
              </a:rPr>
              <a:t>5. الدعم الحكومي والمبادرات </a:t>
            </a:r>
            <a:r>
              <a:rPr lang="ar-DZ" sz="2800" b="1" dirty="0" smtClean="0">
                <a:latin typeface="Simplified Arabic" panose="02020603050405020304" pitchFamily="18" charset="-78"/>
                <a:cs typeface="Simplified Arabic" panose="02020603050405020304" pitchFamily="18" charset="-78"/>
              </a:rPr>
              <a:t>المحلية:</a:t>
            </a:r>
            <a:endParaRPr lang="ar-DZ" sz="2800" b="1" dirty="0">
              <a:latin typeface="Simplified Arabic" panose="02020603050405020304" pitchFamily="18" charset="-78"/>
              <a:cs typeface="Simplified Arabic" panose="02020603050405020304" pitchFamily="18" charset="-78"/>
            </a:endParaRPr>
          </a:p>
          <a:p>
            <a:pPr algn="r" rtl="1"/>
            <a:r>
              <a:rPr lang="ar-DZ" sz="2800" b="1" u="sng" dirty="0">
                <a:latin typeface="Simplified Arabic" panose="02020603050405020304" pitchFamily="18" charset="-78"/>
                <a:cs typeface="Simplified Arabic" panose="02020603050405020304" pitchFamily="18" charset="-78"/>
              </a:rPr>
              <a:t>خطط التنمية المستدامة</a:t>
            </a:r>
            <a:r>
              <a:rPr lang="ar-DZ" sz="2800" dirty="0">
                <a:latin typeface="Simplified Arabic" panose="02020603050405020304" pitchFamily="18" charset="-78"/>
                <a:cs typeface="Simplified Arabic" panose="02020603050405020304" pitchFamily="18" charset="-78"/>
              </a:rPr>
              <a:t>: مثل رؤية السعودية 2030، والتي تهدف إلى تقليل الاعتماد على النفط وتعزيز الكفاءة البيئية.</a:t>
            </a:r>
          </a:p>
          <a:p>
            <a:pPr algn="r" rtl="1"/>
            <a:r>
              <a:rPr lang="ar-DZ" sz="2800" b="1" u="sng" dirty="0">
                <a:latin typeface="Simplified Arabic" panose="02020603050405020304" pitchFamily="18" charset="-78"/>
                <a:cs typeface="Simplified Arabic" panose="02020603050405020304" pitchFamily="18" charset="-78"/>
              </a:rPr>
              <a:t>تشجيع الاستثمارات الخضراء</a:t>
            </a:r>
            <a:r>
              <a:rPr lang="ar-DZ" sz="2800" dirty="0">
                <a:latin typeface="Simplified Arabic" panose="02020603050405020304" pitchFamily="18" charset="-78"/>
                <a:cs typeface="Simplified Arabic" panose="02020603050405020304" pitchFamily="18" charset="-78"/>
              </a:rPr>
              <a:t>: من خلال سياسات تشجيع الطاقة المتجددة وإعادة التدوير.</a:t>
            </a:r>
          </a:p>
          <a:p>
            <a:endParaRPr lang="fr-FR" dirty="0"/>
          </a:p>
        </p:txBody>
      </p:sp>
      <p:sp>
        <p:nvSpPr>
          <p:cNvPr id="25" name="ZoneTexte 24"/>
          <p:cNvSpPr txBox="1"/>
          <p:nvPr/>
        </p:nvSpPr>
        <p:spPr>
          <a:xfrm>
            <a:off x="1226658" y="5872758"/>
            <a:ext cx="3789651" cy="3385542"/>
          </a:xfrm>
          <a:prstGeom prst="rect">
            <a:avLst/>
          </a:prstGeom>
          <a:noFill/>
        </p:spPr>
        <p:txBody>
          <a:bodyPr wrap="square" rtlCol="0">
            <a:spAutoFit/>
          </a:bodyPr>
          <a:lstStyle/>
          <a:p>
            <a:pPr algn="r" rtl="1"/>
            <a:r>
              <a:rPr lang="ar-DZ" sz="2800" b="1" dirty="0">
                <a:latin typeface="Simplified Arabic" panose="02020603050405020304" pitchFamily="18" charset="-78"/>
                <a:cs typeface="Simplified Arabic" panose="02020603050405020304" pitchFamily="18" charset="-78"/>
              </a:rPr>
              <a:t>6. الوعي </a:t>
            </a:r>
            <a:r>
              <a:rPr lang="ar-DZ" sz="2800" b="1" dirty="0" smtClean="0">
                <a:latin typeface="Simplified Arabic" panose="02020603050405020304" pitchFamily="18" charset="-78"/>
                <a:cs typeface="Simplified Arabic" panose="02020603050405020304" pitchFamily="18" charset="-78"/>
              </a:rPr>
              <a:t>المجتمعي:</a:t>
            </a:r>
            <a:endParaRPr lang="ar-DZ" sz="2800" b="1" dirty="0">
              <a:latin typeface="Simplified Arabic" panose="02020603050405020304" pitchFamily="18" charset="-78"/>
              <a:cs typeface="Simplified Arabic" panose="02020603050405020304" pitchFamily="18" charset="-78"/>
            </a:endParaRPr>
          </a:p>
          <a:p>
            <a:pPr algn="r" rtl="1"/>
            <a:r>
              <a:rPr lang="ar-DZ" sz="2800" dirty="0" smtClean="0">
                <a:latin typeface="Simplified Arabic" panose="02020603050405020304" pitchFamily="18" charset="-78"/>
                <a:cs typeface="Simplified Arabic" panose="02020603050405020304" pitchFamily="18" charset="-78"/>
              </a:rPr>
              <a:t>- تزايد </a:t>
            </a:r>
            <a:r>
              <a:rPr lang="ar-DZ" sz="2800" dirty="0">
                <a:latin typeface="Simplified Arabic" panose="02020603050405020304" pitchFamily="18" charset="-78"/>
                <a:cs typeface="Simplified Arabic" panose="02020603050405020304" pitchFamily="18" charset="-78"/>
              </a:rPr>
              <a:t>حملات التوعية حول أهمية الاستدامة ودور الأفراد في تحقيق الاقتصاد الدائري.</a:t>
            </a:r>
          </a:p>
          <a:p>
            <a:pPr algn="r" rtl="1"/>
            <a:r>
              <a:rPr lang="ar-DZ" sz="2800" dirty="0" smtClean="0">
                <a:latin typeface="Simplified Arabic" panose="02020603050405020304" pitchFamily="18" charset="-78"/>
                <a:cs typeface="Simplified Arabic" panose="02020603050405020304" pitchFamily="18" charset="-78"/>
              </a:rPr>
              <a:t>-التركيز </a:t>
            </a:r>
            <a:r>
              <a:rPr lang="ar-DZ" sz="2800" dirty="0">
                <a:latin typeface="Simplified Arabic" panose="02020603050405020304" pitchFamily="18" charset="-78"/>
                <a:cs typeface="Simplified Arabic" panose="02020603050405020304" pitchFamily="18" charset="-78"/>
              </a:rPr>
              <a:t>على دور المؤسسات التعليمية والإعلام في تعزيز الثقافة البيئية.</a:t>
            </a:r>
          </a:p>
          <a:p>
            <a:endParaRPr lang="fr-FR" dirty="0"/>
          </a:p>
        </p:txBody>
      </p:sp>
      <p:sp>
        <p:nvSpPr>
          <p:cNvPr id="26" name="Freeform 13"/>
          <p:cNvSpPr/>
          <p:nvPr/>
        </p:nvSpPr>
        <p:spPr>
          <a:xfrm>
            <a:off x="-1813097" y="8048690"/>
            <a:ext cx="2160000" cy="2160000"/>
          </a:xfrm>
          <a:custGeom>
            <a:avLst/>
            <a:gdLst/>
            <a:ahLst/>
            <a:cxnLst/>
            <a:rect l="l" t="t" r="r" b="b"/>
            <a:pathLst>
              <a:path w="2234616" h="2314574">
                <a:moveTo>
                  <a:pt x="0" y="0"/>
                </a:moveTo>
                <a:lnTo>
                  <a:pt x="2234616" y="0"/>
                </a:lnTo>
                <a:lnTo>
                  <a:pt x="2234616" y="2314574"/>
                </a:lnTo>
                <a:lnTo>
                  <a:pt x="0" y="2314574"/>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
        <p:nvSpPr>
          <p:cNvPr id="27" name="Freeform 13"/>
          <p:cNvSpPr/>
          <p:nvPr/>
        </p:nvSpPr>
        <p:spPr>
          <a:xfrm>
            <a:off x="17728352" y="22334"/>
            <a:ext cx="2160000" cy="2160000"/>
          </a:xfrm>
          <a:custGeom>
            <a:avLst/>
            <a:gdLst/>
            <a:ahLst/>
            <a:cxnLst/>
            <a:rect l="l" t="t" r="r" b="b"/>
            <a:pathLst>
              <a:path w="2234616" h="2314574">
                <a:moveTo>
                  <a:pt x="0" y="0"/>
                </a:moveTo>
                <a:lnTo>
                  <a:pt x="2234616" y="0"/>
                </a:lnTo>
                <a:lnTo>
                  <a:pt x="2234616" y="2314574"/>
                </a:lnTo>
                <a:lnTo>
                  <a:pt x="0" y="2314574"/>
                </a:lnTo>
                <a:lnTo>
                  <a:pt x="0" y="0"/>
                </a:lnTo>
                <a:close/>
              </a:path>
            </a:pathLst>
          </a:custGeom>
          <a:blipFill>
            <a:blip r:embed="rId4">
              <a:extLst>
                <a:ext uri="{96DAC541-7B7A-43D3-8B79-37D633B846F1}">
                  <asvg:svgBlip xmlns:asvg="http://schemas.microsoft.com/office/drawing/2016/SVG/main" xmlns="" r:embed="rId6"/>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TotalTime>
  <Words>1424</Words>
  <Application>Microsoft Office PowerPoint</Application>
  <PresentationFormat>Personnalisé</PresentationFormat>
  <Paragraphs>181</Paragraphs>
  <Slides>16</Slides>
  <Notes>6</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Be Vietnam Ultra-Bold</vt:lpstr>
      <vt:lpstr>Fraunces Extra Bold</vt:lpstr>
      <vt:lpstr>Nobile</vt:lpstr>
      <vt:lpstr>Syne Bold</vt:lpstr>
      <vt:lpstr>Simplified Arabic</vt:lpstr>
      <vt:lpstr>Calibri</vt:lpstr>
      <vt:lpstr>Overpass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Yellow Minimalist Natural Economic Sustainability Presentation</dc:title>
  <dc:creator>Yasmine Selatnia</dc:creator>
  <cp:lastModifiedBy>Compte Microsoft</cp:lastModifiedBy>
  <cp:revision>48</cp:revision>
  <dcterms:created xsi:type="dcterms:W3CDTF">2006-08-16T00:00:00Z</dcterms:created>
  <dcterms:modified xsi:type="dcterms:W3CDTF">2024-12-17T16:19:23Z</dcterms:modified>
  <dc:identifier>DAGVaIlUVa4</dc:identifier>
</cp:coreProperties>
</file>