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57" r:id="rId3"/>
    <p:sldId id="271" r:id="rId4"/>
    <p:sldId id="259" r:id="rId5"/>
    <p:sldId id="258" r:id="rId6"/>
    <p:sldId id="261" r:id="rId7"/>
    <p:sldId id="262" r:id="rId8"/>
    <p:sldId id="263" r:id="rId9"/>
    <p:sldId id="264" r:id="rId10"/>
    <p:sldId id="272" r:id="rId11"/>
    <p:sldId id="273" r:id="rId12"/>
    <p:sldId id="274" r:id="rId13"/>
    <p:sldId id="275"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1450"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6F4B5-843B-4836-80AB-D84AB87C557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SA"/>
        </a:p>
      </dgm:t>
    </dgm:pt>
    <dgm:pt modelId="{175CEB2C-A095-4892-86F6-909F96E1321A}">
      <dgm:prSet phldrT="[نص]"/>
      <dgm:spPr/>
      <dgm:t>
        <a:bodyPr/>
        <a:lstStyle/>
        <a:p>
          <a:pPr rtl="1"/>
          <a:r>
            <a:rPr lang="ar-SA" dirty="0" smtClean="0"/>
            <a:t>تحليل الحالة </a:t>
          </a:r>
          <a:endParaRPr lang="ar-SA" dirty="0"/>
        </a:p>
      </dgm:t>
    </dgm:pt>
    <dgm:pt modelId="{755DD009-B9CA-4B27-AA6E-49E85A8DFE97}" type="parTrans" cxnId="{57F47651-CD5F-4DE3-BA20-E485C2C4DDDC}">
      <dgm:prSet/>
      <dgm:spPr/>
      <dgm:t>
        <a:bodyPr/>
        <a:lstStyle/>
        <a:p>
          <a:pPr rtl="1"/>
          <a:endParaRPr lang="ar-SA"/>
        </a:p>
      </dgm:t>
    </dgm:pt>
    <dgm:pt modelId="{D7B10813-44A6-4B08-92C7-5E092BCCECB1}" type="sibTrans" cxnId="{57F47651-CD5F-4DE3-BA20-E485C2C4DDDC}">
      <dgm:prSet/>
      <dgm:spPr/>
      <dgm:t>
        <a:bodyPr/>
        <a:lstStyle/>
        <a:p>
          <a:pPr rtl="1"/>
          <a:endParaRPr lang="ar-SA"/>
        </a:p>
      </dgm:t>
    </dgm:pt>
    <dgm:pt modelId="{0D070479-0073-4DC6-B84D-D4E710F68D70}">
      <dgm:prSet phldrT="[نص]" custT="1"/>
      <dgm:spPr/>
      <dgm:t>
        <a:bodyPr/>
        <a:lstStyle/>
        <a:p>
          <a:pPr rtl="1"/>
          <a:r>
            <a:rPr lang="ar-SA" sz="1400" b="1" i="0" dirty="0" smtClean="0"/>
            <a:t>الحالة البيئية</a:t>
          </a:r>
          <a:endParaRPr lang="ar-SA" sz="1400" b="1" i="0" dirty="0"/>
        </a:p>
      </dgm:t>
    </dgm:pt>
    <dgm:pt modelId="{88257E1B-B201-4A85-A3BD-5A2FA3368921}" type="parTrans" cxnId="{55AAB926-0388-403F-B132-743EA3FA797F}">
      <dgm:prSet/>
      <dgm:spPr/>
      <dgm:t>
        <a:bodyPr/>
        <a:lstStyle/>
        <a:p>
          <a:pPr rtl="1"/>
          <a:endParaRPr lang="ar-SA"/>
        </a:p>
      </dgm:t>
    </dgm:pt>
    <dgm:pt modelId="{9C73B9CF-2F8D-45AF-BE78-22C2A1B2DF2C}" type="sibTrans" cxnId="{55AAB926-0388-403F-B132-743EA3FA797F}">
      <dgm:prSet/>
      <dgm:spPr/>
      <dgm:t>
        <a:bodyPr/>
        <a:lstStyle/>
        <a:p>
          <a:pPr rtl="1"/>
          <a:endParaRPr lang="ar-SA"/>
        </a:p>
      </dgm:t>
    </dgm:pt>
    <dgm:pt modelId="{37B02EE9-4459-4CAF-A40C-E7120B453A35}">
      <dgm:prSet phldrT="[نص]" custT="1"/>
      <dgm:spPr/>
      <dgm:t>
        <a:bodyPr/>
        <a:lstStyle/>
        <a:p>
          <a:pPr rtl="1"/>
          <a:r>
            <a:rPr lang="ar-SA" sz="1400" b="1" dirty="0" smtClean="0"/>
            <a:t>حالة أعمال المنظمة</a:t>
          </a:r>
          <a:endParaRPr lang="ar-SA" sz="1400" b="1" dirty="0"/>
        </a:p>
      </dgm:t>
    </dgm:pt>
    <dgm:pt modelId="{185F811D-55BD-42FE-92AA-F84DB827398A}" type="parTrans" cxnId="{622D5C05-F759-49CE-93AB-7018DB274877}">
      <dgm:prSet/>
      <dgm:spPr/>
      <dgm:t>
        <a:bodyPr/>
        <a:lstStyle/>
        <a:p>
          <a:pPr rtl="1"/>
          <a:endParaRPr lang="ar-SA"/>
        </a:p>
      </dgm:t>
    </dgm:pt>
    <dgm:pt modelId="{68236446-6587-4466-A39A-045D7DBA810B}" type="sibTrans" cxnId="{622D5C05-F759-49CE-93AB-7018DB274877}">
      <dgm:prSet/>
      <dgm:spPr/>
      <dgm:t>
        <a:bodyPr/>
        <a:lstStyle/>
        <a:p>
          <a:pPr rtl="1"/>
          <a:endParaRPr lang="ar-SA"/>
        </a:p>
      </dgm:t>
    </dgm:pt>
    <dgm:pt modelId="{02E88DFE-03FB-4DC2-BC32-0A503EF70304}">
      <dgm:prSet phldrT="[نص]" custT="1"/>
      <dgm:spPr/>
      <dgm:t>
        <a:bodyPr/>
        <a:lstStyle/>
        <a:p>
          <a:pPr rtl="1"/>
          <a:r>
            <a:rPr lang="ar-SA" sz="1400" b="1" dirty="0" smtClean="0"/>
            <a:t>حالة المستهلك</a:t>
          </a:r>
          <a:endParaRPr lang="ar-SA" sz="1400" b="1" dirty="0"/>
        </a:p>
      </dgm:t>
    </dgm:pt>
    <dgm:pt modelId="{E12208A2-A914-4BA5-8BB2-80CFAD315E12}" type="parTrans" cxnId="{441D5E85-497E-4702-AE05-6CD0EE1191A9}">
      <dgm:prSet/>
      <dgm:spPr/>
      <dgm:t>
        <a:bodyPr/>
        <a:lstStyle/>
        <a:p>
          <a:pPr rtl="1"/>
          <a:endParaRPr lang="ar-SA"/>
        </a:p>
      </dgm:t>
    </dgm:pt>
    <dgm:pt modelId="{C6AB0335-444A-475B-B3E6-8F70DC7067B5}" type="sibTrans" cxnId="{441D5E85-497E-4702-AE05-6CD0EE1191A9}">
      <dgm:prSet/>
      <dgm:spPr/>
      <dgm:t>
        <a:bodyPr/>
        <a:lstStyle/>
        <a:p>
          <a:pPr rtl="1"/>
          <a:endParaRPr lang="ar-SA"/>
        </a:p>
      </dgm:t>
    </dgm:pt>
    <dgm:pt modelId="{210147A9-7A31-4B0D-BD33-6D609CDC4D3E}">
      <dgm:prSet phldrT="[نص]" custT="1"/>
      <dgm:spPr/>
      <dgm:t>
        <a:bodyPr/>
        <a:lstStyle/>
        <a:p>
          <a:pPr rtl="1"/>
          <a:r>
            <a:rPr lang="ar-SA" sz="1400" b="1" dirty="0" smtClean="0"/>
            <a:t>حالة المنظمة</a:t>
          </a:r>
          <a:endParaRPr lang="ar-SA" sz="1400" b="1" dirty="0"/>
        </a:p>
      </dgm:t>
    </dgm:pt>
    <dgm:pt modelId="{C0172D78-D7FD-4258-8C17-9E36C6A28A00}" type="parTrans" cxnId="{B01C851D-EB67-495E-A472-9AA8CA430C23}">
      <dgm:prSet/>
      <dgm:spPr/>
      <dgm:t>
        <a:bodyPr/>
        <a:lstStyle/>
        <a:p>
          <a:pPr rtl="1"/>
          <a:endParaRPr lang="ar-SA"/>
        </a:p>
      </dgm:t>
    </dgm:pt>
    <dgm:pt modelId="{5DF87B0C-604E-4F68-8616-F9E8B6C9B87E}" type="sibTrans" cxnId="{B01C851D-EB67-495E-A472-9AA8CA430C23}">
      <dgm:prSet/>
      <dgm:spPr/>
      <dgm:t>
        <a:bodyPr/>
        <a:lstStyle/>
        <a:p>
          <a:pPr rtl="1"/>
          <a:endParaRPr lang="ar-SA"/>
        </a:p>
      </dgm:t>
    </dgm:pt>
    <dgm:pt modelId="{B397816B-218E-4168-B426-07262E59B2C0}" type="pres">
      <dgm:prSet presAssocID="{5326F4B5-843B-4836-80AB-D84AB87C5570}" presName="Name0" presStyleCnt="0">
        <dgm:presLayoutVars>
          <dgm:chMax val="1"/>
          <dgm:dir/>
          <dgm:animLvl val="ctr"/>
          <dgm:resizeHandles val="exact"/>
        </dgm:presLayoutVars>
      </dgm:prSet>
      <dgm:spPr/>
      <dgm:t>
        <a:bodyPr/>
        <a:lstStyle/>
        <a:p>
          <a:pPr rtl="1"/>
          <a:endParaRPr lang="ar-SA"/>
        </a:p>
      </dgm:t>
    </dgm:pt>
    <dgm:pt modelId="{0CF92559-DDC2-4695-A2D0-5585A25244CE}" type="pres">
      <dgm:prSet presAssocID="{175CEB2C-A095-4892-86F6-909F96E1321A}" presName="centerShape" presStyleLbl="node0" presStyleIdx="0" presStyleCnt="1"/>
      <dgm:spPr/>
      <dgm:t>
        <a:bodyPr/>
        <a:lstStyle/>
        <a:p>
          <a:pPr rtl="1"/>
          <a:endParaRPr lang="ar-SA"/>
        </a:p>
      </dgm:t>
    </dgm:pt>
    <dgm:pt modelId="{802CBD7E-FA01-4561-A885-7FB5018A724A}" type="pres">
      <dgm:prSet presAssocID="{0D070479-0073-4DC6-B84D-D4E710F68D70}" presName="node" presStyleLbl="node1" presStyleIdx="0" presStyleCnt="4">
        <dgm:presLayoutVars>
          <dgm:bulletEnabled val="1"/>
        </dgm:presLayoutVars>
      </dgm:prSet>
      <dgm:spPr/>
      <dgm:t>
        <a:bodyPr/>
        <a:lstStyle/>
        <a:p>
          <a:pPr rtl="1"/>
          <a:endParaRPr lang="ar-SA"/>
        </a:p>
      </dgm:t>
    </dgm:pt>
    <dgm:pt modelId="{FB3F72C5-E514-47D0-8064-9E8C6F88745A}" type="pres">
      <dgm:prSet presAssocID="{0D070479-0073-4DC6-B84D-D4E710F68D70}" presName="dummy" presStyleCnt="0"/>
      <dgm:spPr/>
    </dgm:pt>
    <dgm:pt modelId="{9F3ECFC8-06A7-4B9E-8F7B-9C02F1447B97}" type="pres">
      <dgm:prSet presAssocID="{9C73B9CF-2F8D-45AF-BE78-22C2A1B2DF2C}" presName="sibTrans" presStyleLbl="sibTrans2D1" presStyleIdx="0" presStyleCnt="4"/>
      <dgm:spPr/>
      <dgm:t>
        <a:bodyPr/>
        <a:lstStyle/>
        <a:p>
          <a:pPr rtl="1"/>
          <a:endParaRPr lang="ar-SA"/>
        </a:p>
      </dgm:t>
    </dgm:pt>
    <dgm:pt modelId="{873FF806-3D07-4586-8AE2-54DFDBAD24F2}" type="pres">
      <dgm:prSet presAssocID="{37B02EE9-4459-4CAF-A40C-E7120B453A35}" presName="node" presStyleLbl="node1" presStyleIdx="1" presStyleCnt="4" custScaleX="144113">
        <dgm:presLayoutVars>
          <dgm:bulletEnabled val="1"/>
        </dgm:presLayoutVars>
      </dgm:prSet>
      <dgm:spPr/>
      <dgm:t>
        <a:bodyPr/>
        <a:lstStyle/>
        <a:p>
          <a:pPr rtl="1"/>
          <a:endParaRPr lang="ar-SA"/>
        </a:p>
      </dgm:t>
    </dgm:pt>
    <dgm:pt modelId="{C89F2034-37D1-4D7A-B66C-D8E8765A6885}" type="pres">
      <dgm:prSet presAssocID="{37B02EE9-4459-4CAF-A40C-E7120B453A35}" presName="dummy" presStyleCnt="0"/>
      <dgm:spPr/>
    </dgm:pt>
    <dgm:pt modelId="{EB9D0832-C3CA-4F02-93FA-BEF3BCA61C18}" type="pres">
      <dgm:prSet presAssocID="{68236446-6587-4466-A39A-045D7DBA810B}" presName="sibTrans" presStyleLbl="sibTrans2D1" presStyleIdx="1" presStyleCnt="4"/>
      <dgm:spPr/>
      <dgm:t>
        <a:bodyPr/>
        <a:lstStyle/>
        <a:p>
          <a:pPr rtl="1"/>
          <a:endParaRPr lang="ar-SA"/>
        </a:p>
      </dgm:t>
    </dgm:pt>
    <dgm:pt modelId="{D5F4C1AE-50F2-49B4-9530-20D4FE318747}" type="pres">
      <dgm:prSet presAssocID="{02E88DFE-03FB-4DC2-BC32-0A503EF70304}" presName="node" presStyleLbl="node1" presStyleIdx="2" presStyleCnt="4" custScaleX="188719">
        <dgm:presLayoutVars>
          <dgm:bulletEnabled val="1"/>
        </dgm:presLayoutVars>
      </dgm:prSet>
      <dgm:spPr/>
      <dgm:t>
        <a:bodyPr/>
        <a:lstStyle/>
        <a:p>
          <a:pPr rtl="1"/>
          <a:endParaRPr lang="ar-SA"/>
        </a:p>
      </dgm:t>
    </dgm:pt>
    <dgm:pt modelId="{4E643F3C-6B47-45BA-B19D-319157E6F218}" type="pres">
      <dgm:prSet presAssocID="{02E88DFE-03FB-4DC2-BC32-0A503EF70304}" presName="dummy" presStyleCnt="0"/>
      <dgm:spPr/>
    </dgm:pt>
    <dgm:pt modelId="{C3E16058-76F8-498E-A4F2-5D5549B4DFB1}" type="pres">
      <dgm:prSet presAssocID="{C6AB0335-444A-475B-B3E6-8F70DC7067B5}" presName="sibTrans" presStyleLbl="sibTrans2D1" presStyleIdx="2" presStyleCnt="4"/>
      <dgm:spPr/>
      <dgm:t>
        <a:bodyPr/>
        <a:lstStyle/>
        <a:p>
          <a:pPr rtl="1"/>
          <a:endParaRPr lang="ar-SA"/>
        </a:p>
      </dgm:t>
    </dgm:pt>
    <dgm:pt modelId="{58D9C2DA-6A0B-42D0-AAA5-A8562882AB7B}" type="pres">
      <dgm:prSet presAssocID="{210147A9-7A31-4B0D-BD33-6D609CDC4D3E}" presName="node" presStyleLbl="node1" presStyleIdx="3" presStyleCnt="4" custScaleX="187717" custRadScaleRad="101569" custRadScaleInc="-7619">
        <dgm:presLayoutVars>
          <dgm:bulletEnabled val="1"/>
        </dgm:presLayoutVars>
      </dgm:prSet>
      <dgm:spPr/>
      <dgm:t>
        <a:bodyPr/>
        <a:lstStyle/>
        <a:p>
          <a:pPr rtl="1"/>
          <a:endParaRPr lang="ar-SA"/>
        </a:p>
      </dgm:t>
    </dgm:pt>
    <dgm:pt modelId="{5C2F6274-6D99-4A4E-9CEC-AE2A9241DE66}" type="pres">
      <dgm:prSet presAssocID="{210147A9-7A31-4B0D-BD33-6D609CDC4D3E}" presName="dummy" presStyleCnt="0"/>
      <dgm:spPr/>
    </dgm:pt>
    <dgm:pt modelId="{733B63C9-26F2-4384-82F4-C8BD966D2B78}" type="pres">
      <dgm:prSet presAssocID="{5DF87B0C-604E-4F68-8616-F9E8B6C9B87E}" presName="sibTrans" presStyleLbl="sibTrans2D1" presStyleIdx="3" presStyleCnt="4"/>
      <dgm:spPr/>
      <dgm:t>
        <a:bodyPr/>
        <a:lstStyle/>
        <a:p>
          <a:pPr rtl="1"/>
          <a:endParaRPr lang="ar-SA"/>
        </a:p>
      </dgm:t>
    </dgm:pt>
  </dgm:ptLst>
  <dgm:cxnLst>
    <dgm:cxn modelId="{D0955753-AC82-447A-A64F-BDD5AA9F7200}" type="presOf" srcId="{68236446-6587-4466-A39A-045D7DBA810B}" destId="{EB9D0832-C3CA-4F02-93FA-BEF3BCA61C18}" srcOrd="0" destOrd="0" presId="urn:microsoft.com/office/officeart/2005/8/layout/radial6"/>
    <dgm:cxn modelId="{BABF3AF5-3C6F-40FB-930B-EC91371915A7}" type="presOf" srcId="{210147A9-7A31-4B0D-BD33-6D609CDC4D3E}" destId="{58D9C2DA-6A0B-42D0-AAA5-A8562882AB7B}" srcOrd="0" destOrd="0" presId="urn:microsoft.com/office/officeart/2005/8/layout/radial6"/>
    <dgm:cxn modelId="{6E66C8EB-8383-495E-9D3C-D09D3646241F}" type="presOf" srcId="{02E88DFE-03FB-4DC2-BC32-0A503EF70304}" destId="{D5F4C1AE-50F2-49B4-9530-20D4FE318747}" srcOrd="0" destOrd="0" presId="urn:microsoft.com/office/officeart/2005/8/layout/radial6"/>
    <dgm:cxn modelId="{F7D1BF9A-FEB9-4698-9A0B-99CE851FDC0D}" type="presOf" srcId="{C6AB0335-444A-475B-B3E6-8F70DC7067B5}" destId="{C3E16058-76F8-498E-A4F2-5D5549B4DFB1}" srcOrd="0" destOrd="0" presId="urn:microsoft.com/office/officeart/2005/8/layout/radial6"/>
    <dgm:cxn modelId="{55AAB926-0388-403F-B132-743EA3FA797F}" srcId="{175CEB2C-A095-4892-86F6-909F96E1321A}" destId="{0D070479-0073-4DC6-B84D-D4E710F68D70}" srcOrd="0" destOrd="0" parTransId="{88257E1B-B201-4A85-A3BD-5A2FA3368921}" sibTransId="{9C73B9CF-2F8D-45AF-BE78-22C2A1B2DF2C}"/>
    <dgm:cxn modelId="{B01C851D-EB67-495E-A472-9AA8CA430C23}" srcId="{175CEB2C-A095-4892-86F6-909F96E1321A}" destId="{210147A9-7A31-4B0D-BD33-6D609CDC4D3E}" srcOrd="3" destOrd="0" parTransId="{C0172D78-D7FD-4258-8C17-9E36C6A28A00}" sibTransId="{5DF87B0C-604E-4F68-8616-F9E8B6C9B87E}"/>
    <dgm:cxn modelId="{EA2BAA23-2EC7-4541-AF72-C158A99783B8}" type="presOf" srcId="{37B02EE9-4459-4CAF-A40C-E7120B453A35}" destId="{873FF806-3D07-4586-8AE2-54DFDBAD24F2}" srcOrd="0" destOrd="0" presId="urn:microsoft.com/office/officeart/2005/8/layout/radial6"/>
    <dgm:cxn modelId="{B0E93AE0-E7ED-44B4-BEEB-F8471502968A}" type="presOf" srcId="{5326F4B5-843B-4836-80AB-D84AB87C5570}" destId="{B397816B-218E-4168-B426-07262E59B2C0}" srcOrd="0" destOrd="0" presId="urn:microsoft.com/office/officeart/2005/8/layout/radial6"/>
    <dgm:cxn modelId="{330E5F06-6EF7-4E9A-B384-C775B2631655}" type="presOf" srcId="{175CEB2C-A095-4892-86F6-909F96E1321A}" destId="{0CF92559-DDC2-4695-A2D0-5585A25244CE}" srcOrd="0" destOrd="0" presId="urn:microsoft.com/office/officeart/2005/8/layout/radial6"/>
    <dgm:cxn modelId="{441D5E85-497E-4702-AE05-6CD0EE1191A9}" srcId="{175CEB2C-A095-4892-86F6-909F96E1321A}" destId="{02E88DFE-03FB-4DC2-BC32-0A503EF70304}" srcOrd="2" destOrd="0" parTransId="{E12208A2-A914-4BA5-8BB2-80CFAD315E12}" sibTransId="{C6AB0335-444A-475B-B3E6-8F70DC7067B5}"/>
    <dgm:cxn modelId="{00517BAB-4F8B-471B-A597-4FE297FECFE2}" type="presOf" srcId="{9C73B9CF-2F8D-45AF-BE78-22C2A1B2DF2C}" destId="{9F3ECFC8-06A7-4B9E-8F7B-9C02F1447B97}" srcOrd="0" destOrd="0" presId="urn:microsoft.com/office/officeart/2005/8/layout/radial6"/>
    <dgm:cxn modelId="{622D5C05-F759-49CE-93AB-7018DB274877}" srcId="{175CEB2C-A095-4892-86F6-909F96E1321A}" destId="{37B02EE9-4459-4CAF-A40C-E7120B453A35}" srcOrd="1" destOrd="0" parTransId="{185F811D-55BD-42FE-92AA-F84DB827398A}" sibTransId="{68236446-6587-4466-A39A-045D7DBA810B}"/>
    <dgm:cxn modelId="{ABEF35FC-6FEC-43F6-B6ED-D661D97FCCBC}" type="presOf" srcId="{0D070479-0073-4DC6-B84D-D4E710F68D70}" destId="{802CBD7E-FA01-4561-A885-7FB5018A724A}" srcOrd="0" destOrd="0" presId="urn:microsoft.com/office/officeart/2005/8/layout/radial6"/>
    <dgm:cxn modelId="{D97BE1E0-2FAF-4ECE-8193-E2AC4F59CAB9}" type="presOf" srcId="{5DF87B0C-604E-4F68-8616-F9E8B6C9B87E}" destId="{733B63C9-26F2-4384-82F4-C8BD966D2B78}" srcOrd="0" destOrd="0" presId="urn:microsoft.com/office/officeart/2005/8/layout/radial6"/>
    <dgm:cxn modelId="{57F47651-CD5F-4DE3-BA20-E485C2C4DDDC}" srcId="{5326F4B5-843B-4836-80AB-D84AB87C5570}" destId="{175CEB2C-A095-4892-86F6-909F96E1321A}" srcOrd="0" destOrd="0" parTransId="{755DD009-B9CA-4B27-AA6E-49E85A8DFE97}" sibTransId="{D7B10813-44A6-4B08-92C7-5E092BCCECB1}"/>
    <dgm:cxn modelId="{BEF8B03E-E634-42E2-9783-8A0C42B057AE}" type="presParOf" srcId="{B397816B-218E-4168-B426-07262E59B2C0}" destId="{0CF92559-DDC2-4695-A2D0-5585A25244CE}" srcOrd="0" destOrd="0" presId="urn:microsoft.com/office/officeart/2005/8/layout/radial6"/>
    <dgm:cxn modelId="{6967D7E5-6172-4715-BF72-E18703049949}" type="presParOf" srcId="{B397816B-218E-4168-B426-07262E59B2C0}" destId="{802CBD7E-FA01-4561-A885-7FB5018A724A}" srcOrd="1" destOrd="0" presId="urn:microsoft.com/office/officeart/2005/8/layout/radial6"/>
    <dgm:cxn modelId="{408553E2-1DDF-4C9C-B3A5-1D1AEF7028CB}" type="presParOf" srcId="{B397816B-218E-4168-B426-07262E59B2C0}" destId="{FB3F72C5-E514-47D0-8064-9E8C6F88745A}" srcOrd="2" destOrd="0" presId="urn:microsoft.com/office/officeart/2005/8/layout/radial6"/>
    <dgm:cxn modelId="{90F937D7-3738-4133-9B1A-F2EC3EAD6A53}" type="presParOf" srcId="{B397816B-218E-4168-B426-07262E59B2C0}" destId="{9F3ECFC8-06A7-4B9E-8F7B-9C02F1447B97}" srcOrd="3" destOrd="0" presId="urn:microsoft.com/office/officeart/2005/8/layout/radial6"/>
    <dgm:cxn modelId="{7D6E963D-E737-45DD-AA05-8AF83B68C3D5}" type="presParOf" srcId="{B397816B-218E-4168-B426-07262E59B2C0}" destId="{873FF806-3D07-4586-8AE2-54DFDBAD24F2}" srcOrd="4" destOrd="0" presId="urn:microsoft.com/office/officeart/2005/8/layout/radial6"/>
    <dgm:cxn modelId="{283CD43F-19B5-4A76-AA5A-1AE80D785820}" type="presParOf" srcId="{B397816B-218E-4168-B426-07262E59B2C0}" destId="{C89F2034-37D1-4D7A-B66C-D8E8765A6885}" srcOrd="5" destOrd="0" presId="urn:microsoft.com/office/officeart/2005/8/layout/radial6"/>
    <dgm:cxn modelId="{1466C41A-879B-4EAF-9ACB-E7F89979CD27}" type="presParOf" srcId="{B397816B-218E-4168-B426-07262E59B2C0}" destId="{EB9D0832-C3CA-4F02-93FA-BEF3BCA61C18}" srcOrd="6" destOrd="0" presId="urn:microsoft.com/office/officeart/2005/8/layout/radial6"/>
    <dgm:cxn modelId="{4B2040E4-7103-4A70-9F8D-6704098F26EB}" type="presParOf" srcId="{B397816B-218E-4168-B426-07262E59B2C0}" destId="{D5F4C1AE-50F2-49B4-9530-20D4FE318747}" srcOrd="7" destOrd="0" presId="urn:microsoft.com/office/officeart/2005/8/layout/radial6"/>
    <dgm:cxn modelId="{2BBA45B4-917F-4391-9635-A1FA011CB4FA}" type="presParOf" srcId="{B397816B-218E-4168-B426-07262E59B2C0}" destId="{4E643F3C-6B47-45BA-B19D-319157E6F218}" srcOrd="8" destOrd="0" presId="urn:microsoft.com/office/officeart/2005/8/layout/radial6"/>
    <dgm:cxn modelId="{7F62A511-2D6D-4F4A-9676-1F02C97EF027}" type="presParOf" srcId="{B397816B-218E-4168-B426-07262E59B2C0}" destId="{C3E16058-76F8-498E-A4F2-5D5549B4DFB1}" srcOrd="9" destOrd="0" presId="urn:microsoft.com/office/officeart/2005/8/layout/radial6"/>
    <dgm:cxn modelId="{37140D36-580A-4B97-BEFB-81C5E4EAFF74}" type="presParOf" srcId="{B397816B-218E-4168-B426-07262E59B2C0}" destId="{58D9C2DA-6A0B-42D0-AAA5-A8562882AB7B}" srcOrd="10" destOrd="0" presId="urn:microsoft.com/office/officeart/2005/8/layout/radial6"/>
    <dgm:cxn modelId="{AFD26710-056B-4B02-82ED-06550A1006C5}" type="presParOf" srcId="{B397816B-218E-4168-B426-07262E59B2C0}" destId="{5C2F6274-6D99-4A4E-9CEC-AE2A9241DE66}" srcOrd="11" destOrd="0" presId="urn:microsoft.com/office/officeart/2005/8/layout/radial6"/>
    <dgm:cxn modelId="{E284F81B-7F18-42C8-BF05-1262AA561343}" type="presParOf" srcId="{B397816B-218E-4168-B426-07262E59B2C0}" destId="{733B63C9-26F2-4384-82F4-C8BD966D2B7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1B8ABB09-4A1D-463E-8065-109CC2B7EFAA}" type="datetimeFigureOut">
              <a:rPr lang="ar-SA" smtClean="0"/>
              <a:pPr/>
              <a:t>27/10/1445</a:t>
            </a:fld>
            <a:endParaRPr lang="ar-SA"/>
          </a:p>
        </p:txBody>
      </p:sp>
      <p:sp>
        <p:nvSpPr>
          <p:cNvPr id="17" name="Slide Number Placeholder 16"/>
          <p:cNvSpPr>
            <a:spLocks noGrp="1"/>
          </p:cNvSpPr>
          <p:nvPr>
            <p:ph type="sldNum" sz="quarter" idx="11"/>
          </p:nvPr>
        </p:nvSpPr>
        <p:spPr/>
        <p:txBody>
          <a:bodyPr/>
          <a:lstStyle/>
          <a:p>
            <a:fld id="{0B34F065-1154-456A-91E3-76DE8E75E17B}" type="slidenum">
              <a:rPr lang="ar-SA" smtClean="0"/>
              <a:pPr/>
              <a:t>‹#›</a:t>
            </a:fld>
            <a:endParaRPr lang="ar-SA"/>
          </a:p>
        </p:txBody>
      </p:sp>
      <p:sp>
        <p:nvSpPr>
          <p:cNvPr id="19" name="Footer Placeholder 1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27/10/1445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27/10/1445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Vertical Title 1"/>
          <p:cNvSpPr>
            <a:spLocks noGrp="1"/>
          </p:cNvSpPr>
          <p:nvPr>
            <p:ph type="title" orient="vert"/>
          </p:nvPr>
        </p:nvSpPr>
        <p:spPr>
          <a:xfrm>
            <a:off x="7239000" y="914401"/>
            <a:ext cx="926980" cy="5029200"/>
          </a:xfrm>
        </p:spPr>
        <p:txBody>
          <a:bodyPr vert="eaVert"/>
          <a:lstStyle/>
          <a:p>
            <a:r>
              <a:rPr lang="ar-SA" smtClean="0"/>
              <a:t>انقر لتحرير نمط العنوان الرئيسي</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1B8ABB09-4A1D-463E-8065-109CC2B7EFAA}" type="datetimeFigureOut">
              <a:rPr lang="ar-SA" smtClean="0"/>
              <a:pPr/>
              <a:t>27/10/1445</a:t>
            </a:fld>
            <a:endParaRPr lang="ar-SA"/>
          </a:p>
        </p:txBody>
      </p:sp>
      <p:sp>
        <p:nvSpPr>
          <p:cNvPr id="12" name="Slide Number Placeholder 11"/>
          <p:cNvSpPr>
            <a:spLocks noGrp="1"/>
          </p:cNvSpPr>
          <p:nvPr>
            <p:ph type="sldNum" sz="quarter" idx="15"/>
          </p:nvPr>
        </p:nvSpPr>
        <p:spPr/>
        <p:txBody>
          <a:bodyPr/>
          <a:lstStyle/>
          <a:p>
            <a:fld id="{0B34F065-1154-456A-91E3-76DE8E75E17B}" type="slidenum">
              <a:rPr lang="ar-SA" smtClean="0"/>
              <a:pPr/>
              <a:t>‹#›</a:t>
            </a:fld>
            <a:endParaRPr lang="ar-SA"/>
          </a:p>
        </p:txBody>
      </p:sp>
      <p:sp>
        <p:nvSpPr>
          <p:cNvPr id="13" name="Footer Placeholder 12"/>
          <p:cNvSpPr>
            <a:spLocks noGrp="1"/>
          </p:cNvSpPr>
          <p:nvPr>
            <p:ph type="ftr" sz="quarter" idx="16"/>
          </p:nvPr>
        </p:nvSpPr>
        <p:spPr/>
        <p:txBody>
          <a:bodyPr/>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1B8ABB09-4A1D-463E-8065-109CC2B7EFAA}" type="datetimeFigureOut">
              <a:rPr lang="ar-SA" smtClean="0"/>
              <a:pPr/>
              <a:t>27/10/1445</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pPr/>
              <a:t>‹#›</a:t>
            </a:fld>
            <a:endParaRPr lang="ar-SA"/>
          </a:p>
        </p:txBody>
      </p:sp>
      <p:sp>
        <p:nvSpPr>
          <p:cNvPr id="15" name="Footer Placeholder 14"/>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1B8ABB09-4A1D-463E-8065-109CC2B7EFAA}" type="datetimeFigureOut">
              <a:rPr lang="ar-SA" smtClean="0"/>
              <a:pPr/>
              <a:t>27/10/1445</a:t>
            </a:fld>
            <a:endParaRPr lang="ar-SA"/>
          </a:p>
        </p:txBody>
      </p:sp>
      <p:sp>
        <p:nvSpPr>
          <p:cNvPr id="12" name="Slide Number Placeholder 11"/>
          <p:cNvSpPr>
            <a:spLocks noGrp="1"/>
          </p:cNvSpPr>
          <p:nvPr>
            <p:ph type="sldNum" sz="quarter" idx="16"/>
          </p:nvPr>
        </p:nvSpPr>
        <p:spPr/>
        <p:txBody>
          <a:bodyPr/>
          <a:lstStyle/>
          <a:p>
            <a:fld id="{0B34F065-1154-456A-91E3-76DE8E75E17B}" type="slidenum">
              <a:rPr lang="ar-SA" smtClean="0"/>
              <a:pPr/>
              <a:t>‹#›</a:t>
            </a:fld>
            <a:endParaRPr lang="ar-SA"/>
          </a:p>
        </p:txBody>
      </p:sp>
      <p:sp>
        <p:nvSpPr>
          <p:cNvPr id="13" name="Footer Placeholder 12"/>
          <p:cNvSpPr>
            <a:spLocks noGrp="1"/>
          </p:cNvSpPr>
          <p:nvPr>
            <p:ph type="ftr" sz="quarter" idx="17"/>
          </p:nvPr>
        </p:nvSpPr>
        <p:spPr/>
        <p:txBody>
          <a:bodyPr/>
          <a:lstStyle/>
          <a:p>
            <a:endParaRPr lang="ar-SA"/>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1B8ABB09-4A1D-463E-8065-109CC2B7EFAA}" type="datetimeFigureOut">
              <a:rPr lang="ar-SA" smtClean="0"/>
              <a:pPr/>
              <a:t>27/10/1445</a:t>
            </a:fld>
            <a:endParaRPr lang="ar-SA"/>
          </a:p>
        </p:txBody>
      </p:sp>
      <p:sp>
        <p:nvSpPr>
          <p:cNvPr id="12" name="Slide Number Placeholder 11"/>
          <p:cNvSpPr>
            <a:spLocks noGrp="1"/>
          </p:cNvSpPr>
          <p:nvPr>
            <p:ph type="sldNum" sz="quarter" idx="17"/>
          </p:nvPr>
        </p:nvSpPr>
        <p:spPr/>
        <p:txBody>
          <a:bodyPr/>
          <a:lstStyle/>
          <a:p>
            <a:fld id="{0B34F065-1154-456A-91E3-76DE8E75E17B}" type="slidenum">
              <a:rPr lang="ar-SA" smtClean="0"/>
              <a:pPr/>
              <a:t>‹#›</a:t>
            </a:fld>
            <a:endParaRPr lang="ar-SA"/>
          </a:p>
        </p:txBody>
      </p:sp>
      <p:sp>
        <p:nvSpPr>
          <p:cNvPr id="13" name="Footer Placeholder 12"/>
          <p:cNvSpPr>
            <a:spLocks noGrp="1"/>
          </p:cNvSpPr>
          <p:nvPr>
            <p:ph type="ftr" sz="quarter" idx="18"/>
          </p:nvPr>
        </p:nvSpPr>
        <p:spPr/>
        <p:txBody>
          <a:bodyPr/>
          <a:lstStyle/>
          <a:p>
            <a:endParaRPr lang="ar-SA"/>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1B8ABB09-4A1D-463E-8065-109CC2B7EFAA}" type="datetimeFigureOut">
              <a:rPr lang="ar-SA" smtClean="0"/>
              <a:pPr/>
              <a:t>27/10/1445</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pPr/>
              <a:t>‹#›</a:t>
            </a:fld>
            <a:endParaRPr lang="ar-SA"/>
          </a:p>
        </p:txBody>
      </p:sp>
      <p:sp>
        <p:nvSpPr>
          <p:cNvPr id="17" name="Footer Placeholder 16"/>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B8ABB09-4A1D-463E-8065-109CC2B7EFAA}" type="datetimeFigureOut">
              <a:rPr lang="ar-SA" smtClean="0"/>
              <a:pPr/>
              <a:t>27/10/1445</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pPr/>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1B8ABB09-4A1D-463E-8065-109CC2B7EFAA}" type="datetimeFigureOut">
              <a:rPr lang="ar-SA" smtClean="0"/>
              <a:pPr/>
              <a:t>27/10/1445</a:t>
            </a:fld>
            <a:endParaRPr lang="ar-SA"/>
          </a:p>
        </p:txBody>
      </p:sp>
      <p:sp>
        <p:nvSpPr>
          <p:cNvPr id="19" name="Slide Number Placeholder 18"/>
          <p:cNvSpPr>
            <a:spLocks noGrp="1"/>
          </p:cNvSpPr>
          <p:nvPr>
            <p:ph type="sldNum" sz="quarter" idx="16"/>
          </p:nvPr>
        </p:nvSpPr>
        <p:spPr/>
        <p:txBody>
          <a:bodyPr/>
          <a:lstStyle/>
          <a:p>
            <a:fld id="{0B34F065-1154-456A-91E3-76DE8E75E17B}" type="slidenum">
              <a:rPr lang="ar-SA" smtClean="0"/>
              <a:pPr/>
              <a:t>‹#›</a:t>
            </a:fld>
            <a:endParaRPr lang="ar-SA"/>
          </a:p>
        </p:txBody>
      </p:sp>
      <p:sp>
        <p:nvSpPr>
          <p:cNvPr id="23" name="Footer Placeholder 22"/>
          <p:cNvSpPr>
            <a:spLocks noGrp="1"/>
          </p:cNvSpPr>
          <p:nvPr>
            <p:ph type="ftr" sz="quarter" idx="17"/>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2514600" y="975360"/>
            <a:ext cx="41148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2981325" y="273180"/>
            <a:ext cx="3181350" cy="292100"/>
          </a:xfrm>
        </p:spPr>
        <p:txBody>
          <a:bodyPr/>
          <a:lstStyle/>
          <a:p>
            <a:fld id="{1B8ABB09-4A1D-463E-8065-109CC2B7EFAA}" type="datetimeFigureOut">
              <a:rPr lang="ar-SA" smtClean="0"/>
              <a:pPr/>
              <a:t>27/10/1445</a:t>
            </a:fld>
            <a:endParaRPr lang="ar-SA"/>
          </a:p>
        </p:txBody>
      </p:sp>
      <p:sp>
        <p:nvSpPr>
          <p:cNvPr id="14" name="Slide Number Placeholder 13"/>
          <p:cNvSpPr>
            <a:spLocks noGrp="1"/>
          </p:cNvSpPr>
          <p:nvPr>
            <p:ph type="sldNum" sz="quarter" idx="15"/>
          </p:nvPr>
        </p:nvSpPr>
        <p:spPr>
          <a:xfrm>
            <a:off x="4038600" y="6172200"/>
            <a:ext cx="1066800" cy="304800"/>
          </a:xfrm>
        </p:spPr>
        <p:txBody>
          <a:bodyPr/>
          <a:lstStyle/>
          <a:p>
            <a:fld id="{0B34F065-1154-456A-91E3-76DE8E75E17B}" type="slidenum">
              <a:rPr lang="ar-SA" smtClean="0"/>
              <a:pPr/>
              <a:t>‹#›</a:t>
            </a:fld>
            <a:endParaRPr lang="ar-SA"/>
          </a:p>
        </p:txBody>
      </p:sp>
      <p:sp>
        <p:nvSpPr>
          <p:cNvPr id="15" name="Footer Placeholder 14"/>
          <p:cNvSpPr>
            <a:spLocks noGrp="1"/>
          </p:cNvSpPr>
          <p:nvPr>
            <p:ph type="ftr" sz="quarter" idx="16"/>
          </p:nvPr>
        </p:nvSpPr>
        <p:spPr>
          <a:xfrm>
            <a:off x="1447800" y="6486525"/>
            <a:ext cx="6248400" cy="29210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B8ABB09-4A1D-463E-8065-109CC2B7EFAA}" type="datetimeFigureOut">
              <a:rPr lang="ar-SA" smtClean="0"/>
              <a:pPr/>
              <a:t>27/10/1445</a:t>
            </a:fld>
            <a:endParaRPr lang="ar-S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ar-S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B34F065-1154-456A-91E3-76DE8E75E17B}" type="slidenum">
              <a:rPr lang="ar-SA" smtClean="0"/>
              <a:pPr/>
              <a:t>‹#›</a:t>
            </a:fld>
            <a:endParaRPr lang="ar-S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179512" y="620688"/>
            <a:ext cx="7772400" cy="2087562"/>
          </a:xfrm>
        </p:spPr>
        <p:txBody>
          <a:bodyPr>
            <a:noAutofit/>
          </a:bodyPr>
          <a:lstStyle/>
          <a:p>
            <a:r>
              <a:rPr lang="ar-SA" sz="3200" dirty="0" smtClean="0">
                <a:latin typeface="Arial" pitchFamily="34" charset="0"/>
                <a:cs typeface="Arial" pitchFamily="34" charset="0"/>
              </a:rPr>
              <a:t/>
            </a:r>
            <a:br>
              <a:rPr lang="ar-SA" sz="3200" dirty="0" smtClean="0">
                <a:latin typeface="Arial" pitchFamily="34" charset="0"/>
                <a:cs typeface="Arial" pitchFamily="34" charset="0"/>
              </a:rPr>
            </a:br>
            <a:r>
              <a:rPr lang="ar-SA" sz="3200" dirty="0" smtClean="0">
                <a:latin typeface="Arial" pitchFamily="34" charset="0"/>
                <a:cs typeface="Arial" pitchFamily="34" charset="0"/>
              </a:rPr>
              <a:t>التخطيط للاتصالات </a:t>
            </a:r>
            <a:r>
              <a:rPr lang="ar-SA" sz="3200" dirty="0" smtClean="0">
                <a:latin typeface="Arial" pitchFamily="34" charset="0"/>
                <a:cs typeface="Arial" pitchFamily="34" charset="0"/>
              </a:rPr>
              <a:t>التسويقية</a:t>
            </a:r>
            <a:endParaRPr lang="ar-SA" sz="3200" dirty="0">
              <a:latin typeface="Arial" pitchFamily="34" charset="0"/>
              <a:cs typeface="Arial" pitchFamily="34" charset="0"/>
            </a:endParaRPr>
          </a:p>
        </p:txBody>
      </p:sp>
      <p:sp>
        <p:nvSpPr>
          <p:cNvPr id="3" name="مربع نص 2"/>
          <p:cNvSpPr txBox="1"/>
          <p:nvPr/>
        </p:nvSpPr>
        <p:spPr>
          <a:xfrm>
            <a:off x="6876256" y="5445224"/>
            <a:ext cx="2016224" cy="646331"/>
          </a:xfrm>
          <a:prstGeom prst="rect">
            <a:avLst/>
          </a:prstGeom>
          <a:noFill/>
        </p:spPr>
        <p:txBody>
          <a:bodyPr wrap="square" rtlCol="1">
            <a:spAutoFit/>
          </a:bodyPr>
          <a:lstStyle/>
          <a:p>
            <a:r>
              <a:rPr lang="ar-SA" dirty="0" smtClean="0"/>
              <a:t>المحاضرة </a:t>
            </a:r>
            <a:r>
              <a:rPr lang="ar-DZ" dirty="0" smtClean="0"/>
              <a:t>الثاني</a:t>
            </a:r>
            <a:r>
              <a:rPr lang="ar-SA" dirty="0" smtClean="0"/>
              <a:t>ة</a:t>
            </a:r>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52736"/>
            <a:ext cx="8136904" cy="5262979"/>
          </a:xfrm>
          <a:prstGeom prst="rect">
            <a:avLst/>
          </a:prstGeom>
        </p:spPr>
        <p:txBody>
          <a:bodyPr wrap="square">
            <a:spAutoFit/>
          </a:bodyPr>
          <a:lstStyle/>
          <a:p>
            <a:pPr algn="just"/>
            <a:r>
              <a:rPr lang="ar-DZ" sz="2400" dirty="0"/>
              <a:t>يمكن أن نشير إلى نوعين من إستراتيجيات</a:t>
            </a:r>
          </a:p>
          <a:p>
            <a:pPr algn="just"/>
            <a:r>
              <a:rPr lang="ar-DZ" sz="2400" dirty="0"/>
              <a:t>اإلتصال التسويقي التي تعتمد عليها المنظمات السياحية في عالقتها مع جمهورها والترويج</a:t>
            </a:r>
          </a:p>
          <a:p>
            <a:pPr algn="just"/>
            <a:r>
              <a:rPr lang="ar-DZ" sz="2400" dirty="0" smtClean="0"/>
              <a:t>لخدماتها </a:t>
            </a:r>
            <a:r>
              <a:rPr lang="ar-DZ" sz="2400" dirty="0"/>
              <a:t>السياحية، </a:t>
            </a:r>
            <a:r>
              <a:rPr lang="ar-DZ" sz="2400" dirty="0" smtClean="0"/>
              <a:t>وهي:</a:t>
            </a:r>
            <a:endParaRPr lang="ar-DZ" sz="2400" dirty="0"/>
          </a:p>
          <a:p>
            <a:pPr algn="just"/>
            <a:r>
              <a:rPr lang="ar-DZ" sz="2400" dirty="0"/>
              <a:t>• </a:t>
            </a:r>
            <a:r>
              <a:rPr lang="ar-DZ" sz="2400" dirty="0">
                <a:solidFill>
                  <a:srgbClr val="FF0000"/>
                </a:solidFill>
              </a:rPr>
              <a:t>إستراتيجية الدفع: </a:t>
            </a:r>
            <a:r>
              <a:rPr lang="ar-DZ" sz="2400" dirty="0"/>
              <a:t>تسمى كذلك بإستراتيجة الضغط، حيث تعتمد المنظمة السياحية خالل هذ </a:t>
            </a:r>
            <a:r>
              <a:rPr lang="ar-DZ" sz="2400" dirty="0" smtClean="0"/>
              <a:t>ه إلستراتيجية </a:t>
            </a:r>
            <a:r>
              <a:rPr lang="ar-DZ" sz="2400" dirty="0"/>
              <a:t>على الطرق الشخصية في عملية الترويج، والمتمثلة في البيع الشخصي، بحيث </a:t>
            </a:r>
            <a:r>
              <a:rPr lang="ar-DZ" sz="2400" dirty="0" smtClean="0"/>
              <a:t>تقوم هذه </a:t>
            </a:r>
            <a:r>
              <a:rPr lang="ar-DZ" sz="2400" dirty="0"/>
              <a:t>اإلستراتيجية على أساس كون المصنع للمنتجات السياحية و المتمثل في الدولة السياحية </a:t>
            </a:r>
            <a:r>
              <a:rPr lang="ar-DZ" sz="2400" dirty="0" smtClean="0"/>
              <a:t>تركز جهودها </a:t>
            </a:r>
            <a:r>
              <a:rPr lang="ar-DZ" sz="2400" dirty="0"/>
              <a:t>اإلتصالية والترويجية بالمحطة التالية وهي تجار الجملة والمتمثلين في </a:t>
            </a:r>
            <a:r>
              <a:rPr lang="ar-DZ" sz="2400" dirty="0" smtClean="0"/>
              <a:t>الوكاالت والمنشآت </a:t>
            </a:r>
            <a:r>
              <a:rPr lang="ar-DZ" sz="2400" dirty="0"/>
              <a:t>السياحية، وهذه األخيرة تقوم باإلتصال بتجار التجزئة المتمثلي ن في األدالء </a:t>
            </a:r>
            <a:r>
              <a:rPr lang="ar-DZ" sz="2400" dirty="0" smtClean="0"/>
              <a:t>والمترجمين السياحيين </a:t>
            </a:r>
            <a:r>
              <a:rPr lang="ar-DZ" sz="2400" dirty="0"/>
              <a:t>اللذين يقومون بدورهم باإلتصال بالمستهلك النهائي وهو السائح. أي أن </a:t>
            </a:r>
            <a:r>
              <a:rPr lang="ar-DZ" sz="2400" dirty="0" smtClean="0"/>
              <a:t>الدولة السياحية </a:t>
            </a:r>
            <a:r>
              <a:rPr lang="ar-DZ" sz="2400" dirty="0"/>
              <a:t>أو المنظمة السياحية ال تتصل بشكل مباشر مع السائح أثناء ترويجها لمنتجا تها</a:t>
            </a:r>
          </a:p>
          <a:p>
            <a:pPr algn="just"/>
            <a:r>
              <a:rPr lang="ar-DZ" sz="2400" dirty="0"/>
              <a:t>السياحية بل تعتمد على الو سطاء من أجل الوصول إلى السائح.</a:t>
            </a:r>
          </a:p>
          <a:p>
            <a:pPr algn="just"/>
            <a:endParaRPr lang="ar-DZ" sz="2400" dirty="0"/>
          </a:p>
        </p:txBody>
      </p:sp>
      <p:sp>
        <p:nvSpPr>
          <p:cNvPr id="5" name="Rectangle 4"/>
          <p:cNvSpPr/>
          <p:nvPr/>
        </p:nvSpPr>
        <p:spPr>
          <a:xfrm>
            <a:off x="683568" y="260648"/>
            <a:ext cx="8064896" cy="492443"/>
          </a:xfrm>
          <a:prstGeom prst="rect">
            <a:avLst/>
          </a:prstGeom>
        </p:spPr>
        <p:txBody>
          <a:bodyPr wrap="square">
            <a:spAutoFit/>
          </a:bodyPr>
          <a:lstStyle/>
          <a:p>
            <a:pPr lvl="0">
              <a:spcBef>
                <a:spcPts val="600"/>
              </a:spcBef>
              <a:buClr>
                <a:srgbClr val="6F6F74"/>
              </a:buClr>
            </a:pPr>
            <a:r>
              <a:rPr lang="ar-SA" sz="2600" b="1" u="sng" spc="30" dirty="0">
                <a:solidFill>
                  <a:srgbClr val="FFC000"/>
                </a:solidFill>
                <a:latin typeface="Arial" pitchFamily="34" charset="0"/>
                <a:cs typeface="Arial" pitchFamily="34" charset="0"/>
              </a:rPr>
              <a:t>ثالثاً: الاستراتيجية(استراتيجية الاتصال التسويقي) </a:t>
            </a:r>
          </a:p>
        </p:txBody>
      </p:sp>
    </p:spTree>
    <p:extLst>
      <p:ext uri="{BB962C8B-B14F-4D97-AF65-F5344CB8AC3E}">
        <p14:creationId xmlns:p14="http://schemas.microsoft.com/office/powerpoint/2010/main" val="113079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404664"/>
            <a:ext cx="8229600" cy="4075176"/>
          </a:xfrm>
        </p:spPr>
        <p:txBody>
          <a:bodyPr/>
          <a:lstStyle/>
          <a:p>
            <a:pPr lvl="0" algn="just">
              <a:spcBef>
                <a:spcPts val="0"/>
              </a:spcBef>
              <a:buClrTx/>
            </a:pPr>
            <a:r>
              <a:rPr lang="ar-DZ" sz="2400" spc="0" dirty="0">
                <a:solidFill>
                  <a:srgbClr val="FFFFFF"/>
                </a:solidFill>
                <a:cs typeface="Times New Roman" panose="02020603050405020304" pitchFamily="18" charset="0"/>
              </a:rPr>
              <a:t>وتدعم هذه الجهود الترويجية بسياسات سعرية قوية، منها الخصم كحافز للمؤسسات التوزيعية على دفع منتجات المنظمة السياحية اتجاه السياح، وبالتالي فإن إستراتيجية الدفع تعني إشتراك كل من المنتج والموزعين في دفع المنتجات السياحية خالل قنوات التوزيع بقوة حتى تصل إلى السياح المستهدفين، وذلك باستخدام أسلوب البيع الشخصي. مع العلم أنه يتم اإلعتماد على هذ ه اإلستراتيجية إذا كان المنتج أو الخدمة السياحية المراد الترويج لها مرتفعة السعر، وذات جودة عالية، وخصائصها غير معروفة أثناء الشراء، وهامش الربح مرتفع.</a:t>
            </a:r>
          </a:p>
          <a:p>
            <a:endParaRPr lang="fr-FR" dirty="0"/>
          </a:p>
        </p:txBody>
      </p:sp>
      <p:sp>
        <p:nvSpPr>
          <p:cNvPr id="4" name="Rectangle 3"/>
          <p:cNvSpPr/>
          <p:nvPr/>
        </p:nvSpPr>
        <p:spPr>
          <a:xfrm>
            <a:off x="431540" y="3501008"/>
            <a:ext cx="8301608" cy="2308324"/>
          </a:xfrm>
          <a:prstGeom prst="rect">
            <a:avLst/>
          </a:prstGeom>
        </p:spPr>
        <p:txBody>
          <a:bodyPr wrap="square">
            <a:spAutoFit/>
          </a:bodyPr>
          <a:lstStyle/>
          <a:p>
            <a:pPr lvl="0" algn="just"/>
            <a:r>
              <a:rPr lang="ar-DZ" sz="2400" dirty="0">
                <a:solidFill>
                  <a:srgbClr val="FFFFFF"/>
                </a:solidFill>
              </a:rPr>
              <a:t>وتناسب إستراتيجية الدفع الحاالت التالية:</a:t>
            </a:r>
          </a:p>
          <a:p>
            <a:pPr lvl="0" algn="just"/>
            <a:r>
              <a:rPr lang="ar-DZ" sz="2400" dirty="0">
                <a:solidFill>
                  <a:srgbClr val="FFFFFF"/>
                </a:solidFill>
              </a:rPr>
              <a:t>✓ المنتجات أو الخدمات ذات األسعار والجودة المرتفعة التي تحتاج إلى إبراز خصائصها.</a:t>
            </a:r>
          </a:p>
          <a:p>
            <a:pPr lvl="0" algn="just"/>
            <a:r>
              <a:rPr lang="ar-DZ" sz="2400" dirty="0">
                <a:solidFill>
                  <a:srgbClr val="FFFFFF"/>
                </a:solidFill>
              </a:rPr>
              <a:t>✓ المنتجات التي تحقق هامش ربح مرتفع.</a:t>
            </a:r>
          </a:p>
          <a:p>
            <a:pPr lvl="0" algn="just"/>
            <a:r>
              <a:rPr lang="ar-DZ" sz="2400" dirty="0">
                <a:solidFill>
                  <a:srgbClr val="FFFFFF"/>
                </a:solidFill>
              </a:rPr>
              <a:t>✓ المنتجات الجديدة التي تقدم للسوق ألول مرة.</a:t>
            </a:r>
          </a:p>
          <a:p>
            <a:pPr lvl="0" algn="just"/>
            <a:r>
              <a:rPr lang="ar-DZ" sz="2400" dirty="0">
                <a:solidFill>
                  <a:srgbClr val="FFFFFF"/>
                </a:solidFill>
              </a:rPr>
              <a:t>✓ صغر حجم ميزانية الترويج. </a:t>
            </a:r>
            <a:endParaRPr lang="fr-FR" sz="2400" dirty="0">
              <a:solidFill>
                <a:srgbClr val="FFFFFF"/>
              </a:solidFill>
            </a:endParaRPr>
          </a:p>
        </p:txBody>
      </p:sp>
    </p:spTree>
    <p:extLst>
      <p:ext uri="{BB962C8B-B14F-4D97-AF65-F5344CB8AC3E}">
        <p14:creationId xmlns:p14="http://schemas.microsoft.com/office/powerpoint/2010/main" val="3899482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24744"/>
            <a:ext cx="8136904" cy="5078313"/>
          </a:xfrm>
          <a:prstGeom prst="rect">
            <a:avLst/>
          </a:prstGeom>
        </p:spPr>
        <p:txBody>
          <a:bodyPr wrap="square">
            <a:spAutoFit/>
          </a:bodyPr>
          <a:lstStyle/>
          <a:p>
            <a:pPr algn="just"/>
            <a:r>
              <a:rPr lang="ar-DZ" sz="3600" dirty="0">
                <a:solidFill>
                  <a:srgbClr val="FF0000"/>
                </a:solidFill>
              </a:rPr>
              <a:t>إستراتيجية السحب: </a:t>
            </a:r>
            <a:r>
              <a:rPr lang="ar-DZ" sz="3600" dirty="0"/>
              <a:t>تعتمد هذه اإلستراتيجة في جوهرها على أساس إتصال المنتج أو المصنع للمنتجات السياحية والذي يمثل الحلقة الولى في عملية اإلتصال بالطرف اآلخر والمتمثل بالمستهلك النهائي )السائح(، وهذا من خالل وسائل الترويج السياحي الواسعة االنتشار، </a:t>
            </a:r>
            <a:r>
              <a:rPr lang="ar-DZ" sz="3600" dirty="0" smtClean="0"/>
              <a:t>كاإلعلان</a:t>
            </a:r>
            <a:r>
              <a:rPr lang="ar-DZ" sz="3600" dirty="0"/>
              <a:t>، تنشيط المبيعات ، ...إلخ، لحث السائح بطلب البرامج والخدمات السياحية من تاجر التجزئة والذي بدوره يطلبها من تاجر الجملة أو الوسطاء وصوال إلى المنتج )المنصع</a:t>
            </a:r>
            <a:r>
              <a:rPr lang="ar-DZ" sz="3600" dirty="0" smtClean="0"/>
              <a:t>(.</a:t>
            </a:r>
          </a:p>
        </p:txBody>
      </p:sp>
    </p:spTree>
    <p:extLst>
      <p:ext uri="{BB962C8B-B14F-4D97-AF65-F5344CB8AC3E}">
        <p14:creationId xmlns:p14="http://schemas.microsoft.com/office/powerpoint/2010/main" val="55909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76864" cy="5262979"/>
          </a:xfrm>
          <a:prstGeom prst="rect">
            <a:avLst/>
          </a:prstGeom>
        </p:spPr>
        <p:txBody>
          <a:bodyPr wrap="square">
            <a:spAutoFit/>
          </a:bodyPr>
          <a:lstStyle/>
          <a:p>
            <a:pPr lvl="0" algn="just"/>
            <a:r>
              <a:rPr lang="ar-DZ" sz="2800" dirty="0">
                <a:solidFill>
                  <a:srgbClr val="FFFFFF"/>
                </a:solidFill>
              </a:rPr>
              <a:t>في الواقع هذه اإلستراتيجية قليلة اإلستعمال في المجال السياحي، كون هذا األخير متشعب ويتعدد ويتنوع العاملين في هذا القطاع، لذلك يتطلب تدخل وسطاء من أجل إيصال الرسالة </a:t>
            </a:r>
            <a:r>
              <a:rPr lang="ar-DZ" sz="2800" dirty="0" smtClean="0">
                <a:solidFill>
                  <a:srgbClr val="FFFFFF"/>
                </a:solidFill>
              </a:rPr>
              <a:t>الترويجية </a:t>
            </a:r>
            <a:r>
              <a:rPr lang="ar-DZ" sz="2800" dirty="0">
                <a:solidFill>
                  <a:srgbClr val="FFFFFF"/>
                </a:solidFill>
              </a:rPr>
              <a:t>إلى السائح بفعالية. يتراوح التوجه اإلستراتيجي للمنظمات السياحية بين تبني إستراتيجية السحب إلى التأثير على السائح بصورة مباشرة وحفزه على شراء الخدمات </a:t>
            </a:r>
            <a:r>
              <a:rPr lang="ar-DZ" sz="2800" dirty="0" smtClean="0">
                <a:solidFill>
                  <a:srgbClr val="FFFFFF"/>
                </a:solidFill>
              </a:rPr>
              <a:t>السياحية</a:t>
            </a:r>
          </a:p>
          <a:p>
            <a:pPr lvl="0" algn="just"/>
            <a:endParaRPr lang="ar-DZ" sz="2800" dirty="0">
              <a:solidFill>
                <a:srgbClr val="FFFFFF"/>
              </a:solidFill>
            </a:endParaRPr>
          </a:p>
          <a:p>
            <a:pPr lvl="0" algn="just"/>
            <a:r>
              <a:rPr lang="ar-DZ" sz="2800" b="1" u="sng" dirty="0">
                <a:effectLst>
                  <a:outerShdw blurRad="38100" dist="38100" dir="2700000" algn="tl">
                    <a:srgbClr val="000000">
                      <a:alpha val="43137"/>
                    </a:srgbClr>
                  </a:outerShdw>
                </a:effectLst>
              </a:rPr>
              <a:t>يتراوح التوجه اإلستراتيجي للمنظمات السياحية بين تبني إستراتيجية السحب إلى التأثير على السائح بصورة مباشرة وحفزه على شراء الخدمات السياحية،</a:t>
            </a:r>
            <a:r>
              <a:rPr lang="ar-DZ" sz="2800" b="1" u="sng" dirty="0" smtClean="0">
                <a:solidFill>
                  <a:srgbClr val="FFFFFF"/>
                </a:solidFill>
                <a:effectLst>
                  <a:outerShdw blurRad="38100" dist="38100" dir="2700000" algn="tl">
                    <a:srgbClr val="000000">
                      <a:alpha val="43137"/>
                    </a:srgbClr>
                  </a:outerShdw>
                </a:effectLst>
              </a:rPr>
              <a:t> </a:t>
            </a:r>
            <a:r>
              <a:rPr lang="ar-DZ" sz="2800" b="1" u="sng" dirty="0">
                <a:solidFill>
                  <a:srgbClr val="FFFFFF"/>
                </a:solidFill>
                <a:effectLst>
                  <a:outerShdw blurRad="38100" dist="38100" dir="2700000" algn="tl">
                    <a:srgbClr val="000000">
                      <a:alpha val="43137"/>
                    </a:srgbClr>
                  </a:outerShdw>
                </a:effectLst>
              </a:rPr>
              <a:t>أما جوهر إستراتيجية الدفع فهو توزيع الحوافز الكافية للوسطاء لترويج الخدمات السياحية إلى </a:t>
            </a:r>
            <a:r>
              <a:rPr lang="ar-DZ" sz="2800" b="1" u="sng" dirty="0" smtClean="0">
                <a:solidFill>
                  <a:srgbClr val="FFFFFF"/>
                </a:solidFill>
                <a:effectLst>
                  <a:outerShdw blurRad="38100" dist="38100" dir="2700000" algn="tl">
                    <a:srgbClr val="000000">
                      <a:alpha val="43137"/>
                    </a:srgbClr>
                  </a:outerShdw>
                </a:effectLst>
              </a:rPr>
              <a:t>السائح </a:t>
            </a:r>
            <a:r>
              <a:rPr lang="ar-DZ" sz="2800" b="1" u="sng" dirty="0">
                <a:solidFill>
                  <a:srgbClr val="FFFFFF"/>
                </a:solidFill>
                <a:effectLst>
                  <a:outerShdw blurRad="38100" dist="38100" dir="2700000" algn="tl">
                    <a:srgbClr val="000000">
                      <a:alpha val="43137"/>
                    </a:srgbClr>
                  </a:outerShdw>
                </a:effectLst>
              </a:rPr>
              <a:t>عطاء هذه الخدمات وا اإلهتمام </a:t>
            </a:r>
            <a:r>
              <a:rPr lang="ar-DZ" sz="2800" b="1" u="sng" dirty="0" smtClean="0">
                <a:solidFill>
                  <a:srgbClr val="FFFFFF"/>
                </a:solidFill>
                <a:effectLst>
                  <a:outerShdw blurRad="38100" dist="38100" dir="2700000" algn="tl">
                    <a:srgbClr val="000000">
                      <a:alpha val="43137"/>
                    </a:srgbClr>
                  </a:outerShdw>
                </a:effectLst>
              </a:rPr>
              <a:t>الكافي</a:t>
            </a:r>
            <a:endParaRPr lang="fr-FR" sz="2800" b="1" u="sng"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090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pPr marL="342900" indent="-342900">
              <a:buFont typeface="Arial" pitchFamily="34" charset="0"/>
              <a:buChar char="•"/>
            </a:pPr>
            <a:r>
              <a:rPr lang="ar-SA" sz="2200" dirty="0" smtClean="0">
                <a:latin typeface="Arial" pitchFamily="34" charset="0"/>
                <a:cs typeface="Arial" pitchFamily="34" charset="0"/>
              </a:rPr>
              <a:t>تعريف </a:t>
            </a:r>
            <a:r>
              <a:rPr lang="ar-SA" sz="2200" dirty="0">
                <a:latin typeface="Arial" pitchFamily="34" charset="0"/>
                <a:cs typeface="Arial" pitchFamily="34" charset="0"/>
              </a:rPr>
              <a:t>الاتصالات التسويقية </a:t>
            </a:r>
            <a:r>
              <a:rPr lang="ar-SA" sz="2200" dirty="0" smtClean="0">
                <a:latin typeface="Arial" pitchFamily="34" charset="0"/>
                <a:cs typeface="Arial" pitchFamily="34" charset="0"/>
              </a:rPr>
              <a:t>: هي  </a:t>
            </a:r>
            <a:r>
              <a:rPr lang="ar-SA" sz="2200" dirty="0">
                <a:latin typeface="Arial" pitchFamily="34" charset="0"/>
                <a:cs typeface="Arial" pitchFamily="34" charset="0"/>
              </a:rPr>
              <a:t>مجموعة الرسائل من خلال المنشأة إلى زبائنها والمتعاملين معها بهدف إيصال معلومات لهم لتغيير سلوكهم في الاتجاه المستهدف. </a:t>
            </a:r>
            <a:endParaRPr lang="ar-SA" sz="2200" dirty="0" smtClean="0">
              <a:latin typeface="Arial" pitchFamily="34" charset="0"/>
              <a:cs typeface="Arial" pitchFamily="34" charset="0"/>
            </a:endParaRPr>
          </a:p>
          <a:p>
            <a:pPr marL="342900" indent="-342900">
              <a:buFont typeface="Arial" pitchFamily="34" charset="0"/>
              <a:buChar char="•"/>
            </a:pPr>
            <a:endParaRPr lang="ar-SA" sz="2200" dirty="0">
              <a:latin typeface="Arial" pitchFamily="34" charset="0"/>
              <a:cs typeface="Arial" pitchFamily="34" charset="0"/>
            </a:endParaRPr>
          </a:p>
          <a:p>
            <a:pPr marL="342900" indent="-342900">
              <a:buFont typeface="Arial" pitchFamily="34" charset="0"/>
              <a:buChar char="•"/>
            </a:pPr>
            <a:r>
              <a:rPr lang="ar-SA" sz="2200" dirty="0" smtClean="0">
                <a:latin typeface="Arial" pitchFamily="34" charset="0"/>
                <a:cs typeface="Arial" pitchFamily="34" charset="0"/>
              </a:rPr>
              <a:t>التخطيط هو البداية الأولى لمسار العمل التنظيمي للمنظمة.</a:t>
            </a:r>
          </a:p>
          <a:p>
            <a:pPr marL="342900" indent="-342900">
              <a:buFont typeface="Arial" pitchFamily="34" charset="0"/>
              <a:buChar char="•"/>
            </a:pPr>
            <a:r>
              <a:rPr lang="ar-SA" sz="2200" dirty="0" smtClean="0">
                <a:latin typeface="Arial" pitchFamily="34" charset="0"/>
                <a:cs typeface="Arial" pitchFamily="34" charset="0"/>
              </a:rPr>
              <a:t>لذا فإن المدراء في أي منظمة يسعون لفهم المكونات الرئيسية لعملية التخطيط حتى يصلون لرضاء المستهلك. </a:t>
            </a:r>
          </a:p>
          <a:p>
            <a:pPr marL="342900" indent="-342900">
              <a:buFont typeface="Arial" pitchFamily="34" charset="0"/>
              <a:buChar char="•"/>
            </a:pPr>
            <a:r>
              <a:rPr lang="ar-SA" sz="2200" dirty="0" smtClean="0">
                <a:latin typeface="Arial" pitchFamily="34" charset="0"/>
                <a:cs typeface="Arial" pitchFamily="34" charset="0"/>
              </a:rPr>
              <a:t>يواجه التخطيط الكثير من الصعوبات لأنه يمثل استقراء للمستقبل الغامض اصلا .</a:t>
            </a:r>
          </a:p>
          <a:p>
            <a:endParaRPr lang="ar-SA" dirty="0" smtClean="0">
              <a:latin typeface="Arial" pitchFamily="34" charset="0"/>
              <a:cs typeface="Arial" pitchFamily="34" charset="0"/>
            </a:endParaRPr>
          </a:p>
          <a:p>
            <a:pPr>
              <a:buNone/>
            </a:pPr>
            <a:endParaRPr lang="ar-SA" dirty="0">
              <a:latin typeface="Arial" pitchFamily="34" charset="0"/>
              <a:cs typeface="Arial" pitchFamily="34" charset="0"/>
            </a:endParaRPr>
          </a:p>
        </p:txBody>
      </p:sp>
      <p:sp>
        <p:nvSpPr>
          <p:cNvPr id="2" name="عنوان 1"/>
          <p:cNvSpPr>
            <a:spLocks noGrp="1"/>
          </p:cNvSpPr>
          <p:nvPr>
            <p:ph type="title"/>
          </p:nvPr>
        </p:nvSpPr>
        <p:spPr>
          <a:xfrm>
            <a:off x="2555776" y="260648"/>
            <a:ext cx="4114800" cy="701040"/>
          </a:xfrm>
        </p:spPr>
        <p:txBody>
          <a:bodyPr/>
          <a:lstStyle/>
          <a:p>
            <a:r>
              <a:rPr lang="ar-SA" sz="2400" dirty="0" smtClean="0"/>
              <a:t>مقدمة </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869160"/>
            <a:ext cx="4608512" cy="16710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342900" indent="-342900">
              <a:buFontTx/>
              <a:buChar char="-"/>
            </a:pPr>
            <a:r>
              <a:rPr lang="ar-DZ" sz="3600" dirty="0" smtClean="0"/>
              <a:t>أن تعمل أجزاؤه بعضها مع بعض أي مترابطة</a:t>
            </a:r>
          </a:p>
          <a:p>
            <a:pPr marL="342900" indent="-342900">
              <a:buFontTx/>
              <a:buChar char="-"/>
            </a:pPr>
            <a:r>
              <a:rPr lang="ar-DZ" sz="3600" dirty="0" smtClean="0"/>
              <a:t>أن تتناسق هذه الأجزاء بشكل منطقي مع الهدف من قرارات الاتصالات التسويقية</a:t>
            </a:r>
          </a:p>
          <a:p>
            <a:pPr marL="342900" indent="-342900">
              <a:buFontTx/>
              <a:buChar char="-"/>
            </a:pPr>
            <a:r>
              <a:rPr lang="ar-DZ" sz="3600" dirty="0" smtClean="0"/>
              <a:t>تحقيق التكامل المطلوب مع بقية الأنشطة الأخرى التسويقية أو غير ذلك </a:t>
            </a:r>
          </a:p>
          <a:p>
            <a:pPr marL="342900" indent="-342900">
              <a:buFontTx/>
              <a:buChar char="-"/>
            </a:pPr>
            <a:endParaRPr lang="fr-FR" dirty="0"/>
          </a:p>
        </p:txBody>
      </p:sp>
      <p:sp>
        <p:nvSpPr>
          <p:cNvPr id="3" name="Title 2"/>
          <p:cNvSpPr>
            <a:spLocks noGrp="1"/>
          </p:cNvSpPr>
          <p:nvPr>
            <p:ph type="title"/>
          </p:nvPr>
        </p:nvSpPr>
        <p:spPr/>
        <p:txBody>
          <a:bodyPr/>
          <a:lstStyle/>
          <a:p>
            <a:r>
              <a:rPr lang="ar-DZ" dirty="0" smtClean="0"/>
              <a:t>شروط نجاح النموذج</a:t>
            </a:r>
            <a:endParaRPr lang="fr-FR" dirty="0"/>
          </a:p>
        </p:txBody>
      </p:sp>
    </p:spTree>
    <p:extLst>
      <p:ext uri="{BB962C8B-B14F-4D97-AF65-F5344CB8AC3E}">
        <p14:creationId xmlns:p14="http://schemas.microsoft.com/office/powerpoint/2010/main" val="55638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2348880"/>
            <a:ext cx="8229600" cy="4075176"/>
          </a:xfrm>
        </p:spPr>
        <p:txBody>
          <a:bodyPr>
            <a:noAutofit/>
          </a:bodyPr>
          <a:lstStyle/>
          <a:p>
            <a:r>
              <a:rPr lang="ar-SA" sz="2400" u="sng" dirty="0" smtClean="0">
                <a:solidFill>
                  <a:srgbClr val="FFC000"/>
                </a:solidFill>
                <a:latin typeface="Arial" pitchFamily="34" charset="0"/>
                <a:cs typeface="Arial" pitchFamily="34" charset="0"/>
              </a:rPr>
              <a:t>نموذج </a:t>
            </a:r>
            <a:r>
              <a:rPr lang="en-US" sz="2400" u="sng" dirty="0" smtClean="0">
                <a:solidFill>
                  <a:srgbClr val="FFC000"/>
                </a:solidFill>
                <a:latin typeface="Arial" pitchFamily="34" charset="0"/>
                <a:cs typeface="Arial" pitchFamily="34" charset="0"/>
              </a:rPr>
              <a:t>SOSTAC</a:t>
            </a:r>
            <a:r>
              <a:rPr lang="ar-DZ" sz="2400" u="sng" dirty="0" smtClean="0">
                <a:solidFill>
                  <a:srgbClr val="FFC000"/>
                </a:solidFill>
                <a:latin typeface="Arial" pitchFamily="34" charset="0"/>
                <a:cs typeface="Arial" pitchFamily="34" charset="0"/>
              </a:rPr>
              <a:t> يتعلق بفهم رسالة واهداف المؤسسة ومن ثم تنفيذها والرقابة عليها</a:t>
            </a:r>
            <a:endParaRPr lang="en-US" sz="2400" u="sng" dirty="0" smtClean="0">
              <a:solidFill>
                <a:srgbClr val="FFC000"/>
              </a:solidFill>
              <a:latin typeface="Arial" pitchFamily="34" charset="0"/>
              <a:cs typeface="Arial" pitchFamily="34" charset="0"/>
            </a:endParaRPr>
          </a:p>
          <a:p>
            <a:pPr>
              <a:buNone/>
            </a:pPr>
            <a:r>
              <a:rPr lang="ar-SA" sz="2400" dirty="0" smtClean="0">
                <a:latin typeface="Arial" pitchFamily="34" charset="0"/>
                <a:cs typeface="Arial" pitchFamily="34" charset="0"/>
              </a:rPr>
              <a:t> </a:t>
            </a:r>
            <a:endParaRPr lang="ar-SA" sz="2400" dirty="0">
              <a:latin typeface="Arial" pitchFamily="34" charset="0"/>
              <a:cs typeface="Arial" pitchFamily="34" charset="0"/>
            </a:endParaRPr>
          </a:p>
        </p:txBody>
      </p:sp>
      <p:sp>
        <p:nvSpPr>
          <p:cNvPr id="2" name="عنوان 1"/>
          <p:cNvSpPr>
            <a:spLocks noGrp="1"/>
          </p:cNvSpPr>
          <p:nvPr>
            <p:ph type="title"/>
          </p:nvPr>
        </p:nvSpPr>
        <p:spPr>
          <a:xfrm>
            <a:off x="2267744" y="188640"/>
            <a:ext cx="4680520" cy="917064"/>
          </a:xfrm>
        </p:spPr>
        <p:txBody>
          <a:bodyPr>
            <a:normAutofit/>
          </a:bodyPr>
          <a:lstStyle/>
          <a:p>
            <a:r>
              <a:rPr lang="ar-SA" sz="2000" dirty="0" smtClean="0">
                <a:latin typeface="Arial" pitchFamily="34" charset="0"/>
                <a:cs typeface="Arial" pitchFamily="34" charset="0"/>
              </a:rPr>
              <a:t>نموذج التخطيط للاتصالات التسويقية</a:t>
            </a:r>
            <a:endParaRPr lang="ar-SA" sz="2000" dirty="0">
              <a:latin typeface="Arial" pitchFamily="34" charset="0"/>
              <a:cs typeface="Arial" pitchFamily="34" charset="0"/>
            </a:endParaRPr>
          </a:p>
        </p:txBody>
      </p:sp>
      <p:sp>
        <p:nvSpPr>
          <p:cNvPr id="4" name="Rectangle 3"/>
          <p:cNvSpPr/>
          <p:nvPr/>
        </p:nvSpPr>
        <p:spPr>
          <a:xfrm>
            <a:off x="827584" y="1382108"/>
            <a:ext cx="7859216" cy="830997"/>
          </a:xfrm>
          <a:prstGeom prst="rect">
            <a:avLst/>
          </a:prstGeom>
        </p:spPr>
        <p:txBody>
          <a:bodyPr wrap="square">
            <a:spAutoFit/>
          </a:bodyPr>
          <a:lstStyle/>
          <a:p>
            <a:r>
              <a:rPr lang="ar-SA" sz="2400" dirty="0">
                <a:latin typeface="Arial" pitchFamily="34" charset="0"/>
                <a:cs typeface="Arial" pitchFamily="34" charset="0"/>
              </a:rPr>
              <a:t>تهدف المنظمة من الاتصال أساساً إلى تحقيق تأثير فاعل في الطرف الآخر وخلق قناعة وقبول لديه بما أقدمه.</a:t>
            </a:r>
          </a:p>
        </p:txBody>
      </p:sp>
      <p:pic>
        <p:nvPicPr>
          <p:cNvPr id="5" name="Picture 4"/>
          <p:cNvPicPr>
            <a:picLocks noChangeAspect="1"/>
          </p:cNvPicPr>
          <p:nvPr/>
        </p:nvPicPr>
        <p:blipFill>
          <a:blip r:embed="rId2"/>
          <a:stretch>
            <a:fillRect/>
          </a:stretch>
        </p:blipFill>
        <p:spPr>
          <a:xfrm>
            <a:off x="1885801" y="2924944"/>
            <a:ext cx="5742781" cy="39330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755576" y="692696"/>
            <a:ext cx="7403405" cy="5534025"/>
          </a:xfrm>
        </p:spPr>
        <p:txBody>
          <a:bodyPr/>
          <a:lstStyle/>
          <a:p>
            <a:pPr lvl="0" algn="ctr">
              <a:buClr>
                <a:srgbClr val="6F6F74"/>
              </a:buClr>
            </a:pPr>
            <a:r>
              <a:rPr lang="ar-SA" sz="3200" dirty="0">
                <a:solidFill>
                  <a:srgbClr val="00B050"/>
                </a:solidFill>
                <a:latin typeface="Arial" pitchFamily="34" charset="0"/>
                <a:cs typeface="Arial" pitchFamily="34" charset="0"/>
              </a:rPr>
              <a:t>1- </a:t>
            </a:r>
            <a:r>
              <a:rPr lang="ar-DZ" sz="3200" dirty="0" smtClean="0">
                <a:solidFill>
                  <a:srgbClr val="00B050"/>
                </a:solidFill>
                <a:latin typeface="Arial" pitchFamily="34" charset="0"/>
                <a:cs typeface="Arial" pitchFamily="34" charset="0"/>
              </a:rPr>
              <a:t>حالة الموقف </a:t>
            </a:r>
            <a:r>
              <a:rPr lang="ar-SA" sz="3200" dirty="0" smtClean="0">
                <a:solidFill>
                  <a:srgbClr val="FFFFFF"/>
                </a:solidFill>
                <a:latin typeface="Arial" pitchFamily="34" charset="0"/>
                <a:cs typeface="Arial" pitchFamily="34" charset="0"/>
              </a:rPr>
              <a:t>(أين </a:t>
            </a:r>
            <a:r>
              <a:rPr lang="ar-SA" sz="3200" dirty="0">
                <a:solidFill>
                  <a:srgbClr val="FFFFFF"/>
                </a:solidFill>
                <a:latin typeface="Arial" pitchFamily="34" charset="0"/>
                <a:cs typeface="Arial" pitchFamily="34" charset="0"/>
              </a:rPr>
              <a:t>نحن الان)</a:t>
            </a:r>
          </a:p>
          <a:p>
            <a:pPr lvl="0" algn="ctr">
              <a:buClr>
                <a:srgbClr val="6F6F74"/>
              </a:buClr>
            </a:pPr>
            <a:r>
              <a:rPr lang="ar-SA" sz="3200" dirty="0" smtClean="0">
                <a:solidFill>
                  <a:srgbClr val="00B050"/>
                </a:solidFill>
                <a:latin typeface="Arial" pitchFamily="34" charset="0"/>
                <a:cs typeface="Arial" pitchFamily="34" charset="0"/>
              </a:rPr>
              <a:t>2-الهدف</a:t>
            </a:r>
            <a:r>
              <a:rPr lang="ar-DZ" sz="3200" dirty="0" smtClean="0">
                <a:solidFill>
                  <a:srgbClr val="00B050"/>
                </a:solidFill>
                <a:latin typeface="Arial" pitchFamily="34" charset="0"/>
                <a:cs typeface="Arial" pitchFamily="34" charset="0"/>
              </a:rPr>
              <a:t> الاتصالي</a:t>
            </a:r>
            <a:r>
              <a:rPr lang="ar-SA" sz="3200" dirty="0" smtClean="0">
                <a:solidFill>
                  <a:srgbClr val="FFFFFF"/>
                </a:solidFill>
                <a:latin typeface="Arial" pitchFamily="34" charset="0"/>
                <a:cs typeface="Arial" pitchFamily="34" charset="0"/>
              </a:rPr>
              <a:t> </a:t>
            </a:r>
            <a:r>
              <a:rPr lang="ar-SA" sz="3200" dirty="0">
                <a:solidFill>
                  <a:srgbClr val="FFFFFF"/>
                </a:solidFill>
                <a:latin typeface="Arial" pitchFamily="34" charset="0"/>
                <a:cs typeface="Arial" pitchFamily="34" charset="0"/>
              </a:rPr>
              <a:t>(ما هو الفعل الذي نرغب بتحقيقه)</a:t>
            </a:r>
          </a:p>
          <a:p>
            <a:pPr lvl="0" algn="ctr">
              <a:buClr>
                <a:srgbClr val="6F6F74"/>
              </a:buClr>
            </a:pPr>
            <a:r>
              <a:rPr lang="ar-SA" sz="3200" dirty="0">
                <a:solidFill>
                  <a:srgbClr val="00B050"/>
                </a:solidFill>
                <a:latin typeface="Arial" pitchFamily="34" charset="0"/>
                <a:cs typeface="Arial" pitchFamily="34" charset="0"/>
              </a:rPr>
              <a:t>3-الاستراتيجية</a:t>
            </a:r>
            <a:r>
              <a:rPr lang="ar-SA" sz="3200" dirty="0">
                <a:solidFill>
                  <a:srgbClr val="FFFFFF"/>
                </a:solidFill>
                <a:latin typeface="Arial" pitchFamily="34" charset="0"/>
                <a:cs typeface="Arial" pitchFamily="34" charset="0"/>
              </a:rPr>
              <a:t> </a:t>
            </a:r>
            <a:r>
              <a:rPr lang="ar-SA" sz="3200" dirty="0" smtClean="0">
                <a:solidFill>
                  <a:srgbClr val="FFFFFF"/>
                </a:solidFill>
                <a:latin typeface="Arial" pitchFamily="34" charset="0"/>
                <a:cs typeface="Arial" pitchFamily="34" charset="0"/>
              </a:rPr>
              <a:t>(كيف </a:t>
            </a:r>
            <a:r>
              <a:rPr lang="ar-SA" sz="3200" dirty="0">
                <a:solidFill>
                  <a:srgbClr val="FFFFFF"/>
                </a:solidFill>
                <a:latin typeface="Arial" pitchFamily="34" charset="0"/>
                <a:cs typeface="Arial" pitchFamily="34" charset="0"/>
              </a:rPr>
              <a:t>نقوم بذلك)</a:t>
            </a:r>
          </a:p>
          <a:p>
            <a:pPr lvl="0" algn="ctr">
              <a:buClr>
                <a:srgbClr val="6F6F74"/>
              </a:buClr>
            </a:pPr>
            <a:r>
              <a:rPr lang="ar-SA" sz="3200" dirty="0">
                <a:solidFill>
                  <a:srgbClr val="00B050"/>
                </a:solidFill>
                <a:latin typeface="Arial" pitchFamily="34" charset="0"/>
                <a:cs typeface="Arial" pitchFamily="34" charset="0"/>
              </a:rPr>
              <a:t>4-التكتيك</a:t>
            </a:r>
            <a:r>
              <a:rPr lang="ar-SA" sz="3200" dirty="0">
                <a:solidFill>
                  <a:srgbClr val="FFFFFF"/>
                </a:solidFill>
                <a:latin typeface="Arial" pitchFamily="34" charset="0"/>
                <a:cs typeface="Arial" pitchFamily="34" charset="0"/>
              </a:rPr>
              <a:t> (ماهي تفاصيل الاستراتيجية؟ ما هي أدوات الاتصال التي سنستخدمها ومتى ؟)</a:t>
            </a:r>
          </a:p>
          <a:p>
            <a:pPr lvl="0" algn="ctr">
              <a:buClr>
                <a:srgbClr val="6F6F74"/>
              </a:buClr>
            </a:pPr>
            <a:r>
              <a:rPr lang="ar-SA" sz="3200" dirty="0">
                <a:solidFill>
                  <a:srgbClr val="00B050"/>
                </a:solidFill>
                <a:latin typeface="Arial" pitchFamily="34" charset="0"/>
                <a:cs typeface="Arial" pitchFamily="34" charset="0"/>
              </a:rPr>
              <a:t>5- الفعل </a:t>
            </a:r>
            <a:r>
              <a:rPr lang="ar-SA" sz="3200" dirty="0">
                <a:solidFill>
                  <a:srgbClr val="FFFFFF"/>
                </a:solidFill>
                <a:latin typeface="Arial" pitchFamily="34" charset="0"/>
                <a:cs typeface="Arial" pitchFamily="34" charset="0"/>
              </a:rPr>
              <a:t>(ما هي تفاصيل التكتيك ؟ ماهي الخطوات المطلوبة لجعل كل أداة موضع التنفيذ)</a:t>
            </a:r>
          </a:p>
          <a:p>
            <a:pPr lvl="0" algn="ctr">
              <a:buClr>
                <a:srgbClr val="6F6F74"/>
              </a:buClr>
            </a:pPr>
            <a:r>
              <a:rPr lang="ar-SA" sz="3200" dirty="0">
                <a:solidFill>
                  <a:srgbClr val="00B050"/>
                </a:solidFill>
                <a:latin typeface="Arial" pitchFamily="34" charset="0"/>
                <a:cs typeface="Arial" pitchFamily="34" charset="0"/>
              </a:rPr>
              <a:t>6-الرقابة</a:t>
            </a:r>
            <a:r>
              <a:rPr lang="ar-SA" sz="3200" dirty="0">
                <a:solidFill>
                  <a:srgbClr val="FFFFFF"/>
                </a:solidFill>
                <a:latin typeface="Arial" pitchFamily="34" charset="0"/>
                <a:cs typeface="Arial" pitchFamily="34" charset="0"/>
              </a:rPr>
              <a:t> </a:t>
            </a:r>
          </a:p>
          <a:p>
            <a:pPr>
              <a:buNone/>
            </a:pPr>
            <a:endParaRPr lang="ar-SA"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1196752"/>
            <a:ext cx="8229600" cy="4929411"/>
          </a:xfrm>
        </p:spPr>
        <p:txBody>
          <a:bodyPr>
            <a:normAutofit/>
          </a:bodyPr>
          <a:lstStyle/>
          <a:p>
            <a:pPr>
              <a:buNone/>
            </a:pPr>
            <a:r>
              <a:rPr lang="ar-SA" sz="2800" u="sng" dirty="0" smtClean="0">
                <a:solidFill>
                  <a:srgbClr val="FFC000"/>
                </a:solidFill>
                <a:latin typeface="Arial" pitchFamily="34" charset="0"/>
                <a:cs typeface="Arial" pitchFamily="34" charset="0"/>
              </a:rPr>
              <a:t>أولا ً تحليل الحالة :</a:t>
            </a:r>
          </a:p>
          <a:p>
            <a:pPr>
              <a:buNone/>
            </a:pPr>
            <a:r>
              <a:rPr lang="ar-SA" sz="2800" dirty="0" smtClean="0">
                <a:latin typeface="Arial" pitchFamily="34" charset="0"/>
                <a:cs typeface="Arial" pitchFamily="34" charset="0"/>
              </a:rPr>
              <a:t>نقطة البداية لتحليل الحالة هو أن تسعى إلى فهم وتحديد الأسواق المستهدفة و التي ترغب باستخدام أدوات الاتصال فيها بهدف التأثير و الإقناع للأطراف المستهدفة من عملية الاتصال .</a:t>
            </a:r>
          </a:p>
        </p:txBody>
      </p:sp>
      <p:sp>
        <p:nvSpPr>
          <p:cNvPr id="2" name="عنوان 1"/>
          <p:cNvSpPr>
            <a:spLocks noGrp="1"/>
          </p:cNvSpPr>
          <p:nvPr>
            <p:ph type="title"/>
          </p:nvPr>
        </p:nvSpPr>
        <p:spPr>
          <a:xfrm>
            <a:off x="2483768" y="260648"/>
            <a:ext cx="4114800" cy="701040"/>
          </a:xfrm>
        </p:spPr>
        <p:txBody>
          <a:bodyPr/>
          <a:lstStyle/>
          <a:p>
            <a:r>
              <a:rPr lang="ar-SA" dirty="0" smtClean="0"/>
              <a:t>عناصر نموذج </a:t>
            </a:r>
            <a:r>
              <a:rPr lang="en-US" dirty="0" smtClean="0"/>
              <a:t>SOSTAC</a:t>
            </a:r>
            <a:endParaRPr lang="ar-SA" dirty="0"/>
          </a:p>
        </p:txBody>
      </p:sp>
      <p:graphicFrame>
        <p:nvGraphicFramePr>
          <p:cNvPr id="5" name="رسم تخطيطي 4"/>
          <p:cNvGraphicFramePr/>
          <p:nvPr>
            <p:extLst>
              <p:ext uri="{D42A27DB-BD31-4B8C-83A1-F6EECF244321}">
                <p14:modId xmlns:p14="http://schemas.microsoft.com/office/powerpoint/2010/main" val="2760660979"/>
              </p:ext>
            </p:extLst>
          </p:nvPr>
        </p:nvGraphicFramePr>
        <p:xfrm>
          <a:off x="683568" y="3212976"/>
          <a:ext cx="784887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a:bodyPr>
          <a:lstStyle/>
          <a:p>
            <a:pPr marL="514350" indent="-514350">
              <a:buAutoNum type="arabic1Minus"/>
            </a:pPr>
            <a:r>
              <a:rPr lang="ar-SA" b="1" u="sng" dirty="0" smtClean="0">
                <a:solidFill>
                  <a:srgbClr val="FFC000"/>
                </a:solidFill>
                <a:latin typeface="Arial" pitchFamily="34" charset="0"/>
                <a:cs typeface="Arial" pitchFamily="34" charset="0"/>
              </a:rPr>
              <a:t>حالة أعمال المنظمة</a:t>
            </a:r>
          </a:p>
          <a:p>
            <a:pPr marL="514350" indent="-514350">
              <a:buNone/>
            </a:pPr>
            <a:r>
              <a:rPr lang="ar-SA" dirty="0" smtClean="0">
                <a:latin typeface="Arial" pitchFamily="34" charset="0"/>
                <a:cs typeface="Arial" pitchFamily="34" charset="0"/>
              </a:rPr>
              <a:t>1-الاستراتيجية الكلية للمنظمة واستراتيجية التسويق.</a:t>
            </a:r>
          </a:p>
          <a:p>
            <a:pPr marL="514350" indent="-514350">
              <a:buNone/>
            </a:pPr>
            <a:r>
              <a:rPr lang="ar-SA" dirty="0" smtClean="0">
                <a:latin typeface="Arial" pitchFamily="34" charset="0"/>
                <a:cs typeface="Arial" pitchFamily="34" charset="0"/>
              </a:rPr>
              <a:t>2-تحليل علامات المنظمة.</a:t>
            </a:r>
          </a:p>
          <a:p>
            <a:pPr marL="514350" indent="-514350">
              <a:buNone/>
            </a:pPr>
            <a:r>
              <a:rPr lang="ar-SA" dirty="0" smtClean="0">
                <a:latin typeface="Arial" pitchFamily="34" charset="0"/>
                <a:cs typeface="Arial" pitchFamily="34" charset="0"/>
              </a:rPr>
              <a:t>3-تحليل المنافسين.</a:t>
            </a:r>
          </a:p>
          <a:p>
            <a:pPr marL="514350" indent="-514350">
              <a:buNone/>
            </a:pPr>
            <a:endParaRPr lang="ar-SA" b="1" dirty="0" smtClean="0">
              <a:latin typeface="Arial" pitchFamily="34" charset="0"/>
              <a:cs typeface="Arial" pitchFamily="34" charset="0"/>
            </a:endParaRPr>
          </a:p>
          <a:p>
            <a:pPr marL="514350" indent="-514350">
              <a:buNone/>
            </a:pPr>
            <a:r>
              <a:rPr lang="ar-SA" b="1" u="sng" dirty="0" smtClean="0">
                <a:solidFill>
                  <a:srgbClr val="FFC000"/>
                </a:solidFill>
                <a:latin typeface="Arial" pitchFamily="34" charset="0"/>
                <a:cs typeface="Arial" pitchFamily="34" charset="0"/>
              </a:rPr>
              <a:t>ب- حالة المستهلك</a:t>
            </a:r>
          </a:p>
          <a:p>
            <a:pPr marL="514350" indent="-514350">
              <a:buNone/>
            </a:pPr>
            <a:r>
              <a:rPr lang="ar-SA" dirty="0" smtClean="0">
                <a:latin typeface="Arial" pitchFamily="34" charset="0"/>
                <a:cs typeface="Arial" pitchFamily="34" charset="0"/>
              </a:rPr>
              <a:t>1-خصائص  تجزئة سوق المستهلك.</a:t>
            </a:r>
          </a:p>
          <a:p>
            <a:pPr marL="514350" indent="-514350">
              <a:buNone/>
            </a:pPr>
            <a:r>
              <a:rPr lang="ar-SA" dirty="0" smtClean="0">
                <a:latin typeface="Arial" pitchFamily="34" charset="0"/>
                <a:cs typeface="Arial" pitchFamily="34" charset="0"/>
              </a:rPr>
              <a:t>2-مستويات الادراك والاهتمام حيال العلامة التجارية للمنظمة. </a:t>
            </a:r>
          </a:p>
          <a:p>
            <a:pPr marL="514350" indent="-514350">
              <a:buNone/>
            </a:pPr>
            <a:r>
              <a:rPr lang="ar-SA" dirty="0" smtClean="0">
                <a:latin typeface="Arial" pitchFamily="34" charset="0"/>
                <a:cs typeface="Arial" pitchFamily="34" charset="0"/>
              </a:rPr>
              <a:t>3- مستوى الاهتمام بالموضوع المعروض عليه.  </a:t>
            </a:r>
          </a:p>
          <a:p>
            <a:pPr marL="514350" indent="-514350">
              <a:buNone/>
            </a:pPr>
            <a:endParaRPr lang="ar-SA" dirty="0" smtClean="0">
              <a:latin typeface="Arial" pitchFamily="34" charset="0"/>
              <a:cs typeface="Arial" pitchFamily="34" charset="0"/>
            </a:endParaRPr>
          </a:p>
        </p:txBody>
      </p:sp>
      <p:sp>
        <p:nvSpPr>
          <p:cNvPr id="2" name="عنوان 1"/>
          <p:cNvSpPr>
            <a:spLocks noGrp="1"/>
          </p:cNvSpPr>
          <p:nvPr>
            <p:ph type="title"/>
          </p:nvPr>
        </p:nvSpPr>
        <p:spPr>
          <a:xfrm>
            <a:off x="2411760" y="404664"/>
            <a:ext cx="4114800" cy="701040"/>
          </a:xfrm>
        </p:spPr>
        <p:txBody>
          <a:bodyPr>
            <a:normAutofit/>
          </a:bodyPr>
          <a:lstStyle/>
          <a:p>
            <a:r>
              <a:rPr lang="ar-SA" u="sng" dirty="0" smtClean="0">
                <a:latin typeface="Arial" pitchFamily="34" charset="0"/>
                <a:cs typeface="Arial" pitchFamily="34" charset="0"/>
              </a:rPr>
              <a:t>العناصر الرئيسة لتحليل الحالة:</a:t>
            </a:r>
            <a:br>
              <a:rPr lang="ar-SA" u="sng" dirty="0" smtClean="0">
                <a:latin typeface="Arial" pitchFamily="34" charset="0"/>
                <a:cs typeface="Arial" pitchFamily="34" charset="0"/>
              </a:rPr>
            </a:br>
            <a:endParaRPr lang="ar-SA"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04800" y="1268760"/>
            <a:ext cx="8686800" cy="4811365"/>
          </a:xfrm>
        </p:spPr>
        <p:txBody>
          <a:bodyPr>
            <a:noAutofit/>
          </a:bodyPr>
          <a:lstStyle/>
          <a:p>
            <a:pPr>
              <a:buNone/>
            </a:pPr>
            <a:r>
              <a:rPr lang="ar-SA" sz="2400" b="1" u="sng" dirty="0" smtClean="0">
                <a:solidFill>
                  <a:srgbClr val="FFC000"/>
                </a:solidFill>
                <a:latin typeface="Arial" pitchFamily="34" charset="0"/>
                <a:cs typeface="Arial" pitchFamily="34" charset="0"/>
              </a:rPr>
              <a:t>ج- حالة المنظمة</a:t>
            </a:r>
            <a:r>
              <a:rPr lang="en-US" sz="2400" b="1" u="sng" dirty="0" smtClean="0">
                <a:solidFill>
                  <a:srgbClr val="FFC000"/>
                </a:solidFill>
                <a:latin typeface="Arial" pitchFamily="34" charset="0"/>
                <a:cs typeface="Arial" pitchFamily="34" charset="0"/>
              </a:rPr>
              <a:t> </a:t>
            </a:r>
            <a:r>
              <a:rPr lang="ar-SA" sz="2400" b="1" u="sng" dirty="0" smtClean="0">
                <a:solidFill>
                  <a:srgbClr val="FFC000"/>
                </a:solidFill>
                <a:latin typeface="Arial" pitchFamily="34" charset="0"/>
                <a:cs typeface="Arial" pitchFamily="34" charset="0"/>
              </a:rPr>
              <a:t>:</a:t>
            </a:r>
          </a:p>
          <a:p>
            <a:pPr>
              <a:buNone/>
            </a:pPr>
            <a:r>
              <a:rPr lang="ar-SA" sz="2400" dirty="0" smtClean="0">
                <a:latin typeface="Arial" pitchFamily="34" charset="0"/>
                <a:cs typeface="Arial" pitchFamily="34" charset="0"/>
              </a:rPr>
              <a:t>1- القدرات المالية.</a:t>
            </a:r>
          </a:p>
          <a:p>
            <a:pPr>
              <a:buNone/>
            </a:pPr>
            <a:r>
              <a:rPr lang="ar-SA" sz="2400" dirty="0" smtClean="0">
                <a:latin typeface="Arial" pitchFamily="34" charset="0"/>
                <a:cs typeface="Arial" pitchFamily="34" charset="0"/>
              </a:rPr>
              <a:t>2-ترابط و وحدة المنظمة.</a:t>
            </a:r>
          </a:p>
          <a:p>
            <a:pPr>
              <a:buNone/>
            </a:pPr>
            <a:r>
              <a:rPr lang="ar-SA" sz="2400" dirty="0" smtClean="0">
                <a:latin typeface="Arial" pitchFamily="34" charset="0"/>
                <a:cs typeface="Arial" pitchFamily="34" charset="0"/>
              </a:rPr>
              <a:t>3- ثقافة المنظمة والمعتقدات السائدة فيها.</a:t>
            </a:r>
          </a:p>
          <a:p>
            <a:pPr>
              <a:buNone/>
            </a:pPr>
            <a:r>
              <a:rPr lang="ar-SA" sz="2400" dirty="0" smtClean="0">
                <a:latin typeface="Arial" pitchFamily="34" charset="0"/>
                <a:cs typeface="Arial" pitchFamily="34" charset="0"/>
              </a:rPr>
              <a:t>4-الخبرات التسويقية.</a:t>
            </a:r>
          </a:p>
          <a:p>
            <a:pPr>
              <a:buNone/>
            </a:pPr>
            <a:r>
              <a:rPr lang="ar-SA" sz="2400" b="1" u="sng" dirty="0" smtClean="0">
                <a:solidFill>
                  <a:srgbClr val="FFC000"/>
                </a:solidFill>
                <a:latin typeface="Arial" pitchFamily="34" charset="0"/>
                <a:cs typeface="Arial" pitchFamily="34" charset="0"/>
              </a:rPr>
              <a:t>د- الحالة البيئية</a:t>
            </a:r>
          </a:p>
          <a:p>
            <a:pPr>
              <a:buNone/>
            </a:pPr>
            <a:r>
              <a:rPr lang="ar-SA" sz="2400" dirty="0" smtClean="0">
                <a:latin typeface="Arial" pitchFamily="34" charset="0"/>
                <a:cs typeface="Arial" pitchFamily="34" charset="0"/>
              </a:rPr>
              <a:t>1-العوامل الاقتصادية. </a:t>
            </a:r>
          </a:p>
          <a:p>
            <a:pPr>
              <a:buNone/>
            </a:pPr>
            <a:r>
              <a:rPr lang="ar-SA" sz="2400" dirty="0" smtClean="0">
                <a:latin typeface="Arial" pitchFamily="34" charset="0"/>
                <a:cs typeface="Arial" pitchFamily="34" charset="0"/>
              </a:rPr>
              <a:t>2-العوامل الاجتماعية.</a:t>
            </a:r>
          </a:p>
          <a:p>
            <a:pPr>
              <a:buNone/>
            </a:pPr>
            <a:r>
              <a:rPr lang="ar-SA" sz="2400" dirty="0" smtClean="0">
                <a:latin typeface="Arial" pitchFamily="34" charset="0"/>
                <a:cs typeface="Arial" pitchFamily="34" charset="0"/>
              </a:rPr>
              <a:t>3-العوامل التكنولوجية.</a:t>
            </a:r>
          </a:p>
          <a:p>
            <a:pPr>
              <a:buNone/>
            </a:pPr>
            <a:r>
              <a:rPr lang="ar-SA" sz="2400" dirty="0" smtClean="0">
                <a:latin typeface="Arial" pitchFamily="34" charset="0"/>
                <a:cs typeface="Arial" pitchFamily="34" charset="0"/>
              </a:rPr>
              <a:t>4-الفرص المتاحة.</a:t>
            </a:r>
            <a:endParaRPr lang="ar-SA" sz="2400" dirty="0">
              <a:latin typeface="Arial" pitchFamily="34" charset="0"/>
              <a:cs typeface="Arial" pitchFamily="34" charset="0"/>
            </a:endParaRPr>
          </a:p>
        </p:txBody>
      </p:sp>
      <p:sp>
        <p:nvSpPr>
          <p:cNvPr id="2" name="عنوان 1"/>
          <p:cNvSpPr>
            <a:spLocks noGrp="1"/>
          </p:cNvSpPr>
          <p:nvPr>
            <p:ph type="title"/>
          </p:nvPr>
        </p:nvSpPr>
        <p:spPr>
          <a:xfrm>
            <a:off x="2627784" y="188640"/>
            <a:ext cx="4114800" cy="701040"/>
          </a:xfrm>
        </p:spPr>
        <p:txBody>
          <a:bodyPr/>
          <a:lstStyle/>
          <a:p>
            <a:r>
              <a:rPr lang="ar-SA" u="sng" dirty="0" smtClean="0"/>
              <a:t>العناصر الرئيسة لتحليل الحالة: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04800" y="1556792"/>
            <a:ext cx="8686800" cy="5204226"/>
          </a:xfrm>
        </p:spPr>
        <p:txBody>
          <a:bodyPr>
            <a:normAutofit/>
          </a:bodyPr>
          <a:lstStyle/>
          <a:p>
            <a:r>
              <a:rPr lang="ar-SA" b="1" u="sng" dirty="0" smtClean="0">
                <a:solidFill>
                  <a:srgbClr val="FFC000"/>
                </a:solidFill>
                <a:latin typeface="Arial" pitchFamily="34" charset="0"/>
                <a:cs typeface="Arial" pitchFamily="34" charset="0"/>
              </a:rPr>
              <a:t>ثانياً  الهدف (أهداف الترويج)</a:t>
            </a:r>
            <a:endParaRPr lang="ar-SA" dirty="0" smtClean="0">
              <a:latin typeface="Arial" pitchFamily="34" charset="0"/>
              <a:cs typeface="Arial" pitchFamily="34" charset="0"/>
            </a:endParaRPr>
          </a:p>
          <a:p>
            <a:pPr>
              <a:buNone/>
            </a:pPr>
            <a:r>
              <a:rPr lang="ar-SA" dirty="0" smtClean="0">
                <a:latin typeface="Arial" pitchFamily="34" charset="0"/>
                <a:cs typeface="Arial" pitchFamily="34" charset="0"/>
              </a:rPr>
              <a:t>تنحصر إلى 3 مستويات</a:t>
            </a:r>
          </a:p>
          <a:p>
            <a:pPr>
              <a:buNone/>
            </a:pPr>
            <a:r>
              <a:rPr lang="ar-SA" dirty="0" smtClean="0">
                <a:solidFill>
                  <a:srgbClr val="00B050"/>
                </a:solidFill>
                <a:latin typeface="Arial" pitchFamily="34" charset="0"/>
                <a:cs typeface="Arial" pitchFamily="34" charset="0"/>
              </a:rPr>
              <a:t>1- التخطيط على مستوى الأهداف الكلية</a:t>
            </a:r>
            <a:r>
              <a:rPr lang="ar-SA" dirty="0" smtClean="0">
                <a:latin typeface="Arial" pitchFamily="34" charset="0"/>
                <a:cs typeface="Arial" pitchFamily="34" charset="0"/>
              </a:rPr>
              <a:t>:</a:t>
            </a:r>
          </a:p>
          <a:p>
            <a:pPr>
              <a:buNone/>
            </a:pPr>
            <a:r>
              <a:rPr lang="ar-SA" i="1" dirty="0" smtClean="0">
                <a:latin typeface="Arial" pitchFamily="34" charset="0"/>
                <a:cs typeface="Arial" pitchFamily="34" charset="0"/>
              </a:rPr>
              <a:t>هي الأهداف التي  تستند على رسالة المنظمة و الهدف من وجودها أساسا.</a:t>
            </a:r>
          </a:p>
          <a:p>
            <a:pPr>
              <a:buNone/>
            </a:pPr>
            <a:r>
              <a:rPr lang="ar-SA" dirty="0" smtClean="0">
                <a:solidFill>
                  <a:srgbClr val="00B050"/>
                </a:solidFill>
                <a:latin typeface="Arial" pitchFamily="34" charset="0"/>
                <a:cs typeface="Arial" pitchFamily="34" charset="0"/>
              </a:rPr>
              <a:t>2-التخطيط على مستوى الأهداف التسويقية:</a:t>
            </a:r>
          </a:p>
          <a:p>
            <a:pPr>
              <a:buNone/>
            </a:pPr>
            <a:r>
              <a:rPr lang="ar-SA" i="1" dirty="0" smtClean="0">
                <a:latin typeface="Arial" pitchFamily="34" charset="0"/>
                <a:cs typeface="Arial" pitchFamily="34" charset="0"/>
              </a:rPr>
              <a:t>الأهداف التي تهتم بالمبيعات و الحصة السوقية و الأرباح و الاستثمار.</a:t>
            </a:r>
          </a:p>
          <a:p>
            <a:pPr>
              <a:buNone/>
            </a:pPr>
            <a:r>
              <a:rPr lang="ar-SA" dirty="0" smtClean="0">
                <a:latin typeface="Arial" pitchFamily="34" charset="0"/>
                <a:cs typeface="Arial" pitchFamily="34" charset="0"/>
              </a:rPr>
              <a:t>3</a:t>
            </a:r>
            <a:r>
              <a:rPr lang="ar-SA" dirty="0" smtClean="0">
                <a:solidFill>
                  <a:srgbClr val="00B050"/>
                </a:solidFill>
                <a:latin typeface="Arial" pitchFamily="34" charset="0"/>
                <a:cs typeface="Arial" pitchFamily="34" charset="0"/>
              </a:rPr>
              <a:t>-أهداف الاتصالات التسويقية:</a:t>
            </a:r>
          </a:p>
          <a:p>
            <a:pPr>
              <a:buNone/>
            </a:pPr>
            <a:r>
              <a:rPr lang="ar-SA" dirty="0" smtClean="0">
                <a:latin typeface="Arial" pitchFamily="34" charset="0"/>
                <a:cs typeface="Arial" pitchFamily="34" charset="0"/>
              </a:rPr>
              <a:t>هي الأهداف التي على ضو</a:t>
            </a:r>
            <a:r>
              <a:rPr lang="ar-DZ" dirty="0" smtClean="0">
                <a:latin typeface="Arial" pitchFamily="34" charset="0"/>
                <a:cs typeface="Arial" pitchFamily="34" charset="0"/>
              </a:rPr>
              <a:t>ئ</a:t>
            </a:r>
            <a:r>
              <a:rPr lang="ar-SA" dirty="0" smtClean="0">
                <a:latin typeface="Arial" pitchFamily="34" charset="0"/>
                <a:cs typeface="Arial" pitchFamily="34" charset="0"/>
              </a:rPr>
              <a:t>ها يتم تحديد استراتيجية الاتصالات التسويقية و الخطوات لتنفيذ الخطة .</a:t>
            </a:r>
          </a:p>
          <a:p>
            <a:pPr>
              <a:buNone/>
            </a:pPr>
            <a:endParaRPr lang="ar-SA" dirty="0" smtClean="0">
              <a:latin typeface="Arial" pitchFamily="34" charset="0"/>
              <a:cs typeface="Arial" pitchFamily="34" charset="0"/>
            </a:endParaRPr>
          </a:p>
          <a:p>
            <a:pPr>
              <a:buNone/>
            </a:pPr>
            <a:endParaRPr lang="ar-SA" dirty="0" smtClean="0">
              <a:latin typeface="Arial" pitchFamily="34" charset="0"/>
              <a:cs typeface="Arial" pitchFamily="34" charset="0"/>
            </a:endParaRPr>
          </a:p>
          <a:p>
            <a:pPr>
              <a:buNone/>
            </a:pPr>
            <a:endParaRPr lang="ar-SA" dirty="0" smtClean="0">
              <a:latin typeface="Arial" pitchFamily="34" charset="0"/>
              <a:cs typeface="Arial" pitchFamily="34" charset="0"/>
            </a:endParaRPr>
          </a:p>
          <a:p>
            <a:pPr>
              <a:buNone/>
            </a:pPr>
            <a:endParaRPr lang="ar-SA" dirty="0">
              <a:latin typeface="Arial" pitchFamily="34" charset="0"/>
              <a:cs typeface="Arial" pitchFamily="34" charset="0"/>
            </a:endParaRPr>
          </a:p>
        </p:txBody>
      </p:sp>
      <p:sp>
        <p:nvSpPr>
          <p:cNvPr id="2" name="عنوان 1"/>
          <p:cNvSpPr>
            <a:spLocks noGrp="1"/>
          </p:cNvSpPr>
          <p:nvPr>
            <p:ph type="title"/>
          </p:nvPr>
        </p:nvSpPr>
        <p:spPr>
          <a:xfrm>
            <a:off x="2483768" y="260648"/>
            <a:ext cx="4114800" cy="701040"/>
          </a:xfrm>
        </p:spPr>
        <p:txBody>
          <a:bodyPr>
            <a:normAutofit/>
          </a:bodyPr>
          <a:lstStyle/>
          <a:p>
            <a:r>
              <a:rPr lang="ar-SA" u="sng" dirty="0" smtClean="0"/>
              <a:t>نموذج </a:t>
            </a:r>
            <a:r>
              <a:rPr lang="en-US" u="sng" dirty="0" smtClean="0"/>
              <a:t>SOSTAC</a:t>
            </a:r>
            <a:br>
              <a:rPr lang="en-US" u="sng" dirty="0" smtClean="0"/>
            </a:br>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1102</TotalTime>
  <Words>794</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Garamond</vt:lpstr>
      <vt:lpstr>Tahoma</vt:lpstr>
      <vt:lpstr>Times New Roman</vt:lpstr>
      <vt:lpstr>Tunga</vt:lpstr>
      <vt:lpstr>BlackTie</vt:lpstr>
      <vt:lpstr> التخطيط للاتصالات التسويقية</vt:lpstr>
      <vt:lpstr>مقدمة </vt:lpstr>
      <vt:lpstr>شروط نجاح النموذج</vt:lpstr>
      <vt:lpstr>نموذج التخطيط للاتصالات التسويقية</vt:lpstr>
      <vt:lpstr>PowerPoint Presentation</vt:lpstr>
      <vt:lpstr>عناصر نموذج SOSTAC</vt:lpstr>
      <vt:lpstr>العناصر الرئيسة لتحليل الحالة: </vt:lpstr>
      <vt:lpstr>العناصر الرئيسة لتحليل الحالة:</vt:lpstr>
      <vt:lpstr>نموذج SOSTAC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للاتصالات التسويقية والترويج</dc:title>
  <dc:creator>NADA</dc:creator>
  <cp:lastModifiedBy>Microsoft account</cp:lastModifiedBy>
  <cp:revision>79</cp:revision>
  <dcterms:created xsi:type="dcterms:W3CDTF">2014-03-02T11:48:07Z</dcterms:created>
  <dcterms:modified xsi:type="dcterms:W3CDTF">2024-05-05T12:29:40Z</dcterms:modified>
</cp:coreProperties>
</file>