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0BC704-AEC7-4C70-81A4-B813E879CD4C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85044E4-41C8-4108-8956-94C277172083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البيانات</a:t>
          </a:r>
          <a:endParaRPr lang="fr-FR" sz="2800" b="1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9A7033-80D9-4359-B33F-AAE92745D268}" type="parTrans" cxnId="{83E6E63F-5E58-4E3B-94B9-725EC26E5906}">
      <dgm:prSet/>
      <dgm:spPr/>
      <dgm:t>
        <a:bodyPr/>
        <a:lstStyle/>
        <a:p>
          <a:endParaRPr lang="fr-FR"/>
        </a:p>
      </dgm:t>
    </dgm:pt>
    <dgm:pt modelId="{13C23AEA-B2B9-4186-9069-0888B478D2BE}" type="sibTrans" cxnId="{83E6E63F-5E58-4E3B-94B9-725EC26E5906}">
      <dgm:prSet/>
      <dgm:spPr/>
      <dgm:t>
        <a:bodyPr/>
        <a:lstStyle/>
        <a:p>
          <a:endParaRPr lang="fr-FR"/>
        </a:p>
      </dgm:t>
    </dgm:pt>
    <dgm:pt modelId="{10BB3D82-9D67-4D08-8EB9-39DEC63F6FFC}">
      <dgm:prSet phldrT="[Texte]" custT="1"/>
      <dgm:spPr/>
      <dgm:t>
        <a:bodyPr/>
        <a:lstStyle/>
        <a:p>
          <a:r>
            <a:rPr lang="ar-DZ" sz="2400" dirty="0" smtClean="0">
              <a:latin typeface="Arial" panose="020B0604020202020204" pitchFamily="34" charset="0"/>
              <a:cs typeface="Arial" panose="020B0604020202020204" pitchFamily="34" charset="0"/>
            </a:rPr>
            <a:t>مواد خام</a:t>
          </a:r>
          <a:endParaRPr lang="fr-FR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4CC302-63CC-4A5C-8F3B-BCF8D336536A}" type="parTrans" cxnId="{1E544ACF-939E-4A83-9097-9365CCB253DA}">
      <dgm:prSet/>
      <dgm:spPr/>
      <dgm:t>
        <a:bodyPr/>
        <a:lstStyle/>
        <a:p>
          <a:endParaRPr lang="fr-FR"/>
        </a:p>
      </dgm:t>
    </dgm:pt>
    <dgm:pt modelId="{9019B453-72AE-4DB9-91A4-E156263DB9FA}" type="sibTrans" cxnId="{1E544ACF-939E-4A83-9097-9365CCB253DA}">
      <dgm:prSet/>
      <dgm:spPr/>
      <dgm:t>
        <a:bodyPr/>
        <a:lstStyle/>
        <a:p>
          <a:endParaRPr lang="fr-FR"/>
        </a:p>
      </dgm:t>
    </dgm:pt>
    <dgm:pt modelId="{90E5CF4E-52F7-4D9B-A076-367E7DF09C7A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المعلومات</a:t>
          </a:r>
          <a:endParaRPr lang="fr-FR" sz="2800" b="1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FF9985-CCF0-4C25-ABD1-DB3434A6ABB8}" type="parTrans" cxnId="{5C5711C0-255E-4915-A8DC-ED9832325BE5}">
      <dgm:prSet/>
      <dgm:spPr/>
      <dgm:t>
        <a:bodyPr/>
        <a:lstStyle/>
        <a:p>
          <a:endParaRPr lang="fr-FR"/>
        </a:p>
      </dgm:t>
    </dgm:pt>
    <dgm:pt modelId="{1B2E4E25-BD78-43AA-8207-6AEE93A49D06}" type="sibTrans" cxnId="{5C5711C0-255E-4915-A8DC-ED9832325BE5}">
      <dgm:prSet/>
      <dgm:spPr/>
      <dgm:t>
        <a:bodyPr/>
        <a:lstStyle/>
        <a:p>
          <a:endParaRPr lang="fr-FR"/>
        </a:p>
      </dgm:t>
    </dgm:pt>
    <dgm:pt modelId="{D810F7E4-470F-443F-BC31-142D7A811D31}">
      <dgm:prSet phldrT="[Texte]" custT="1"/>
      <dgm:spPr/>
      <dgm:t>
        <a:bodyPr/>
        <a:lstStyle/>
        <a:p>
          <a:r>
            <a:rPr lang="ar-DZ" sz="2000" dirty="0" err="1" smtClean="0">
              <a:latin typeface="Arial" panose="020B0604020202020204" pitchFamily="34" charset="0"/>
              <a:cs typeface="Arial" panose="020B0604020202020204" pitchFamily="34" charset="0"/>
            </a:rPr>
            <a:t>بيانات+معالجة</a:t>
          </a:r>
          <a:endParaRPr lang="fr-F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8478BF-9C20-4F2B-98C4-CF49C4D13068}" type="parTrans" cxnId="{03613213-32F9-431B-BCA7-AB7F02250974}">
      <dgm:prSet/>
      <dgm:spPr/>
      <dgm:t>
        <a:bodyPr/>
        <a:lstStyle/>
        <a:p>
          <a:endParaRPr lang="fr-FR"/>
        </a:p>
      </dgm:t>
    </dgm:pt>
    <dgm:pt modelId="{5B3EED11-01C7-4EB3-B91A-69B7A0FE2EAC}" type="sibTrans" cxnId="{03613213-32F9-431B-BCA7-AB7F02250974}">
      <dgm:prSet/>
      <dgm:spPr/>
      <dgm:t>
        <a:bodyPr/>
        <a:lstStyle/>
        <a:p>
          <a:endParaRPr lang="fr-FR"/>
        </a:p>
      </dgm:t>
    </dgm:pt>
    <dgm:pt modelId="{43B74163-3B30-4979-A8B9-06E3371E49FB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المعرفة</a:t>
          </a:r>
          <a:endParaRPr lang="fr-FR" sz="2800" b="1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88D14C-D17D-4F97-A8FA-1D7321473A0F}" type="parTrans" cxnId="{F98C294B-F028-4717-B178-FDF07E2C2B0D}">
      <dgm:prSet/>
      <dgm:spPr/>
      <dgm:t>
        <a:bodyPr/>
        <a:lstStyle/>
        <a:p>
          <a:endParaRPr lang="fr-FR"/>
        </a:p>
      </dgm:t>
    </dgm:pt>
    <dgm:pt modelId="{AE92CF86-C2AD-41DC-B44C-C72479A882A9}" type="sibTrans" cxnId="{F98C294B-F028-4717-B178-FDF07E2C2B0D}">
      <dgm:prSet/>
      <dgm:spPr/>
      <dgm:t>
        <a:bodyPr/>
        <a:lstStyle/>
        <a:p>
          <a:endParaRPr lang="fr-FR"/>
        </a:p>
      </dgm:t>
    </dgm:pt>
    <dgm:pt modelId="{7F6C57DD-2BCE-47F0-92C8-0D5B8032F559}">
      <dgm:prSet phldrT="[Texte]"/>
      <dgm:spPr/>
      <dgm:t>
        <a:bodyPr/>
        <a:lstStyle/>
        <a:p>
          <a:r>
            <a:rPr lang="ar-DZ" dirty="0" err="1" smtClean="0">
              <a:latin typeface="Arial" panose="020B0604020202020204" pitchFamily="34" charset="0"/>
              <a:cs typeface="Arial" panose="020B0604020202020204" pitchFamily="34" charset="0"/>
            </a:rPr>
            <a:t>معلومات+فهم</a:t>
          </a:r>
          <a:r>
            <a:rPr lang="ar-DZ" dirty="0" smtClean="0">
              <a:latin typeface="Arial" panose="020B0604020202020204" pitchFamily="34" charset="0"/>
              <a:cs typeface="Arial" panose="020B0604020202020204" pitchFamily="34" charset="0"/>
            </a:rPr>
            <a:t> وخبرة وسياق</a:t>
          </a:r>
          <a:endParaRPr lang="fr-F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A2360F-97FD-4D9C-B584-97991D568B7D}" type="parTrans" cxnId="{4F21CDA2-A20F-463F-ADED-09AAC6036FD1}">
      <dgm:prSet/>
      <dgm:spPr/>
      <dgm:t>
        <a:bodyPr/>
        <a:lstStyle/>
        <a:p>
          <a:endParaRPr lang="fr-FR"/>
        </a:p>
      </dgm:t>
    </dgm:pt>
    <dgm:pt modelId="{1B526E2B-45B0-4096-99C9-5E4A6B94E4E3}" type="sibTrans" cxnId="{4F21CDA2-A20F-463F-ADED-09AAC6036FD1}">
      <dgm:prSet/>
      <dgm:spPr/>
      <dgm:t>
        <a:bodyPr/>
        <a:lstStyle/>
        <a:p>
          <a:endParaRPr lang="fr-FR"/>
        </a:p>
      </dgm:t>
    </dgm:pt>
    <dgm:pt modelId="{FC9782A4-F3B5-429D-8B4B-D1A36232C431}" type="pres">
      <dgm:prSet presAssocID="{4D0BC704-AEC7-4C70-81A4-B813E879CD4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7238134-ACE5-4058-B4C6-81DF98D89E92}" type="pres">
      <dgm:prSet presAssocID="{685044E4-41C8-4108-8956-94C277172083}" presName="composite" presStyleCnt="0"/>
      <dgm:spPr/>
    </dgm:pt>
    <dgm:pt modelId="{F45049F6-938E-49A0-9E25-1EB6D612062E}" type="pres">
      <dgm:prSet presAssocID="{685044E4-41C8-4108-8956-94C277172083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7A5485-3C2A-4006-9822-211309625742}" type="pres">
      <dgm:prSet presAssocID="{685044E4-41C8-4108-8956-94C277172083}" presName="parSh" presStyleLbl="node1" presStyleIdx="0" presStyleCnt="3"/>
      <dgm:spPr/>
      <dgm:t>
        <a:bodyPr/>
        <a:lstStyle/>
        <a:p>
          <a:endParaRPr lang="fr-FR"/>
        </a:p>
      </dgm:t>
    </dgm:pt>
    <dgm:pt modelId="{C2AD32E4-98A7-4D54-95A0-695E1283435B}" type="pres">
      <dgm:prSet presAssocID="{685044E4-41C8-4108-8956-94C277172083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B11B07-EEFE-4103-A0F2-098DF694C2ED}" type="pres">
      <dgm:prSet presAssocID="{13C23AEA-B2B9-4186-9069-0888B478D2BE}" presName="sibTrans" presStyleLbl="sibTrans2D1" presStyleIdx="0" presStyleCnt="2"/>
      <dgm:spPr/>
      <dgm:t>
        <a:bodyPr/>
        <a:lstStyle/>
        <a:p>
          <a:endParaRPr lang="fr-FR"/>
        </a:p>
      </dgm:t>
    </dgm:pt>
    <dgm:pt modelId="{5C48F39C-8F35-4C20-BA5A-531B9AE610BC}" type="pres">
      <dgm:prSet presAssocID="{13C23AEA-B2B9-4186-9069-0888B478D2BE}" presName="connTx" presStyleLbl="sibTrans2D1" presStyleIdx="0" presStyleCnt="2"/>
      <dgm:spPr/>
      <dgm:t>
        <a:bodyPr/>
        <a:lstStyle/>
        <a:p>
          <a:endParaRPr lang="fr-FR"/>
        </a:p>
      </dgm:t>
    </dgm:pt>
    <dgm:pt modelId="{B18F10D7-B9DC-45F1-9FA9-EBE8B1106531}" type="pres">
      <dgm:prSet presAssocID="{90E5CF4E-52F7-4D9B-A076-367E7DF09C7A}" presName="composite" presStyleCnt="0"/>
      <dgm:spPr/>
    </dgm:pt>
    <dgm:pt modelId="{BCC085C1-5A56-4B22-92BF-A164111E9FC7}" type="pres">
      <dgm:prSet presAssocID="{90E5CF4E-52F7-4D9B-A076-367E7DF09C7A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F91275-6FBD-45FD-BAFE-90AE8A68BD59}" type="pres">
      <dgm:prSet presAssocID="{90E5CF4E-52F7-4D9B-A076-367E7DF09C7A}" presName="parSh" presStyleLbl="node1" presStyleIdx="1" presStyleCnt="3"/>
      <dgm:spPr/>
      <dgm:t>
        <a:bodyPr/>
        <a:lstStyle/>
        <a:p>
          <a:endParaRPr lang="fr-FR"/>
        </a:p>
      </dgm:t>
    </dgm:pt>
    <dgm:pt modelId="{8D19D11D-5311-4941-81B7-DC4AB215CDD8}" type="pres">
      <dgm:prSet presAssocID="{90E5CF4E-52F7-4D9B-A076-367E7DF09C7A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F2E26C-B731-4D13-A016-397570504D66}" type="pres">
      <dgm:prSet presAssocID="{1B2E4E25-BD78-43AA-8207-6AEE93A49D06}" presName="sibTrans" presStyleLbl="sibTrans2D1" presStyleIdx="1" presStyleCnt="2"/>
      <dgm:spPr/>
      <dgm:t>
        <a:bodyPr/>
        <a:lstStyle/>
        <a:p>
          <a:endParaRPr lang="fr-FR"/>
        </a:p>
      </dgm:t>
    </dgm:pt>
    <dgm:pt modelId="{0F57F854-880B-4B0C-A910-A9499C32EEA3}" type="pres">
      <dgm:prSet presAssocID="{1B2E4E25-BD78-43AA-8207-6AEE93A49D06}" presName="connTx" presStyleLbl="sibTrans2D1" presStyleIdx="1" presStyleCnt="2"/>
      <dgm:spPr/>
      <dgm:t>
        <a:bodyPr/>
        <a:lstStyle/>
        <a:p>
          <a:endParaRPr lang="fr-FR"/>
        </a:p>
      </dgm:t>
    </dgm:pt>
    <dgm:pt modelId="{890E53FD-2B91-457B-AE2D-F2F4F30D8F35}" type="pres">
      <dgm:prSet presAssocID="{43B74163-3B30-4979-A8B9-06E3371E49FB}" presName="composite" presStyleCnt="0"/>
      <dgm:spPr/>
    </dgm:pt>
    <dgm:pt modelId="{140C51F4-E4E4-4688-A75B-5514CA336CE9}" type="pres">
      <dgm:prSet presAssocID="{43B74163-3B30-4979-A8B9-06E3371E49FB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C6278F-A0DA-4952-9211-64F0250E51FD}" type="pres">
      <dgm:prSet presAssocID="{43B74163-3B30-4979-A8B9-06E3371E49FB}" presName="parSh" presStyleLbl="node1" presStyleIdx="2" presStyleCnt="3"/>
      <dgm:spPr/>
      <dgm:t>
        <a:bodyPr/>
        <a:lstStyle/>
        <a:p>
          <a:endParaRPr lang="fr-FR"/>
        </a:p>
      </dgm:t>
    </dgm:pt>
    <dgm:pt modelId="{AA75455B-D5AA-4C09-8258-456B45C90233}" type="pres">
      <dgm:prSet presAssocID="{43B74163-3B30-4979-A8B9-06E3371E49FB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8B5EDEE-6484-4967-8705-12CE0FB57292}" type="presOf" srcId="{1B2E4E25-BD78-43AA-8207-6AEE93A49D06}" destId="{0F57F854-880B-4B0C-A910-A9499C32EEA3}" srcOrd="1" destOrd="0" presId="urn:microsoft.com/office/officeart/2005/8/layout/process3"/>
    <dgm:cxn modelId="{6081865D-7F7C-4CAF-97C6-14CEAC248AE8}" type="presOf" srcId="{90E5CF4E-52F7-4D9B-A076-367E7DF09C7A}" destId="{BCC085C1-5A56-4B22-92BF-A164111E9FC7}" srcOrd="0" destOrd="0" presId="urn:microsoft.com/office/officeart/2005/8/layout/process3"/>
    <dgm:cxn modelId="{8EFDCCEC-AA7B-4B1D-8275-7EB28CE937EB}" type="presOf" srcId="{43B74163-3B30-4979-A8B9-06E3371E49FB}" destId="{140C51F4-E4E4-4688-A75B-5514CA336CE9}" srcOrd="0" destOrd="0" presId="urn:microsoft.com/office/officeart/2005/8/layout/process3"/>
    <dgm:cxn modelId="{8F2FF650-01EC-4FC0-900E-8722234A20FD}" type="presOf" srcId="{7F6C57DD-2BCE-47F0-92C8-0D5B8032F559}" destId="{AA75455B-D5AA-4C09-8258-456B45C90233}" srcOrd="0" destOrd="0" presId="urn:microsoft.com/office/officeart/2005/8/layout/process3"/>
    <dgm:cxn modelId="{13F0BE37-6BEB-4579-A9F6-9B19DE82D36D}" type="presOf" srcId="{1B2E4E25-BD78-43AA-8207-6AEE93A49D06}" destId="{60F2E26C-B731-4D13-A016-397570504D66}" srcOrd="0" destOrd="0" presId="urn:microsoft.com/office/officeart/2005/8/layout/process3"/>
    <dgm:cxn modelId="{8C133603-95BC-4E39-819E-7F9BFBB82EA5}" type="presOf" srcId="{D810F7E4-470F-443F-BC31-142D7A811D31}" destId="{8D19D11D-5311-4941-81B7-DC4AB215CDD8}" srcOrd="0" destOrd="0" presId="urn:microsoft.com/office/officeart/2005/8/layout/process3"/>
    <dgm:cxn modelId="{F4B43A74-5BBD-44A6-9BBA-61485568CF7F}" type="presOf" srcId="{685044E4-41C8-4108-8956-94C277172083}" destId="{D07A5485-3C2A-4006-9822-211309625742}" srcOrd="1" destOrd="0" presId="urn:microsoft.com/office/officeart/2005/8/layout/process3"/>
    <dgm:cxn modelId="{C7A89622-6F05-46BB-A4B9-A8643BF294AD}" type="presOf" srcId="{4D0BC704-AEC7-4C70-81A4-B813E879CD4C}" destId="{FC9782A4-F3B5-429D-8B4B-D1A36232C431}" srcOrd="0" destOrd="0" presId="urn:microsoft.com/office/officeart/2005/8/layout/process3"/>
    <dgm:cxn modelId="{C036349C-CDBA-4FB3-B173-A47D483B4520}" type="presOf" srcId="{13C23AEA-B2B9-4186-9069-0888B478D2BE}" destId="{5C48F39C-8F35-4C20-BA5A-531B9AE610BC}" srcOrd="1" destOrd="0" presId="urn:microsoft.com/office/officeart/2005/8/layout/process3"/>
    <dgm:cxn modelId="{F98C294B-F028-4717-B178-FDF07E2C2B0D}" srcId="{4D0BC704-AEC7-4C70-81A4-B813E879CD4C}" destId="{43B74163-3B30-4979-A8B9-06E3371E49FB}" srcOrd="2" destOrd="0" parTransId="{C988D14C-D17D-4F97-A8FA-1D7321473A0F}" sibTransId="{AE92CF86-C2AD-41DC-B44C-C72479A882A9}"/>
    <dgm:cxn modelId="{084BC50A-EAD5-4A30-848B-6CDE7BEAB878}" type="presOf" srcId="{10BB3D82-9D67-4D08-8EB9-39DEC63F6FFC}" destId="{C2AD32E4-98A7-4D54-95A0-695E1283435B}" srcOrd="0" destOrd="0" presId="urn:microsoft.com/office/officeart/2005/8/layout/process3"/>
    <dgm:cxn modelId="{03613213-32F9-431B-BCA7-AB7F02250974}" srcId="{90E5CF4E-52F7-4D9B-A076-367E7DF09C7A}" destId="{D810F7E4-470F-443F-BC31-142D7A811D31}" srcOrd="0" destOrd="0" parTransId="{9E8478BF-9C20-4F2B-98C4-CF49C4D13068}" sibTransId="{5B3EED11-01C7-4EB3-B91A-69B7A0FE2EAC}"/>
    <dgm:cxn modelId="{4F21CDA2-A20F-463F-ADED-09AAC6036FD1}" srcId="{43B74163-3B30-4979-A8B9-06E3371E49FB}" destId="{7F6C57DD-2BCE-47F0-92C8-0D5B8032F559}" srcOrd="0" destOrd="0" parTransId="{ADA2360F-97FD-4D9C-B584-97991D568B7D}" sibTransId="{1B526E2B-45B0-4096-99C9-5E4A6B94E4E3}"/>
    <dgm:cxn modelId="{1E544ACF-939E-4A83-9097-9365CCB253DA}" srcId="{685044E4-41C8-4108-8956-94C277172083}" destId="{10BB3D82-9D67-4D08-8EB9-39DEC63F6FFC}" srcOrd="0" destOrd="0" parTransId="{094CC302-63CC-4A5C-8F3B-BCF8D336536A}" sibTransId="{9019B453-72AE-4DB9-91A4-E156263DB9FA}"/>
    <dgm:cxn modelId="{5C5711C0-255E-4915-A8DC-ED9832325BE5}" srcId="{4D0BC704-AEC7-4C70-81A4-B813E879CD4C}" destId="{90E5CF4E-52F7-4D9B-A076-367E7DF09C7A}" srcOrd="1" destOrd="0" parTransId="{FFFF9985-CCF0-4C25-ABD1-DB3434A6ABB8}" sibTransId="{1B2E4E25-BD78-43AA-8207-6AEE93A49D06}"/>
    <dgm:cxn modelId="{DD382231-C617-48FD-B337-8CC5DCC80F26}" type="presOf" srcId="{90E5CF4E-52F7-4D9B-A076-367E7DF09C7A}" destId="{B0F91275-6FBD-45FD-BAFE-90AE8A68BD59}" srcOrd="1" destOrd="0" presId="urn:microsoft.com/office/officeart/2005/8/layout/process3"/>
    <dgm:cxn modelId="{A6AFBEB4-2F32-4B87-AFE4-B4943049D56F}" type="presOf" srcId="{685044E4-41C8-4108-8956-94C277172083}" destId="{F45049F6-938E-49A0-9E25-1EB6D612062E}" srcOrd="0" destOrd="0" presId="urn:microsoft.com/office/officeart/2005/8/layout/process3"/>
    <dgm:cxn modelId="{83E6E63F-5E58-4E3B-94B9-725EC26E5906}" srcId="{4D0BC704-AEC7-4C70-81A4-B813E879CD4C}" destId="{685044E4-41C8-4108-8956-94C277172083}" srcOrd="0" destOrd="0" parTransId="{7B9A7033-80D9-4359-B33F-AAE92745D268}" sibTransId="{13C23AEA-B2B9-4186-9069-0888B478D2BE}"/>
    <dgm:cxn modelId="{57DA0784-C031-4C1D-BCE6-AF2AD2E4D4F1}" type="presOf" srcId="{13C23AEA-B2B9-4186-9069-0888B478D2BE}" destId="{D3B11B07-EEFE-4103-A0F2-098DF694C2ED}" srcOrd="0" destOrd="0" presId="urn:microsoft.com/office/officeart/2005/8/layout/process3"/>
    <dgm:cxn modelId="{B1AAAFE1-26FE-437D-B592-9C8C5CBED442}" type="presOf" srcId="{43B74163-3B30-4979-A8B9-06E3371E49FB}" destId="{9BC6278F-A0DA-4952-9211-64F0250E51FD}" srcOrd="1" destOrd="0" presId="urn:microsoft.com/office/officeart/2005/8/layout/process3"/>
    <dgm:cxn modelId="{407966D9-000F-4C18-8D5A-158D8D3AA427}" type="presParOf" srcId="{FC9782A4-F3B5-429D-8B4B-D1A36232C431}" destId="{F7238134-ACE5-4058-B4C6-81DF98D89E92}" srcOrd="0" destOrd="0" presId="urn:microsoft.com/office/officeart/2005/8/layout/process3"/>
    <dgm:cxn modelId="{0424314A-41E7-466E-B364-CC3021C294E5}" type="presParOf" srcId="{F7238134-ACE5-4058-B4C6-81DF98D89E92}" destId="{F45049F6-938E-49A0-9E25-1EB6D612062E}" srcOrd="0" destOrd="0" presId="urn:microsoft.com/office/officeart/2005/8/layout/process3"/>
    <dgm:cxn modelId="{05C89160-05FF-4432-8460-5AE5E95E3633}" type="presParOf" srcId="{F7238134-ACE5-4058-B4C6-81DF98D89E92}" destId="{D07A5485-3C2A-4006-9822-211309625742}" srcOrd="1" destOrd="0" presId="urn:microsoft.com/office/officeart/2005/8/layout/process3"/>
    <dgm:cxn modelId="{9C2C20BF-968E-4619-AFEA-8B0FF0505DD9}" type="presParOf" srcId="{F7238134-ACE5-4058-B4C6-81DF98D89E92}" destId="{C2AD32E4-98A7-4D54-95A0-695E1283435B}" srcOrd="2" destOrd="0" presId="urn:microsoft.com/office/officeart/2005/8/layout/process3"/>
    <dgm:cxn modelId="{7437BF12-0AA6-40A7-A4BE-0FEB8201F488}" type="presParOf" srcId="{FC9782A4-F3B5-429D-8B4B-D1A36232C431}" destId="{D3B11B07-EEFE-4103-A0F2-098DF694C2ED}" srcOrd="1" destOrd="0" presId="urn:microsoft.com/office/officeart/2005/8/layout/process3"/>
    <dgm:cxn modelId="{33FD0BF5-FFC3-4A35-A986-CA40466332D7}" type="presParOf" srcId="{D3B11B07-EEFE-4103-A0F2-098DF694C2ED}" destId="{5C48F39C-8F35-4C20-BA5A-531B9AE610BC}" srcOrd="0" destOrd="0" presId="urn:microsoft.com/office/officeart/2005/8/layout/process3"/>
    <dgm:cxn modelId="{FD52F82E-B7AA-400C-9F1E-2F039678254A}" type="presParOf" srcId="{FC9782A4-F3B5-429D-8B4B-D1A36232C431}" destId="{B18F10D7-B9DC-45F1-9FA9-EBE8B1106531}" srcOrd="2" destOrd="0" presId="urn:microsoft.com/office/officeart/2005/8/layout/process3"/>
    <dgm:cxn modelId="{E229313C-0EDA-4516-BB99-2AB0787A01B5}" type="presParOf" srcId="{B18F10D7-B9DC-45F1-9FA9-EBE8B1106531}" destId="{BCC085C1-5A56-4B22-92BF-A164111E9FC7}" srcOrd="0" destOrd="0" presId="urn:microsoft.com/office/officeart/2005/8/layout/process3"/>
    <dgm:cxn modelId="{1038E289-A9E4-465B-98D0-70038E322013}" type="presParOf" srcId="{B18F10D7-B9DC-45F1-9FA9-EBE8B1106531}" destId="{B0F91275-6FBD-45FD-BAFE-90AE8A68BD59}" srcOrd="1" destOrd="0" presId="urn:microsoft.com/office/officeart/2005/8/layout/process3"/>
    <dgm:cxn modelId="{1DD533B1-1D61-4F35-BED8-CE67AB3B6F1A}" type="presParOf" srcId="{B18F10D7-B9DC-45F1-9FA9-EBE8B1106531}" destId="{8D19D11D-5311-4941-81B7-DC4AB215CDD8}" srcOrd="2" destOrd="0" presId="urn:microsoft.com/office/officeart/2005/8/layout/process3"/>
    <dgm:cxn modelId="{FE7DEE47-98F4-4465-83B5-95AE5CB13AD1}" type="presParOf" srcId="{FC9782A4-F3B5-429D-8B4B-D1A36232C431}" destId="{60F2E26C-B731-4D13-A016-397570504D66}" srcOrd="3" destOrd="0" presId="urn:microsoft.com/office/officeart/2005/8/layout/process3"/>
    <dgm:cxn modelId="{B4EBDBC1-F7BA-4C56-A011-A35ABBEF20C6}" type="presParOf" srcId="{60F2E26C-B731-4D13-A016-397570504D66}" destId="{0F57F854-880B-4B0C-A910-A9499C32EEA3}" srcOrd="0" destOrd="0" presId="urn:microsoft.com/office/officeart/2005/8/layout/process3"/>
    <dgm:cxn modelId="{D8D3616A-071C-49EB-B97A-F457A42F50C7}" type="presParOf" srcId="{FC9782A4-F3B5-429D-8B4B-D1A36232C431}" destId="{890E53FD-2B91-457B-AE2D-F2F4F30D8F35}" srcOrd="4" destOrd="0" presId="urn:microsoft.com/office/officeart/2005/8/layout/process3"/>
    <dgm:cxn modelId="{45F75A0B-5F83-4A5C-BE83-4E2D0B7EA91B}" type="presParOf" srcId="{890E53FD-2B91-457B-AE2D-F2F4F30D8F35}" destId="{140C51F4-E4E4-4688-A75B-5514CA336CE9}" srcOrd="0" destOrd="0" presId="urn:microsoft.com/office/officeart/2005/8/layout/process3"/>
    <dgm:cxn modelId="{F89C56A8-C8CA-4330-B1B2-FE3DDF52FA8B}" type="presParOf" srcId="{890E53FD-2B91-457B-AE2D-F2F4F30D8F35}" destId="{9BC6278F-A0DA-4952-9211-64F0250E51FD}" srcOrd="1" destOrd="0" presId="urn:microsoft.com/office/officeart/2005/8/layout/process3"/>
    <dgm:cxn modelId="{6B18B2F5-3632-4415-9A8A-BA14F6E30D65}" type="presParOf" srcId="{890E53FD-2B91-457B-AE2D-F2F4F30D8F35}" destId="{AA75455B-D5AA-4C09-8258-456B45C9023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A5485-3C2A-4006-9822-211309625742}">
      <dsp:nvSpPr>
        <dsp:cNvPr id="0" name=""/>
        <dsp:cNvSpPr/>
      </dsp:nvSpPr>
      <dsp:spPr>
        <a:xfrm>
          <a:off x="4042" y="1738288"/>
          <a:ext cx="1838086" cy="1012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البيانات</a:t>
          </a:r>
          <a:endParaRPr lang="fr-FR" sz="2800" b="1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42" y="1738288"/>
        <a:ext cx="1838086" cy="674889"/>
      </dsp:txXfrm>
    </dsp:sp>
    <dsp:sp modelId="{C2AD32E4-98A7-4D54-95A0-695E1283435B}">
      <dsp:nvSpPr>
        <dsp:cNvPr id="0" name=""/>
        <dsp:cNvSpPr/>
      </dsp:nvSpPr>
      <dsp:spPr>
        <a:xfrm>
          <a:off x="380518" y="2413178"/>
          <a:ext cx="1838086" cy="1267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مواد خام</a:t>
          </a:r>
          <a:endParaRPr lang="fr-FR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7633" y="2450293"/>
        <a:ext cx="1763856" cy="1192970"/>
      </dsp:txXfrm>
    </dsp:sp>
    <dsp:sp modelId="{D3B11B07-EEFE-4103-A0F2-098DF694C2ED}">
      <dsp:nvSpPr>
        <dsp:cNvPr id="0" name=""/>
        <dsp:cNvSpPr/>
      </dsp:nvSpPr>
      <dsp:spPr>
        <a:xfrm>
          <a:off x="2120776" y="1846918"/>
          <a:ext cx="590732" cy="4576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/>
        </a:p>
      </dsp:txBody>
      <dsp:txXfrm>
        <a:off x="2120776" y="1938444"/>
        <a:ext cx="453443" cy="274578"/>
      </dsp:txXfrm>
    </dsp:sp>
    <dsp:sp modelId="{B0F91275-6FBD-45FD-BAFE-90AE8A68BD59}">
      <dsp:nvSpPr>
        <dsp:cNvPr id="0" name=""/>
        <dsp:cNvSpPr/>
      </dsp:nvSpPr>
      <dsp:spPr>
        <a:xfrm>
          <a:off x="2956718" y="1738288"/>
          <a:ext cx="1838086" cy="1012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المعلومات</a:t>
          </a:r>
          <a:endParaRPr lang="fr-FR" sz="2800" b="1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56718" y="1738288"/>
        <a:ext cx="1838086" cy="674889"/>
      </dsp:txXfrm>
    </dsp:sp>
    <dsp:sp modelId="{8D19D11D-5311-4941-81B7-DC4AB215CDD8}">
      <dsp:nvSpPr>
        <dsp:cNvPr id="0" name=""/>
        <dsp:cNvSpPr/>
      </dsp:nvSpPr>
      <dsp:spPr>
        <a:xfrm>
          <a:off x="3333194" y="2413178"/>
          <a:ext cx="1838086" cy="1267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بيانات+معالجة</a:t>
          </a:r>
          <a:endParaRPr lang="fr-F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70309" y="2450293"/>
        <a:ext cx="1763856" cy="1192970"/>
      </dsp:txXfrm>
    </dsp:sp>
    <dsp:sp modelId="{60F2E26C-B731-4D13-A016-397570504D66}">
      <dsp:nvSpPr>
        <dsp:cNvPr id="0" name=""/>
        <dsp:cNvSpPr/>
      </dsp:nvSpPr>
      <dsp:spPr>
        <a:xfrm>
          <a:off x="5073452" y="1846918"/>
          <a:ext cx="590732" cy="4576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/>
        </a:p>
      </dsp:txBody>
      <dsp:txXfrm>
        <a:off x="5073452" y="1938444"/>
        <a:ext cx="453443" cy="274578"/>
      </dsp:txXfrm>
    </dsp:sp>
    <dsp:sp modelId="{9BC6278F-A0DA-4952-9211-64F0250E51FD}">
      <dsp:nvSpPr>
        <dsp:cNvPr id="0" name=""/>
        <dsp:cNvSpPr/>
      </dsp:nvSpPr>
      <dsp:spPr>
        <a:xfrm>
          <a:off x="5909394" y="1738288"/>
          <a:ext cx="1838086" cy="1012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المعرفة</a:t>
          </a:r>
          <a:endParaRPr lang="fr-FR" sz="2800" b="1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09394" y="1738288"/>
        <a:ext cx="1838086" cy="674889"/>
      </dsp:txXfrm>
    </dsp:sp>
    <dsp:sp modelId="{AA75455B-D5AA-4C09-8258-456B45C90233}">
      <dsp:nvSpPr>
        <dsp:cNvPr id="0" name=""/>
        <dsp:cNvSpPr/>
      </dsp:nvSpPr>
      <dsp:spPr>
        <a:xfrm>
          <a:off x="6285870" y="2413178"/>
          <a:ext cx="1838086" cy="1267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معلومات+فهم</a:t>
          </a:r>
          <a:r>
            <a:rPr lang="ar-DZ" sz="2200" kern="1200" dirty="0" smtClean="0">
              <a:latin typeface="Arial" panose="020B0604020202020204" pitchFamily="34" charset="0"/>
              <a:cs typeface="Arial" panose="020B0604020202020204" pitchFamily="34" charset="0"/>
            </a:rPr>
            <a:t> وخبرة وسياق</a:t>
          </a:r>
          <a:endParaRPr lang="fr-FR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22985" y="2450293"/>
        <a:ext cx="1763856" cy="1192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89871" y="632295"/>
            <a:ext cx="7766936" cy="1630138"/>
          </a:xfrm>
        </p:spPr>
        <p:txBody>
          <a:bodyPr/>
          <a:lstStyle/>
          <a:p>
            <a:pPr algn="ctr"/>
            <a:r>
              <a:rPr lang="ar-D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المحور الأول: الإطار </a:t>
            </a:r>
            <a:r>
              <a:rPr lang="ar-DZ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المفاهيمي</a:t>
            </a:r>
            <a:r>
              <a:rPr lang="ar-D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لتكنولوجيا المعلومات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124906" y="3089298"/>
            <a:ext cx="8531257" cy="13008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المحاضرة 1: الإطار </a:t>
            </a:r>
            <a:r>
              <a:rPr lang="ar-DZ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المفاهيمي</a:t>
            </a:r>
            <a:r>
              <a:rPr lang="ar-DZ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لكل من علم المعلومات ونظرية المعلومات</a:t>
            </a:r>
            <a:endParaRPr lang="fr-FR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43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6969"/>
          </a:xfrm>
        </p:spPr>
        <p:txBody>
          <a:bodyPr/>
          <a:lstStyle/>
          <a:p>
            <a:pPr algn="r" rtl="1"/>
            <a:r>
              <a:rPr lang="ar-DZ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الوظائف الرئيسية:</a:t>
            </a:r>
            <a:endParaRPr lang="fr-FR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536569"/>
            <a:ext cx="8596668" cy="4504793"/>
          </a:xfrm>
        </p:spPr>
        <p:txBody>
          <a:bodyPr/>
          <a:lstStyle/>
          <a:p>
            <a:pPr algn="r" rtl="1"/>
            <a:r>
              <a:rPr lang="ar-DZ" dirty="0" smtClean="0"/>
              <a:t> 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جمع البيانات وتحويلها إلى معلومات</a:t>
            </a:r>
          </a:p>
          <a:p>
            <a:pPr algn="r" rtl="1"/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دعم العمليات الإدارية </a:t>
            </a:r>
            <a:r>
              <a:rPr lang="ar-DZ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والتسييرية</a:t>
            </a:r>
            <a:endParaRPr lang="ar-D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تسهيل الاتصال الداخلي والخارجي</a:t>
            </a:r>
          </a:p>
          <a:p>
            <a:pPr algn="r" rtl="1"/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دعم اتخاذ القرار وتحسين جودة المنتجات والخدمات.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ÙØªÙØ¬Ø© Ø¨Ø­Ø« Ø§ÙØµÙØ± Ø¹Ù ØªÙÙÙÙÙØ¬ÙØ§ Ø§ÙÙØ¹ÙÙÙØ§Ø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978110"/>
            <a:ext cx="5627802" cy="2335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28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أولا: علم المعلومات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187777"/>
            <a:ext cx="8596668" cy="4853585"/>
          </a:xfrm>
        </p:spPr>
        <p:txBody>
          <a:bodyPr/>
          <a:lstStyle/>
          <a:p>
            <a:pPr algn="just" rtl="1"/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بدأ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علم المعلومات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في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الولايات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المتحدة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الأمريكية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في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الخمسينات،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وتركز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الاهتمام على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دراسة جمع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المعلومات ومعالجتها وتوزيعها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خاصة في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مجال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المكتبات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باستخدام التقنيات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الحديثة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للاتصال، فقد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تأسس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بشكل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رسمي في بداية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الستينات،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وقد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عرف:</a:t>
            </a:r>
          </a:p>
          <a:p>
            <a:pPr marL="0" indent="0" algn="just" rtl="1">
              <a:buNone/>
            </a:pPr>
            <a:r>
              <a:rPr lang="ar-D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DZ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ar-DZ" sz="32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ar-DZ" sz="32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العلم الذي </a:t>
            </a:r>
            <a:r>
              <a:rPr lang="ar-DZ" sz="32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يبحث في </a:t>
            </a:r>
            <a:r>
              <a:rPr lang="ar-DZ" sz="32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ماهية المعلومات والوسائل التي </a:t>
            </a:r>
            <a:r>
              <a:rPr lang="ar-DZ" sz="32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تعالج </a:t>
            </a:r>
            <a:r>
              <a:rPr lang="ar-DZ" sz="32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المعلومات من أجل الولوج إليها واستخدامها الأمثل"</a:t>
            </a:r>
          </a:p>
          <a:p>
            <a:pPr marL="0" indent="0" algn="just" rtl="1">
              <a:buNone/>
            </a:pPr>
            <a:endParaRPr lang="fr-FR" sz="3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8" descr="ÙØªÙØ¬Ø© Ø¨Ø­Ø« Ø§ÙØµÙØ± Ø¹Ù ØªÙÙÙÙÙØ¬ÙØ§ Ø§ÙÙØ¹ÙÙÙØ§Ø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814" y="3711804"/>
            <a:ext cx="6141316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665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علم المعلومات</a:t>
            </a:r>
            <a:endParaRPr lang="fr-FR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2749" y="1340457"/>
            <a:ext cx="8596668" cy="3880773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DZ" sz="2000" b="1" dirty="0">
                <a:latin typeface="Arial" panose="020B0604020202020204" pitchFamily="34" charset="0"/>
                <a:cs typeface="Arial" panose="020B0604020202020204" pitchFamily="34" charset="0"/>
              </a:rPr>
              <a:t>علم المعلومات يلعب دورًا هامًا في فهم وتنظيم واستخدام المعلومات في عصرنا الحديث، ويعمل على تحسين الوصول إلى المعلومات وتحليلها واستغلالها بشكل فعال في مجموعة واسعة من المجالات</a:t>
            </a:r>
            <a:r>
              <a:rPr lang="ar-D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ar-D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rtl="1">
              <a:lnSpc>
                <a:spcPct val="150000"/>
              </a:lnSpc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8" descr="ÙØªÙØ¬Ø© Ø¨Ø­Ø« Ø§ÙØµÙØ± Ø¹Ù ØªÙÙÙÙÙØ¬ÙØ§ Ø§ÙÙØ¹ÙÙÙØ§Ø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431" y="3491845"/>
            <a:ext cx="6316744" cy="2607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665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ثانيا: نظرية المعلومات</a:t>
            </a:r>
            <a:endParaRPr lang="fr-FR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346" y="1481859"/>
            <a:ext cx="8596668" cy="3880773"/>
          </a:xfrm>
        </p:spPr>
        <p:txBody>
          <a:bodyPr/>
          <a:lstStyle/>
          <a:p>
            <a:pPr algn="r" rtl="1"/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هي فرع من الرياضيات والهندسة، أسسها عالم الرياضيات كلود شانون سنة 1948</a:t>
            </a:r>
          </a:p>
          <a:p>
            <a:pPr marL="0" indent="0" algn="just" rtl="1">
              <a:buNone/>
            </a:pP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تهتم بقياس كمية المعلومات، ضغطها، نقلها بكفاءة ودون فقدان. حيث تعالج نظرية المعلومات أسئلة مثل كيف يمكن إرسال المعلومات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بسرعة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قصوى وبتكلفة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منخفضة وبموثوقية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عالية؟ وكيف يمكن استرجاعها بسهولة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وسرعة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وبتكلفة زهيدة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؟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وماهي العلاقة بين معدل الإرسال ونسبة التشوه وسعة قناة الإرسال؟ وغيرها من الأسئلة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التي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تحاول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نظرية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المعلومات </a:t>
            </a:r>
            <a:r>
              <a:rPr lang="ar-DZ" sz="2400" dirty="0">
                <a:latin typeface="Arial" panose="020B0604020202020204" pitchFamily="34" charset="0"/>
                <a:cs typeface="Arial" panose="020B0604020202020204" pitchFamily="34" charset="0"/>
              </a:rPr>
              <a:t>إيجاد </a:t>
            </a:r>
            <a:r>
              <a:rPr lang="ar-D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حلول لها. </a:t>
            </a:r>
            <a:endParaRPr lang="ar-D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rtl="1">
              <a:buNone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966" y="3714161"/>
            <a:ext cx="3628460" cy="296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96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الفرق بين المعلومات، البيانات والمعرفة</a:t>
            </a:r>
            <a:endParaRPr lang="fr-FR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395167"/>
            <a:ext cx="8596668" cy="4646195"/>
          </a:xfrm>
        </p:spPr>
        <p:txBody>
          <a:bodyPr/>
          <a:lstStyle/>
          <a:p>
            <a:pPr algn="r" rtl="1"/>
            <a:r>
              <a:rPr lang="ar-DZ" dirty="0" smtClean="0"/>
              <a:t> </a:t>
            </a:r>
            <a:endParaRPr lang="fr-FR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98923458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200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9006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خصائص المعلومات: </a:t>
            </a:r>
            <a:r>
              <a:rPr lang="ar-DZ" sz="27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لكي تكون المعلومات مفيدة يجب توافرها على مجموعة من الخصائص، هي:</a:t>
            </a:r>
            <a:endParaRPr lang="fr-FR" sz="27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9117"/>
            <a:ext cx="8596668" cy="4382245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§"/>
            </a:pPr>
            <a:r>
              <a:rPr lang="ar-DZ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DZ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الملاءمة،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DZ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التوقيت،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DZ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السهولة والوضوح،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DZ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الصحة والدقة،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DZ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الشمول،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DZ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القبول.</a:t>
            </a:r>
            <a:endParaRPr lang="fr-FR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02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ثالثا: مفهوم تكنولوجيا المعلومات</a:t>
            </a:r>
            <a:endParaRPr lang="fr-FR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225485"/>
            <a:ext cx="8596668" cy="4815877"/>
          </a:xfrm>
        </p:spPr>
        <p:txBody>
          <a:bodyPr>
            <a:normAutofit/>
          </a:bodyPr>
          <a:lstStyle/>
          <a:p>
            <a:pPr algn="justLow" rtl="1"/>
            <a:r>
              <a:rPr lang="ar-IQ" sz="3200" dirty="0">
                <a:latin typeface="Arial" panose="020B0604020202020204" pitchFamily="34" charset="0"/>
                <a:cs typeface="Arial" panose="020B0604020202020204" pitchFamily="34" charset="0"/>
              </a:rPr>
              <a:t>تعد تكنولوجيا المعلومات </a:t>
            </a:r>
            <a:r>
              <a:rPr lang="ar-IQ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القلب </a:t>
            </a:r>
            <a:r>
              <a:rPr lang="ar-IQ" sz="3200" dirty="0">
                <a:latin typeface="Arial" panose="020B0604020202020204" pitchFamily="34" charset="0"/>
                <a:cs typeface="Arial" panose="020B0604020202020204" pitchFamily="34" charset="0"/>
              </a:rPr>
              <a:t>النابض في مختلف منظمات الاعمال ، وهي تساهم في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ت</a:t>
            </a:r>
            <a:r>
              <a:rPr lang="ar-IQ" sz="3200" dirty="0">
                <a:latin typeface="Arial" panose="020B0604020202020204" pitchFamily="34" charset="0"/>
                <a:cs typeface="Arial" panose="020B0604020202020204" pitchFamily="34" charset="0"/>
              </a:rPr>
              <a:t>سهيل انسيابية القرارات المناسبة وتوجيه وتنفيذ مختلف عملياتها ، وهي مصدر حيوي لديمومتها وبقاءها وتميزها التنافسي </a:t>
            </a:r>
            <a:r>
              <a:rPr lang="ar-IQ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ar-DZ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Low" rtl="1"/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تعرف كالتالي: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مختلف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أنواع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الاكتشافات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والمنتجات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والاختراعات التي تأثرت بظهور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تكنولوجيا الحواسيب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والاتصالات الحديثة التي تتعامل مع شتى أنواع المعلومات، من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حيث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جمعها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تحليلها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تنظيمها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تخزينها واسترجاعها في </a:t>
            </a:r>
            <a:r>
              <a:rPr lang="ar-DZ" sz="3200" dirty="0">
                <a:latin typeface="Arial" panose="020B0604020202020204" pitchFamily="34" charset="0"/>
                <a:cs typeface="Arial" panose="020B0604020202020204" pitchFamily="34" charset="0"/>
              </a:rPr>
              <a:t>الوقت المناسب وبالطريقة المناسبة </a:t>
            </a:r>
            <a:r>
              <a:rPr lang="ar-D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والمتاحة"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ØµÙØ±Ø© Ø°Ø§Øª ØµÙØ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4806" y="4279390"/>
            <a:ext cx="3429000" cy="2578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551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848413"/>
            <a:ext cx="8596668" cy="519295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Nuage 3"/>
          <p:cNvSpPr/>
          <p:nvPr/>
        </p:nvSpPr>
        <p:spPr>
          <a:xfrm>
            <a:off x="1555423" y="1649691"/>
            <a:ext cx="6513921" cy="3026004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ماهو</a:t>
            </a:r>
            <a:r>
              <a:rPr lang="ar-D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الفرق بين علم المعلومات، نظرية المعلومات وتكنولوجيا المعلومات؟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76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المكونات الأساسية لتكنولوجيا المعلومات:</a:t>
            </a:r>
            <a:endParaRPr lang="fr-FR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88419" y="1340457"/>
            <a:ext cx="8596668" cy="4758685"/>
          </a:xfrm>
        </p:spPr>
        <p:txBody>
          <a:bodyPr>
            <a:normAutofit/>
          </a:bodyPr>
          <a:lstStyle/>
          <a:p>
            <a:pPr algn="r" rtl="1">
              <a:lnSpc>
                <a:spcPct val="120000"/>
              </a:lnSpc>
            </a:pPr>
            <a:r>
              <a:rPr lang="ar-DZ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الأجهزة</a:t>
            </a: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الحواسيب، الخوادم </a:t>
            </a: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                    </a:t>
            </a:r>
            <a:endParaRPr lang="ar-D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20000"/>
              </a:lnSpc>
            </a:pPr>
            <a:r>
              <a:rPr lang="ar-DZ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البرمجيات</a:t>
            </a: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أنظمة التشغيل، البرامج </a:t>
            </a: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التطبيقية</a:t>
            </a:r>
          </a:p>
          <a:p>
            <a:pPr algn="r" rtl="1">
              <a:lnSpc>
                <a:spcPct val="120000"/>
              </a:lnSpc>
            </a:pPr>
            <a:r>
              <a:rPr lang="ar-D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قاعدة البيانات: هي مجموعة بيانات مرتبطة مع بعضها البعض، أو المعلومات المخزنة على أجهزة ووسائل خزن البيانات.</a:t>
            </a:r>
            <a:endParaRPr lang="ar-D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20000"/>
              </a:lnSpc>
            </a:pPr>
            <a:r>
              <a:rPr lang="ar-DZ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الشبكات</a:t>
            </a: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لربط الأجهزة ونقل المعلومات داخل وخارج المؤسسة</a:t>
            </a:r>
          </a:p>
          <a:p>
            <a:pPr algn="r" rtl="1">
              <a:lnSpc>
                <a:spcPct val="120000"/>
              </a:lnSpc>
            </a:pPr>
            <a:r>
              <a:rPr lang="ar-DZ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الموارد البشرية</a:t>
            </a:r>
            <a:r>
              <a:rPr lang="ar-D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العنصر البشري المؤهل لاستخدام وتطوير التكنولوجيا</a:t>
            </a:r>
          </a:p>
          <a:p>
            <a:endParaRPr lang="fr-FR" dirty="0"/>
          </a:p>
        </p:txBody>
      </p:sp>
      <p:pic>
        <p:nvPicPr>
          <p:cNvPr id="5" name="Picture 2" descr="ØµÙØ±Ø© Ø°Ø§Øª ØµÙØ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339" y="358219"/>
            <a:ext cx="1937993" cy="2311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ÙØªÙØ¬Ø© Ø¨Ø­Ø« Ø§ÙØµÙØ± Ø¹Ù ØªÙÙÙÙÙØ¬ÙØ§ Ø§ÙÙØ¹ÙÙÙØ§Øª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482" y="4907016"/>
            <a:ext cx="2049544" cy="2190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ÙØªÙØ¬Ø© Ø¨Ø­Ø« Ø§ÙØµÙØ± Ø¹Ù ØªÙÙÙÙÙØ¬ÙØ§ Ø§ÙÙØ¹ÙÙÙØ§Øª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119" y="5184743"/>
            <a:ext cx="3151194" cy="146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611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</TotalTime>
  <Words>403</Words>
  <Application>Microsoft Office PowerPoint</Application>
  <PresentationFormat>Grand écran</PresentationFormat>
  <Paragraphs>40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Tahoma</vt:lpstr>
      <vt:lpstr>Trebuchet MS</vt:lpstr>
      <vt:lpstr>Wingdings</vt:lpstr>
      <vt:lpstr>Wingdings 3</vt:lpstr>
      <vt:lpstr>Facette</vt:lpstr>
      <vt:lpstr>المحور الأول: الإطار المفاهيمي لتكنولوجيا المعلومات</vt:lpstr>
      <vt:lpstr>أولا: علم المعلومات</vt:lpstr>
      <vt:lpstr>علم المعلومات</vt:lpstr>
      <vt:lpstr>ثانيا: نظرية المعلومات</vt:lpstr>
      <vt:lpstr>الفرق بين المعلومات، البيانات والمعرفة</vt:lpstr>
      <vt:lpstr>خصائص المعلومات: لكي تكون المعلومات مفيدة يجب توافرها على مجموعة من الخصائص، هي:</vt:lpstr>
      <vt:lpstr>ثالثا: مفهوم تكنولوجيا المعلومات</vt:lpstr>
      <vt:lpstr>Présentation PowerPoint</vt:lpstr>
      <vt:lpstr>المكونات الأساسية لتكنولوجيا المعلومات:</vt:lpstr>
      <vt:lpstr>الوظائف الرئيسية: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المحور الأول: الإطار المفاهيمي لتكنولوجيا المعلومات</dc:title>
  <dc:creator>DELL</dc:creator>
  <cp:lastModifiedBy>DELL</cp:lastModifiedBy>
  <cp:revision>24</cp:revision>
  <dcterms:created xsi:type="dcterms:W3CDTF">2025-10-04T23:24:15Z</dcterms:created>
  <dcterms:modified xsi:type="dcterms:W3CDTF">2025-10-05T10:56:34Z</dcterms:modified>
</cp:coreProperties>
</file>