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83" r:id="rId3"/>
    <p:sldId id="284" r:id="rId4"/>
    <p:sldId id="285" r:id="rId5"/>
    <p:sldId id="286" r:id="rId6"/>
    <p:sldId id="287" r:id="rId7"/>
    <p:sldId id="288" r:id="rId8"/>
    <p:sldId id="289" r:id="rId9"/>
    <p:sldId id="290" r:id="rId10"/>
    <p:sldId id="293" r:id="rId11"/>
    <p:sldId id="291" r:id="rId12"/>
    <p:sldId id="295" r:id="rId13"/>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68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94660"/>
  </p:normalViewPr>
  <p:slideViewPr>
    <p:cSldViewPr snapToGrid="0">
      <p:cViewPr varScale="1">
        <p:scale>
          <a:sx n="76" d="100"/>
          <a:sy n="76" d="100"/>
        </p:scale>
        <p:origin x="65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D5A80D-46C7-45BF-A0C5-B0A7E5E34AEB}" type="datetimeFigureOut">
              <a:rPr lang="fr-DZ" smtClean="0"/>
              <a:t>23/02/2025</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6589F3-D82A-4607-8F73-1BA8D0D38D97}" type="slidenum">
              <a:rPr lang="fr-DZ" smtClean="0"/>
              <a:t>‹N°›</a:t>
            </a:fld>
            <a:endParaRPr lang="fr-DZ"/>
          </a:p>
        </p:txBody>
      </p:sp>
    </p:spTree>
    <p:extLst>
      <p:ext uri="{BB962C8B-B14F-4D97-AF65-F5344CB8AC3E}">
        <p14:creationId xmlns:p14="http://schemas.microsoft.com/office/powerpoint/2010/main" val="3828126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E36589F3-D82A-4607-8F73-1BA8D0D38D97}" type="slidenum">
              <a:rPr lang="fr-DZ" smtClean="0"/>
              <a:t>11</a:t>
            </a:fld>
            <a:endParaRPr lang="fr-DZ"/>
          </a:p>
        </p:txBody>
      </p:sp>
    </p:spTree>
    <p:extLst>
      <p:ext uri="{BB962C8B-B14F-4D97-AF65-F5344CB8AC3E}">
        <p14:creationId xmlns:p14="http://schemas.microsoft.com/office/powerpoint/2010/main" val="2202507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E36589F3-D82A-4607-8F73-1BA8D0D38D97}" type="slidenum">
              <a:rPr lang="fr-DZ" smtClean="0"/>
              <a:t>12</a:t>
            </a:fld>
            <a:endParaRPr lang="fr-DZ"/>
          </a:p>
        </p:txBody>
      </p:sp>
    </p:spTree>
    <p:extLst>
      <p:ext uri="{BB962C8B-B14F-4D97-AF65-F5344CB8AC3E}">
        <p14:creationId xmlns:p14="http://schemas.microsoft.com/office/powerpoint/2010/main" val="3658200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F86AED-991D-4E1D-ACB4-B33930172F4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F7B19097-7738-4BBA-9FFF-7E46014E33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769A174A-CD28-4AED-A3D0-F881FCA26C0D}"/>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5" name="Espace réservé du pied de page 4">
            <a:extLst>
              <a:ext uri="{FF2B5EF4-FFF2-40B4-BE49-F238E27FC236}">
                <a16:creationId xmlns:a16="http://schemas.microsoft.com/office/drawing/2014/main" id="{1D1A72DC-6065-4D8A-9F85-9E6A8902A61D}"/>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A318BF19-99CA-44AC-9C62-904F34E8AA36}"/>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71234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242304-BF47-4C8D-BB79-65C492388E92}"/>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A9640F7B-3E09-40F1-B0BE-D10C1F574B0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8B5A9CE4-22DF-4F05-8EF6-327CCABE3A21}"/>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5" name="Espace réservé du pied de page 4">
            <a:extLst>
              <a:ext uri="{FF2B5EF4-FFF2-40B4-BE49-F238E27FC236}">
                <a16:creationId xmlns:a16="http://schemas.microsoft.com/office/drawing/2014/main" id="{02C75DCC-84D7-43EA-931B-09B2CD098C81}"/>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2B1EA5E4-C122-488C-95DB-B0322D040809}"/>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8156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6549D17-20B1-4518-945D-3C2EC8ECEE39}"/>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CD1870E9-C8D1-4AD6-97A1-C9C68248901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62865700-2975-403F-99A6-9C19DB7D476C}"/>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5" name="Espace réservé du pied de page 4">
            <a:extLst>
              <a:ext uri="{FF2B5EF4-FFF2-40B4-BE49-F238E27FC236}">
                <a16:creationId xmlns:a16="http://schemas.microsoft.com/office/drawing/2014/main" id="{EBE68DDF-B685-4A15-9FA5-F2C242E18FA5}"/>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FF13A080-9D67-4C33-A5B5-309D882309C2}"/>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85197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DB0371-5FA2-496D-9533-024B69533BD0}"/>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86F2B4BC-0C8F-4D34-BD6A-72E95F75947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9791E9C7-A027-432C-BDAA-FCFCED9EF680}"/>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5" name="Espace réservé du pied de page 4">
            <a:extLst>
              <a:ext uri="{FF2B5EF4-FFF2-40B4-BE49-F238E27FC236}">
                <a16:creationId xmlns:a16="http://schemas.microsoft.com/office/drawing/2014/main" id="{3D98B4F1-F0BF-4412-8C6F-17E505D76DDC}"/>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313DE813-55B7-4EF1-B26F-D88AB01E7A0B}"/>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86400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5F7C2-4B67-473F-8032-19682B00AC5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4CE60A5D-007E-465D-BEA7-2675D835DA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7D1DFF2-CA70-4E4D-9048-D7F5508F748E}"/>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5" name="Espace réservé du pied de page 4">
            <a:extLst>
              <a:ext uri="{FF2B5EF4-FFF2-40B4-BE49-F238E27FC236}">
                <a16:creationId xmlns:a16="http://schemas.microsoft.com/office/drawing/2014/main" id="{2F496AA1-CAA6-4607-AC72-8FF532997CBD}"/>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CD24D7AC-2874-4425-B19A-AE333507F9FF}"/>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561112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2D1E6-515A-4354-9DFF-AFB5F5A60A1D}"/>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E94B1F35-302A-45DA-BFB1-06D98F0D7BC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36672F08-62AA-4885-B3F1-759969ED279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257F8DB6-41EE-42C3-9FEA-09526E85ABBC}"/>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6" name="Espace réservé du pied de page 5">
            <a:extLst>
              <a:ext uri="{FF2B5EF4-FFF2-40B4-BE49-F238E27FC236}">
                <a16:creationId xmlns:a16="http://schemas.microsoft.com/office/drawing/2014/main" id="{99CDF180-D952-4D24-8713-EE5B022E4668}"/>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DEB69DA4-8B90-42FC-ABB0-F8AF533442D1}"/>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96710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8A6F79-18FE-41A2-94B1-DBAB6AD540F7}"/>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844880A4-CB58-4B99-B08F-1E2B9332E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9301BE2-A51D-418D-8D0D-7F78DD429D0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D0171C14-55B7-4E80-987D-A20C267E88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4BF7484-67AC-4EF1-8D17-D5ECD58CEB4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51C9BE97-FB6A-4126-9FA9-57C3E3D54AA6}"/>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8" name="Espace réservé du pied de page 7">
            <a:extLst>
              <a:ext uri="{FF2B5EF4-FFF2-40B4-BE49-F238E27FC236}">
                <a16:creationId xmlns:a16="http://schemas.microsoft.com/office/drawing/2014/main" id="{B2FE31C1-9F15-4BB5-B161-7B1E72C50D35}"/>
              </a:ext>
            </a:extLst>
          </p:cNvPr>
          <p:cNvSpPr>
            <a:spLocks noGrp="1"/>
          </p:cNvSpPr>
          <p:nvPr>
            <p:ph type="ftr" sz="quarter" idx="11"/>
          </p:nvPr>
        </p:nvSpPr>
        <p:spPr/>
        <p:txBody>
          <a:bodyPr/>
          <a:lstStyle/>
          <a:p>
            <a:endParaRPr lang="fr-DZ"/>
          </a:p>
        </p:txBody>
      </p:sp>
      <p:sp>
        <p:nvSpPr>
          <p:cNvPr id="9" name="Espace réservé du numéro de diapositive 8">
            <a:extLst>
              <a:ext uri="{FF2B5EF4-FFF2-40B4-BE49-F238E27FC236}">
                <a16:creationId xmlns:a16="http://schemas.microsoft.com/office/drawing/2014/main" id="{65C7D44A-E98C-444A-BEB1-9B5E12B5EBF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2733865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B80064-6473-4A81-AC5E-2AEA9048C3AF}"/>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C212C308-FDAA-44F1-8E80-132BC69C9182}"/>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4" name="Espace réservé du pied de page 3">
            <a:extLst>
              <a:ext uri="{FF2B5EF4-FFF2-40B4-BE49-F238E27FC236}">
                <a16:creationId xmlns:a16="http://schemas.microsoft.com/office/drawing/2014/main" id="{039491F1-2B42-40F4-B2C7-F171FFF67B8F}"/>
              </a:ext>
            </a:extLst>
          </p:cNvPr>
          <p:cNvSpPr>
            <a:spLocks noGrp="1"/>
          </p:cNvSpPr>
          <p:nvPr>
            <p:ph type="ftr" sz="quarter" idx="11"/>
          </p:nvPr>
        </p:nvSpPr>
        <p:spPr/>
        <p:txBody>
          <a:bodyPr/>
          <a:lstStyle/>
          <a:p>
            <a:endParaRPr lang="fr-DZ"/>
          </a:p>
        </p:txBody>
      </p:sp>
      <p:sp>
        <p:nvSpPr>
          <p:cNvPr id="5" name="Espace réservé du numéro de diapositive 4">
            <a:extLst>
              <a:ext uri="{FF2B5EF4-FFF2-40B4-BE49-F238E27FC236}">
                <a16:creationId xmlns:a16="http://schemas.microsoft.com/office/drawing/2014/main" id="{343DF921-0F29-4A77-9732-EBABB2191366}"/>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06376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EE76DA6-CF78-4FC1-8335-7B278CBE8854}"/>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3" name="Espace réservé du pied de page 2">
            <a:extLst>
              <a:ext uri="{FF2B5EF4-FFF2-40B4-BE49-F238E27FC236}">
                <a16:creationId xmlns:a16="http://schemas.microsoft.com/office/drawing/2014/main" id="{53282D1C-863A-4380-A0E5-7EA5D813ED76}"/>
              </a:ext>
            </a:extLst>
          </p:cNvPr>
          <p:cNvSpPr>
            <a:spLocks noGrp="1"/>
          </p:cNvSpPr>
          <p:nvPr>
            <p:ph type="ftr" sz="quarter" idx="11"/>
          </p:nvPr>
        </p:nvSpPr>
        <p:spPr/>
        <p:txBody>
          <a:bodyPr/>
          <a:lstStyle/>
          <a:p>
            <a:endParaRPr lang="fr-DZ"/>
          </a:p>
        </p:txBody>
      </p:sp>
      <p:sp>
        <p:nvSpPr>
          <p:cNvPr id="4" name="Espace réservé du numéro de diapositive 3">
            <a:extLst>
              <a:ext uri="{FF2B5EF4-FFF2-40B4-BE49-F238E27FC236}">
                <a16:creationId xmlns:a16="http://schemas.microsoft.com/office/drawing/2014/main" id="{38FF38F8-1097-4385-9E14-DD0B91F4E2E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158656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D7BC40-850B-4A0E-8F72-E773744A3D3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136E24E0-BD5C-44FE-A2CD-1F76A0A138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8991FA10-53CA-4100-8B60-533AD6F1A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D20D02-D857-4525-8719-98644F84DC32}"/>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6" name="Espace réservé du pied de page 5">
            <a:extLst>
              <a:ext uri="{FF2B5EF4-FFF2-40B4-BE49-F238E27FC236}">
                <a16:creationId xmlns:a16="http://schemas.microsoft.com/office/drawing/2014/main" id="{963DDE8E-33C4-4B88-971A-9ACDEBB7E82D}"/>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CF3B72F2-166C-4D44-BB8F-8486A66BCD1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1577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69E61-6700-4D04-8D55-9754AC1C7F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961B004A-9682-4347-A549-78DCBA3A31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9CDEC370-7781-483A-9D12-4F2797B07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F43F420-E1BA-4523-A848-642C6810C00B}"/>
              </a:ext>
            </a:extLst>
          </p:cNvPr>
          <p:cNvSpPr>
            <a:spLocks noGrp="1"/>
          </p:cNvSpPr>
          <p:nvPr>
            <p:ph type="dt" sz="half" idx="10"/>
          </p:nvPr>
        </p:nvSpPr>
        <p:spPr/>
        <p:txBody>
          <a:bodyPr/>
          <a:lstStyle/>
          <a:p>
            <a:fld id="{EC7EA918-8C32-429A-8F26-A53F03AE8CEE}" type="datetimeFigureOut">
              <a:rPr lang="fr-DZ" smtClean="0"/>
              <a:t>23/02/2025</a:t>
            </a:fld>
            <a:endParaRPr lang="fr-DZ"/>
          </a:p>
        </p:txBody>
      </p:sp>
      <p:sp>
        <p:nvSpPr>
          <p:cNvPr id="6" name="Espace réservé du pied de page 5">
            <a:extLst>
              <a:ext uri="{FF2B5EF4-FFF2-40B4-BE49-F238E27FC236}">
                <a16:creationId xmlns:a16="http://schemas.microsoft.com/office/drawing/2014/main" id="{34B51735-D430-48DB-B1BA-E15BB4E9C6D4}"/>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7BBEA1B9-A162-4837-AA7B-1B69DF594DB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34641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E59CEC4-A8E2-4F03-B899-2CF4C506F3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4C788491-B7E8-4535-A329-BADFA1758A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1F2F6516-88D2-4A95-B52C-E3BF3379F5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EA918-8C32-429A-8F26-A53F03AE8CEE}" type="datetimeFigureOut">
              <a:rPr lang="fr-DZ" smtClean="0"/>
              <a:t>23/02/2025</a:t>
            </a:fld>
            <a:endParaRPr lang="fr-DZ"/>
          </a:p>
        </p:txBody>
      </p:sp>
      <p:sp>
        <p:nvSpPr>
          <p:cNvPr id="5" name="Espace réservé du pied de page 4">
            <a:extLst>
              <a:ext uri="{FF2B5EF4-FFF2-40B4-BE49-F238E27FC236}">
                <a16:creationId xmlns:a16="http://schemas.microsoft.com/office/drawing/2014/main" id="{188D83F5-5569-40EE-B826-76BEA505F5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DZ"/>
          </a:p>
        </p:txBody>
      </p:sp>
      <p:sp>
        <p:nvSpPr>
          <p:cNvPr id="6" name="Espace réservé du numéro de diapositive 5">
            <a:extLst>
              <a:ext uri="{FF2B5EF4-FFF2-40B4-BE49-F238E27FC236}">
                <a16:creationId xmlns:a16="http://schemas.microsoft.com/office/drawing/2014/main" id="{2ECDF8E9-5715-42B1-8B99-B512CEF14C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8020C-3EAB-4CC9-B252-7B14D33B8778}" type="slidenum">
              <a:rPr lang="fr-DZ" smtClean="0"/>
              <a:t>‹N°›</a:t>
            </a:fld>
            <a:endParaRPr lang="fr-DZ"/>
          </a:p>
        </p:txBody>
      </p:sp>
    </p:spTree>
    <p:extLst>
      <p:ext uri="{BB962C8B-B14F-4D97-AF65-F5344CB8AC3E}">
        <p14:creationId xmlns:p14="http://schemas.microsoft.com/office/powerpoint/2010/main" val="265005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3C68A5-7A42-4B46-B2BF-BC92E45DB169}"/>
              </a:ext>
            </a:extLst>
          </p:cNvPr>
          <p:cNvSpPr>
            <a:spLocks noGrp="1"/>
          </p:cNvSpPr>
          <p:nvPr>
            <p:ph type="ctrTitle"/>
          </p:nvPr>
        </p:nvSpPr>
        <p:spPr>
          <a:xfrm>
            <a:off x="1249680" y="1117600"/>
            <a:ext cx="9184640" cy="2387600"/>
          </a:xfrm>
        </p:spPr>
        <p:txBody>
          <a:bodyPr>
            <a:normAutofit/>
          </a:bodyPr>
          <a:lstStyle/>
          <a:p>
            <a:r>
              <a:rPr lang="ar-SA" sz="8000" b="1" dirty="0"/>
              <a:t>المحاضرة الثالثة</a:t>
            </a:r>
            <a:br>
              <a:rPr lang="fr-FR" sz="8000" dirty="0"/>
            </a:br>
            <a:r>
              <a:rPr lang="fr-FR" sz="8000" b="1" dirty="0">
                <a:latin typeface="Times New Roman" panose="02020603050405020304" pitchFamily="18" charset="0"/>
                <a:cs typeface="Times New Roman" panose="02020603050405020304" pitchFamily="18" charset="0"/>
              </a:rPr>
              <a:t>Cours </a:t>
            </a:r>
            <a:r>
              <a:rPr lang="ar-SA" sz="8000" b="1" dirty="0">
                <a:latin typeface="Times New Roman" panose="02020603050405020304" pitchFamily="18" charset="0"/>
                <a:cs typeface="Times New Roman" panose="02020603050405020304" pitchFamily="18" charset="0"/>
              </a:rPr>
              <a:t>3</a:t>
            </a:r>
            <a:endParaRPr lang="fr-DZ" sz="8000" b="1" dirty="0">
              <a:latin typeface="Times New Roman" panose="02020603050405020304" pitchFamily="18" charset="0"/>
              <a:cs typeface="Times New Roman" panose="02020603050405020304" pitchFamily="18" charset="0"/>
            </a:endParaRPr>
          </a:p>
        </p:txBody>
      </p:sp>
      <p:sp>
        <p:nvSpPr>
          <p:cNvPr id="3" name="Sous-titre 2">
            <a:extLst>
              <a:ext uri="{FF2B5EF4-FFF2-40B4-BE49-F238E27FC236}">
                <a16:creationId xmlns:a16="http://schemas.microsoft.com/office/drawing/2014/main" id="{066CBD5C-6FA5-4C20-ABF1-56CD7E5A5AF6}"/>
              </a:ext>
            </a:extLst>
          </p:cNvPr>
          <p:cNvSpPr>
            <a:spLocks noGrp="1"/>
          </p:cNvSpPr>
          <p:nvPr>
            <p:ph type="subTitle" idx="1"/>
          </p:nvPr>
        </p:nvSpPr>
        <p:spPr/>
        <p:txBody>
          <a:bodyPr>
            <a:normAutofit/>
          </a:bodyPr>
          <a:lstStyle/>
          <a:p>
            <a:r>
              <a:rPr lang="ar-SA" sz="4400" b="1" dirty="0">
                <a:solidFill>
                  <a:srgbClr val="002060"/>
                </a:solidFill>
                <a:cs typeface="+mj-cs"/>
              </a:rPr>
              <a:t>قراء وتحليل نتائج معامل الإنحدار اللوجستي </a:t>
            </a:r>
          </a:p>
          <a:p>
            <a:r>
              <a:rPr lang="fr-FR" sz="3600" b="1" dirty="0" err="1">
                <a:solidFill>
                  <a:srgbClr val="002060"/>
                </a:solidFill>
                <a:latin typeface="Times New Roman" panose="02020603050405020304" pitchFamily="18" charset="0"/>
                <a:cs typeface="Times New Roman" panose="02020603050405020304" pitchFamily="18" charset="0"/>
              </a:rPr>
              <a:t>Logistic</a:t>
            </a:r>
            <a:r>
              <a:rPr lang="fr-FR" sz="3600" b="1" dirty="0">
                <a:solidFill>
                  <a:srgbClr val="002060"/>
                </a:solidFill>
                <a:latin typeface="Times New Roman" panose="02020603050405020304" pitchFamily="18" charset="0"/>
                <a:cs typeface="Times New Roman" panose="02020603050405020304" pitchFamily="18" charset="0"/>
              </a:rPr>
              <a:t> </a:t>
            </a:r>
            <a:r>
              <a:rPr lang="fr-FR" sz="3600" b="1" dirty="0" err="1">
                <a:solidFill>
                  <a:srgbClr val="002060"/>
                </a:solidFill>
                <a:latin typeface="Times New Roman" panose="02020603050405020304" pitchFamily="18" charset="0"/>
                <a:cs typeface="Times New Roman" panose="02020603050405020304" pitchFamily="18" charset="0"/>
              </a:rPr>
              <a:t>Regression</a:t>
            </a:r>
            <a:endParaRPr lang="fr-DZ"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800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1E3852A-62BC-4CAE-A64E-CB771DBB0B81}"/>
              </a:ext>
            </a:extLst>
          </p:cNvPr>
          <p:cNvSpPr txBox="1"/>
          <p:nvPr/>
        </p:nvSpPr>
        <p:spPr>
          <a:xfrm>
            <a:off x="247022" y="4971227"/>
            <a:ext cx="11697956" cy="1015663"/>
          </a:xfrm>
          <a:prstGeom prst="rect">
            <a:avLst/>
          </a:prstGeom>
          <a:noFill/>
        </p:spPr>
        <p:txBody>
          <a:bodyPr wrap="square" rtlCol="0">
            <a:spAutoFit/>
          </a:bodyPr>
          <a:lstStyle/>
          <a:p>
            <a:pPr algn="r" rtl="1"/>
            <a:r>
              <a:rPr lang="ar-SA" sz="2000" b="1" dirty="0"/>
              <a:t>وفقا لهذا الجدول فالنموذج تنبأ بشكل صحيح شراء 5 من الأفراد، في حين لم يشتري 5 آخرون، إذ بلغت دقة هذا النموذج في هذه المرحلة نسبة 100%.</a:t>
            </a:r>
          </a:p>
          <a:p>
            <a:pPr algn="r" rtl="1"/>
            <a:r>
              <a:rPr lang="ar-SA" sz="2000" b="1" dirty="0"/>
              <a:t>كما نلاحظ أن دقة النموذج في مرحلة 1 زادت بالمقارنة بالمرحلة الفارغة.</a:t>
            </a:r>
          </a:p>
        </p:txBody>
      </p:sp>
      <p:graphicFrame>
        <p:nvGraphicFramePr>
          <p:cNvPr id="2" name="Tableau 1">
            <a:extLst>
              <a:ext uri="{FF2B5EF4-FFF2-40B4-BE49-F238E27FC236}">
                <a16:creationId xmlns:a16="http://schemas.microsoft.com/office/drawing/2014/main" id="{E6EEB8A2-6919-4FBF-AE10-C9E3EFD99693}"/>
              </a:ext>
            </a:extLst>
          </p:cNvPr>
          <p:cNvGraphicFramePr>
            <a:graphicFrameLocks noGrp="1"/>
          </p:cNvGraphicFramePr>
          <p:nvPr/>
        </p:nvGraphicFramePr>
        <p:xfrm>
          <a:off x="2522136" y="2110154"/>
          <a:ext cx="208280" cy="365760"/>
        </p:xfrm>
        <a:graphic>
          <a:graphicData uri="http://schemas.openxmlformats.org/drawingml/2006/table">
            <a:tbl>
              <a:tblPr/>
              <a:tblGrid>
                <a:gridCol w="208280">
                  <a:extLst>
                    <a:ext uri="{9D8B030D-6E8A-4147-A177-3AD203B41FA5}">
                      <a16:colId xmlns:a16="http://schemas.microsoft.com/office/drawing/2014/main" val="2398891"/>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03531217"/>
                  </a:ext>
                </a:extLst>
              </a:tr>
            </a:tbl>
          </a:graphicData>
        </a:graphic>
      </p:graphicFrame>
      <p:sp>
        <p:nvSpPr>
          <p:cNvPr id="9" name="ZoneTexte 8">
            <a:extLst>
              <a:ext uri="{FF2B5EF4-FFF2-40B4-BE49-F238E27FC236}">
                <a16:creationId xmlns:a16="http://schemas.microsoft.com/office/drawing/2014/main" id="{54B464DC-AD37-4940-8491-F47740F047E1}"/>
              </a:ext>
            </a:extLst>
          </p:cNvPr>
          <p:cNvSpPr txBox="1"/>
          <p:nvPr/>
        </p:nvSpPr>
        <p:spPr>
          <a:xfrm rot="10800000" flipV="1">
            <a:off x="3089869" y="0"/>
            <a:ext cx="8696848" cy="561949"/>
          </a:xfrm>
          <a:prstGeom prst="rect">
            <a:avLst/>
          </a:prstGeom>
          <a:noFill/>
        </p:spPr>
        <p:txBody>
          <a:bodyPr wrap="square">
            <a:spAutoFit/>
          </a:bodyPr>
          <a:lstStyle/>
          <a:p>
            <a:pPr algn="just" rtl="1" fontAlgn="base">
              <a:lnSpc>
                <a:spcPct val="200000"/>
              </a:lnSpc>
              <a:spcAft>
                <a:spcPts val="1125"/>
              </a:spcAft>
            </a:pPr>
            <a:r>
              <a:rPr lang="fr-FR"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Block 1</a:t>
            </a:r>
            <a:r>
              <a:rPr lang="ar-SA"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ar-SA"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الطريقة =الدخول</a:t>
            </a:r>
            <a:endParaRPr lang="fr-DZ" sz="1600" dirty="0">
              <a:effectLst/>
              <a:latin typeface="Times New Roman" panose="02020603050405020304" pitchFamily="18" charset="0"/>
              <a:ea typeface="Times New Roman" panose="02020603050405020304" pitchFamily="18" charset="0"/>
            </a:endParaRPr>
          </a:p>
        </p:txBody>
      </p:sp>
      <p:graphicFrame>
        <p:nvGraphicFramePr>
          <p:cNvPr id="7" name="Tableau 6">
            <a:extLst>
              <a:ext uri="{FF2B5EF4-FFF2-40B4-BE49-F238E27FC236}">
                <a16:creationId xmlns:a16="http://schemas.microsoft.com/office/drawing/2014/main" id="{DC4B9CA4-0580-412C-BE0F-57422B8BEDFE}"/>
              </a:ext>
            </a:extLst>
          </p:cNvPr>
          <p:cNvGraphicFramePr>
            <a:graphicFrameLocks noGrp="1"/>
          </p:cNvGraphicFramePr>
          <p:nvPr>
            <p:extLst>
              <p:ext uri="{D42A27DB-BD31-4B8C-83A1-F6EECF244321}">
                <p14:modId xmlns:p14="http://schemas.microsoft.com/office/powerpoint/2010/main" val="678387306"/>
              </p:ext>
            </p:extLst>
          </p:nvPr>
        </p:nvGraphicFramePr>
        <p:xfrm>
          <a:off x="2260880" y="563334"/>
          <a:ext cx="9240522" cy="3932979"/>
        </p:xfrm>
        <a:graphic>
          <a:graphicData uri="http://schemas.openxmlformats.org/drawingml/2006/table">
            <a:tbl>
              <a:tblPr>
                <a:tableStyleId>{616DA210-FB5B-4158-B5E0-FEB733F419BA}</a:tableStyleId>
              </a:tblPr>
              <a:tblGrid>
                <a:gridCol w="1470290">
                  <a:extLst>
                    <a:ext uri="{9D8B030D-6E8A-4147-A177-3AD203B41FA5}">
                      <a16:colId xmlns:a16="http://schemas.microsoft.com/office/drawing/2014/main" val="2679828519"/>
                    </a:ext>
                  </a:extLst>
                </a:gridCol>
                <a:gridCol w="1470290">
                  <a:extLst>
                    <a:ext uri="{9D8B030D-6E8A-4147-A177-3AD203B41FA5}">
                      <a16:colId xmlns:a16="http://schemas.microsoft.com/office/drawing/2014/main" val="1047022484"/>
                    </a:ext>
                  </a:extLst>
                </a:gridCol>
                <a:gridCol w="1470290">
                  <a:extLst>
                    <a:ext uri="{9D8B030D-6E8A-4147-A177-3AD203B41FA5}">
                      <a16:colId xmlns:a16="http://schemas.microsoft.com/office/drawing/2014/main" val="4003525400"/>
                    </a:ext>
                  </a:extLst>
                </a:gridCol>
                <a:gridCol w="1470290">
                  <a:extLst>
                    <a:ext uri="{9D8B030D-6E8A-4147-A177-3AD203B41FA5}">
                      <a16:colId xmlns:a16="http://schemas.microsoft.com/office/drawing/2014/main" val="3981946879"/>
                    </a:ext>
                  </a:extLst>
                </a:gridCol>
                <a:gridCol w="1679681">
                  <a:extLst>
                    <a:ext uri="{9D8B030D-6E8A-4147-A177-3AD203B41FA5}">
                      <a16:colId xmlns:a16="http://schemas.microsoft.com/office/drawing/2014/main" val="1603166945"/>
                    </a:ext>
                  </a:extLst>
                </a:gridCol>
                <a:gridCol w="1679681">
                  <a:extLst>
                    <a:ext uri="{9D8B030D-6E8A-4147-A177-3AD203B41FA5}">
                      <a16:colId xmlns:a16="http://schemas.microsoft.com/office/drawing/2014/main" val="2428478417"/>
                    </a:ext>
                  </a:extLst>
                </a:gridCol>
              </a:tblGrid>
              <a:tr h="404873">
                <a:tc gridSpan="6">
                  <a:txBody>
                    <a:bodyPr/>
                    <a:lstStyle/>
                    <a:p>
                      <a:pPr marL="38100" marR="38100" algn="ctr" rtl="0">
                        <a:lnSpc>
                          <a:spcPct val="150000"/>
                        </a:lnSpc>
                        <a:spcAft>
                          <a:spcPts val="800"/>
                        </a:spcAft>
                      </a:pPr>
                      <a:r>
                        <a:rPr lang="ar-SA" sz="2000" b="1" dirty="0">
                          <a:effectLst/>
                        </a:rPr>
                        <a:t> جدول التصنيف</a:t>
                      </a:r>
                      <a:r>
                        <a:rPr lang="fr-DZ" sz="2000" b="1" baseline="30000" dirty="0" err="1">
                          <a:effectLst/>
                        </a:rPr>
                        <a:t>a,b</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107264950"/>
                  </a:ext>
                </a:extLst>
              </a:tr>
              <a:tr h="404873">
                <a:tc rowSpan="3" gridSpan="3">
                  <a:txBody>
                    <a:bodyPr/>
                    <a:lstStyle/>
                    <a:p>
                      <a:pPr marL="38100" marR="38100" algn="ctr">
                        <a:lnSpc>
                          <a:spcPct val="150000"/>
                        </a:lnSpc>
                        <a:spcAft>
                          <a:spcPts val="800"/>
                        </a:spcAft>
                      </a:pPr>
                      <a:endParaRPr lang="ar-SA" sz="2000" b="1" dirty="0">
                        <a:effectLst/>
                      </a:endParaRPr>
                    </a:p>
                    <a:p>
                      <a:pPr marL="38100" marR="38100" algn="ctr">
                        <a:lnSpc>
                          <a:spcPct val="100000"/>
                        </a:lnSpc>
                        <a:spcAft>
                          <a:spcPts val="800"/>
                        </a:spcAft>
                      </a:pPr>
                      <a:r>
                        <a:rPr lang="ar-SA" sz="2000" b="1" dirty="0">
                          <a:effectLst/>
                        </a:rPr>
                        <a:t>لاحظ</a:t>
                      </a:r>
                    </a:p>
                  </a:txBody>
                  <a:tcPr marL="0" marR="0" marT="0" marB="0"/>
                </a:tc>
                <a:tc rowSpan="3" hMerge="1">
                  <a:txBody>
                    <a:bodyPr/>
                    <a:lstStyle/>
                    <a:p>
                      <a:pPr marL="38100" marR="38100" algn="ctr">
                        <a:lnSpc>
                          <a:spcPct val="150000"/>
                        </a:lnSpc>
                        <a:spcAft>
                          <a:spcPts val="800"/>
                        </a:spcAft>
                      </a:pPr>
                      <a:r>
                        <a:rPr lang="ar-SA" sz="1600" b="1" dirty="0">
                          <a:effectLst/>
                        </a:rPr>
                        <a:t>لاحظ</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rowSpan="3" hMerge="1">
                  <a:txBody>
                    <a:bodyPr/>
                    <a:lstStyle/>
                    <a:p>
                      <a:endParaRPr lang="fr-DZ"/>
                    </a:p>
                  </a:txBody>
                  <a:tcPr/>
                </a:tc>
                <a:tc gridSpan="3">
                  <a:txBody>
                    <a:bodyPr/>
                    <a:lstStyle/>
                    <a:p>
                      <a:pPr marL="38100" marR="38100" algn="ctr">
                        <a:lnSpc>
                          <a:spcPct val="150000"/>
                        </a:lnSpc>
                        <a:spcAft>
                          <a:spcPts val="800"/>
                        </a:spcAft>
                      </a:pPr>
                      <a:r>
                        <a:rPr lang="ar-SA" sz="2000" b="1">
                          <a:effectLst/>
                        </a:rPr>
                        <a:t>التنبؤ</a:t>
                      </a:r>
                      <a:endParaRPr lang="fr-DZ"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2809089431"/>
                  </a:ext>
                </a:extLst>
              </a:tr>
              <a:tr h="389664">
                <a:tc gridSpan="3" vMerge="1">
                  <a:txBody>
                    <a:bodyPr/>
                    <a:lstStyle/>
                    <a:p>
                      <a:pPr algn="ctr">
                        <a:lnSpc>
                          <a:spcPct val="150000"/>
                        </a:lnSpc>
                        <a:spcAft>
                          <a:spcPts val="800"/>
                        </a:spcAft>
                      </a:pPr>
                      <a:r>
                        <a:rPr lang="fr-DZ" sz="1600" b="1">
                          <a:effectLst/>
                        </a:rPr>
                        <a:t> </a:t>
                      </a:r>
                      <a:endParaRPr lang="fr-DZ"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vMerge="1">
                  <a:txBody>
                    <a:bodyPr/>
                    <a:lstStyle/>
                    <a:p>
                      <a:endParaRPr lang="fr-DZ"/>
                    </a:p>
                  </a:txBody>
                  <a:tcPr/>
                </a:tc>
                <a:tc hMerge="1" vMerge="1">
                  <a:txBody>
                    <a:bodyPr/>
                    <a:lstStyle/>
                    <a:p>
                      <a:endParaRPr lang="fr-DZ"/>
                    </a:p>
                  </a:txBody>
                  <a:tcPr/>
                </a:tc>
                <a:tc gridSpan="2">
                  <a:txBody>
                    <a:bodyPr/>
                    <a:lstStyle/>
                    <a:p>
                      <a:pPr marL="38100" marR="38100" algn="ctr">
                        <a:lnSpc>
                          <a:spcPct val="150000"/>
                        </a:lnSpc>
                        <a:spcAft>
                          <a:spcPts val="800"/>
                        </a:spcAft>
                      </a:pPr>
                      <a:r>
                        <a:rPr lang="ar-SA" sz="1800" b="1" dirty="0">
                          <a:effectLst/>
                        </a:rPr>
                        <a:t>عملية الشراء</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rowSpan="2">
                  <a:txBody>
                    <a:bodyPr/>
                    <a:lstStyle/>
                    <a:p>
                      <a:pPr marL="38100" marR="38100" algn="ctr">
                        <a:lnSpc>
                          <a:spcPct val="150000"/>
                        </a:lnSpc>
                        <a:spcAft>
                          <a:spcPts val="800"/>
                        </a:spcAft>
                      </a:pPr>
                      <a:r>
                        <a:rPr lang="ar-SA" sz="1800" b="1" dirty="0">
                          <a:effectLst/>
                        </a:rPr>
                        <a:t>النسب المئوية الصحيحة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val="956272385"/>
                  </a:ext>
                </a:extLst>
              </a:tr>
              <a:tr h="434234">
                <a:tc gridSpan="3" vMerge="1">
                  <a:txBody>
                    <a:bodyPr/>
                    <a:lstStyle/>
                    <a:p>
                      <a:pPr algn="ctr">
                        <a:lnSpc>
                          <a:spcPct val="150000"/>
                        </a:lnSpc>
                        <a:spcAft>
                          <a:spcPts val="800"/>
                        </a:spcAft>
                      </a:pPr>
                      <a:r>
                        <a:rPr lang="fr-DZ" sz="1600" b="1" dirty="0">
                          <a:effectLst/>
                        </a:rPr>
                        <a:t> </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vMerge="1">
                  <a:txBody>
                    <a:bodyPr/>
                    <a:lstStyle/>
                    <a:p>
                      <a:endParaRPr lang="fr-DZ"/>
                    </a:p>
                  </a:txBody>
                  <a:tcPr/>
                </a:tc>
                <a:tc hMerge="1" vMerge="1">
                  <a:txBody>
                    <a:bodyPr/>
                    <a:lstStyle/>
                    <a:p>
                      <a:endParaRPr lang="fr-DZ"/>
                    </a:p>
                  </a:txBody>
                  <a:tcPr/>
                </a:tc>
                <a:tc>
                  <a:txBody>
                    <a:bodyPr/>
                    <a:lstStyle/>
                    <a:p>
                      <a:pPr marL="38100" marR="38100" algn="ctr">
                        <a:lnSpc>
                          <a:spcPct val="150000"/>
                        </a:lnSpc>
                        <a:spcAft>
                          <a:spcPts val="800"/>
                        </a:spcAft>
                      </a:pPr>
                      <a:r>
                        <a:rPr lang="ar-SA" sz="1800" b="1" dirty="0">
                          <a:effectLst/>
                        </a:rPr>
                        <a:t>لا يشتري</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يشتري</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vMerge="1">
                  <a:txBody>
                    <a:bodyPr/>
                    <a:lstStyle/>
                    <a:p>
                      <a:endParaRPr lang="fr-DZ"/>
                    </a:p>
                  </a:txBody>
                  <a:tcPr/>
                </a:tc>
                <a:extLst>
                  <a:ext uri="{0D108BD9-81ED-4DB2-BD59-A6C34878D82A}">
                    <a16:rowId xmlns:a16="http://schemas.microsoft.com/office/drawing/2014/main" val="135270744"/>
                  </a:ext>
                </a:extLst>
              </a:tr>
              <a:tr h="584780">
                <a:tc rowSpan="3">
                  <a:txBody>
                    <a:bodyPr/>
                    <a:lstStyle/>
                    <a:p>
                      <a:pPr marL="38100" marR="38100" algn="ctr">
                        <a:lnSpc>
                          <a:spcPct val="150000"/>
                        </a:lnSpc>
                        <a:spcAft>
                          <a:spcPts val="800"/>
                        </a:spcAft>
                      </a:pPr>
                      <a:r>
                        <a:rPr lang="ar-SA" sz="1800" b="1">
                          <a:effectLst/>
                        </a:rPr>
                        <a:t>الخطوة 0</a:t>
                      </a:r>
                      <a:endParaRPr lang="fr-DZ" sz="18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rowSpan="2">
                  <a:txBody>
                    <a:bodyPr/>
                    <a:lstStyle/>
                    <a:p>
                      <a:pPr marL="38100" marR="38100" algn="ctr">
                        <a:lnSpc>
                          <a:spcPct val="150000"/>
                        </a:lnSpc>
                        <a:spcAft>
                          <a:spcPts val="800"/>
                        </a:spcAft>
                      </a:pPr>
                      <a:r>
                        <a:rPr lang="ar-SA" sz="1800" b="1" dirty="0">
                          <a:effectLst/>
                        </a:rPr>
                        <a:t>عملية الشراء</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لا يشتري</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00000"/>
                        </a:lnSpc>
                        <a:spcAft>
                          <a:spcPts val="800"/>
                        </a:spcAft>
                      </a:pPr>
                      <a:r>
                        <a:rPr lang="ar-SA" sz="1600" b="1" dirty="0">
                          <a:effectLst/>
                        </a:rPr>
                        <a:t>5</a:t>
                      </a:r>
                    </a:p>
                    <a:p>
                      <a:pPr marL="38100" marR="38100" algn="ctr">
                        <a:lnSpc>
                          <a:spcPct val="100000"/>
                        </a:lnSpc>
                        <a:spcAft>
                          <a:spcPts val="800"/>
                        </a:spcAft>
                      </a:pPr>
                      <a:r>
                        <a:rPr lang="ar-SA" sz="1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السالب الصحيح</a:t>
                      </a:r>
                      <a:endParaRPr lang="fr-DZ" sz="1600" b="1"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00000"/>
                        </a:lnSpc>
                        <a:spcAft>
                          <a:spcPts val="800"/>
                        </a:spcAft>
                      </a:pPr>
                      <a:r>
                        <a:rPr lang="ar-SA" sz="1600" b="1" dirty="0">
                          <a:effectLst/>
                        </a:rPr>
                        <a:t>0</a:t>
                      </a:r>
                    </a:p>
                    <a:p>
                      <a:pPr marL="38100" marR="38100" algn="ctr">
                        <a:lnSpc>
                          <a:spcPct val="100000"/>
                        </a:lnSpc>
                        <a:spcAft>
                          <a:spcPts val="800"/>
                        </a:spcAft>
                      </a:pPr>
                      <a:r>
                        <a:rPr lang="ar-SA" sz="1600" b="1" dirty="0">
                          <a:effectLst/>
                          <a:highlight>
                            <a:srgbClr val="FF0000"/>
                          </a:highlight>
                          <a:latin typeface="Calibri" panose="020F0502020204030204" pitchFamily="34" charset="0"/>
                          <a:ea typeface="Calibri" panose="020F0502020204030204" pitchFamily="34" charset="0"/>
                          <a:cs typeface="Arial" panose="020B0604020202020204" pitchFamily="34" charset="0"/>
                        </a:rPr>
                        <a:t>الموجب الخاطئ</a:t>
                      </a:r>
                      <a:endParaRPr lang="fr-DZ" sz="16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600" b="1" dirty="0">
                          <a:effectLst/>
                        </a:rPr>
                        <a:t>100,0</a:t>
                      </a:r>
                      <a:endParaRPr lang="fr-DZ" sz="12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339881216"/>
                  </a:ext>
                </a:extLst>
              </a:tr>
              <a:tr h="584780">
                <a:tc vMerge="1">
                  <a:txBody>
                    <a:bodyPr/>
                    <a:lstStyle/>
                    <a:p>
                      <a:endParaRPr lang="fr-DZ"/>
                    </a:p>
                  </a:txBody>
                  <a:tcPr/>
                </a:tc>
                <a:tc vMerge="1">
                  <a:txBody>
                    <a:bodyPr/>
                    <a:lstStyle/>
                    <a:p>
                      <a:endParaRPr lang="fr-DZ"/>
                    </a:p>
                  </a:txBody>
                  <a:tcPr/>
                </a:tc>
                <a:tc>
                  <a:txBody>
                    <a:bodyPr/>
                    <a:lstStyle/>
                    <a:p>
                      <a:pPr marL="38100" marR="38100" algn="ctr">
                        <a:lnSpc>
                          <a:spcPct val="150000"/>
                        </a:lnSpc>
                        <a:spcAft>
                          <a:spcPts val="800"/>
                        </a:spcAft>
                      </a:pPr>
                      <a:r>
                        <a:rPr lang="ar-SA" sz="1800" b="1" dirty="0">
                          <a:effectLst/>
                        </a:rPr>
                        <a:t>يشتري</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00000"/>
                        </a:lnSpc>
                        <a:spcAft>
                          <a:spcPts val="800"/>
                        </a:spcAft>
                      </a:pPr>
                      <a:r>
                        <a:rPr lang="fr-DZ" sz="1600" b="1" dirty="0">
                          <a:effectLst/>
                        </a:rPr>
                        <a:t>0</a:t>
                      </a:r>
                      <a:endParaRPr lang="ar-SA" sz="1600" b="1" dirty="0">
                        <a:effectLst/>
                      </a:endParaRPr>
                    </a:p>
                    <a:p>
                      <a:pPr marL="38100" marR="38100" algn="ctr">
                        <a:lnSpc>
                          <a:spcPct val="100000"/>
                        </a:lnSpc>
                        <a:spcAft>
                          <a:spcPts val="800"/>
                        </a:spcAft>
                      </a:pPr>
                      <a:r>
                        <a:rPr lang="ar-SA" sz="1600" b="1" dirty="0">
                          <a:effectLst/>
                          <a:highlight>
                            <a:srgbClr val="FF0000"/>
                          </a:highlight>
                          <a:latin typeface="Calibri" panose="020F0502020204030204" pitchFamily="34" charset="0"/>
                          <a:ea typeface="Calibri" panose="020F0502020204030204" pitchFamily="34" charset="0"/>
                          <a:cs typeface="Arial" panose="020B0604020202020204" pitchFamily="34" charset="0"/>
                        </a:rPr>
                        <a:t>السالب الخاطئ</a:t>
                      </a:r>
                      <a:endParaRPr lang="fr-DZ" sz="16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00000"/>
                        </a:lnSpc>
                        <a:spcAft>
                          <a:spcPts val="800"/>
                        </a:spcAft>
                      </a:pPr>
                      <a:r>
                        <a:rPr lang="ar-SA" sz="1600" b="1" dirty="0">
                          <a:effectLst/>
                        </a:rPr>
                        <a:t>5</a:t>
                      </a:r>
                    </a:p>
                    <a:p>
                      <a:pPr marL="38100" marR="38100" algn="ctr">
                        <a:lnSpc>
                          <a:spcPct val="100000"/>
                        </a:lnSpc>
                        <a:spcAft>
                          <a:spcPts val="800"/>
                        </a:spcAft>
                      </a:pPr>
                      <a:r>
                        <a:rPr lang="ar-SA" sz="1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الموجب الصحيح</a:t>
                      </a:r>
                      <a:endParaRPr lang="fr-DZ" sz="1600" b="1"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600" b="1" dirty="0">
                          <a:effectLst/>
                        </a:rPr>
                        <a:t>100</a:t>
                      </a:r>
                      <a:r>
                        <a:rPr lang="fr-DZ" sz="1600" b="1" dirty="0">
                          <a:effectLst/>
                        </a:rPr>
                        <a:t>,0</a:t>
                      </a:r>
                      <a:endParaRPr lang="fr-DZ" sz="12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732190581"/>
                  </a:ext>
                </a:extLst>
              </a:tr>
              <a:tr h="434234">
                <a:tc vMerge="1">
                  <a:txBody>
                    <a:bodyPr/>
                    <a:lstStyle/>
                    <a:p>
                      <a:endParaRPr lang="fr-DZ"/>
                    </a:p>
                  </a:txBody>
                  <a:tcPr/>
                </a:tc>
                <a:tc gridSpan="2">
                  <a:txBody>
                    <a:bodyPr/>
                    <a:lstStyle/>
                    <a:p>
                      <a:pPr marL="38100" marR="38100" algn="ctr">
                        <a:lnSpc>
                          <a:spcPct val="150000"/>
                        </a:lnSpc>
                        <a:spcAft>
                          <a:spcPts val="800"/>
                        </a:spcAft>
                      </a:pPr>
                      <a:r>
                        <a:rPr lang="ar-SA" sz="1800" b="1" dirty="0">
                          <a:effectLst/>
                        </a:rPr>
                        <a:t>النسبة المئوية الإجمالية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a:txBody>
                    <a:bodyPr/>
                    <a:lstStyle/>
                    <a:p>
                      <a:pPr algn="ctr">
                        <a:lnSpc>
                          <a:spcPct val="150000"/>
                        </a:lnSpc>
                        <a:spcAft>
                          <a:spcPts val="800"/>
                        </a:spcAft>
                      </a:pPr>
                      <a:r>
                        <a:rPr lang="fr-DZ" sz="2000" b="1">
                          <a:effectLst/>
                        </a:rPr>
                        <a:t> </a:t>
                      </a:r>
                      <a:endParaRPr lang="fr-DZ"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50000"/>
                        </a:lnSpc>
                        <a:spcAft>
                          <a:spcPts val="800"/>
                        </a:spcAft>
                      </a:pPr>
                      <a:r>
                        <a:rPr lang="fr-DZ" sz="2000" b="1">
                          <a:effectLst/>
                        </a:rPr>
                        <a:t> </a:t>
                      </a:r>
                      <a:endParaRPr lang="fr-DZ"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600" b="1" dirty="0">
                          <a:effectLst/>
                        </a:rPr>
                        <a:t>100</a:t>
                      </a:r>
                      <a:r>
                        <a:rPr lang="fr-DZ" sz="1600" b="1" dirty="0">
                          <a:effectLst/>
                        </a:rPr>
                        <a:t>,0</a:t>
                      </a:r>
                      <a:endParaRPr lang="fr-DZ" sz="12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101869288"/>
                  </a:ext>
                </a:extLst>
              </a:tr>
              <a:tr h="292518">
                <a:tc gridSpan="6">
                  <a:txBody>
                    <a:bodyPr/>
                    <a:lstStyle/>
                    <a:p>
                      <a:pPr marL="342900" marR="38100" lvl="0" indent="-342900" algn="r" rtl="1">
                        <a:lnSpc>
                          <a:spcPct val="100000"/>
                        </a:lnSpc>
                        <a:spcAft>
                          <a:spcPts val="800"/>
                        </a:spcAft>
                        <a:buFont typeface="+mj-cs"/>
                        <a:buAutoNum type="arabic1Minus"/>
                      </a:pPr>
                      <a:r>
                        <a:rPr lang="ar-SA" sz="1400" b="1" dirty="0">
                          <a:effectLst/>
                        </a:rPr>
                        <a:t>يتم تضمين الثابت في النموذج</a:t>
                      </a:r>
                      <a:endParaRPr lang="fr-DZ" sz="11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2550452338"/>
                  </a:ext>
                </a:extLst>
              </a:tr>
              <a:tr h="387793">
                <a:tc gridSpan="6">
                  <a:txBody>
                    <a:bodyPr/>
                    <a:lstStyle/>
                    <a:p>
                      <a:pPr marL="342900" marR="38100" lvl="0" indent="-342900" algn="r" rtl="1">
                        <a:lnSpc>
                          <a:spcPct val="100000"/>
                        </a:lnSpc>
                        <a:spcAft>
                          <a:spcPts val="800"/>
                        </a:spcAft>
                        <a:buFont typeface="+mj-cs"/>
                        <a:buAutoNum type="arabic1Minus"/>
                      </a:pPr>
                      <a:r>
                        <a:rPr lang="ar-SA" sz="1400" b="1" dirty="0">
                          <a:effectLst/>
                        </a:rPr>
                        <a:t>قيم القطع هي 500</a:t>
                      </a:r>
                      <a:endParaRPr lang="fr-DZ" sz="11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1518667227"/>
                  </a:ext>
                </a:extLst>
              </a:tr>
            </a:tbl>
          </a:graphicData>
        </a:graphic>
      </p:graphicFrame>
    </p:spTree>
    <p:extLst>
      <p:ext uri="{BB962C8B-B14F-4D97-AF65-F5344CB8AC3E}">
        <p14:creationId xmlns:p14="http://schemas.microsoft.com/office/powerpoint/2010/main" val="1219722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E6EEB8A2-6919-4FBF-AE10-C9E3EFD99693}"/>
              </a:ext>
            </a:extLst>
          </p:cNvPr>
          <p:cNvGraphicFramePr>
            <a:graphicFrameLocks noGrp="1"/>
          </p:cNvGraphicFramePr>
          <p:nvPr/>
        </p:nvGraphicFramePr>
        <p:xfrm>
          <a:off x="2522136" y="2110154"/>
          <a:ext cx="208280" cy="365760"/>
        </p:xfrm>
        <a:graphic>
          <a:graphicData uri="http://schemas.openxmlformats.org/drawingml/2006/table">
            <a:tbl>
              <a:tblPr/>
              <a:tblGrid>
                <a:gridCol w="208280">
                  <a:extLst>
                    <a:ext uri="{9D8B030D-6E8A-4147-A177-3AD203B41FA5}">
                      <a16:colId xmlns:a16="http://schemas.microsoft.com/office/drawing/2014/main" val="2398891"/>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03531217"/>
                  </a:ext>
                </a:extLst>
              </a:tr>
            </a:tbl>
          </a:graphicData>
        </a:graphic>
      </p:graphicFrame>
      <p:sp>
        <p:nvSpPr>
          <p:cNvPr id="9" name="ZoneTexte 8">
            <a:extLst>
              <a:ext uri="{FF2B5EF4-FFF2-40B4-BE49-F238E27FC236}">
                <a16:creationId xmlns:a16="http://schemas.microsoft.com/office/drawing/2014/main" id="{54B464DC-AD37-4940-8491-F47740F047E1}"/>
              </a:ext>
            </a:extLst>
          </p:cNvPr>
          <p:cNvSpPr txBox="1"/>
          <p:nvPr/>
        </p:nvSpPr>
        <p:spPr>
          <a:xfrm rot="10800000" flipV="1">
            <a:off x="3089869" y="0"/>
            <a:ext cx="8696848" cy="561949"/>
          </a:xfrm>
          <a:prstGeom prst="rect">
            <a:avLst/>
          </a:prstGeom>
          <a:noFill/>
        </p:spPr>
        <p:txBody>
          <a:bodyPr wrap="square">
            <a:spAutoFit/>
          </a:bodyPr>
          <a:lstStyle/>
          <a:p>
            <a:pPr algn="just" rtl="1" fontAlgn="base">
              <a:lnSpc>
                <a:spcPct val="200000"/>
              </a:lnSpc>
              <a:spcAft>
                <a:spcPts val="1125"/>
              </a:spcAft>
            </a:pPr>
            <a:r>
              <a:rPr lang="fr-FR"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Block 1</a:t>
            </a:r>
            <a:r>
              <a:rPr lang="ar-SA"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ar-SA"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الطريقة =الدخول</a:t>
            </a:r>
            <a:endParaRPr lang="fr-DZ" sz="1600" dirty="0">
              <a:effectLst/>
              <a:latin typeface="Times New Roman" panose="02020603050405020304" pitchFamily="18" charset="0"/>
              <a:ea typeface="Times New Roman" panose="02020603050405020304" pitchFamily="18" charset="0"/>
            </a:endParaRPr>
          </a:p>
        </p:txBody>
      </p:sp>
      <p:graphicFrame>
        <p:nvGraphicFramePr>
          <p:cNvPr id="3" name="Tableau 2">
            <a:extLst>
              <a:ext uri="{FF2B5EF4-FFF2-40B4-BE49-F238E27FC236}">
                <a16:creationId xmlns:a16="http://schemas.microsoft.com/office/drawing/2014/main" id="{AEE32AAE-42D8-42DD-AA7C-C062B4961E9F}"/>
              </a:ext>
            </a:extLst>
          </p:cNvPr>
          <p:cNvGraphicFramePr>
            <a:graphicFrameLocks noGrp="1"/>
          </p:cNvGraphicFramePr>
          <p:nvPr>
            <p:extLst>
              <p:ext uri="{D42A27DB-BD31-4B8C-83A1-F6EECF244321}">
                <p14:modId xmlns:p14="http://schemas.microsoft.com/office/powerpoint/2010/main" val="4208838726"/>
              </p:ext>
            </p:extLst>
          </p:nvPr>
        </p:nvGraphicFramePr>
        <p:xfrm>
          <a:off x="763675" y="793820"/>
          <a:ext cx="10701496" cy="3911987"/>
        </p:xfrm>
        <a:graphic>
          <a:graphicData uri="http://schemas.openxmlformats.org/drawingml/2006/table">
            <a:tbl>
              <a:tblPr>
                <a:tableStyleId>{616DA210-FB5B-4158-B5E0-FEB733F419BA}</a:tableStyleId>
              </a:tblPr>
              <a:tblGrid>
                <a:gridCol w="1511813">
                  <a:extLst>
                    <a:ext uri="{9D8B030D-6E8A-4147-A177-3AD203B41FA5}">
                      <a16:colId xmlns:a16="http://schemas.microsoft.com/office/drawing/2014/main" val="2431755745"/>
                    </a:ext>
                  </a:extLst>
                </a:gridCol>
                <a:gridCol w="1461797">
                  <a:extLst>
                    <a:ext uri="{9D8B030D-6E8A-4147-A177-3AD203B41FA5}">
                      <a16:colId xmlns:a16="http://schemas.microsoft.com/office/drawing/2014/main" val="3884121604"/>
                    </a:ext>
                  </a:extLst>
                </a:gridCol>
                <a:gridCol w="1287981">
                  <a:extLst>
                    <a:ext uri="{9D8B030D-6E8A-4147-A177-3AD203B41FA5}">
                      <a16:colId xmlns:a16="http://schemas.microsoft.com/office/drawing/2014/main" val="1505120665"/>
                    </a:ext>
                  </a:extLst>
                </a:gridCol>
                <a:gridCol w="1287981">
                  <a:extLst>
                    <a:ext uri="{9D8B030D-6E8A-4147-A177-3AD203B41FA5}">
                      <a16:colId xmlns:a16="http://schemas.microsoft.com/office/drawing/2014/main" val="1867732228"/>
                    </a:ext>
                  </a:extLst>
                </a:gridCol>
                <a:gridCol w="1287981">
                  <a:extLst>
                    <a:ext uri="{9D8B030D-6E8A-4147-A177-3AD203B41FA5}">
                      <a16:colId xmlns:a16="http://schemas.microsoft.com/office/drawing/2014/main" val="2127554499"/>
                    </a:ext>
                  </a:extLst>
                </a:gridCol>
                <a:gridCol w="1287981">
                  <a:extLst>
                    <a:ext uri="{9D8B030D-6E8A-4147-A177-3AD203B41FA5}">
                      <a16:colId xmlns:a16="http://schemas.microsoft.com/office/drawing/2014/main" val="3054095487"/>
                    </a:ext>
                  </a:extLst>
                </a:gridCol>
                <a:gridCol w="1287981">
                  <a:extLst>
                    <a:ext uri="{9D8B030D-6E8A-4147-A177-3AD203B41FA5}">
                      <a16:colId xmlns:a16="http://schemas.microsoft.com/office/drawing/2014/main" val="3736560325"/>
                    </a:ext>
                  </a:extLst>
                </a:gridCol>
                <a:gridCol w="1287981">
                  <a:extLst>
                    <a:ext uri="{9D8B030D-6E8A-4147-A177-3AD203B41FA5}">
                      <a16:colId xmlns:a16="http://schemas.microsoft.com/office/drawing/2014/main" val="2039885246"/>
                    </a:ext>
                  </a:extLst>
                </a:gridCol>
              </a:tblGrid>
              <a:tr h="266281">
                <a:tc gridSpan="8">
                  <a:txBody>
                    <a:bodyPr/>
                    <a:lstStyle/>
                    <a:p>
                      <a:pPr marL="38100" marR="38100" algn="ctr">
                        <a:lnSpc>
                          <a:spcPct val="150000"/>
                        </a:lnSpc>
                        <a:spcAft>
                          <a:spcPts val="800"/>
                        </a:spcAft>
                      </a:pPr>
                      <a:r>
                        <a:rPr lang="ar-SA" sz="1800" b="1" dirty="0">
                          <a:effectLst/>
                        </a:rPr>
                        <a:t>المتغيرات في المعادلة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2884370431"/>
                  </a:ext>
                </a:extLst>
              </a:tr>
              <a:tr h="798844">
                <a:tc gridSpan="2">
                  <a:txBody>
                    <a:bodyPr/>
                    <a:lstStyle/>
                    <a:p>
                      <a:pPr algn="ctr">
                        <a:lnSpc>
                          <a:spcPct val="150000"/>
                        </a:lnSpc>
                        <a:spcAft>
                          <a:spcPts val="800"/>
                        </a:spcAft>
                      </a:pPr>
                      <a:r>
                        <a:rPr lang="fr-DZ" sz="1800" b="1" dirty="0">
                          <a:effectLst/>
                        </a:rPr>
                        <a:t> </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a:txBody>
                    <a:bodyPr/>
                    <a:lstStyle/>
                    <a:p>
                      <a:pPr marL="38100" marR="38100" algn="ctr">
                        <a:lnSpc>
                          <a:spcPct val="150000"/>
                        </a:lnSpc>
                        <a:spcAft>
                          <a:spcPts val="800"/>
                        </a:spcAft>
                      </a:pPr>
                      <a:r>
                        <a:rPr lang="ar-SA" sz="1800" b="1" dirty="0" err="1">
                          <a:effectLst/>
                        </a:rPr>
                        <a:t>اللوغارتيم</a:t>
                      </a:r>
                      <a:endParaRPr lang="ar-SA" sz="1800" b="1" dirty="0">
                        <a:effectLst/>
                      </a:endParaRPr>
                    </a:p>
                    <a:p>
                      <a:pPr marL="38100" marR="38100" algn="ctr">
                        <a:lnSpc>
                          <a:spcPct val="150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B</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الخطأ المعياري</a:t>
                      </a:r>
                      <a:endParaRPr lang="fr-FR" sz="1800" b="1" dirty="0">
                        <a:effectLst/>
                      </a:endParaRPr>
                    </a:p>
                    <a:p>
                      <a:pPr marL="38100" marR="38100" algn="ctr">
                        <a:lnSpc>
                          <a:spcPct val="150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SE</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اختبار </a:t>
                      </a:r>
                      <a:endParaRPr lang="fr-FR" sz="1800" b="1" dirty="0">
                        <a:effectLst/>
                      </a:endParaRPr>
                    </a:p>
                    <a:p>
                      <a:pPr marL="38100" marR="38100" algn="ctr">
                        <a:lnSpc>
                          <a:spcPct val="150000"/>
                        </a:lnSpc>
                        <a:spcAft>
                          <a:spcPts val="800"/>
                        </a:spcAft>
                      </a:pPr>
                      <a:r>
                        <a:rPr lang="fr-DZ" sz="1800" b="1" dirty="0">
                          <a:effectLst/>
                        </a:rPr>
                        <a:t>Wald</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درجات الحرية</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ddi</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مستوى الدلالة</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signif</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نسب الترجيح</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Exp</a:t>
                      </a:r>
                      <a:r>
                        <a:rPr lang="fr-FR" sz="1800" b="1" dirty="0">
                          <a:effectLst/>
                          <a:latin typeface="Calibri" panose="020F0502020204030204" pitchFamily="34" charset="0"/>
                          <a:ea typeface="Calibri" panose="020F0502020204030204" pitchFamily="34" charset="0"/>
                          <a:cs typeface="Arial" panose="020B0604020202020204" pitchFamily="34" charset="0"/>
                        </a:rPr>
                        <a:t>(B)</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val="2467234811"/>
                  </a:ext>
                </a:extLst>
              </a:tr>
              <a:tr h="532563">
                <a:tc rowSpan="4">
                  <a:txBody>
                    <a:bodyPr/>
                    <a:lstStyle/>
                    <a:p>
                      <a:pPr marL="38100" marR="38100" algn="ctr">
                        <a:lnSpc>
                          <a:spcPct val="150000"/>
                        </a:lnSpc>
                        <a:spcAft>
                          <a:spcPts val="800"/>
                        </a:spcAft>
                      </a:pPr>
                      <a:r>
                        <a:rPr lang="ar-SA" sz="1800" b="1" dirty="0">
                          <a:effectLst/>
                        </a:rPr>
                        <a:t>الخطوة 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عدد الزيارات</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94,533</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rPr>
                        <a:t>21528,926</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dirty="0">
                          <a:effectLst/>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rPr>
                        <a:t>1,136</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578135531"/>
                  </a:ext>
                </a:extLst>
              </a:tr>
              <a:tr h="532563">
                <a:tc vMerge="1">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عدد المنتجات</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rtl="1">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13,061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3063,963</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0,455</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525642405"/>
                  </a:ext>
                </a:extLst>
              </a:tr>
              <a:tr h="532563">
                <a:tc vMerge="1">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متوسط الوقت</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61,262-</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14154,397</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166707543"/>
                  </a:ext>
                </a:extLst>
              </a:tr>
              <a:tr h="532563">
                <a:tc vMerge="1">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الثابت</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49,618</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15738,372</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3,539</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711322498"/>
                  </a:ext>
                </a:extLst>
              </a:tr>
              <a:tr h="532563">
                <a:tc gridSpan="8">
                  <a:txBody>
                    <a:bodyPr/>
                    <a:lstStyle/>
                    <a:p>
                      <a:pPr marL="38100" marR="38100" algn="r" rtl="1">
                        <a:lnSpc>
                          <a:spcPts val="1600"/>
                        </a:lnSpc>
                        <a:spcAft>
                          <a:spcPts val="800"/>
                        </a:spcAft>
                      </a:pPr>
                      <a:r>
                        <a:rPr lang="ar-S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أ. مقدمة للمتغيرات في الخطوة 1: عدد الزيارات، عدد المنتجات، متوسط الوقت</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r>
                        <a:rPr lang="ar-S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أ. مقدمة للمتغيرات في الخطوة 1: الضيافة، السعر، الجودة</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583807931"/>
                  </a:ext>
                </a:extLst>
              </a:tr>
            </a:tbl>
          </a:graphicData>
        </a:graphic>
      </p:graphicFrame>
      <p:sp>
        <p:nvSpPr>
          <p:cNvPr id="8" name="ZoneTexte 7">
            <a:extLst>
              <a:ext uri="{FF2B5EF4-FFF2-40B4-BE49-F238E27FC236}">
                <a16:creationId xmlns:a16="http://schemas.microsoft.com/office/drawing/2014/main" id="{9B8374EB-0A9B-42A4-98B3-AA706178ABC2}"/>
              </a:ext>
            </a:extLst>
          </p:cNvPr>
          <p:cNvSpPr txBox="1"/>
          <p:nvPr/>
        </p:nvSpPr>
        <p:spPr>
          <a:xfrm>
            <a:off x="232787" y="5218180"/>
            <a:ext cx="11726425" cy="1323439"/>
          </a:xfrm>
          <a:prstGeom prst="rect">
            <a:avLst/>
          </a:prstGeom>
          <a:noFill/>
        </p:spPr>
        <p:txBody>
          <a:bodyPr wrap="square" rtlCol="0">
            <a:spAutoFit/>
          </a:bodyPr>
          <a:lstStyle/>
          <a:p>
            <a:pPr algn="r" rtl="1"/>
            <a:r>
              <a:rPr lang="ar-SA" sz="2000" b="1" dirty="0">
                <a:highlight>
                  <a:srgbClr val="FF0000"/>
                </a:highlight>
              </a:rPr>
              <a:t>معادلة الإنحدار اللوجستي للتنبؤ بالمتغير التابع من خلال المتغيرات المستقلة بوحدات لوغاريتم، وتكون كالتالي:</a:t>
            </a:r>
            <a:endParaRPr lang="ar-SA" sz="2000" b="1" dirty="0"/>
          </a:p>
          <a:p>
            <a:pPr algn="l"/>
            <a:r>
              <a:rPr lang="fr-FR" sz="2000" b="1" dirty="0"/>
              <a:t>Log (p/1-p)= </a:t>
            </a:r>
            <a:r>
              <a:rPr lang="ar-SA" sz="2000" b="1" dirty="0"/>
              <a:t>لوغاريتم الثابت</a:t>
            </a:r>
            <a:r>
              <a:rPr lang="fr-FR" sz="2000" b="1" dirty="0"/>
              <a:t>+ </a:t>
            </a:r>
            <a:r>
              <a:rPr lang="ar-SA" sz="2000" b="1" dirty="0" err="1"/>
              <a:t>لوغارتيم</a:t>
            </a:r>
            <a:r>
              <a:rPr lang="fr-FR" sz="2000" b="1" dirty="0"/>
              <a:t> </a:t>
            </a:r>
            <a:r>
              <a:rPr lang="ar-SA" sz="2000" b="1" dirty="0"/>
              <a:t>(المتغير المستقل 1)</a:t>
            </a:r>
            <a:r>
              <a:rPr lang="fr-FR" sz="2000" b="1" dirty="0"/>
              <a:t> + </a:t>
            </a:r>
            <a:r>
              <a:rPr lang="ar-SA" sz="2000" b="1" dirty="0" err="1"/>
              <a:t>لوغارتيم</a:t>
            </a:r>
            <a:r>
              <a:rPr lang="fr-FR" sz="2000" b="1" dirty="0"/>
              <a:t> </a:t>
            </a:r>
            <a:r>
              <a:rPr lang="ar-SA" sz="2000" b="1" dirty="0"/>
              <a:t>(المتغير المستقل 2) </a:t>
            </a:r>
            <a:r>
              <a:rPr lang="fr-FR" sz="2000" b="1" dirty="0"/>
              <a:t>+…..</a:t>
            </a:r>
            <a:endParaRPr lang="ar-SA" sz="2000" b="1" dirty="0"/>
          </a:p>
          <a:p>
            <a:pPr algn="r" rtl="1"/>
            <a:r>
              <a:rPr lang="ar-SA" sz="2000" b="1" dirty="0"/>
              <a:t>وفي هذا المثال تكون كالتالي:</a:t>
            </a:r>
            <a:endParaRPr lang="fr-FR" sz="2000" b="1" dirty="0"/>
          </a:p>
          <a:p>
            <a:pPr algn="l"/>
            <a:r>
              <a:rPr lang="fr-FR" sz="2000" b="1" dirty="0"/>
              <a:t>Log (p/1-p)= </a:t>
            </a:r>
            <a:r>
              <a:rPr lang="ar-SA" sz="2000" b="1" dirty="0"/>
              <a:t>49,618</a:t>
            </a:r>
            <a:r>
              <a:rPr lang="fr-FR" sz="2000" b="1" dirty="0"/>
              <a:t>+ 94,533 </a:t>
            </a:r>
            <a:r>
              <a:rPr lang="ar-SA" sz="2000" b="1" dirty="0"/>
              <a:t>(عدد الزيارات)</a:t>
            </a:r>
            <a:r>
              <a:rPr lang="fr-FR" sz="2000" b="1" dirty="0"/>
              <a:t>+ 13,061 </a:t>
            </a:r>
            <a:r>
              <a:rPr lang="ar-SA" sz="2000" b="1" dirty="0"/>
              <a:t>(عدد المنتجات)</a:t>
            </a:r>
            <a:r>
              <a:rPr lang="fr-FR" sz="2000" b="1" dirty="0"/>
              <a:t>-61,262 </a:t>
            </a:r>
            <a:r>
              <a:rPr lang="ar-SA" sz="2000" b="1" dirty="0"/>
              <a:t>(متوسط الوقت)</a:t>
            </a:r>
            <a:endParaRPr lang="fr-FR" sz="2000" b="1" dirty="0"/>
          </a:p>
        </p:txBody>
      </p:sp>
    </p:spTree>
    <p:extLst>
      <p:ext uri="{BB962C8B-B14F-4D97-AF65-F5344CB8AC3E}">
        <p14:creationId xmlns:p14="http://schemas.microsoft.com/office/powerpoint/2010/main" val="4285317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E6EEB8A2-6919-4FBF-AE10-C9E3EFD99693}"/>
              </a:ext>
            </a:extLst>
          </p:cNvPr>
          <p:cNvGraphicFramePr>
            <a:graphicFrameLocks noGrp="1"/>
          </p:cNvGraphicFramePr>
          <p:nvPr/>
        </p:nvGraphicFramePr>
        <p:xfrm>
          <a:off x="2522136" y="2110154"/>
          <a:ext cx="208280" cy="365760"/>
        </p:xfrm>
        <a:graphic>
          <a:graphicData uri="http://schemas.openxmlformats.org/drawingml/2006/table">
            <a:tbl>
              <a:tblPr/>
              <a:tblGrid>
                <a:gridCol w="208280">
                  <a:extLst>
                    <a:ext uri="{9D8B030D-6E8A-4147-A177-3AD203B41FA5}">
                      <a16:colId xmlns:a16="http://schemas.microsoft.com/office/drawing/2014/main" val="2398891"/>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03531217"/>
                  </a:ext>
                </a:extLst>
              </a:tr>
            </a:tbl>
          </a:graphicData>
        </a:graphic>
      </p:graphicFrame>
      <p:sp>
        <p:nvSpPr>
          <p:cNvPr id="9" name="ZoneTexte 8">
            <a:extLst>
              <a:ext uri="{FF2B5EF4-FFF2-40B4-BE49-F238E27FC236}">
                <a16:creationId xmlns:a16="http://schemas.microsoft.com/office/drawing/2014/main" id="{54B464DC-AD37-4940-8491-F47740F047E1}"/>
              </a:ext>
            </a:extLst>
          </p:cNvPr>
          <p:cNvSpPr txBox="1"/>
          <p:nvPr/>
        </p:nvSpPr>
        <p:spPr>
          <a:xfrm rot="10800000" flipV="1">
            <a:off x="3089869" y="0"/>
            <a:ext cx="8696848" cy="561949"/>
          </a:xfrm>
          <a:prstGeom prst="rect">
            <a:avLst/>
          </a:prstGeom>
          <a:noFill/>
        </p:spPr>
        <p:txBody>
          <a:bodyPr wrap="square">
            <a:spAutoFit/>
          </a:bodyPr>
          <a:lstStyle/>
          <a:p>
            <a:pPr algn="just" rtl="1" fontAlgn="base">
              <a:lnSpc>
                <a:spcPct val="200000"/>
              </a:lnSpc>
              <a:spcAft>
                <a:spcPts val="1125"/>
              </a:spcAft>
            </a:pPr>
            <a:r>
              <a:rPr lang="fr-FR"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Block 1</a:t>
            </a:r>
            <a:r>
              <a:rPr lang="ar-SA"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ar-SA"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الطريقة =الدخول</a:t>
            </a:r>
            <a:endParaRPr lang="fr-DZ" sz="1600" dirty="0">
              <a:effectLst/>
              <a:latin typeface="Times New Roman" panose="02020603050405020304" pitchFamily="18" charset="0"/>
              <a:ea typeface="Times New Roman" panose="02020603050405020304" pitchFamily="18" charset="0"/>
            </a:endParaRPr>
          </a:p>
        </p:txBody>
      </p:sp>
      <p:graphicFrame>
        <p:nvGraphicFramePr>
          <p:cNvPr id="3" name="Tableau 2">
            <a:extLst>
              <a:ext uri="{FF2B5EF4-FFF2-40B4-BE49-F238E27FC236}">
                <a16:creationId xmlns:a16="http://schemas.microsoft.com/office/drawing/2014/main" id="{AEE32AAE-42D8-42DD-AA7C-C062B4961E9F}"/>
              </a:ext>
            </a:extLst>
          </p:cNvPr>
          <p:cNvGraphicFramePr>
            <a:graphicFrameLocks noGrp="1"/>
          </p:cNvGraphicFramePr>
          <p:nvPr/>
        </p:nvGraphicFramePr>
        <p:xfrm>
          <a:off x="763675" y="793820"/>
          <a:ext cx="10701496" cy="3911987"/>
        </p:xfrm>
        <a:graphic>
          <a:graphicData uri="http://schemas.openxmlformats.org/drawingml/2006/table">
            <a:tbl>
              <a:tblPr>
                <a:tableStyleId>{616DA210-FB5B-4158-B5E0-FEB733F419BA}</a:tableStyleId>
              </a:tblPr>
              <a:tblGrid>
                <a:gridCol w="1511813">
                  <a:extLst>
                    <a:ext uri="{9D8B030D-6E8A-4147-A177-3AD203B41FA5}">
                      <a16:colId xmlns:a16="http://schemas.microsoft.com/office/drawing/2014/main" val="2431755745"/>
                    </a:ext>
                  </a:extLst>
                </a:gridCol>
                <a:gridCol w="1461797">
                  <a:extLst>
                    <a:ext uri="{9D8B030D-6E8A-4147-A177-3AD203B41FA5}">
                      <a16:colId xmlns:a16="http://schemas.microsoft.com/office/drawing/2014/main" val="3884121604"/>
                    </a:ext>
                  </a:extLst>
                </a:gridCol>
                <a:gridCol w="1287981">
                  <a:extLst>
                    <a:ext uri="{9D8B030D-6E8A-4147-A177-3AD203B41FA5}">
                      <a16:colId xmlns:a16="http://schemas.microsoft.com/office/drawing/2014/main" val="1505120665"/>
                    </a:ext>
                  </a:extLst>
                </a:gridCol>
                <a:gridCol w="1287981">
                  <a:extLst>
                    <a:ext uri="{9D8B030D-6E8A-4147-A177-3AD203B41FA5}">
                      <a16:colId xmlns:a16="http://schemas.microsoft.com/office/drawing/2014/main" val="1867732228"/>
                    </a:ext>
                  </a:extLst>
                </a:gridCol>
                <a:gridCol w="1287981">
                  <a:extLst>
                    <a:ext uri="{9D8B030D-6E8A-4147-A177-3AD203B41FA5}">
                      <a16:colId xmlns:a16="http://schemas.microsoft.com/office/drawing/2014/main" val="2127554499"/>
                    </a:ext>
                  </a:extLst>
                </a:gridCol>
                <a:gridCol w="1287981">
                  <a:extLst>
                    <a:ext uri="{9D8B030D-6E8A-4147-A177-3AD203B41FA5}">
                      <a16:colId xmlns:a16="http://schemas.microsoft.com/office/drawing/2014/main" val="3054095487"/>
                    </a:ext>
                  </a:extLst>
                </a:gridCol>
                <a:gridCol w="1287981">
                  <a:extLst>
                    <a:ext uri="{9D8B030D-6E8A-4147-A177-3AD203B41FA5}">
                      <a16:colId xmlns:a16="http://schemas.microsoft.com/office/drawing/2014/main" val="3736560325"/>
                    </a:ext>
                  </a:extLst>
                </a:gridCol>
                <a:gridCol w="1287981">
                  <a:extLst>
                    <a:ext uri="{9D8B030D-6E8A-4147-A177-3AD203B41FA5}">
                      <a16:colId xmlns:a16="http://schemas.microsoft.com/office/drawing/2014/main" val="2039885246"/>
                    </a:ext>
                  </a:extLst>
                </a:gridCol>
              </a:tblGrid>
              <a:tr h="266281">
                <a:tc gridSpan="8">
                  <a:txBody>
                    <a:bodyPr/>
                    <a:lstStyle/>
                    <a:p>
                      <a:pPr marL="38100" marR="38100" algn="ctr">
                        <a:lnSpc>
                          <a:spcPct val="150000"/>
                        </a:lnSpc>
                        <a:spcAft>
                          <a:spcPts val="800"/>
                        </a:spcAft>
                      </a:pPr>
                      <a:r>
                        <a:rPr lang="ar-SA" sz="1800" b="1" dirty="0">
                          <a:effectLst/>
                        </a:rPr>
                        <a:t>المتغيرات في المعادلة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2884370431"/>
                  </a:ext>
                </a:extLst>
              </a:tr>
              <a:tr h="798844">
                <a:tc gridSpan="2">
                  <a:txBody>
                    <a:bodyPr/>
                    <a:lstStyle/>
                    <a:p>
                      <a:pPr algn="ctr">
                        <a:lnSpc>
                          <a:spcPct val="150000"/>
                        </a:lnSpc>
                        <a:spcAft>
                          <a:spcPts val="800"/>
                        </a:spcAft>
                      </a:pPr>
                      <a:r>
                        <a:rPr lang="fr-DZ" sz="1800" b="1" dirty="0">
                          <a:effectLst/>
                        </a:rPr>
                        <a:t> </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a:txBody>
                    <a:bodyPr/>
                    <a:lstStyle/>
                    <a:p>
                      <a:pPr marL="38100" marR="38100" algn="ctr">
                        <a:lnSpc>
                          <a:spcPct val="150000"/>
                        </a:lnSpc>
                        <a:spcAft>
                          <a:spcPts val="800"/>
                        </a:spcAft>
                      </a:pPr>
                      <a:r>
                        <a:rPr lang="ar-SA" sz="1800" b="1" dirty="0" err="1">
                          <a:effectLst/>
                        </a:rPr>
                        <a:t>اللوغارتيم</a:t>
                      </a:r>
                      <a:endParaRPr lang="ar-SA" sz="1800" b="1" dirty="0">
                        <a:effectLst/>
                      </a:endParaRPr>
                    </a:p>
                    <a:p>
                      <a:pPr marL="38100" marR="38100" algn="ctr">
                        <a:lnSpc>
                          <a:spcPct val="150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B</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الخطأ المعياري</a:t>
                      </a:r>
                      <a:endParaRPr lang="fr-FR" sz="1800" b="1" dirty="0">
                        <a:effectLst/>
                      </a:endParaRPr>
                    </a:p>
                    <a:p>
                      <a:pPr marL="38100" marR="38100" algn="ctr">
                        <a:lnSpc>
                          <a:spcPct val="150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SE</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اختبار </a:t>
                      </a:r>
                      <a:endParaRPr lang="fr-FR" sz="1800" b="1" dirty="0">
                        <a:effectLst/>
                      </a:endParaRPr>
                    </a:p>
                    <a:p>
                      <a:pPr marL="38100" marR="38100" algn="ctr">
                        <a:lnSpc>
                          <a:spcPct val="150000"/>
                        </a:lnSpc>
                        <a:spcAft>
                          <a:spcPts val="800"/>
                        </a:spcAft>
                      </a:pPr>
                      <a:r>
                        <a:rPr lang="fr-DZ" sz="1800" b="1" dirty="0">
                          <a:effectLst/>
                        </a:rPr>
                        <a:t>Wald</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درجات الحرية</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ddi</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مستوى الدلالة</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signif</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نسب الترجيح</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Exp</a:t>
                      </a:r>
                      <a:r>
                        <a:rPr lang="fr-FR" sz="1800" b="1" dirty="0">
                          <a:effectLst/>
                          <a:latin typeface="Calibri" panose="020F0502020204030204" pitchFamily="34" charset="0"/>
                          <a:ea typeface="Calibri" panose="020F0502020204030204" pitchFamily="34" charset="0"/>
                          <a:cs typeface="Arial" panose="020B0604020202020204" pitchFamily="34" charset="0"/>
                        </a:rPr>
                        <a:t>(B)</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val="2467234811"/>
                  </a:ext>
                </a:extLst>
              </a:tr>
              <a:tr h="532563">
                <a:tc rowSpan="4">
                  <a:txBody>
                    <a:bodyPr/>
                    <a:lstStyle/>
                    <a:p>
                      <a:pPr marL="38100" marR="38100" algn="ctr">
                        <a:lnSpc>
                          <a:spcPct val="150000"/>
                        </a:lnSpc>
                        <a:spcAft>
                          <a:spcPts val="800"/>
                        </a:spcAft>
                      </a:pPr>
                      <a:r>
                        <a:rPr lang="ar-SA" sz="1800" b="1" dirty="0">
                          <a:effectLst/>
                        </a:rPr>
                        <a:t>الخطوة 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عدد الزيارات</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94,533</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rPr>
                        <a:t>21528,926</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dirty="0">
                          <a:effectLst/>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rPr>
                        <a:t>1,136</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578135531"/>
                  </a:ext>
                </a:extLst>
              </a:tr>
              <a:tr h="532563">
                <a:tc vMerge="1">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عدد المنتجات</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rtl="1">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13,061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3063,963</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0,455</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525642405"/>
                  </a:ext>
                </a:extLst>
              </a:tr>
              <a:tr h="532563">
                <a:tc vMerge="1">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متوسط الوقت</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61,262-</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14154,397</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166707543"/>
                  </a:ext>
                </a:extLst>
              </a:tr>
              <a:tr h="532563">
                <a:tc vMerge="1">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الثابت</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49,618</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15738,372</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3,539</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711322498"/>
                  </a:ext>
                </a:extLst>
              </a:tr>
              <a:tr h="532563">
                <a:tc gridSpan="8">
                  <a:txBody>
                    <a:bodyPr/>
                    <a:lstStyle/>
                    <a:p>
                      <a:pPr marL="38100" marR="38100" algn="r" rtl="1">
                        <a:lnSpc>
                          <a:spcPts val="1600"/>
                        </a:lnSpc>
                        <a:spcAft>
                          <a:spcPts val="800"/>
                        </a:spcAft>
                      </a:pPr>
                      <a:r>
                        <a:rPr lang="ar-S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أ. مقدمة للمتغيرات في الخطوة 1: عدد الزيارات، عدد المنتجات، متوسط الوقت</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r" rtl="1">
                        <a:lnSpc>
                          <a:spcPts val="1600"/>
                        </a:lnSpc>
                        <a:spcAft>
                          <a:spcPts val="800"/>
                        </a:spcAft>
                      </a:pPr>
                      <a:r>
                        <a:rPr lang="ar-SA"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أ. مقدمة للمتغيرات في الخطوة 1: الضيافة، السعر، الجودة</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583807931"/>
                  </a:ext>
                </a:extLst>
              </a:tr>
            </a:tbl>
          </a:graphicData>
        </a:graphic>
      </p:graphicFrame>
      <p:sp>
        <p:nvSpPr>
          <p:cNvPr id="8" name="ZoneTexte 7">
            <a:extLst>
              <a:ext uri="{FF2B5EF4-FFF2-40B4-BE49-F238E27FC236}">
                <a16:creationId xmlns:a16="http://schemas.microsoft.com/office/drawing/2014/main" id="{9B8374EB-0A9B-42A4-98B3-AA706178ABC2}"/>
              </a:ext>
            </a:extLst>
          </p:cNvPr>
          <p:cNvSpPr txBox="1"/>
          <p:nvPr/>
        </p:nvSpPr>
        <p:spPr>
          <a:xfrm>
            <a:off x="232787" y="5218180"/>
            <a:ext cx="11726425" cy="1015663"/>
          </a:xfrm>
          <a:prstGeom prst="rect">
            <a:avLst/>
          </a:prstGeom>
          <a:noFill/>
        </p:spPr>
        <p:txBody>
          <a:bodyPr wrap="square" rtlCol="0">
            <a:spAutoFit/>
          </a:bodyPr>
          <a:lstStyle/>
          <a:p>
            <a:pPr algn="r" rtl="1"/>
            <a:r>
              <a:rPr lang="ar-SA" sz="2000" b="1" dirty="0"/>
              <a:t>كما نلاحظ مستوى الدلالة في الجدول أقل من 0,05 هذا يعني أن جميع المتغيرات المستقلة تأثر على المتغير التابع وهو عملية الشراء، لكن في هذا الجدول نقرأه بخانة نسب الترجيح، حيث أن عندما تكون نسبة الترجيح من 1 فما أكثر تقرأ كالتالي:</a:t>
            </a:r>
          </a:p>
          <a:p>
            <a:pPr algn="r" rtl="1"/>
            <a:r>
              <a:rPr lang="ar-SA" sz="2000" b="1" dirty="0"/>
              <a:t>عندما تزيد عملية الشراء بأكثر </a:t>
            </a:r>
            <a:r>
              <a:rPr lang="ar-SA" sz="2000" b="1"/>
              <a:t>من مرة (1) فعدد الزيارات يزيد بنسبة 13%.....</a:t>
            </a:r>
            <a:endParaRPr lang="fr-FR" sz="2000" b="1" dirty="0"/>
          </a:p>
        </p:txBody>
      </p:sp>
    </p:spTree>
    <p:extLst>
      <p:ext uri="{BB962C8B-B14F-4D97-AF65-F5344CB8AC3E}">
        <p14:creationId xmlns:p14="http://schemas.microsoft.com/office/powerpoint/2010/main" val="252892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e 21">
            <a:extLst>
              <a:ext uri="{FF2B5EF4-FFF2-40B4-BE49-F238E27FC236}">
                <a16:creationId xmlns:a16="http://schemas.microsoft.com/office/drawing/2014/main" id="{DAF2F1BF-E28F-43EB-9EEF-8F50EFE0DDFA}"/>
              </a:ext>
            </a:extLst>
          </p:cNvPr>
          <p:cNvGrpSpPr/>
          <p:nvPr/>
        </p:nvGrpSpPr>
        <p:grpSpPr>
          <a:xfrm>
            <a:off x="110532" y="289728"/>
            <a:ext cx="11766619" cy="6352232"/>
            <a:chOff x="1846385" y="289728"/>
            <a:chExt cx="8362740" cy="4995705"/>
          </a:xfrm>
        </p:grpSpPr>
        <p:sp>
          <p:nvSpPr>
            <p:cNvPr id="2" name="Rectangle 1">
              <a:extLst>
                <a:ext uri="{FF2B5EF4-FFF2-40B4-BE49-F238E27FC236}">
                  <a16:creationId xmlns:a16="http://schemas.microsoft.com/office/drawing/2014/main" id="{6BC27136-9E96-4003-84B4-7D967FCA1385}"/>
                </a:ext>
              </a:extLst>
            </p:cNvPr>
            <p:cNvSpPr/>
            <p:nvPr/>
          </p:nvSpPr>
          <p:spPr>
            <a:xfrm>
              <a:off x="7124281" y="1507254"/>
              <a:ext cx="3084844" cy="1024932"/>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rtl="1"/>
              <a:r>
                <a:rPr lang="ar-SA" sz="2000" b="1" dirty="0">
                  <a:cs typeface="+mj-cs"/>
                </a:rPr>
                <a:t>عدد الزيارات في موقع علامة </a:t>
              </a:r>
              <a:r>
                <a:rPr lang="fr-FR" sz="2000" b="1" dirty="0">
                  <a:cs typeface="+mj-cs"/>
                </a:rPr>
                <a:t>ZARA</a:t>
              </a:r>
              <a:endParaRPr lang="fr-DZ" sz="2000" b="1" dirty="0">
                <a:cs typeface="+mj-cs"/>
              </a:endParaRPr>
            </a:p>
          </p:txBody>
        </p:sp>
        <p:sp>
          <p:nvSpPr>
            <p:cNvPr id="5" name="Rectangle 4">
              <a:extLst>
                <a:ext uri="{FF2B5EF4-FFF2-40B4-BE49-F238E27FC236}">
                  <a16:creationId xmlns:a16="http://schemas.microsoft.com/office/drawing/2014/main" id="{8780B7B7-6492-47EF-8C54-1AB320325A0B}"/>
                </a:ext>
              </a:extLst>
            </p:cNvPr>
            <p:cNvSpPr/>
            <p:nvPr/>
          </p:nvSpPr>
          <p:spPr>
            <a:xfrm>
              <a:off x="7124281" y="2785070"/>
              <a:ext cx="3084844" cy="1024932"/>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rtl="1"/>
              <a:r>
                <a:rPr lang="ar-SA" sz="2000" b="1" dirty="0">
                  <a:cs typeface="+mj-cs"/>
                </a:rPr>
                <a:t>مدة تواجد المستخدم في الموقع (بالدقائق)</a:t>
              </a:r>
              <a:endParaRPr lang="fr-DZ" sz="2000" b="1" dirty="0">
                <a:cs typeface="+mj-cs"/>
              </a:endParaRPr>
            </a:p>
          </p:txBody>
        </p:sp>
        <p:sp>
          <p:nvSpPr>
            <p:cNvPr id="6" name="Rectangle 5">
              <a:extLst>
                <a:ext uri="{FF2B5EF4-FFF2-40B4-BE49-F238E27FC236}">
                  <a16:creationId xmlns:a16="http://schemas.microsoft.com/office/drawing/2014/main" id="{542202F1-21FC-4A61-BD1E-70879ED6FCD5}"/>
                </a:ext>
              </a:extLst>
            </p:cNvPr>
            <p:cNvSpPr/>
            <p:nvPr/>
          </p:nvSpPr>
          <p:spPr>
            <a:xfrm>
              <a:off x="7124281" y="4002597"/>
              <a:ext cx="3084844" cy="1024932"/>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rtl="1"/>
              <a:r>
                <a:rPr lang="ar-SA" sz="2000" b="1" dirty="0">
                  <a:cs typeface="+mj-cs"/>
                </a:rPr>
                <a:t>عدد المنتجات المشاهدة على الموقع</a:t>
              </a:r>
              <a:endParaRPr lang="fr-DZ" sz="2000" b="1" dirty="0">
                <a:cs typeface="+mj-cs"/>
              </a:endParaRPr>
            </a:p>
          </p:txBody>
        </p:sp>
        <p:sp>
          <p:nvSpPr>
            <p:cNvPr id="7" name="Rectangle 6">
              <a:extLst>
                <a:ext uri="{FF2B5EF4-FFF2-40B4-BE49-F238E27FC236}">
                  <a16:creationId xmlns:a16="http://schemas.microsoft.com/office/drawing/2014/main" id="{E736BF2B-1EE9-4FA8-B11C-25AF0B3C7F48}"/>
                </a:ext>
              </a:extLst>
            </p:cNvPr>
            <p:cNvSpPr/>
            <p:nvPr/>
          </p:nvSpPr>
          <p:spPr>
            <a:xfrm>
              <a:off x="2242457" y="2916534"/>
              <a:ext cx="3084844" cy="1024932"/>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rtl="1"/>
              <a:r>
                <a:rPr lang="ar-SA" sz="2000" b="1" dirty="0">
                  <a:cs typeface="+mj-cs"/>
                </a:rPr>
                <a:t>عملية الشراء</a:t>
              </a:r>
              <a:endParaRPr lang="fr-DZ" sz="2000" b="1" dirty="0">
                <a:cs typeface="+mj-cs"/>
              </a:endParaRPr>
            </a:p>
          </p:txBody>
        </p:sp>
        <p:sp>
          <p:nvSpPr>
            <p:cNvPr id="3" name="Ellipse 2">
              <a:extLst>
                <a:ext uri="{FF2B5EF4-FFF2-40B4-BE49-F238E27FC236}">
                  <a16:creationId xmlns:a16="http://schemas.microsoft.com/office/drawing/2014/main" id="{0D8DD4F1-A617-4370-BAEA-523926BA3A63}"/>
                </a:ext>
              </a:extLst>
            </p:cNvPr>
            <p:cNvSpPr/>
            <p:nvPr/>
          </p:nvSpPr>
          <p:spPr>
            <a:xfrm>
              <a:off x="7676941" y="289728"/>
              <a:ext cx="2019718" cy="10249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المتغير المستقل</a:t>
              </a:r>
              <a:endParaRPr lang="fr-DZ" sz="2800" b="1" dirty="0"/>
            </a:p>
          </p:txBody>
        </p:sp>
        <p:sp>
          <p:nvSpPr>
            <p:cNvPr id="8" name="Ellipse 7">
              <a:extLst>
                <a:ext uri="{FF2B5EF4-FFF2-40B4-BE49-F238E27FC236}">
                  <a16:creationId xmlns:a16="http://schemas.microsoft.com/office/drawing/2014/main" id="{3A9AA0E1-5AF1-4627-8FCB-BDC06430ADE9}"/>
                </a:ext>
              </a:extLst>
            </p:cNvPr>
            <p:cNvSpPr/>
            <p:nvPr/>
          </p:nvSpPr>
          <p:spPr>
            <a:xfrm>
              <a:off x="2775020" y="1748415"/>
              <a:ext cx="2019718" cy="10249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المتغير التابع</a:t>
              </a:r>
              <a:endParaRPr lang="fr-DZ" sz="2800" b="1" dirty="0"/>
            </a:p>
          </p:txBody>
        </p:sp>
        <p:sp>
          <p:nvSpPr>
            <p:cNvPr id="9" name="Bulle narrative : rectangle à coins arrondis 8">
              <a:extLst>
                <a:ext uri="{FF2B5EF4-FFF2-40B4-BE49-F238E27FC236}">
                  <a16:creationId xmlns:a16="http://schemas.microsoft.com/office/drawing/2014/main" id="{32E36F91-87D4-4921-8EE2-6F991D07F209}"/>
                </a:ext>
              </a:extLst>
            </p:cNvPr>
            <p:cNvSpPr/>
            <p:nvPr/>
          </p:nvSpPr>
          <p:spPr>
            <a:xfrm>
              <a:off x="3944815" y="4260501"/>
              <a:ext cx="1699846" cy="1024932"/>
            </a:xfrm>
            <a:prstGeom prst="wedgeRoundRectCallout">
              <a:avLst>
                <a:gd name="adj1" fmla="val 3995"/>
                <a:gd name="adj2" fmla="val -81617"/>
                <a:gd name="adj3" fmla="val 16667"/>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2800" b="1" dirty="0">
                  <a:solidFill>
                    <a:schemeClr val="tx1"/>
                  </a:solidFill>
                </a:rPr>
                <a:t>يشتري</a:t>
              </a:r>
              <a:endParaRPr lang="fr-DZ" sz="2800" b="1" dirty="0">
                <a:solidFill>
                  <a:schemeClr val="tx1"/>
                </a:solidFill>
              </a:endParaRPr>
            </a:p>
          </p:txBody>
        </p:sp>
        <p:sp>
          <p:nvSpPr>
            <p:cNvPr id="10" name="Bulle narrative : rectangle à coins arrondis 9">
              <a:extLst>
                <a:ext uri="{FF2B5EF4-FFF2-40B4-BE49-F238E27FC236}">
                  <a16:creationId xmlns:a16="http://schemas.microsoft.com/office/drawing/2014/main" id="{C452BC35-4936-4FF8-BC34-E07C7963AA08}"/>
                </a:ext>
              </a:extLst>
            </p:cNvPr>
            <p:cNvSpPr/>
            <p:nvPr/>
          </p:nvSpPr>
          <p:spPr>
            <a:xfrm>
              <a:off x="1846385" y="4210259"/>
              <a:ext cx="1699846" cy="1024932"/>
            </a:xfrm>
            <a:prstGeom prst="wedgeRoundRectCallout">
              <a:avLst>
                <a:gd name="adj1" fmla="val 45374"/>
                <a:gd name="adj2" fmla="val -75735"/>
                <a:gd name="adj3" fmla="val 16667"/>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2800" b="1" dirty="0">
                  <a:solidFill>
                    <a:schemeClr val="tx1"/>
                  </a:solidFill>
                </a:rPr>
                <a:t>لا يشتري</a:t>
              </a:r>
              <a:endParaRPr lang="fr-DZ" sz="2800" b="1" dirty="0">
                <a:solidFill>
                  <a:schemeClr val="tx1"/>
                </a:solidFill>
              </a:endParaRPr>
            </a:p>
          </p:txBody>
        </p:sp>
        <p:sp>
          <p:nvSpPr>
            <p:cNvPr id="11" name="Bulle narrative : rectangle à coins arrondis 10">
              <a:extLst>
                <a:ext uri="{FF2B5EF4-FFF2-40B4-BE49-F238E27FC236}">
                  <a16:creationId xmlns:a16="http://schemas.microsoft.com/office/drawing/2014/main" id="{AD6EDB2A-E8C2-431A-9E3E-7AB55FCE109E}"/>
                </a:ext>
              </a:extLst>
            </p:cNvPr>
            <p:cNvSpPr/>
            <p:nvPr/>
          </p:nvSpPr>
          <p:spPr>
            <a:xfrm>
              <a:off x="5246077" y="994788"/>
              <a:ext cx="1699846" cy="319872"/>
            </a:xfrm>
            <a:prstGeom prst="wedgeRoundRectCallout">
              <a:avLst>
                <a:gd name="adj1" fmla="val 58970"/>
                <a:gd name="adj2" fmla="val 178916"/>
                <a:gd name="adj3" fmla="val 16667"/>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2800" b="1" dirty="0">
                  <a:solidFill>
                    <a:schemeClr val="tx1"/>
                  </a:solidFill>
                </a:rPr>
                <a:t>قليلة</a:t>
              </a:r>
              <a:endParaRPr lang="fr-DZ" sz="2800" b="1" dirty="0">
                <a:solidFill>
                  <a:schemeClr val="tx1"/>
                </a:solidFill>
              </a:endParaRPr>
            </a:p>
          </p:txBody>
        </p:sp>
        <p:sp>
          <p:nvSpPr>
            <p:cNvPr id="12" name="Bulle narrative : rectangle à coins arrondis 11">
              <a:extLst>
                <a:ext uri="{FF2B5EF4-FFF2-40B4-BE49-F238E27FC236}">
                  <a16:creationId xmlns:a16="http://schemas.microsoft.com/office/drawing/2014/main" id="{1FB1921A-A8D7-49ED-948E-FE4FE8B6E97C}"/>
                </a:ext>
              </a:extLst>
            </p:cNvPr>
            <p:cNvSpPr/>
            <p:nvPr/>
          </p:nvSpPr>
          <p:spPr>
            <a:xfrm>
              <a:off x="5246077" y="1699848"/>
              <a:ext cx="1699846" cy="319872"/>
            </a:xfrm>
            <a:prstGeom prst="wedgeRoundRectCallout">
              <a:avLst>
                <a:gd name="adj1" fmla="val 64290"/>
                <a:gd name="adj2" fmla="val 21847"/>
                <a:gd name="adj3" fmla="val 16667"/>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2800" b="1" dirty="0">
                  <a:solidFill>
                    <a:schemeClr val="tx1"/>
                  </a:solidFill>
                </a:rPr>
                <a:t>متوسطة</a:t>
              </a:r>
              <a:endParaRPr lang="fr-DZ" sz="2800" b="1" dirty="0">
                <a:solidFill>
                  <a:schemeClr val="tx1"/>
                </a:solidFill>
              </a:endParaRPr>
            </a:p>
          </p:txBody>
        </p:sp>
        <p:sp>
          <p:nvSpPr>
            <p:cNvPr id="13" name="Bulle narrative : rectangle à coins arrondis 12">
              <a:extLst>
                <a:ext uri="{FF2B5EF4-FFF2-40B4-BE49-F238E27FC236}">
                  <a16:creationId xmlns:a16="http://schemas.microsoft.com/office/drawing/2014/main" id="{8A96EB6F-4CF5-4869-91EE-8A3098C463D2}"/>
                </a:ext>
              </a:extLst>
            </p:cNvPr>
            <p:cNvSpPr/>
            <p:nvPr/>
          </p:nvSpPr>
          <p:spPr>
            <a:xfrm>
              <a:off x="5327301" y="2178819"/>
              <a:ext cx="1699846" cy="319872"/>
            </a:xfrm>
            <a:prstGeom prst="wedgeRoundRectCallout">
              <a:avLst>
                <a:gd name="adj1" fmla="val 59561"/>
                <a:gd name="adj2" fmla="val -37838"/>
                <a:gd name="adj3" fmla="val 16667"/>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2800" b="1" dirty="0">
                  <a:solidFill>
                    <a:schemeClr val="tx1"/>
                  </a:solidFill>
                </a:rPr>
                <a:t>كثيرة</a:t>
              </a:r>
              <a:endParaRPr lang="fr-DZ" sz="2800" b="1" dirty="0">
                <a:solidFill>
                  <a:schemeClr val="tx1"/>
                </a:solidFill>
              </a:endParaRPr>
            </a:p>
          </p:txBody>
        </p:sp>
        <p:cxnSp>
          <p:nvCxnSpPr>
            <p:cNvPr id="15" name="Connecteur droit avec flèche 14">
              <a:extLst>
                <a:ext uri="{FF2B5EF4-FFF2-40B4-BE49-F238E27FC236}">
                  <a16:creationId xmlns:a16="http://schemas.microsoft.com/office/drawing/2014/main" id="{C686492B-1B54-403E-9417-89DF676A4C4C}"/>
                </a:ext>
              </a:extLst>
            </p:cNvPr>
            <p:cNvCxnSpPr>
              <a:endCxn id="7" idx="3"/>
            </p:cNvCxnSpPr>
            <p:nvPr/>
          </p:nvCxnSpPr>
          <p:spPr>
            <a:xfrm flipH="1">
              <a:off x="5327301" y="2498691"/>
              <a:ext cx="1796980" cy="93030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F7D60CE5-9159-487F-9E35-CA09C4D6262B}"/>
                </a:ext>
              </a:extLst>
            </p:cNvPr>
            <p:cNvCxnSpPr>
              <a:cxnSpLocks/>
              <a:endCxn id="7" idx="3"/>
            </p:cNvCxnSpPr>
            <p:nvPr/>
          </p:nvCxnSpPr>
          <p:spPr>
            <a:xfrm flipH="1">
              <a:off x="5327301" y="3429000"/>
              <a:ext cx="179698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72639FDB-9E95-4DD7-B2E5-74EBA62BBAAF}"/>
                </a:ext>
              </a:extLst>
            </p:cNvPr>
            <p:cNvCxnSpPr>
              <a:cxnSpLocks/>
              <a:stCxn id="6" idx="1"/>
              <a:endCxn id="7" idx="3"/>
            </p:cNvCxnSpPr>
            <p:nvPr/>
          </p:nvCxnSpPr>
          <p:spPr>
            <a:xfrm flipH="1" flipV="1">
              <a:off x="5327301" y="3429000"/>
              <a:ext cx="1796980" cy="1086063"/>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76314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F4579F34-6559-4E1E-8D80-096B6FC03CBF}"/>
              </a:ext>
            </a:extLst>
          </p:cNvPr>
          <p:cNvGraphicFramePr>
            <a:graphicFrameLocks noGrp="1"/>
          </p:cNvGraphicFramePr>
          <p:nvPr>
            <p:extLst>
              <p:ext uri="{D42A27DB-BD31-4B8C-83A1-F6EECF244321}">
                <p14:modId xmlns:p14="http://schemas.microsoft.com/office/powerpoint/2010/main" val="3209831394"/>
              </p:ext>
            </p:extLst>
          </p:nvPr>
        </p:nvGraphicFramePr>
        <p:xfrm>
          <a:off x="4280597" y="1235946"/>
          <a:ext cx="6631910" cy="3311172"/>
        </p:xfrm>
        <a:graphic>
          <a:graphicData uri="http://schemas.openxmlformats.org/drawingml/2006/table">
            <a:tbl>
              <a:tblPr>
                <a:tableStyleId>{616DA210-FB5B-4158-B5E0-FEB733F419BA}</a:tableStyleId>
              </a:tblPr>
              <a:tblGrid>
                <a:gridCol w="2130633">
                  <a:extLst>
                    <a:ext uri="{9D8B030D-6E8A-4147-A177-3AD203B41FA5}">
                      <a16:colId xmlns:a16="http://schemas.microsoft.com/office/drawing/2014/main" val="2637676063"/>
                    </a:ext>
                  </a:extLst>
                </a:gridCol>
                <a:gridCol w="2130633">
                  <a:extLst>
                    <a:ext uri="{9D8B030D-6E8A-4147-A177-3AD203B41FA5}">
                      <a16:colId xmlns:a16="http://schemas.microsoft.com/office/drawing/2014/main" val="2040025806"/>
                    </a:ext>
                  </a:extLst>
                </a:gridCol>
                <a:gridCol w="1185322">
                  <a:extLst>
                    <a:ext uri="{9D8B030D-6E8A-4147-A177-3AD203B41FA5}">
                      <a16:colId xmlns:a16="http://schemas.microsoft.com/office/drawing/2014/main" val="2490231782"/>
                    </a:ext>
                  </a:extLst>
                </a:gridCol>
                <a:gridCol w="1185322">
                  <a:extLst>
                    <a:ext uri="{9D8B030D-6E8A-4147-A177-3AD203B41FA5}">
                      <a16:colId xmlns:a16="http://schemas.microsoft.com/office/drawing/2014/main" val="2901938081"/>
                    </a:ext>
                  </a:extLst>
                </a:gridCol>
              </a:tblGrid>
              <a:tr h="403913">
                <a:tc gridSpan="4">
                  <a:txBody>
                    <a:bodyPr/>
                    <a:lstStyle/>
                    <a:p>
                      <a:pPr marL="38100" marR="38100" algn="ctr">
                        <a:lnSpc>
                          <a:spcPts val="1600"/>
                        </a:lnSpc>
                        <a:spcAft>
                          <a:spcPts val="800"/>
                        </a:spcAft>
                      </a:pPr>
                      <a:r>
                        <a:rPr lang="ar-SA" sz="1800" b="1" dirty="0">
                          <a:effectLst/>
                        </a:rPr>
                        <a:t>الجدول 01: ملخص معالجة الملاحظات </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1931409029"/>
                  </a:ext>
                </a:extLst>
              </a:tr>
              <a:tr h="520537">
                <a:tc gridSpan="2">
                  <a:txBody>
                    <a:bodyPr/>
                    <a:lstStyle/>
                    <a:p>
                      <a:pPr marL="38100" marR="38100" algn="ctr">
                        <a:lnSpc>
                          <a:spcPct val="150000"/>
                        </a:lnSpc>
                        <a:spcAft>
                          <a:spcPts val="800"/>
                        </a:spcAft>
                      </a:pPr>
                      <a:r>
                        <a:rPr lang="ar-SA" sz="1800" b="1" dirty="0">
                          <a:effectLst/>
                        </a:rPr>
                        <a:t>ملاحظات غير مرجحة(أ)</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a:txBody>
                    <a:bodyPr/>
                    <a:lstStyle/>
                    <a:p>
                      <a:pPr marL="38100" marR="38100" algn="ctr">
                        <a:lnSpc>
                          <a:spcPct val="150000"/>
                        </a:lnSpc>
                        <a:spcAft>
                          <a:spcPts val="800"/>
                        </a:spcAft>
                      </a:pPr>
                      <a:r>
                        <a:rPr lang="ar-SA" sz="1800" b="1" dirty="0">
                          <a:effectLst/>
                        </a:rPr>
                        <a:t>العينة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النسب المئوية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val="1639805853"/>
                  </a:ext>
                </a:extLst>
              </a:tr>
              <a:tr h="403913">
                <a:tc rowSpan="3">
                  <a:txBody>
                    <a:bodyPr/>
                    <a:lstStyle/>
                    <a:p>
                      <a:pPr marL="38100" marR="38100" algn="ctr">
                        <a:lnSpc>
                          <a:spcPts val="1600"/>
                        </a:lnSpc>
                        <a:spcAft>
                          <a:spcPts val="800"/>
                        </a:spcAft>
                      </a:pPr>
                      <a:endParaRPr lang="ar-SA" sz="1800" b="1" dirty="0">
                        <a:effectLst/>
                      </a:endParaRPr>
                    </a:p>
                    <a:p>
                      <a:pPr marL="38100" marR="38100" algn="ctr">
                        <a:lnSpc>
                          <a:spcPts val="1600"/>
                        </a:lnSpc>
                        <a:spcAft>
                          <a:spcPts val="800"/>
                        </a:spcAft>
                      </a:pPr>
                      <a:r>
                        <a:rPr lang="ar-SA" sz="1800" b="1" dirty="0">
                          <a:effectLst/>
                        </a:rPr>
                        <a:t>ملاحظات مختارة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المدرجة في التحليل</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ts val="1600"/>
                        </a:lnSpc>
                        <a:spcAft>
                          <a:spcPts val="800"/>
                        </a:spcAft>
                      </a:pPr>
                      <a:r>
                        <a:rPr lang="ar-SA" sz="1800" b="1" dirty="0">
                          <a:effectLst/>
                        </a:rPr>
                        <a:t>10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fr-DZ" sz="1800" b="1" dirty="0">
                          <a:effectLst/>
                        </a:rPr>
                        <a:t>100,0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369655624"/>
                  </a:ext>
                </a:extLst>
              </a:tr>
              <a:tr h="403913">
                <a:tc vMerge="1">
                  <a:txBody>
                    <a:bodyPr/>
                    <a:lstStyle/>
                    <a:p>
                      <a:endParaRPr lang="fr-DZ"/>
                    </a:p>
                  </a:txBody>
                  <a:tcPr/>
                </a:tc>
                <a:tc>
                  <a:txBody>
                    <a:bodyPr/>
                    <a:lstStyle/>
                    <a:p>
                      <a:pPr marL="38100" marR="38100" algn="ctr">
                        <a:lnSpc>
                          <a:spcPct val="150000"/>
                        </a:lnSpc>
                        <a:spcAft>
                          <a:spcPts val="800"/>
                        </a:spcAft>
                      </a:pPr>
                      <a:r>
                        <a:rPr lang="ar-SA" sz="1800" b="1" dirty="0">
                          <a:effectLst/>
                        </a:rPr>
                        <a:t>ملاحظات مفقودة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ts val="1600"/>
                        </a:lnSpc>
                        <a:spcAft>
                          <a:spcPts val="800"/>
                        </a:spcAft>
                      </a:pPr>
                      <a:r>
                        <a:rPr lang="fr-DZ" sz="1800" b="1">
                          <a:effectLst/>
                        </a:rPr>
                        <a:t>0</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fr-DZ" sz="1800" b="1" dirty="0">
                          <a:effectLst/>
                        </a:rPr>
                        <a:t>,0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386115101"/>
                  </a:ext>
                </a:extLst>
              </a:tr>
              <a:tr h="403913">
                <a:tc vMerge="1">
                  <a:txBody>
                    <a:bodyPr/>
                    <a:lstStyle/>
                    <a:p>
                      <a:endParaRPr lang="fr-DZ"/>
                    </a:p>
                  </a:txBody>
                  <a:tcPr/>
                </a:tc>
                <a:tc>
                  <a:txBody>
                    <a:bodyPr/>
                    <a:lstStyle/>
                    <a:p>
                      <a:pPr marL="38100" marR="38100" algn="ctr">
                        <a:lnSpc>
                          <a:spcPct val="150000"/>
                        </a:lnSpc>
                        <a:spcAft>
                          <a:spcPts val="800"/>
                        </a:spcAft>
                      </a:pPr>
                      <a:r>
                        <a:rPr lang="ar-SA" sz="1800" b="1" dirty="0">
                          <a:effectLst/>
                        </a:rPr>
                        <a:t>المجموع</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ts val="1600"/>
                        </a:lnSpc>
                        <a:spcAft>
                          <a:spcPts val="800"/>
                        </a:spcAft>
                      </a:pPr>
                      <a:r>
                        <a:rPr lang="ar-SA" sz="1800" b="1" dirty="0">
                          <a:effectLst/>
                        </a:rPr>
                        <a:t>10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fr-DZ" sz="1800" b="1" dirty="0">
                          <a:effectLst/>
                        </a:rPr>
                        <a:t>100,0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035536446"/>
                  </a:ext>
                </a:extLst>
              </a:tr>
              <a:tr h="403913">
                <a:tc gridSpan="2">
                  <a:txBody>
                    <a:bodyPr/>
                    <a:lstStyle/>
                    <a:p>
                      <a:pPr marL="38100" marR="38100" algn="ctr">
                        <a:lnSpc>
                          <a:spcPct val="150000"/>
                        </a:lnSpc>
                        <a:spcAft>
                          <a:spcPts val="800"/>
                        </a:spcAft>
                      </a:pPr>
                      <a:r>
                        <a:rPr lang="ar-SA" sz="1800" b="1" dirty="0">
                          <a:effectLst/>
                        </a:rPr>
                        <a:t>ملاحظات غير مختارة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a:txBody>
                    <a:bodyPr/>
                    <a:lstStyle/>
                    <a:p>
                      <a:pPr marL="38100" marR="38100" algn="ctr">
                        <a:lnSpc>
                          <a:spcPts val="1600"/>
                        </a:lnSpc>
                        <a:spcAft>
                          <a:spcPts val="800"/>
                        </a:spcAft>
                      </a:pPr>
                      <a:r>
                        <a:rPr lang="fr-DZ" sz="1800" b="1">
                          <a:effectLst/>
                        </a:rPr>
                        <a:t>0</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fr-DZ" sz="1800" b="1" dirty="0">
                          <a:effectLst/>
                        </a:rPr>
                        <a:t>,0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6055608"/>
                  </a:ext>
                </a:extLst>
              </a:tr>
              <a:tr h="403913">
                <a:tc gridSpan="2">
                  <a:txBody>
                    <a:bodyPr/>
                    <a:lstStyle/>
                    <a:p>
                      <a:pPr marL="38100" marR="38100" algn="ctr">
                        <a:lnSpc>
                          <a:spcPct val="150000"/>
                        </a:lnSpc>
                        <a:spcAft>
                          <a:spcPts val="800"/>
                        </a:spcAft>
                      </a:pPr>
                      <a:r>
                        <a:rPr lang="ar-SA" sz="1800" b="1" dirty="0">
                          <a:effectLst/>
                        </a:rPr>
                        <a:t>المجموع</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a:txBody>
                    <a:bodyPr/>
                    <a:lstStyle/>
                    <a:p>
                      <a:pPr marL="38100" marR="38100" algn="ctr">
                        <a:lnSpc>
                          <a:spcPts val="1600"/>
                        </a:lnSpc>
                        <a:spcAft>
                          <a:spcPts val="800"/>
                        </a:spcAft>
                      </a:pPr>
                      <a:r>
                        <a:rPr lang="fr-DZ" sz="1800" b="1">
                          <a:effectLst/>
                        </a:rPr>
                        <a:t>60</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fr-DZ" sz="1800" b="1" dirty="0">
                          <a:effectLst/>
                        </a:rPr>
                        <a:t>100,0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543163008"/>
                  </a:ext>
                </a:extLst>
              </a:tr>
              <a:tr h="225328">
                <a:tc gridSpan="4">
                  <a:txBody>
                    <a:bodyPr/>
                    <a:lstStyle/>
                    <a:p>
                      <a:pPr marL="38100" marR="38100" algn="r" rtl="1">
                        <a:lnSpc>
                          <a:spcPct val="150000"/>
                        </a:lnSpc>
                        <a:spcAft>
                          <a:spcPts val="800"/>
                        </a:spcAft>
                      </a:pPr>
                      <a:r>
                        <a:rPr lang="ar-SA" sz="1800" b="1" dirty="0">
                          <a:effectLst/>
                        </a:rPr>
                        <a:t>أ. </a:t>
                      </a:r>
                      <a:r>
                        <a:rPr lang="ar-SA" sz="1800" b="0" dirty="0">
                          <a:effectLst/>
                        </a:rPr>
                        <a:t>إذا كان الترجيح نشطا، فتحقق من جدول التصنيف لمعرفة العدد الإجمالي للملاحظات</a:t>
                      </a:r>
                      <a:r>
                        <a:rPr lang="fr-DZ" sz="1800" b="0" dirty="0">
                          <a:effectLst/>
                        </a:rPr>
                        <a:t>.</a:t>
                      </a:r>
                      <a:endParaRPr lang="fr-DZ" sz="1400" b="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4221528701"/>
                  </a:ext>
                </a:extLst>
              </a:tr>
            </a:tbl>
          </a:graphicData>
        </a:graphic>
      </p:graphicFrame>
      <p:sp>
        <p:nvSpPr>
          <p:cNvPr id="5" name="ZoneTexte 4">
            <a:extLst>
              <a:ext uri="{FF2B5EF4-FFF2-40B4-BE49-F238E27FC236}">
                <a16:creationId xmlns:a16="http://schemas.microsoft.com/office/drawing/2014/main" id="{21E3852A-62BC-4CAE-A64E-CB771DBB0B81}"/>
              </a:ext>
            </a:extLst>
          </p:cNvPr>
          <p:cNvSpPr txBox="1"/>
          <p:nvPr/>
        </p:nvSpPr>
        <p:spPr>
          <a:xfrm>
            <a:off x="1075174" y="4702630"/>
            <a:ext cx="10992896" cy="2031325"/>
          </a:xfrm>
          <a:prstGeom prst="rect">
            <a:avLst/>
          </a:prstGeom>
          <a:noFill/>
        </p:spPr>
        <p:txBody>
          <a:bodyPr wrap="square" rtlCol="0">
            <a:spAutoFit/>
          </a:bodyPr>
          <a:lstStyle/>
          <a:p>
            <a:pPr algn="r" rtl="1"/>
            <a:r>
              <a:rPr lang="fr-FR" dirty="0">
                <a:highlight>
                  <a:srgbClr val="FFFF00"/>
                </a:highlight>
              </a:rPr>
              <a:t>N</a:t>
            </a:r>
            <a:r>
              <a:rPr lang="ar-SA" dirty="0">
                <a:highlight>
                  <a:srgbClr val="FFFF00"/>
                </a:highlight>
              </a:rPr>
              <a:t>: عدد الحالات في كل فئة، وتقابلها بالنسب المئوية.</a:t>
            </a:r>
          </a:p>
          <a:p>
            <a:pPr algn="r" rtl="1"/>
            <a:r>
              <a:rPr lang="ar-SA" b="1" dirty="0"/>
              <a:t>جدول معالجة الملاحظات: </a:t>
            </a:r>
            <a:r>
              <a:rPr lang="ar-SA" dirty="0"/>
              <a:t>في هذا الجدول يوضح عدد الحالات المدرجة في التحليل (أي عدد الحالات المضمنة أنها قابلة للتحليل والتي في الأخير تمثل عدد الإجمالي للعينة)، والحالات المستبعدة (المفقودة) الذي قام البرنامج من </a:t>
            </a:r>
            <a:r>
              <a:rPr lang="ar-SA" dirty="0" err="1"/>
              <a:t>إستبعادها</a:t>
            </a:r>
            <a:r>
              <a:rPr lang="ar-SA" dirty="0"/>
              <a:t> لسبب أو لآخر مثلا وقع خطأ أثناء عملية تفريغ البيانات هذا يعني أنه إذا كانت هناك قيمة مفقودة لأي متغير في النموذج فسيتم استبعاد الحالة بأكملها من التحليل، </a:t>
            </a:r>
            <a:r>
              <a:rPr lang="ar-SA" dirty="0" err="1"/>
              <a:t>فالإنحدار</a:t>
            </a:r>
            <a:r>
              <a:rPr lang="ar-SA" dirty="0"/>
              <a:t> اللوجستي </a:t>
            </a:r>
            <a:r>
              <a:rPr lang="fr-FR" dirty="0"/>
              <a:t>SPSS</a:t>
            </a:r>
            <a:r>
              <a:rPr lang="ar-SA" dirty="0"/>
              <a:t> يقوم بحذف البيانات المفقودة بطريقة </a:t>
            </a:r>
            <a:r>
              <a:rPr lang="fr-FR" dirty="0" err="1"/>
              <a:t>Listwise</a:t>
            </a:r>
            <a:r>
              <a:rPr lang="fr-FR" dirty="0"/>
              <a:t> </a:t>
            </a:r>
            <a:r>
              <a:rPr lang="fr-FR" dirty="0" err="1"/>
              <a:t>deletion</a:t>
            </a:r>
            <a:r>
              <a:rPr lang="ar-SA" dirty="0"/>
              <a:t> </a:t>
            </a:r>
          </a:p>
          <a:p>
            <a:pPr algn="r" rtl="1"/>
            <a:r>
              <a:rPr lang="ar-SA" dirty="0">
                <a:highlight>
                  <a:srgbClr val="FF0000"/>
                </a:highlight>
              </a:rPr>
              <a:t>وفقا للجدول الموضح </a:t>
            </a:r>
            <a:r>
              <a:rPr lang="ar-SA" dirty="0" err="1">
                <a:highlight>
                  <a:srgbClr val="FF0000"/>
                </a:highlight>
              </a:rPr>
              <a:t>آعلاه</a:t>
            </a:r>
            <a:r>
              <a:rPr lang="ar-SA" dirty="0">
                <a:highlight>
                  <a:srgbClr val="FF0000"/>
                </a:highlight>
              </a:rPr>
              <a:t> أنه تم تضمين جميع الحالات بنسبة 100% وهذا يتوفق مع العدد الإجمالي للحالات والذي يساوي 10، وذلك يرجع لعدم وجود بيانات مفقودة في مجموعة البيانات الموجودة لدينا.</a:t>
            </a:r>
          </a:p>
        </p:txBody>
      </p:sp>
    </p:spTree>
    <p:extLst>
      <p:ext uri="{BB962C8B-B14F-4D97-AF65-F5344CB8AC3E}">
        <p14:creationId xmlns:p14="http://schemas.microsoft.com/office/powerpoint/2010/main" val="1978826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1E3852A-62BC-4CAE-A64E-CB771DBB0B81}"/>
              </a:ext>
            </a:extLst>
          </p:cNvPr>
          <p:cNvSpPr txBox="1"/>
          <p:nvPr/>
        </p:nvSpPr>
        <p:spPr>
          <a:xfrm>
            <a:off x="1075173" y="4320791"/>
            <a:ext cx="10721591" cy="646331"/>
          </a:xfrm>
          <a:prstGeom prst="rect">
            <a:avLst/>
          </a:prstGeom>
          <a:noFill/>
        </p:spPr>
        <p:txBody>
          <a:bodyPr wrap="square" rtlCol="0">
            <a:spAutoFit/>
          </a:bodyPr>
          <a:lstStyle/>
          <a:p>
            <a:pPr algn="r" rtl="1"/>
            <a:r>
              <a:rPr lang="ar-SA" b="1" dirty="0"/>
              <a:t>ترميز المتغير التابع: وفقا لهذه الحالة فالمتغير التابع هو عملية الشراء، حيث تم ترميز المتغير التابع بـ (0،1) حيث صفر هو عدم الشراء، و 1 هو القيام بعملية الشراء.</a:t>
            </a:r>
            <a:endParaRPr lang="ar-SA" dirty="0">
              <a:highlight>
                <a:srgbClr val="FF0000"/>
              </a:highlight>
            </a:endParaRPr>
          </a:p>
        </p:txBody>
      </p:sp>
      <p:graphicFrame>
        <p:nvGraphicFramePr>
          <p:cNvPr id="2" name="Tableau 1">
            <a:extLst>
              <a:ext uri="{FF2B5EF4-FFF2-40B4-BE49-F238E27FC236}">
                <a16:creationId xmlns:a16="http://schemas.microsoft.com/office/drawing/2014/main" id="{C9EC5684-5334-4DB8-9199-41DF999A10A8}"/>
              </a:ext>
            </a:extLst>
          </p:cNvPr>
          <p:cNvGraphicFramePr>
            <a:graphicFrameLocks noGrp="1"/>
          </p:cNvGraphicFramePr>
          <p:nvPr>
            <p:extLst>
              <p:ext uri="{D42A27DB-BD31-4B8C-83A1-F6EECF244321}">
                <p14:modId xmlns:p14="http://schemas.microsoft.com/office/powerpoint/2010/main" val="3884528719"/>
              </p:ext>
            </p:extLst>
          </p:nvPr>
        </p:nvGraphicFramePr>
        <p:xfrm>
          <a:off x="5318760" y="1823776"/>
          <a:ext cx="5372686" cy="2054453"/>
        </p:xfrm>
        <a:graphic>
          <a:graphicData uri="http://schemas.openxmlformats.org/drawingml/2006/table">
            <a:tbl>
              <a:tblPr>
                <a:tableStyleId>{616DA210-FB5B-4158-B5E0-FEB733F419BA}</a:tableStyleId>
              </a:tblPr>
              <a:tblGrid>
                <a:gridCol w="2807571">
                  <a:extLst>
                    <a:ext uri="{9D8B030D-6E8A-4147-A177-3AD203B41FA5}">
                      <a16:colId xmlns:a16="http://schemas.microsoft.com/office/drawing/2014/main" val="874431604"/>
                    </a:ext>
                  </a:extLst>
                </a:gridCol>
                <a:gridCol w="2565115">
                  <a:extLst>
                    <a:ext uri="{9D8B030D-6E8A-4147-A177-3AD203B41FA5}">
                      <a16:colId xmlns:a16="http://schemas.microsoft.com/office/drawing/2014/main" val="3683693424"/>
                    </a:ext>
                  </a:extLst>
                </a:gridCol>
              </a:tblGrid>
              <a:tr h="477297">
                <a:tc gridSpan="2">
                  <a:txBody>
                    <a:bodyPr/>
                    <a:lstStyle/>
                    <a:p>
                      <a:pPr marL="38100" marR="38100" algn="ctr">
                        <a:lnSpc>
                          <a:spcPts val="1600"/>
                        </a:lnSpc>
                        <a:spcAft>
                          <a:spcPts val="800"/>
                        </a:spcAft>
                      </a:pPr>
                      <a:r>
                        <a:rPr lang="ar-SA" sz="2400" b="1">
                          <a:solidFill>
                            <a:schemeClr val="tx1"/>
                          </a:solidFill>
                          <a:effectLst/>
                          <a:cs typeface="+mj-cs"/>
                        </a:rPr>
                        <a:t>الجدول 02: ترميز المتغير التابع</a:t>
                      </a:r>
                      <a:endParaRPr lang="fr-DZ" sz="1800" b="1">
                        <a:solidFill>
                          <a:schemeClr val="tx1"/>
                        </a:solidFill>
                        <a:effectLst/>
                        <a:latin typeface="Calibri" panose="020F0502020204030204" pitchFamily="34" charset="0"/>
                        <a:ea typeface="Calibri" panose="020F0502020204030204" pitchFamily="34" charset="0"/>
                        <a:cs typeface="+mj-cs"/>
                      </a:endParaRPr>
                    </a:p>
                  </a:txBody>
                  <a:tcPr marL="0" marR="0" marT="0" marB="0" anchor="ctr"/>
                </a:tc>
                <a:tc hMerge="1">
                  <a:txBody>
                    <a:bodyPr/>
                    <a:lstStyle/>
                    <a:p>
                      <a:endParaRPr lang="fr-DZ"/>
                    </a:p>
                  </a:txBody>
                  <a:tcPr/>
                </a:tc>
                <a:extLst>
                  <a:ext uri="{0D108BD9-81ED-4DB2-BD59-A6C34878D82A}">
                    <a16:rowId xmlns:a16="http://schemas.microsoft.com/office/drawing/2014/main" val="3911897196"/>
                  </a:ext>
                </a:extLst>
              </a:tr>
              <a:tr h="593286">
                <a:tc>
                  <a:txBody>
                    <a:bodyPr/>
                    <a:lstStyle/>
                    <a:p>
                      <a:pPr marL="38100" marR="38100" algn="ctr">
                        <a:lnSpc>
                          <a:spcPts val="1600"/>
                        </a:lnSpc>
                        <a:spcAft>
                          <a:spcPts val="800"/>
                        </a:spcAft>
                      </a:pPr>
                      <a:r>
                        <a:rPr lang="ar-SA" sz="2400" b="1">
                          <a:solidFill>
                            <a:schemeClr val="tx1"/>
                          </a:solidFill>
                          <a:effectLst/>
                          <a:cs typeface="+mj-cs"/>
                        </a:rPr>
                        <a:t>القيمة الأصلية</a:t>
                      </a:r>
                      <a:endParaRPr lang="fr-DZ" sz="1800" b="1">
                        <a:solidFill>
                          <a:schemeClr val="tx1"/>
                        </a:solidFill>
                        <a:effectLst/>
                        <a:latin typeface="Calibri" panose="020F0502020204030204" pitchFamily="34" charset="0"/>
                        <a:ea typeface="Calibri" panose="020F0502020204030204" pitchFamily="34" charset="0"/>
                        <a:cs typeface="+mj-cs"/>
                      </a:endParaRPr>
                    </a:p>
                  </a:txBody>
                  <a:tcPr marL="0" marR="0" marT="0" marB="0" anchor="b"/>
                </a:tc>
                <a:tc>
                  <a:txBody>
                    <a:bodyPr/>
                    <a:lstStyle/>
                    <a:p>
                      <a:pPr marL="38100" marR="38100" algn="ctr">
                        <a:lnSpc>
                          <a:spcPts val="1600"/>
                        </a:lnSpc>
                        <a:spcAft>
                          <a:spcPts val="800"/>
                        </a:spcAft>
                      </a:pPr>
                      <a:r>
                        <a:rPr lang="ar-SA" sz="2400" b="1" dirty="0">
                          <a:solidFill>
                            <a:schemeClr val="tx1"/>
                          </a:solidFill>
                          <a:effectLst/>
                          <a:cs typeface="+mj-cs"/>
                        </a:rPr>
                        <a:t>القيمة الداخلة</a:t>
                      </a:r>
                      <a:endParaRPr lang="fr-DZ" sz="1800" b="1" dirty="0">
                        <a:solidFill>
                          <a:schemeClr val="tx1"/>
                        </a:solidFill>
                        <a:effectLst/>
                        <a:latin typeface="Calibri" panose="020F0502020204030204" pitchFamily="34" charset="0"/>
                        <a:ea typeface="Calibri" panose="020F0502020204030204" pitchFamily="34" charset="0"/>
                        <a:cs typeface="+mj-cs"/>
                      </a:endParaRPr>
                    </a:p>
                  </a:txBody>
                  <a:tcPr marL="0" marR="0" marT="0" marB="0" anchor="b"/>
                </a:tc>
                <a:extLst>
                  <a:ext uri="{0D108BD9-81ED-4DB2-BD59-A6C34878D82A}">
                    <a16:rowId xmlns:a16="http://schemas.microsoft.com/office/drawing/2014/main" val="1326602416"/>
                  </a:ext>
                </a:extLst>
              </a:tr>
              <a:tr h="464520">
                <a:tc>
                  <a:txBody>
                    <a:bodyPr/>
                    <a:lstStyle/>
                    <a:p>
                      <a:pPr marL="38100" marR="38100" algn="ctr">
                        <a:lnSpc>
                          <a:spcPct val="150000"/>
                        </a:lnSpc>
                        <a:spcAft>
                          <a:spcPts val="800"/>
                        </a:spcAft>
                      </a:pPr>
                      <a:r>
                        <a:rPr lang="ar-SA" sz="2400" b="1" dirty="0">
                          <a:solidFill>
                            <a:schemeClr val="tx1"/>
                          </a:solidFill>
                          <a:effectLst/>
                          <a:cs typeface="+mj-cs"/>
                        </a:rPr>
                        <a:t>عدم الشراء</a:t>
                      </a:r>
                      <a:endParaRPr lang="fr-DZ" sz="1800" b="1" dirty="0">
                        <a:solidFill>
                          <a:schemeClr val="tx1"/>
                        </a:solidFill>
                        <a:effectLst/>
                        <a:latin typeface="Calibri" panose="020F0502020204030204" pitchFamily="34" charset="0"/>
                        <a:ea typeface="Calibri" panose="020F0502020204030204" pitchFamily="34" charset="0"/>
                        <a:cs typeface="+mj-cs"/>
                      </a:endParaRPr>
                    </a:p>
                  </a:txBody>
                  <a:tcPr marL="0" marR="0" marT="0" marB="0"/>
                </a:tc>
                <a:tc>
                  <a:txBody>
                    <a:bodyPr/>
                    <a:lstStyle/>
                    <a:p>
                      <a:pPr marL="38100" marR="38100" algn="ctr">
                        <a:lnSpc>
                          <a:spcPct val="150000"/>
                        </a:lnSpc>
                        <a:spcAft>
                          <a:spcPts val="800"/>
                        </a:spcAft>
                      </a:pPr>
                      <a:r>
                        <a:rPr lang="fr-DZ" sz="2400" b="1" dirty="0">
                          <a:solidFill>
                            <a:schemeClr val="tx1"/>
                          </a:solidFill>
                          <a:effectLst/>
                          <a:cs typeface="+mj-cs"/>
                        </a:rPr>
                        <a:t>0</a:t>
                      </a:r>
                      <a:endParaRPr lang="fr-DZ" sz="1800" b="1" dirty="0">
                        <a:solidFill>
                          <a:schemeClr val="tx1"/>
                        </a:solidFill>
                        <a:effectLst/>
                        <a:latin typeface="Calibri" panose="020F0502020204030204" pitchFamily="34" charset="0"/>
                        <a:ea typeface="Calibri" panose="020F0502020204030204" pitchFamily="34" charset="0"/>
                        <a:cs typeface="+mj-cs"/>
                      </a:endParaRPr>
                    </a:p>
                  </a:txBody>
                  <a:tcPr marL="0" marR="0" marT="0" marB="0" anchor="ctr"/>
                </a:tc>
                <a:extLst>
                  <a:ext uri="{0D108BD9-81ED-4DB2-BD59-A6C34878D82A}">
                    <a16:rowId xmlns:a16="http://schemas.microsoft.com/office/drawing/2014/main" val="3908631047"/>
                  </a:ext>
                </a:extLst>
              </a:tr>
              <a:tr h="464520">
                <a:tc>
                  <a:txBody>
                    <a:bodyPr/>
                    <a:lstStyle/>
                    <a:p>
                      <a:pPr marL="38100" marR="38100" algn="ctr">
                        <a:lnSpc>
                          <a:spcPct val="150000"/>
                        </a:lnSpc>
                        <a:spcAft>
                          <a:spcPts val="800"/>
                        </a:spcAft>
                      </a:pPr>
                      <a:r>
                        <a:rPr lang="ar-SA" sz="2400" b="1" dirty="0">
                          <a:solidFill>
                            <a:schemeClr val="tx1"/>
                          </a:solidFill>
                          <a:effectLst/>
                          <a:cs typeface="+mj-cs"/>
                        </a:rPr>
                        <a:t>الشراء</a:t>
                      </a:r>
                      <a:endParaRPr lang="fr-DZ" sz="1800" b="1" dirty="0">
                        <a:solidFill>
                          <a:schemeClr val="tx1"/>
                        </a:solidFill>
                        <a:effectLst/>
                        <a:latin typeface="Calibri" panose="020F0502020204030204" pitchFamily="34" charset="0"/>
                        <a:ea typeface="Calibri" panose="020F0502020204030204" pitchFamily="34" charset="0"/>
                        <a:cs typeface="+mj-cs"/>
                      </a:endParaRPr>
                    </a:p>
                  </a:txBody>
                  <a:tcPr marL="0" marR="0" marT="0" marB="0"/>
                </a:tc>
                <a:tc>
                  <a:txBody>
                    <a:bodyPr/>
                    <a:lstStyle/>
                    <a:p>
                      <a:pPr marL="38100" marR="38100" algn="ctr">
                        <a:lnSpc>
                          <a:spcPct val="150000"/>
                        </a:lnSpc>
                        <a:spcAft>
                          <a:spcPts val="800"/>
                        </a:spcAft>
                      </a:pPr>
                      <a:r>
                        <a:rPr lang="fr-DZ" sz="2400" b="1" dirty="0">
                          <a:solidFill>
                            <a:schemeClr val="tx1"/>
                          </a:solidFill>
                          <a:effectLst/>
                          <a:cs typeface="+mj-cs"/>
                        </a:rPr>
                        <a:t>1</a:t>
                      </a:r>
                      <a:endParaRPr lang="fr-DZ" sz="1800" b="1" dirty="0">
                        <a:solidFill>
                          <a:schemeClr val="tx1"/>
                        </a:solidFill>
                        <a:effectLst/>
                        <a:latin typeface="Calibri" panose="020F0502020204030204" pitchFamily="34" charset="0"/>
                        <a:ea typeface="Calibri" panose="020F0502020204030204" pitchFamily="34" charset="0"/>
                        <a:cs typeface="+mj-cs"/>
                      </a:endParaRPr>
                    </a:p>
                  </a:txBody>
                  <a:tcPr marL="0" marR="0" marT="0" marB="0" anchor="ctr"/>
                </a:tc>
                <a:extLst>
                  <a:ext uri="{0D108BD9-81ED-4DB2-BD59-A6C34878D82A}">
                    <a16:rowId xmlns:a16="http://schemas.microsoft.com/office/drawing/2014/main" val="799724629"/>
                  </a:ext>
                </a:extLst>
              </a:tr>
            </a:tbl>
          </a:graphicData>
        </a:graphic>
      </p:graphicFrame>
    </p:spTree>
    <p:extLst>
      <p:ext uri="{BB962C8B-B14F-4D97-AF65-F5344CB8AC3E}">
        <p14:creationId xmlns:p14="http://schemas.microsoft.com/office/powerpoint/2010/main" val="3042045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F4579F34-6559-4E1E-8D80-096B6FC03CBF}"/>
              </a:ext>
            </a:extLst>
          </p:cNvPr>
          <p:cNvGraphicFramePr>
            <a:graphicFrameLocks noGrp="1"/>
          </p:cNvGraphicFramePr>
          <p:nvPr>
            <p:extLst>
              <p:ext uri="{D42A27DB-BD31-4B8C-83A1-F6EECF244321}">
                <p14:modId xmlns:p14="http://schemas.microsoft.com/office/powerpoint/2010/main" val="3283612298"/>
              </p:ext>
            </p:extLst>
          </p:nvPr>
        </p:nvGraphicFramePr>
        <p:xfrm>
          <a:off x="4280597" y="1235946"/>
          <a:ext cx="6631908" cy="2552327"/>
        </p:xfrm>
        <a:graphic>
          <a:graphicData uri="http://schemas.openxmlformats.org/drawingml/2006/table">
            <a:tbl>
              <a:tblPr>
                <a:tableStyleId>{616DA210-FB5B-4158-B5E0-FEB733F419BA}</a:tableStyleId>
              </a:tblPr>
              <a:tblGrid>
                <a:gridCol w="1807566">
                  <a:extLst>
                    <a:ext uri="{9D8B030D-6E8A-4147-A177-3AD203B41FA5}">
                      <a16:colId xmlns:a16="http://schemas.microsoft.com/office/drawing/2014/main" val="2637676063"/>
                    </a:ext>
                  </a:extLst>
                </a:gridCol>
                <a:gridCol w="1807566">
                  <a:extLst>
                    <a:ext uri="{9D8B030D-6E8A-4147-A177-3AD203B41FA5}">
                      <a16:colId xmlns:a16="http://schemas.microsoft.com/office/drawing/2014/main" val="2040025806"/>
                    </a:ext>
                  </a:extLst>
                </a:gridCol>
                <a:gridCol w="1005592">
                  <a:extLst>
                    <a:ext uri="{9D8B030D-6E8A-4147-A177-3AD203B41FA5}">
                      <a16:colId xmlns:a16="http://schemas.microsoft.com/office/drawing/2014/main" val="2490231782"/>
                    </a:ext>
                  </a:extLst>
                </a:gridCol>
                <a:gridCol w="1005592">
                  <a:extLst>
                    <a:ext uri="{9D8B030D-6E8A-4147-A177-3AD203B41FA5}">
                      <a16:colId xmlns:a16="http://schemas.microsoft.com/office/drawing/2014/main" val="2901938081"/>
                    </a:ext>
                  </a:extLst>
                </a:gridCol>
                <a:gridCol w="1005592">
                  <a:extLst>
                    <a:ext uri="{9D8B030D-6E8A-4147-A177-3AD203B41FA5}">
                      <a16:colId xmlns:a16="http://schemas.microsoft.com/office/drawing/2014/main" val="299068377"/>
                    </a:ext>
                  </a:extLst>
                </a:gridCol>
              </a:tblGrid>
              <a:tr h="403913">
                <a:tc gridSpan="5">
                  <a:txBody>
                    <a:bodyPr/>
                    <a:lstStyle/>
                    <a:p>
                      <a:pPr marL="38100" marR="38100" algn="ctr">
                        <a:lnSpc>
                          <a:spcPts val="1600"/>
                        </a:lnSpc>
                        <a:spcAft>
                          <a:spcPts val="800"/>
                        </a:spcAft>
                      </a:pPr>
                      <a:r>
                        <a:rPr lang="ar-SA" sz="1800" b="1" dirty="0">
                          <a:effectLst/>
                        </a:rPr>
                        <a:t>الجدول 03: ترميز المتغير الفئوي</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pPr marL="38100" marR="38100" algn="ctr">
                        <a:lnSpc>
                          <a:spcPts val="16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931409029"/>
                  </a:ext>
                </a:extLst>
              </a:tr>
              <a:tr h="520537">
                <a:tc gridSpan="2">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B w="12700" cap="flat" cmpd="sng" algn="ctr">
                      <a:solidFill>
                        <a:schemeClr val="bg1"/>
                      </a:solidFill>
                      <a:prstDash val="solid"/>
                      <a:round/>
                      <a:headEnd type="none" w="med" len="med"/>
                      <a:tailEnd type="none" w="med" len="med"/>
                    </a:lnB>
                  </a:tcPr>
                </a:tc>
                <a:tc hMerge="1">
                  <a:txBody>
                    <a:bodyPr/>
                    <a:lstStyle/>
                    <a:p>
                      <a:endParaRPr lang="fr-DZ"/>
                    </a:p>
                  </a:txBody>
                  <a:tcPr/>
                </a:tc>
                <a:tc rowSpan="2">
                  <a:txBody>
                    <a:bodyPr/>
                    <a:lstStyle/>
                    <a:p>
                      <a:pPr marL="38100" marR="38100" algn="ctr">
                        <a:lnSpc>
                          <a:spcPct val="150000"/>
                        </a:lnSpc>
                        <a:spcAft>
                          <a:spcPts val="800"/>
                        </a:spcAft>
                      </a:pPr>
                      <a:r>
                        <a:rPr lang="ar-SA" sz="1800" b="1" dirty="0">
                          <a:effectLst/>
                        </a:rPr>
                        <a:t>التكرارات</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gridSpan="2">
                  <a:txBody>
                    <a:bodyPr/>
                    <a:lstStyle/>
                    <a:p>
                      <a:pPr marL="38100" marR="38100" algn="ctr">
                        <a:lnSpc>
                          <a:spcPct val="150000"/>
                        </a:lnSpc>
                        <a:spcAft>
                          <a:spcPts val="800"/>
                        </a:spcAft>
                      </a:pPr>
                      <a:r>
                        <a:rPr lang="ar-SA" sz="1800" b="1" dirty="0">
                          <a:effectLst/>
                        </a:rPr>
                        <a:t>ترميز المعلمات</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val="1639805853"/>
                  </a:ext>
                </a:extLst>
              </a:tr>
              <a:tr h="403913">
                <a:tc rowSpan="4">
                  <a:txBody>
                    <a:bodyPr/>
                    <a:lstStyle/>
                    <a:p>
                      <a:pPr marL="38100" marR="38100" algn="ctr">
                        <a:lnSpc>
                          <a:spcPts val="1600"/>
                        </a:lnSpc>
                        <a:spcAft>
                          <a:spcPts val="800"/>
                        </a:spcAft>
                      </a:pPr>
                      <a:endParaRPr lang="ar-SA" sz="1800" b="1" dirty="0">
                        <a:effectLst/>
                      </a:endParaRPr>
                    </a:p>
                    <a:p>
                      <a:pPr marL="38100" marR="38100" algn="ctr">
                        <a:lnSpc>
                          <a:spcPts val="1600"/>
                        </a:lnSpc>
                        <a:spcAft>
                          <a:spcPts val="800"/>
                        </a:spcAft>
                      </a:pPr>
                      <a:endParaRPr lang="ar-SA" sz="1800" b="1" dirty="0">
                        <a:effectLst/>
                      </a:endParaRPr>
                    </a:p>
                    <a:p>
                      <a:pPr marL="38100" marR="38100" algn="ctr">
                        <a:lnSpc>
                          <a:spcPts val="1600"/>
                        </a:lnSpc>
                        <a:spcAft>
                          <a:spcPts val="800"/>
                        </a:spcAft>
                      </a:pPr>
                      <a:endParaRPr lang="ar-SA" sz="1800" b="1" dirty="0">
                        <a:effectLst/>
                      </a:endParaRPr>
                    </a:p>
                    <a:p>
                      <a:pPr marL="38100" marR="38100" algn="ctr">
                        <a:lnSpc>
                          <a:spcPts val="1600"/>
                        </a:lnSpc>
                        <a:spcAft>
                          <a:spcPts val="800"/>
                        </a:spcAft>
                      </a:pPr>
                      <a:r>
                        <a:rPr lang="ar-SA" sz="1800" b="1" dirty="0">
                          <a:effectLst/>
                        </a:rPr>
                        <a:t>عدد الزيارات</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38100" marR="38100" algn="ctr">
                        <a:lnSpc>
                          <a:spcPct val="1500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vMerge="1">
                  <a:txBody>
                    <a:bodyPr/>
                    <a:lstStyle/>
                    <a:p>
                      <a:pPr marL="38100" marR="38100" algn="ctr">
                        <a:lnSpc>
                          <a:spcPts val="16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(2)</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369655624"/>
                  </a:ext>
                </a:extLst>
              </a:tr>
              <a:tr h="403913">
                <a:tc vMerge="1">
                  <a:txBody>
                    <a:bodyPr/>
                    <a:lstStyle/>
                    <a:p>
                      <a:endParaRPr lang="fr-DZ"/>
                    </a:p>
                  </a:txBody>
                  <a:tcPr/>
                </a:tc>
                <a:tc>
                  <a:txBody>
                    <a:bodyPr/>
                    <a:lstStyle/>
                    <a:p>
                      <a:pPr marL="38100" marR="38100" algn="ctr">
                        <a:lnSpc>
                          <a:spcPct val="150000"/>
                        </a:lnSpc>
                        <a:spcAft>
                          <a:spcPts val="800"/>
                        </a:spcAft>
                      </a:pPr>
                      <a:r>
                        <a:rPr lang="ar-SA" sz="2000" b="1" dirty="0">
                          <a:effectLst/>
                        </a:rPr>
                        <a:t>قليلة</a:t>
                      </a:r>
                      <a:endParaRPr lang="fr-DZ"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ts val="1600"/>
                        </a:lnSpc>
                        <a:spcAft>
                          <a:spcPts val="800"/>
                        </a:spcAft>
                      </a:pPr>
                      <a:r>
                        <a:rPr lang="ar-SA" sz="1800" b="1" dirty="0">
                          <a:effectLst/>
                        </a:rPr>
                        <a:t>3</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ar-SA" sz="1400" b="1" dirty="0">
                          <a:effectLst/>
                        </a:rPr>
                        <a:t>1,000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386115101"/>
                  </a:ext>
                </a:extLst>
              </a:tr>
              <a:tr h="403913">
                <a:tc vMerge="1">
                  <a:txBody>
                    <a:bodyPr/>
                    <a:lstStyle/>
                    <a:p>
                      <a:endParaRPr lang="fr-DZ"/>
                    </a:p>
                  </a:txBody>
                  <a:tcPr/>
                </a:tc>
                <a:tc>
                  <a:txBody>
                    <a:bodyPr/>
                    <a:lstStyle/>
                    <a:p>
                      <a:pPr marL="38100" marR="38100" algn="ctr">
                        <a:lnSpc>
                          <a:spcPct val="150000"/>
                        </a:lnSpc>
                        <a:spcAft>
                          <a:spcPts val="800"/>
                        </a:spcAft>
                      </a:pPr>
                      <a:r>
                        <a:rPr lang="ar-SA" sz="2000" b="1" dirty="0">
                          <a:effectLst/>
                        </a:rPr>
                        <a:t>متوسطة</a:t>
                      </a:r>
                      <a:endParaRPr lang="fr-DZ"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ts val="1600"/>
                        </a:lnSpc>
                        <a:spcAft>
                          <a:spcPts val="800"/>
                        </a:spcAft>
                      </a:pPr>
                      <a:r>
                        <a:rPr lang="ar-SA" sz="1800" b="1" dirty="0">
                          <a:effectLst/>
                        </a:rPr>
                        <a:t>3</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ar-SA" sz="1400" b="1" dirty="0">
                          <a:effectLst/>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1,000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035536446"/>
                  </a:ext>
                </a:extLst>
              </a:tr>
              <a:tr h="403913">
                <a:tc vMerge="1">
                  <a:txBody>
                    <a:bodyPr/>
                    <a:lstStyle/>
                    <a:p>
                      <a:pPr marL="38100" marR="38100" algn="ctr">
                        <a:lnSpc>
                          <a:spcPts val="1600"/>
                        </a:lnSpc>
                        <a:spcAft>
                          <a:spcPts val="800"/>
                        </a:spcAft>
                      </a:pP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2000" b="1" dirty="0">
                          <a:effectLst/>
                          <a:latin typeface="Calibri" panose="020F0502020204030204" pitchFamily="34" charset="0"/>
                          <a:ea typeface="Calibri" panose="020F0502020204030204" pitchFamily="34" charset="0"/>
                          <a:cs typeface="Arial" panose="020B0604020202020204" pitchFamily="34" charset="0"/>
                        </a:rPr>
                        <a:t>كثيرة</a:t>
                      </a:r>
                      <a:endParaRPr lang="fr-DZ"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ts val="16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4</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Aft>
                          <a:spcPts val="800"/>
                        </a:spcAft>
                      </a:pPr>
                      <a:r>
                        <a:rPr lang="ar-SA" sz="1400" b="1" dirty="0">
                          <a:effectLst/>
                          <a:latin typeface="Calibri" panose="020F0502020204030204" pitchFamily="34" charset="0"/>
                          <a:ea typeface="Calibri" panose="020F0502020204030204" pitchFamily="34" charset="0"/>
                          <a:cs typeface="Arial" panose="020B0604020202020204" pitchFamily="34" charset="0"/>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2624463"/>
                  </a:ext>
                </a:extLst>
              </a:tr>
            </a:tbl>
          </a:graphicData>
        </a:graphic>
      </p:graphicFrame>
      <p:sp>
        <p:nvSpPr>
          <p:cNvPr id="5" name="ZoneTexte 4">
            <a:extLst>
              <a:ext uri="{FF2B5EF4-FFF2-40B4-BE49-F238E27FC236}">
                <a16:creationId xmlns:a16="http://schemas.microsoft.com/office/drawing/2014/main" id="{21E3852A-62BC-4CAE-A64E-CB771DBB0B81}"/>
              </a:ext>
            </a:extLst>
          </p:cNvPr>
          <p:cNvSpPr txBox="1"/>
          <p:nvPr/>
        </p:nvSpPr>
        <p:spPr>
          <a:xfrm>
            <a:off x="1075174" y="4702630"/>
            <a:ext cx="10992896" cy="1354217"/>
          </a:xfrm>
          <a:prstGeom prst="rect">
            <a:avLst/>
          </a:prstGeom>
          <a:noFill/>
        </p:spPr>
        <p:txBody>
          <a:bodyPr wrap="square" rtlCol="0">
            <a:spAutoFit/>
          </a:bodyPr>
          <a:lstStyle/>
          <a:p>
            <a:pPr algn="r" rtl="1"/>
            <a:r>
              <a:rPr lang="ar-SA" b="1" dirty="0"/>
              <a:t>المتغير الفئوي يتكون من ثلاث مستويات (قليلة، متوسطة، كثيرة)، حيث يتم ترميز فئتين وثالثة فئة تؤخذ كمرجع، حيث هنا تم ترميز الفئة الأولى قليلة بـ (1) ومقارنتها بالفئة الثالثة كثيرة، وتم ترميز الفئة الثانية متوسطة بـ (2) ومقارنتها بالفئة الثالثة أيضا كثيرة لتكون الفئة الثالثة كثيرة بدون ترميز لأنها المرجع الذي يتم المقارنة به في كل مرة في التحليل في الجداول المقبلة.</a:t>
            </a:r>
            <a:endParaRPr lang="ar-SA" dirty="0"/>
          </a:p>
          <a:p>
            <a:pPr algn="r" rtl="1"/>
            <a:r>
              <a:rPr lang="ar-SA" sz="2800" dirty="0">
                <a:highlight>
                  <a:srgbClr val="FF0000"/>
                </a:highlight>
              </a:rPr>
              <a:t>ملاحظة: لا يظهر هذا الجدول إلا في حالة وجود متغير فئوي </a:t>
            </a:r>
          </a:p>
        </p:txBody>
      </p:sp>
      <p:graphicFrame>
        <p:nvGraphicFramePr>
          <p:cNvPr id="2" name="Tableau 1">
            <a:extLst>
              <a:ext uri="{FF2B5EF4-FFF2-40B4-BE49-F238E27FC236}">
                <a16:creationId xmlns:a16="http://schemas.microsoft.com/office/drawing/2014/main" id="{E6EEB8A2-6919-4FBF-AE10-C9E3EFD99693}"/>
              </a:ext>
            </a:extLst>
          </p:cNvPr>
          <p:cNvGraphicFramePr>
            <a:graphicFrameLocks noGrp="1"/>
          </p:cNvGraphicFramePr>
          <p:nvPr/>
        </p:nvGraphicFramePr>
        <p:xfrm>
          <a:off x="2522136" y="2110154"/>
          <a:ext cx="208280" cy="365760"/>
        </p:xfrm>
        <a:graphic>
          <a:graphicData uri="http://schemas.openxmlformats.org/drawingml/2006/table">
            <a:tbl>
              <a:tblPr/>
              <a:tblGrid>
                <a:gridCol w="208280">
                  <a:extLst>
                    <a:ext uri="{9D8B030D-6E8A-4147-A177-3AD203B41FA5}">
                      <a16:colId xmlns:a16="http://schemas.microsoft.com/office/drawing/2014/main" val="2398891"/>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03531217"/>
                  </a:ext>
                </a:extLst>
              </a:tr>
            </a:tbl>
          </a:graphicData>
        </a:graphic>
      </p:graphicFrame>
    </p:spTree>
    <p:extLst>
      <p:ext uri="{BB962C8B-B14F-4D97-AF65-F5344CB8AC3E}">
        <p14:creationId xmlns:p14="http://schemas.microsoft.com/office/powerpoint/2010/main" val="1186665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1E3852A-62BC-4CAE-A64E-CB771DBB0B81}"/>
              </a:ext>
            </a:extLst>
          </p:cNvPr>
          <p:cNvSpPr txBox="1"/>
          <p:nvPr/>
        </p:nvSpPr>
        <p:spPr>
          <a:xfrm>
            <a:off x="190921" y="5857993"/>
            <a:ext cx="11697956" cy="707886"/>
          </a:xfrm>
          <a:prstGeom prst="rect">
            <a:avLst/>
          </a:prstGeom>
          <a:noFill/>
        </p:spPr>
        <p:txBody>
          <a:bodyPr wrap="square" rtlCol="0">
            <a:spAutoFit/>
          </a:bodyPr>
          <a:lstStyle/>
          <a:p>
            <a:pPr algn="r" rtl="1"/>
            <a:r>
              <a:rPr lang="ar-SA" sz="2000" b="1" dirty="0"/>
              <a:t>وفقا لهذا الجدول فالنموذج تنبأ بشكل صحيح شراء 5 فقط من الأفراد، في حين عدم وجود أفراد امتنعوا عن الشراء، إذ بلغت دقة هذا النموذج في هذه المرحلة نسبة 50%.</a:t>
            </a:r>
          </a:p>
        </p:txBody>
      </p:sp>
      <p:graphicFrame>
        <p:nvGraphicFramePr>
          <p:cNvPr id="2" name="Tableau 1">
            <a:extLst>
              <a:ext uri="{FF2B5EF4-FFF2-40B4-BE49-F238E27FC236}">
                <a16:creationId xmlns:a16="http://schemas.microsoft.com/office/drawing/2014/main" id="{E6EEB8A2-6919-4FBF-AE10-C9E3EFD99693}"/>
              </a:ext>
            </a:extLst>
          </p:cNvPr>
          <p:cNvGraphicFramePr>
            <a:graphicFrameLocks noGrp="1"/>
          </p:cNvGraphicFramePr>
          <p:nvPr/>
        </p:nvGraphicFramePr>
        <p:xfrm>
          <a:off x="2522136" y="2110154"/>
          <a:ext cx="208280" cy="365760"/>
        </p:xfrm>
        <a:graphic>
          <a:graphicData uri="http://schemas.openxmlformats.org/drawingml/2006/table">
            <a:tbl>
              <a:tblPr/>
              <a:tblGrid>
                <a:gridCol w="208280">
                  <a:extLst>
                    <a:ext uri="{9D8B030D-6E8A-4147-A177-3AD203B41FA5}">
                      <a16:colId xmlns:a16="http://schemas.microsoft.com/office/drawing/2014/main" val="2398891"/>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03531217"/>
                  </a:ext>
                </a:extLst>
              </a:tr>
            </a:tbl>
          </a:graphicData>
        </a:graphic>
      </p:graphicFrame>
      <p:sp>
        <p:nvSpPr>
          <p:cNvPr id="9" name="ZoneTexte 8">
            <a:extLst>
              <a:ext uri="{FF2B5EF4-FFF2-40B4-BE49-F238E27FC236}">
                <a16:creationId xmlns:a16="http://schemas.microsoft.com/office/drawing/2014/main" id="{54B464DC-AD37-4940-8491-F47740F047E1}"/>
              </a:ext>
            </a:extLst>
          </p:cNvPr>
          <p:cNvSpPr txBox="1"/>
          <p:nvPr/>
        </p:nvSpPr>
        <p:spPr>
          <a:xfrm rot="10800000" flipV="1">
            <a:off x="3089869" y="0"/>
            <a:ext cx="8696848" cy="561949"/>
          </a:xfrm>
          <a:prstGeom prst="rect">
            <a:avLst/>
          </a:prstGeom>
          <a:noFill/>
        </p:spPr>
        <p:txBody>
          <a:bodyPr wrap="square">
            <a:spAutoFit/>
          </a:bodyPr>
          <a:lstStyle/>
          <a:p>
            <a:pPr algn="just" rtl="1" fontAlgn="base">
              <a:lnSpc>
                <a:spcPct val="200000"/>
              </a:lnSpc>
              <a:spcAft>
                <a:spcPts val="1125"/>
              </a:spcAft>
            </a:pPr>
            <a:r>
              <a:rPr lang="fr-FR"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Block 0</a:t>
            </a:r>
            <a:r>
              <a:rPr lang="ar-SA"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:المرحلة الفارغة</a:t>
            </a:r>
            <a:endParaRPr lang="fr-DZ" sz="1600" dirty="0">
              <a:effectLst/>
              <a:latin typeface="Times New Roman" panose="02020603050405020304" pitchFamily="18" charset="0"/>
              <a:ea typeface="Times New Roman" panose="02020603050405020304" pitchFamily="18" charset="0"/>
            </a:endParaRPr>
          </a:p>
        </p:txBody>
      </p:sp>
      <p:sp>
        <p:nvSpPr>
          <p:cNvPr id="10" name="ZoneTexte 9">
            <a:extLst>
              <a:ext uri="{FF2B5EF4-FFF2-40B4-BE49-F238E27FC236}">
                <a16:creationId xmlns:a16="http://schemas.microsoft.com/office/drawing/2014/main" id="{F0F8E9E2-0E19-44E7-B69C-54D145396605}"/>
              </a:ext>
            </a:extLst>
          </p:cNvPr>
          <p:cNvSpPr txBox="1"/>
          <p:nvPr/>
        </p:nvSpPr>
        <p:spPr>
          <a:xfrm>
            <a:off x="190920" y="622229"/>
            <a:ext cx="11697956" cy="1015663"/>
          </a:xfrm>
          <a:prstGeom prst="rect">
            <a:avLst/>
          </a:prstGeom>
          <a:noFill/>
        </p:spPr>
        <p:txBody>
          <a:bodyPr wrap="square" rtlCol="0">
            <a:spAutoFit/>
          </a:bodyPr>
          <a:lstStyle/>
          <a:p>
            <a:pPr algn="just" rtl="1"/>
            <a:r>
              <a:rPr lang="ar-SA" sz="2000" b="1" dirty="0">
                <a:highlight>
                  <a:srgbClr val="FFFF00"/>
                </a:highlight>
              </a:rPr>
              <a:t>يصف هذا الجزء من المخرجات (نموذجا فارغا)، وهو نموذج بدون تنبؤات (متغيرات) وإنما فقط مع وجود الثابت، وهذا هو السبب في أنك سترى أن جميع المتغيرات المدرجة في النموذج في الجدول بعنوان (متغيرات ليست في المعادلة)، في الكثير من الأحيان الباحثون لا يهتمون بهذه المرحلة.</a:t>
            </a:r>
            <a:endParaRPr lang="ar-SA" sz="2000" dirty="0">
              <a:highlight>
                <a:srgbClr val="FFFF00"/>
              </a:highlight>
            </a:endParaRPr>
          </a:p>
        </p:txBody>
      </p:sp>
      <p:graphicFrame>
        <p:nvGraphicFramePr>
          <p:cNvPr id="11" name="Tableau 10">
            <a:extLst>
              <a:ext uri="{FF2B5EF4-FFF2-40B4-BE49-F238E27FC236}">
                <a16:creationId xmlns:a16="http://schemas.microsoft.com/office/drawing/2014/main" id="{29DAB8F7-A975-4504-899C-9627508ABC03}"/>
              </a:ext>
            </a:extLst>
          </p:cNvPr>
          <p:cNvGraphicFramePr>
            <a:graphicFrameLocks noGrp="1"/>
          </p:cNvGraphicFramePr>
          <p:nvPr>
            <p:extLst>
              <p:ext uri="{D42A27DB-BD31-4B8C-83A1-F6EECF244321}">
                <p14:modId xmlns:p14="http://schemas.microsoft.com/office/powerpoint/2010/main" val="907297185"/>
              </p:ext>
            </p:extLst>
          </p:nvPr>
        </p:nvGraphicFramePr>
        <p:xfrm>
          <a:off x="1879042" y="1728315"/>
          <a:ext cx="9240522" cy="3932979"/>
        </p:xfrm>
        <a:graphic>
          <a:graphicData uri="http://schemas.openxmlformats.org/drawingml/2006/table">
            <a:tbl>
              <a:tblPr>
                <a:tableStyleId>{616DA210-FB5B-4158-B5E0-FEB733F419BA}</a:tableStyleId>
              </a:tblPr>
              <a:tblGrid>
                <a:gridCol w="1470290">
                  <a:extLst>
                    <a:ext uri="{9D8B030D-6E8A-4147-A177-3AD203B41FA5}">
                      <a16:colId xmlns:a16="http://schemas.microsoft.com/office/drawing/2014/main" val="2679828519"/>
                    </a:ext>
                  </a:extLst>
                </a:gridCol>
                <a:gridCol w="1470290">
                  <a:extLst>
                    <a:ext uri="{9D8B030D-6E8A-4147-A177-3AD203B41FA5}">
                      <a16:colId xmlns:a16="http://schemas.microsoft.com/office/drawing/2014/main" val="1047022484"/>
                    </a:ext>
                  </a:extLst>
                </a:gridCol>
                <a:gridCol w="1470290">
                  <a:extLst>
                    <a:ext uri="{9D8B030D-6E8A-4147-A177-3AD203B41FA5}">
                      <a16:colId xmlns:a16="http://schemas.microsoft.com/office/drawing/2014/main" val="4003525400"/>
                    </a:ext>
                  </a:extLst>
                </a:gridCol>
                <a:gridCol w="1470290">
                  <a:extLst>
                    <a:ext uri="{9D8B030D-6E8A-4147-A177-3AD203B41FA5}">
                      <a16:colId xmlns:a16="http://schemas.microsoft.com/office/drawing/2014/main" val="3981946879"/>
                    </a:ext>
                  </a:extLst>
                </a:gridCol>
                <a:gridCol w="1679681">
                  <a:extLst>
                    <a:ext uri="{9D8B030D-6E8A-4147-A177-3AD203B41FA5}">
                      <a16:colId xmlns:a16="http://schemas.microsoft.com/office/drawing/2014/main" val="1603166945"/>
                    </a:ext>
                  </a:extLst>
                </a:gridCol>
                <a:gridCol w="1679681">
                  <a:extLst>
                    <a:ext uri="{9D8B030D-6E8A-4147-A177-3AD203B41FA5}">
                      <a16:colId xmlns:a16="http://schemas.microsoft.com/office/drawing/2014/main" val="2428478417"/>
                    </a:ext>
                  </a:extLst>
                </a:gridCol>
              </a:tblGrid>
              <a:tr h="404873">
                <a:tc gridSpan="6">
                  <a:txBody>
                    <a:bodyPr/>
                    <a:lstStyle/>
                    <a:p>
                      <a:pPr marL="38100" marR="38100" algn="ctr" rtl="0">
                        <a:lnSpc>
                          <a:spcPct val="150000"/>
                        </a:lnSpc>
                        <a:spcAft>
                          <a:spcPts val="800"/>
                        </a:spcAft>
                      </a:pPr>
                      <a:r>
                        <a:rPr lang="ar-SA" sz="2000" b="1" dirty="0">
                          <a:effectLst/>
                        </a:rPr>
                        <a:t> جدول التصنيف</a:t>
                      </a:r>
                      <a:r>
                        <a:rPr lang="fr-DZ" sz="2000" b="1" baseline="30000" dirty="0" err="1">
                          <a:effectLst/>
                        </a:rPr>
                        <a:t>a,b</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107264950"/>
                  </a:ext>
                </a:extLst>
              </a:tr>
              <a:tr h="404873">
                <a:tc rowSpan="3" gridSpan="3">
                  <a:txBody>
                    <a:bodyPr/>
                    <a:lstStyle/>
                    <a:p>
                      <a:pPr marL="38100" marR="38100" algn="ctr">
                        <a:lnSpc>
                          <a:spcPct val="150000"/>
                        </a:lnSpc>
                        <a:spcAft>
                          <a:spcPts val="800"/>
                        </a:spcAft>
                      </a:pPr>
                      <a:endParaRPr lang="ar-SA" sz="2000" b="1" dirty="0">
                        <a:effectLst/>
                      </a:endParaRPr>
                    </a:p>
                    <a:p>
                      <a:pPr marL="38100" marR="38100" algn="ctr">
                        <a:lnSpc>
                          <a:spcPct val="100000"/>
                        </a:lnSpc>
                        <a:spcAft>
                          <a:spcPts val="800"/>
                        </a:spcAft>
                      </a:pPr>
                      <a:r>
                        <a:rPr lang="ar-SA" sz="2000" b="1" dirty="0">
                          <a:effectLst/>
                        </a:rPr>
                        <a:t>لاحظ</a:t>
                      </a:r>
                    </a:p>
                  </a:txBody>
                  <a:tcPr marL="0" marR="0" marT="0" marB="0"/>
                </a:tc>
                <a:tc rowSpan="3" hMerge="1">
                  <a:txBody>
                    <a:bodyPr/>
                    <a:lstStyle/>
                    <a:p>
                      <a:pPr marL="38100" marR="38100" algn="ctr">
                        <a:lnSpc>
                          <a:spcPct val="150000"/>
                        </a:lnSpc>
                        <a:spcAft>
                          <a:spcPts val="800"/>
                        </a:spcAft>
                      </a:pPr>
                      <a:r>
                        <a:rPr lang="ar-SA" sz="1600" b="1" dirty="0">
                          <a:effectLst/>
                        </a:rPr>
                        <a:t>لاحظ</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rowSpan="3" hMerge="1">
                  <a:txBody>
                    <a:bodyPr/>
                    <a:lstStyle/>
                    <a:p>
                      <a:endParaRPr lang="fr-DZ"/>
                    </a:p>
                  </a:txBody>
                  <a:tcPr/>
                </a:tc>
                <a:tc gridSpan="3">
                  <a:txBody>
                    <a:bodyPr/>
                    <a:lstStyle/>
                    <a:p>
                      <a:pPr marL="38100" marR="38100" algn="ctr">
                        <a:lnSpc>
                          <a:spcPct val="150000"/>
                        </a:lnSpc>
                        <a:spcAft>
                          <a:spcPts val="800"/>
                        </a:spcAft>
                      </a:pPr>
                      <a:r>
                        <a:rPr lang="ar-SA" sz="2000" b="1">
                          <a:effectLst/>
                        </a:rPr>
                        <a:t>التنبؤ</a:t>
                      </a:r>
                      <a:endParaRPr lang="fr-DZ"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2809089431"/>
                  </a:ext>
                </a:extLst>
              </a:tr>
              <a:tr h="389664">
                <a:tc gridSpan="3" vMerge="1">
                  <a:txBody>
                    <a:bodyPr/>
                    <a:lstStyle/>
                    <a:p>
                      <a:pPr algn="ctr">
                        <a:lnSpc>
                          <a:spcPct val="150000"/>
                        </a:lnSpc>
                        <a:spcAft>
                          <a:spcPts val="800"/>
                        </a:spcAft>
                      </a:pPr>
                      <a:r>
                        <a:rPr lang="fr-DZ" sz="1600" b="1">
                          <a:effectLst/>
                        </a:rPr>
                        <a:t> </a:t>
                      </a:r>
                      <a:endParaRPr lang="fr-DZ"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vMerge="1">
                  <a:txBody>
                    <a:bodyPr/>
                    <a:lstStyle/>
                    <a:p>
                      <a:endParaRPr lang="fr-DZ"/>
                    </a:p>
                  </a:txBody>
                  <a:tcPr/>
                </a:tc>
                <a:tc hMerge="1" vMerge="1">
                  <a:txBody>
                    <a:bodyPr/>
                    <a:lstStyle/>
                    <a:p>
                      <a:endParaRPr lang="fr-DZ"/>
                    </a:p>
                  </a:txBody>
                  <a:tcPr/>
                </a:tc>
                <a:tc gridSpan="2">
                  <a:txBody>
                    <a:bodyPr/>
                    <a:lstStyle/>
                    <a:p>
                      <a:pPr marL="38100" marR="38100" algn="ctr">
                        <a:lnSpc>
                          <a:spcPct val="150000"/>
                        </a:lnSpc>
                        <a:spcAft>
                          <a:spcPts val="800"/>
                        </a:spcAft>
                      </a:pPr>
                      <a:r>
                        <a:rPr lang="ar-SA" sz="1800" b="1" dirty="0">
                          <a:effectLst/>
                        </a:rPr>
                        <a:t>عملية الشراء</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rowSpan="2">
                  <a:txBody>
                    <a:bodyPr/>
                    <a:lstStyle/>
                    <a:p>
                      <a:pPr marL="38100" marR="38100" algn="ctr">
                        <a:lnSpc>
                          <a:spcPct val="150000"/>
                        </a:lnSpc>
                        <a:spcAft>
                          <a:spcPts val="800"/>
                        </a:spcAft>
                      </a:pPr>
                      <a:r>
                        <a:rPr lang="ar-SA" sz="1800" b="1" dirty="0">
                          <a:effectLst/>
                        </a:rPr>
                        <a:t>النسب المئوية الصحيحة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val="956272385"/>
                  </a:ext>
                </a:extLst>
              </a:tr>
              <a:tr h="434234">
                <a:tc gridSpan="3" vMerge="1">
                  <a:txBody>
                    <a:bodyPr/>
                    <a:lstStyle/>
                    <a:p>
                      <a:pPr algn="ctr">
                        <a:lnSpc>
                          <a:spcPct val="150000"/>
                        </a:lnSpc>
                        <a:spcAft>
                          <a:spcPts val="800"/>
                        </a:spcAft>
                      </a:pPr>
                      <a:r>
                        <a:rPr lang="fr-DZ" sz="1600" b="1" dirty="0">
                          <a:effectLst/>
                        </a:rPr>
                        <a:t> </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vMerge="1">
                  <a:txBody>
                    <a:bodyPr/>
                    <a:lstStyle/>
                    <a:p>
                      <a:endParaRPr lang="fr-DZ"/>
                    </a:p>
                  </a:txBody>
                  <a:tcPr/>
                </a:tc>
                <a:tc hMerge="1" vMerge="1">
                  <a:txBody>
                    <a:bodyPr/>
                    <a:lstStyle/>
                    <a:p>
                      <a:endParaRPr lang="fr-DZ"/>
                    </a:p>
                  </a:txBody>
                  <a:tcPr/>
                </a:tc>
                <a:tc>
                  <a:txBody>
                    <a:bodyPr/>
                    <a:lstStyle/>
                    <a:p>
                      <a:pPr marL="38100" marR="38100" algn="ctr">
                        <a:lnSpc>
                          <a:spcPct val="150000"/>
                        </a:lnSpc>
                        <a:spcAft>
                          <a:spcPts val="800"/>
                        </a:spcAft>
                      </a:pPr>
                      <a:r>
                        <a:rPr lang="ar-SA" sz="1800" b="1" dirty="0">
                          <a:effectLst/>
                        </a:rPr>
                        <a:t>لا يشتري</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يشتري</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vMerge="1">
                  <a:txBody>
                    <a:bodyPr/>
                    <a:lstStyle/>
                    <a:p>
                      <a:endParaRPr lang="fr-DZ"/>
                    </a:p>
                  </a:txBody>
                  <a:tcPr/>
                </a:tc>
                <a:extLst>
                  <a:ext uri="{0D108BD9-81ED-4DB2-BD59-A6C34878D82A}">
                    <a16:rowId xmlns:a16="http://schemas.microsoft.com/office/drawing/2014/main" val="135270744"/>
                  </a:ext>
                </a:extLst>
              </a:tr>
              <a:tr h="584780">
                <a:tc rowSpan="3">
                  <a:txBody>
                    <a:bodyPr/>
                    <a:lstStyle/>
                    <a:p>
                      <a:pPr marL="38100" marR="38100" algn="ctr">
                        <a:lnSpc>
                          <a:spcPct val="150000"/>
                        </a:lnSpc>
                        <a:spcAft>
                          <a:spcPts val="800"/>
                        </a:spcAft>
                      </a:pPr>
                      <a:r>
                        <a:rPr lang="ar-SA" sz="1800" b="1">
                          <a:effectLst/>
                        </a:rPr>
                        <a:t>الخطوة 0</a:t>
                      </a:r>
                      <a:endParaRPr lang="fr-DZ" sz="18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rowSpan="2">
                  <a:txBody>
                    <a:bodyPr/>
                    <a:lstStyle/>
                    <a:p>
                      <a:pPr marL="38100" marR="38100" algn="ctr">
                        <a:lnSpc>
                          <a:spcPct val="150000"/>
                        </a:lnSpc>
                        <a:spcAft>
                          <a:spcPts val="800"/>
                        </a:spcAft>
                      </a:pPr>
                      <a:r>
                        <a:rPr lang="ar-SA" sz="1800" b="1" dirty="0">
                          <a:effectLst/>
                        </a:rPr>
                        <a:t>عملية الشراء</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لا يشتري</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00000"/>
                        </a:lnSpc>
                        <a:spcAft>
                          <a:spcPts val="800"/>
                        </a:spcAft>
                      </a:pPr>
                      <a:r>
                        <a:rPr lang="fr-DZ" sz="1600" b="1" dirty="0">
                          <a:effectLst/>
                        </a:rPr>
                        <a:t>0</a:t>
                      </a:r>
                      <a:endParaRPr lang="ar-SA" sz="1600" b="1" dirty="0">
                        <a:effectLst/>
                      </a:endParaRPr>
                    </a:p>
                    <a:p>
                      <a:pPr marL="38100" marR="38100" algn="ctr">
                        <a:lnSpc>
                          <a:spcPct val="100000"/>
                        </a:lnSpc>
                        <a:spcAft>
                          <a:spcPts val="800"/>
                        </a:spcAft>
                      </a:pPr>
                      <a:r>
                        <a:rPr lang="ar-SA" sz="1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السالب الصحيح</a:t>
                      </a:r>
                      <a:endParaRPr lang="fr-DZ" sz="1600" b="1"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00000"/>
                        </a:lnSpc>
                        <a:spcAft>
                          <a:spcPts val="800"/>
                        </a:spcAft>
                      </a:pPr>
                      <a:r>
                        <a:rPr lang="ar-SA" sz="1600" b="1" dirty="0">
                          <a:effectLst/>
                        </a:rPr>
                        <a:t>5</a:t>
                      </a:r>
                    </a:p>
                    <a:p>
                      <a:pPr marL="38100" marR="38100" algn="ctr">
                        <a:lnSpc>
                          <a:spcPct val="100000"/>
                        </a:lnSpc>
                        <a:spcAft>
                          <a:spcPts val="800"/>
                        </a:spcAft>
                      </a:pPr>
                      <a:r>
                        <a:rPr lang="ar-SA" sz="1600" b="1" dirty="0">
                          <a:effectLst/>
                          <a:highlight>
                            <a:srgbClr val="FF0000"/>
                          </a:highlight>
                          <a:latin typeface="Calibri" panose="020F0502020204030204" pitchFamily="34" charset="0"/>
                          <a:ea typeface="Calibri" panose="020F0502020204030204" pitchFamily="34" charset="0"/>
                          <a:cs typeface="Arial" panose="020B0604020202020204" pitchFamily="34" charset="0"/>
                        </a:rPr>
                        <a:t>الموجب الخاطئ</a:t>
                      </a:r>
                      <a:endParaRPr lang="fr-DZ" sz="16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600" b="1" dirty="0">
                          <a:effectLst/>
                        </a:rPr>
                        <a:t>,0</a:t>
                      </a:r>
                      <a:endParaRPr lang="fr-DZ" sz="12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339881216"/>
                  </a:ext>
                </a:extLst>
              </a:tr>
              <a:tr h="584780">
                <a:tc vMerge="1">
                  <a:txBody>
                    <a:bodyPr/>
                    <a:lstStyle/>
                    <a:p>
                      <a:endParaRPr lang="fr-DZ"/>
                    </a:p>
                  </a:txBody>
                  <a:tcPr/>
                </a:tc>
                <a:tc vMerge="1">
                  <a:txBody>
                    <a:bodyPr/>
                    <a:lstStyle/>
                    <a:p>
                      <a:endParaRPr lang="fr-DZ"/>
                    </a:p>
                  </a:txBody>
                  <a:tcPr/>
                </a:tc>
                <a:tc>
                  <a:txBody>
                    <a:bodyPr/>
                    <a:lstStyle/>
                    <a:p>
                      <a:pPr marL="38100" marR="38100" algn="ctr">
                        <a:lnSpc>
                          <a:spcPct val="150000"/>
                        </a:lnSpc>
                        <a:spcAft>
                          <a:spcPts val="800"/>
                        </a:spcAft>
                      </a:pPr>
                      <a:r>
                        <a:rPr lang="ar-SA" sz="1800" b="1" dirty="0">
                          <a:effectLst/>
                        </a:rPr>
                        <a:t>يشتري</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00000"/>
                        </a:lnSpc>
                        <a:spcAft>
                          <a:spcPts val="800"/>
                        </a:spcAft>
                      </a:pPr>
                      <a:r>
                        <a:rPr lang="fr-DZ" sz="1600" b="1" dirty="0">
                          <a:effectLst/>
                        </a:rPr>
                        <a:t>0</a:t>
                      </a:r>
                      <a:endParaRPr lang="ar-SA" sz="1600" b="1" dirty="0">
                        <a:effectLst/>
                      </a:endParaRPr>
                    </a:p>
                    <a:p>
                      <a:pPr marL="38100" marR="38100" algn="ctr">
                        <a:lnSpc>
                          <a:spcPct val="100000"/>
                        </a:lnSpc>
                        <a:spcAft>
                          <a:spcPts val="800"/>
                        </a:spcAft>
                      </a:pPr>
                      <a:r>
                        <a:rPr lang="ar-SA" sz="1600" b="1" dirty="0">
                          <a:effectLst/>
                          <a:highlight>
                            <a:srgbClr val="FF0000"/>
                          </a:highlight>
                          <a:latin typeface="Calibri" panose="020F0502020204030204" pitchFamily="34" charset="0"/>
                          <a:ea typeface="Calibri" panose="020F0502020204030204" pitchFamily="34" charset="0"/>
                          <a:cs typeface="Arial" panose="020B0604020202020204" pitchFamily="34" charset="0"/>
                        </a:rPr>
                        <a:t>السالب الخاطئ</a:t>
                      </a:r>
                      <a:endParaRPr lang="fr-DZ" sz="16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00000"/>
                        </a:lnSpc>
                        <a:spcAft>
                          <a:spcPts val="800"/>
                        </a:spcAft>
                      </a:pPr>
                      <a:r>
                        <a:rPr lang="ar-SA" sz="1600" b="1" dirty="0">
                          <a:effectLst/>
                        </a:rPr>
                        <a:t>5</a:t>
                      </a:r>
                    </a:p>
                    <a:p>
                      <a:pPr marL="38100" marR="38100" algn="ctr">
                        <a:lnSpc>
                          <a:spcPct val="100000"/>
                        </a:lnSpc>
                        <a:spcAft>
                          <a:spcPts val="800"/>
                        </a:spcAft>
                      </a:pPr>
                      <a:r>
                        <a:rPr lang="ar-SA" sz="1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الموجب الصحيح</a:t>
                      </a:r>
                      <a:endParaRPr lang="fr-DZ" sz="1600" b="1"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600" b="1" dirty="0">
                          <a:effectLst/>
                        </a:rPr>
                        <a:t>100</a:t>
                      </a:r>
                      <a:r>
                        <a:rPr lang="fr-DZ" sz="1600" b="1" dirty="0">
                          <a:effectLst/>
                        </a:rPr>
                        <a:t>,0</a:t>
                      </a:r>
                      <a:endParaRPr lang="fr-DZ" sz="12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732190581"/>
                  </a:ext>
                </a:extLst>
              </a:tr>
              <a:tr h="434234">
                <a:tc vMerge="1">
                  <a:txBody>
                    <a:bodyPr/>
                    <a:lstStyle/>
                    <a:p>
                      <a:endParaRPr lang="fr-DZ"/>
                    </a:p>
                  </a:txBody>
                  <a:tcPr/>
                </a:tc>
                <a:tc gridSpan="2">
                  <a:txBody>
                    <a:bodyPr/>
                    <a:lstStyle/>
                    <a:p>
                      <a:pPr marL="38100" marR="38100" algn="ctr">
                        <a:lnSpc>
                          <a:spcPct val="150000"/>
                        </a:lnSpc>
                        <a:spcAft>
                          <a:spcPts val="800"/>
                        </a:spcAft>
                      </a:pPr>
                      <a:r>
                        <a:rPr lang="ar-SA" sz="1800" b="1" dirty="0">
                          <a:effectLst/>
                        </a:rPr>
                        <a:t>النسبة المئوية الإجمالية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a:txBody>
                    <a:bodyPr/>
                    <a:lstStyle/>
                    <a:p>
                      <a:pPr algn="ctr">
                        <a:lnSpc>
                          <a:spcPct val="150000"/>
                        </a:lnSpc>
                        <a:spcAft>
                          <a:spcPts val="800"/>
                        </a:spcAft>
                      </a:pPr>
                      <a:r>
                        <a:rPr lang="fr-DZ" sz="2000" b="1">
                          <a:effectLst/>
                        </a:rPr>
                        <a:t> </a:t>
                      </a:r>
                      <a:endParaRPr lang="fr-DZ"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50000"/>
                        </a:lnSpc>
                        <a:spcAft>
                          <a:spcPts val="800"/>
                        </a:spcAft>
                      </a:pPr>
                      <a:r>
                        <a:rPr lang="fr-DZ" sz="2000" b="1">
                          <a:effectLst/>
                        </a:rPr>
                        <a:t> </a:t>
                      </a:r>
                      <a:endParaRPr lang="fr-DZ" sz="16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600" b="1" dirty="0">
                          <a:effectLst/>
                        </a:rPr>
                        <a:t>50</a:t>
                      </a:r>
                      <a:r>
                        <a:rPr lang="fr-DZ" sz="1600" b="1" dirty="0">
                          <a:effectLst/>
                        </a:rPr>
                        <a:t>,0</a:t>
                      </a:r>
                      <a:endParaRPr lang="fr-DZ" sz="12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101869288"/>
                  </a:ext>
                </a:extLst>
              </a:tr>
              <a:tr h="292518">
                <a:tc gridSpan="6">
                  <a:txBody>
                    <a:bodyPr/>
                    <a:lstStyle/>
                    <a:p>
                      <a:pPr marL="342900" marR="38100" lvl="0" indent="-342900" algn="r" rtl="1">
                        <a:lnSpc>
                          <a:spcPct val="100000"/>
                        </a:lnSpc>
                        <a:spcAft>
                          <a:spcPts val="800"/>
                        </a:spcAft>
                        <a:buFont typeface="+mj-cs"/>
                        <a:buAutoNum type="arabic1Minus"/>
                      </a:pPr>
                      <a:r>
                        <a:rPr lang="ar-SA" sz="1400" b="1" dirty="0">
                          <a:effectLst/>
                        </a:rPr>
                        <a:t>يتم تضمين الثابت في النموذج</a:t>
                      </a:r>
                      <a:endParaRPr lang="fr-DZ" sz="11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2550452338"/>
                  </a:ext>
                </a:extLst>
              </a:tr>
              <a:tr h="387793">
                <a:tc gridSpan="6">
                  <a:txBody>
                    <a:bodyPr/>
                    <a:lstStyle/>
                    <a:p>
                      <a:pPr marL="342900" marR="38100" lvl="0" indent="-342900" algn="r" rtl="1">
                        <a:lnSpc>
                          <a:spcPct val="100000"/>
                        </a:lnSpc>
                        <a:spcAft>
                          <a:spcPts val="800"/>
                        </a:spcAft>
                        <a:buFont typeface="+mj-cs"/>
                        <a:buAutoNum type="arabic1Minus"/>
                      </a:pPr>
                      <a:r>
                        <a:rPr lang="ar-SA" sz="1400" b="1" dirty="0">
                          <a:effectLst/>
                        </a:rPr>
                        <a:t>قيم القطع هي 500</a:t>
                      </a:r>
                      <a:endParaRPr lang="fr-DZ" sz="11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1518667227"/>
                  </a:ext>
                </a:extLst>
              </a:tr>
            </a:tbl>
          </a:graphicData>
        </a:graphic>
      </p:graphicFrame>
    </p:spTree>
    <p:extLst>
      <p:ext uri="{BB962C8B-B14F-4D97-AF65-F5344CB8AC3E}">
        <p14:creationId xmlns:p14="http://schemas.microsoft.com/office/powerpoint/2010/main" val="1782614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E6EEB8A2-6919-4FBF-AE10-C9E3EFD99693}"/>
              </a:ext>
            </a:extLst>
          </p:cNvPr>
          <p:cNvGraphicFramePr>
            <a:graphicFrameLocks noGrp="1"/>
          </p:cNvGraphicFramePr>
          <p:nvPr/>
        </p:nvGraphicFramePr>
        <p:xfrm>
          <a:off x="2522136" y="2110154"/>
          <a:ext cx="208280" cy="365760"/>
        </p:xfrm>
        <a:graphic>
          <a:graphicData uri="http://schemas.openxmlformats.org/drawingml/2006/table">
            <a:tbl>
              <a:tblPr/>
              <a:tblGrid>
                <a:gridCol w="208280">
                  <a:extLst>
                    <a:ext uri="{9D8B030D-6E8A-4147-A177-3AD203B41FA5}">
                      <a16:colId xmlns:a16="http://schemas.microsoft.com/office/drawing/2014/main" val="2398891"/>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03531217"/>
                  </a:ext>
                </a:extLst>
              </a:tr>
            </a:tbl>
          </a:graphicData>
        </a:graphic>
      </p:graphicFrame>
      <p:sp>
        <p:nvSpPr>
          <p:cNvPr id="9" name="ZoneTexte 8">
            <a:extLst>
              <a:ext uri="{FF2B5EF4-FFF2-40B4-BE49-F238E27FC236}">
                <a16:creationId xmlns:a16="http://schemas.microsoft.com/office/drawing/2014/main" id="{54B464DC-AD37-4940-8491-F47740F047E1}"/>
              </a:ext>
            </a:extLst>
          </p:cNvPr>
          <p:cNvSpPr txBox="1"/>
          <p:nvPr/>
        </p:nvSpPr>
        <p:spPr>
          <a:xfrm rot="10800000" flipV="1">
            <a:off x="3089869" y="0"/>
            <a:ext cx="8696848" cy="561949"/>
          </a:xfrm>
          <a:prstGeom prst="rect">
            <a:avLst/>
          </a:prstGeom>
          <a:noFill/>
        </p:spPr>
        <p:txBody>
          <a:bodyPr wrap="square">
            <a:spAutoFit/>
          </a:bodyPr>
          <a:lstStyle/>
          <a:p>
            <a:pPr algn="just" rtl="1" fontAlgn="base">
              <a:lnSpc>
                <a:spcPct val="200000"/>
              </a:lnSpc>
              <a:spcAft>
                <a:spcPts val="1125"/>
              </a:spcAft>
            </a:pPr>
            <a:r>
              <a:rPr lang="fr-FR"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Block 0</a:t>
            </a:r>
            <a:r>
              <a:rPr lang="ar-SA"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:المرحلة الفارغة</a:t>
            </a:r>
            <a:endParaRPr lang="fr-DZ" sz="1600" dirty="0">
              <a:effectLst/>
              <a:latin typeface="Times New Roman" panose="02020603050405020304" pitchFamily="18" charset="0"/>
              <a:ea typeface="Times New Roman" panose="02020603050405020304" pitchFamily="18" charset="0"/>
            </a:endParaRPr>
          </a:p>
        </p:txBody>
      </p:sp>
      <p:graphicFrame>
        <p:nvGraphicFramePr>
          <p:cNvPr id="3" name="Tableau 2">
            <a:extLst>
              <a:ext uri="{FF2B5EF4-FFF2-40B4-BE49-F238E27FC236}">
                <a16:creationId xmlns:a16="http://schemas.microsoft.com/office/drawing/2014/main" id="{AEE32AAE-42D8-42DD-AA7C-C062B4961E9F}"/>
              </a:ext>
            </a:extLst>
          </p:cNvPr>
          <p:cNvGraphicFramePr>
            <a:graphicFrameLocks noGrp="1"/>
          </p:cNvGraphicFramePr>
          <p:nvPr>
            <p:extLst>
              <p:ext uri="{D42A27DB-BD31-4B8C-83A1-F6EECF244321}">
                <p14:modId xmlns:p14="http://schemas.microsoft.com/office/powerpoint/2010/main" val="3229494376"/>
              </p:ext>
            </p:extLst>
          </p:nvPr>
        </p:nvGraphicFramePr>
        <p:xfrm>
          <a:off x="763675" y="793820"/>
          <a:ext cx="10701496" cy="1781735"/>
        </p:xfrm>
        <a:graphic>
          <a:graphicData uri="http://schemas.openxmlformats.org/drawingml/2006/table">
            <a:tbl>
              <a:tblPr>
                <a:tableStyleId>{616DA210-FB5B-4158-B5E0-FEB733F419BA}</a:tableStyleId>
              </a:tblPr>
              <a:tblGrid>
                <a:gridCol w="1511813">
                  <a:extLst>
                    <a:ext uri="{9D8B030D-6E8A-4147-A177-3AD203B41FA5}">
                      <a16:colId xmlns:a16="http://schemas.microsoft.com/office/drawing/2014/main" val="2431755745"/>
                    </a:ext>
                  </a:extLst>
                </a:gridCol>
                <a:gridCol w="1461797">
                  <a:extLst>
                    <a:ext uri="{9D8B030D-6E8A-4147-A177-3AD203B41FA5}">
                      <a16:colId xmlns:a16="http://schemas.microsoft.com/office/drawing/2014/main" val="3884121604"/>
                    </a:ext>
                  </a:extLst>
                </a:gridCol>
                <a:gridCol w="1287981">
                  <a:extLst>
                    <a:ext uri="{9D8B030D-6E8A-4147-A177-3AD203B41FA5}">
                      <a16:colId xmlns:a16="http://schemas.microsoft.com/office/drawing/2014/main" val="1505120665"/>
                    </a:ext>
                  </a:extLst>
                </a:gridCol>
                <a:gridCol w="1287981">
                  <a:extLst>
                    <a:ext uri="{9D8B030D-6E8A-4147-A177-3AD203B41FA5}">
                      <a16:colId xmlns:a16="http://schemas.microsoft.com/office/drawing/2014/main" val="1867732228"/>
                    </a:ext>
                  </a:extLst>
                </a:gridCol>
                <a:gridCol w="1287981">
                  <a:extLst>
                    <a:ext uri="{9D8B030D-6E8A-4147-A177-3AD203B41FA5}">
                      <a16:colId xmlns:a16="http://schemas.microsoft.com/office/drawing/2014/main" val="2127554499"/>
                    </a:ext>
                  </a:extLst>
                </a:gridCol>
                <a:gridCol w="1287981">
                  <a:extLst>
                    <a:ext uri="{9D8B030D-6E8A-4147-A177-3AD203B41FA5}">
                      <a16:colId xmlns:a16="http://schemas.microsoft.com/office/drawing/2014/main" val="3054095487"/>
                    </a:ext>
                  </a:extLst>
                </a:gridCol>
                <a:gridCol w="1287981">
                  <a:extLst>
                    <a:ext uri="{9D8B030D-6E8A-4147-A177-3AD203B41FA5}">
                      <a16:colId xmlns:a16="http://schemas.microsoft.com/office/drawing/2014/main" val="3736560325"/>
                    </a:ext>
                  </a:extLst>
                </a:gridCol>
                <a:gridCol w="1287981">
                  <a:extLst>
                    <a:ext uri="{9D8B030D-6E8A-4147-A177-3AD203B41FA5}">
                      <a16:colId xmlns:a16="http://schemas.microsoft.com/office/drawing/2014/main" val="2039885246"/>
                    </a:ext>
                  </a:extLst>
                </a:gridCol>
              </a:tblGrid>
              <a:tr h="266281">
                <a:tc gridSpan="8">
                  <a:txBody>
                    <a:bodyPr/>
                    <a:lstStyle/>
                    <a:p>
                      <a:pPr marL="38100" marR="38100" algn="ctr">
                        <a:lnSpc>
                          <a:spcPct val="150000"/>
                        </a:lnSpc>
                        <a:spcAft>
                          <a:spcPts val="800"/>
                        </a:spcAft>
                      </a:pPr>
                      <a:r>
                        <a:rPr lang="ar-SA" sz="1800" b="1" dirty="0">
                          <a:effectLst/>
                        </a:rPr>
                        <a:t>المتغيرات في المعادلة</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2884370431"/>
                  </a:ext>
                </a:extLst>
              </a:tr>
              <a:tr h="798844">
                <a:tc gridSpan="2">
                  <a:txBody>
                    <a:bodyPr/>
                    <a:lstStyle/>
                    <a:p>
                      <a:pPr algn="ctr">
                        <a:lnSpc>
                          <a:spcPct val="150000"/>
                        </a:lnSpc>
                        <a:spcAft>
                          <a:spcPts val="800"/>
                        </a:spcAft>
                      </a:pPr>
                      <a:r>
                        <a:rPr lang="fr-DZ" sz="1800" b="1">
                          <a:effectLst/>
                        </a:rPr>
                        <a:t> </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a:txBody>
                    <a:bodyPr/>
                    <a:lstStyle/>
                    <a:p>
                      <a:pPr marL="38100" marR="38100" algn="ctr">
                        <a:lnSpc>
                          <a:spcPct val="150000"/>
                        </a:lnSpc>
                        <a:spcAft>
                          <a:spcPts val="800"/>
                        </a:spcAft>
                      </a:pPr>
                      <a:r>
                        <a:rPr lang="ar-SA" sz="1800" b="1" dirty="0" err="1">
                          <a:effectLst/>
                        </a:rPr>
                        <a:t>اللوغارتيم</a:t>
                      </a:r>
                      <a:endParaRPr lang="ar-SA" sz="1800" b="1" dirty="0">
                        <a:effectLst/>
                      </a:endParaRPr>
                    </a:p>
                    <a:p>
                      <a:pPr marL="38100" marR="38100" algn="ctr">
                        <a:lnSpc>
                          <a:spcPct val="150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B</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الخطأ المعياري</a:t>
                      </a:r>
                      <a:endParaRPr lang="fr-FR" sz="1800" b="1" dirty="0">
                        <a:effectLst/>
                      </a:endParaRPr>
                    </a:p>
                    <a:p>
                      <a:pPr marL="38100" marR="38100" algn="ctr">
                        <a:lnSpc>
                          <a:spcPct val="150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SE</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اختبار </a:t>
                      </a:r>
                      <a:endParaRPr lang="fr-FR" sz="1800" b="1" dirty="0">
                        <a:effectLst/>
                      </a:endParaRPr>
                    </a:p>
                    <a:p>
                      <a:pPr marL="38100" marR="38100" algn="ctr">
                        <a:lnSpc>
                          <a:spcPct val="150000"/>
                        </a:lnSpc>
                        <a:spcAft>
                          <a:spcPts val="800"/>
                        </a:spcAft>
                      </a:pPr>
                      <a:r>
                        <a:rPr lang="fr-DZ" sz="1800" b="1" dirty="0">
                          <a:effectLst/>
                        </a:rPr>
                        <a:t>Wald</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درجات الحرية</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ddi</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مستوى الدلالة</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signif</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dirty="0">
                          <a:effectLst/>
                        </a:rPr>
                        <a:t>نسب الترجيح</a:t>
                      </a:r>
                      <a:endParaRPr lang="fr-FR" sz="1800" b="1" dirty="0">
                        <a:effectLst/>
                      </a:endParaRPr>
                    </a:p>
                    <a:p>
                      <a:pPr marL="38100" marR="38100" algn="ctr">
                        <a:lnSpc>
                          <a:spcPct val="15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Exp</a:t>
                      </a:r>
                      <a:r>
                        <a:rPr lang="fr-FR" sz="1800" b="1" dirty="0">
                          <a:effectLst/>
                          <a:latin typeface="Calibri" panose="020F0502020204030204" pitchFamily="34" charset="0"/>
                          <a:ea typeface="Calibri" panose="020F0502020204030204" pitchFamily="34" charset="0"/>
                          <a:cs typeface="Arial" panose="020B0604020202020204" pitchFamily="34" charset="0"/>
                        </a:rPr>
                        <a:t>(B)</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val="2467234811"/>
                  </a:ext>
                </a:extLst>
              </a:tr>
              <a:tr h="532563">
                <a:tc>
                  <a:txBody>
                    <a:bodyPr/>
                    <a:lstStyle/>
                    <a:p>
                      <a:pPr marL="38100" marR="38100" algn="ctr">
                        <a:lnSpc>
                          <a:spcPct val="150000"/>
                        </a:lnSpc>
                        <a:spcAft>
                          <a:spcPts val="800"/>
                        </a:spcAft>
                      </a:pPr>
                      <a:r>
                        <a:rPr lang="ar-SA" sz="1800" b="1">
                          <a:effectLst/>
                        </a:rPr>
                        <a:t>الخطوة 0</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a:effectLst/>
                        </a:rPr>
                        <a:t>الثابت</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fr-DZ" sz="1800" b="1" dirty="0">
                          <a:effectLst/>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dirty="0">
                          <a:effectLst/>
                        </a:rPr>
                        <a:t>,</a:t>
                      </a:r>
                      <a:r>
                        <a:rPr lang="ar-SA" sz="1800" b="1" dirty="0">
                          <a:effectLst/>
                        </a:rPr>
                        <a:t>632</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a:effectLst/>
                        </a:rPr>
                        <a:t>1</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rPr>
                        <a:t>1,000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ar-SA" sz="1800" b="1" dirty="0">
                          <a:effectLst/>
                        </a:rPr>
                        <a:t>1</a:t>
                      </a:r>
                      <a:r>
                        <a:rPr lang="fr-DZ" sz="1800" b="1" dirty="0">
                          <a:effectLst/>
                        </a:rPr>
                        <a:t>,000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578135531"/>
                  </a:ext>
                </a:extLst>
              </a:tr>
            </a:tbl>
          </a:graphicData>
        </a:graphic>
      </p:graphicFrame>
      <p:sp>
        <p:nvSpPr>
          <p:cNvPr id="8" name="ZoneTexte 7">
            <a:extLst>
              <a:ext uri="{FF2B5EF4-FFF2-40B4-BE49-F238E27FC236}">
                <a16:creationId xmlns:a16="http://schemas.microsoft.com/office/drawing/2014/main" id="{9B8374EB-0A9B-42A4-98B3-AA706178ABC2}"/>
              </a:ext>
            </a:extLst>
          </p:cNvPr>
          <p:cNvSpPr txBox="1"/>
          <p:nvPr/>
        </p:nvSpPr>
        <p:spPr>
          <a:xfrm>
            <a:off x="351694" y="2721114"/>
            <a:ext cx="11697956" cy="2554545"/>
          </a:xfrm>
          <a:prstGeom prst="rect">
            <a:avLst/>
          </a:prstGeom>
          <a:noFill/>
        </p:spPr>
        <p:txBody>
          <a:bodyPr wrap="square" rtlCol="0">
            <a:spAutoFit/>
          </a:bodyPr>
          <a:lstStyle/>
          <a:p>
            <a:pPr algn="r" rtl="1"/>
            <a:r>
              <a:rPr lang="ar-SA" sz="2000" b="1" dirty="0"/>
              <a:t>طبعا لا يوجد أي متغيرات تم إدخالها في هذه المعادلة إلا الثابت، </a:t>
            </a:r>
          </a:p>
          <a:p>
            <a:pPr algn="r" rtl="1"/>
            <a:r>
              <a:rPr lang="ar-SA" sz="2000" b="1" dirty="0"/>
              <a:t>إختبار </a:t>
            </a:r>
            <a:r>
              <a:rPr lang="fr-FR" sz="2000" b="1" dirty="0"/>
              <a:t>Wald</a:t>
            </a:r>
            <a:r>
              <a:rPr lang="ar-SA" sz="2000" b="1" dirty="0"/>
              <a:t> يختبر الفرضية الصفرية بأن الثابت يساوي 0، يتم قبول أو رفض هذه الفرضية وفقا لمستوى الدلالة، حيث إذا كان </a:t>
            </a:r>
            <a:r>
              <a:rPr lang="fr-FR" sz="2000" b="1" dirty="0"/>
              <a:t> </a:t>
            </a:r>
            <a:r>
              <a:rPr lang="fr-FR" sz="2000" b="1" dirty="0" err="1"/>
              <a:t>sig</a:t>
            </a:r>
            <a:r>
              <a:rPr lang="ar-SA" sz="2000" b="1" dirty="0"/>
              <a:t> أكبر من 0,05 فهذا يعني أن الثابت يساوي 0، أما إذا كان اقل أو يساوي 0,05 فهذا يعني أن الثابت لا يساوي 0</a:t>
            </a:r>
          </a:p>
          <a:p>
            <a:pPr algn="r" rtl="1"/>
            <a:r>
              <a:rPr lang="ar-SA" sz="2000" b="1" dirty="0">
                <a:highlight>
                  <a:srgbClr val="FF0000"/>
                </a:highlight>
              </a:rPr>
              <a:t>وفقا لما هو موضح في هذا الجدول فأننا نقبل الفرضية الصفيرة لأن مستوى الدلالة أكبر من 0,05 أي أن الثابت يساوي 0.</a:t>
            </a:r>
          </a:p>
          <a:p>
            <a:pPr algn="r" rtl="1"/>
            <a:endParaRPr lang="ar-SA" sz="2000" b="1" dirty="0">
              <a:highlight>
                <a:srgbClr val="FF0000"/>
              </a:highlight>
            </a:endParaRPr>
          </a:p>
          <a:p>
            <a:pPr algn="r" rtl="1"/>
            <a:r>
              <a:rPr lang="ar-SA" sz="2000" b="1" dirty="0"/>
              <a:t>نسب الترجيح (الدالة الأسية لمعامل </a:t>
            </a:r>
            <a:r>
              <a:rPr lang="fr-FR" sz="2000" b="1" dirty="0"/>
              <a:t>B</a:t>
            </a:r>
            <a:r>
              <a:rPr lang="ar-SA" sz="2000" b="1" dirty="0"/>
              <a:t>): يتم قراءة وتفسير بالدالة الأسية لمعامل </a:t>
            </a:r>
            <a:r>
              <a:rPr lang="fr-FR" sz="2000" b="1" dirty="0"/>
              <a:t>B</a:t>
            </a:r>
            <a:r>
              <a:rPr lang="ar-SA" sz="2000" b="1" dirty="0"/>
              <a:t> لأنها أسهل في القراءة والتفسير من </a:t>
            </a:r>
            <a:r>
              <a:rPr lang="ar-SA" sz="2000" b="1" dirty="0" err="1"/>
              <a:t>اللوغراتيم</a:t>
            </a:r>
            <a:r>
              <a:rPr lang="ar-SA" sz="2000" b="1" dirty="0"/>
              <a:t> </a:t>
            </a:r>
            <a:r>
              <a:rPr lang="fr-FR" sz="2000" b="1" dirty="0"/>
              <a:t>B</a:t>
            </a:r>
            <a:r>
              <a:rPr lang="ar-SA" sz="2000" b="1" dirty="0"/>
              <a:t>، الجميع يتهرب منها ولا يحاول تفسيرها لأنها صعبة. الدالة الأسية هي الدالة العكسية للوغاريتم، وهنا قيمة نسب الترجيح تساوي 5 (الذين </a:t>
            </a:r>
            <a:r>
              <a:rPr lang="ar-SA" sz="2000" b="1" dirty="0" err="1"/>
              <a:t>إشتروا</a:t>
            </a:r>
            <a:r>
              <a:rPr lang="ar-SA" sz="2000" b="1" dirty="0"/>
              <a:t>) / 5 (الذين لم يشتروا) = 1</a:t>
            </a:r>
          </a:p>
        </p:txBody>
      </p:sp>
    </p:spTree>
    <p:extLst>
      <p:ext uri="{BB962C8B-B14F-4D97-AF65-F5344CB8AC3E}">
        <p14:creationId xmlns:p14="http://schemas.microsoft.com/office/powerpoint/2010/main" val="2256127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E6EEB8A2-6919-4FBF-AE10-C9E3EFD99693}"/>
              </a:ext>
            </a:extLst>
          </p:cNvPr>
          <p:cNvGraphicFramePr>
            <a:graphicFrameLocks noGrp="1"/>
          </p:cNvGraphicFramePr>
          <p:nvPr/>
        </p:nvGraphicFramePr>
        <p:xfrm>
          <a:off x="2522136" y="2110154"/>
          <a:ext cx="208280" cy="365760"/>
        </p:xfrm>
        <a:graphic>
          <a:graphicData uri="http://schemas.openxmlformats.org/drawingml/2006/table">
            <a:tbl>
              <a:tblPr/>
              <a:tblGrid>
                <a:gridCol w="208280">
                  <a:extLst>
                    <a:ext uri="{9D8B030D-6E8A-4147-A177-3AD203B41FA5}">
                      <a16:colId xmlns:a16="http://schemas.microsoft.com/office/drawing/2014/main" val="2398891"/>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03531217"/>
                  </a:ext>
                </a:extLst>
              </a:tr>
            </a:tbl>
          </a:graphicData>
        </a:graphic>
      </p:graphicFrame>
      <p:sp>
        <p:nvSpPr>
          <p:cNvPr id="9" name="ZoneTexte 8">
            <a:extLst>
              <a:ext uri="{FF2B5EF4-FFF2-40B4-BE49-F238E27FC236}">
                <a16:creationId xmlns:a16="http://schemas.microsoft.com/office/drawing/2014/main" id="{54B464DC-AD37-4940-8491-F47740F047E1}"/>
              </a:ext>
            </a:extLst>
          </p:cNvPr>
          <p:cNvSpPr txBox="1"/>
          <p:nvPr/>
        </p:nvSpPr>
        <p:spPr>
          <a:xfrm rot="10800000" flipV="1">
            <a:off x="3089869" y="0"/>
            <a:ext cx="8696848" cy="561949"/>
          </a:xfrm>
          <a:prstGeom prst="rect">
            <a:avLst/>
          </a:prstGeom>
          <a:noFill/>
        </p:spPr>
        <p:txBody>
          <a:bodyPr wrap="square">
            <a:spAutoFit/>
          </a:bodyPr>
          <a:lstStyle/>
          <a:p>
            <a:pPr algn="just" rtl="1" fontAlgn="base">
              <a:lnSpc>
                <a:spcPct val="200000"/>
              </a:lnSpc>
              <a:spcAft>
                <a:spcPts val="1125"/>
              </a:spcAft>
            </a:pPr>
            <a:r>
              <a:rPr lang="fr-FR"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Block 0</a:t>
            </a:r>
            <a:r>
              <a:rPr lang="ar-SA"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:المرحلة الفارغة</a:t>
            </a:r>
            <a:endParaRPr lang="fr-DZ" sz="1600" dirty="0">
              <a:effectLst/>
              <a:latin typeface="Times New Roman" panose="02020603050405020304" pitchFamily="18" charset="0"/>
              <a:ea typeface="Times New Roman" panose="02020603050405020304" pitchFamily="18" charset="0"/>
            </a:endParaRPr>
          </a:p>
        </p:txBody>
      </p:sp>
      <p:sp>
        <p:nvSpPr>
          <p:cNvPr id="8" name="ZoneTexte 7">
            <a:extLst>
              <a:ext uri="{FF2B5EF4-FFF2-40B4-BE49-F238E27FC236}">
                <a16:creationId xmlns:a16="http://schemas.microsoft.com/office/drawing/2014/main" id="{9B8374EB-0A9B-42A4-98B3-AA706178ABC2}"/>
              </a:ext>
            </a:extLst>
          </p:cNvPr>
          <p:cNvSpPr txBox="1"/>
          <p:nvPr/>
        </p:nvSpPr>
        <p:spPr>
          <a:xfrm>
            <a:off x="344532" y="3344111"/>
            <a:ext cx="11697956" cy="1631216"/>
          </a:xfrm>
          <a:prstGeom prst="rect">
            <a:avLst/>
          </a:prstGeom>
          <a:noFill/>
        </p:spPr>
        <p:txBody>
          <a:bodyPr wrap="square" rtlCol="0">
            <a:spAutoFit/>
          </a:bodyPr>
          <a:lstStyle/>
          <a:p>
            <a:pPr algn="r" rtl="1"/>
            <a:r>
              <a:rPr lang="ar-SA" sz="2000" b="1" dirty="0"/>
              <a:t>هذا الاختبار يستخدم للتنبؤ بما إذا كان المتغير المستقل سيكون مهما في النموذج أم لا، وذلك بالنظر إلى قيمة </a:t>
            </a:r>
            <a:r>
              <a:rPr lang="fr-FR" sz="2000" b="1" dirty="0"/>
              <a:t>p</a:t>
            </a:r>
            <a:r>
              <a:rPr lang="ar-SA" sz="2000" b="1" dirty="0"/>
              <a:t> الموجودة في العمود المسمى بـ </a:t>
            </a:r>
            <a:r>
              <a:rPr lang="fr-FR" sz="2000" b="1" dirty="0"/>
              <a:t>Sig</a:t>
            </a:r>
            <a:r>
              <a:rPr lang="ar-SA" sz="2000" b="1" dirty="0"/>
              <a:t> (مستوى الدلالة)</a:t>
            </a:r>
          </a:p>
          <a:p>
            <a:pPr algn="r" rtl="1"/>
            <a:r>
              <a:rPr lang="ar-SA" sz="2000" b="1" dirty="0"/>
              <a:t>وفقا للجدول أعلاه يمكن أن نلاحظ أن جميع المتغيرات المستقلة ذات دلالة إحصائية أي أنها أقل من 0,05، وهذا يعني أنها تؤثر جميعها على المتغير التابع وهو عملية الشراء.</a:t>
            </a:r>
          </a:p>
          <a:p>
            <a:pPr algn="r" rtl="1"/>
            <a:r>
              <a:rPr lang="ar-SA" sz="2000" b="1" dirty="0"/>
              <a:t>أما الإحصائيات الإجمالية تظهر نتيجة تضمين جميع المتغيرات التنبؤية في النموذج.</a:t>
            </a:r>
          </a:p>
        </p:txBody>
      </p:sp>
      <p:graphicFrame>
        <p:nvGraphicFramePr>
          <p:cNvPr id="4" name="Tableau 3">
            <a:extLst>
              <a:ext uri="{FF2B5EF4-FFF2-40B4-BE49-F238E27FC236}">
                <a16:creationId xmlns:a16="http://schemas.microsoft.com/office/drawing/2014/main" id="{875FBC59-429B-4D0B-B9C1-0219ABB7EC20}"/>
              </a:ext>
            </a:extLst>
          </p:cNvPr>
          <p:cNvGraphicFramePr>
            <a:graphicFrameLocks noGrp="1"/>
          </p:cNvGraphicFramePr>
          <p:nvPr>
            <p:extLst>
              <p:ext uri="{D42A27DB-BD31-4B8C-83A1-F6EECF244321}">
                <p14:modId xmlns:p14="http://schemas.microsoft.com/office/powerpoint/2010/main" val="4227561050"/>
              </p:ext>
            </p:extLst>
          </p:nvPr>
        </p:nvGraphicFramePr>
        <p:xfrm>
          <a:off x="723481" y="667941"/>
          <a:ext cx="10990301" cy="2211832"/>
        </p:xfrm>
        <a:graphic>
          <a:graphicData uri="http://schemas.openxmlformats.org/drawingml/2006/table">
            <a:tbl>
              <a:tblPr>
                <a:tableStyleId>{616DA210-FB5B-4158-B5E0-FEB733F419BA}</a:tableStyleId>
              </a:tblPr>
              <a:tblGrid>
                <a:gridCol w="2020879">
                  <a:extLst>
                    <a:ext uri="{9D8B030D-6E8A-4147-A177-3AD203B41FA5}">
                      <a16:colId xmlns:a16="http://schemas.microsoft.com/office/drawing/2014/main" val="1306889485"/>
                    </a:ext>
                  </a:extLst>
                </a:gridCol>
                <a:gridCol w="1850381">
                  <a:extLst>
                    <a:ext uri="{9D8B030D-6E8A-4147-A177-3AD203B41FA5}">
                      <a16:colId xmlns:a16="http://schemas.microsoft.com/office/drawing/2014/main" val="3021044315"/>
                    </a:ext>
                  </a:extLst>
                </a:gridCol>
                <a:gridCol w="1954016">
                  <a:extLst>
                    <a:ext uri="{9D8B030D-6E8A-4147-A177-3AD203B41FA5}">
                      <a16:colId xmlns:a16="http://schemas.microsoft.com/office/drawing/2014/main" val="1823501717"/>
                    </a:ext>
                  </a:extLst>
                </a:gridCol>
                <a:gridCol w="1721675">
                  <a:extLst>
                    <a:ext uri="{9D8B030D-6E8A-4147-A177-3AD203B41FA5}">
                      <a16:colId xmlns:a16="http://schemas.microsoft.com/office/drawing/2014/main" val="3027317716"/>
                    </a:ext>
                  </a:extLst>
                </a:gridCol>
                <a:gridCol w="1721675">
                  <a:extLst>
                    <a:ext uri="{9D8B030D-6E8A-4147-A177-3AD203B41FA5}">
                      <a16:colId xmlns:a16="http://schemas.microsoft.com/office/drawing/2014/main" val="898946133"/>
                    </a:ext>
                  </a:extLst>
                </a:gridCol>
                <a:gridCol w="1721675">
                  <a:extLst>
                    <a:ext uri="{9D8B030D-6E8A-4147-A177-3AD203B41FA5}">
                      <a16:colId xmlns:a16="http://schemas.microsoft.com/office/drawing/2014/main" val="937504726"/>
                    </a:ext>
                  </a:extLst>
                </a:gridCol>
              </a:tblGrid>
              <a:tr h="357938">
                <a:tc gridSpan="6">
                  <a:txBody>
                    <a:bodyPr/>
                    <a:lstStyle/>
                    <a:p>
                      <a:pPr marL="38100" marR="38100" algn="ctr">
                        <a:lnSpc>
                          <a:spcPct val="150000"/>
                        </a:lnSpc>
                        <a:spcAft>
                          <a:spcPts val="800"/>
                        </a:spcAft>
                      </a:pPr>
                      <a:r>
                        <a:rPr lang="ar-SA" sz="1800" b="1">
                          <a:effectLst/>
                        </a:rPr>
                        <a:t>متغيرات خارج المعادلة</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2681956431"/>
                  </a:ext>
                </a:extLst>
              </a:tr>
              <a:tr h="359671">
                <a:tc gridSpan="3">
                  <a:txBody>
                    <a:bodyPr/>
                    <a:lstStyle/>
                    <a:p>
                      <a:pPr algn="ctr">
                        <a:lnSpc>
                          <a:spcPct val="150000"/>
                        </a:lnSpc>
                        <a:spcAft>
                          <a:spcPts val="800"/>
                        </a:spcAft>
                      </a:pPr>
                      <a:r>
                        <a:rPr lang="fr-DZ" sz="1800" b="1">
                          <a:effectLst/>
                        </a:rPr>
                        <a:t> </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hMerge="1">
                  <a:txBody>
                    <a:bodyPr/>
                    <a:lstStyle/>
                    <a:p>
                      <a:endParaRPr lang="fr-DZ"/>
                    </a:p>
                  </a:txBody>
                  <a:tcPr/>
                </a:tc>
                <a:tc hMerge="1">
                  <a:txBody>
                    <a:bodyPr/>
                    <a:lstStyle/>
                    <a:p>
                      <a:endParaRPr lang="fr-DZ"/>
                    </a:p>
                  </a:txBody>
                  <a:tcPr/>
                </a:tc>
                <a:tc>
                  <a:txBody>
                    <a:bodyPr/>
                    <a:lstStyle/>
                    <a:p>
                      <a:pPr marL="38100" marR="38100" algn="ctr">
                        <a:lnSpc>
                          <a:spcPct val="150000"/>
                        </a:lnSpc>
                        <a:spcAft>
                          <a:spcPts val="800"/>
                        </a:spcAft>
                      </a:pPr>
                      <a:r>
                        <a:rPr lang="ar-SA" sz="1800" b="1">
                          <a:effectLst/>
                        </a:rPr>
                        <a:t>نقاط</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a:effectLst/>
                        </a:rPr>
                        <a:t>درجات الحرية</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ctr">
                        <a:lnSpc>
                          <a:spcPct val="150000"/>
                        </a:lnSpc>
                        <a:spcAft>
                          <a:spcPts val="800"/>
                        </a:spcAft>
                      </a:pPr>
                      <a:r>
                        <a:rPr lang="ar-SA" sz="1800" b="1">
                          <a:effectLst/>
                        </a:rPr>
                        <a:t>مستوى الدلالة</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extLst>
                  <a:ext uri="{0D108BD9-81ED-4DB2-BD59-A6C34878D82A}">
                    <a16:rowId xmlns:a16="http://schemas.microsoft.com/office/drawing/2014/main" val="2174673324"/>
                  </a:ext>
                </a:extLst>
              </a:tr>
              <a:tr h="359671">
                <a:tc rowSpan="4">
                  <a:txBody>
                    <a:bodyPr/>
                    <a:lstStyle/>
                    <a:p>
                      <a:pPr marL="38100" marR="38100" algn="ctr">
                        <a:lnSpc>
                          <a:spcPct val="150000"/>
                        </a:lnSpc>
                        <a:spcAft>
                          <a:spcPts val="800"/>
                        </a:spcAft>
                      </a:pPr>
                      <a:r>
                        <a:rPr lang="ar-SA" sz="1800" b="1" dirty="0">
                          <a:effectLst/>
                        </a:rPr>
                        <a:t>الخطوة 0</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rowSpan="3">
                  <a:txBody>
                    <a:bodyPr/>
                    <a:lstStyle/>
                    <a:p>
                      <a:pPr marL="38100" marR="38100" algn="ctr">
                        <a:lnSpc>
                          <a:spcPct val="150000"/>
                        </a:lnSpc>
                        <a:spcAft>
                          <a:spcPts val="800"/>
                        </a:spcAft>
                      </a:pPr>
                      <a:r>
                        <a:rPr lang="ar-SA" sz="1800" b="1">
                          <a:effectLst/>
                        </a:rPr>
                        <a:t>المتغيرات</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عدد الزيارات</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2,667</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a:effectLst/>
                        </a:rPr>
                        <a:t>1</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dirty="0">
                          <a:effectLst/>
                        </a:rPr>
                        <a:t>,</a:t>
                      </a:r>
                      <a:r>
                        <a:rPr lang="ar-SA" sz="1800" b="1" dirty="0">
                          <a:effectLst/>
                        </a:rPr>
                        <a:t>002</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557871543"/>
                  </a:ext>
                </a:extLst>
              </a:tr>
              <a:tr h="359671">
                <a:tc vMerge="1">
                  <a:txBody>
                    <a:bodyPr/>
                    <a:lstStyle/>
                    <a:p>
                      <a:endParaRPr lang="fr-DZ"/>
                    </a:p>
                  </a:txBody>
                  <a:tcPr/>
                </a:tc>
                <a:tc vMerge="1">
                  <a:txBody>
                    <a:bodyPr/>
                    <a:lstStyle/>
                    <a:p>
                      <a:endParaRPr lang="fr-DZ"/>
                    </a:p>
                  </a:txBody>
                  <a:tcPr/>
                </a:tc>
                <a:tc>
                  <a:txBody>
                    <a:bodyPr/>
                    <a:lstStyle/>
                    <a:p>
                      <a:pPr marL="38100" marR="38100" algn="ctr">
                        <a:lnSpc>
                          <a:spcPct val="150000"/>
                        </a:lnSpc>
                        <a:spcAft>
                          <a:spcPts val="800"/>
                        </a:spcAft>
                      </a:pPr>
                      <a:r>
                        <a:rPr lang="ar-SA" sz="1800" b="1" dirty="0">
                          <a:effectLst/>
                        </a:rPr>
                        <a:t>عدد المنتجات</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fr-DZ" sz="1800" b="1" dirty="0">
                          <a:effectLst/>
                        </a:rPr>
                        <a:t>,</a:t>
                      </a:r>
                      <a:r>
                        <a:rPr lang="ar-SA" sz="1800" b="1" dirty="0">
                          <a:effectLst/>
                        </a:rPr>
                        <a:t>703</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a:effectLst/>
                        </a:rPr>
                        <a:t>1</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dirty="0">
                          <a:effectLst/>
                        </a:rPr>
                        <a:t>,</a:t>
                      </a:r>
                      <a:r>
                        <a:rPr lang="ar-SA" sz="1800" b="1" dirty="0">
                          <a:effectLst/>
                        </a:rPr>
                        <a:t>032</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43160898"/>
                  </a:ext>
                </a:extLst>
              </a:tr>
              <a:tr h="359671">
                <a:tc vMerge="1">
                  <a:txBody>
                    <a:bodyPr/>
                    <a:lstStyle/>
                    <a:p>
                      <a:endParaRPr lang="fr-DZ"/>
                    </a:p>
                  </a:txBody>
                  <a:tcPr/>
                </a:tc>
                <a:tc vMerge="1">
                  <a:txBody>
                    <a:bodyPr/>
                    <a:lstStyle/>
                    <a:p>
                      <a:endParaRPr lang="fr-DZ"/>
                    </a:p>
                  </a:txBody>
                  <a:tcPr/>
                </a:tc>
                <a:tc>
                  <a:txBody>
                    <a:bodyPr/>
                    <a:lstStyle/>
                    <a:p>
                      <a:pPr marL="38100" marR="38100" algn="ctr">
                        <a:lnSpc>
                          <a:spcPct val="150000"/>
                        </a:lnSpc>
                        <a:spcAft>
                          <a:spcPts val="800"/>
                        </a:spcAft>
                      </a:pPr>
                      <a:r>
                        <a:rPr lang="ar-SA" sz="1800" b="1" dirty="0">
                          <a:effectLst/>
                        </a:rPr>
                        <a:t>متوسط الوقت</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fr-DZ" sz="1800" b="1" dirty="0">
                          <a:effectLst/>
                        </a:rPr>
                        <a:t>1,</a:t>
                      </a:r>
                      <a:r>
                        <a:rPr lang="ar-SA" sz="1800" b="1" dirty="0">
                          <a:effectLst/>
                        </a:rPr>
                        <a:t>304</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a:effectLst/>
                        </a:rPr>
                        <a:t>1</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dirty="0">
                          <a:effectLst/>
                        </a:rPr>
                        <a:t>,</a:t>
                      </a:r>
                      <a:r>
                        <a:rPr lang="ar-SA" sz="1800" b="1" dirty="0">
                          <a:effectLst/>
                        </a:rPr>
                        <a:t>003</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047725810"/>
                  </a:ext>
                </a:extLst>
              </a:tr>
              <a:tr h="359671">
                <a:tc vMerge="1">
                  <a:txBody>
                    <a:bodyPr/>
                    <a:lstStyle/>
                    <a:p>
                      <a:endParaRPr lang="fr-DZ"/>
                    </a:p>
                  </a:txBody>
                  <a:tcPr/>
                </a:tc>
                <a:tc gridSpan="2">
                  <a:txBody>
                    <a:bodyPr/>
                    <a:lstStyle/>
                    <a:p>
                      <a:pPr marL="38100" marR="38100" algn="ctr">
                        <a:lnSpc>
                          <a:spcPct val="150000"/>
                        </a:lnSpc>
                        <a:spcAft>
                          <a:spcPts val="800"/>
                        </a:spcAft>
                      </a:pPr>
                      <a:r>
                        <a:rPr lang="ar-SA" sz="1800" b="1">
                          <a:effectLst/>
                        </a:rPr>
                        <a:t>الإحصائيات الإجمالية</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endParaRPr lang="fr-DZ"/>
                    </a:p>
                  </a:txBody>
                  <a:tcPr/>
                </a:tc>
                <a:tc>
                  <a:txBody>
                    <a:bodyPr/>
                    <a:lstStyle/>
                    <a:p>
                      <a:pPr marL="38100" marR="38100" algn="ctr">
                        <a:lnSpc>
                          <a:spcPct val="150000"/>
                        </a:lnSpc>
                        <a:spcAft>
                          <a:spcPts val="800"/>
                        </a:spcAft>
                      </a:pPr>
                      <a:r>
                        <a:rPr lang="ar-SA" sz="1800" b="1" dirty="0">
                          <a:effectLst/>
                        </a:rPr>
                        <a:t>6,326</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50000"/>
                        </a:lnSpc>
                        <a:spcAft>
                          <a:spcPts val="800"/>
                        </a:spcAft>
                      </a:pPr>
                      <a:r>
                        <a:rPr lang="fr-DZ" sz="1800" b="1">
                          <a:effectLst/>
                        </a:rPr>
                        <a:t>3</a:t>
                      </a:r>
                      <a:endParaRPr lang="fr-DZ" sz="1400" b="1">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rtl="1">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007,</a:t>
                      </a:r>
                      <a:endParaRPr lang="fr-DZ"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41953332"/>
                  </a:ext>
                </a:extLst>
              </a:tr>
            </a:tbl>
          </a:graphicData>
        </a:graphic>
      </p:graphicFrame>
    </p:spTree>
    <p:extLst>
      <p:ext uri="{BB962C8B-B14F-4D97-AF65-F5344CB8AC3E}">
        <p14:creationId xmlns:p14="http://schemas.microsoft.com/office/powerpoint/2010/main" val="2069556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1E3852A-62BC-4CAE-A64E-CB771DBB0B81}"/>
              </a:ext>
            </a:extLst>
          </p:cNvPr>
          <p:cNvSpPr txBox="1"/>
          <p:nvPr/>
        </p:nvSpPr>
        <p:spPr>
          <a:xfrm>
            <a:off x="247022" y="4335167"/>
            <a:ext cx="11697956" cy="1323439"/>
          </a:xfrm>
          <a:prstGeom prst="rect">
            <a:avLst/>
          </a:prstGeom>
          <a:noFill/>
        </p:spPr>
        <p:txBody>
          <a:bodyPr wrap="square" rtlCol="0">
            <a:spAutoFit/>
          </a:bodyPr>
          <a:lstStyle/>
          <a:p>
            <a:pPr algn="r" rtl="1"/>
            <a:r>
              <a:rPr lang="ar-SA" sz="2000" b="1" dirty="0"/>
              <a:t>وفقا لهذا الجدول كلها ذات دلالة إحصائية وهي أقل من 0,05 أي جميع المتغيرات المستقلة مجتمعة لها تأثير على المتغير التابع وهو عملية الشراء.</a:t>
            </a:r>
          </a:p>
          <a:p>
            <a:pPr algn="r" rtl="1"/>
            <a:r>
              <a:rPr lang="fr-FR" sz="2000" b="1" dirty="0" err="1"/>
              <a:t>Df</a:t>
            </a:r>
            <a:r>
              <a:rPr lang="ar-SA" sz="2000" b="1" dirty="0"/>
              <a:t>: درجات الحرية للنموذج، فهناك درجة واحدة لكل متنبئ من النموذج، وفي هذا المثال يوجد ثلاثة متغيرات مستقلة، وهي (عدد الزيارات، عدد المنتجات، متوسط الوقت).</a:t>
            </a:r>
          </a:p>
        </p:txBody>
      </p:sp>
      <p:graphicFrame>
        <p:nvGraphicFramePr>
          <p:cNvPr id="2" name="Tableau 1">
            <a:extLst>
              <a:ext uri="{FF2B5EF4-FFF2-40B4-BE49-F238E27FC236}">
                <a16:creationId xmlns:a16="http://schemas.microsoft.com/office/drawing/2014/main" id="{E6EEB8A2-6919-4FBF-AE10-C9E3EFD99693}"/>
              </a:ext>
            </a:extLst>
          </p:cNvPr>
          <p:cNvGraphicFramePr>
            <a:graphicFrameLocks noGrp="1"/>
          </p:cNvGraphicFramePr>
          <p:nvPr/>
        </p:nvGraphicFramePr>
        <p:xfrm>
          <a:off x="2522136" y="2110154"/>
          <a:ext cx="208280" cy="365760"/>
        </p:xfrm>
        <a:graphic>
          <a:graphicData uri="http://schemas.openxmlformats.org/drawingml/2006/table">
            <a:tbl>
              <a:tblPr/>
              <a:tblGrid>
                <a:gridCol w="208280">
                  <a:extLst>
                    <a:ext uri="{9D8B030D-6E8A-4147-A177-3AD203B41FA5}">
                      <a16:colId xmlns:a16="http://schemas.microsoft.com/office/drawing/2014/main" val="2398891"/>
                    </a:ext>
                  </a:extLst>
                </a:gridCol>
              </a:tblGrid>
              <a:tr h="0">
                <a:tc>
                  <a:txBody>
                    <a:bodyPr/>
                    <a:lstStyle/>
                    <a:p>
                      <a:endParaRPr lang="fr-D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03531217"/>
                  </a:ext>
                </a:extLst>
              </a:tr>
            </a:tbl>
          </a:graphicData>
        </a:graphic>
      </p:graphicFrame>
      <p:sp>
        <p:nvSpPr>
          <p:cNvPr id="9" name="ZoneTexte 8">
            <a:extLst>
              <a:ext uri="{FF2B5EF4-FFF2-40B4-BE49-F238E27FC236}">
                <a16:creationId xmlns:a16="http://schemas.microsoft.com/office/drawing/2014/main" id="{54B464DC-AD37-4940-8491-F47740F047E1}"/>
              </a:ext>
            </a:extLst>
          </p:cNvPr>
          <p:cNvSpPr txBox="1"/>
          <p:nvPr/>
        </p:nvSpPr>
        <p:spPr>
          <a:xfrm rot="10800000" flipV="1">
            <a:off x="3089869" y="0"/>
            <a:ext cx="8696848" cy="561949"/>
          </a:xfrm>
          <a:prstGeom prst="rect">
            <a:avLst/>
          </a:prstGeom>
          <a:noFill/>
        </p:spPr>
        <p:txBody>
          <a:bodyPr wrap="square">
            <a:spAutoFit/>
          </a:bodyPr>
          <a:lstStyle/>
          <a:p>
            <a:pPr algn="just" rtl="1" fontAlgn="base">
              <a:lnSpc>
                <a:spcPct val="200000"/>
              </a:lnSpc>
              <a:spcAft>
                <a:spcPts val="1125"/>
              </a:spcAft>
            </a:pPr>
            <a:r>
              <a:rPr lang="fr-FR"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Block 1</a:t>
            </a:r>
            <a:r>
              <a:rPr lang="ar-SA"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ar-SA"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الطريقة =الدخول</a:t>
            </a:r>
            <a:endParaRPr lang="fr-DZ" sz="1600" dirty="0">
              <a:effectLst/>
              <a:latin typeface="Times New Roman" panose="02020603050405020304" pitchFamily="18" charset="0"/>
              <a:ea typeface="Times New Roman" panose="02020603050405020304" pitchFamily="18" charset="0"/>
            </a:endParaRPr>
          </a:p>
        </p:txBody>
      </p:sp>
      <p:sp>
        <p:nvSpPr>
          <p:cNvPr id="10" name="ZoneTexte 9">
            <a:extLst>
              <a:ext uri="{FF2B5EF4-FFF2-40B4-BE49-F238E27FC236}">
                <a16:creationId xmlns:a16="http://schemas.microsoft.com/office/drawing/2014/main" id="{F0F8E9E2-0E19-44E7-B69C-54D145396605}"/>
              </a:ext>
            </a:extLst>
          </p:cNvPr>
          <p:cNvSpPr txBox="1"/>
          <p:nvPr/>
        </p:nvSpPr>
        <p:spPr>
          <a:xfrm>
            <a:off x="190920" y="622229"/>
            <a:ext cx="11595797" cy="1015663"/>
          </a:xfrm>
          <a:prstGeom prst="rect">
            <a:avLst/>
          </a:prstGeom>
          <a:noFill/>
        </p:spPr>
        <p:txBody>
          <a:bodyPr wrap="square" rtlCol="0">
            <a:spAutoFit/>
          </a:bodyPr>
          <a:lstStyle/>
          <a:p>
            <a:pPr algn="just" rtl="1"/>
            <a:r>
              <a:rPr lang="ar-SA" sz="2000" b="1" dirty="0">
                <a:highlight>
                  <a:srgbClr val="FFFF00"/>
                </a:highlight>
              </a:rPr>
              <a:t>تحتوي هذه المرحلة على جزء النتائج الأكثر إثارة وأهمية: وتتم مع وجود المتغيرات التنبؤية، وهو النموذج الكامل الذي حددناه وينفذ بأمر من الإنحدار اللوجستي.</a:t>
            </a:r>
          </a:p>
          <a:p>
            <a:pPr algn="just" rtl="1"/>
            <a:r>
              <a:rPr lang="ar-SA" sz="2000" b="1" dirty="0">
                <a:highlight>
                  <a:srgbClr val="FFFF00"/>
                </a:highlight>
              </a:rPr>
              <a:t> </a:t>
            </a:r>
            <a:endParaRPr lang="ar-SA" sz="2000" dirty="0">
              <a:highlight>
                <a:srgbClr val="FFFF00"/>
              </a:highlight>
            </a:endParaRPr>
          </a:p>
        </p:txBody>
      </p:sp>
      <p:graphicFrame>
        <p:nvGraphicFramePr>
          <p:cNvPr id="11" name="Tableau 10">
            <a:extLst>
              <a:ext uri="{FF2B5EF4-FFF2-40B4-BE49-F238E27FC236}">
                <a16:creationId xmlns:a16="http://schemas.microsoft.com/office/drawing/2014/main" id="{29DAB8F7-A975-4504-899C-9627508ABC03}"/>
              </a:ext>
            </a:extLst>
          </p:cNvPr>
          <p:cNvGraphicFramePr>
            <a:graphicFrameLocks noGrp="1"/>
          </p:cNvGraphicFramePr>
          <p:nvPr>
            <p:extLst>
              <p:ext uri="{D42A27DB-BD31-4B8C-83A1-F6EECF244321}">
                <p14:modId xmlns:p14="http://schemas.microsoft.com/office/powerpoint/2010/main" val="2143338145"/>
              </p:ext>
            </p:extLst>
          </p:nvPr>
        </p:nvGraphicFramePr>
        <p:xfrm>
          <a:off x="4029389" y="1378327"/>
          <a:ext cx="7527955" cy="2660476"/>
        </p:xfrm>
        <a:graphic>
          <a:graphicData uri="http://schemas.openxmlformats.org/drawingml/2006/table">
            <a:tbl>
              <a:tblPr>
                <a:tableStyleId>{616DA210-FB5B-4158-B5E0-FEB733F419BA}</a:tableStyleId>
              </a:tblPr>
              <a:tblGrid>
                <a:gridCol w="1463895">
                  <a:extLst>
                    <a:ext uri="{9D8B030D-6E8A-4147-A177-3AD203B41FA5}">
                      <a16:colId xmlns:a16="http://schemas.microsoft.com/office/drawing/2014/main" val="2679828519"/>
                    </a:ext>
                  </a:extLst>
                </a:gridCol>
                <a:gridCol w="1463895">
                  <a:extLst>
                    <a:ext uri="{9D8B030D-6E8A-4147-A177-3AD203B41FA5}">
                      <a16:colId xmlns:a16="http://schemas.microsoft.com/office/drawing/2014/main" val="1047022484"/>
                    </a:ext>
                  </a:extLst>
                </a:gridCol>
                <a:gridCol w="1463895">
                  <a:extLst>
                    <a:ext uri="{9D8B030D-6E8A-4147-A177-3AD203B41FA5}">
                      <a16:colId xmlns:a16="http://schemas.microsoft.com/office/drawing/2014/main" val="4003525400"/>
                    </a:ext>
                  </a:extLst>
                </a:gridCol>
                <a:gridCol w="1463895">
                  <a:extLst>
                    <a:ext uri="{9D8B030D-6E8A-4147-A177-3AD203B41FA5}">
                      <a16:colId xmlns:a16="http://schemas.microsoft.com/office/drawing/2014/main" val="3981946879"/>
                    </a:ext>
                  </a:extLst>
                </a:gridCol>
                <a:gridCol w="1672375">
                  <a:extLst>
                    <a:ext uri="{9D8B030D-6E8A-4147-A177-3AD203B41FA5}">
                      <a16:colId xmlns:a16="http://schemas.microsoft.com/office/drawing/2014/main" val="1603166945"/>
                    </a:ext>
                  </a:extLst>
                </a:gridCol>
              </a:tblGrid>
              <a:tr h="390777">
                <a:tc gridSpan="5">
                  <a:txBody>
                    <a:bodyPr/>
                    <a:lstStyle/>
                    <a:p>
                      <a:pPr marL="38100" marR="38100" algn="ctr" rtl="0">
                        <a:lnSpc>
                          <a:spcPct val="150000"/>
                        </a:lnSpc>
                        <a:spcAft>
                          <a:spcPts val="800"/>
                        </a:spcAft>
                      </a:pPr>
                      <a:r>
                        <a:rPr lang="ar-SA" sz="2000" b="1" dirty="0">
                          <a:effectLst/>
                        </a:rPr>
                        <a:t> جدول الإختبارات الشاملة لمعاملات النموذج</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fr-DZ"/>
                    </a:p>
                  </a:txBody>
                  <a:tcPr/>
                </a:tc>
                <a:tc hMerge="1">
                  <a:txBody>
                    <a:bodyPr/>
                    <a:lstStyle/>
                    <a:p>
                      <a:endParaRPr lang="fr-DZ"/>
                    </a:p>
                  </a:txBody>
                  <a:tcPr/>
                </a:tc>
                <a:tc hMerge="1">
                  <a:txBody>
                    <a:bodyPr/>
                    <a:lstStyle/>
                    <a:p>
                      <a:endParaRPr lang="fr-DZ"/>
                    </a:p>
                  </a:txBody>
                  <a:tcPr/>
                </a:tc>
                <a:tc hMerge="1">
                  <a:txBody>
                    <a:bodyPr/>
                    <a:lstStyle/>
                    <a:p>
                      <a:endParaRPr lang="fr-DZ"/>
                    </a:p>
                  </a:txBody>
                  <a:tcPr/>
                </a:tc>
                <a:extLst>
                  <a:ext uri="{0D108BD9-81ED-4DB2-BD59-A6C34878D82A}">
                    <a16:rowId xmlns:a16="http://schemas.microsoft.com/office/drawing/2014/main" val="107264950"/>
                  </a:ext>
                </a:extLst>
              </a:tr>
              <a:tr h="563122">
                <a:tc gridSpan="2">
                  <a:txBody>
                    <a:bodyPr/>
                    <a:lstStyle/>
                    <a:p>
                      <a:pPr marL="38100" marR="38100" algn="ctr">
                        <a:lnSpc>
                          <a:spcPct val="150000"/>
                        </a:lnSpc>
                        <a:spcAft>
                          <a:spcPts val="800"/>
                        </a:spcAft>
                      </a:pP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hMerge="1">
                  <a:txBody>
                    <a:bodyPr/>
                    <a:lstStyle/>
                    <a:p>
                      <a:pPr marL="38100" marR="38100" algn="ctr">
                        <a:lnSpc>
                          <a:spcPct val="150000"/>
                        </a:lnSpc>
                        <a:spcAft>
                          <a:spcPts val="800"/>
                        </a:spcAft>
                      </a:pP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Chi-square</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00000"/>
                        </a:lnSpc>
                        <a:spcAft>
                          <a:spcPts val="800"/>
                        </a:spcAft>
                      </a:pPr>
                      <a:r>
                        <a:rPr lang="fr-FR" sz="1800" b="1" dirty="0" err="1">
                          <a:effectLst/>
                          <a:latin typeface="Calibri" panose="020F0502020204030204" pitchFamily="34" charset="0"/>
                          <a:ea typeface="Calibri" panose="020F0502020204030204" pitchFamily="34" charset="0"/>
                          <a:cs typeface="Arial" panose="020B0604020202020204" pitchFamily="34" charset="0"/>
                        </a:rPr>
                        <a:t>df</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00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Sig</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61920107"/>
                  </a:ext>
                </a:extLst>
              </a:tr>
              <a:tr h="563122">
                <a:tc rowSpan="3">
                  <a:txBody>
                    <a:bodyPr/>
                    <a:lstStyle/>
                    <a:p>
                      <a:pPr marL="38100" marR="38100" algn="ctr">
                        <a:lnSpc>
                          <a:spcPct val="150000"/>
                        </a:lnSpc>
                        <a:spcAft>
                          <a:spcPts val="800"/>
                        </a:spcAft>
                      </a:pPr>
                      <a:r>
                        <a:rPr lang="ar-SA" sz="1800" b="1" dirty="0">
                          <a:effectLst/>
                        </a:rPr>
                        <a:t>الخطوة 1</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خطوة</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13,863</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00000"/>
                        </a:lnSpc>
                        <a:spcAft>
                          <a:spcPts val="800"/>
                        </a:spcAft>
                      </a:pPr>
                      <a:r>
                        <a:rPr lang="ar-SA" sz="1600" b="1" dirty="0">
                          <a:effectLst/>
                          <a:latin typeface="Calibri" panose="020F0502020204030204" pitchFamily="34" charset="0"/>
                          <a:ea typeface="Calibri" panose="020F0502020204030204" pitchFamily="34" charset="0"/>
                          <a:cs typeface="Arial" panose="020B0604020202020204" pitchFamily="34" charset="0"/>
                        </a:rPr>
                        <a:t>3</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ct val="100000"/>
                        </a:lnSpc>
                        <a:spcAft>
                          <a:spcPts val="800"/>
                        </a:spcAft>
                      </a:pPr>
                      <a:r>
                        <a:rPr lang="ar-SA" sz="1600" b="1" dirty="0">
                          <a:effectLst/>
                          <a:latin typeface="Calibri" panose="020F0502020204030204" pitchFamily="34" charset="0"/>
                          <a:ea typeface="Calibri" panose="020F0502020204030204" pitchFamily="34" charset="0"/>
                          <a:cs typeface="Arial" panose="020B0604020202020204" pitchFamily="34" charset="0"/>
                        </a:rPr>
                        <a:t>0,03</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339881216"/>
                  </a:ext>
                </a:extLst>
              </a:tr>
              <a:tr h="563122">
                <a:tc vMerge="1">
                  <a:txBody>
                    <a:bodyPr/>
                    <a:lstStyle/>
                    <a:p>
                      <a:endParaRPr lang="fr-DZ"/>
                    </a:p>
                  </a:txBody>
                  <a:tcPr/>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مجموعة</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50000"/>
                        </a:lnSpc>
                        <a:spcAft>
                          <a:spcPts val="800"/>
                        </a:spcAft>
                      </a:pPr>
                      <a:r>
                        <a:rPr lang="ar-SA" sz="1800" b="1" dirty="0">
                          <a:effectLst/>
                        </a:rPr>
                        <a:t>13,863</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00000"/>
                        </a:lnSpc>
                        <a:spcAft>
                          <a:spcPts val="800"/>
                        </a:spcAft>
                      </a:pPr>
                      <a:r>
                        <a:rPr lang="ar-SA" sz="1600" b="1" dirty="0">
                          <a:effectLst/>
                          <a:latin typeface="Calibri" panose="020F0502020204030204" pitchFamily="34" charset="0"/>
                          <a:ea typeface="Calibri" panose="020F0502020204030204" pitchFamily="34" charset="0"/>
                          <a:cs typeface="Arial" panose="020B0604020202020204" pitchFamily="34" charset="0"/>
                        </a:rPr>
                        <a:t>3</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lvl="0" indent="0" algn="ctr" defTabSz="914400" rtl="0" eaLnBrk="1" fontAlgn="auto" latinLnBrk="0" hangingPunct="1">
                        <a:lnSpc>
                          <a:spcPct val="100000"/>
                        </a:lnSpc>
                        <a:spcBef>
                          <a:spcPts val="0"/>
                        </a:spcBef>
                        <a:spcAft>
                          <a:spcPts val="800"/>
                        </a:spcAft>
                        <a:buClrTx/>
                        <a:buSzTx/>
                        <a:buFontTx/>
                        <a:buNone/>
                        <a:tabLst/>
                        <a:defRPr/>
                      </a:pPr>
                      <a:r>
                        <a:rPr lang="ar-SA" sz="1600" b="1" dirty="0">
                          <a:effectLst/>
                          <a:latin typeface="Calibri" panose="020F0502020204030204" pitchFamily="34" charset="0"/>
                          <a:ea typeface="Calibri" panose="020F0502020204030204" pitchFamily="34" charset="0"/>
                          <a:cs typeface="+mn-cs"/>
                        </a:rPr>
                        <a:t>0,03</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732190581"/>
                  </a:ext>
                </a:extLst>
              </a:tr>
              <a:tr h="563122">
                <a:tc vMerge="1">
                  <a:txBody>
                    <a:bodyPr/>
                    <a:lstStyle/>
                    <a:p>
                      <a:endParaRPr lang="fr-DZ"/>
                    </a:p>
                  </a:txBody>
                  <a:tcPr/>
                </a:tc>
                <a:tc>
                  <a:txBody>
                    <a:bodyPr/>
                    <a:lstStyle/>
                    <a:p>
                      <a:pPr marL="38100" marR="38100" algn="ctr">
                        <a:lnSpc>
                          <a:spcPct val="150000"/>
                        </a:lnSpc>
                        <a:spcAft>
                          <a:spcPts val="800"/>
                        </a:spcAft>
                      </a:pPr>
                      <a:r>
                        <a:rPr lang="ar-SA" sz="1800" b="1" dirty="0">
                          <a:effectLst/>
                          <a:latin typeface="Calibri" panose="020F0502020204030204" pitchFamily="34" charset="0"/>
                          <a:ea typeface="Calibri" panose="020F0502020204030204" pitchFamily="34" charset="0"/>
                          <a:cs typeface="Arial" panose="020B0604020202020204" pitchFamily="34" charset="0"/>
                        </a:rPr>
                        <a:t>نموذج</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lvl="0" indent="0" algn="ctr" defTabSz="914400" rtl="0" eaLnBrk="1" fontAlgn="auto" latinLnBrk="0" hangingPunct="1">
                        <a:lnSpc>
                          <a:spcPct val="150000"/>
                        </a:lnSpc>
                        <a:spcBef>
                          <a:spcPts val="0"/>
                        </a:spcBef>
                        <a:spcAft>
                          <a:spcPts val="800"/>
                        </a:spcAft>
                        <a:buClrTx/>
                        <a:buSzTx/>
                        <a:buFontTx/>
                        <a:buNone/>
                        <a:tabLst/>
                        <a:defRPr/>
                      </a:pPr>
                      <a:r>
                        <a:rPr lang="ar-SA" sz="1800" b="1" dirty="0">
                          <a:effectLst/>
                        </a:rPr>
                        <a:t>13,863</a:t>
                      </a:r>
                      <a:endParaRPr lang="fr-DZ" sz="1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marL="38100" marR="38100" algn="ctr">
                        <a:lnSpc>
                          <a:spcPct val="100000"/>
                        </a:lnSpc>
                        <a:spcAft>
                          <a:spcPts val="800"/>
                        </a:spcAft>
                      </a:pPr>
                      <a:r>
                        <a:rPr lang="ar-SA" sz="1600" b="1">
                          <a:effectLst/>
                          <a:latin typeface="Calibri" panose="020F0502020204030204" pitchFamily="34" charset="0"/>
                          <a:ea typeface="Calibri" panose="020F0502020204030204" pitchFamily="34" charset="0"/>
                          <a:cs typeface="Arial" panose="020B0604020202020204" pitchFamily="34" charset="0"/>
                        </a:rPr>
                        <a:t>3</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L="38100" marR="38100" lvl="0" indent="0" algn="ctr" defTabSz="914400" rtl="0" eaLnBrk="1" fontAlgn="auto" latinLnBrk="0" hangingPunct="1">
                        <a:lnSpc>
                          <a:spcPct val="100000"/>
                        </a:lnSpc>
                        <a:spcBef>
                          <a:spcPts val="0"/>
                        </a:spcBef>
                        <a:spcAft>
                          <a:spcPts val="800"/>
                        </a:spcAft>
                        <a:buClrTx/>
                        <a:buSzTx/>
                        <a:buFontTx/>
                        <a:buNone/>
                        <a:tabLst/>
                        <a:defRPr/>
                      </a:pPr>
                      <a:r>
                        <a:rPr lang="ar-SA" sz="1600" b="1" dirty="0">
                          <a:effectLst/>
                          <a:latin typeface="Calibri" panose="020F0502020204030204" pitchFamily="34" charset="0"/>
                          <a:ea typeface="Calibri" panose="020F0502020204030204" pitchFamily="34" charset="0"/>
                          <a:cs typeface="+mn-cs"/>
                        </a:rPr>
                        <a:t>0,03</a:t>
                      </a:r>
                      <a:endParaRPr lang="fr-DZ" sz="16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477840362"/>
                  </a:ext>
                </a:extLst>
              </a:tr>
            </a:tbl>
          </a:graphicData>
        </a:graphic>
      </p:graphicFrame>
    </p:spTree>
    <p:extLst>
      <p:ext uri="{BB962C8B-B14F-4D97-AF65-F5344CB8AC3E}">
        <p14:creationId xmlns:p14="http://schemas.microsoft.com/office/powerpoint/2010/main" val="123321708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3678</TotalTime>
  <Words>1363</Words>
  <Application>Microsoft Office PowerPoint</Application>
  <PresentationFormat>Grand écran</PresentationFormat>
  <Paragraphs>307</Paragraphs>
  <Slides>12</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Times New Roman</vt:lpstr>
      <vt:lpstr>Thème Office</vt:lpstr>
      <vt:lpstr>المحاضرة الثالثة Cours 3</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Cours 1</dc:title>
  <dc:creator>mehdi mendjel</dc:creator>
  <cp:lastModifiedBy>mehdi mendjel</cp:lastModifiedBy>
  <cp:revision>136</cp:revision>
  <dcterms:created xsi:type="dcterms:W3CDTF">2024-01-26T19:10:59Z</dcterms:created>
  <dcterms:modified xsi:type="dcterms:W3CDTF">2025-02-23T11:17:58Z</dcterms:modified>
</cp:coreProperties>
</file>