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A1C376E4-BDB5-4E15-87D1-A91F24A83898}" type="datetimeFigureOut">
              <a:rPr lang="en-US" smtClean="0"/>
              <a:t>12/1/2024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1C376E4-BDB5-4E15-87D1-A91F24A83898}" type="datetimeFigureOut">
              <a:rPr lang="en-US" smtClean="0"/>
              <a:t>12/1/2024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1C376E4-BDB5-4E15-87D1-A91F24A83898}" type="datetimeFigureOut">
              <a:rPr lang="en-US" smtClean="0"/>
              <a:t>12/1/2024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A1C376E4-BDB5-4E15-87D1-A91F24A83898}" type="datetimeFigureOut">
              <a:rPr lang="en-US" smtClean="0"/>
              <a:t>12/1/2024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1C376E4-BDB5-4E15-87D1-A91F24A83898}" type="datetimeFigureOut">
              <a:rPr lang="en-US" smtClean="0"/>
              <a:t>12/1/2024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A1C376E4-BDB5-4E15-87D1-A91F24A83898}" type="datetimeFigureOut">
              <a:rPr lang="en-US" smtClean="0"/>
              <a:t>12/1/2024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A1C376E4-BDB5-4E15-87D1-A91F24A83898}" type="datetimeFigureOut">
              <a:rPr lang="en-US" smtClean="0"/>
              <a:t>12/1/2024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A1C376E4-BDB5-4E15-87D1-A91F24A83898}" type="datetimeFigureOut">
              <a:rPr lang="en-US" smtClean="0"/>
              <a:t>12/1/2024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1C376E4-BDB5-4E15-87D1-A91F24A83898}" type="datetimeFigureOut">
              <a:rPr lang="en-US" smtClean="0"/>
              <a:t>12/1/2024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1C376E4-BDB5-4E15-87D1-A91F24A83898}" type="datetimeFigureOut">
              <a:rPr lang="en-US" smtClean="0"/>
              <a:t>12/1/2024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1C376E4-BDB5-4E15-87D1-A91F24A83898}" type="datetimeFigureOut">
              <a:rPr lang="en-US" smtClean="0"/>
              <a:t>12/1/2024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7791B0E-F8CB-4D21-96BD-F6AF88B67917}"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376E4-BDB5-4E15-87D1-A91F24A83898}" type="datetimeFigureOut">
              <a:rPr lang="en-US" smtClean="0"/>
              <a:t>12/1/2024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91B0E-F8CB-4D21-96BD-F6AF88B67917}"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asplus.com/en/standards/ifrs/ifrs1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fontScale="85000" lnSpcReduction="20000"/>
          </a:bodyPr>
          <a:lstStyle/>
          <a:p>
            <a:r>
              <a:rPr lang="en-US" b="1" dirty="0" smtClean="0">
                <a:solidFill>
                  <a:srgbClr val="FF0000"/>
                </a:solidFill>
              </a:rPr>
              <a:t>Disclosure </a:t>
            </a:r>
            <a:r>
              <a:rPr lang="en-US" b="1" dirty="0">
                <a:solidFill>
                  <a:srgbClr val="FF0000"/>
                </a:solidFill>
              </a:rPr>
              <a:t>of Interests in Other </a:t>
            </a:r>
            <a:r>
              <a:rPr lang="en-US" b="1" dirty="0" smtClean="0">
                <a:solidFill>
                  <a:srgbClr val="FF0000"/>
                </a:solidFill>
              </a:rPr>
              <a:t>Entities</a:t>
            </a:r>
            <a:r>
              <a:rPr lang="en-US" b="1" dirty="0" smtClean="0">
                <a:solidFill>
                  <a:srgbClr val="FF0000"/>
                </a:solidFill>
              </a:rPr>
              <a:t>-IFRS 12</a:t>
            </a:r>
            <a:endParaRPr lang="en-US" dirty="0" smtClean="0">
              <a:solidFill>
                <a:srgbClr val="FF0000"/>
              </a:solidFill>
            </a:endParaRPr>
          </a:p>
          <a:p>
            <a:pPr algn="l"/>
            <a:r>
              <a:rPr lang="en-US" b="1" dirty="0">
                <a:solidFill>
                  <a:schemeClr val="tx1"/>
                </a:solidFill>
              </a:rPr>
              <a:t>Overview</a:t>
            </a:r>
            <a:endParaRPr lang="en-US" dirty="0">
              <a:solidFill>
                <a:schemeClr val="tx1"/>
              </a:solidFill>
            </a:endParaRPr>
          </a:p>
          <a:p>
            <a:pPr algn="l"/>
            <a:r>
              <a:rPr lang="en-US" dirty="0">
                <a:solidFill>
                  <a:schemeClr val="tx1"/>
                </a:solidFill>
              </a:rPr>
              <a:t>IFRS 12 </a:t>
            </a:r>
            <a:r>
              <a:rPr lang="en-US" i="1" dirty="0">
                <a:solidFill>
                  <a:schemeClr val="tx1"/>
                </a:solidFill>
              </a:rPr>
              <a:t> </a:t>
            </a:r>
            <a:r>
              <a:rPr lang="en-US" dirty="0">
                <a:solidFill>
                  <a:schemeClr val="tx1"/>
                </a:solidFill>
              </a:rPr>
              <a:t> requires  a wide range of disclosures about an entity's interests in subsidiaries, joint arrangements, associates and unconsolidated 'structured entities'. Disclosures are presented as a series of objectives, with detailed guidance on satisfying those objectives.</a:t>
            </a:r>
          </a:p>
          <a:p>
            <a:pPr algn="l"/>
            <a:r>
              <a:rPr lang="en-US" dirty="0">
                <a:solidFill>
                  <a:schemeClr val="tx1"/>
                </a:solidFill>
              </a:rPr>
              <a:t>IFRS 12 was issued in May 2011 and applies to annual periods beginning on or after 1 January </a:t>
            </a:r>
            <a:r>
              <a:rPr lang="en-US" dirty="0" smtClean="0">
                <a:solidFill>
                  <a:schemeClr val="tx1"/>
                </a:solidFill>
              </a:rPr>
              <a:t>2013</a:t>
            </a:r>
          </a:p>
          <a:p>
            <a:pPr algn="l"/>
            <a:r>
              <a:rPr lang="en-US" b="1" dirty="0">
                <a:solidFill>
                  <a:schemeClr val="tx1"/>
                </a:solidFill>
              </a:rPr>
              <a:t>Objective</a:t>
            </a:r>
            <a:endParaRPr lang="en-US" b="1" dirty="0" smtClean="0">
              <a:solidFill>
                <a:schemeClr val="tx1"/>
              </a:solidFill>
            </a:endParaRPr>
          </a:p>
          <a:p>
            <a:pPr algn="l"/>
            <a:r>
              <a:rPr lang="en-US" dirty="0" smtClean="0">
                <a:solidFill>
                  <a:schemeClr val="tx1"/>
                </a:solidFill>
              </a:rPr>
              <a:t>FRS </a:t>
            </a:r>
            <a:r>
              <a:rPr lang="en-US" dirty="0">
                <a:solidFill>
                  <a:schemeClr val="tx1"/>
                </a:solidFill>
              </a:rPr>
              <a:t>12 requires an entity to disclose information that enables users of its financial statements to evaluate:</a:t>
            </a:r>
          </a:p>
          <a:p>
            <a:pPr algn="l"/>
            <a:r>
              <a:rPr lang="en-US" dirty="0" smtClean="0">
                <a:solidFill>
                  <a:schemeClr val="tx1"/>
                </a:solidFill>
              </a:rPr>
              <a:t>˗the </a:t>
            </a:r>
            <a:r>
              <a:rPr lang="en-US" dirty="0">
                <a:solidFill>
                  <a:schemeClr val="tx1"/>
                </a:solidFill>
              </a:rPr>
              <a:t>nature of, and risks associated with, its interests in a subsidiary, a joint arrangement, an associate or an unconsolidated structured entity; and</a:t>
            </a:r>
          </a:p>
          <a:p>
            <a:pPr algn="l"/>
            <a:r>
              <a:rPr lang="en-US" dirty="0" smtClean="0">
                <a:solidFill>
                  <a:schemeClr val="tx1"/>
                </a:solidFill>
              </a:rPr>
              <a:t>˗the </a:t>
            </a:r>
            <a:r>
              <a:rPr lang="en-US" dirty="0">
                <a:solidFill>
                  <a:schemeClr val="tx1"/>
                </a:solidFill>
              </a:rPr>
              <a:t>effects of those interests on its financial position, financial performance and cash flows.</a:t>
            </a:r>
          </a:p>
          <a:p>
            <a:pPr algn="l"/>
            <a:endParaRPr lang="en-US" b="1" dirty="0">
              <a:solidFill>
                <a:schemeClr val="tx1"/>
              </a:solidFill>
            </a:endParaRPr>
          </a:p>
          <a:p>
            <a:pPr algn="l"/>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r>
              <a:rPr lang="fr-FR" b="1" dirty="0"/>
              <a:t>Scope</a:t>
            </a:r>
            <a:endParaRPr lang="en-US" b="1" dirty="0"/>
          </a:p>
          <a:p>
            <a:pPr>
              <a:buNone/>
            </a:pPr>
            <a:r>
              <a:rPr lang="en-US" dirty="0"/>
              <a:t>This standard shall be applied by an entity that has an interest in any of the following  :</a:t>
            </a:r>
          </a:p>
          <a:p>
            <a:pPr lvl="0"/>
            <a:r>
              <a:rPr lang="fr-FR" dirty="0" err="1"/>
              <a:t>subsidiaries</a:t>
            </a:r>
            <a:endParaRPr lang="en-US" dirty="0"/>
          </a:p>
          <a:p>
            <a:pPr lvl="0"/>
            <a:r>
              <a:rPr lang="fr-FR" dirty="0"/>
              <a:t>joint arrangements (</a:t>
            </a:r>
            <a:r>
              <a:rPr lang="fr-FR" dirty="0" err="1"/>
              <a:t>ie</a:t>
            </a:r>
            <a:r>
              <a:rPr lang="fr-FR" dirty="0"/>
              <a:t> joint </a:t>
            </a:r>
            <a:r>
              <a:rPr lang="fr-FR" dirty="0" err="1"/>
              <a:t>operations</a:t>
            </a:r>
            <a:r>
              <a:rPr lang="fr-FR" dirty="0"/>
              <a:t> or joint </a:t>
            </a:r>
            <a:r>
              <a:rPr lang="fr-FR" dirty="0" err="1"/>
              <a:t>ventures</a:t>
            </a:r>
            <a:endParaRPr lang="en-US" dirty="0"/>
          </a:p>
          <a:p>
            <a:pPr lvl="0"/>
            <a:r>
              <a:rPr lang="fr-FR" dirty="0" err="1"/>
              <a:t>associates</a:t>
            </a:r>
            <a:endParaRPr lang="en-US" dirty="0"/>
          </a:p>
          <a:p>
            <a:pPr lvl="0"/>
            <a:r>
              <a:rPr lang="fr-FR" dirty="0"/>
              <a:t>(d) </a:t>
            </a:r>
            <a:r>
              <a:rPr lang="fr-FR" dirty="0" err="1"/>
              <a:t>unconsolidated</a:t>
            </a:r>
            <a:r>
              <a:rPr lang="fr-FR" dirty="0"/>
              <a:t> </a:t>
            </a:r>
            <a:r>
              <a:rPr lang="fr-FR" dirty="0" err="1"/>
              <a:t>structured</a:t>
            </a:r>
            <a:r>
              <a:rPr lang="fr-FR" dirty="0"/>
              <a:t> </a:t>
            </a:r>
            <a:r>
              <a:rPr lang="fr-FR" dirty="0" err="1"/>
              <a:t>entities</a:t>
            </a:r>
            <a:r>
              <a:rPr lang="fr-FR" dirty="0"/>
              <a:t>.</a:t>
            </a:r>
            <a:endParaRPr lang="en-US" dirty="0"/>
          </a:p>
          <a:p>
            <a:r>
              <a:rPr lang="fr-FR" dirty="0" err="1"/>
              <a:t>With</a:t>
            </a:r>
            <a:r>
              <a:rPr lang="fr-FR" dirty="0"/>
              <a:t> the exception of :</a:t>
            </a:r>
            <a:endParaRPr lang="en-US" dirty="0"/>
          </a:p>
          <a:p>
            <a:pPr lvl="0"/>
            <a:r>
              <a:rPr lang="en-US" dirty="0"/>
              <a:t>post-employment benefit plans or other long-term employee </a:t>
            </a:r>
            <a:r>
              <a:rPr lang="en-US" dirty="0" smtClean="0"/>
              <a:t>benefit plans to </a:t>
            </a:r>
            <a:r>
              <a:rPr lang="en-US" dirty="0"/>
              <a:t>which it applies  (IAS 19).</a:t>
            </a:r>
          </a:p>
          <a:p>
            <a:pPr lvl="0"/>
            <a:r>
              <a:rPr lang="en-US" dirty="0"/>
              <a:t>An entity’s separate financial </a:t>
            </a:r>
            <a:r>
              <a:rPr lang="en-US" dirty="0" err="1"/>
              <a:t>statementsto</a:t>
            </a:r>
            <a:r>
              <a:rPr lang="en-US" dirty="0"/>
              <a:t> which it applies ( IAS 27)  </a:t>
            </a:r>
          </a:p>
          <a:p>
            <a:pPr lvl="0"/>
            <a:r>
              <a:rPr lang="en-US" dirty="0"/>
              <a:t>An interest held by an entity that participates in, but does not have </a:t>
            </a:r>
            <a:r>
              <a:rPr lang="en-US" dirty="0" smtClean="0"/>
              <a:t>joint control </a:t>
            </a:r>
            <a:r>
              <a:rPr lang="en-US" dirty="0"/>
              <a:t>of, a joint arrangement unless that interest results in </a:t>
            </a:r>
            <a:r>
              <a:rPr lang="en-US" dirty="0" smtClean="0"/>
              <a:t>significant influence </a:t>
            </a:r>
            <a:r>
              <a:rPr lang="en-US" dirty="0"/>
              <a:t>or is an interest in a structured entity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fontAlgn="base">
              <a:buNone/>
            </a:pPr>
            <a:r>
              <a:rPr lang="en-US" b="1" dirty="0"/>
              <a:t>Key </a:t>
            </a:r>
            <a:r>
              <a:rPr lang="en-US" b="1" dirty="0" smtClean="0"/>
              <a:t>definition</a:t>
            </a:r>
            <a:endParaRPr lang="en-US" dirty="0"/>
          </a:p>
          <a:p>
            <a:pPr>
              <a:buNone/>
            </a:pPr>
            <a:r>
              <a:rPr lang="en-US" b="1" dirty="0"/>
              <a:t>Interest in another entity</a:t>
            </a:r>
            <a:endParaRPr lang="en-US" b="1" dirty="0" smtClean="0"/>
          </a:p>
          <a:p>
            <a:pPr>
              <a:buNone/>
            </a:pPr>
            <a:r>
              <a:rPr lang="en-US" dirty="0" smtClean="0"/>
              <a:t>Refers to contractual and non-contractual involvement that exposes an entity to variability of returns from the performance of the other entity. An interest in another entity can be evidenced by, but is not limited to, the holding of equity or debt instruments as well as other forms of involvement such as the provision of funding, liquidity support, credit enhancement and guarantees. It includes the means by which an entity has control or joint control of, or significant influence over, another entity. An entity does not necessarily have an interest in another entity solely because of a typical customer supplier relationship.</a:t>
            </a:r>
          </a:p>
          <a:p>
            <a:pPr>
              <a:buNone/>
            </a:pPr>
            <a:r>
              <a:rPr lang="en-US" b="1" dirty="0"/>
              <a:t>Structured entity</a:t>
            </a:r>
          </a:p>
          <a:p>
            <a:pPr>
              <a:buNone/>
            </a:pPr>
            <a:r>
              <a:rPr lang="en-US" dirty="0" smtClean="0"/>
              <a:t>An entity that has been designed so that voting or similar rights are not the dominant factor in deciding who controls the entity, such as when any voting rights relate to administrative tasks only and the relevant activities are directed by means of contractual arrangements.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en-US" b="1" dirty="0"/>
              <a:t>Disclosures </a:t>
            </a:r>
            <a:r>
              <a:rPr lang="en-US" b="1" dirty="0" smtClean="0"/>
              <a:t>required</a:t>
            </a:r>
          </a:p>
          <a:p>
            <a:pPr fontAlgn="base">
              <a:buNone/>
            </a:pPr>
            <a:r>
              <a:rPr lang="en-US" b="1" dirty="0"/>
              <a:t>Significant </a:t>
            </a:r>
            <a:r>
              <a:rPr lang="en-US" b="1" dirty="0" err="1"/>
              <a:t>judgements</a:t>
            </a:r>
            <a:r>
              <a:rPr lang="en-US" b="1" dirty="0"/>
              <a:t> and assumptions</a:t>
            </a:r>
            <a:endParaRPr lang="en-US" dirty="0"/>
          </a:p>
          <a:p>
            <a:pPr fontAlgn="base">
              <a:buNone/>
            </a:pPr>
            <a:r>
              <a:rPr lang="en-US" dirty="0"/>
              <a:t>An entity discloses information about significant </a:t>
            </a:r>
            <a:r>
              <a:rPr lang="en-US" dirty="0" err="1"/>
              <a:t>judgements</a:t>
            </a:r>
            <a:r>
              <a:rPr lang="en-US" dirty="0"/>
              <a:t> and assumptions it has made (and changes in those </a:t>
            </a:r>
            <a:r>
              <a:rPr lang="en-US" dirty="0" err="1"/>
              <a:t>judgements</a:t>
            </a:r>
            <a:r>
              <a:rPr lang="en-US" dirty="0"/>
              <a:t> and assumptions) in determining: [IFRS 12:7]</a:t>
            </a:r>
          </a:p>
          <a:p>
            <a:pPr fontAlgn="base">
              <a:buNone/>
            </a:pPr>
            <a:r>
              <a:rPr lang="en-US" dirty="0" smtClean="0"/>
              <a:t>®that </a:t>
            </a:r>
            <a:r>
              <a:rPr lang="en-US" dirty="0"/>
              <a:t>it controls another entity</a:t>
            </a:r>
          </a:p>
          <a:p>
            <a:pPr fontAlgn="base">
              <a:buNone/>
            </a:pPr>
            <a:r>
              <a:rPr lang="en-US" dirty="0" smtClean="0"/>
              <a:t>®</a:t>
            </a:r>
            <a:r>
              <a:rPr lang="en-US" dirty="0"/>
              <a:t> that it has joint control of an arrangement or significant influence over another entity</a:t>
            </a:r>
          </a:p>
          <a:p>
            <a:pPr fontAlgn="base">
              <a:buNone/>
            </a:pPr>
            <a:r>
              <a:rPr lang="en-US" dirty="0" smtClean="0"/>
              <a:t>®</a:t>
            </a:r>
            <a:r>
              <a:rPr lang="en-US" dirty="0"/>
              <a:t> the type of joint arrangement (i.e. joint operation or joint venture) when the arrangement has been structured through a separate vehicle.</a:t>
            </a:r>
          </a:p>
          <a:p>
            <a:pPr>
              <a:buNone/>
            </a:pP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a:buNone/>
            </a:pPr>
            <a:r>
              <a:rPr lang="en-US" b="1" dirty="0" smtClean="0"/>
              <a:t>Interests in subsidiaries</a:t>
            </a:r>
          </a:p>
          <a:p>
            <a:pPr fontAlgn="base"/>
            <a:r>
              <a:rPr lang="en-US" dirty="0"/>
              <a:t>An entity shall disclose information that enables users of its consolidated financial statements to: [IFRS 12:10]</a:t>
            </a:r>
          </a:p>
          <a:p>
            <a:pPr fontAlgn="base"/>
            <a:r>
              <a:rPr lang="en-US" dirty="0"/>
              <a:t>understand the composition of the group</a:t>
            </a:r>
          </a:p>
          <a:p>
            <a:pPr fontAlgn="base"/>
            <a:r>
              <a:rPr lang="en-US" dirty="0"/>
              <a:t> understand the interest that non-controlling interests have in the group's activities and cash flows</a:t>
            </a:r>
          </a:p>
          <a:p>
            <a:pPr fontAlgn="base"/>
            <a:r>
              <a:rPr lang="en-US" dirty="0"/>
              <a:t> evaluate the nature and extent of significant restrictions on its ability to access or use assets, and settle liabilities, of the group</a:t>
            </a:r>
          </a:p>
          <a:p>
            <a:pPr fontAlgn="base"/>
            <a:r>
              <a:rPr lang="en-US" dirty="0"/>
              <a:t> evaluate the nature of, and changes in, the risks associated with its interests in consolidated structured entities</a:t>
            </a:r>
          </a:p>
          <a:p>
            <a:pPr fontAlgn="base"/>
            <a:r>
              <a:rPr lang="en-US" dirty="0"/>
              <a:t> evaluate the consequences of changes in its ownership interest in a subsidiary that do not result in a loss of control</a:t>
            </a:r>
          </a:p>
          <a:p>
            <a:pPr fontAlgn="base"/>
            <a:r>
              <a:rPr lang="en-US" dirty="0"/>
              <a:t> evaluate the consequences of losing control of a subsidiary during the reporting period.</a:t>
            </a:r>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a:buNone/>
            </a:pPr>
            <a:r>
              <a:rPr lang="en-US" b="1" dirty="0" smtClean="0"/>
              <a:t>Interests in unconsolidated subsidiaries</a:t>
            </a:r>
            <a:endParaRPr lang="en-US" dirty="0" smtClean="0"/>
          </a:p>
          <a:p>
            <a:pPr fontAlgn="base"/>
            <a:r>
              <a:rPr lang="en-US" dirty="0"/>
              <a:t>In accordance with </a:t>
            </a:r>
            <a:r>
              <a:rPr lang="en-US" dirty="0">
                <a:hlinkClick r:id="rId2"/>
              </a:rPr>
              <a:t>IFRS 10</a:t>
            </a:r>
            <a:r>
              <a:rPr lang="en-US" dirty="0"/>
              <a:t> </a:t>
            </a:r>
            <a:r>
              <a:rPr lang="en-US" i="1" dirty="0"/>
              <a:t>Consolidated Financial Statements</a:t>
            </a:r>
            <a:r>
              <a:rPr lang="en-US" dirty="0"/>
              <a:t>, an investment entity is required to apply the exception to consolidation and instead account for its investment in a subsidiary at fair value through profit or loss. [IFRS 10:31].</a:t>
            </a:r>
          </a:p>
          <a:p>
            <a:pPr fontAlgn="base"/>
            <a:r>
              <a:rPr lang="en-US" dirty="0"/>
              <a:t>Where an entity is an investment entity, IFRS 12 requires additional disclosure, including:</a:t>
            </a:r>
          </a:p>
          <a:p>
            <a:pPr fontAlgn="base"/>
            <a:r>
              <a:rPr lang="en-US" dirty="0"/>
              <a:t>the fact the entity is an investment entity [IFRS 12:19A]</a:t>
            </a:r>
          </a:p>
          <a:p>
            <a:pPr fontAlgn="base"/>
            <a:r>
              <a:rPr lang="en-US" dirty="0"/>
              <a:t> information about significant </a:t>
            </a:r>
            <a:r>
              <a:rPr lang="en-US" dirty="0" err="1"/>
              <a:t>judgements</a:t>
            </a:r>
            <a:r>
              <a:rPr lang="en-US" dirty="0"/>
              <a:t> and assumptions it has made in determining that it is an investment entity, and specifically where the entity does not have one or more of the 'typical characteristics' of an investment entity  [IFRS 12:9A]</a:t>
            </a:r>
          </a:p>
          <a:p>
            <a:pPr fontAlgn="base"/>
            <a:r>
              <a:rPr lang="en-US" dirty="0"/>
              <a:t> details of subsidiaries that have not been consolidated (name, place of business, ownership interests held) [IFRS 12:19B]</a:t>
            </a:r>
          </a:p>
          <a:p>
            <a:pPr fontAlgn="base"/>
            <a:r>
              <a:rPr lang="en-US" dirty="0"/>
              <a:t> details of the relationship and certain transactions between the investment entity and the subsidiary (e.g. restrictions on transfer of funds, commitments, support arrangements, contractual arrangements) [IFRS 12: 19D-19G]</a:t>
            </a:r>
          </a:p>
          <a:p>
            <a:pPr fontAlgn="base"/>
            <a:r>
              <a:rPr lang="en-US" dirty="0"/>
              <a:t> information where an entity becomes, or ceases to be, an investment entity [IFRS 12:9B]</a:t>
            </a:r>
          </a:p>
          <a:p>
            <a:pPr fontAlgn="base"/>
            <a:r>
              <a:rPr lang="en-US" dirty="0"/>
              <a:t>An entity making these disclosures are not required to provide various other disclosures required by IFRS 12 [IFRS 12:21A, IFRS 12:25A].</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fontAlgn="base">
              <a:buNone/>
            </a:pPr>
            <a:r>
              <a:rPr lang="en-US" b="1" dirty="0"/>
              <a:t>Interests in joint arrangements and associates</a:t>
            </a:r>
            <a:endParaRPr lang="en-US" dirty="0"/>
          </a:p>
          <a:p>
            <a:pPr fontAlgn="base"/>
            <a:r>
              <a:rPr lang="en-US" dirty="0"/>
              <a:t>An entity shall disclose information that enables users of its financial statements to evaluate: [IFRS 12:20]</a:t>
            </a:r>
          </a:p>
          <a:p>
            <a:pPr fontAlgn="base"/>
            <a:r>
              <a:rPr lang="en-US" dirty="0"/>
              <a:t>the nature, extent and financial effects of its interests in joint arrangements and associates, including the nature and effects of its contractual relationship with the other investors with joint control of, or significant influence over, joint arrangements and associates</a:t>
            </a:r>
          </a:p>
          <a:p>
            <a:pPr fontAlgn="base"/>
            <a:r>
              <a:rPr lang="en-US" dirty="0"/>
              <a:t> the nature of, and changes in, the risks associated with its interests in joint ventures and associates</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2400"/>
            <a:ext cx="8991600" cy="6705600"/>
          </a:xfrm>
        </p:spPr>
        <p:txBody>
          <a:bodyPr/>
          <a:lstStyle/>
          <a:p>
            <a:pPr fontAlgn="base">
              <a:buNone/>
            </a:pPr>
            <a:r>
              <a:rPr lang="en-US" b="1" dirty="0" smtClean="0"/>
              <a:t>Interests </a:t>
            </a:r>
            <a:r>
              <a:rPr lang="en-US" b="1" dirty="0"/>
              <a:t>in unconsolidated structured entities</a:t>
            </a:r>
            <a:endParaRPr lang="en-US" dirty="0"/>
          </a:p>
          <a:p>
            <a:pPr fontAlgn="base"/>
            <a:r>
              <a:rPr lang="en-US" dirty="0"/>
              <a:t>An entity shall disclose information that enables users of its financial statements to: [IFRS 12:24]</a:t>
            </a:r>
          </a:p>
          <a:p>
            <a:pPr fontAlgn="base"/>
            <a:r>
              <a:rPr lang="en-US" dirty="0"/>
              <a:t>understand the nature and extent of its interests in unconsolidated structured entities</a:t>
            </a:r>
          </a:p>
          <a:p>
            <a:pPr fontAlgn="base"/>
            <a:r>
              <a:rPr lang="en-US" dirty="0"/>
              <a:t> evaluate the nature of, and changes in, the risks associated with its interests in unconsolidated structured </a:t>
            </a:r>
            <a:r>
              <a:rPr lang="en-US"/>
              <a:t>entities</a:t>
            </a:r>
            <a:r>
              <a:rPr lang="en-US" smtClean="0"/>
              <a:t>.</a:t>
            </a:r>
            <a:endParaRPr lang="en-US" dirty="0"/>
          </a:p>
          <a:p>
            <a:pPr>
              <a:buNone/>
            </a:pPr>
            <a:endParaRPr lang="en-US"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518</Words>
  <Application>Microsoft Office PowerPoint</Application>
  <PresentationFormat>Affichage à l'écran (4:3)</PresentationFormat>
  <Paragraphs>54</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SAMI OMEIRI</dc:creator>
  <cp:lastModifiedBy>SAMI OMEIRI</cp:lastModifiedBy>
  <cp:revision>9</cp:revision>
  <dcterms:created xsi:type="dcterms:W3CDTF">2024-12-01T05:53:29Z</dcterms:created>
  <dcterms:modified xsi:type="dcterms:W3CDTF">2024-12-01T06:07:48Z</dcterms:modified>
</cp:coreProperties>
</file>