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93" r:id="rId2"/>
    <p:sldId id="278" r:id="rId3"/>
    <p:sldId id="294" r:id="rId4"/>
    <p:sldId id="279" r:id="rId5"/>
    <p:sldId id="289" r:id="rId6"/>
    <p:sldId id="288" r:id="rId7"/>
    <p:sldId id="283" r:id="rId8"/>
    <p:sldId id="291" r:id="rId9"/>
    <p:sldId id="292" r:id="rId10"/>
    <p:sldId id="295" r:id="rId11"/>
    <p:sldId id="277" r:id="rId12"/>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9" autoAdjust="0"/>
    <p:restoredTop sz="94660"/>
  </p:normalViewPr>
  <p:slideViewPr>
    <p:cSldViewPr snapToGrid="0">
      <p:cViewPr varScale="1">
        <p:scale>
          <a:sx n="76" d="100"/>
          <a:sy n="76" d="100"/>
        </p:scale>
        <p:origin x="88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9243F4-3AE8-48F8-865E-587373C394E6}" type="doc">
      <dgm:prSet loTypeId="urn:microsoft.com/office/officeart/2005/8/layout/radial5" loCatId="cycle" qsTypeId="urn:microsoft.com/office/officeart/2005/8/quickstyle/simple1" qsCatId="simple" csTypeId="urn:microsoft.com/office/officeart/2005/8/colors/accent0_3" csCatId="mainScheme" phldr="1"/>
      <dgm:spPr/>
      <dgm:t>
        <a:bodyPr/>
        <a:lstStyle/>
        <a:p>
          <a:endParaRPr lang="fr-DZ"/>
        </a:p>
      </dgm:t>
    </dgm:pt>
    <dgm:pt modelId="{C3DD750C-C5F6-4311-AC57-88312B057CEB}">
      <dgm:prSet phldrT="[Texte]" custT="1"/>
      <dgm:spPr/>
      <dgm:t>
        <a:bodyPr/>
        <a:lstStyle/>
        <a:p>
          <a:r>
            <a:rPr lang="ar-SA" sz="2000" b="1" dirty="0">
              <a:cs typeface="+mj-cs"/>
            </a:rPr>
            <a:t>الجمهور المستهدف</a:t>
          </a:r>
          <a:endParaRPr lang="fr-DZ" sz="2000" b="1" dirty="0">
            <a:cs typeface="+mj-cs"/>
          </a:endParaRPr>
        </a:p>
      </dgm:t>
    </dgm:pt>
    <dgm:pt modelId="{692877A4-3460-4BB0-A622-950BBD41133B}" type="parTrans" cxnId="{271ED1ED-9303-4D52-B77A-F5BCDCEF9438}">
      <dgm:prSet/>
      <dgm:spPr/>
      <dgm:t>
        <a:bodyPr/>
        <a:lstStyle/>
        <a:p>
          <a:endParaRPr lang="fr-DZ" sz="1800" b="1">
            <a:cs typeface="+mj-cs"/>
          </a:endParaRPr>
        </a:p>
      </dgm:t>
    </dgm:pt>
    <dgm:pt modelId="{9FDB99D3-7C7C-437B-B13B-5A72A8253EA4}" type="sibTrans" cxnId="{271ED1ED-9303-4D52-B77A-F5BCDCEF9438}">
      <dgm:prSet/>
      <dgm:spPr/>
      <dgm:t>
        <a:bodyPr/>
        <a:lstStyle/>
        <a:p>
          <a:endParaRPr lang="fr-DZ" sz="1800" b="1">
            <a:cs typeface="+mj-cs"/>
          </a:endParaRPr>
        </a:p>
      </dgm:t>
    </dgm:pt>
    <dgm:pt modelId="{D1281B6F-2D3D-4CA1-9447-5783FDBE5BB8}">
      <dgm:prSet phldrT="[Texte]" custT="1"/>
      <dgm:spPr/>
      <dgm:t>
        <a:bodyPr/>
        <a:lstStyle/>
        <a:p>
          <a:r>
            <a:rPr lang="ar-SA" sz="2000" b="1" dirty="0">
              <a:cs typeface="+mj-cs"/>
            </a:rPr>
            <a:t>المؤيدين</a:t>
          </a:r>
          <a:endParaRPr lang="fr-DZ" sz="2000" b="1" dirty="0">
            <a:cs typeface="+mj-cs"/>
          </a:endParaRPr>
        </a:p>
      </dgm:t>
    </dgm:pt>
    <dgm:pt modelId="{ED283965-79B2-4CFB-B891-74D4EE583AAB}" type="parTrans" cxnId="{4A3F552F-3DA7-426C-A477-63FBE8813DE0}">
      <dgm:prSet custT="1"/>
      <dgm:spPr/>
      <dgm:t>
        <a:bodyPr/>
        <a:lstStyle/>
        <a:p>
          <a:endParaRPr lang="fr-DZ" sz="1600" b="1">
            <a:cs typeface="+mj-cs"/>
          </a:endParaRPr>
        </a:p>
      </dgm:t>
    </dgm:pt>
    <dgm:pt modelId="{A9D54EDF-FCB5-4921-B5F2-7B7AD4FC165D}" type="sibTrans" cxnId="{4A3F552F-3DA7-426C-A477-63FBE8813DE0}">
      <dgm:prSet/>
      <dgm:spPr/>
      <dgm:t>
        <a:bodyPr/>
        <a:lstStyle/>
        <a:p>
          <a:endParaRPr lang="fr-DZ" sz="1800" b="1">
            <a:cs typeface="+mj-cs"/>
          </a:endParaRPr>
        </a:p>
      </dgm:t>
    </dgm:pt>
    <dgm:pt modelId="{91474D76-FA78-4CD3-8964-4FA2C6511E63}">
      <dgm:prSet phldrT="[Texte]" custT="1"/>
      <dgm:spPr/>
      <dgm:t>
        <a:bodyPr/>
        <a:lstStyle/>
        <a:p>
          <a:r>
            <a:rPr lang="ar-SA" sz="2000" b="1" dirty="0">
              <a:cs typeface="+mj-cs"/>
            </a:rPr>
            <a:t>المتبرعين</a:t>
          </a:r>
          <a:endParaRPr lang="fr-DZ" sz="2000" b="1" dirty="0">
            <a:cs typeface="+mj-cs"/>
          </a:endParaRPr>
        </a:p>
      </dgm:t>
    </dgm:pt>
    <dgm:pt modelId="{DDFF2A45-E444-4351-B1AD-BE51BDE0985B}" type="parTrans" cxnId="{5380DA14-B02A-403C-AF1E-C824784EA736}">
      <dgm:prSet custT="1"/>
      <dgm:spPr/>
      <dgm:t>
        <a:bodyPr/>
        <a:lstStyle/>
        <a:p>
          <a:endParaRPr lang="fr-DZ" sz="1600" b="1">
            <a:cs typeface="+mj-cs"/>
          </a:endParaRPr>
        </a:p>
      </dgm:t>
    </dgm:pt>
    <dgm:pt modelId="{9D7CFA41-7355-4D90-843C-44A72AEC502D}" type="sibTrans" cxnId="{5380DA14-B02A-403C-AF1E-C824784EA736}">
      <dgm:prSet/>
      <dgm:spPr/>
      <dgm:t>
        <a:bodyPr/>
        <a:lstStyle/>
        <a:p>
          <a:endParaRPr lang="fr-DZ" sz="1800" b="1">
            <a:cs typeface="+mj-cs"/>
          </a:endParaRPr>
        </a:p>
      </dgm:t>
    </dgm:pt>
    <dgm:pt modelId="{DB309F39-9AD0-4B1D-8272-3A2B62116A67}">
      <dgm:prSet phldrT="[Texte]" custT="1"/>
      <dgm:spPr/>
      <dgm:t>
        <a:bodyPr/>
        <a:lstStyle/>
        <a:p>
          <a:r>
            <a:rPr lang="ar-SA" sz="2000" b="1" dirty="0">
              <a:cs typeface="+mj-cs"/>
            </a:rPr>
            <a:t>المتطوعين</a:t>
          </a:r>
          <a:endParaRPr lang="fr-DZ" sz="2000" b="1" dirty="0">
            <a:cs typeface="+mj-cs"/>
          </a:endParaRPr>
        </a:p>
      </dgm:t>
    </dgm:pt>
    <dgm:pt modelId="{0AC171A7-D71C-448A-8A7C-D1D8CC3FA966}" type="parTrans" cxnId="{B84C935D-18F0-4A24-8B33-FECEF3240338}">
      <dgm:prSet custT="1"/>
      <dgm:spPr/>
      <dgm:t>
        <a:bodyPr/>
        <a:lstStyle/>
        <a:p>
          <a:endParaRPr lang="fr-DZ" sz="1600" b="1">
            <a:cs typeface="+mj-cs"/>
          </a:endParaRPr>
        </a:p>
      </dgm:t>
    </dgm:pt>
    <dgm:pt modelId="{0CE02AD0-CE7E-413B-95F0-F99C079F9AA8}" type="sibTrans" cxnId="{B84C935D-18F0-4A24-8B33-FECEF3240338}">
      <dgm:prSet/>
      <dgm:spPr/>
      <dgm:t>
        <a:bodyPr/>
        <a:lstStyle/>
        <a:p>
          <a:endParaRPr lang="fr-DZ" sz="1800" b="1">
            <a:cs typeface="+mj-cs"/>
          </a:endParaRPr>
        </a:p>
      </dgm:t>
    </dgm:pt>
    <dgm:pt modelId="{48781F3D-BBD8-45D4-9B44-DC16BB526710}">
      <dgm:prSet phldrT="[Texte]" custT="1"/>
      <dgm:spPr/>
      <dgm:t>
        <a:bodyPr/>
        <a:lstStyle/>
        <a:p>
          <a:r>
            <a:rPr lang="ar-SA" sz="2000" b="1" dirty="0">
              <a:cs typeface="+mj-cs"/>
            </a:rPr>
            <a:t>المستفيدين المحتملين</a:t>
          </a:r>
          <a:endParaRPr lang="fr-DZ" sz="2000" b="1" dirty="0">
            <a:cs typeface="+mj-cs"/>
          </a:endParaRPr>
        </a:p>
      </dgm:t>
    </dgm:pt>
    <dgm:pt modelId="{B7DA5291-1D50-4112-B45D-1814EC7E3CA0}" type="parTrans" cxnId="{B843F588-ED4D-4F3B-9BBD-20BCE5E4C91A}">
      <dgm:prSet custT="1"/>
      <dgm:spPr/>
      <dgm:t>
        <a:bodyPr/>
        <a:lstStyle/>
        <a:p>
          <a:endParaRPr lang="fr-DZ" sz="1600" b="1">
            <a:cs typeface="+mj-cs"/>
          </a:endParaRPr>
        </a:p>
      </dgm:t>
    </dgm:pt>
    <dgm:pt modelId="{BC37C5AF-0768-4C8C-9FB7-12A9ACABF3A8}" type="sibTrans" cxnId="{B843F588-ED4D-4F3B-9BBD-20BCE5E4C91A}">
      <dgm:prSet/>
      <dgm:spPr/>
      <dgm:t>
        <a:bodyPr/>
        <a:lstStyle/>
        <a:p>
          <a:endParaRPr lang="fr-DZ" sz="1800" b="1">
            <a:cs typeface="+mj-cs"/>
          </a:endParaRPr>
        </a:p>
      </dgm:t>
    </dgm:pt>
    <dgm:pt modelId="{D9F0F366-DC06-4E76-9F36-A96B57C8A8A1}" type="pres">
      <dgm:prSet presAssocID="{2C9243F4-3AE8-48F8-865E-587373C394E6}" presName="Name0" presStyleCnt="0">
        <dgm:presLayoutVars>
          <dgm:chMax val="1"/>
          <dgm:dir/>
          <dgm:animLvl val="ctr"/>
          <dgm:resizeHandles val="exact"/>
        </dgm:presLayoutVars>
      </dgm:prSet>
      <dgm:spPr/>
    </dgm:pt>
    <dgm:pt modelId="{C2F88AA3-963D-4D2B-B511-6C872CA62D12}" type="pres">
      <dgm:prSet presAssocID="{C3DD750C-C5F6-4311-AC57-88312B057CEB}" presName="centerShape" presStyleLbl="node0" presStyleIdx="0" presStyleCnt="1"/>
      <dgm:spPr/>
    </dgm:pt>
    <dgm:pt modelId="{9D643AB1-10CB-4F5D-94D5-29322E25B044}" type="pres">
      <dgm:prSet presAssocID="{ED283965-79B2-4CFB-B891-74D4EE583AAB}" presName="parTrans" presStyleLbl="sibTrans2D1" presStyleIdx="0" presStyleCnt="4"/>
      <dgm:spPr/>
    </dgm:pt>
    <dgm:pt modelId="{1AE2CB3D-D068-483D-AE6D-9954C94BDF44}" type="pres">
      <dgm:prSet presAssocID="{ED283965-79B2-4CFB-B891-74D4EE583AAB}" presName="connectorText" presStyleLbl="sibTrans2D1" presStyleIdx="0" presStyleCnt="4"/>
      <dgm:spPr/>
    </dgm:pt>
    <dgm:pt modelId="{83113ACA-69D7-453D-A492-F8582DF803BE}" type="pres">
      <dgm:prSet presAssocID="{D1281B6F-2D3D-4CA1-9447-5783FDBE5BB8}" presName="node" presStyleLbl="node1" presStyleIdx="0" presStyleCnt="4">
        <dgm:presLayoutVars>
          <dgm:bulletEnabled val="1"/>
        </dgm:presLayoutVars>
      </dgm:prSet>
      <dgm:spPr/>
    </dgm:pt>
    <dgm:pt modelId="{9E169C66-B1BC-4BD0-8299-9D22D29636D8}" type="pres">
      <dgm:prSet presAssocID="{DDFF2A45-E444-4351-B1AD-BE51BDE0985B}" presName="parTrans" presStyleLbl="sibTrans2D1" presStyleIdx="1" presStyleCnt="4"/>
      <dgm:spPr/>
    </dgm:pt>
    <dgm:pt modelId="{A1FB7EE3-AB30-40E3-8BD5-5F565AFF65BB}" type="pres">
      <dgm:prSet presAssocID="{DDFF2A45-E444-4351-B1AD-BE51BDE0985B}" presName="connectorText" presStyleLbl="sibTrans2D1" presStyleIdx="1" presStyleCnt="4"/>
      <dgm:spPr/>
    </dgm:pt>
    <dgm:pt modelId="{20101D0E-FD19-45C6-963B-188528D403D4}" type="pres">
      <dgm:prSet presAssocID="{91474D76-FA78-4CD3-8964-4FA2C6511E63}" presName="node" presStyleLbl="node1" presStyleIdx="1" presStyleCnt="4">
        <dgm:presLayoutVars>
          <dgm:bulletEnabled val="1"/>
        </dgm:presLayoutVars>
      </dgm:prSet>
      <dgm:spPr/>
    </dgm:pt>
    <dgm:pt modelId="{F59F9127-A9C3-470D-8233-4871A3CC0DA3}" type="pres">
      <dgm:prSet presAssocID="{0AC171A7-D71C-448A-8A7C-D1D8CC3FA966}" presName="parTrans" presStyleLbl="sibTrans2D1" presStyleIdx="2" presStyleCnt="4"/>
      <dgm:spPr/>
    </dgm:pt>
    <dgm:pt modelId="{357506A5-7364-40B7-9DBF-C05E17684886}" type="pres">
      <dgm:prSet presAssocID="{0AC171A7-D71C-448A-8A7C-D1D8CC3FA966}" presName="connectorText" presStyleLbl="sibTrans2D1" presStyleIdx="2" presStyleCnt="4"/>
      <dgm:spPr/>
    </dgm:pt>
    <dgm:pt modelId="{E938C39F-9435-446E-986B-FD27F930F9F1}" type="pres">
      <dgm:prSet presAssocID="{DB309F39-9AD0-4B1D-8272-3A2B62116A67}" presName="node" presStyleLbl="node1" presStyleIdx="2" presStyleCnt="4">
        <dgm:presLayoutVars>
          <dgm:bulletEnabled val="1"/>
        </dgm:presLayoutVars>
      </dgm:prSet>
      <dgm:spPr/>
    </dgm:pt>
    <dgm:pt modelId="{E21B42CE-CCB4-43D8-B371-0E8A26B60E2F}" type="pres">
      <dgm:prSet presAssocID="{B7DA5291-1D50-4112-B45D-1814EC7E3CA0}" presName="parTrans" presStyleLbl="sibTrans2D1" presStyleIdx="3" presStyleCnt="4"/>
      <dgm:spPr/>
    </dgm:pt>
    <dgm:pt modelId="{7770CB40-EACB-42D3-B603-5CE537C4F4B9}" type="pres">
      <dgm:prSet presAssocID="{B7DA5291-1D50-4112-B45D-1814EC7E3CA0}" presName="connectorText" presStyleLbl="sibTrans2D1" presStyleIdx="3" presStyleCnt="4"/>
      <dgm:spPr/>
    </dgm:pt>
    <dgm:pt modelId="{51315249-0A3A-4CE7-A50E-9404CC17C81A}" type="pres">
      <dgm:prSet presAssocID="{48781F3D-BBD8-45D4-9B44-DC16BB526710}" presName="node" presStyleLbl="node1" presStyleIdx="3" presStyleCnt="4">
        <dgm:presLayoutVars>
          <dgm:bulletEnabled val="1"/>
        </dgm:presLayoutVars>
      </dgm:prSet>
      <dgm:spPr/>
    </dgm:pt>
  </dgm:ptLst>
  <dgm:cxnLst>
    <dgm:cxn modelId="{A60B6802-B15E-4327-81FF-57F9D8EC9A79}" type="presOf" srcId="{0AC171A7-D71C-448A-8A7C-D1D8CC3FA966}" destId="{357506A5-7364-40B7-9DBF-C05E17684886}" srcOrd="1" destOrd="0" presId="urn:microsoft.com/office/officeart/2005/8/layout/radial5"/>
    <dgm:cxn modelId="{5380DA14-B02A-403C-AF1E-C824784EA736}" srcId="{C3DD750C-C5F6-4311-AC57-88312B057CEB}" destId="{91474D76-FA78-4CD3-8964-4FA2C6511E63}" srcOrd="1" destOrd="0" parTransId="{DDFF2A45-E444-4351-B1AD-BE51BDE0985B}" sibTransId="{9D7CFA41-7355-4D90-843C-44A72AEC502D}"/>
    <dgm:cxn modelId="{031F8518-C087-446C-8650-8D1053F12D2B}" type="presOf" srcId="{B7DA5291-1D50-4112-B45D-1814EC7E3CA0}" destId="{7770CB40-EACB-42D3-B603-5CE537C4F4B9}" srcOrd="1" destOrd="0" presId="urn:microsoft.com/office/officeart/2005/8/layout/radial5"/>
    <dgm:cxn modelId="{035D1C1C-315D-420E-BED2-A2102E02158F}" type="presOf" srcId="{D1281B6F-2D3D-4CA1-9447-5783FDBE5BB8}" destId="{83113ACA-69D7-453D-A492-F8582DF803BE}" srcOrd="0" destOrd="0" presId="urn:microsoft.com/office/officeart/2005/8/layout/radial5"/>
    <dgm:cxn modelId="{4A3F552F-3DA7-426C-A477-63FBE8813DE0}" srcId="{C3DD750C-C5F6-4311-AC57-88312B057CEB}" destId="{D1281B6F-2D3D-4CA1-9447-5783FDBE5BB8}" srcOrd="0" destOrd="0" parTransId="{ED283965-79B2-4CFB-B891-74D4EE583AAB}" sibTransId="{A9D54EDF-FCB5-4921-B5F2-7B7AD4FC165D}"/>
    <dgm:cxn modelId="{5169AC3E-4E74-4EA7-9B5B-8BFD7A62F488}" type="presOf" srcId="{0AC171A7-D71C-448A-8A7C-D1D8CC3FA966}" destId="{F59F9127-A9C3-470D-8233-4871A3CC0DA3}" srcOrd="0" destOrd="0" presId="urn:microsoft.com/office/officeart/2005/8/layout/radial5"/>
    <dgm:cxn modelId="{B84C935D-18F0-4A24-8B33-FECEF3240338}" srcId="{C3DD750C-C5F6-4311-AC57-88312B057CEB}" destId="{DB309F39-9AD0-4B1D-8272-3A2B62116A67}" srcOrd="2" destOrd="0" parTransId="{0AC171A7-D71C-448A-8A7C-D1D8CC3FA966}" sibTransId="{0CE02AD0-CE7E-413B-95F0-F99C079F9AA8}"/>
    <dgm:cxn modelId="{FC856F74-1E18-44B6-AC88-600BC94FED0D}" type="presOf" srcId="{48781F3D-BBD8-45D4-9B44-DC16BB526710}" destId="{51315249-0A3A-4CE7-A50E-9404CC17C81A}" srcOrd="0" destOrd="0" presId="urn:microsoft.com/office/officeart/2005/8/layout/radial5"/>
    <dgm:cxn modelId="{0E4EAA58-A2E7-4C3A-8EF8-F2BFFEBEB111}" type="presOf" srcId="{DB309F39-9AD0-4B1D-8272-3A2B62116A67}" destId="{E938C39F-9435-446E-986B-FD27F930F9F1}" srcOrd="0" destOrd="0" presId="urn:microsoft.com/office/officeart/2005/8/layout/radial5"/>
    <dgm:cxn modelId="{34E8A67C-2B8F-4804-9FE4-040FE25F11E7}" type="presOf" srcId="{ED283965-79B2-4CFB-B891-74D4EE583AAB}" destId="{1AE2CB3D-D068-483D-AE6D-9954C94BDF44}" srcOrd="1" destOrd="0" presId="urn:microsoft.com/office/officeart/2005/8/layout/radial5"/>
    <dgm:cxn modelId="{A69E7D81-3135-4046-AF49-C6281FA0CE24}" type="presOf" srcId="{91474D76-FA78-4CD3-8964-4FA2C6511E63}" destId="{20101D0E-FD19-45C6-963B-188528D403D4}" srcOrd="0" destOrd="0" presId="urn:microsoft.com/office/officeart/2005/8/layout/radial5"/>
    <dgm:cxn modelId="{B843F588-ED4D-4F3B-9BBD-20BCE5E4C91A}" srcId="{C3DD750C-C5F6-4311-AC57-88312B057CEB}" destId="{48781F3D-BBD8-45D4-9B44-DC16BB526710}" srcOrd="3" destOrd="0" parTransId="{B7DA5291-1D50-4112-B45D-1814EC7E3CA0}" sibTransId="{BC37C5AF-0768-4C8C-9FB7-12A9ACABF3A8}"/>
    <dgm:cxn modelId="{DF40588D-34E0-41CD-A14F-B91DA3B20439}" type="presOf" srcId="{2C9243F4-3AE8-48F8-865E-587373C394E6}" destId="{D9F0F366-DC06-4E76-9F36-A96B57C8A8A1}" srcOrd="0" destOrd="0" presId="urn:microsoft.com/office/officeart/2005/8/layout/radial5"/>
    <dgm:cxn modelId="{BFE1B3A1-7863-4BA8-AB33-04355D93E3BA}" type="presOf" srcId="{DDFF2A45-E444-4351-B1AD-BE51BDE0985B}" destId="{9E169C66-B1BC-4BD0-8299-9D22D29636D8}" srcOrd="0" destOrd="0" presId="urn:microsoft.com/office/officeart/2005/8/layout/radial5"/>
    <dgm:cxn modelId="{7C92F4B1-03A2-466C-8CA4-E231844A6238}" type="presOf" srcId="{B7DA5291-1D50-4112-B45D-1814EC7E3CA0}" destId="{E21B42CE-CCB4-43D8-B371-0E8A26B60E2F}" srcOrd="0" destOrd="0" presId="urn:microsoft.com/office/officeart/2005/8/layout/radial5"/>
    <dgm:cxn modelId="{8215C7BB-3DF6-43D6-95A9-5DEA9312674C}" type="presOf" srcId="{C3DD750C-C5F6-4311-AC57-88312B057CEB}" destId="{C2F88AA3-963D-4D2B-B511-6C872CA62D12}" srcOrd="0" destOrd="0" presId="urn:microsoft.com/office/officeart/2005/8/layout/radial5"/>
    <dgm:cxn modelId="{BB9EB6D7-9E3C-454E-9C90-CA03DB15A248}" type="presOf" srcId="{ED283965-79B2-4CFB-B891-74D4EE583AAB}" destId="{9D643AB1-10CB-4F5D-94D5-29322E25B044}" srcOrd="0" destOrd="0" presId="urn:microsoft.com/office/officeart/2005/8/layout/radial5"/>
    <dgm:cxn modelId="{3E53D6D9-540B-43CB-8493-2E58E76B0D09}" type="presOf" srcId="{DDFF2A45-E444-4351-B1AD-BE51BDE0985B}" destId="{A1FB7EE3-AB30-40E3-8BD5-5F565AFF65BB}" srcOrd="1" destOrd="0" presId="urn:microsoft.com/office/officeart/2005/8/layout/radial5"/>
    <dgm:cxn modelId="{271ED1ED-9303-4D52-B77A-F5BCDCEF9438}" srcId="{2C9243F4-3AE8-48F8-865E-587373C394E6}" destId="{C3DD750C-C5F6-4311-AC57-88312B057CEB}" srcOrd="0" destOrd="0" parTransId="{692877A4-3460-4BB0-A622-950BBD41133B}" sibTransId="{9FDB99D3-7C7C-437B-B13B-5A72A8253EA4}"/>
    <dgm:cxn modelId="{C3E92A66-AD1C-4600-A2B4-00A3831F34A3}" type="presParOf" srcId="{D9F0F366-DC06-4E76-9F36-A96B57C8A8A1}" destId="{C2F88AA3-963D-4D2B-B511-6C872CA62D12}" srcOrd="0" destOrd="0" presId="urn:microsoft.com/office/officeart/2005/8/layout/radial5"/>
    <dgm:cxn modelId="{B1A891E0-21E0-48A3-9FF9-A3AD91495F60}" type="presParOf" srcId="{D9F0F366-DC06-4E76-9F36-A96B57C8A8A1}" destId="{9D643AB1-10CB-4F5D-94D5-29322E25B044}" srcOrd="1" destOrd="0" presId="urn:microsoft.com/office/officeart/2005/8/layout/radial5"/>
    <dgm:cxn modelId="{CCE378BF-177C-48AB-B8DB-E066D4FA904C}" type="presParOf" srcId="{9D643AB1-10CB-4F5D-94D5-29322E25B044}" destId="{1AE2CB3D-D068-483D-AE6D-9954C94BDF44}" srcOrd="0" destOrd="0" presId="urn:microsoft.com/office/officeart/2005/8/layout/radial5"/>
    <dgm:cxn modelId="{15ECDD5B-0BE4-406F-9A64-C3C215F47009}" type="presParOf" srcId="{D9F0F366-DC06-4E76-9F36-A96B57C8A8A1}" destId="{83113ACA-69D7-453D-A492-F8582DF803BE}" srcOrd="2" destOrd="0" presId="urn:microsoft.com/office/officeart/2005/8/layout/radial5"/>
    <dgm:cxn modelId="{F4A58D83-D15F-4A99-9A0C-51F87784AF73}" type="presParOf" srcId="{D9F0F366-DC06-4E76-9F36-A96B57C8A8A1}" destId="{9E169C66-B1BC-4BD0-8299-9D22D29636D8}" srcOrd="3" destOrd="0" presId="urn:microsoft.com/office/officeart/2005/8/layout/radial5"/>
    <dgm:cxn modelId="{8F7A470A-9BAC-424A-BE35-1E5BB6701561}" type="presParOf" srcId="{9E169C66-B1BC-4BD0-8299-9D22D29636D8}" destId="{A1FB7EE3-AB30-40E3-8BD5-5F565AFF65BB}" srcOrd="0" destOrd="0" presId="urn:microsoft.com/office/officeart/2005/8/layout/radial5"/>
    <dgm:cxn modelId="{309CD0BE-F23E-4EA4-ACE8-FA8D5E6C21B0}" type="presParOf" srcId="{D9F0F366-DC06-4E76-9F36-A96B57C8A8A1}" destId="{20101D0E-FD19-45C6-963B-188528D403D4}" srcOrd="4" destOrd="0" presId="urn:microsoft.com/office/officeart/2005/8/layout/radial5"/>
    <dgm:cxn modelId="{E6725991-99A1-465F-A7DA-8A816E2ABF84}" type="presParOf" srcId="{D9F0F366-DC06-4E76-9F36-A96B57C8A8A1}" destId="{F59F9127-A9C3-470D-8233-4871A3CC0DA3}" srcOrd="5" destOrd="0" presId="urn:microsoft.com/office/officeart/2005/8/layout/radial5"/>
    <dgm:cxn modelId="{79106416-8D9E-4BAF-959C-A742012D5E62}" type="presParOf" srcId="{F59F9127-A9C3-470D-8233-4871A3CC0DA3}" destId="{357506A5-7364-40B7-9DBF-C05E17684886}" srcOrd="0" destOrd="0" presId="urn:microsoft.com/office/officeart/2005/8/layout/radial5"/>
    <dgm:cxn modelId="{E0ADCA9B-6596-49AA-A47A-0046B01C1ABD}" type="presParOf" srcId="{D9F0F366-DC06-4E76-9F36-A96B57C8A8A1}" destId="{E938C39F-9435-446E-986B-FD27F930F9F1}" srcOrd="6" destOrd="0" presId="urn:microsoft.com/office/officeart/2005/8/layout/radial5"/>
    <dgm:cxn modelId="{9A02460C-97EE-4B8F-9EA2-B37B99B15AC0}" type="presParOf" srcId="{D9F0F366-DC06-4E76-9F36-A96B57C8A8A1}" destId="{E21B42CE-CCB4-43D8-B371-0E8A26B60E2F}" srcOrd="7" destOrd="0" presId="urn:microsoft.com/office/officeart/2005/8/layout/radial5"/>
    <dgm:cxn modelId="{86BD9533-4B0D-4E88-89F7-2BCF68AD732A}" type="presParOf" srcId="{E21B42CE-CCB4-43D8-B371-0E8A26B60E2F}" destId="{7770CB40-EACB-42D3-B603-5CE537C4F4B9}" srcOrd="0" destOrd="0" presId="urn:microsoft.com/office/officeart/2005/8/layout/radial5"/>
    <dgm:cxn modelId="{D66C222D-2814-4663-BA8F-EC9A713AB5DF}" type="presParOf" srcId="{D9F0F366-DC06-4E76-9F36-A96B57C8A8A1}" destId="{51315249-0A3A-4CE7-A50E-9404CC17C81A}" srcOrd="8"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74E8D2-4C0F-4812-A4A5-4E19BDC382A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fr-DZ"/>
        </a:p>
      </dgm:t>
    </dgm:pt>
    <dgm:pt modelId="{630B7F2F-DDDB-4ADB-8FFF-80060FD14FD9}">
      <dgm:prSet phldrT="[Texte]" custT="1"/>
      <dgm:spPr/>
      <dgm:t>
        <a:bodyPr/>
        <a:lstStyle/>
        <a:p>
          <a:pPr algn="just" rtl="1"/>
          <a:endParaRPr lang="ar-SA" sz="2400" b="1" dirty="0">
            <a:cs typeface="+mj-cs"/>
          </a:endParaRPr>
        </a:p>
        <a:p>
          <a:pPr algn="just" rtl="1"/>
          <a:endParaRPr lang="ar-SA" sz="2400" b="1" dirty="0">
            <a:cs typeface="+mj-cs"/>
          </a:endParaRPr>
        </a:p>
        <a:p>
          <a:pPr algn="ctr" rtl="1"/>
          <a:r>
            <a:rPr lang="ar-SA" sz="2400" b="1" dirty="0">
              <a:cs typeface="+mj-cs"/>
            </a:rPr>
            <a:t>خصائص بحوث التسويق</a:t>
          </a:r>
          <a:endParaRPr lang="fr-DZ" sz="2400" b="1" dirty="0">
            <a:cs typeface="+mj-cs"/>
          </a:endParaRPr>
        </a:p>
      </dgm:t>
    </dgm:pt>
    <dgm:pt modelId="{87E045CB-996C-42C4-A1ED-7240FCC035D6}" type="parTrans" cxnId="{8193E2F2-CEE4-4E02-9E06-C4C875608179}">
      <dgm:prSet/>
      <dgm:spPr/>
      <dgm:t>
        <a:bodyPr/>
        <a:lstStyle/>
        <a:p>
          <a:pPr algn="just" rtl="1"/>
          <a:endParaRPr lang="fr-DZ" sz="1200" b="1"/>
        </a:p>
      </dgm:t>
    </dgm:pt>
    <dgm:pt modelId="{6A8469CA-5F8D-49CD-B2B4-D1DB593289AF}" type="sibTrans" cxnId="{8193E2F2-CEE4-4E02-9E06-C4C875608179}">
      <dgm:prSet/>
      <dgm:spPr/>
      <dgm:t>
        <a:bodyPr/>
        <a:lstStyle/>
        <a:p>
          <a:pPr algn="just" rtl="1"/>
          <a:endParaRPr lang="fr-DZ" sz="1200" b="1"/>
        </a:p>
      </dgm:t>
    </dgm:pt>
    <dgm:pt modelId="{9C8201D2-237A-4E4A-B26E-9C876D64928B}">
      <dgm:prSet phldrT="[Texte]" custT="1"/>
      <dgm:spPr/>
      <dgm:t>
        <a:bodyPr/>
        <a:lstStyle/>
        <a:p>
          <a:pPr algn="just" rtl="1"/>
          <a:r>
            <a:rPr lang="ar-SA" sz="2000" b="1" dirty="0"/>
            <a:t>تعدد أصحاب المصلحة: المتبرعون، المستفيدون، الموظفون، المجتمع المحلي، والهيئات الداعمة.</a:t>
          </a:r>
          <a:endParaRPr lang="fr-DZ" sz="2000" b="1" dirty="0"/>
        </a:p>
      </dgm:t>
    </dgm:pt>
    <dgm:pt modelId="{1BC286F3-6C48-47A7-B2F2-BCF2683BADA2}" type="parTrans" cxnId="{0FDAA586-8D2D-4B65-9208-AB4EB0C60108}">
      <dgm:prSet/>
      <dgm:spPr/>
      <dgm:t>
        <a:bodyPr/>
        <a:lstStyle/>
        <a:p>
          <a:pPr algn="just" rtl="1"/>
          <a:endParaRPr lang="fr-DZ" sz="1200" b="1"/>
        </a:p>
      </dgm:t>
    </dgm:pt>
    <dgm:pt modelId="{3A54498F-A80F-4749-B9AE-DA0A1DEB719F}" type="sibTrans" cxnId="{0FDAA586-8D2D-4B65-9208-AB4EB0C60108}">
      <dgm:prSet/>
      <dgm:spPr/>
      <dgm:t>
        <a:bodyPr/>
        <a:lstStyle/>
        <a:p>
          <a:pPr algn="just" rtl="1"/>
          <a:endParaRPr lang="fr-DZ" sz="1200" b="1"/>
        </a:p>
      </dgm:t>
    </dgm:pt>
    <dgm:pt modelId="{E4A7DFD1-A2A9-49F9-85E1-2583E0ABF64E}">
      <dgm:prSet phldrT="[Texte]" custT="1"/>
      <dgm:spPr/>
      <dgm:t>
        <a:bodyPr/>
        <a:lstStyle/>
        <a:p>
          <a:pPr algn="just" rtl="1"/>
          <a:r>
            <a:rPr lang="ar-SA" sz="2000" b="1" dirty="0"/>
            <a:t>الأهداف غير الربحية: التركيز على المنفعة الاجتماعية بدلاً من العائد المالي.</a:t>
          </a:r>
          <a:endParaRPr lang="fr-DZ" sz="2000" b="1" dirty="0"/>
        </a:p>
      </dgm:t>
    </dgm:pt>
    <dgm:pt modelId="{0162E25F-0F90-489C-B3C6-E9B01FA982A3}" type="parTrans" cxnId="{93DEE7F5-56CE-44C3-AD13-5BC9474958DA}">
      <dgm:prSet/>
      <dgm:spPr/>
      <dgm:t>
        <a:bodyPr/>
        <a:lstStyle/>
        <a:p>
          <a:pPr algn="just" rtl="1"/>
          <a:endParaRPr lang="fr-DZ" sz="1200" b="1"/>
        </a:p>
      </dgm:t>
    </dgm:pt>
    <dgm:pt modelId="{B0A7C8CF-70DA-4D0E-ADBC-C2D88F23D0A8}" type="sibTrans" cxnId="{93DEE7F5-56CE-44C3-AD13-5BC9474958DA}">
      <dgm:prSet/>
      <dgm:spPr/>
      <dgm:t>
        <a:bodyPr/>
        <a:lstStyle/>
        <a:p>
          <a:pPr algn="just" rtl="1"/>
          <a:endParaRPr lang="fr-DZ" sz="1200" b="1"/>
        </a:p>
      </dgm:t>
    </dgm:pt>
    <dgm:pt modelId="{C145EEE8-5074-44AD-BE53-4980FA22C225}">
      <dgm:prSet phldrT="[Texte]" custT="1"/>
      <dgm:spPr/>
      <dgm:t>
        <a:bodyPr/>
        <a:lstStyle/>
        <a:p>
          <a:pPr algn="just" rtl="1"/>
          <a:r>
            <a:rPr lang="ar-SA" sz="2000" b="1" dirty="0"/>
            <a:t>صعوبة قياس النتائج: لأن المخرجات غالباً ذات طبيعة رمزية أو اجتماعية (مثل الوعي أو الإحسان).</a:t>
          </a:r>
        </a:p>
      </dgm:t>
    </dgm:pt>
    <dgm:pt modelId="{2CF9D358-B3A4-45D5-940D-2782A87DF4C3}" type="parTrans" cxnId="{EEF60379-DEAA-46B6-A70D-7DE14534C699}">
      <dgm:prSet/>
      <dgm:spPr/>
      <dgm:t>
        <a:bodyPr/>
        <a:lstStyle/>
        <a:p>
          <a:pPr algn="just" rtl="1"/>
          <a:endParaRPr lang="fr-DZ" sz="1200" b="1"/>
        </a:p>
      </dgm:t>
    </dgm:pt>
    <dgm:pt modelId="{73649254-63A1-4BA6-8522-0501C3A361AC}" type="sibTrans" cxnId="{EEF60379-DEAA-46B6-A70D-7DE14534C699}">
      <dgm:prSet/>
      <dgm:spPr/>
      <dgm:t>
        <a:bodyPr/>
        <a:lstStyle/>
        <a:p>
          <a:pPr algn="just" rtl="1"/>
          <a:endParaRPr lang="fr-DZ" sz="1200" b="1"/>
        </a:p>
      </dgm:t>
    </dgm:pt>
    <dgm:pt modelId="{13361994-E73F-4782-BCE0-325724FE2EC5}">
      <dgm:prSet phldrT="[Texte]" custT="1"/>
      <dgm:spPr/>
      <dgm:t>
        <a:bodyPr/>
        <a:lstStyle/>
        <a:p>
          <a:pPr algn="just" rtl="1"/>
          <a:r>
            <a:rPr lang="ar-SA" sz="2000" b="1" dirty="0"/>
            <a:t>الاعتماد على الثقة والسمعة: مما يجعل البحوث وسيلة لتقييم الصورة الذهنية للمؤسسة.</a:t>
          </a:r>
        </a:p>
      </dgm:t>
    </dgm:pt>
    <dgm:pt modelId="{4C94B789-DAD3-446C-882E-B22811BFACEC}" type="parTrans" cxnId="{6D290390-F7BB-49F4-BCB5-E4B75BB82FBC}">
      <dgm:prSet/>
      <dgm:spPr/>
      <dgm:t>
        <a:bodyPr/>
        <a:lstStyle/>
        <a:p>
          <a:pPr algn="just" rtl="1"/>
          <a:endParaRPr lang="fr-DZ" sz="1200" b="1"/>
        </a:p>
      </dgm:t>
    </dgm:pt>
    <dgm:pt modelId="{EF2831C1-2C04-4519-9AAF-B4AB8D6A9C36}" type="sibTrans" cxnId="{6D290390-F7BB-49F4-BCB5-E4B75BB82FBC}">
      <dgm:prSet/>
      <dgm:spPr/>
      <dgm:t>
        <a:bodyPr/>
        <a:lstStyle/>
        <a:p>
          <a:pPr algn="just" rtl="1"/>
          <a:endParaRPr lang="fr-DZ" sz="1200" b="1"/>
        </a:p>
      </dgm:t>
    </dgm:pt>
    <dgm:pt modelId="{44BF9167-0FF9-4C47-A1EC-82D5B914DFA0}" type="pres">
      <dgm:prSet presAssocID="{1C74E8D2-4C0F-4812-A4A5-4E19BDC382A6}" presName="vert0" presStyleCnt="0">
        <dgm:presLayoutVars>
          <dgm:dir/>
          <dgm:animOne val="branch"/>
          <dgm:animLvl val="lvl"/>
        </dgm:presLayoutVars>
      </dgm:prSet>
      <dgm:spPr/>
    </dgm:pt>
    <dgm:pt modelId="{00543D52-280B-4DE5-AFCD-9922D3118D73}" type="pres">
      <dgm:prSet presAssocID="{630B7F2F-DDDB-4ADB-8FFF-80060FD14FD9}" presName="thickLine" presStyleLbl="alignNode1" presStyleIdx="0" presStyleCnt="1"/>
      <dgm:spPr/>
    </dgm:pt>
    <dgm:pt modelId="{33BA5E34-9694-4553-8798-E75C368446A3}" type="pres">
      <dgm:prSet presAssocID="{630B7F2F-DDDB-4ADB-8FFF-80060FD14FD9}" presName="horz1" presStyleCnt="0"/>
      <dgm:spPr/>
    </dgm:pt>
    <dgm:pt modelId="{0FC28FBE-D93A-499E-A2E9-A358DE5D0B02}" type="pres">
      <dgm:prSet presAssocID="{630B7F2F-DDDB-4ADB-8FFF-80060FD14FD9}" presName="tx1" presStyleLbl="revTx" presStyleIdx="0" presStyleCnt="5"/>
      <dgm:spPr/>
    </dgm:pt>
    <dgm:pt modelId="{A7DE2453-E758-4BF8-BE75-DF42E7321B56}" type="pres">
      <dgm:prSet presAssocID="{630B7F2F-DDDB-4ADB-8FFF-80060FD14FD9}" presName="vert1" presStyleCnt="0"/>
      <dgm:spPr/>
    </dgm:pt>
    <dgm:pt modelId="{985B4135-B572-463A-8627-ABCB507A91F2}" type="pres">
      <dgm:prSet presAssocID="{9C8201D2-237A-4E4A-B26E-9C876D64928B}" presName="vertSpace2a" presStyleCnt="0"/>
      <dgm:spPr/>
    </dgm:pt>
    <dgm:pt modelId="{D8A24FB8-9A31-45B1-AF87-B26FC5CDFF5F}" type="pres">
      <dgm:prSet presAssocID="{9C8201D2-237A-4E4A-B26E-9C876D64928B}" presName="horz2" presStyleCnt="0"/>
      <dgm:spPr/>
    </dgm:pt>
    <dgm:pt modelId="{C2D05CDD-326D-4B58-8447-186DDB3BA3A1}" type="pres">
      <dgm:prSet presAssocID="{9C8201D2-237A-4E4A-B26E-9C876D64928B}" presName="horzSpace2" presStyleCnt="0"/>
      <dgm:spPr/>
    </dgm:pt>
    <dgm:pt modelId="{EE312636-B466-4F70-B70B-6C28B0A8A262}" type="pres">
      <dgm:prSet presAssocID="{9C8201D2-237A-4E4A-B26E-9C876D64928B}" presName="tx2" presStyleLbl="revTx" presStyleIdx="1" presStyleCnt="5" custScaleY="51481"/>
      <dgm:spPr/>
    </dgm:pt>
    <dgm:pt modelId="{1ED1E3E4-45BB-4F2E-8238-5CF07621D8BD}" type="pres">
      <dgm:prSet presAssocID="{9C8201D2-237A-4E4A-B26E-9C876D64928B}" presName="vert2" presStyleCnt="0"/>
      <dgm:spPr/>
    </dgm:pt>
    <dgm:pt modelId="{E4D0754C-AB5C-4D7F-B70E-3DC7D21338CA}" type="pres">
      <dgm:prSet presAssocID="{9C8201D2-237A-4E4A-B26E-9C876D64928B}" presName="thinLine2b" presStyleLbl="callout" presStyleIdx="0" presStyleCnt="4"/>
      <dgm:spPr/>
    </dgm:pt>
    <dgm:pt modelId="{756F3778-3966-4037-BAD4-8602CB2EF37E}" type="pres">
      <dgm:prSet presAssocID="{9C8201D2-237A-4E4A-B26E-9C876D64928B}" presName="vertSpace2b" presStyleCnt="0"/>
      <dgm:spPr/>
    </dgm:pt>
    <dgm:pt modelId="{A97A27F2-2531-4127-B12B-0283337CFF3B}" type="pres">
      <dgm:prSet presAssocID="{E4A7DFD1-A2A9-49F9-85E1-2583E0ABF64E}" presName="horz2" presStyleCnt="0"/>
      <dgm:spPr/>
    </dgm:pt>
    <dgm:pt modelId="{70023ADE-D88B-4752-9121-41420A74AE35}" type="pres">
      <dgm:prSet presAssocID="{E4A7DFD1-A2A9-49F9-85E1-2583E0ABF64E}" presName="horzSpace2" presStyleCnt="0"/>
      <dgm:spPr/>
    </dgm:pt>
    <dgm:pt modelId="{898E1928-CE18-47BC-BE89-B0937C18DF16}" type="pres">
      <dgm:prSet presAssocID="{E4A7DFD1-A2A9-49F9-85E1-2583E0ABF64E}" presName="tx2" presStyleLbl="revTx" presStyleIdx="2" presStyleCnt="5" custScaleY="41268"/>
      <dgm:spPr/>
    </dgm:pt>
    <dgm:pt modelId="{31EBD0F3-D0B3-457A-BF4B-A8C5C254A356}" type="pres">
      <dgm:prSet presAssocID="{E4A7DFD1-A2A9-49F9-85E1-2583E0ABF64E}" presName="vert2" presStyleCnt="0"/>
      <dgm:spPr/>
    </dgm:pt>
    <dgm:pt modelId="{43C74180-60FE-4AF8-8A12-4A4D1C255E5B}" type="pres">
      <dgm:prSet presAssocID="{E4A7DFD1-A2A9-49F9-85E1-2583E0ABF64E}" presName="thinLine2b" presStyleLbl="callout" presStyleIdx="1" presStyleCnt="4"/>
      <dgm:spPr/>
    </dgm:pt>
    <dgm:pt modelId="{E231131F-7110-42DE-9998-62FDC2FB7F88}" type="pres">
      <dgm:prSet presAssocID="{E4A7DFD1-A2A9-49F9-85E1-2583E0ABF64E}" presName="vertSpace2b" presStyleCnt="0"/>
      <dgm:spPr/>
    </dgm:pt>
    <dgm:pt modelId="{757EA914-0451-4822-A02E-F830646BEF0E}" type="pres">
      <dgm:prSet presAssocID="{C145EEE8-5074-44AD-BE53-4980FA22C225}" presName="horz2" presStyleCnt="0"/>
      <dgm:spPr/>
    </dgm:pt>
    <dgm:pt modelId="{18576E28-7279-49FC-9244-BCDE9317DC58}" type="pres">
      <dgm:prSet presAssocID="{C145EEE8-5074-44AD-BE53-4980FA22C225}" presName="horzSpace2" presStyleCnt="0"/>
      <dgm:spPr/>
    </dgm:pt>
    <dgm:pt modelId="{646A97B1-AA30-4C2F-9CF3-934BC7ADC45A}" type="pres">
      <dgm:prSet presAssocID="{C145EEE8-5074-44AD-BE53-4980FA22C225}" presName="tx2" presStyleLbl="revTx" presStyleIdx="3" presStyleCnt="5" custScaleY="33311"/>
      <dgm:spPr/>
    </dgm:pt>
    <dgm:pt modelId="{1A799638-3001-4FD6-8818-5D60289B9C2D}" type="pres">
      <dgm:prSet presAssocID="{C145EEE8-5074-44AD-BE53-4980FA22C225}" presName="vert2" presStyleCnt="0"/>
      <dgm:spPr/>
    </dgm:pt>
    <dgm:pt modelId="{2BCB66F9-8881-44BC-ADEF-84442EA7219C}" type="pres">
      <dgm:prSet presAssocID="{C145EEE8-5074-44AD-BE53-4980FA22C225}" presName="thinLine2b" presStyleLbl="callout" presStyleIdx="2" presStyleCnt="4"/>
      <dgm:spPr/>
    </dgm:pt>
    <dgm:pt modelId="{1EC018F5-87A2-4E20-B2DE-17BED6EF43C3}" type="pres">
      <dgm:prSet presAssocID="{C145EEE8-5074-44AD-BE53-4980FA22C225}" presName="vertSpace2b" presStyleCnt="0"/>
      <dgm:spPr/>
    </dgm:pt>
    <dgm:pt modelId="{8C4C915D-4F10-41F0-89B9-E0C6C2231058}" type="pres">
      <dgm:prSet presAssocID="{13361994-E73F-4782-BCE0-325724FE2EC5}" presName="horz2" presStyleCnt="0"/>
      <dgm:spPr/>
    </dgm:pt>
    <dgm:pt modelId="{CE6E912F-5FD8-4F6C-B4DB-461894DE0610}" type="pres">
      <dgm:prSet presAssocID="{13361994-E73F-4782-BCE0-325724FE2EC5}" presName="horzSpace2" presStyleCnt="0"/>
      <dgm:spPr/>
    </dgm:pt>
    <dgm:pt modelId="{88EFA28A-D2AE-4054-9968-F44D55EF0ABE}" type="pres">
      <dgm:prSet presAssocID="{13361994-E73F-4782-BCE0-325724FE2EC5}" presName="tx2" presStyleLbl="revTx" presStyleIdx="4" presStyleCnt="5" custScaleY="39975" custLinFactNeighborX="0" custLinFactNeighborY="2237"/>
      <dgm:spPr/>
    </dgm:pt>
    <dgm:pt modelId="{E00AC248-4E94-47E3-B430-F8776BA72705}" type="pres">
      <dgm:prSet presAssocID="{13361994-E73F-4782-BCE0-325724FE2EC5}" presName="vert2" presStyleCnt="0"/>
      <dgm:spPr/>
    </dgm:pt>
    <dgm:pt modelId="{ABFE84E9-815B-47D4-A726-CEA7FBD3CF69}" type="pres">
      <dgm:prSet presAssocID="{13361994-E73F-4782-BCE0-325724FE2EC5}" presName="thinLine2b" presStyleLbl="callout" presStyleIdx="3" presStyleCnt="4"/>
      <dgm:spPr/>
    </dgm:pt>
    <dgm:pt modelId="{B6DBE473-1F13-4250-87A4-014ED0787C6D}" type="pres">
      <dgm:prSet presAssocID="{13361994-E73F-4782-BCE0-325724FE2EC5}" presName="vertSpace2b" presStyleCnt="0"/>
      <dgm:spPr/>
    </dgm:pt>
  </dgm:ptLst>
  <dgm:cxnLst>
    <dgm:cxn modelId="{0D3CE134-C1F8-4142-A282-F75D3DAA8B33}" type="presOf" srcId="{13361994-E73F-4782-BCE0-325724FE2EC5}" destId="{88EFA28A-D2AE-4054-9968-F44D55EF0ABE}" srcOrd="0" destOrd="0" presId="urn:microsoft.com/office/officeart/2008/layout/LinedList"/>
    <dgm:cxn modelId="{EC28363D-13B2-427B-BCC4-BEE728ED0BD2}" type="presOf" srcId="{E4A7DFD1-A2A9-49F9-85E1-2583E0ABF64E}" destId="{898E1928-CE18-47BC-BE89-B0937C18DF16}" srcOrd="0" destOrd="0" presId="urn:microsoft.com/office/officeart/2008/layout/LinedList"/>
    <dgm:cxn modelId="{EEF60379-DEAA-46B6-A70D-7DE14534C699}" srcId="{630B7F2F-DDDB-4ADB-8FFF-80060FD14FD9}" destId="{C145EEE8-5074-44AD-BE53-4980FA22C225}" srcOrd="2" destOrd="0" parTransId="{2CF9D358-B3A4-45D5-940D-2782A87DF4C3}" sibTransId="{73649254-63A1-4BA6-8522-0501C3A361AC}"/>
    <dgm:cxn modelId="{0FDAA586-8D2D-4B65-9208-AB4EB0C60108}" srcId="{630B7F2F-DDDB-4ADB-8FFF-80060FD14FD9}" destId="{9C8201D2-237A-4E4A-B26E-9C876D64928B}" srcOrd="0" destOrd="0" parTransId="{1BC286F3-6C48-47A7-B2F2-BCF2683BADA2}" sibTransId="{3A54498F-A80F-4749-B9AE-DA0A1DEB719F}"/>
    <dgm:cxn modelId="{6CBED288-D0D4-4CBF-A8FA-B7541A66BC4E}" type="presOf" srcId="{630B7F2F-DDDB-4ADB-8FFF-80060FD14FD9}" destId="{0FC28FBE-D93A-499E-A2E9-A358DE5D0B02}" srcOrd="0" destOrd="0" presId="urn:microsoft.com/office/officeart/2008/layout/LinedList"/>
    <dgm:cxn modelId="{6D290390-F7BB-49F4-BCB5-E4B75BB82FBC}" srcId="{630B7F2F-DDDB-4ADB-8FFF-80060FD14FD9}" destId="{13361994-E73F-4782-BCE0-325724FE2EC5}" srcOrd="3" destOrd="0" parTransId="{4C94B789-DAD3-446C-882E-B22811BFACEC}" sibTransId="{EF2831C1-2C04-4519-9AAF-B4AB8D6A9C36}"/>
    <dgm:cxn modelId="{37BDFA99-1B47-44E8-B836-FF74CC17FE5B}" type="presOf" srcId="{9C8201D2-237A-4E4A-B26E-9C876D64928B}" destId="{EE312636-B466-4F70-B70B-6C28B0A8A262}" srcOrd="0" destOrd="0" presId="urn:microsoft.com/office/officeart/2008/layout/LinedList"/>
    <dgm:cxn modelId="{B481E19A-F845-4BFF-BFA6-D75D436A7EDB}" type="presOf" srcId="{1C74E8D2-4C0F-4812-A4A5-4E19BDC382A6}" destId="{44BF9167-0FF9-4C47-A1EC-82D5B914DFA0}" srcOrd="0" destOrd="0" presId="urn:microsoft.com/office/officeart/2008/layout/LinedList"/>
    <dgm:cxn modelId="{FECE37E3-A6CE-4EED-A200-F96477ECE6A4}" type="presOf" srcId="{C145EEE8-5074-44AD-BE53-4980FA22C225}" destId="{646A97B1-AA30-4C2F-9CF3-934BC7ADC45A}" srcOrd="0" destOrd="0" presId="urn:microsoft.com/office/officeart/2008/layout/LinedList"/>
    <dgm:cxn modelId="{8193E2F2-CEE4-4E02-9E06-C4C875608179}" srcId="{1C74E8D2-4C0F-4812-A4A5-4E19BDC382A6}" destId="{630B7F2F-DDDB-4ADB-8FFF-80060FD14FD9}" srcOrd="0" destOrd="0" parTransId="{87E045CB-996C-42C4-A1ED-7240FCC035D6}" sibTransId="{6A8469CA-5F8D-49CD-B2B4-D1DB593289AF}"/>
    <dgm:cxn modelId="{93DEE7F5-56CE-44C3-AD13-5BC9474958DA}" srcId="{630B7F2F-DDDB-4ADB-8FFF-80060FD14FD9}" destId="{E4A7DFD1-A2A9-49F9-85E1-2583E0ABF64E}" srcOrd="1" destOrd="0" parTransId="{0162E25F-0F90-489C-B3C6-E9B01FA982A3}" sibTransId="{B0A7C8CF-70DA-4D0E-ADBC-C2D88F23D0A8}"/>
    <dgm:cxn modelId="{6FBF1815-B44F-4145-A294-A3F765429820}" type="presParOf" srcId="{44BF9167-0FF9-4C47-A1EC-82D5B914DFA0}" destId="{00543D52-280B-4DE5-AFCD-9922D3118D73}" srcOrd="0" destOrd="0" presId="urn:microsoft.com/office/officeart/2008/layout/LinedList"/>
    <dgm:cxn modelId="{EE66C547-2CC4-4335-B6C1-978749058D0E}" type="presParOf" srcId="{44BF9167-0FF9-4C47-A1EC-82D5B914DFA0}" destId="{33BA5E34-9694-4553-8798-E75C368446A3}" srcOrd="1" destOrd="0" presId="urn:microsoft.com/office/officeart/2008/layout/LinedList"/>
    <dgm:cxn modelId="{E2C9CFBC-FFDE-4364-8C46-535449C76D01}" type="presParOf" srcId="{33BA5E34-9694-4553-8798-E75C368446A3}" destId="{0FC28FBE-D93A-499E-A2E9-A358DE5D0B02}" srcOrd="0" destOrd="0" presId="urn:microsoft.com/office/officeart/2008/layout/LinedList"/>
    <dgm:cxn modelId="{22131AB5-5FBD-4C89-ABE1-41C6A3EB53C9}" type="presParOf" srcId="{33BA5E34-9694-4553-8798-E75C368446A3}" destId="{A7DE2453-E758-4BF8-BE75-DF42E7321B56}" srcOrd="1" destOrd="0" presId="urn:microsoft.com/office/officeart/2008/layout/LinedList"/>
    <dgm:cxn modelId="{284EF327-6090-447C-BF1A-AC99752605AC}" type="presParOf" srcId="{A7DE2453-E758-4BF8-BE75-DF42E7321B56}" destId="{985B4135-B572-463A-8627-ABCB507A91F2}" srcOrd="0" destOrd="0" presId="urn:microsoft.com/office/officeart/2008/layout/LinedList"/>
    <dgm:cxn modelId="{384AD387-490C-42F2-900B-962E21383FB3}" type="presParOf" srcId="{A7DE2453-E758-4BF8-BE75-DF42E7321B56}" destId="{D8A24FB8-9A31-45B1-AF87-B26FC5CDFF5F}" srcOrd="1" destOrd="0" presId="urn:microsoft.com/office/officeart/2008/layout/LinedList"/>
    <dgm:cxn modelId="{AE7D8C17-5D1E-41BB-83BD-C806CAE226C3}" type="presParOf" srcId="{D8A24FB8-9A31-45B1-AF87-B26FC5CDFF5F}" destId="{C2D05CDD-326D-4B58-8447-186DDB3BA3A1}" srcOrd="0" destOrd="0" presId="urn:microsoft.com/office/officeart/2008/layout/LinedList"/>
    <dgm:cxn modelId="{12D7E8FD-6A14-441F-AEED-C45321393FBE}" type="presParOf" srcId="{D8A24FB8-9A31-45B1-AF87-B26FC5CDFF5F}" destId="{EE312636-B466-4F70-B70B-6C28B0A8A262}" srcOrd="1" destOrd="0" presId="urn:microsoft.com/office/officeart/2008/layout/LinedList"/>
    <dgm:cxn modelId="{4C28BA8C-9E75-428B-A4E5-78E33F88D890}" type="presParOf" srcId="{D8A24FB8-9A31-45B1-AF87-B26FC5CDFF5F}" destId="{1ED1E3E4-45BB-4F2E-8238-5CF07621D8BD}" srcOrd="2" destOrd="0" presId="urn:microsoft.com/office/officeart/2008/layout/LinedList"/>
    <dgm:cxn modelId="{5D13BA5D-B3A5-4F59-919D-D47163CC55D9}" type="presParOf" srcId="{A7DE2453-E758-4BF8-BE75-DF42E7321B56}" destId="{E4D0754C-AB5C-4D7F-B70E-3DC7D21338CA}" srcOrd="2" destOrd="0" presId="urn:microsoft.com/office/officeart/2008/layout/LinedList"/>
    <dgm:cxn modelId="{DB953C8B-14A7-474C-8109-F86515607D1A}" type="presParOf" srcId="{A7DE2453-E758-4BF8-BE75-DF42E7321B56}" destId="{756F3778-3966-4037-BAD4-8602CB2EF37E}" srcOrd="3" destOrd="0" presId="urn:microsoft.com/office/officeart/2008/layout/LinedList"/>
    <dgm:cxn modelId="{B0EAAB93-9359-4B4F-A543-5EA66E56655D}" type="presParOf" srcId="{A7DE2453-E758-4BF8-BE75-DF42E7321B56}" destId="{A97A27F2-2531-4127-B12B-0283337CFF3B}" srcOrd="4" destOrd="0" presId="urn:microsoft.com/office/officeart/2008/layout/LinedList"/>
    <dgm:cxn modelId="{5333B719-D266-49AD-8FB2-E5C8CB3B7201}" type="presParOf" srcId="{A97A27F2-2531-4127-B12B-0283337CFF3B}" destId="{70023ADE-D88B-4752-9121-41420A74AE35}" srcOrd="0" destOrd="0" presId="urn:microsoft.com/office/officeart/2008/layout/LinedList"/>
    <dgm:cxn modelId="{114F4D91-7DA6-4F08-A388-CBDB51CF019B}" type="presParOf" srcId="{A97A27F2-2531-4127-B12B-0283337CFF3B}" destId="{898E1928-CE18-47BC-BE89-B0937C18DF16}" srcOrd="1" destOrd="0" presId="urn:microsoft.com/office/officeart/2008/layout/LinedList"/>
    <dgm:cxn modelId="{0E6BA767-58C0-453B-BBB7-23B87071D9B5}" type="presParOf" srcId="{A97A27F2-2531-4127-B12B-0283337CFF3B}" destId="{31EBD0F3-D0B3-457A-BF4B-A8C5C254A356}" srcOrd="2" destOrd="0" presId="urn:microsoft.com/office/officeart/2008/layout/LinedList"/>
    <dgm:cxn modelId="{01337CCC-C860-4F0C-A516-82A2D56A3AA9}" type="presParOf" srcId="{A7DE2453-E758-4BF8-BE75-DF42E7321B56}" destId="{43C74180-60FE-4AF8-8A12-4A4D1C255E5B}" srcOrd="5" destOrd="0" presId="urn:microsoft.com/office/officeart/2008/layout/LinedList"/>
    <dgm:cxn modelId="{78C85A01-1B6F-4B8C-9E50-3E7DFE5C5CC9}" type="presParOf" srcId="{A7DE2453-E758-4BF8-BE75-DF42E7321B56}" destId="{E231131F-7110-42DE-9998-62FDC2FB7F88}" srcOrd="6" destOrd="0" presId="urn:microsoft.com/office/officeart/2008/layout/LinedList"/>
    <dgm:cxn modelId="{5AE3BB15-4F42-40D5-979C-D90B137B8A02}" type="presParOf" srcId="{A7DE2453-E758-4BF8-BE75-DF42E7321B56}" destId="{757EA914-0451-4822-A02E-F830646BEF0E}" srcOrd="7" destOrd="0" presId="urn:microsoft.com/office/officeart/2008/layout/LinedList"/>
    <dgm:cxn modelId="{EA8DD76B-1041-43D0-A4FA-0EA40B388C73}" type="presParOf" srcId="{757EA914-0451-4822-A02E-F830646BEF0E}" destId="{18576E28-7279-49FC-9244-BCDE9317DC58}" srcOrd="0" destOrd="0" presId="urn:microsoft.com/office/officeart/2008/layout/LinedList"/>
    <dgm:cxn modelId="{93E5DC5E-A1ED-48C6-8446-F55EA4B03127}" type="presParOf" srcId="{757EA914-0451-4822-A02E-F830646BEF0E}" destId="{646A97B1-AA30-4C2F-9CF3-934BC7ADC45A}" srcOrd="1" destOrd="0" presId="urn:microsoft.com/office/officeart/2008/layout/LinedList"/>
    <dgm:cxn modelId="{CA633901-D1B5-4925-B539-9EC372AE6B12}" type="presParOf" srcId="{757EA914-0451-4822-A02E-F830646BEF0E}" destId="{1A799638-3001-4FD6-8818-5D60289B9C2D}" srcOrd="2" destOrd="0" presId="urn:microsoft.com/office/officeart/2008/layout/LinedList"/>
    <dgm:cxn modelId="{D0EF9647-CF61-4F0E-BC2F-EE06C611D800}" type="presParOf" srcId="{A7DE2453-E758-4BF8-BE75-DF42E7321B56}" destId="{2BCB66F9-8881-44BC-ADEF-84442EA7219C}" srcOrd="8" destOrd="0" presId="urn:microsoft.com/office/officeart/2008/layout/LinedList"/>
    <dgm:cxn modelId="{F929074E-957A-4E3A-B0AF-3C296035D24E}" type="presParOf" srcId="{A7DE2453-E758-4BF8-BE75-DF42E7321B56}" destId="{1EC018F5-87A2-4E20-B2DE-17BED6EF43C3}" srcOrd="9" destOrd="0" presId="urn:microsoft.com/office/officeart/2008/layout/LinedList"/>
    <dgm:cxn modelId="{413041A5-FE05-4B41-BF79-EE17C5D444BF}" type="presParOf" srcId="{A7DE2453-E758-4BF8-BE75-DF42E7321B56}" destId="{8C4C915D-4F10-41F0-89B9-E0C6C2231058}" srcOrd="10" destOrd="0" presId="urn:microsoft.com/office/officeart/2008/layout/LinedList"/>
    <dgm:cxn modelId="{AF03AD27-CBDC-4672-97B4-B6B03897A435}" type="presParOf" srcId="{8C4C915D-4F10-41F0-89B9-E0C6C2231058}" destId="{CE6E912F-5FD8-4F6C-B4DB-461894DE0610}" srcOrd="0" destOrd="0" presId="urn:microsoft.com/office/officeart/2008/layout/LinedList"/>
    <dgm:cxn modelId="{33885B99-1EC6-4822-9F3A-3B6AD0FC1A33}" type="presParOf" srcId="{8C4C915D-4F10-41F0-89B9-E0C6C2231058}" destId="{88EFA28A-D2AE-4054-9968-F44D55EF0ABE}" srcOrd="1" destOrd="0" presId="urn:microsoft.com/office/officeart/2008/layout/LinedList"/>
    <dgm:cxn modelId="{1DB1CDBD-A5C2-4B82-9A07-CF3130C88CDB}" type="presParOf" srcId="{8C4C915D-4F10-41F0-89B9-E0C6C2231058}" destId="{E00AC248-4E94-47E3-B430-F8776BA72705}" srcOrd="2" destOrd="0" presId="urn:microsoft.com/office/officeart/2008/layout/LinedList"/>
    <dgm:cxn modelId="{3D31BE95-0000-4D9A-A6B2-B3AD922981AE}" type="presParOf" srcId="{A7DE2453-E758-4BF8-BE75-DF42E7321B56}" destId="{ABFE84E9-815B-47D4-A726-CEA7FBD3CF69}" srcOrd="11" destOrd="0" presId="urn:microsoft.com/office/officeart/2008/layout/LinedList"/>
    <dgm:cxn modelId="{DFEDE736-DB63-4027-A154-FBF2FC8452C0}" type="presParOf" srcId="{A7DE2453-E758-4BF8-BE75-DF42E7321B56}" destId="{B6DBE473-1F13-4250-87A4-014ED0787C6D}" srcOrd="12"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75354D-DF0A-43E4-A02E-15DD99FCEFF7}" type="doc">
      <dgm:prSet loTypeId="urn:microsoft.com/office/officeart/2005/8/layout/cycle3" loCatId="cycle" qsTypeId="urn:microsoft.com/office/officeart/2005/8/quickstyle/simple1" qsCatId="simple" csTypeId="urn:microsoft.com/office/officeart/2005/8/colors/accent0_3" csCatId="mainScheme" phldr="1"/>
      <dgm:spPr/>
      <dgm:t>
        <a:bodyPr/>
        <a:lstStyle/>
        <a:p>
          <a:endParaRPr lang="fr-DZ"/>
        </a:p>
      </dgm:t>
    </dgm:pt>
    <dgm:pt modelId="{24DDC3D8-E81B-4F9C-9918-EED3D98FD309}">
      <dgm:prSet phldrT="[Texte]"/>
      <dgm:spPr/>
      <dgm:t>
        <a:bodyPr/>
        <a:lstStyle/>
        <a:p>
          <a:r>
            <a:rPr lang="ar-SA" dirty="0"/>
            <a:t>معرفة المشكلة والهدف من البحث</a:t>
          </a:r>
          <a:endParaRPr lang="fr-DZ" dirty="0"/>
        </a:p>
      </dgm:t>
    </dgm:pt>
    <dgm:pt modelId="{74BECB15-177C-4AA4-B45B-87253FA72201}" type="parTrans" cxnId="{BBA0D1BC-862D-4062-84B8-1DAAC676A06D}">
      <dgm:prSet/>
      <dgm:spPr/>
      <dgm:t>
        <a:bodyPr/>
        <a:lstStyle/>
        <a:p>
          <a:endParaRPr lang="fr-DZ"/>
        </a:p>
      </dgm:t>
    </dgm:pt>
    <dgm:pt modelId="{C71BBE3C-E6C8-4543-AA4E-F88BAB5AF5F0}" type="sibTrans" cxnId="{BBA0D1BC-862D-4062-84B8-1DAAC676A06D}">
      <dgm:prSet/>
      <dgm:spPr/>
      <dgm:t>
        <a:bodyPr/>
        <a:lstStyle/>
        <a:p>
          <a:endParaRPr lang="fr-DZ"/>
        </a:p>
      </dgm:t>
    </dgm:pt>
    <dgm:pt modelId="{1B079206-0223-4038-8F6A-D53CC9D50255}">
      <dgm:prSet phldrT="[Texte]"/>
      <dgm:spPr/>
      <dgm:t>
        <a:bodyPr/>
        <a:lstStyle/>
        <a:p>
          <a:r>
            <a:rPr lang="ar-SA" dirty="0"/>
            <a:t>تصميم المشروع الخاص في البحث:</a:t>
          </a:r>
        </a:p>
        <a:p>
          <a:r>
            <a:rPr lang="ar-SA" dirty="0"/>
            <a:t>(تشكيل الفرضيات، إعداد العينة)</a:t>
          </a:r>
          <a:endParaRPr lang="fr-DZ" dirty="0"/>
        </a:p>
      </dgm:t>
    </dgm:pt>
    <dgm:pt modelId="{FED890F8-DA58-4E90-865D-F10FC33259F1}" type="parTrans" cxnId="{0D396DD8-A2E1-483C-A120-FDA7AE4C24D1}">
      <dgm:prSet/>
      <dgm:spPr/>
      <dgm:t>
        <a:bodyPr/>
        <a:lstStyle/>
        <a:p>
          <a:endParaRPr lang="fr-DZ"/>
        </a:p>
      </dgm:t>
    </dgm:pt>
    <dgm:pt modelId="{06E31084-0EBB-430C-9EBF-DEC292F452DA}" type="sibTrans" cxnId="{0D396DD8-A2E1-483C-A120-FDA7AE4C24D1}">
      <dgm:prSet/>
      <dgm:spPr/>
      <dgm:t>
        <a:bodyPr/>
        <a:lstStyle/>
        <a:p>
          <a:endParaRPr lang="fr-DZ"/>
        </a:p>
      </dgm:t>
    </dgm:pt>
    <dgm:pt modelId="{3680AD7A-646A-450F-859B-4350D3EFF854}">
      <dgm:prSet phldrT="[Texte]"/>
      <dgm:spPr/>
      <dgm:t>
        <a:bodyPr/>
        <a:lstStyle/>
        <a:p>
          <a:r>
            <a:rPr lang="ar-SA" dirty="0"/>
            <a:t>معرفة المصادر الخاصة في البيانات:</a:t>
          </a:r>
        </a:p>
        <a:p>
          <a:r>
            <a:rPr lang="ar-SA" dirty="0"/>
            <a:t>(معلومات أولية، معلومات ثانوية)</a:t>
          </a:r>
          <a:endParaRPr lang="fr-DZ" dirty="0"/>
        </a:p>
      </dgm:t>
    </dgm:pt>
    <dgm:pt modelId="{D0999EF7-8BEA-4F17-A9CD-821E6DA3A2DD}" type="parTrans" cxnId="{1E96B3EA-C05F-4780-A7D0-BF6449F831C3}">
      <dgm:prSet/>
      <dgm:spPr/>
      <dgm:t>
        <a:bodyPr/>
        <a:lstStyle/>
        <a:p>
          <a:endParaRPr lang="fr-DZ"/>
        </a:p>
      </dgm:t>
    </dgm:pt>
    <dgm:pt modelId="{27406704-F9D9-4448-AC7A-A820FC6EDE78}" type="sibTrans" cxnId="{1E96B3EA-C05F-4780-A7D0-BF6449F831C3}">
      <dgm:prSet/>
      <dgm:spPr/>
      <dgm:t>
        <a:bodyPr/>
        <a:lstStyle/>
        <a:p>
          <a:endParaRPr lang="fr-DZ"/>
        </a:p>
      </dgm:t>
    </dgm:pt>
    <dgm:pt modelId="{CCE786E9-4674-403F-A20A-59E2A67D522B}">
      <dgm:prSet phldrT="[Texte]"/>
      <dgm:spPr/>
      <dgm:t>
        <a:bodyPr/>
        <a:lstStyle/>
        <a:p>
          <a:r>
            <a:rPr lang="ar-SA" dirty="0"/>
            <a:t>تحليل وتحويل البيانات إلى معلومات</a:t>
          </a:r>
        </a:p>
        <a:p>
          <a:r>
            <a:rPr lang="ar-SA" dirty="0"/>
            <a:t>(بطرق كمية رياضية وإحصائية)</a:t>
          </a:r>
          <a:endParaRPr lang="fr-DZ" dirty="0"/>
        </a:p>
      </dgm:t>
    </dgm:pt>
    <dgm:pt modelId="{97935197-13D1-42BE-ABC4-59E09D1A1B43}" type="parTrans" cxnId="{345E5DDF-D8FC-4ADB-AEE4-6512F2273887}">
      <dgm:prSet/>
      <dgm:spPr/>
      <dgm:t>
        <a:bodyPr/>
        <a:lstStyle/>
        <a:p>
          <a:endParaRPr lang="fr-DZ"/>
        </a:p>
      </dgm:t>
    </dgm:pt>
    <dgm:pt modelId="{F3122466-0E5B-4D77-A9B8-2DF2BB6F4B60}" type="sibTrans" cxnId="{345E5DDF-D8FC-4ADB-AEE4-6512F2273887}">
      <dgm:prSet/>
      <dgm:spPr/>
      <dgm:t>
        <a:bodyPr/>
        <a:lstStyle/>
        <a:p>
          <a:endParaRPr lang="fr-DZ"/>
        </a:p>
      </dgm:t>
    </dgm:pt>
    <dgm:pt modelId="{72F39072-593D-4A82-9429-50EE8CB0AFE3}">
      <dgm:prSet phldrT="[Texte]"/>
      <dgm:spPr/>
      <dgm:t>
        <a:bodyPr/>
        <a:lstStyle/>
        <a:p>
          <a:r>
            <a:rPr lang="ar-SA" dirty="0"/>
            <a:t>توفير التوصيات والنتائج</a:t>
          </a:r>
          <a:endParaRPr lang="fr-DZ" dirty="0"/>
        </a:p>
      </dgm:t>
    </dgm:pt>
    <dgm:pt modelId="{76E26ED6-6F97-40CB-8F21-6EC8469A59C0}" type="parTrans" cxnId="{15F8B826-46BA-439D-A806-9C4FE5C7025E}">
      <dgm:prSet/>
      <dgm:spPr/>
      <dgm:t>
        <a:bodyPr/>
        <a:lstStyle/>
        <a:p>
          <a:endParaRPr lang="fr-DZ"/>
        </a:p>
      </dgm:t>
    </dgm:pt>
    <dgm:pt modelId="{CC333F4E-F4BC-48B9-8EEA-2EA3478CE53A}" type="sibTrans" cxnId="{15F8B826-46BA-439D-A806-9C4FE5C7025E}">
      <dgm:prSet/>
      <dgm:spPr/>
      <dgm:t>
        <a:bodyPr/>
        <a:lstStyle/>
        <a:p>
          <a:endParaRPr lang="fr-DZ"/>
        </a:p>
      </dgm:t>
    </dgm:pt>
    <dgm:pt modelId="{E95B600D-53E0-470A-B0E0-9C0BDB99E39C}" type="pres">
      <dgm:prSet presAssocID="{2A75354D-DF0A-43E4-A02E-15DD99FCEFF7}" presName="Name0" presStyleCnt="0">
        <dgm:presLayoutVars>
          <dgm:dir/>
          <dgm:resizeHandles val="exact"/>
        </dgm:presLayoutVars>
      </dgm:prSet>
      <dgm:spPr/>
    </dgm:pt>
    <dgm:pt modelId="{6945315F-A9B3-4633-A296-1A7432649411}" type="pres">
      <dgm:prSet presAssocID="{2A75354D-DF0A-43E4-A02E-15DD99FCEFF7}" presName="cycle" presStyleCnt="0"/>
      <dgm:spPr/>
    </dgm:pt>
    <dgm:pt modelId="{5E85223F-7C6A-4B65-BA4D-8F49789638D7}" type="pres">
      <dgm:prSet presAssocID="{24DDC3D8-E81B-4F9C-9918-EED3D98FD309}" presName="nodeFirstNode" presStyleLbl="node1" presStyleIdx="0" presStyleCnt="5">
        <dgm:presLayoutVars>
          <dgm:bulletEnabled val="1"/>
        </dgm:presLayoutVars>
      </dgm:prSet>
      <dgm:spPr/>
    </dgm:pt>
    <dgm:pt modelId="{385484A6-2235-423D-8BC3-7B5353BEB8D2}" type="pres">
      <dgm:prSet presAssocID="{C71BBE3C-E6C8-4543-AA4E-F88BAB5AF5F0}" presName="sibTransFirstNode" presStyleLbl="bgShp" presStyleIdx="0" presStyleCnt="1"/>
      <dgm:spPr/>
    </dgm:pt>
    <dgm:pt modelId="{8740B5FB-6A4A-4D0B-AF1A-9EB17D58A320}" type="pres">
      <dgm:prSet presAssocID="{1B079206-0223-4038-8F6A-D53CC9D50255}" presName="nodeFollowingNodes" presStyleLbl="node1" presStyleIdx="1" presStyleCnt="5">
        <dgm:presLayoutVars>
          <dgm:bulletEnabled val="1"/>
        </dgm:presLayoutVars>
      </dgm:prSet>
      <dgm:spPr/>
    </dgm:pt>
    <dgm:pt modelId="{7F49EE56-FFD2-41E6-A46A-BCF05F4F94C7}" type="pres">
      <dgm:prSet presAssocID="{3680AD7A-646A-450F-859B-4350D3EFF854}" presName="nodeFollowingNodes" presStyleLbl="node1" presStyleIdx="2" presStyleCnt="5">
        <dgm:presLayoutVars>
          <dgm:bulletEnabled val="1"/>
        </dgm:presLayoutVars>
      </dgm:prSet>
      <dgm:spPr/>
    </dgm:pt>
    <dgm:pt modelId="{E4CBE2C6-FE4A-4BF6-B394-959CA282764D}" type="pres">
      <dgm:prSet presAssocID="{CCE786E9-4674-403F-A20A-59E2A67D522B}" presName="nodeFollowingNodes" presStyleLbl="node1" presStyleIdx="3" presStyleCnt="5">
        <dgm:presLayoutVars>
          <dgm:bulletEnabled val="1"/>
        </dgm:presLayoutVars>
      </dgm:prSet>
      <dgm:spPr/>
    </dgm:pt>
    <dgm:pt modelId="{D7849EDF-37D5-490B-ADF6-0A9C70596FB3}" type="pres">
      <dgm:prSet presAssocID="{72F39072-593D-4A82-9429-50EE8CB0AFE3}" presName="nodeFollowingNodes" presStyleLbl="node1" presStyleIdx="4" presStyleCnt="5">
        <dgm:presLayoutVars>
          <dgm:bulletEnabled val="1"/>
        </dgm:presLayoutVars>
      </dgm:prSet>
      <dgm:spPr/>
    </dgm:pt>
  </dgm:ptLst>
  <dgm:cxnLst>
    <dgm:cxn modelId="{50CFF009-C8CE-4DC3-9C7F-E804C149147A}" type="presOf" srcId="{24DDC3D8-E81B-4F9C-9918-EED3D98FD309}" destId="{5E85223F-7C6A-4B65-BA4D-8F49789638D7}" srcOrd="0" destOrd="0" presId="urn:microsoft.com/office/officeart/2005/8/layout/cycle3"/>
    <dgm:cxn modelId="{55D8C40C-FC4B-42C4-B3E1-CA47E808EED7}" type="presOf" srcId="{3680AD7A-646A-450F-859B-4350D3EFF854}" destId="{7F49EE56-FFD2-41E6-A46A-BCF05F4F94C7}" srcOrd="0" destOrd="0" presId="urn:microsoft.com/office/officeart/2005/8/layout/cycle3"/>
    <dgm:cxn modelId="{E8C2981E-7128-4073-BF24-2846E3D4C3F2}" type="presOf" srcId="{72F39072-593D-4A82-9429-50EE8CB0AFE3}" destId="{D7849EDF-37D5-490B-ADF6-0A9C70596FB3}" srcOrd="0" destOrd="0" presId="urn:microsoft.com/office/officeart/2005/8/layout/cycle3"/>
    <dgm:cxn modelId="{15F8B826-46BA-439D-A806-9C4FE5C7025E}" srcId="{2A75354D-DF0A-43E4-A02E-15DD99FCEFF7}" destId="{72F39072-593D-4A82-9429-50EE8CB0AFE3}" srcOrd="4" destOrd="0" parTransId="{76E26ED6-6F97-40CB-8F21-6EC8469A59C0}" sibTransId="{CC333F4E-F4BC-48B9-8EEA-2EA3478CE53A}"/>
    <dgm:cxn modelId="{C8129C41-08AA-411F-8A76-1F8921912571}" type="presOf" srcId="{2A75354D-DF0A-43E4-A02E-15DD99FCEFF7}" destId="{E95B600D-53E0-470A-B0E0-9C0BDB99E39C}" srcOrd="0" destOrd="0" presId="urn:microsoft.com/office/officeart/2005/8/layout/cycle3"/>
    <dgm:cxn modelId="{898EB58C-FB9A-4550-98DB-B4B2DEDDC730}" type="presOf" srcId="{C71BBE3C-E6C8-4543-AA4E-F88BAB5AF5F0}" destId="{385484A6-2235-423D-8BC3-7B5353BEB8D2}" srcOrd="0" destOrd="0" presId="urn:microsoft.com/office/officeart/2005/8/layout/cycle3"/>
    <dgm:cxn modelId="{BBA0D1BC-862D-4062-84B8-1DAAC676A06D}" srcId="{2A75354D-DF0A-43E4-A02E-15DD99FCEFF7}" destId="{24DDC3D8-E81B-4F9C-9918-EED3D98FD309}" srcOrd="0" destOrd="0" parTransId="{74BECB15-177C-4AA4-B45B-87253FA72201}" sibTransId="{C71BBE3C-E6C8-4543-AA4E-F88BAB5AF5F0}"/>
    <dgm:cxn modelId="{09548EC3-67D5-4373-B5EB-5D5C1645B6CE}" type="presOf" srcId="{CCE786E9-4674-403F-A20A-59E2A67D522B}" destId="{E4CBE2C6-FE4A-4BF6-B394-959CA282764D}" srcOrd="0" destOrd="0" presId="urn:microsoft.com/office/officeart/2005/8/layout/cycle3"/>
    <dgm:cxn modelId="{0D396DD8-A2E1-483C-A120-FDA7AE4C24D1}" srcId="{2A75354D-DF0A-43E4-A02E-15DD99FCEFF7}" destId="{1B079206-0223-4038-8F6A-D53CC9D50255}" srcOrd="1" destOrd="0" parTransId="{FED890F8-DA58-4E90-865D-F10FC33259F1}" sibTransId="{06E31084-0EBB-430C-9EBF-DEC292F452DA}"/>
    <dgm:cxn modelId="{345E5DDF-D8FC-4ADB-AEE4-6512F2273887}" srcId="{2A75354D-DF0A-43E4-A02E-15DD99FCEFF7}" destId="{CCE786E9-4674-403F-A20A-59E2A67D522B}" srcOrd="3" destOrd="0" parTransId="{97935197-13D1-42BE-ABC4-59E09D1A1B43}" sibTransId="{F3122466-0E5B-4D77-A9B8-2DF2BB6F4B60}"/>
    <dgm:cxn modelId="{1E96B3EA-C05F-4780-A7D0-BF6449F831C3}" srcId="{2A75354D-DF0A-43E4-A02E-15DD99FCEFF7}" destId="{3680AD7A-646A-450F-859B-4350D3EFF854}" srcOrd="2" destOrd="0" parTransId="{D0999EF7-8BEA-4F17-A9CD-821E6DA3A2DD}" sibTransId="{27406704-F9D9-4448-AC7A-A820FC6EDE78}"/>
    <dgm:cxn modelId="{B6837FEC-FF0B-4967-9844-F30DCFC8AD2E}" type="presOf" srcId="{1B079206-0223-4038-8F6A-D53CC9D50255}" destId="{8740B5FB-6A4A-4D0B-AF1A-9EB17D58A320}" srcOrd="0" destOrd="0" presId="urn:microsoft.com/office/officeart/2005/8/layout/cycle3"/>
    <dgm:cxn modelId="{1824B35E-FB5F-48C2-9299-8390476F4E97}" type="presParOf" srcId="{E95B600D-53E0-470A-B0E0-9C0BDB99E39C}" destId="{6945315F-A9B3-4633-A296-1A7432649411}" srcOrd="0" destOrd="0" presId="urn:microsoft.com/office/officeart/2005/8/layout/cycle3"/>
    <dgm:cxn modelId="{7FF206D3-911C-411C-9D50-51A92D94E792}" type="presParOf" srcId="{6945315F-A9B3-4633-A296-1A7432649411}" destId="{5E85223F-7C6A-4B65-BA4D-8F49789638D7}" srcOrd="0" destOrd="0" presId="urn:microsoft.com/office/officeart/2005/8/layout/cycle3"/>
    <dgm:cxn modelId="{B32683D8-BD87-4AAD-A983-D863684208C0}" type="presParOf" srcId="{6945315F-A9B3-4633-A296-1A7432649411}" destId="{385484A6-2235-423D-8BC3-7B5353BEB8D2}" srcOrd="1" destOrd="0" presId="urn:microsoft.com/office/officeart/2005/8/layout/cycle3"/>
    <dgm:cxn modelId="{6D320689-FF4A-442C-902D-AD659E5C37D5}" type="presParOf" srcId="{6945315F-A9B3-4633-A296-1A7432649411}" destId="{8740B5FB-6A4A-4D0B-AF1A-9EB17D58A320}" srcOrd="2" destOrd="0" presId="urn:microsoft.com/office/officeart/2005/8/layout/cycle3"/>
    <dgm:cxn modelId="{878E730F-4005-4BB7-82ED-3AAEC0E5A044}" type="presParOf" srcId="{6945315F-A9B3-4633-A296-1A7432649411}" destId="{7F49EE56-FFD2-41E6-A46A-BCF05F4F94C7}" srcOrd="3" destOrd="0" presId="urn:microsoft.com/office/officeart/2005/8/layout/cycle3"/>
    <dgm:cxn modelId="{35CE7848-D2C6-42DA-A944-1DD08FB3F952}" type="presParOf" srcId="{6945315F-A9B3-4633-A296-1A7432649411}" destId="{E4CBE2C6-FE4A-4BF6-B394-959CA282764D}" srcOrd="4" destOrd="0" presId="urn:microsoft.com/office/officeart/2005/8/layout/cycle3"/>
    <dgm:cxn modelId="{A55BAF6D-76CD-4561-865D-97E78B27CFAA}" type="presParOf" srcId="{6945315F-A9B3-4633-A296-1A7432649411}" destId="{D7849EDF-37D5-490B-ADF6-0A9C70596FB3}"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F88AA3-963D-4D2B-B511-6C872CA62D12}">
      <dsp:nvSpPr>
        <dsp:cNvPr id="0" name=""/>
        <dsp:cNvSpPr/>
      </dsp:nvSpPr>
      <dsp:spPr>
        <a:xfrm>
          <a:off x="3976911" y="1934585"/>
          <a:ext cx="1381093" cy="138109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SA" sz="2000" b="1" kern="1200" dirty="0">
              <a:cs typeface="+mj-cs"/>
            </a:rPr>
            <a:t>الجمهور المستهدف</a:t>
          </a:r>
          <a:endParaRPr lang="fr-DZ" sz="2000" b="1" kern="1200" dirty="0">
            <a:cs typeface="+mj-cs"/>
          </a:endParaRPr>
        </a:p>
      </dsp:txBody>
      <dsp:txXfrm>
        <a:off x="4179167" y="2136841"/>
        <a:ext cx="976581" cy="976581"/>
      </dsp:txXfrm>
    </dsp:sp>
    <dsp:sp modelId="{9D643AB1-10CB-4F5D-94D5-29322E25B044}">
      <dsp:nvSpPr>
        <dsp:cNvPr id="0" name=""/>
        <dsp:cNvSpPr/>
      </dsp:nvSpPr>
      <dsp:spPr>
        <a:xfrm rot="16200000">
          <a:off x="4521330" y="1432357"/>
          <a:ext cx="292256" cy="46957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DZ" sz="1600" b="1" kern="1200">
            <a:cs typeface="+mj-cs"/>
          </a:endParaRPr>
        </a:p>
      </dsp:txBody>
      <dsp:txXfrm>
        <a:off x="4565169" y="1570110"/>
        <a:ext cx="204579" cy="281743"/>
      </dsp:txXfrm>
    </dsp:sp>
    <dsp:sp modelId="{83113ACA-69D7-453D-A492-F8582DF803BE}">
      <dsp:nvSpPr>
        <dsp:cNvPr id="0" name=""/>
        <dsp:cNvSpPr/>
      </dsp:nvSpPr>
      <dsp:spPr>
        <a:xfrm>
          <a:off x="3976911" y="2064"/>
          <a:ext cx="1381093" cy="138109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SA" sz="2000" b="1" kern="1200" dirty="0">
              <a:cs typeface="+mj-cs"/>
            </a:rPr>
            <a:t>المؤيدين</a:t>
          </a:r>
          <a:endParaRPr lang="fr-DZ" sz="2000" b="1" kern="1200" dirty="0">
            <a:cs typeface="+mj-cs"/>
          </a:endParaRPr>
        </a:p>
      </dsp:txBody>
      <dsp:txXfrm>
        <a:off x="4179167" y="204320"/>
        <a:ext cx="976581" cy="976581"/>
      </dsp:txXfrm>
    </dsp:sp>
    <dsp:sp modelId="{9E169C66-B1BC-4BD0-8299-9D22D29636D8}">
      <dsp:nvSpPr>
        <dsp:cNvPr id="0" name=""/>
        <dsp:cNvSpPr/>
      </dsp:nvSpPr>
      <dsp:spPr>
        <a:xfrm>
          <a:off x="5479319" y="2390346"/>
          <a:ext cx="292256" cy="46957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DZ" sz="1600" b="1" kern="1200">
            <a:cs typeface="+mj-cs"/>
          </a:endParaRPr>
        </a:p>
      </dsp:txBody>
      <dsp:txXfrm>
        <a:off x="5479319" y="2484260"/>
        <a:ext cx="204579" cy="281743"/>
      </dsp:txXfrm>
    </dsp:sp>
    <dsp:sp modelId="{20101D0E-FD19-45C6-963B-188528D403D4}">
      <dsp:nvSpPr>
        <dsp:cNvPr id="0" name=""/>
        <dsp:cNvSpPr/>
      </dsp:nvSpPr>
      <dsp:spPr>
        <a:xfrm>
          <a:off x="5909431" y="1934585"/>
          <a:ext cx="1381093" cy="138109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SA" sz="2000" b="1" kern="1200" dirty="0">
              <a:cs typeface="+mj-cs"/>
            </a:rPr>
            <a:t>المتبرعين</a:t>
          </a:r>
          <a:endParaRPr lang="fr-DZ" sz="2000" b="1" kern="1200" dirty="0">
            <a:cs typeface="+mj-cs"/>
          </a:endParaRPr>
        </a:p>
      </dsp:txBody>
      <dsp:txXfrm>
        <a:off x="6111687" y="2136841"/>
        <a:ext cx="976581" cy="976581"/>
      </dsp:txXfrm>
    </dsp:sp>
    <dsp:sp modelId="{F59F9127-A9C3-470D-8233-4871A3CC0DA3}">
      <dsp:nvSpPr>
        <dsp:cNvPr id="0" name=""/>
        <dsp:cNvSpPr/>
      </dsp:nvSpPr>
      <dsp:spPr>
        <a:xfrm rot="5400000">
          <a:off x="4521330" y="3348334"/>
          <a:ext cx="292256" cy="46957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DZ" sz="1600" b="1" kern="1200">
            <a:cs typeface="+mj-cs"/>
          </a:endParaRPr>
        </a:p>
      </dsp:txBody>
      <dsp:txXfrm>
        <a:off x="4565169" y="3398410"/>
        <a:ext cx="204579" cy="281743"/>
      </dsp:txXfrm>
    </dsp:sp>
    <dsp:sp modelId="{E938C39F-9435-446E-986B-FD27F930F9F1}">
      <dsp:nvSpPr>
        <dsp:cNvPr id="0" name=""/>
        <dsp:cNvSpPr/>
      </dsp:nvSpPr>
      <dsp:spPr>
        <a:xfrm>
          <a:off x="3976911" y="3867105"/>
          <a:ext cx="1381093" cy="138109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SA" sz="2000" b="1" kern="1200" dirty="0">
              <a:cs typeface="+mj-cs"/>
            </a:rPr>
            <a:t>المتطوعين</a:t>
          </a:r>
          <a:endParaRPr lang="fr-DZ" sz="2000" b="1" kern="1200" dirty="0">
            <a:cs typeface="+mj-cs"/>
          </a:endParaRPr>
        </a:p>
      </dsp:txBody>
      <dsp:txXfrm>
        <a:off x="4179167" y="4069361"/>
        <a:ext cx="976581" cy="976581"/>
      </dsp:txXfrm>
    </dsp:sp>
    <dsp:sp modelId="{E21B42CE-CCB4-43D8-B371-0E8A26B60E2F}">
      <dsp:nvSpPr>
        <dsp:cNvPr id="0" name=""/>
        <dsp:cNvSpPr/>
      </dsp:nvSpPr>
      <dsp:spPr>
        <a:xfrm rot="10800000">
          <a:off x="3563341" y="2390346"/>
          <a:ext cx="292256" cy="469571"/>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fr-DZ" sz="1600" b="1" kern="1200">
            <a:cs typeface="+mj-cs"/>
          </a:endParaRPr>
        </a:p>
      </dsp:txBody>
      <dsp:txXfrm rot="10800000">
        <a:off x="3651018" y="2484260"/>
        <a:ext cx="204579" cy="281743"/>
      </dsp:txXfrm>
    </dsp:sp>
    <dsp:sp modelId="{51315249-0A3A-4CE7-A50E-9404CC17C81A}">
      <dsp:nvSpPr>
        <dsp:cNvPr id="0" name=""/>
        <dsp:cNvSpPr/>
      </dsp:nvSpPr>
      <dsp:spPr>
        <a:xfrm>
          <a:off x="2044391" y="1934585"/>
          <a:ext cx="1381093" cy="138109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SA" sz="2000" b="1" kern="1200" dirty="0">
              <a:cs typeface="+mj-cs"/>
            </a:rPr>
            <a:t>المستفيدين المحتملين</a:t>
          </a:r>
          <a:endParaRPr lang="fr-DZ" sz="2000" b="1" kern="1200" dirty="0">
            <a:cs typeface="+mj-cs"/>
          </a:endParaRPr>
        </a:p>
      </dsp:txBody>
      <dsp:txXfrm>
        <a:off x="2246647" y="2136841"/>
        <a:ext cx="976581" cy="9765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543D52-280B-4DE5-AFCD-9922D3118D73}">
      <dsp:nvSpPr>
        <dsp:cNvPr id="0" name=""/>
        <dsp:cNvSpPr/>
      </dsp:nvSpPr>
      <dsp:spPr>
        <a:xfrm>
          <a:off x="0" y="1713"/>
          <a:ext cx="627231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C28FBE-D93A-499E-A2E9-A358DE5D0B02}">
      <dsp:nvSpPr>
        <dsp:cNvPr id="0" name=""/>
        <dsp:cNvSpPr/>
      </dsp:nvSpPr>
      <dsp:spPr>
        <a:xfrm>
          <a:off x="0" y="1713"/>
          <a:ext cx="1254463" cy="35052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just" defTabSz="1066800" rtl="1">
            <a:lnSpc>
              <a:spcPct val="90000"/>
            </a:lnSpc>
            <a:spcBef>
              <a:spcPct val="0"/>
            </a:spcBef>
            <a:spcAft>
              <a:spcPct val="35000"/>
            </a:spcAft>
            <a:buNone/>
          </a:pPr>
          <a:endParaRPr lang="ar-SA" sz="2400" b="1" kern="1200" dirty="0">
            <a:cs typeface="+mj-cs"/>
          </a:endParaRPr>
        </a:p>
        <a:p>
          <a:pPr marL="0" lvl="0" indent="0" algn="just" defTabSz="1066800" rtl="1">
            <a:lnSpc>
              <a:spcPct val="90000"/>
            </a:lnSpc>
            <a:spcBef>
              <a:spcPct val="0"/>
            </a:spcBef>
            <a:spcAft>
              <a:spcPct val="35000"/>
            </a:spcAft>
            <a:buNone/>
          </a:pPr>
          <a:endParaRPr lang="ar-SA" sz="2400" b="1" kern="1200" dirty="0">
            <a:cs typeface="+mj-cs"/>
          </a:endParaRPr>
        </a:p>
        <a:p>
          <a:pPr marL="0" lvl="0" indent="0" algn="ctr" defTabSz="1066800" rtl="1">
            <a:lnSpc>
              <a:spcPct val="90000"/>
            </a:lnSpc>
            <a:spcBef>
              <a:spcPct val="0"/>
            </a:spcBef>
            <a:spcAft>
              <a:spcPct val="35000"/>
            </a:spcAft>
            <a:buNone/>
          </a:pPr>
          <a:r>
            <a:rPr lang="ar-SA" sz="2400" b="1" kern="1200" dirty="0">
              <a:cs typeface="+mj-cs"/>
            </a:rPr>
            <a:t>خصائص بحوث التسويق</a:t>
          </a:r>
          <a:endParaRPr lang="fr-DZ" sz="2400" b="1" kern="1200" dirty="0">
            <a:cs typeface="+mj-cs"/>
          </a:endParaRPr>
        </a:p>
      </dsp:txBody>
      <dsp:txXfrm>
        <a:off x="0" y="1713"/>
        <a:ext cx="1254463" cy="3505235"/>
      </dsp:txXfrm>
    </dsp:sp>
    <dsp:sp modelId="{EE312636-B466-4F70-B70B-6C28B0A8A262}">
      <dsp:nvSpPr>
        <dsp:cNvPr id="0" name=""/>
        <dsp:cNvSpPr/>
      </dsp:nvSpPr>
      <dsp:spPr>
        <a:xfrm>
          <a:off x="1348547" y="93451"/>
          <a:ext cx="4923767" cy="9445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rtl="1">
            <a:lnSpc>
              <a:spcPct val="90000"/>
            </a:lnSpc>
            <a:spcBef>
              <a:spcPct val="0"/>
            </a:spcBef>
            <a:spcAft>
              <a:spcPct val="35000"/>
            </a:spcAft>
            <a:buNone/>
          </a:pPr>
          <a:r>
            <a:rPr lang="ar-SA" sz="2000" b="1" kern="1200" dirty="0"/>
            <a:t>تعدد أصحاب المصلحة: المتبرعون، المستفيدون، الموظفون، المجتمع المحلي، والهيئات الداعمة.</a:t>
          </a:r>
          <a:endParaRPr lang="fr-DZ" sz="2000" b="1" kern="1200" dirty="0"/>
        </a:p>
      </dsp:txBody>
      <dsp:txXfrm>
        <a:off x="1348547" y="93451"/>
        <a:ext cx="4923767" cy="944558"/>
      </dsp:txXfrm>
    </dsp:sp>
    <dsp:sp modelId="{E4D0754C-AB5C-4D7F-B70E-3DC7D21338CA}">
      <dsp:nvSpPr>
        <dsp:cNvPr id="0" name=""/>
        <dsp:cNvSpPr/>
      </dsp:nvSpPr>
      <dsp:spPr>
        <a:xfrm>
          <a:off x="1254462" y="1038010"/>
          <a:ext cx="5017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98E1928-CE18-47BC-BE89-B0937C18DF16}">
      <dsp:nvSpPr>
        <dsp:cNvPr id="0" name=""/>
        <dsp:cNvSpPr/>
      </dsp:nvSpPr>
      <dsp:spPr>
        <a:xfrm>
          <a:off x="1348547" y="1129749"/>
          <a:ext cx="4923767" cy="7571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rtl="1">
            <a:lnSpc>
              <a:spcPct val="90000"/>
            </a:lnSpc>
            <a:spcBef>
              <a:spcPct val="0"/>
            </a:spcBef>
            <a:spcAft>
              <a:spcPct val="35000"/>
            </a:spcAft>
            <a:buNone/>
          </a:pPr>
          <a:r>
            <a:rPr lang="ar-SA" sz="2000" b="1" kern="1200" dirty="0"/>
            <a:t>الأهداف غير الربحية: التركيز على المنفعة الاجتماعية بدلاً من العائد المالي.</a:t>
          </a:r>
          <a:endParaRPr lang="fr-DZ" sz="2000" b="1" kern="1200" dirty="0"/>
        </a:p>
      </dsp:txBody>
      <dsp:txXfrm>
        <a:off x="1348547" y="1129749"/>
        <a:ext cx="4923767" cy="757173"/>
      </dsp:txXfrm>
    </dsp:sp>
    <dsp:sp modelId="{43C74180-60FE-4AF8-8A12-4A4D1C255E5B}">
      <dsp:nvSpPr>
        <dsp:cNvPr id="0" name=""/>
        <dsp:cNvSpPr/>
      </dsp:nvSpPr>
      <dsp:spPr>
        <a:xfrm>
          <a:off x="1254462" y="1886922"/>
          <a:ext cx="5017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46A97B1-AA30-4C2F-9CF3-934BC7ADC45A}">
      <dsp:nvSpPr>
        <dsp:cNvPr id="0" name=""/>
        <dsp:cNvSpPr/>
      </dsp:nvSpPr>
      <dsp:spPr>
        <a:xfrm>
          <a:off x="1348547" y="1978661"/>
          <a:ext cx="4923767" cy="6111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rtl="1">
            <a:lnSpc>
              <a:spcPct val="90000"/>
            </a:lnSpc>
            <a:spcBef>
              <a:spcPct val="0"/>
            </a:spcBef>
            <a:spcAft>
              <a:spcPct val="35000"/>
            </a:spcAft>
            <a:buNone/>
          </a:pPr>
          <a:r>
            <a:rPr lang="ar-SA" sz="2000" b="1" kern="1200" dirty="0"/>
            <a:t>صعوبة قياس النتائج: لأن المخرجات غالباً ذات طبيعة رمزية أو اجتماعية (مثل الوعي أو الإحسان).</a:t>
          </a:r>
        </a:p>
      </dsp:txBody>
      <dsp:txXfrm>
        <a:off x="1348547" y="1978661"/>
        <a:ext cx="4923767" cy="611180"/>
      </dsp:txXfrm>
    </dsp:sp>
    <dsp:sp modelId="{2BCB66F9-8881-44BC-ADEF-84442EA7219C}">
      <dsp:nvSpPr>
        <dsp:cNvPr id="0" name=""/>
        <dsp:cNvSpPr/>
      </dsp:nvSpPr>
      <dsp:spPr>
        <a:xfrm>
          <a:off x="1254462" y="2589842"/>
          <a:ext cx="5017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8EFA28A-D2AE-4054-9968-F44D55EF0ABE}">
      <dsp:nvSpPr>
        <dsp:cNvPr id="0" name=""/>
        <dsp:cNvSpPr/>
      </dsp:nvSpPr>
      <dsp:spPr>
        <a:xfrm>
          <a:off x="1348547" y="2722624"/>
          <a:ext cx="4923767" cy="733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rtl="1">
            <a:lnSpc>
              <a:spcPct val="90000"/>
            </a:lnSpc>
            <a:spcBef>
              <a:spcPct val="0"/>
            </a:spcBef>
            <a:spcAft>
              <a:spcPct val="35000"/>
            </a:spcAft>
            <a:buNone/>
          </a:pPr>
          <a:r>
            <a:rPr lang="ar-SA" sz="2000" b="1" kern="1200" dirty="0"/>
            <a:t>الاعتماد على الثقة والسمعة: مما يجعل البحوث وسيلة لتقييم الصورة الذهنية للمؤسسة.</a:t>
          </a:r>
        </a:p>
      </dsp:txBody>
      <dsp:txXfrm>
        <a:off x="1348547" y="2722624"/>
        <a:ext cx="4923767" cy="733450"/>
      </dsp:txXfrm>
    </dsp:sp>
    <dsp:sp modelId="{ABFE84E9-815B-47D4-A726-CEA7FBD3CF69}">
      <dsp:nvSpPr>
        <dsp:cNvPr id="0" name=""/>
        <dsp:cNvSpPr/>
      </dsp:nvSpPr>
      <dsp:spPr>
        <a:xfrm>
          <a:off x="1254462" y="3415030"/>
          <a:ext cx="50178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484A6-2235-423D-8BC3-7B5353BEB8D2}">
      <dsp:nvSpPr>
        <dsp:cNvPr id="0" name=""/>
        <dsp:cNvSpPr/>
      </dsp:nvSpPr>
      <dsp:spPr>
        <a:xfrm>
          <a:off x="3354429" y="-35764"/>
          <a:ext cx="5391700" cy="5391700"/>
        </a:xfrm>
        <a:prstGeom prst="circularArrow">
          <a:avLst>
            <a:gd name="adj1" fmla="val 5544"/>
            <a:gd name="adj2" fmla="val 330680"/>
            <a:gd name="adj3" fmla="val 13720385"/>
            <a:gd name="adj4" fmla="val 17419859"/>
            <a:gd name="adj5" fmla="val 5757"/>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85223F-7C6A-4B65-BA4D-8F49789638D7}">
      <dsp:nvSpPr>
        <dsp:cNvPr id="0" name=""/>
        <dsp:cNvSpPr/>
      </dsp:nvSpPr>
      <dsp:spPr>
        <a:xfrm>
          <a:off x="4757800" y="2044"/>
          <a:ext cx="2584958" cy="129247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SA" sz="1700" kern="1200" dirty="0"/>
            <a:t>معرفة المشكلة والهدف من البحث</a:t>
          </a:r>
          <a:endParaRPr lang="fr-DZ" sz="1700" kern="1200" dirty="0"/>
        </a:p>
      </dsp:txBody>
      <dsp:txXfrm>
        <a:off x="4820894" y="65138"/>
        <a:ext cx="2458770" cy="1166291"/>
      </dsp:txXfrm>
    </dsp:sp>
    <dsp:sp modelId="{8740B5FB-6A4A-4D0B-AF1A-9EB17D58A320}">
      <dsp:nvSpPr>
        <dsp:cNvPr id="0" name=""/>
        <dsp:cNvSpPr/>
      </dsp:nvSpPr>
      <dsp:spPr>
        <a:xfrm>
          <a:off x="6944501" y="1590775"/>
          <a:ext cx="2584958" cy="129247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SA" sz="1700" kern="1200" dirty="0"/>
            <a:t>تصميم المشروع الخاص في البحث:</a:t>
          </a:r>
        </a:p>
        <a:p>
          <a:pPr marL="0" lvl="0" indent="0" algn="ctr" defTabSz="755650">
            <a:lnSpc>
              <a:spcPct val="90000"/>
            </a:lnSpc>
            <a:spcBef>
              <a:spcPct val="0"/>
            </a:spcBef>
            <a:spcAft>
              <a:spcPct val="35000"/>
            </a:spcAft>
            <a:buNone/>
          </a:pPr>
          <a:r>
            <a:rPr lang="ar-SA" sz="1700" kern="1200" dirty="0"/>
            <a:t>(تشكيل الفرضيات، إعداد العينة)</a:t>
          </a:r>
          <a:endParaRPr lang="fr-DZ" sz="1700" kern="1200" dirty="0"/>
        </a:p>
      </dsp:txBody>
      <dsp:txXfrm>
        <a:off x="7007595" y="1653869"/>
        <a:ext cx="2458770" cy="1166291"/>
      </dsp:txXfrm>
    </dsp:sp>
    <dsp:sp modelId="{7F49EE56-FFD2-41E6-A46A-BCF05F4F94C7}">
      <dsp:nvSpPr>
        <dsp:cNvPr id="0" name=""/>
        <dsp:cNvSpPr/>
      </dsp:nvSpPr>
      <dsp:spPr>
        <a:xfrm>
          <a:off x="6109255" y="4161395"/>
          <a:ext cx="2584958" cy="129247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SA" sz="1700" kern="1200" dirty="0"/>
            <a:t>معرفة المصادر الخاصة في البيانات:</a:t>
          </a:r>
        </a:p>
        <a:p>
          <a:pPr marL="0" lvl="0" indent="0" algn="ctr" defTabSz="755650">
            <a:lnSpc>
              <a:spcPct val="90000"/>
            </a:lnSpc>
            <a:spcBef>
              <a:spcPct val="0"/>
            </a:spcBef>
            <a:spcAft>
              <a:spcPct val="35000"/>
            </a:spcAft>
            <a:buNone/>
          </a:pPr>
          <a:r>
            <a:rPr lang="ar-SA" sz="1700" kern="1200" dirty="0"/>
            <a:t>(معلومات أولية، معلومات ثانوية)</a:t>
          </a:r>
          <a:endParaRPr lang="fr-DZ" sz="1700" kern="1200" dirty="0"/>
        </a:p>
      </dsp:txBody>
      <dsp:txXfrm>
        <a:off x="6172349" y="4224489"/>
        <a:ext cx="2458770" cy="1166291"/>
      </dsp:txXfrm>
    </dsp:sp>
    <dsp:sp modelId="{E4CBE2C6-FE4A-4BF6-B394-959CA282764D}">
      <dsp:nvSpPr>
        <dsp:cNvPr id="0" name=""/>
        <dsp:cNvSpPr/>
      </dsp:nvSpPr>
      <dsp:spPr>
        <a:xfrm>
          <a:off x="3406345" y="4161395"/>
          <a:ext cx="2584958" cy="129247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SA" sz="1700" kern="1200" dirty="0"/>
            <a:t>تحليل وتحويل البيانات إلى معلومات</a:t>
          </a:r>
        </a:p>
        <a:p>
          <a:pPr marL="0" lvl="0" indent="0" algn="ctr" defTabSz="755650">
            <a:lnSpc>
              <a:spcPct val="90000"/>
            </a:lnSpc>
            <a:spcBef>
              <a:spcPct val="0"/>
            </a:spcBef>
            <a:spcAft>
              <a:spcPct val="35000"/>
            </a:spcAft>
            <a:buNone/>
          </a:pPr>
          <a:r>
            <a:rPr lang="ar-SA" sz="1700" kern="1200" dirty="0"/>
            <a:t>(بطرق كمية رياضية وإحصائية)</a:t>
          </a:r>
          <a:endParaRPr lang="fr-DZ" sz="1700" kern="1200" dirty="0"/>
        </a:p>
      </dsp:txBody>
      <dsp:txXfrm>
        <a:off x="3469439" y="4224489"/>
        <a:ext cx="2458770" cy="1166291"/>
      </dsp:txXfrm>
    </dsp:sp>
    <dsp:sp modelId="{D7849EDF-37D5-490B-ADF6-0A9C70596FB3}">
      <dsp:nvSpPr>
        <dsp:cNvPr id="0" name=""/>
        <dsp:cNvSpPr/>
      </dsp:nvSpPr>
      <dsp:spPr>
        <a:xfrm>
          <a:off x="2571100" y="1590775"/>
          <a:ext cx="2584958" cy="1292479"/>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SA" sz="1700" kern="1200" dirty="0"/>
            <a:t>توفير التوصيات والنتائج</a:t>
          </a:r>
          <a:endParaRPr lang="fr-DZ" sz="1700" kern="1200" dirty="0"/>
        </a:p>
      </dsp:txBody>
      <dsp:txXfrm>
        <a:off x="2634194" y="1653869"/>
        <a:ext cx="2458770" cy="1166291"/>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D39FEF-4CC7-4DDD-A6DA-B26E18C22BC8}" type="datetimeFigureOut">
              <a:rPr lang="fr-DZ" smtClean="0"/>
              <a:t>28/10/2025</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8219F-5FFB-4E0D-9065-698B07E14D83}" type="slidenum">
              <a:rPr lang="fr-DZ" smtClean="0"/>
              <a:t>‹N°›</a:t>
            </a:fld>
            <a:endParaRPr lang="fr-DZ"/>
          </a:p>
        </p:txBody>
      </p:sp>
    </p:spTree>
    <p:extLst>
      <p:ext uri="{BB962C8B-B14F-4D97-AF65-F5344CB8AC3E}">
        <p14:creationId xmlns:p14="http://schemas.microsoft.com/office/powerpoint/2010/main" val="3352039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5</a:t>
            </a:fld>
            <a:endParaRPr lang="fr-DZ"/>
          </a:p>
        </p:txBody>
      </p:sp>
    </p:spTree>
    <p:extLst>
      <p:ext uri="{BB962C8B-B14F-4D97-AF65-F5344CB8AC3E}">
        <p14:creationId xmlns:p14="http://schemas.microsoft.com/office/powerpoint/2010/main" val="316768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6</a:t>
            </a:fld>
            <a:endParaRPr lang="fr-DZ"/>
          </a:p>
        </p:txBody>
      </p:sp>
    </p:spTree>
    <p:extLst>
      <p:ext uri="{BB962C8B-B14F-4D97-AF65-F5344CB8AC3E}">
        <p14:creationId xmlns:p14="http://schemas.microsoft.com/office/powerpoint/2010/main" val="3261929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7</a:t>
            </a:fld>
            <a:endParaRPr lang="fr-DZ"/>
          </a:p>
        </p:txBody>
      </p:sp>
    </p:spTree>
    <p:extLst>
      <p:ext uri="{BB962C8B-B14F-4D97-AF65-F5344CB8AC3E}">
        <p14:creationId xmlns:p14="http://schemas.microsoft.com/office/powerpoint/2010/main" val="244795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8</a:t>
            </a:fld>
            <a:endParaRPr lang="fr-DZ"/>
          </a:p>
        </p:txBody>
      </p:sp>
    </p:spTree>
    <p:extLst>
      <p:ext uri="{BB962C8B-B14F-4D97-AF65-F5344CB8AC3E}">
        <p14:creationId xmlns:p14="http://schemas.microsoft.com/office/powerpoint/2010/main" val="21279396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0178219F-5FFB-4E0D-9065-698B07E14D83}" type="slidenum">
              <a:rPr lang="fr-DZ" smtClean="0"/>
              <a:t>9</a:t>
            </a:fld>
            <a:endParaRPr lang="fr-DZ"/>
          </a:p>
        </p:txBody>
      </p:sp>
    </p:spTree>
    <p:extLst>
      <p:ext uri="{BB962C8B-B14F-4D97-AF65-F5344CB8AC3E}">
        <p14:creationId xmlns:p14="http://schemas.microsoft.com/office/powerpoint/2010/main" val="3463655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3EF517E-4F3F-4905-800D-0CFAA9B4601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66F938FD-22EC-4B32-88EE-60CCFC523D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BD2C3C42-D24D-45F7-9899-BD1C9F325E27}"/>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5" name="Espace réservé du pied de page 4">
            <a:extLst>
              <a:ext uri="{FF2B5EF4-FFF2-40B4-BE49-F238E27FC236}">
                <a16:creationId xmlns:a16="http://schemas.microsoft.com/office/drawing/2014/main" id="{199F45C6-84F0-49FA-A8A5-90196A9372C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188354EA-44EA-48D8-80BD-3AED991A45A1}"/>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273220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F01F57-FE91-45D2-80FC-335EB1612B3E}"/>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AE553E59-DAB6-4234-9331-DD00B098041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A97B6F27-627A-4148-82B4-0A9717481817}"/>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5" name="Espace réservé du pied de page 4">
            <a:extLst>
              <a:ext uri="{FF2B5EF4-FFF2-40B4-BE49-F238E27FC236}">
                <a16:creationId xmlns:a16="http://schemas.microsoft.com/office/drawing/2014/main" id="{9DA2E306-D854-4E68-B595-B9B811C982A3}"/>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75E425BD-0D7E-4F87-B69F-0BD07B4633F4}"/>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2845874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8E2607E5-B6D3-4817-AFBA-A1229A3D0060}"/>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4B79D0CD-4A9F-4FD9-AEAF-D224C022383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F8FB75B-1D3B-4582-9484-50040B5AD962}"/>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5" name="Espace réservé du pied de page 4">
            <a:extLst>
              <a:ext uri="{FF2B5EF4-FFF2-40B4-BE49-F238E27FC236}">
                <a16:creationId xmlns:a16="http://schemas.microsoft.com/office/drawing/2014/main" id="{09EAAD8F-7882-45F2-B7D1-6701D62B3D13}"/>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1DBEC0B8-8B40-4C74-8466-B420E0405E1A}"/>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3103342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2E9C42-6665-4A12-B891-7DC5BBC8217F}"/>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8348D47F-D28B-4F52-B1A4-1FE40BE3476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88B0F51-F9A7-42A0-934A-3AEE7524C71B}"/>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5" name="Espace réservé du pied de page 4">
            <a:extLst>
              <a:ext uri="{FF2B5EF4-FFF2-40B4-BE49-F238E27FC236}">
                <a16:creationId xmlns:a16="http://schemas.microsoft.com/office/drawing/2014/main" id="{CEABD869-3233-4537-83B4-E0C36FB881C1}"/>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B0DEC35D-26FC-4173-9528-D63FB5EDFE4D}"/>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128830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248313-6DAA-468F-BF56-109CE8B8579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DDB13A16-1507-4C1C-B09C-9EE4D8F39F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B0EC7BF6-E057-4F12-A2E1-B7BF97776887}"/>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5" name="Espace réservé du pied de page 4">
            <a:extLst>
              <a:ext uri="{FF2B5EF4-FFF2-40B4-BE49-F238E27FC236}">
                <a16:creationId xmlns:a16="http://schemas.microsoft.com/office/drawing/2014/main" id="{C3500C75-DA7C-405B-9621-B4DF20D9F423}"/>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5BCC1F60-4A06-4611-AD86-4E0E6C58AD8B}"/>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3332062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548A81-437D-452F-89FF-41E88EBCB283}"/>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57BC3CA1-FE0E-4332-90A8-ADDE3E775EC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81C80630-E28E-40DB-A7E9-E48FF21B527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0AF64E65-F687-4C98-A6B5-A111C0900192}"/>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6" name="Espace réservé du pied de page 5">
            <a:extLst>
              <a:ext uri="{FF2B5EF4-FFF2-40B4-BE49-F238E27FC236}">
                <a16:creationId xmlns:a16="http://schemas.microsoft.com/office/drawing/2014/main" id="{4FE9284C-DAE1-4044-84F7-0F8DAFCE3388}"/>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41D8F1BB-88F5-4D2F-A765-2B3C97A49B76}"/>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4120061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F243D1-E6F1-444A-B6A5-82EC90DCE430}"/>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CDECAD1D-1B73-4F84-9113-B15624DB05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7028C7A-3C2B-48F1-AAAF-813BC7C3435B}"/>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AC58DD4F-06BE-4C73-93C7-28010B1731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40A41DB-9317-40D7-9A8B-E8201761B8F8}"/>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D9DAFD4F-3C7D-4EDC-9354-3739E692BF5F}"/>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8" name="Espace réservé du pied de page 7">
            <a:extLst>
              <a:ext uri="{FF2B5EF4-FFF2-40B4-BE49-F238E27FC236}">
                <a16:creationId xmlns:a16="http://schemas.microsoft.com/office/drawing/2014/main" id="{818BD10C-4873-456D-83D1-7592DDD15B52}"/>
              </a:ext>
            </a:extLst>
          </p:cNvPr>
          <p:cNvSpPr>
            <a:spLocks noGrp="1"/>
          </p:cNvSpPr>
          <p:nvPr>
            <p:ph type="ftr" sz="quarter" idx="11"/>
          </p:nvPr>
        </p:nvSpPr>
        <p:spPr/>
        <p:txBody>
          <a:bodyPr/>
          <a:lstStyle/>
          <a:p>
            <a:endParaRPr lang="fr-DZ"/>
          </a:p>
        </p:txBody>
      </p:sp>
      <p:sp>
        <p:nvSpPr>
          <p:cNvPr id="9" name="Espace réservé du numéro de diapositive 8">
            <a:extLst>
              <a:ext uri="{FF2B5EF4-FFF2-40B4-BE49-F238E27FC236}">
                <a16:creationId xmlns:a16="http://schemas.microsoft.com/office/drawing/2014/main" id="{50BCE5D4-C478-4A53-9677-514A6A9E03A4}"/>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3098693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850FA9-8116-47EA-9ED4-91CD27A8F721}"/>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A3A09684-D768-48B6-9FCC-69C487EBFC13}"/>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4" name="Espace réservé du pied de page 3">
            <a:extLst>
              <a:ext uri="{FF2B5EF4-FFF2-40B4-BE49-F238E27FC236}">
                <a16:creationId xmlns:a16="http://schemas.microsoft.com/office/drawing/2014/main" id="{AB23972A-8CBB-47F9-8A9A-DEB2382B2B19}"/>
              </a:ext>
            </a:extLst>
          </p:cNvPr>
          <p:cNvSpPr>
            <a:spLocks noGrp="1"/>
          </p:cNvSpPr>
          <p:nvPr>
            <p:ph type="ftr" sz="quarter" idx="11"/>
          </p:nvPr>
        </p:nvSpPr>
        <p:spPr/>
        <p:txBody>
          <a:bodyPr/>
          <a:lstStyle/>
          <a:p>
            <a:endParaRPr lang="fr-DZ"/>
          </a:p>
        </p:txBody>
      </p:sp>
      <p:sp>
        <p:nvSpPr>
          <p:cNvPr id="5" name="Espace réservé du numéro de diapositive 4">
            <a:extLst>
              <a:ext uri="{FF2B5EF4-FFF2-40B4-BE49-F238E27FC236}">
                <a16:creationId xmlns:a16="http://schemas.microsoft.com/office/drawing/2014/main" id="{8993C269-E729-4CB2-8DBB-2D4EAC6FA919}"/>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1189547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804D5DA-B3ED-46D7-886D-7BB0F05CBD33}"/>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3" name="Espace réservé du pied de page 2">
            <a:extLst>
              <a:ext uri="{FF2B5EF4-FFF2-40B4-BE49-F238E27FC236}">
                <a16:creationId xmlns:a16="http://schemas.microsoft.com/office/drawing/2014/main" id="{793F9536-4156-4910-9259-7CD0EE3C50F6}"/>
              </a:ext>
            </a:extLst>
          </p:cNvPr>
          <p:cNvSpPr>
            <a:spLocks noGrp="1"/>
          </p:cNvSpPr>
          <p:nvPr>
            <p:ph type="ftr" sz="quarter" idx="11"/>
          </p:nvPr>
        </p:nvSpPr>
        <p:spPr/>
        <p:txBody>
          <a:bodyPr/>
          <a:lstStyle/>
          <a:p>
            <a:endParaRPr lang="fr-DZ"/>
          </a:p>
        </p:txBody>
      </p:sp>
      <p:sp>
        <p:nvSpPr>
          <p:cNvPr id="4" name="Espace réservé du numéro de diapositive 3">
            <a:extLst>
              <a:ext uri="{FF2B5EF4-FFF2-40B4-BE49-F238E27FC236}">
                <a16:creationId xmlns:a16="http://schemas.microsoft.com/office/drawing/2014/main" id="{542BF150-075A-4D17-90B9-FE3943E7A1BB}"/>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8560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050DD1-3C6F-4E5C-B3ED-66327E83154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D3610816-09B5-4051-963F-4F8F77A1A9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BFF9B09D-3844-431E-BE2C-364D82CB9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BB0E5B5-DB70-437E-9DE7-9D06D7D45780}"/>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6" name="Espace réservé du pied de page 5">
            <a:extLst>
              <a:ext uri="{FF2B5EF4-FFF2-40B4-BE49-F238E27FC236}">
                <a16:creationId xmlns:a16="http://schemas.microsoft.com/office/drawing/2014/main" id="{A3F2AB00-6E6D-4952-8AF5-9ABFA0BFCE04}"/>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E9EB4EFB-7996-4736-AEB6-2B949BE70FE2}"/>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616581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A803A3-3B81-4509-9ED1-41A1692BCBF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D9417BD3-D495-43D5-B22B-8C52A45503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958E0ABE-32C3-4364-B37D-0719B24F17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061C92A-CAE2-4A28-A8FB-8696DB85BD22}"/>
              </a:ext>
            </a:extLst>
          </p:cNvPr>
          <p:cNvSpPr>
            <a:spLocks noGrp="1"/>
          </p:cNvSpPr>
          <p:nvPr>
            <p:ph type="dt" sz="half" idx="10"/>
          </p:nvPr>
        </p:nvSpPr>
        <p:spPr/>
        <p:txBody>
          <a:bodyPr/>
          <a:lstStyle/>
          <a:p>
            <a:fld id="{C8522454-9F52-42B1-8781-DAD330BA6A36}" type="datetimeFigureOut">
              <a:rPr lang="fr-DZ" smtClean="0"/>
              <a:t>28/10/2025</a:t>
            </a:fld>
            <a:endParaRPr lang="fr-DZ"/>
          </a:p>
        </p:txBody>
      </p:sp>
      <p:sp>
        <p:nvSpPr>
          <p:cNvPr id="6" name="Espace réservé du pied de page 5">
            <a:extLst>
              <a:ext uri="{FF2B5EF4-FFF2-40B4-BE49-F238E27FC236}">
                <a16:creationId xmlns:a16="http://schemas.microsoft.com/office/drawing/2014/main" id="{9F4FB3DA-1877-4348-A7F2-0F7BD337DBC1}"/>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91D1CA75-FA9E-4ED3-B1D6-31975870D60B}"/>
              </a:ext>
            </a:extLst>
          </p:cNvPr>
          <p:cNvSpPr>
            <a:spLocks noGrp="1"/>
          </p:cNvSpPr>
          <p:nvPr>
            <p:ph type="sldNum" sz="quarter" idx="12"/>
          </p:nvPr>
        </p:nvSpPr>
        <p:spPr/>
        <p:txBody>
          <a:bodyPr/>
          <a:lstStyle/>
          <a:p>
            <a:fld id="{A4057BB6-D412-4FB8-9644-98BCAF0044D4}" type="slidenum">
              <a:rPr lang="fr-DZ" smtClean="0"/>
              <a:t>‹N°›</a:t>
            </a:fld>
            <a:endParaRPr lang="fr-DZ"/>
          </a:p>
        </p:txBody>
      </p:sp>
    </p:spTree>
    <p:extLst>
      <p:ext uri="{BB962C8B-B14F-4D97-AF65-F5344CB8AC3E}">
        <p14:creationId xmlns:p14="http://schemas.microsoft.com/office/powerpoint/2010/main" val="152959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2D6D0E9-AF1F-47B4-81D3-71476C9BE6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28E18E32-F4D3-4885-8074-BB7080E84E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7C551A8D-7D38-4A5B-AB17-76C11E2A46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22454-9F52-42B1-8781-DAD330BA6A36}" type="datetimeFigureOut">
              <a:rPr lang="fr-DZ" smtClean="0"/>
              <a:t>28/10/2025</a:t>
            </a:fld>
            <a:endParaRPr lang="fr-DZ"/>
          </a:p>
        </p:txBody>
      </p:sp>
      <p:sp>
        <p:nvSpPr>
          <p:cNvPr id="5" name="Espace réservé du pied de page 4">
            <a:extLst>
              <a:ext uri="{FF2B5EF4-FFF2-40B4-BE49-F238E27FC236}">
                <a16:creationId xmlns:a16="http://schemas.microsoft.com/office/drawing/2014/main" id="{143725E2-751F-46E5-BE6F-13EA542F88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a:p>
        </p:txBody>
      </p:sp>
      <p:sp>
        <p:nvSpPr>
          <p:cNvPr id="6" name="Espace réservé du numéro de diapositive 5">
            <a:extLst>
              <a:ext uri="{FF2B5EF4-FFF2-40B4-BE49-F238E27FC236}">
                <a16:creationId xmlns:a16="http://schemas.microsoft.com/office/drawing/2014/main" id="{323A71DF-EA3C-4695-B351-657560C246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057BB6-D412-4FB8-9644-98BCAF0044D4}" type="slidenum">
              <a:rPr lang="fr-DZ" smtClean="0"/>
              <a:t>‹N°›</a:t>
            </a:fld>
            <a:endParaRPr lang="fr-DZ"/>
          </a:p>
        </p:txBody>
      </p:sp>
    </p:spTree>
    <p:extLst>
      <p:ext uri="{BB962C8B-B14F-4D97-AF65-F5344CB8AC3E}">
        <p14:creationId xmlns:p14="http://schemas.microsoft.com/office/powerpoint/2010/main" val="5559044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fastercapital.com/arabpreneur/%D8%A7%D9%86%D8%AA%D9%82%D8%A7%D9%84-%D8%A7%D9%84%D9%82%D9%8A%D8%A7%D8%AF%D8%A9-%D9%81%D9%8A-%D8%A7%D9%84%D9%85%D9%86%D8%B8%D9%85%D8%A7%D8%AA-%D8%BA%D9%8A%D8%B1-%D8%A7%D9%84%D8%B1%D8%A8%D8%AD%D9%8A%D8%A9--%D8%A8%D9%86%D8%A7%D8%A1-%D9%85%D8%B4%D8%B1%D9%88%D8%B9-%D8%AA%D8%AC%D8%A7%D8%B1%D9%8A-%D9%86%D8%A7%D8%AC%D8%AD--%D8%B1%D8%A4%D9%89-%D9%85%D9%86-%D8%AA%D8%AD%D9%88%D9%84%D8%A7%D8%AA-%D8%A7%D9%84%D9%82%D9%8A%D8%A7%D8%AF%D8%A9-%D9%81%D9%8A-%D8%A7%D9%84%D9%85%D9%86%D8%B8%D9%85%D8%A7%D8%AA-%D8%BA%D9%8A%D8%B1-%D8%A7%D9%84%D8%B1%D8%A8%D8%AD%D9%8A%D8%A9.html" TargetMode="External"/><Relationship Id="rId13" Type="http://schemas.openxmlformats.org/officeDocument/2006/relationships/hyperlink" Target="https://fastercapital.com/arabpreneur/%D8%AA%D8%B9%D8%A8%D8%A6%D8%A9-%D8%A7%D9%84%D9%85%D9%88%D8%A7%D8%B1%D8%AF-%D8%BA%D9%8A%D8%B1-%D8%A7%D9%84%D8%B1%D8%A8%D8%AD%D9%8A%D8%A9--%D8%AA%D9%82%D9%86%D9%8A%D8%A7%D8%AA-%D8%A7%D9%84%D8%AA%D8%B3%D9%88%D9%8A%D9%82-%D9%84%D9%84%D9%85%D8%A4%D8%B3%D8%B3%D8%A7%D8%AA-%D8%BA%D9%8A%D8%B1-%D8%A7%D9%84%D8%B1%D8%A8%D8%AD%D9%8A%D8%A9--%D8%AA%D8%B9%D8%B2%D9%8A%D8%B2-%D8%AA%D8%B9%D8%A8%D8%A6%D8%A9-%D8%A7%D9%84%D9%85%D9%88%D8%A7%D8%B1%D8%AF.html" TargetMode="External"/><Relationship Id="rId3" Type="http://schemas.openxmlformats.org/officeDocument/2006/relationships/hyperlink" Target="https://fastercapital.com/arabpreneur/%D8%A3%D8%A8%D8%AD%D8%A7%D8%AB-%D8%A7%D9%84%D8%AA%D8%B3%D9%88%D9%8A%D9%82-%D9%81%D9%8A-%D8%A7%D9%84%D9%85%D8%A4%D8%B3%D8%B3%D8%A7%D8%AA--%D9%83%D9%8A%D9%81%D9%8A%D8%A9-%D8%A5%D8%AC%D8%B1%D8%A7%D8%A1-%D9%88%D8%AA%D8%AD%D9%84%D9%8A%D9%84-%D8%A3%D8%A8%D8%AD%D8%A7%D8%AB-%D8%A7%D9%84%D8%B3%D9%88%D9%82-%D9%84%D9%84%D8%AD%D8%B5%D9%88%D9%84-%D8%B9%D9%84%D9%89-%D8%B1%D8%A4%D9%89-%D9%88%D9%81%D8%B1%D8%B5.html" TargetMode="External"/><Relationship Id="rId7" Type="http://schemas.openxmlformats.org/officeDocument/2006/relationships/hyperlink" Target="https://fastercapital.com/arabpreneur/%D8%A7%D9%84%D8%A5%D8%B9%D9%84%D8%A7%D9%86-%D8%B9%D9%84%D9%89-%D9%88%D8%B3%D8%A7%D8%A6%D9%84-%D8%A7%D9%84%D8%AA%D9%88%D8%A7%D8%B5%D9%84-%D8%A7%D9%84%D8%A7%D8%AC%D8%AA%D9%85%D8%A7%D8%B9%D9%8A--%D8%AC%D8%AF%D9%88%D9%84%D8%A9-%D8%A7%D9%84%D9%85%D8%AD%D8%AA%D9%88%D9%89--%D9%81%D9%86-%D8%AC%D8%AF%D9%88%D9%84%D8%A9-%D8%A7%D9%84%D9%85%D8%AD%D8%AA%D9%88%D9%89-%D9%81%D9%8A-%D8%A7%D9%84%D8%A5%D8%B9%D9%84%D8%A7%D9%86-%D8%B9%D9%84%D9%89-%D9%88%D8%B3%D8%A7%D8%A6%D9%84-%D8%A7%D9%84%D8%AA%D9%88%D8%A7%D8%B5%D9%84-%D8%A7%D9%84%D8%A7%D8%AC%D8%AA%D9%85%D8%A7%D8%B9%D9%8A.html" TargetMode="External"/><Relationship Id="rId12" Type="http://schemas.openxmlformats.org/officeDocument/2006/relationships/hyperlink" Target="https://fastercapital.com/arabpreneur/%D8%AE%D8%AF%D9%85%D8%A7%D8%AA-%D8%A3%D9%81%D8%B6%D9%84-%D8%A7%D9%84%D9%85%D9%85%D8%A7%D8%B1%D8%B3%D8%A7%D8%AA-%D8%A7%D9%84%D8%AA%D8%B9%D9%84%D9%8A%D9%85%D9%8A%D8%A9--%D9%85%D9%86-%D8%A7%D9%84%D9%81%D8%B5%D9%88%D9%84-%D8%A7%D9%84%D8%AF%D8%B1%D8%A7%D8%B3%D9%8A%D8%A9-%D8%A5%D9%84%D9%89-%D9%82%D8%A7%D8%B9%D8%A7%D8%AA-%D9%85%D8%AC%D8%A7%D9%84%D8%B3-%D8%A7%D9%84%D8%A5%D8%AF%D8%A7%D8%B1%D8%A9--%D8%AA%D8%B7%D8%A8%D9%8A%D9%82-%D8%A3%D9%81%D8%B6%D9%84-%D8%A7%D9%84%D9%85%D9%85%D8%A7%D8%B1%D8%B3%D8%A7%D8%AA-%D8%A7%D9%84%D8%AA%D8%B9%D9%84%D9%8A%D9%85%D9%8A%D8%A9-%D9%81%D9%8A-%D8%AB%D9%82%D8%A7%D9%81%D8%A9-%D8%A7%D9%84%D8%B4%D8%B1%D9%83%D8%A7%D8%AA-%D8%A7%D9%84%D9%86%D8%A7%D8%B4%D8%A6%D8%A9.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fastercapital.com/arabpreneur/%D8%A7%D9%84%D8%B4%D9%87%D8%A7%D8%AF%D8%A7%D8%AA-%D9%88%D8%AF%D8%B1%D8%A7%D8%B3%D8%A7%D8%AA-%D8%A7%D9%84%D8%AD%D8%A7%D9%84%D8%A9--%D8%A8%D9%86%D8%A7%D8%A1-%D8%A7%D9%84%D8%AB%D9%82%D8%A9-%D9%85%D8%B9-%D8%AC%D9%85%D9%87%D9%88%D8%B1%D9%83.html" TargetMode="External"/><Relationship Id="rId11" Type="http://schemas.openxmlformats.org/officeDocument/2006/relationships/hyperlink" Target="https://fastercapital.com/arabpreneur/%D8%AA%D8%B3%D9%88%D9%8A%D9%82-%D8%A7%D9%84%D9%82%D8%B6%D8%A7%D9%8A%D8%A7--%D9%83%D9%8A%D9%81%D9%8A%D8%A9-%D8%A5%D8%AA%D9%82%D8%A7%D9%86-%D9%81%D9%86-%D9%88%D8%B9%D9%84%D9%85-%D8%AA%D8%B3%D9%88%D9%8A%D9%82-%D8%A7%D9%84%D9%82%D8%B6%D8%A7%D9%8A%D8%A7-%D9%88%D8%A5%D8%AD%D8%AF%D8%A7%D8%AB-%D9%81%D8%B1%D9%82-%D9%81%D9%8A-%D8%A7%D9%84%D8%B9%D8%A7%D9%84%D9%85.html" TargetMode="External"/><Relationship Id="rId5" Type="http://schemas.openxmlformats.org/officeDocument/2006/relationships/hyperlink" Target="https://fastercapital.com/arabpreneur/%D8%A7%D9%84%D8%AA%D9%85%D9%8A%D8%B2-%D8%A7%D9%84%D8%AA%D9%86%D8%A7%D9%81%D8%B3%D9%8A--%D9%83%D9%8A%D9%81%D9%8A%D8%A9-%D8%A7%D9%84%D8%AA%D9%85%D9%8A%D8%B2-%D8%A8%D9%8A%D9%86-%D8%A7%D9%84%D8%A2%D8%AE%D8%B1%D9%8A%D9%86-%D9%88%D8%AC%D8%B0%D8%A8-%D8%A7%D9%84%D9%85%D8%B2%D9%8A%D8%AF-%D9%85%D9%86-%D8%A7%D9%84%D8%B9%D9%85%D9%84%D8%A7%D8%A1.html" TargetMode="External"/><Relationship Id="rId10" Type="http://schemas.openxmlformats.org/officeDocument/2006/relationships/hyperlink" Target="https://fastercapital.com/arabpreneur/%D9%88%D8%B3%D8%A7%D8%A6%D9%84-%D8%A7%D9%84%D8%AA%D9%88%D8%A7%D8%B5%D9%84-%D8%A7%D9%84%D8%A7%D8%AC%D8%AA%D9%85%D8%A7%D8%B9%D9%8A-%D9%84%D9%84%D9%85%D8%B3%D8%AA%D9%87%D9%84%D9%83--%D9%83%D9%8A%D9%81%D9%8A%D8%A9-%D8%A7%D8%B3%D8%AA%D8%AE%D8%AF%D8%A7%D9%85-%D8%A7%D9%84%D9%85%D9%86%D8%B5%D8%A7%D8%AA-%D9%88%D8%A7%D9%84%D8%B4%D8%A8%D9%83%D8%A7%D8%AA-%D8%B9%D8%A8%D8%B1-%D8%A7%D9%84%D8%A5%D9%86%D8%AA%D8%B1%D9%86%D8%AA-%D9%84%D9%84%D9%88%D8%B5%D9%88%D9%84-%D8%A5%D9%84%D9%89-%D8%B9%D9%85%D9%84%D8%A7%D8%A6%D9%83-%D9%88%D8%A7%D9%84%D8%AA%D9%81%D8%A7%D8%B9%D9%84-%D9%85%D8%B9%D9%87%D9%85.html" TargetMode="External"/><Relationship Id="rId4" Type="http://schemas.openxmlformats.org/officeDocument/2006/relationships/hyperlink" Target="https://fastercapital.com/arabpreneur/%D9%87%D9%88%D9%8A%D8%A9-%D8%A7%D9%84%D8%B9%D9%84%D8%A7%D9%85%D8%A9-%D8%A7%D9%84%D8%AA%D8%AC%D8%A7%D8%B1%D9%8A%D8%A9--%D8%B5%D9%8A%D8%A7%D8%BA%D8%A9-%D9%87%D9%88%D9%8A%D8%A9-%D8%B9%D9%84%D8%A7%D9%85%D8%A9-%D8%AA%D8%AC%D8%A7%D8%B1%D9%8A%D8%A9-%D9%81%D8%B1%D9%8A%D8%AF%D8%A9--%D8%A3%D8%B3%D8%A7%D8%B3-%D8%A7%D9%84%D8%AA%D8%B9%D8%B1%D9%81-%D8%B9%D9%84%D9%89-%D8%A7%D9%84%D8%A3%D8%B9%D9%85%D8%A7%D9%84-%D8%A7%D9%84%D8%AA%D8%AC%D8%A7%D8%B1%D9%8A%D8%A9.html" TargetMode="External"/><Relationship Id="rId9" Type="http://schemas.openxmlformats.org/officeDocument/2006/relationships/hyperlink" Target="https://fastercapital.com/arabpreneur/%D8%A5%D8%B4%D8%B9%D8%A7%D8%B1-%D8%A7%D9%84%D8%A5%D9%84%D8%BA%D8%A7%D8%A1-%D8%A7%D9%84%D9%85%D8%B3%D8%A8%D9%82--%D8%A7%D8%AA%D8%AE%D8%A7%D8%B0-%D8%A7%D9%84%D8%A5%D8%AC%D8%B1%D8%A7%D8%A1%D8%A7%D8%AA-%D8%A7%D9%84%D9%84%D8%A7%D8%B2%D9%85%D8%A9-%D9%84%D9%85%D9%86%D8%B9-%D8%AE%D8%B3%D8%A7%D8%B1%D8%A9-%D8%A7%D9%84%D8%AA%D8%A3%D9%85%D9%8A%D9%86.html"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934496"/>
            <a:ext cx="12192000" cy="4220307"/>
          </a:xfrm>
        </p:spPr>
        <p:txBody>
          <a:bodyPr>
            <a:normAutofit/>
          </a:bodyPr>
          <a:lstStyle/>
          <a:p>
            <a:endParaRPr lang="ar-SA" sz="5400" b="1" dirty="0">
              <a:solidFill>
                <a:srgbClr val="000000"/>
              </a:solidFill>
              <a:effectLst/>
              <a:ea typeface="Calibri" panose="020F0502020204030204" pitchFamily="34" charset="0"/>
              <a:cs typeface="Times New Roman" panose="02020603050405020304" pitchFamily="18" charset="0"/>
            </a:endParaRPr>
          </a:p>
          <a:p>
            <a:r>
              <a:rPr lang="ar-DZ" sz="5400" b="1" dirty="0">
                <a:solidFill>
                  <a:srgbClr val="000000"/>
                </a:solidFill>
                <a:effectLst/>
                <a:ea typeface="Calibri" panose="020F0502020204030204" pitchFamily="34" charset="0"/>
                <a:cs typeface="Times New Roman" panose="02020603050405020304" pitchFamily="18" charset="0"/>
              </a:rPr>
              <a:t>التسويق في المؤسسات غير الربحية</a:t>
            </a:r>
            <a:endParaRPr lang="fr-FR" sz="5400" b="1" dirty="0">
              <a:solidFill>
                <a:srgbClr val="000000"/>
              </a:solidFill>
              <a:effectLst/>
              <a:ea typeface="Calibri" panose="020F0502020204030204" pitchFamily="34" charset="0"/>
              <a:cs typeface="Times New Roman" panose="02020603050405020304" pitchFamily="18" charset="0"/>
            </a:endParaRPr>
          </a:p>
          <a:p>
            <a:r>
              <a:rPr lang="fr-FR"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Non-profit Organizations</a:t>
            </a:r>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4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AF7C0A9F-9197-44E4-84E4-4C569901DA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778" y="3429000"/>
            <a:ext cx="3248025" cy="3320016"/>
          </a:xfrm>
          <a:prstGeom prst="rect">
            <a:avLst/>
          </a:prstGeom>
        </p:spPr>
      </p:pic>
    </p:spTree>
    <p:extLst>
      <p:ext uri="{BB962C8B-B14F-4D97-AF65-F5344CB8AC3E}">
        <p14:creationId xmlns:p14="http://schemas.microsoft.com/office/powerpoint/2010/main" val="3678664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232E5-DEFA-46B2-9749-458AA5F56AC8}"/>
              </a:ext>
            </a:extLst>
          </p:cNvPr>
          <p:cNvSpPr>
            <a:spLocks noGrp="1"/>
          </p:cNvSpPr>
          <p:nvPr>
            <p:ph type="title"/>
          </p:nvPr>
        </p:nvSpPr>
        <p:spPr>
          <a:xfrm>
            <a:off x="838200" y="351693"/>
            <a:ext cx="10476244" cy="1338996"/>
          </a:xfrm>
        </p:spPr>
        <p:txBody>
          <a:bodyPr/>
          <a:lstStyle/>
          <a:p>
            <a:pPr algn="r"/>
            <a:r>
              <a:rPr lang="ar-SA" b="1" dirty="0"/>
              <a:t>التحديات التي تواجه بحوث التسويق في المؤسسات غير الربحية</a:t>
            </a:r>
            <a:endParaRPr lang="fr-DZ" b="1" dirty="0"/>
          </a:p>
        </p:txBody>
      </p:sp>
      <p:sp>
        <p:nvSpPr>
          <p:cNvPr id="3" name="Espace réservé du contenu 2">
            <a:extLst>
              <a:ext uri="{FF2B5EF4-FFF2-40B4-BE49-F238E27FC236}">
                <a16:creationId xmlns:a16="http://schemas.microsoft.com/office/drawing/2014/main" id="{A4265D66-8913-4A04-A057-2975A7038BCF}"/>
              </a:ext>
            </a:extLst>
          </p:cNvPr>
          <p:cNvSpPr>
            <a:spLocks noGrp="1"/>
          </p:cNvSpPr>
          <p:nvPr>
            <p:ph idx="1"/>
          </p:nvPr>
        </p:nvSpPr>
        <p:spPr/>
        <p:txBody>
          <a:bodyPr>
            <a:normAutofit/>
          </a:bodyPr>
          <a:lstStyle/>
          <a:p>
            <a:pPr algn="r" rtl="1"/>
            <a:r>
              <a:rPr lang="ar-SA" sz="3600" dirty="0">
                <a:solidFill>
                  <a:srgbClr val="000000"/>
                </a:solidFill>
                <a:effectLst/>
                <a:latin typeface="Times New Roman" panose="02020603050405020304" pitchFamily="18" charset="0"/>
                <a:ea typeface="Calibri" panose="020F0502020204030204" pitchFamily="34" charset="0"/>
              </a:rPr>
              <a:t>محدودية الموارد المالية والبشرية.</a:t>
            </a:r>
          </a:p>
          <a:p>
            <a:pPr algn="r" rtl="1"/>
            <a:r>
              <a:rPr lang="ar-SA" sz="3600" dirty="0">
                <a:solidFill>
                  <a:srgbClr val="000000"/>
                </a:solidFill>
                <a:effectLst/>
                <a:latin typeface="Times New Roman" panose="02020603050405020304" pitchFamily="18" charset="0"/>
                <a:ea typeface="Calibri" panose="020F0502020204030204" pitchFamily="34" charset="0"/>
              </a:rPr>
              <a:t>ضعف الثقافة البحثية داخل المؤسسة.</a:t>
            </a:r>
          </a:p>
          <a:p>
            <a:pPr algn="r" rtl="1"/>
            <a:r>
              <a:rPr lang="ar-SA" sz="3600" dirty="0">
                <a:solidFill>
                  <a:srgbClr val="000000"/>
                </a:solidFill>
                <a:effectLst/>
                <a:latin typeface="Times New Roman" panose="02020603050405020304" pitchFamily="18" charset="0"/>
                <a:ea typeface="Calibri" panose="020F0502020204030204" pitchFamily="34" charset="0"/>
              </a:rPr>
              <a:t>صعوبة الحصول على بيانات دقيقة عن المتبرعين والمستفيدين</a:t>
            </a:r>
            <a:r>
              <a:rPr lang="ar-SA" sz="3600" dirty="0">
                <a:solidFill>
                  <a:srgbClr val="000000"/>
                </a:solidFill>
                <a:latin typeface="Times New Roman" panose="02020603050405020304" pitchFamily="18" charset="0"/>
                <a:ea typeface="Calibri" panose="020F0502020204030204" pitchFamily="34" charset="0"/>
              </a:rPr>
              <a:t>.</a:t>
            </a:r>
          </a:p>
          <a:p>
            <a:pPr algn="r" rtl="1"/>
            <a:r>
              <a:rPr lang="ar-SA" sz="3600" dirty="0">
                <a:solidFill>
                  <a:srgbClr val="000000"/>
                </a:solidFill>
                <a:effectLst/>
                <a:latin typeface="Times New Roman" panose="02020603050405020304" pitchFamily="18" charset="0"/>
                <a:ea typeface="Calibri" panose="020F0502020204030204" pitchFamily="34" charset="0"/>
              </a:rPr>
              <a:t>الخلط بين العمل الإنساني والأنشطة الترويجية.</a:t>
            </a:r>
          </a:p>
          <a:p>
            <a:pPr algn="r" rtl="1"/>
            <a:r>
              <a:rPr lang="ar-SA" sz="3600" dirty="0">
                <a:solidFill>
                  <a:srgbClr val="000000"/>
                </a:solidFill>
                <a:effectLst/>
                <a:latin typeface="Times New Roman" panose="02020603050405020304" pitchFamily="18" charset="0"/>
                <a:ea typeface="Calibri" panose="020F0502020204030204" pitchFamily="34" charset="0"/>
              </a:rPr>
              <a:t>القيود الأخلاقية في دراسة فئات هشة (الأيتام، المرضى، الفقراء)</a:t>
            </a:r>
            <a:r>
              <a:rPr lang="fr-DZ" sz="3600" dirty="0">
                <a:solidFill>
                  <a:srgbClr val="000000"/>
                </a:solidFill>
                <a:effectLst/>
                <a:latin typeface="Times New Roman" panose="02020603050405020304" pitchFamily="18" charset="0"/>
                <a:ea typeface="Calibri" panose="020F0502020204030204" pitchFamily="34" charset="0"/>
              </a:rPr>
              <a:t>. </a:t>
            </a:r>
            <a:endParaRPr lang="fr-DZ" sz="4800" dirty="0"/>
          </a:p>
        </p:txBody>
      </p:sp>
    </p:spTree>
    <p:extLst>
      <p:ext uri="{BB962C8B-B14F-4D97-AF65-F5344CB8AC3E}">
        <p14:creationId xmlns:p14="http://schemas.microsoft.com/office/powerpoint/2010/main" val="3799586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3BAC0B-FDF5-4211-835C-DFDA637E0136}"/>
              </a:ext>
            </a:extLst>
          </p:cNvPr>
          <p:cNvSpPr>
            <a:spLocks noGrp="1"/>
          </p:cNvSpPr>
          <p:nvPr>
            <p:ph type="title"/>
          </p:nvPr>
        </p:nvSpPr>
        <p:spPr>
          <a:xfrm>
            <a:off x="13398" y="0"/>
            <a:ext cx="12192000" cy="1419383"/>
          </a:xfrm>
        </p:spPr>
        <p:txBody>
          <a:bodyPr>
            <a:normAutofit/>
          </a:bodyPr>
          <a:lstStyle/>
          <a:p>
            <a:pPr algn="ctr"/>
            <a:r>
              <a:rPr lang="ar-SA" sz="4000" b="1" dirty="0"/>
              <a:t>قدم مخطط متكامل لبحث تسويقي قمت به في مؤسستك غير الربحية</a:t>
            </a:r>
            <a:endParaRPr lang="fr-DZ" sz="4000" b="1" dirty="0"/>
          </a:p>
        </p:txBody>
      </p:sp>
      <p:pic>
        <p:nvPicPr>
          <p:cNvPr id="12290" name="Picture 2" descr="Stock Photography Question Mark Illustration Png Clipart Cartoon | My ...">
            <a:extLst>
              <a:ext uri="{FF2B5EF4-FFF2-40B4-BE49-F238E27FC236}">
                <a16:creationId xmlns:a16="http://schemas.microsoft.com/office/drawing/2014/main" id="{01C9796D-1D8D-4D06-860C-1798AAC98ED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9188" y="1215851"/>
            <a:ext cx="7586506" cy="5642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5059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80F0BD-A2EE-4110-802D-5DCD479F1EFB}"/>
              </a:ext>
            </a:extLst>
          </p:cNvPr>
          <p:cNvSpPr>
            <a:spLocks noGrp="1"/>
          </p:cNvSpPr>
          <p:nvPr>
            <p:ph type="ctrTitle"/>
          </p:nvPr>
        </p:nvSpPr>
        <p:spPr>
          <a:xfrm>
            <a:off x="1242646" y="0"/>
            <a:ext cx="9144000" cy="2682910"/>
          </a:xfrm>
        </p:spPr>
        <p:txBody>
          <a:bodyPr>
            <a:normAutofit/>
          </a:bodyPr>
          <a:lstStyle/>
          <a:p>
            <a:r>
              <a:rPr lang="ar-SA" b="1" dirty="0"/>
              <a:t>المحاضرة الخامسة:</a:t>
            </a:r>
            <a:br>
              <a:rPr lang="ar-SA" b="1" dirty="0"/>
            </a:br>
            <a:r>
              <a:rPr lang="ar-SA" b="1" dirty="0"/>
              <a:t> بحوث التسويق في المؤسسات غير الربحية</a:t>
            </a:r>
            <a:endParaRPr lang="fr-DZ" dirty="0"/>
          </a:p>
        </p:txBody>
      </p:sp>
      <p:sp>
        <p:nvSpPr>
          <p:cNvPr id="7" name="AutoShape 2" descr="Qu’est-ce qu’un plan stratégique ?">
            <a:extLst>
              <a:ext uri="{FF2B5EF4-FFF2-40B4-BE49-F238E27FC236}">
                <a16:creationId xmlns:a16="http://schemas.microsoft.com/office/drawing/2014/main" id="{A4FF4040-D8C7-4070-9D22-515B9E4C9D57}"/>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DZ"/>
          </a:p>
        </p:txBody>
      </p:sp>
      <p:sp>
        <p:nvSpPr>
          <p:cNvPr id="11" name="Rectangle 10">
            <a:extLst>
              <a:ext uri="{FF2B5EF4-FFF2-40B4-BE49-F238E27FC236}">
                <a16:creationId xmlns:a16="http://schemas.microsoft.com/office/drawing/2014/main" id="{14AD4365-5C68-48EB-8B84-60B682057C8C}"/>
              </a:ext>
            </a:extLst>
          </p:cNvPr>
          <p:cNvSpPr/>
          <p:nvPr/>
        </p:nvSpPr>
        <p:spPr>
          <a:xfrm>
            <a:off x="-100484" y="6270171"/>
            <a:ext cx="12292484" cy="5878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pic>
        <p:nvPicPr>
          <p:cNvPr id="3" name="Picture 2" descr="بحوث التسويق واهميتها وانواعها وتأثيرها على المشاريع - مشاريع صغيرة">
            <a:extLst>
              <a:ext uri="{FF2B5EF4-FFF2-40B4-BE49-F238E27FC236}">
                <a16:creationId xmlns:a16="http://schemas.microsoft.com/office/drawing/2014/main" id="{11EF4EBE-9AEB-48FA-BBAA-E4D5EC9F8A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72378"/>
            <a:ext cx="12191999" cy="43509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198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7655E1-16ED-4D48-9A1D-E3E8619CE4A5}"/>
              </a:ext>
            </a:extLst>
          </p:cNvPr>
          <p:cNvSpPr>
            <a:spLocks noGrp="1"/>
          </p:cNvSpPr>
          <p:nvPr>
            <p:ph type="title"/>
          </p:nvPr>
        </p:nvSpPr>
        <p:spPr/>
        <p:txBody>
          <a:bodyPr/>
          <a:lstStyle/>
          <a:p>
            <a:pPr algn="r"/>
            <a:r>
              <a:rPr lang="ar-SA" b="1" dirty="0"/>
              <a:t>مقدمة</a:t>
            </a:r>
            <a:endParaRPr lang="fr-DZ" b="1" dirty="0"/>
          </a:p>
        </p:txBody>
      </p:sp>
      <p:sp>
        <p:nvSpPr>
          <p:cNvPr id="3" name="Espace réservé du contenu 2">
            <a:extLst>
              <a:ext uri="{FF2B5EF4-FFF2-40B4-BE49-F238E27FC236}">
                <a16:creationId xmlns:a16="http://schemas.microsoft.com/office/drawing/2014/main" id="{F00160B7-27C2-4FD4-967E-78E072432521}"/>
              </a:ext>
            </a:extLst>
          </p:cNvPr>
          <p:cNvSpPr>
            <a:spLocks noGrp="1"/>
          </p:cNvSpPr>
          <p:nvPr>
            <p:ph idx="1"/>
          </p:nvPr>
        </p:nvSpPr>
        <p:spPr>
          <a:xfrm>
            <a:off x="844062" y="1879041"/>
            <a:ext cx="10509738" cy="4297921"/>
          </a:xfrm>
        </p:spPr>
        <p:txBody>
          <a:bodyPr>
            <a:normAutofit fontScale="92500" lnSpcReduction="20000"/>
          </a:bodyPr>
          <a:lstStyle/>
          <a:p>
            <a:pPr algn="just" rtl="1">
              <a:lnSpc>
                <a:spcPct val="150000"/>
              </a:lnSpc>
            </a:pPr>
            <a:r>
              <a:rPr lang="ar-SA" sz="3200" dirty="0">
                <a:solidFill>
                  <a:srgbClr val="000000"/>
                </a:solidFill>
                <a:effectLst/>
                <a:ea typeface="Calibri" panose="020F0502020204030204" pitchFamily="34" charset="0"/>
                <a:cs typeface="Times New Roman" panose="02020603050405020304" pitchFamily="18" charset="0"/>
              </a:rPr>
              <a:t>تعد المؤسسات غير الربحية أحد أهم الفاعلين في الحياة الاقتصادية والاجتماعية الحديثة، حيث تسهم في تحقيق التنمية المستدامة من خلال تقديم خدمات إنسانية، تعليمية، صحية، وثقافية دون هدف مباشر للربح، غير أن اشتداد المنافسة على التمويل والتبرعات، وتغير توقعات المستفيدين، فرض على هذه المؤسسات تبني أدوات وأساليب التسويق الحديثة لضمان استدامتها وفاعليتها</a:t>
            </a:r>
            <a:r>
              <a:rPr lang="fr-DZ" sz="3200" dirty="0">
                <a:solidFill>
                  <a:srgbClr val="000000"/>
                </a:solidFill>
                <a:effectLst/>
                <a:latin typeface="Times New Roman" panose="02020603050405020304" pitchFamily="18" charset="0"/>
                <a:ea typeface="Calibri" panose="020F0502020204030204" pitchFamily="34" charset="0"/>
              </a:rPr>
              <a:t>. </a:t>
            </a:r>
            <a:r>
              <a:rPr lang="ar-SA" sz="3200" dirty="0">
                <a:solidFill>
                  <a:srgbClr val="000000"/>
                </a:solidFill>
                <a:effectLst/>
                <a:latin typeface="Times New Roman" panose="02020603050405020304" pitchFamily="18" charset="0"/>
                <a:ea typeface="Calibri" panose="020F0502020204030204" pitchFamily="34" charset="0"/>
              </a:rPr>
              <a:t>ومن هنا تبرز بحوث التسويق كأداة استراتيجية لتمكين المؤسسات غير الربحية من فهم بيئتها، وتحليل احتياجات المستفيدين والمتبرعين، وتقييم أثر أنشطتها</a:t>
            </a:r>
            <a:r>
              <a:rPr lang="fr-DZ" sz="3200" dirty="0">
                <a:solidFill>
                  <a:srgbClr val="000000"/>
                </a:solidFill>
                <a:effectLst/>
                <a:latin typeface="Times New Roman" panose="02020603050405020304" pitchFamily="18" charset="0"/>
                <a:ea typeface="Calibri" panose="020F0502020204030204" pitchFamily="34" charset="0"/>
              </a:rPr>
              <a:t>. </a:t>
            </a:r>
            <a:endParaRPr lang="fr-DZ" sz="4400" dirty="0"/>
          </a:p>
        </p:txBody>
      </p:sp>
    </p:spTree>
    <p:extLst>
      <p:ext uri="{BB962C8B-B14F-4D97-AF65-F5344CB8AC3E}">
        <p14:creationId xmlns:p14="http://schemas.microsoft.com/office/powerpoint/2010/main" val="1762454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p:txBody>
          <a:bodyPr/>
          <a:lstStyle/>
          <a:p>
            <a:pPr algn="ctr" rtl="1"/>
            <a:r>
              <a:rPr lang="ar-SA" b="1" dirty="0"/>
              <a:t>السوق</a:t>
            </a:r>
            <a:endParaRPr lang="fr-DZ" b="1" dirty="0"/>
          </a:p>
        </p:txBody>
      </p:sp>
      <p:sp>
        <p:nvSpPr>
          <p:cNvPr id="5" name="Espace réservé du contenu 4">
            <a:extLst>
              <a:ext uri="{FF2B5EF4-FFF2-40B4-BE49-F238E27FC236}">
                <a16:creationId xmlns:a16="http://schemas.microsoft.com/office/drawing/2014/main" id="{2FCA537E-D709-491B-95B3-D1683BBBEE32}"/>
              </a:ext>
            </a:extLst>
          </p:cNvPr>
          <p:cNvSpPr>
            <a:spLocks noGrp="1"/>
          </p:cNvSpPr>
          <p:nvPr>
            <p:ph idx="1"/>
          </p:nvPr>
        </p:nvSpPr>
        <p:spPr>
          <a:xfrm>
            <a:off x="838200" y="2130251"/>
            <a:ext cx="10295374" cy="452175"/>
          </a:xfrm>
        </p:spPr>
        <p:txBody>
          <a:bodyPr>
            <a:normAutofit lnSpcReduction="10000"/>
          </a:bodyPr>
          <a:lstStyle/>
          <a:p>
            <a:pPr marL="0" indent="0" algn="r" rtl="1">
              <a:buNone/>
            </a:pPr>
            <a:r>
              <a:rPr lang="ar-SA" dirty="0"/>
              <a:t>يعرف السوق تسويقيا على أنه مجموع العملاء الحاليين والمحتملين.</a:t>
            </a:r>
          </a:p>
          <a:p>
            <a:pPr marL="0" indent="0" algn="r" rtl="1">
              <a:buNone/>
            </a:pPr>
            <a:endParaRPr lang="fr-DZ" dirty="0"/>
          </a:p>
        </p:txBody>
      </p:sp>
      <p:pic>
        <p:nvPicPr>
          <p:cNvPr id="2050" name="Picture 2" descr="5 Razões para Segmentação de clientes na cadeia de suprimentos">
            <a:extLst>
              <a:ext uri="{FF2B5EF4-FFF2-40B4-BE49-F238E27FC236}">
                <a16:creationId xmlns:a16="http://schemas.microsoft.com/office/drawing/2014/main" id="{FC733739-4688-4E00-B578-D6C35BFE38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786075"/>
            <a:ext cx="12192000" cy="3996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3863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p:txBody>
          <a:bodyPr/>
          <a:lstStyle/>
          <a:p>
            <a:pPr algn="ctr" rtl="1"/>
            <a:r>
              <a:rPr lang="ar-SA" b="1" dirty="0"/>
              <a:t>تعريف بحوث التسويق في المؤسسات غير الربحية</a:t>
            </a:r>
            <a:endParaRPr lang="fr-DZ" b="1" dirty="0"/>
          </a:p>
        </p:txBody>
      </p:sp>
      <p:sp>
        <p:nvSpPr>
          <p:cNvPr id="5" name="Espace réservé du contenu 4">
            <a:extLst>
              <a:ext uri="{FF2B5EF4-FFF2-40B4-BE49-F238E27FC236}">
                <a16:creationId xmlns:a16="http://schemas.microsoft.com/office/drawing/2014/main" id="{A4D64E6E-E66D-45A2-B4F8-D7990B022A6D}"/>
              </a:ext>
            </a:extLst>
          </p:cNvPr>
          <p:cNvSpPr>
            <a:spLocks noGrp="1"/>
          </p:cNvSpPr>
          <p:nvPr>
            <p:ph idx="1"/>
          </p:nvPr>
        </p:nvSpPr>
        <p:spPr>
          <a:xfrm>
            <a:off x="838200" y="1825625"/>
            <a:ext cx="10515600" cy="3972274"/>
          </a:xfrm>
        </p:spPr>
        <p:txBody>
          <a:bodyPr>
            <a:normAutofit fontScale="92500"/>
          </a:bodyPr>
          <a:lstStyle/>
          <a:p>
            <a:pPr marL="0" indent="0" algn="just" rtl="1">
              <a:lnSpc>
                <a:spcPct val="150000"/>
              </a:lnSpc>
              <a:buNone/>
            </a:pPr>
            <a:r>
              <a:rPr lang="ar-SA" sz="2400" dirty="0">
                <a:solidFill>
                  <a:srgbClr val="000000"/>
                </a:solidFill>
                <a:effectLst/>
                <a:ea typeface="Calibri" panose="020F0502020204030204" pitchFamily="34" charset="0"/>
                <a:cs typeface="+mj-cs"/>
              </a:rPr>
              <a:t>      هي عملية منهجية لجمع وتحليل وتفسير البيانات المتعلقة بالمستهلكين، الأسواق، والمنافسة، بغية دعم القرارات التسويقية</a:t>
            </a:r>
            <a:r>
              <a:rPr lang="fr-DZ" sz="2400" dirty="0">
                <a:solidFill>
                  <a:srgbClr val="000000"/>
                </a:solidFill>
                <a:effectLst/>
                <a:latin typeface="Times New Roman" panose="02020603050405020304" pitchFamily="18" charset="0"/>
                <a:ea typeface="Calibri" panose="020F0502020204030204" pitchFamily="34" charset="0"/>
                <a:cs typeface="+mj-cs"/>
              </a:rPr>
              <a:t>. </a:t>
            </a:r>
            <a:r>
              <a:rPr lang="ar-SA" sz="2400" dirty="0">
                <a:solidFill>
                  <a:srgbClr val="000000"/>
                </a:solidFill>
                <a:effectLst/>
                <a:latin typeface="Times New Roman" panose="02020603050405020304" pitchFamily="18" charset="0"/>
                <a:ea typeface="Calibri" panose="020F0502020204030204" pitchFamily="34" charset="0"/>
                <a:cs typeface="+mj-cs"/>
              </a:rPr>
              <a:t>في المؤسسات غير الربحية، يُقصد ببحوث التسويق تلك الأنشطة المنهجية التي تهدف إلى فهم احتياجات المستفيدين والمتبرعين والجمهور العام، وتقييم مدى رضاهم عن الخدمات المقدمة.</a:t>
            </a:r>
            <a:endParaRPr lang="ar-SA" sz="2400" dirty="0">
              <a:cs typeface="+mj-cs"/>
            </a:endParaRPr>
          </a:p>
          <a:p>
            <a:pPr algn="just" rtl="1">
              <a:lnSpc>
                <a:spcPct val="150000"/>
              </a:lnSpc>
            </a:pPr>
            <a:r>
              <a:rPr lang="ar-SA" sz="2400" dirty="0">
                <a:cs typeface="+mj-cs"/>
              </a:rPr>
              <a:t>تدرس أبحاث السوق سلوك الافراد واتجاهاته لمساعدة المؤسسة غير الربحية على تطوير وصقل فكرة واستراتيجية أعمالها. فبحوث التسويق تساعد المؤسسة على فهم السوق المستهدف من خلال جمع البيانات وتحليلها.</a:t>
            </a:r>
          </a:p>
          <a:p>
            <a:pPr algn="just" rtl="1">
              <a:lnSpc>
                <a:spcPct val="150000"/>
              </a:lnSpc>
            </a:pPr>
            <a:r>
              <a:rPr lang="ar-SA" sz="2400" dirty="0">
                <a:cs typeface="+mj-cs"/>
              </a:rPr>
              <a:t>يمكن إجراء الأبحاث داخليا أو من قبل طرف ثالث متخصص في أبحاث السوق. يمكن القيام بذلك من خلال الدراسات الاستقصائية ومجموعات التركيز...</a:t>
            </a:r>
            <a:endParaRPr lang="fr-DZ" sz="2400" dirty="0">
              <a:cs typeface="+mj-cs"/>
            </a:endParaRPr>
          </a:p>
        </p:txBody>
      </p:sp>
      <p:sp>
        <p:nvSpPr>
          <p:cNvPr id="3" name="Rectangle : coins arrondis 2">
            <a:extLst>
              <a:ext uri="{FF2B5EF4-FFF2-40B4-BE49-F238E27FC236}">
                <a16:creationId xmlns:a16="http://schemas.microsoft.com/office/drawing/2014/main" id="{56BDDB24-2A55-46EF-91B0-7AE5D50DA1ED}"/>
              </a:ext>
            </a:extLst>
          </p:cNvPr>
          <p:cNvSpPr/>
          <p:nvPr/>
        </p:nvSpPr>
        <p:spPr>
          <a:xfrm>
            <a:off x="688312" y="1825625"/>
            <a:ext cx="10746712" cy="1603375"/>
          </a:xfrm>
          <a:prstGeom prst="roundRect">
            <a:avLst/>
          </a:prstGeom>
          <a:noFill/>
          <a:ln w="28575"/>
        </p:spPr>
        <p:style>
          <a:lnRef idx="2">
            <a:schemeClr val="dk1"/>
          </a:lnRef>
          <a:fillRef idx="1">
            <a:schemeClr val="lt1"/>
          </a:fillRef>
          <a:effectRef idx="0">
            <a:schemeClr val="dk1"/>
          </a:effectRef>
          <a:fontRef idx="minor">
            <a:schemeClr val="dk1"/>
          </a:fontRef>
        </p:style>
        <p:txBody>
          <a:bodyPr rtlCol="0" anchor="ctr"/>
          <a:lstStyle/>
          <a:p>
            <a:pPr algn="ctr"/>
            <a:endParaRPr lang="fr-DZ"/>
          </a:p>
        </p:txBody>
      </p:sp>
    </p:spTree>
    <p:extLst>
      <p:ext uri="{BB962C8B-B14F-4D97-AF65-F5344CB8AC3E}">
        <p14:creationId xmlns:p14="http://schemas.microsoft.com/office/powerpoint/2010/main" val="2916277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e 5">
            <a:extLst>
              <a:ext uri="{FF2B5EF4-FFF2-40B4-BE49-F238E27FC236}">
                <a16:creationId xmlns:a16="http://schemas.microsoft.com/office/drawing/2014/main" id="{E1AD6241-4640-4236-9A39-9B8F2497C8E5}"/>
              </a:ext>
            </a:extLst>
          </p:cNvPr>
          <p:cNvGraphicFramePr/>
          <p:nvPr>
            <p:extLst>
              <p:ext uri="{D42A27DB-BD31-4B8C-83A1-F6EECF244321}">
                <p14:modId xmlns:p14="http://schemas.microsoft.com/office/powerpoint/2010/main" val="3759303280"/>
              </p:ext>
            </p:extLst>
          </p:nvPr>
        </p:nvGraphicFramePr>
        <p:xfrm>
          <a:off x="-1838847" y="1356527"/>
          <a:ext cx="9334917" cy="5250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me 2">
            <a:extLst>
              <a:ext uri="{FF2B5EF4-FFF2-40B4-BE49-F238E27FC236}">
                <a16:creationId xmlns:a16="http://schemas.microsoft.com/office/drawing/2014/main" id="{4E0E889D-61BB-46F7-8B92-B7B082C2D8E5}"/>
              </a:ext>
            </a:extLst>
          </p:cNvPr>
          <p:cNvGraphicFramePr/>
          <p:nvPr>
            <p:extLst>
              <p:ext uri="{D42A27DB-BD31-4B8C-83A1-F6EECF244321}">
                <p14:modId xmlns:p14="http://schemas.microsoft.com/office/powerpoint/2010/main" val="1207505040"/>
              </p:ext>
            </p:extLst>
          </p:nvPr>
        </p:nvGraphicFramePr>
        <p:xfrm>
          <a:off x="5677229" y="322118"/>
          <a:ext cx="6272315" cy="350866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4275873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p:txBody>
          <a:bodyPr/>
          <a:lstStyle/>
          <a:p>
            <a:pPr algn="ctr" rtl="1"/>
            <a:r>
              <a:rPr lang="ar-SA" b="1" dirty="0"/>
              <a:t>دور بحوث التسويق في المؤسسات غير الربحية</a:t>
            </a:r>
            <a:endParaRPr lang="fr-DZ" b="1" dirty="0"/>
          </a:p>
        </p:txBody>
      </p:sp>
      <p:sp>
        <p:nvSpPr>
          <p:cNvPr id="5" name="Espace réservé du contenu 4">
            <a:extLst>
              <a:ext uri="{FF2B5EF4-FFF2-40B4-BE49-F238E27FC236}">
                <a16:creationId xmlns:a16="http://schemas.microsoft.com/office/drawing/2014/main" id="{A4D64E6E-E66D-45A2-B4F8-D7990B022A6D}"/>
              </a:ext>
            </a:extLst>
          </p:cNvPr>
          <p:cNvSpPr>
            <a:spLocks noGrp="1"/>
          </p:cNvSpPr>
          <p:nvPr>
            <p:ph idx="1"/>
          </p:nvPr>
        </p:nvSpPr>
        <p:spPr>
          <a:xfrm>
            <a:off x="-1" y="1426866"/>
            <a:ext cx="12319279" cy="5335675"/>
          </a:xfrm>
        </p:spPr>
        <p:txBody>
          <a:bodyPr>
            <a:normAutofit fontScale="62500" lnSpcReduction="20000"/>
          </a:bodyPr>
          <a:lstStyle/>
          <a:p>
            <a:pPr algn="just" rtl="1">
              <a:lnSpc>
                <a:spcPct val="120000"/>
              </a:lnSpc>
            </a:pPr>
            <a:r>
              <a:rPr lang="ar-SA" dirty="0"/>
              <a:t>تحديد الجمهور المستهدف وفهمه.</a:t>
            </a:r>
          </a:p>
          <a:p>
            <a:pPr algn="just" rtl="1">
              <a:lnSpc>
                <a:spcPct val="120000"/>
              </a:lnSpc>
            </a:pPr>
            <a:r>
              <a:rPr lang="ar-SA" b="0" i="0" dirty="0">
                <a:effectLst/>
                <a:latin typeface="Almarai"/>
              </a:rPr>
              <a:t>تساعد </a:t>
            </a:r>
            <a:r>
              <a:rPr lang="ar-SA" b="0" i="0" dirty="0">
                <a:effectLst/>
                <a:latin typeface="Almarai"/>
                <a:hlinkClick r:id="rId3" tooltip="أبحاث التسويق في المؤسسات  كيفية إجراء وتحليل أبحاث السوق للحصول على رؤى وفرص">
                  <a:extLst>
                    <a:ext uri="{A12FA001-AC4F-418D-AE19-62706E023703}">
                      <ahyp:hlinkClr xmlns:ahyp="http://schemas.microsoft.com/office/drawing/2018/hyperlinkcolor" val="tx"/>
                    </a:ext>
                  </a:extLst>
                </a:hlinkClick>
              </a:rPr>
              <a:t>أبحاث التسويق المؤسسات</a:t>
            </a:r>
            <a:r>
              <a:rPr lang="ar-SA" b="0" i="0" dirty="0">
                <a:effectLst/>
                <a:latin typeface="Almarai"/>
              </a:rPr>
              <a:t> غير الربحية على تقسيم المؤيدين والمتبرعين والمتطوعين والمستفيدين المحتملين استنادًا إلى خصائصهم السكانية وخصائصهم النفسية وسلوكياتهم واحتياجاتهم. يمكن أن يساعد ذلك المؤسسات غير الربحية على تصميم رسائلها وقنواتها لتناسب كل مجموعة وزيادة مشاركتها وولائها.</a:t>
            </a:r>
          </a:p>
          <a:p>
            <a:pPr algn="just" rtl="1">
              <a:lnSpc>
                <a:spcPct val="120000"/>
              </a:lnSpc>
            </a:pPr>
            <a:r>
              <a:rPr lang="ar-SA" b="0" i="0" dirty="0">
                <a:effectLst/>
                <a:latin typeface="Almarai"/>
              </a:rPr>
              <a:t>تمييز أنفسهم عن العلامات التجارية الأخرى. يمكن أن يساعد التسويق المؤسسات غير الربحية في </a:t>
            </a:r>
            <a:r>
              <a:rPr lang="ar-SA" b="0" i="1" dirty="0">
                <a:effectLst/>
                <a:latin typeface="Almarai"/>
                <a:hlinkClick r:id="rId4" tooltip="هوية العلامة التجارية  صياغة هوية علامة تجارية فريدة  أساس التعرف على الأعمال التجارية">
                  <a:extLst>
                    <a:ext uri="{A12FA001-AC4F-418D-AE19-62706E023703}">
                      <ahyp:hlinkClr xmlns:ahyp="http://schemas.microsoft.com/office/drawing/2018/hyperlinkcolor" val="tx"/>
                    </a:ext>
                  </a:extLst>
                </a:hlinkClick>
              </a:rPr>
              <a:t>صياغة هوية علامة تجارية فريدة</a:t>
            </a:r>
            <a:r>
              <a:rPr lang="ar-SA" b="0" i="0" dirty="0">
                <a:effectLst/>
                <a:latin typeface="Almarai"/>
              </a:rPr>
              <a:t> ومقنعة تعكس مهمتها ورؤيتها وقيمها وشخصيتها. يمكن أن يساعد ذلك المؤسسات غير الربحية على </a:t>
            </a:r>
            <a:r>
              <a:rPr lang="ar-SA" b="0" i="0" dirty="0">
                <a:effectLst/>
                <a:latin typeface="Almarai"/>
                <a:hlinkClick r:id="rId5" tooltip="التميز التنافسي  كيفية التميز بين الآخرين وجذب المزيد من العملاء">
                  <a:extLst>
                    <a:ext uri="{A12FA001-AC4F-418D-AE19-62706E023703}">
                      <ahyp:hlinkClr xmlns:ahyp="http://schemas.microsoft.com/office/drawing/2018/hyperlinkcolor" val="tx"/>
                    </a:ext>
                  </a:extLst>
                </a:hlinkClick>
              </a:rPr>
              <a:t>التميز بين الآخرين وجذب</a:t>
            </a:r>
            <a:r>
              <a:rPr lang="ar-SA" b="0" i="0" dirty="0">
                <a:effectLst/>
                <a:latin typeface="Almarai"/>
              </a:rPr>
              <a:t> المزيد من الاهتمام والدعم.</a:t>
            </a:r>
          </a:p>
          <a:p>
            <a:pPr algn="just" rtl="1">
              <a:lnSpc>
                <a:spcPct val="120000"/>
              </a:lnSpc>
            </a:pPr>
            <a:r>
              <a:rPr lang="ar-SA" b="0" i="0" dirty="0">
                <a:effectLst/>
                <a:latin typeface="Almarai"/>
              </a:rPr>
              <a:t>عرض تأثيرها وقيمتها. يمكن أن يساعد التسويق المؤسسات غير الربحية على سرد قصصها وإظهار نتائجها باستخدام وسائط وتنسيقات متنوعة، مثل </a:t>
            </a:r>
            <a:r>
              <a:rPr lang="ar-SA" b="0" i="0" dirty="0">
                <a:effectLst/>
                <a:latin typeface="Almarai"/>
                <a:hlinkClick r:id="rId6" tooltip="الشهادات ودراسات الحالة  بناء الثقة مع جمهورك">
                  <a:extLst>
                    <a:ext uri="{A12FA001-AC4F-418D-AE19-62706E023703}">
                      <ahyp:hlinkClr xmlns:ahyp="http://schemas.microsoft.com/office/drawing/2018/hyperlinkcolor" val="tx"/>
                    </a:ext>
                  </a:extLst>
                </a:hlinkClick>
              </a:rPr>
              <a:t>الشهادات ودراسات الحالة</a:t>
            </a:r>
            <a:r>
              <a:rPr lang="ar-SA" b="0" i="0" dirty="0">
                <a:effectLst/>
                <a:latin typeface="Almarai"/>
              </a:rPr>
              <a:t> والرسوم البيانية ومقاطع الفيديو ومنشورات </a:t>
            </a:r>
            <a:r>
              <a:rPr lang="ar-SA" b="0" i="0" dirty="0">
                <a:effectLst/>
                <a:latin typeface="Almarai"/>
                <a:hlinkClick r:id="rId7" tooltip="الإعلان على وسائل التواصل الاجتماعي  جدولة المحتوى  فن جدولة المحتوى في الإعلان على وسائل التواصل الاجتماعي">
                  <a:extLst>
                    <a:ext uri="{A12FA001-AC4F-418D-AE19-62706E023703}">
                      <ahyp:hlinkClr xmlns:ahyp="http://schemas.microsoft.com/office/drawing/2018/hyperlinkcolor" val="tx"/>
                    </a:ext>
                  </a:extLst>
                </a:hlinkClick>
              </a:rPr>
              <a:t>وسائل التواصل الاجتماعي</a:t>
            </a:r>
            <a:r>
              <a:rPr lang="ar-SA" b="0" i="0" dirty="0">
                <a:effectLst/>
                <a:latin typeface="Almarai"/>
              </a:rPr>
              <a:t>. يمكن أن يساعد ذلك </a:t>
            </a:r>
            <a:r>
              <a:rPr lang="ar-SA" b="0" i="0" dirty="0">
                <a:effectLst/>
                <a:latin typeface="Almarai"/>
                <a:hlinkClick r:id="rId8" tooltip="انتقال القيادة في المنظمات غير الربحية  بناء مشروع تجاري ناجح  رؤى من تحولات القيادة في المنظمات غير الربحية">
                  <a:extLst>
                    <a:ext uri="{A12FA001-AC4F-418D-AE19-62706E023703}">
                      <ahyp:hlinkClr xmlns:ahyp="http://schemas.microsoft.com/office/drawing/2018/hyperlinkcolor" val="tx"/>
                    </a:ext>
                  </a:extLst>
                </a:hlinkClick>
              </a:rPr>
              <a:t>المنظمات غير الربحية على بناء</a:t>
            </a:r>
            <a:r>
              <a:rPr lang="ar-SA" b="0" i="0" dirty="0">
                <a:effectLst/>
                <a:latin typeface="Almarai"/>
              </a:rPr>
              <a:t> المصداقية والشفافية، وتحفيز جمهورها على </a:t>
            </a:r>
            <a:r>
              <a:rPr lang="ar-SA" b="0" i="0" dirty="0">
                <a:effectLst/>
                <a:latin typeface="Almarai"/>
                <a:hlinkClick r:id="rId9" tooltip="إشعار الإلغاء المسبق  اتخاذ الإجراءات اللازمة لمنع خسارة التأمين">
                  <a:extLst>
                    <a:ext uri="{A12FA001-AC4F-418D-AE19-62706E023703}">
                      <ahyp:hlinkClr xmlns:ahyp="http://schemas.microsoft.com/office/drawing/2018/hyperlinkcolor" val="tx"/>
                    </a:ext>
                  </a:extLst>
                </a:hlinkClick>
              </a:rPr>
              <a:t>اتخاذ الإجراءات اللازمة</a:t>
            </a:r>
            <a:r>
              <a:rPr lang="ar-SA" b="0" i="0" dirty="0">
                <a:effectLst/>
                <a:latin typeface="Almarai"/>
              </a:rPr>
              <a:t>.</a:t>
            </a:r>
          </a:p>
          <a:p>
            <a:pPr algn="just" rtl="1">
              <a:lnSpc>
                <a:spcPct val="120000"/>
              </a:lnSpc>
            </a:pPr>
            <a:r>
              <a:rPr lang="ar-SA" b="0" i="0" dirty="0">
                <a:effectLst/>
                <a:latin typeface="Almarai"/>
              </a:rPr>
              <a:t>توسيع مدى وصولها وتأثيرها. يمكن أن يساعد التسويق المؤسسات غير الربحية في الاستفادة من العديد من </a:t>
            </a:r>
            <a:r>
              <a:rPr lang="ar-SA" b="0" i="0" dirty="0">
                <a:effectLst/>
                <a:latin typeface="Almarai"/>
                <a:hlinkClick r:id="rId10" tooltip="وسائل التواصل الاجتماعي للمستهلك  كيفية استخدام المنصات والشبكات عبر الإنترنت للوصول إلى عملائك والتفاعل معهم">
                  <a:extLst>
                    <a:ext uri="{A12FA001-AC4F-418D-AE19-62706E023703}">
                      <ahyp:hlinkClr xmlns:ahyp="http://schemas.microsoft.com/office/drawing/2018/hyperlinkcolor" val="tx"/>
                    </a:ext>
                  </a:extLst>
                </a:hlinkClick>
              </a:rPr>
              <a:t>المنصات والشبكات عبر الإنترنت</a:t>
            </a:r>
            <a:r>
              <a:rPr lang="ar-SA" b="0" i="0" dirty="0">
                <a:effectLst/>
                <a:latin typeface="Almarai"/>
              </a:rPr>
              <a:t> وغير المتصلة بالإنترنت، مثل مواقع الويب، والمدونات، والنشرات الإخبارية، والندوات عبر الإنترنت، والأحداث، والشراكات، والإحالات. يمكن أن يساعد ذلك المؤسسات غير الربحية على زيادة ظهورها وتعرضها، وتضخيم رسالتها ومهمتها.</a:t>
            </a:r>
          </a:p>
          <a:p>
            <a:pPr algn="just" rtl="1">
              <a:lnSpc>
                <a:spcPct val="120000"/>
              </a:lnSpc>
            </a:pPr>
            <a:r>
              <a:rPr lang="ar-SA" b="0" i="0" dirty="0">
                <a:effectLst/>
                <a:latin typeface="Almarai"/>
              </a:rPr>
              <a:t>بحوث التسويق ليس نشاطًا لمرة واحدة أو رفاهية للمؤسسات غير الربحية؛ إنها عملية استراتيجية ومستمرة يمكن أن تساعد المنظمات غير الربحية على تحقيق أهدافها </a:t>
            </a:r>
            <a:r>
              <a:rPr lang="ar-SA" b="0" i="0" dirty="0">
                <a:effectLst/>
                <a:latin typeface="Almarai"/>
                <a:hlinkClick r:id="rId11" tooltip="تسويق القضايا  كيفية إتقان فن وعلم تسويق القضايا وإحداث فرق في العالم">
                  <a:extLst>
                    <a:ext uri="{A12FA001-AC4F-418D-AE19-62706E023703}">
                      <ahyp:hlinkClr xmlns:ahyp="http://schemas.microsoft.com/office/drawing/2018/hyperlinkcolor" val="tx"/>
                    </a:ext>
                  </a:extLst>
                </a:hlinkClick>
              </a:rPr>
              <a:t>وإحداث فرق في العالم</a:t>
            </a:r>
            <a:r>
              <a:rPr lang="ar-SA" b="0" i="0" dirty="0">
                <a:effectLst/>
                <a:latin typeface="Almarai"/>
              </a:rPr>
              <a:t>. من خلال </a:t>
            </a:r>
            <a:r>
              <a:rPr lang="ar-SA" b="0" i="0" dirty="0">
                <a:effectLst/>
                <a:latin typeface="Almarai"/>
                <a:hlinkClick r:id="rId12" tooltip="خدمات أفضل الممارسات التعليمية  من الفصول الدراسية إلى قاعات مجالس الإدارة  تطبيق أفضل الممارسات التعليمية في ثقافة الشركات الناشئة">
                  <a:extLst>
                    <a:ext uri="{A12FA001-AC4F-418D-AE19-62706E023703}">
                      <ahyp:hlinkClr xmlns:ahyp="http://schemas.microsoft.com/office/drawing/2018/hyperlinkcolor" val="tx"/>
                    </a:ext>
                  </a:extLst>
                </a:hlinkClick>
              </a:rPr>
              <a:t>تطبيق بعض أفضل الممارسات</a:t>
            </a:r>
            <a:r>
              <a:rPr lang="ar-SA" b="0" i="0" dirty="0">
                <a:effectLst/>
                <a:latin typeface="Almarai"/>
              </a:rPr>
              <a:t> وأساليب التسويق، يمكن </a:t>
            </a:r>
            <a:r>
              <a:rPr lang="ar-SA" b="0" i="0" dirty="0">
                <a:effectLst/>
                <a:latin typeface="Almarai"/>
                <a:hlinkClick r:id="rId13" tooltip="تعبئة الموارد غير الربحية  تقنيات التسويق للمؤسسات غير الربحية  تعزيز تعبئة الموارد">
                  <a:extLst>
                    <a:ext uri="{A12FA001-AC4F-418D-AE19-62706E023703}">
                      <ahyp:hlinkClr xmlns:ahyp="http://schemas.microsoft.com/office/drawing/2018/hyperlinkcolor" val="tx"/>
                    </a:ext>
                  </a:extLst>
                </a:hlinkClick>
              </a:rPr>
              <a:t>للمؤسسات غير الربحية تعزيز</a:t>
            </a:r>
            <a:r>
              <a:rPr lang="ar-SA" b="0" i="0" dirty="0">
                <a:effectLst/>
                <a:latin typeface="Almarai"/>
              </a:rPr>
              <a:t> اتصالاتها واتصالها مع جمهورها المستهدف، وفي النهاية تأثيرها وقيمتها.</a:t>
            </a:r>
          </a:p>
          <a:p>
            <a:pPr algn="just" rtl="1">
              <a:lnSpc>
                <a:spcPct val="120000"/>
              </a:lnSpc>
            </a:pPr>
            <a:r>
              <a:rPr lang="ar-SA" dirty="0">
                <a:latin typeface="Almarai"/>
              </a:rPr>
              <a:t>بحوث التسويق لها دور مهما أيضا لمعرف أصداء نشاطها، إذ حققت أهدافها وكانت وافية لوعودها وأهل لثقة المتبرعين والمؤيدين والمتطوعين أم لا.</a:t>
            </a:r>
            <a:endParaRPr lang="ar-SA" dirty="0"/>
          </a:p>
        </p:txBody>
      </p:sp>
    </p:spTree>
    <p:extLst>
      <p:ext uri="{BB962C8B-B14F-4D97-AF65-F5344CB8AC3E}">
        <p14:creationId xmlns:p14="http://schemas.microsoft.com/office/powerpoint/2010/main" val="1385925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a:xfrm>
            <a:off x="782319" y="0"/>
            <a:ext cx="10515600" cy="1325563"/>
          </a:xfrm>
        </p:spPr>
        <p:txBody>
          <a:bodyPr/>
          <a:lstStyle/>
          <a:p>
            <a:pPr algn="ctr" rtl="1"/>
            <a:r>
              <a:rPr lang="ar-SA" b="1" dirty="0"/>
              <a:t>أنواع بحوث التسويق </a:t>
            </a:r>
            <a:endParaRPr lang="fr-DZ" b="1" dirty="0"/>
          </a:p>
        </p:txBody>
      </p:sp>
      <p:sp>
        <p:nvSpPr>
          <p:cNvPr id="5" name="Espace réservé du contenu 4">
            <a:extLst>
              <a:ext uri="{FF2B5EF4-FFF2-40B4-BE49-F238E27FC236}">
                <a16:creationId xmlns:a16="http://schemas.microsoft.com/office/drawing/2014/main" id="{A4D64E6E-E66D-45A2-B4F8-D7990B022A6D}"/>
              </a:ext>
            </a:extLst>
          </p:cNvPr>
          <p:cNvSpPr>
            <a:spLocks noGrp="1"/>
          </p:cNvSpPr>
          <p:nvPr>
            <p:ph idx="1"/>
          </p:nvPr>
        </p:nvSpPr>
        <p:spPr>
          <a:xfrm>
            <a:off x="-1" y="701040"/>
            <a:ext cx="12202161" cy="6156959"/>
          </a:xfrm>
        </p:spPr>
        <p:txBody>
          <a:bodyPr>
            <a:normAutofit fontScale="92500" lnSpcReduction="20000"/>
          </a:bodyPr>
          <a:lstStyle/>
          <a:p>
            <a:pPr algn="just" rtl="1">
              <a:lnSpc>
                <a:spcPct val="120000"/>
              </a:lnSpc>
            </a:pPr>
            <a:r>
              <a:rPr lang="ar-SA" sz="1800" b="1" i="0" dirty="0">
                <a:solidFill>
                  <a:srgbClr val="333333"/>
                </a:solidFill>
                <a:effectLst/>
                <a:highlight>
                  <a:srgbClr val="FFFF00"/>
                </a:highlight>
                <a:latin typeface="DroidArabicKufi-Regular"/>
                <a:cs typeface="+mj-cs"/>
              </a:rPr>
              <a:t>الأبحاث وفقاً لهدفها: </a:t>
            </a:r>
            <a:r>
              <a:rPr lang="ar-SA" sz="1800" b="0" i="0" dirty="0">
                <a:solidFill>
                  <a:srgbClr val="333333"/>
                </a:solidFill>
                <a:effectLst/>
                <a:latin typeface="DroidArabicKufi-Regular"/>
                <a:cs typeface="+mj-cs"/>
              </a:rPr>
              <a:t>وتُصنف إلى نوعين هما: </a:t>
            </a:r>
          </a:p>
          <a:p>
            <a:pPr algn="just" rtl="1">
              <a:lnSpc>
                <a:spcPct val="120000"/>
              </a:lnSpc>
            </a:pPr>
            <a:r>
              <a:rPr lang="ar-SA" sz="1800" b="1" i="0" dirty="0">
                <a:solidFill>
                  <a:srgbClr val="333333"/>
                </a:solidFill>
                <a:effectLst/>
                <a:latin typeface="DroidArabicKufi-Regular"/>
                <a:cs typeface="+mj-cs"/>
              </a:rPr>
              <a:t>الأبحاث الاستكشافيّة (الاستطلاعيّة): </a:t>
            </a:r>
            <a:r>
              <a:rPr lang="ar-SA" sz="1800" b="0" i="0" dirty="0">
                <a:solidFill>
                  <a:srgbClr val="333333"/>
                </a:solidFill>
                <a:effectLst/>
                <a:latin typeface="DroidArabicKufi-Regular"/>
                <a:cs typeface="+mj-cs"/>
              </a:rPr>
              <a:t>هي مرحلة يجب تنفيذها قبل الانتقال إلى أيّ نوع أبحاث أُخرى؛ حيث تُساهم البحوث الاستكشافيّة في تعزيز التعاون بين منطقة البحث والباحث، كما تسعى إلى تحقيق أهداف وهي تشخيص وتحديد وتوضيح المشكلة، وبناء الفرضيات. </a:t>
            </a:r>
          </a:p>
          <a:p>
            <a:pPr algn="just" rtl="1">
              <a:lnSpc>
                <a:spcPct val="120000"/>
              </a:lnSpc>
            </a:pPr>
            <a:r>
              <a:rPr lang="ar-SA" sz="1800" b="1" i="0" dirty="0">
                <a:solidFill>
                  <a:srgbClr val="333333"/>
                </a:solidFill>
                <a:effectLst/>
                <a:latin typeface="DroidArabicKufi-Regular"/>
                <a:cs typeface="+mj-cs"/>
              </a:rPr>
              <a:t>الأبحاث الاستنتاجيّة: </a:t>
            </a:r>
            <a:r>
              <a:rPr lang="ar-SA" sz="1800" b="0" i="0" dirty="0">
                <a:solidFill>
                  <a:srgbClr val="333333"/>
                </a:solidFill>
                <a:effectLst/>
                <a:latin typeface="DroidArabicKufi-Regular"/>
                <a:cs typeface="+mj-cs"/>
              </a:rPr>
              <a:t>هي البحوث التي تأتي بعد الانتهاء من إعداد البحوث الاستكشافيّة؛ حيث تساعد الباحث على دراسة كافة التغيرات الرئيسيّة في المُشكلة، والتعرف على فرضياتها بهدف التحقق من صحتها؛ عن طريق جمع الآراء والبيانات الخاصة في المشكلة، ومن ثمّ تحليلها بهدف الوصول إلى نتائج توفر حلولاً بديلةً لها؛ ممّا يُساعد على معالجة هذه المُشكلة.</a:t>
            </a:r>
          </a:p>
          <a:p>
            <a:pPr algn="just" rtl="1">
              <a:lnSpc>
                <a:spcPct val="120000"/>
              </a:lnSpc>
            </a:pPr>
            <a:r>
              <a:rPr lang="ar-SA" sz="1800" b="1" i="0" dirty="0">
                <a:solidFill>
                  <a:srgbClr val="333333"/>
                </a:solidFill>
                <a:effectLst/>
                <a:highlight>
                  <a:srgbClr val="FFFF00"/>
                </a:highlight>
                <a:latin typeface="DroidArabicKufi-Regular"/>
                <a:cs typeface="+mj-cs"/>
              </a:rPr>
              <a:t>الأبحاث وفقاً لعُمقِ الدراسة، </a:t>
            </a:r>
            <a:r>
              <a:rPr lang="ar-SA" sz="1800" b="0" i="0" dirty="0">
                <a:solidFill>
                  <a:srgbClr val="333333"/>
                </a:solidFill>
                <a:effectLst/>
                <a:latin typeface="DroidArabicKufi-Regular"/>
                <a:cs typeface="+mj-cs"/>
              </a:rPr>
              <a:t>وتُقسم إلى نوعين هما:</a:t>
            </a:r>
          </a:p>
          <a:p>
            <a:pPr algn="just" rtl="1">
              <a:lnSpc>
                <a:spcPct val="120000"/>
              </a:lnSpc>
            </a:pPr>
            <a:r>
              <a:rPr lang="ar-SA" sz="1800" b="1" i="0" dirty="0">
                <a:solidFill>
                  <a:srgbClr val="333333"/>
                </a:solidFill>
                <a:effectLst/>
                <a:latin typeface="DroidArabicKufi-Regular"/>
                <a:cs typeface="+mj-cs"/>
              </a:rPr>
              <a:t>الأبحاث الكيفيّة: </a:t>
            </a:r>
            <a:r>
              <a:rPr lang="ar-SA" sz="1800" b="0" i="0" dirty="0">
                <a:solidFill>
                  <a:srgbClr val="333333"/>
                </a:solidFill>
                <a:effectLst/>
                <a:latin typeface="DroidArabicKufi-Regular"/>
                <a:cs typeface="+mj-cs"/>
              </a:rPr>
              <a:t>هي عبارة عن دراسات تفصيليّة للسلوك الخاص بالأفراد، وتعتمد على استخدام مجموعة من الأسئلة التي تُوفرُ للباحث إجابات حول الأسباب الرئيسيّة للتعامل مع موقفٍ مُحددٍ.</a:t>
            </a:r>
          </a:p>
          <a:p>
            <a:pPr algn="just" rtl="1">
              <a:lnSpc>
                <a:spcPct val="120000"/>
              </a:lnSpc>
            </a:pPr>
            <a:r>
              <a:rPr lang="ar-SA" sz="1800" b="1" i="0" dirty="0">
                <a:solidFill>
                  <a:srgbClr val="333333"/>
                </a:solidFill>
                <a:effectLst/>
                <a:latin typeface="DroidArabicKufi-Regular"/>
                <a:cs typeface="+mj-cs"/>
              </a:rPr>
              <a:t>الأبحاث الكميّة: </a:t>
            </a:r>
            <a:r>
              <a:rPr lang="ar-SA" sz="1800" b="0" i="0" dirty="0">
                <a:solidFill>
                  <a:srgbClr val="333333"/>
                </a:solidFill>
                <a:effectLst/>
                <a:latin typeface="DroidArabicKufi-Regular"/>
                <a:cs typeface="+mj-cs"/>
              </a:rPr>
              <a:t>هي مجموعة من البحوث التي تُوفر معلومات للمؤسسة تساعدها على فهم ظاهرة معينة، ولكن يجب أن تشمل هذه المعلومات تحديداً كمياً للسلوك أو الظاهرة المُكتشفة؛ من خلال إعداد البحوث الكيفيّة، ومن ثمّ الاعتماد على البحوث الكميّة التي تهتمّ بدراسة فئة مُحدّدة من فئات الدراسة، وتوفر إمكانية ترقيم، وإحصاء أغلب العناصر المُكتشفة في البحوث الكيفيّة. </a:t>
            </a:r>
          </a:p>
          <a:p>
            <a:pPr algn="just" rtl="1">
              <a:lnSpc>
                <a:spcPct val="120000"/>
              </a:lnSpc>
            </a:pPr>
            <a:r>
              <a:rPr lang="ar-SA" sz="1800" b="1" i="0" dirty="0">
                <a:solidFill>
                  <a:srgbClr val="333333"/>
                </a:solidFill>
                <a:effectLst/>
                <a:highlight>
                  <a:srgbClr val="FFFF00"/>
                </a:highlight>
                <a:latin typeface="DroidArabicKufi-Regular"/>
                <a:cs typeface="+mj-cs"/>
              </a:rPr>
              <a:t>الأبحاث وفقاً للحصول على البيانات، </a:t>
            </a:r>
            <a:r>
              <a:rPr lang="ar-SA" sz="1800" b="0" i="0" dirty="0">
                <a:solidFill>
                  <a:srgbClr val="333333"/>
                </a:solidFill>
                <a:effectLst/>
                <a:latin typeface="DroidArabicKufi-Regular"/>
                <a:cs typeface="+mj-cs"/>
              </a:rPr>
              <a:t>وتُصنف إلى نوعين هما: </a:t>
            </a:r>
          </a:p>
          <a:p>
            <a:pPr algn="just" rtl="1">
              <a:lnSpc>
                <a:spcPct val="120000"/>
              </a:lnSpc>
            </a:pPr>
            <a:r>
              <a:rPr lang="ar-SA" sz="1800" b="1" i="0" dirty="0">
                <a:solidFill>
                  <a:srgbClr val="333333"/>
                </a:solidFill>
                <a:effectLst/>
                <a:latin typeface="DroidArabicKufi-Regular"/>
                <a:cs typeface="+mj-cs"/>
              </a:rPr>
              <a:t>الأبحاث المكتبيّة: </a:t>
            </a:r>
            <a:r>
              <a:rPr lang="ar-SA" sz="1800" b="0" i="0" dirty="0">
                <a:solidFill>
                  <a:srgbClr val="333333"/>
                </a:solidFill>
                <a:effectLst/>
                <a:latin typeface="DroidArabicKufi-Regular"/>
                <a:cs typeface="+mj-cs"/>
              </a:rPr>
              <a:t>هي الاعتماد على جمع البيانات الفرعيّة التي توجد قبل إعداد الأبحاث؛ حيث تتواجد داخل المؤسسة العديد من البيانات الداخليّة، أمّا البيانات الخارجيّة فهي كافة البيانات الثانويّة التي توجد خارج المُؤسسة وترتبط مع الجمهور المستهدف أو المحيط الخارجي للمؤسسة غير الربحية. </a:t>
            </a:r>
          </a:p>
          <a:p>
            <a:pPr algn="just" rtl="1">
              <a:lnSpc>
                <a:spcPct val="120000"/>
              </a:lnSpc>
            </a:pPr>
            <a:r>
              <a:rPr lang="ar-SA" sz="1800" b="1" i="0" dirty="0">
                <a:solidFill>
                  <a:srgbClr val="333333"/>
                </a:solidFill>
                <a:effectLst/>
                <a:latin typeface="DroidArabicKufi-Regular"/>
                <a:cs typeface="+mj-cs"/>
              </a:rPr>
              <a:t>الأبحاث الميدانيّة: </a:t>
            </a:r>
            <a:r>
              <a:rPr lang="ar-SA" sz="1800" b="0" i="0" dirty="0">
                <a:solidFill>
                  <a:srgbClr val="333333"/>
                </a:solidFill>
                <a:effectLst/>
                <a:latin typeface="DroidArabicKufi-Regular"/>
                <a:cs typeface="+mj-cs"/>
              </a:rPr>
              <a:t>هي الاعتماد على جمع البيانات الأوليّة التي يتمّ الحصول عليها للمرة الأولى من الميدان؛ أي مِن خلال مصادرها الأوليّة بهدف الوصول إلى حلٍّ للمشكلة، وتُعدّ هذه البيانات ضروريّة عندما لا تستطيع البيانات الثانويّة الوصول لحلول للمشكلة، وتُجمع البيانات الأوليّة من خارج أو داخل المؤسسة؛ من خلال استخدام أحد الأساليب الآتية الاستقصاء أو التجربة أو الملاحظة.</a:t>
            </a:r>
          </a:p>
        </p:txBody>
      </p:sp>
    </p:spTree>
    <p:extLst>
      <p:ext uri="{BB962C8B-B14F-4D97-AF65-F5344CB8AC3E}">
        <p14:creationId xmlns:p14="http://schemas.microsoft.com/office/powerpoint/2010/main" val="3338537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5BBB5C-DCD7-4AE7-88D5-5D1DF4D66764}"/>
              </a:ext>
            </a:extLst>
          </p:cNvPr>
          <p:cNvSpPr>
            <a:spLocks noGrp="1"/>
          </p:cNvSpPr>
          <p:nvPr>
            <p:ph type="title"/>
          </p:nvPr>
        </p:nvSpPr>
        <p:spPr/>
        <p:txBody>
          <a:bodyPr/>
          <a:lstStyle/>
          <a:p>
            <a:pPr algn="ctr" rtl="1"/>
            <a:r>
              <a:rPr lang="ar-SA" b="1" dirty="0"/>
              <a:t>خطوات بحوث التسويق</a:t>
            </a:r>
            <a:endParaRPr lang="fr-DZ" b="1" dirty="0"/>
          </a:p>
        </p:txBody>
      </p:sp>
      <p:graphicFrame>
        <p:nvGraphicFramePr>
          <p:cNvPr id="3" name="Diagramme 2">
            <a:extLst>
              <a:ext uri="{FF2B5EF4-FFF2-40B4-BE49-F238E27FC236}">
                <a16:creationId xmlns:a16="http://schemas.microsoft.com/office/drawing/2014/main" id="{419D47E4-D96B-4E45-9917-6A06B80819FF}"/>
              </a:ext>
            </a:extLst>
          </p:cNvPr>
          <p:cNvGraphicFramePr/>
          <p:nvPr>
            <p:extLst>
              <p:ext uri="{D42A27DB-BD31-4B8C-83A1-F6EECF244321}">
                <p14:modId xmlns:p14="http://schemas.microsoft.com/office/powerpoint/2010/main" val="3836838252"/>
              </p:ext>
            </p:extLst>
          </p:nvPr>
        </p:nvGraphicFramePr>
        <p:xfrm>
          <a:off x="0" y="1402080"/>
          <a:ext cx="12100560" cy="5455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895242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7229</TotalTime>
  <Words>1044</Words>
  <Application>Microsoft Office PowerPoint</Application>
  <PresentationFormat>Grand écran</PresentationFormat>
  <Paragraphs>65</Paragraphs>
  <Slides>11</Slides>
  <Notes>5</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Almarai</vt:lpstr>
      <vt:lpstr>Arial</vt:lpstr>
      <vt:lpstr>Calibri</vt:lpstr>
      <vt:lpstr>Calibri Light</vt:lpstr>
      <vt:lpstr>DroidArabicKufi-Regular</vt:lpstr>
      <vt:lpstr>Times New Roman</vt:lpstr>
      <vt:lpstr>Thème Office</vt:lpstr>
      <vt:lpstr>Présentation PowerPoint</vt:lpstr>
      <vt:lpstr>المحاضرة الخامسة:  بحوث التسويق في المؤسسات غير الربحية</vt:lpstr>
      <vt:lpstr>مقدمة</vt:lpstr>
      <vt:lpstr>السوق</vt:lpstr>
      <vt:lpstr>تعريف بحوث التسويق في المؤسسات غير الربحية</vt:lpstr>
      <vt:lpstr>Présentation PowerPoint</vt:lpstr>
      <vt:lpstr>دور بحوث التسويق في المؤسسات غير الربحية</vt:lpstr>
      <vt:lpstr>أنواع بحوث التسويق </vt:lpstr>
      <vt:lpstr>خطوات بحوث التسويق</vt:lpstr>
      <vt:lpstr>التحديات التي تواجه بحوث التسويق في المؤسسات غير الربحية</vt:lpstr>
      <vt:lpstr>قدم مخطط متكامل لبحث تسويقي قمت به في مؤسستك غير الربحية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dc:title>
  <dc:creator>mehdi mendjel</dc:creator>
  <cp:lastModifiedBy>imene.benaida@outlook.fr</cp:lastModifiedBy>
  <cp:revision>165</cp:revision>
  <dcterms:created xsi:type="dcterms:W3CDTF">2024-09-27T14:01:48Z</dcterms:created>
  <dcterms:modified xsi:type="dcterms:W3CDTF">2025-10-28T21:05:32Z</dcterms:modified>
</cp:coreProperties>
</file>