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9"/>
  </p:notesMasterIdLst>
  <p:sldIdLst>
    <p:sldId id="257" r:id="rId2"/>
    <p:sldId id="256" r:id="rId3"/>
    <p:sldId id="259" r:id="rId4"/>
    <p:sldId id="258"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D8A52-DBF0-4406-841D-D11DB1417CB6}" type="datetimeFigureOut">
              <a:rPr lang="fr-FR" smtClean="0"/>
              <a:t>21/02/2021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86AABE-3FA3-4689-BDEA-D5F6B42E39AF}" type="slidenum">
              <a:rPr lang="fr-FR" smtClean="0"/>
              <a:t>‹N°›</a:t>
            </a:fld>
            <a:endParaRPr lang="fr-FR"/>
          </a:p>
        </p:txBody>
      </p:sp>
    </p:spTree>
    <p:extLst>
      <p:ext uri="{BB962C8B-B14F-4D97-AF65-F5344CB8AC3E}">
        <p14:creationId xmlns:p14="http://schemas.microsoft.com/office/powerpoint/2010/main" val="3594156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5" name="Espace réservé du pied de page 4"/>
          <p:cNvSpPr>
            <a:spLocks noGrp="1"/>
          </p:cNvSpPr>
          <p:nvPr>
            <p:ph type="ftr" sz="quarter" idx="11"/>
          </p:nvPr>
        </p:nvSpPr>
        <p:spPr/>
        <p:txBody>
          <a:bodyPr/>
          <a:lstStyle/>
          <a:p>
            <a:r>
              <a:rPr lang="ar-DZ" smtClean="0"/>
              <a:t>المادة التعليمية استراتيحيات النمو و التدويل من إعداد الدكتورة تباني رزيقة جامعة باجي مختار عنابة 2020-2021 </a:t>
            </a:r>
            <a:endParaRPr lang="fr-FR"/>
          </a:p>
        </p:txBody>
      </p:sp>
    </p:spTree>
    <p:extLst>
      <p:ext uri="{BB962C8B-B14F-4D97-AF65-F5344CB8AC3E}">
        <p14:creationId xmlns:p14="http://schemas.microsoft.com/office/powerpoint/2010/main" val="72933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Modifiez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9C2AFE5A-E34A-4E8F-B1D3-C4662DFFCE53}" type="datetimeFigureOut">
              <a:rPr lang="fr-FR" smtClean="0"/>
              <a:t>21/02/2021</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5DEF9B2-89AF-4871-AA16-786A528B723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C2AFE5A-E34A-4E8F-B1D3-C4662DFFCE53}" type="datetimeFigureOut">
              <a:rPr lang="fr-FR" smtClean="0"/>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EF9B2-89AF-4871-AA16-786A528B723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C2AFE5A-E34A-4E8F-B1D3-C4662DFFCE53}" type="datetimeFigureOut">
              <a:rPr lang="fr-FR" smtClean="0"/>
              <a:t>21/02/2021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DEF9B2-89AF-4871-AA16-786A528B723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Modifiez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9C2AFE5A-E34A-4E8F-B1D3-C4662DFFCE53}" type="datetimeFigureOut">
              <a:rPr lang="fr-FR" smtClean="0"/>
              <a:t>21/02/2021</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D5DEF9B2-89AF-4871-AA16-786A528B723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9C2AFE5A-E34A-4E8F-B1D3-C4662DFFCE53}" type="datetimeFigureOut">
              <a:rPr lang="fr-FR" smtClean="0"/>
              <a:t>21/02/2021</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D5DEF9B2-89AF-4871-AA16-786A528B7231}" type="slidenum">
              <a:rPr lang="fr-FR" smtClean="0"/>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9C2AFE5A-E34A-4E8F-B1D3-C4662DFFCE53}" type="datetimeFigureOut">
              <a:rPr lang="fr-FR" smtClean="0"/>
              <a:t>21/02/2021</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D5DEF9B2-89AF-4871-AA16-786A528B723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9C2AFE5A-E34A-4E8F-B1D3-C4662DFFCE53}" type="datetimeFigureOut">
              <a:rPr lang="fr-FR" smtClean="0"/>
              <a:t>21/02/2021</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D5DEF9B2-89AF-4871-AA16-786A528B723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9C2AFE5A-E34A-4E8F-B1D3-C4662DFFCE53}" type="datetimeFigureOut">
              <a:rPr lang="fr-FR" smtClean="0"/>
              <a:t>21/02/2021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5DEF9B2-89AF-4871-AA16-786A528B723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9C2AFE5A-E34A-4E8F-B1D3-C4662DFFCE53}" type="datetimeFigureOut">
              <a:rPr lang="fr-FR" smtClean="0"/>
              <a:t>21/02/2021</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D5DEF9B2-89AF-4871-AA16-786A528B723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9C2AFE5A-E34A-4E8F-B1D3-C4662DFFCE53}" type="datetimeFigureOut">
              <a:rPr lang="fr-FR" smtClean="0"/>
              <a:t>21/02/2021</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D5DEF9B2-89AF-4871-AA16-786A528B723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9C2AFE5A-E34A-4E8F-B1D3-C4662DFFCE53}" type="datetimeFigureOut">
              <a:rPr lang="fr-FR" smtClean="0"/>
              <a:t>21/02/2021</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D5DEF9B2-89AF-4871-AA16-786A528B723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C2AFE5A-E34A-4E8F-B1D3-C4662DFFCE53}" type="datetimeFigureOut">
              <a:rPr lang="fr-FR" smtClean="0"/>
              <a:t>21/02/2021</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5DEF9B2-89AF-4871-AA16-786A528B7231}"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692696"/>
            <a:ext cx="7772400" cy="1686049"/>
          </a:xfrm>
        </p:spPr>
        <p:txBody>
          <a:bodyPr>
            <a:normAutofit/>
          </a:bodyPr>
          <a:lstStyle/>
          <a:p>
            <a:pPr algn="ctr"/>
            <a:r>
              <a:rPr lang="ar-DZ" sz="2400" dirty="0" smtClean="0">
                <a:solidFill>
                  <a:schemeClr val="tx1">
                    <a:lumMod val="95000"/>
                  </a:schemeClr>
                </a:solidFill>
              </a:rPr>
              <a:t>جامعة باجي مختار عنابة </a:t>
            </a:r>
            <a:br>
              <a:rPr lang="ar-DZ" sz="2400" dirty="0" smtClean="0">
                <a:solidFill>
                  <a:schemeClr val="tx1">
                    <a:lumMod val="95000"/>
                  </a:schemeClr>
                </a:solidFill>
              </a:rPr>
            </a:br>
            <a:r>
              <a:rPr lang="ar-DZ" sz="2400" dirty="0" smtClean="0">
                <a:solidFill>
                  <a:schemeClr val="tx1">
                    <a:lumMod val="95000"/>
                  </a:schemeClr>
                </a:solidFill>
              </a:rPr>
              <a:t>كلية العلوم الاقتصادية وعلوم التسيير</a:t>
            </a:r>
            <a:br>
              <a:rPr lang="ar-DZ" sz="2400" dirty="0" smtClean="0">
                <a:solidFill>
                  <a:schemeClr val="tx1">
                    <a:lumMod val="95000"/>
                  </a:schemeClr>
                </a:solidFill>
              </a:rPr>
            </a:br>
            <a:r>
              <a:rPr lang="ar-DZ" sz="2400" dirty="0" smtClean="0">
                <a:solidFill>
                  <a:schemeClr val="tx1">
                    <a:lumMod val="95000"/>
                  </a:schemeClr>
                </a:solidFill>
              </a:rPr>
              <a:t>قسم علوم التسيير </a:t>
            </a:r>
            <a:br>
              <a:rPr lang="ar-DZ" sz="2400" dirty="0" smtClean="0">
                <a:solidFill>
                  <a:schemeClr val="tx1">
                    <a:lumMod val="95000"/>
                  </a:schemeClr>
                </a:solidFill>
              </a:rPr>
            </a:br>
            <a:r>
              <a:rPr lang="ar-DZ" sz="2400" dirty="0" smtClean="0">
                <a:solidFill>
                  <a:schemeClr val="tx1">
                    <a:lumMod val="95000"/>
                  </a:schemeClr>
                </a:solidFill>
              </a:rPr>
              <a:t>ماستر 2تخصص إدارة استراتيجية </a:t>
            </a:r>
            <a:endParaRPr lang="fr-FR" sz="2400" dirty="0">
              <a:solidFill>
                <a:schemeClr val="tx1">
                  <a:lumMod val="95000"/>
                </a:schemeClr>
              </a:solidFill>
            </a:endParaRPr>
          </a:p>
        </p:txBody>
      </p:sp>
      <p:sp>
        <p:nvSpPr>
          <p:cNvPr id="3" name="Sous-titre 2"/>
          <p:cNvSpPr>
            <a:spLocks noGrp="1"/>
          </p:cNvSpPr>
          <p:nvPr>
            <p:ph type="subTitle" idx="1"/>
          </p:nvPr>
        </p:nvSpPr>
        <p:spPr>
          <a:xfrm>
            <a:off x="251520" y="2780928"/>
            <a:ext cx="8568952" cy="1752600"/>
          </a:xfrm>
        </p:spPr>
        <p:txBody>
          <a:bodyPr>
            <a:normAutofit lnSpcReduction="10000"/>
          </a:bodyPr>
          <a:lstStyle/>
          <a:p>
            <a:pPr algn="ctr" rtl="1"/>
            <a:r>
              <a:rPr lang="ar-DZ" b="1" dirty="0" smtClean="0"/>
              <a:t>استراتيجيات التدويل                                </a:t>
            </a:r>
            <a:endParaRPr lang="ar-DZ" b="1" dirty="0" smtClean="0"/>
          </a:p>
          <a:p>
            <a:pPr algn="r" rtl="1"/>
            <a:r>
              <a:rPr lang="ar-DZ" b="1" dirty="0" smtClean="0">
                <a:solidFill>
                  <a:schemeClr val="tx1"/>
                </a:solidFill>
              </a:rPr>
              <a:t>                    </a:t>
            </a:r>
          </a:p>
          <a:p>
            <a:pPr algn="r" rtl="1"/>
            <a:endParaRPr lang="ar-DZ" b="1" dirty="0">
              <a:solidFill>
                <a:schemeClr val="tx1"/>
              </a:solidFill>
            </a:endParaRPr>
          </a:p>
          <a:p>
            <a:pPr algn="r" rtl="1"/>
            <a:r>
              <a:rPr lang="ar-DZ" b="1" dirty="0" smtClean="0">
                <a:solidFill>
                  <a:schemeClr val="tx1"/>
                </a:solidFill>
              </a:rPr>
              <a:t>                              من </a:t>
            </a:r>
            <a:r>
              <a:rPr lang="ar-DZ" b="1" dirty="0" smtClean="0">
                <a:solidFill>
                  <a:schemeClr val="tx1"/>
                </a:solidFill>
              </a:rPr>
              <a:t>إعداد : د تباني رزيقة</a:t>
            </a:r>
            <a:endParaRPr lang="fr-FR" b="1" dirty="0" smtClean="0">
              <a:solidFill>
                <a:schemeClr val="tx1"/>
              </a:solidFill>
            </a:endParaRPr>
          </a:p>
        </p:txBody>
      </p:sp>
      <p:sp>
        <p:nvSpPr>
          <p:cNvPr id="5" name="Espace réservé du pied de page 4"/>
          <p:cNvSpPr>
            <a:spLocks noGrp="1"/>
          </p:cNvSpPr>
          <p:nvPr>
            <p:ph type="ftr" sz="quarter" idx="11"/>
          </p:nvPr>
        </p:nvSpPr>
        <p:spPr>
          <a:xfrm>
            <a:off x="107504" y="5589240"/>
            <a:ext cx="8964488" cy="1052736"/>
          </a:xfrm>
        </p:spPr>
        <p:txBody>
          <a:bodyPr/>
          <a:lstStyle/>
          <a:p>
            <a:pPr rtl="1"/>
            <a:r>
              <a:rPr lang="ar-DZ" sz="1400" b="1" dirty="0" smtClean="0">
                <a:solidFill>
                  <a:schemeClr val="tx1"/>
                </a:solidFill>
              </a:rPr>
              <a:t>المادة التعليمية  استراتيجيات النمو و التدويل موجهة لطلبة ماستر السنة الثانية تخصص إدارة استراتيجية جامعة باجي مختار عنابة 2021</a:t>
            </a:r>
          </a:p>
          <a:p>
            <a:pPr algn="justLow" rtl="1"/>
            <a:r>
              <a:rPr lang="ar-DZ" sz="1400" b="1" dirty="0">
                <a:solidFill>
                  <a:schemeClr val="tx1"/>
                </a:solidFill>
              </a:rPr>
              <a:t> </a:t>
            </a:r>
            <a:r>
              <a:rPr lang="ar-DZ" sz="1400" b="1" dirty="0" smtClean="0">
                <a:solidFill>
                  <a:schemeClr val="tx1"/>
                </a:solidFill>
              </a:rPr>
              <a:t>                                                                                                                 من إعداد  الدكتورة  تباني رزيقة</a:t>
            </a:r>
            <a:endParaRPr lang="fr-FR" sz="1400" dirty="0">
              <a:solidFill>
                <a:schemeClr val="bg1"/>
              </a:solidFill>
            </a:endParaRPr>
          </a:p>
        </p:txBody>
      </p:sp>
    </p:spTree>
    <p:extLst>
      <p:ext uri="{BB962C8B-B14F-4D97-AF65-F5344CB8AC3E}">
        <p14:creationId xmlns:p14="http://schemas.microsoft.com/office/powerpoint/2010/main" val="13184518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dirty="0" err="1" smtClean="0"/>
              <a:t>استراتيتجيات</a:t>
            </a:r>
            <a:r>
              <a:rPr lang="ar-DZ" dirty="0" smtClean="0"/>
              <a:t> التدويل</a:t>
            </a:r>
            <a:endParaRPr lang="fr-FR" dirty="0"/>
          </a:p>
        </p:txBody>
      </p:sp>
      <p:sp>
        <p:nvSpPr>
          <p:cNvPr id="3" name="Sous-titre 2"/>
          <p:cNvSpPr>
            <a:spLocks noGrp="1"/>
          </p:cNvSpPr>
          <p:nvPr>
            <p:ph type="subTitle" idx="1"/>
          </p:nvPr>
        </p:nvSpPr>
        <p:spPr/>
        <p:txBody>
          <a:bodyPr>
            <a:noAutofit/>
          </a:bodyPr>
          <a:lstStyle/>
          <a:p>
            <a:pPr rtl="1">
              <a:lnSpc>
                <a:spcPct val="150000"/>
              </a:lnSpc>
            </a:pPr>
            <a:r>
              <a:rPr lang="ar-DZ" sz="2400" b="1" dirty="0">
                <a:latin typeface="Arial" panose="020B0604020202020204" pitchFamily="34" charset="0"/>
                <a:cs typeface="Arial" panose="020B0604020202020204" pitchFamily="34" charset="0"/>
              </a:rPr>
              <a:t>تقدم مصفوفة </a:t>
            </a:r>
            <a:r>
              <a:rPr lang="fr-FR" sz="2400" b="1" dirty="0">
                <a:latin typeface="Arial" panose="020B0604020202020204" pitchFamily="34" charset="0"/>
                <a:cs typeface="Arial" panose="020B0604020202020204" pitchFamily="34" charset="0"/>
              </a:rPr>
              <a:t>Porter et </a:t>
            </a:r>
            <a:r>
              <a:rPr lang="fr-FR" sz="2400" b="1" dirty="0" err="1">
                <a:latin typeface="Arial" panose="020B0604020202020204" pitchFamily="34" charset="0"/>
                <a:cs typeface="Arial" panose="020B0604020202020204" pitchFamily="34" charset="0"/>
              </a:rPr>
              <a:t>Perlmutter</a:t>
            </a:r>
            <a:r>
              <a:rPr lang="fr-FR" sz="2400" b="1" dirty="0">
                <a:latin typeface="Arial" panose="020B0604020202020204" pitchFamily="34" charset="0"/>
                <a:cs typeface="Arial" panose="020B0604020202020204" pitchFamily="34" charset="0"/>
              </a:rPr>
              <a:t> </a:t>
            </a:r>
            <a:r>
              <a:rPr lang="ar-DZ" sz="2400" b="1" dirty="0">
                <a:latin typeface="Arial" panose="020B0604020202020204" pitchFamily="34" charset="0"/>
                <a:cs typeface="Arial" panose="020B0604020202020204" pitchFamily="34" charset="0"/>
              </a:rPr>
              <a:t>تصورات عن الاستراتيجيات التي يمكن اعتمادها من طرف الشركات عند تدويل أعمالها</a:t>
            </a:r>
            <a:r>
              <a:rPr lang="ar-DZ" sz="2400" b="1" dirty="0" smtClean="0">
                <a:latin typeface="Arial" panose="020B0604020202020204" pitchFamily="34" charset="0"/>
                <a:cs typeface="Arial" panose="020B0604020202020204" pitchFamily="34" charset="0"/>
              </a:rPr>
              <a:t>، </a:t>
            </a:r>
            <a:r>
              <a:rPr lang="ar-DZ" sz="2400" b="1" dirty="0">
                <a:latin typeface="Arial" panose="020B0604020202020204" pitchFamily="34" charset="0"/>
                <a:cs typeface="Arial" panose="020B0604020202020204" pitchFamily="34" charset="0"/>
              </a:rPr>
              <a:t>وتركز المصفوفة على تقاطع محورين  </a:t>
            </a:r>
            <a:r>
              <a:rPr lang="ar-DZ" sz="2400" b="1" dirty="0" smtClean="0">
                <a:latin typeface="Arial" panose="020B0604020202020204" pitchFamily="34" charset="0"/>
                <a:cs typeface="Arial" panose="020B0604020202020204" pitchFamily="34" charset="0"/>
              </a:rPr>
              <a:t>:</a:t>
            </a:r>
          </a:p>
          <a:p>
            <a:pPr rtl="1">
              <a:lnSpc>
                <a:spcPct val="150000"/>
              </a:lnSpc>
            </a:pPr>
            <a:r>
              <a:rPr lang="ar-DZ" sz="2400" b="1" dirty="0" smtClean="0">
                <a:latin typeface="Arial" panose="020B0604020202020204" pitchFamily="34" charset="0"/>
                <a:cs typeface="Arial" panose="020B0604020202020204" pitchFamily="34" charset="0"/>
              </a:rPr>
              <a:t>المحور الافقي : تركز </a:t>
            </a:r>
            <a:r>
              <a:rPr lang="ar-DZ" sz="2400" b="1" dirty="0">
                <a:latin typeface="Arial" panose="020B0604020202020204" pitchFamily="34" charset="0"/>
                <a:cs typeface="Arial" panose="020B0604020202020204" pitchFamily="34" charset="0"/>
              </a:rPr>
              <a:t>السلطة </a:t>
            </a:r>
            <a:r>
              <a:rPr lang="ar-DZ" sz="2400" b="1" dirty="0" smtClean="0">
                <a:latin typeface="Arial" panose="020B0604020202020204" pitchFamily="34" charset="0"/>
                <a:cs typeface="Arial" panose="020B0604020202020204" pitchFamily="34" charset="0"/>
              </a:rPr>
              <a:t> عند الشركة الام أو تشتتها  أي ( تمتع لنشاط الدولي باستقلالية التسيير </a:t>
            </a:r>
          </a:p>
          <a:p>
            <a:pPr rtl="1">
              <a:lnSpc>
                <a:spcPct val="150000"/>
              </a:lnSpc>
            </a:pPr>
            <a:r>
              <a:rPr lang="ar-DZ" sz="2400" b="1" dirty="0" smtClean="0">
                <a:latin typeface="Arial" panose="020B0604020202020204" pitchFamily="34" charset="0"/>
                <a:cs typeface="Arial" panose="020B0604020202020204" pitchFamily="34" charset="0"/>
              </a:rPr>
              <a:t>المحور العمودي : ترابط أو </a:t>
            </a:r>
            <a:r>
              <a:rPr lang="ar-DZ" sz="2400" b="1" dirty="0">
                <a:latin typeface="Arial" panose="020B0604020202020204" pitchFamily="34" charset="0"/>
                <a:cs typeface="Arial" panose="020B0604020202020204" pitchFamily="34" charset="0"/>
              </a:rPr>
              <a:t>عدم الترابط ما بين النشاطات في </a:t>
            </a:r>
            <a:r>
              <a:rPr lang="ar-DZ" sz="2400" b="1" dirty="0" smtClean="0">
                <a:latin typeface="Arial" panose="020B0604020202020204" pitchFamily="34" charset="0"/>
                <a:cs typeface="Arial" panose="020B0604020202020204" pitchFamily="34" charset="0"/>
              </a:rPr>
              <a:t>الأسواق </a:t>
            </a:r>
            <a:r>
              <a:rPr lang="ar-DZ" sz="2400" b="1" dirty="0">
                <a:latin typeface="Arial" panose="020B0604020202020204" pitchFamily="34" charset="0"/>
                <a:cs typeface="Arial" panose="020B0604020202020204" pitchFamily="34" charset="0"/>
              </a:rPr>
              <a:t>الدولية</a:t>
            </a:r>
            <a:endParaRPr 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3629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2061" name="Picture 1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889250" y="2095500"/>
            <a:ext cx="3365500" cy="414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86205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استراتيجية دولية </a:t>
            </a:r>
            <a:endParaRPr lang="fr-FR" dirty="0"/>
          </a:p>
        </p:txBody>
      </p:sp>
      <p:sp>
        <p:nvSpPr>
          <p:cNvPr id="3" name="Rectangle 2"/>
          <p:cNvSpPr/>
          <p:nvPr/>
        </p:nvSpPr>
        <p:spPr>
          <a:xfrm>
            <a:off x="611560" y="2136339"/>
            <a:ext cx="7344816" cy="3416320"/>
          </a:xfrm>
          <a:prstGeom prst="rect">
            <a:avLst/>
          </a:prstGeom>
        </p:spPr>
        <p:txBody>
          <a:bodyPr wrap="square">
            <a:spAutoFit/>
          </a:bodyPr>
          <a:lstStyle/>
          <a:p>
            <a:pPr algn="r" rtl="1"/>
            <a:r>
              <a:rPr lang="ar-DZ" dirty="0" smtClean="0"/>
              <a:t>ترتبط </a:t>
            </a:r>
            <a:r>
              <a:rPr lang="ar-DZ" dirty="0" smtClean="0"/>
              <a:t>كل </a:t>
            </a:r>
            <a:r>
              <a:rPr lang="ar-DZ" dirty="0"/>
              <a:t>النشاطات </a:t>
            </a:r>
            <a:r>
              <a:rPr lang="ar-DZ" dirty="0" smtClean="0"/>
              <a:t>ارتباطا </a:t>
            </a:r>
            <a:r>
              <a:rPr lang="ar-DZ" dirty="0"/>
              <a:t>شديدا بالوحدة الأم أو المصنع الرئيسية. فالسوق المحلية  تشكل السوق الاساسية للشركات، ومنه يتحدد تصميم وتصنيع المنتجات وفق احتياجات ومتطلبات السوق المحلية بالتوازي غالبا النشاطات المشكلة لسلسة القيمة تتمركز في نفس الدولة، ولهذا تتميز هذه </a:t>
            </a:r>
            <a:r>
              <a:rPr lang="ar-DZ" dirty="0" err="1"/>
              <a:t>الإستراتيجية</a:t>
            </a:r>
            <a:r>
              <a:rPr lang="ar-DZ" dirty="0"/>
              <a:t> بالتكيف الضعيف لمنتجات الشركة المعروضة في الخارج</a:t>
            </a:r>
            <a:r>
              <a:rPr lang="ar-DZ" dirty="0" smtClean="0"/>
              <a:t>.</a:t>
            </a:r>
          </a:p>
          <a:p>
            <a:pPr algn="r" rtl="1"/>
            <a:endParaRPr lang="ar-DZ" dirty="0"/>
          </a:p>
          <a:p>
            <a:pPr algn="r" rtl="1"/>
            <a:r>
              <a:rPr lang="ar-DZ" dirty="0" smtClean="0"/>
              <a:t>الطرق المستخدمة: التراخيص</a:t>
            </a:r>
            <a:r>
              <a:rPr lang="ar-DZ" dirty="0"/>
              <a:t>، التصدير، الوكالات المعتمدة و </a:t>
            </a:r>
            <a:r>
              <a:rPr lang="ar-DZ" dirty="0" smtClean="0"/>
              <a:t>الامتياز                                  </a:t>
            </a:r>
            <a:r>
              <a:rPr lang="ar-DZ" dirty="0"/>
              <a:t>وغالبًا ما يتم تبني هذا التوجه من قبل الشركات الصغيرة والمتوسطة التي هي في مرحلة التعلم في السوق الدولية</a:t>
            </a:r>
            <a:endParaRPr lang="fr-FR" dirty="0"/>
          </a:p>
          <a:p>
            <a:pPr algn="r" rtl="1"/>
            <a:endParaRPr lang="ar-DZ" dirty="0" smtClean="0"/>
          </a:p>
          <a:p>
            <a:pPr algn="r" rtl="1"/>
            <a:endParaRPr lang="ar-DZ" dirty="0"/>
          </a:p>
          <a:p>
            <a:pPr algn="r" rtl="1"/>
            <a:endParaRPr lang="fr-FR" dirty="0"/>
          </a:p>
        </p:txBody>
      </p:sp>
    </p:spTree>
    <p:extLst>
      <p:ext uri="{BB962C8B-B14F-4D97-AF65-F5344CB8AC3E}">
        <p14:creationId xmlns:p14="http://schemas.microsoft.com/office/powerpoint/2010/main" val="3165662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استراتيجية متعددة الجنسيات </a:t>
            </a:r>
            <a:endParaRPr lang="fr-FR" dirty="0"/>
          </a:p>
        </p:txBody>
      </p:sp>
      <p:sp>
        <p:nvSpPr>
          <p:cNvPr id="3" name="Rectangle 2"/>
          <p:cNvSpPr/>
          <p:nvPr/>
        </p:nvSpPr>
        <p:spPr>
          <a:xfrm>
            <a:off x="611560" y="2136339"/>
            <a:ext cx="7344816" cy="3416320"/>
          </a:xfrm>
          <a:prstGeom prst="rect">
            <a:avLst/>
          </a:prstGeom>
        </p:spPr>
        <p:txBody>
          <a:bodyPr wrap="square">
            <a:spAutoFit/>
          </a:bodyPr>
          <a:lstStyle/>
          <a:p>
            <a:pPr algn="r" rtl="1"/>
            <a:r>
              <a:rPr lang="ar-DZ" dirty="0" smtClean="0"/>
              <a:t>ترتبط </a:t>
            </a:r>
            <a:r>
              <a:rPr lang="ar-DZ" dirty="0" smtClean="0"/>
              <a:t>كل </a:t>
            </a:r>
            <a:r>
              <a:rPr lang="ar-DZ" dirty="0"/>
              <a:t>النشاطات </a:t>
            </a:r>
            <a:r>
              <a:rPr lang="ar-DZ" dirty="0" smtClean="0"/>
              <a:t>ارتباطا </a:t>
            </a:r>
            <a:r>
              <a:rPr lang="ar-DZ" dirty="0"/>
              <a:t>شديدا بالوحدة الأم أو المصنع الرئيسية. فالسوق المحلية  تشكل السوق الاساسية للشركات، ومنه يتحدد تصميم وتصنيع المنتجات وفق احتياجات ومتطلبات السوق المحلية بالتوازي غالبا النشاطات المشكلة لسلسة القيمة تتمركز في نفس الدولة، ولهذا تتميز هذه </a:t>
            </a:r>
            <a:r>
              <a:rPr lang="ar-DZ" dirty="0" err="1"/>
              <a:t>الإستراتيجية</a:t>
            </a:r>
            <a:r>
              <a:rPr lang="ar-DZ" dirty="0"/>
              <a:t> بالتكيف الضعيف لمنتجات الشركة المعروضة في الخارج</a:t>
            </a:r>
            <a:r>
              <a:rPr lang="ar-DZ" dirty="0" smtClean="0"/>
              <a:t>.</a:t>
            </a:r>
          </a:p>
          <a:p>
            <a:pPr algn="r" rtl="1"/>
            <a:endParaRPr lang="ar-DZ" dirty="0"/>
          </a:p>
          <a:p>
            <a:pPr algn="r" rtl="1"/>
            <a:r>
              <a:rPr lang="ar-DZ" dirty="0" smtClean="0"/>
              <a:t>الطرق المستخدمة: التراخيص</a:t>
            </a:r>
            <a:r>
              <a:rPr lang="ar-DZ" dirty="0"/>
              <a:t>، التصدير، الوكالات المعتمدة و </a:t>
            </a:r>
            <a:r>
              <a:rPr lang="ar-DZ" dirty="0" smtClean="0"/>
              <a:t>الامتياز                                  </a:t>
            </a:r>
            <a:r>
              <a:rPr lang="ar-DZ" dirty="0"/>
              <a:t>وغالبًا ما يتم تبني هذا التوجه من قبل الشركات الصغيرة والمتوسطة التي هي في مرحلة التعلم في السوق الدولية</a:t>
            </a:r>
            <a:endParaRPr lang="fr-FR" dirty="0"/>
          </a:p>
          <a:p>
            <a:pPr algn="r" rtl="1"/>
            <a:endParaRPr lang="ar-DZ" dirty="0" smtClean="0"/>
          </a:p>
          <a:p>
            <a:pPr algn="r" rtl="1"/>
            <a:endParaRPr lang="ar-DZ" dirty="0"/>
          </a:p>
          <a:p>
            <a:pPr algn="r" rtl="1"/>
            <a:endParaRPr lang="fr-FR" dirty="0"/>
          </a:p>
        </p:txBody>
      </p:sp>
    </p:spTree>
    <p:extLst>
      <p:ext uri="{BB962C8B-B14F-4D97-AF65-F5344CB8AC3E}">
        <p14:creationId xmlns:p14="http://schemas.microsoft.com/office/powerpoint/2010/main" val="143419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استراتيجية عابرة للحدود </a:t>
            </a:r>
            <a:endParaRPr lang="fr-FR" dirty="0"/>
          </a:p>
        </p:txBody>
      </p:sp>
      <p:sp>
        <p:nvSpPr>
          <p:cNvPr id="3" name="Rectangle 2"/>
          <p:cNvSpPr/>
          <p:nvPr/>
        </p:nvSpPr>
        <p:spPr>
          <a:xfrm>
            <a:off x="611560" y="2136339"/>
            <a:ext cx="7344816" cy="3416320"/>
          </a:xfrm>
          <a:prstGeom prst="rect">
            <a:avLst/>
          </a:prstGeom>
        </p:spPr>
        <p:txBody>
          <a:bodyPr wrap="square">
            <a:spAutoFit/>
          </a:bodyPr>
          <a:lstStyle/>
          <a:p>
            <a:pPr algn="r" rtl="1"/>
            <a:r>
              <a:rPr lang="ar-DZ" dirty="0" smtClean="0"/>
              <a:t>ترتبط </a:t>
            </a:r>
            <a:r>
              <a:rPr lang="ar-DZ" dirty="0" smtClean="0"/>
              <a:t>كل </a:t>
            </a:r>
            <a:r>
              <a:rPr lang="ar-DZ" dirty="0"/>
              <a:t>النشاطات </a:t>
            </a:r>
            <a:r>
              <a:rPr lang="ar-DZ" dirty="0" smtClean="0"/>
              <a:t>ارتباطا </a:t>
            </a:r>
            <a:r>
              <a:rPr lang="ar-DZ" dirty="0"/>
              <a:t>شديدا بالوحدة الأم أو المصنع الرئيسية. فالسوق المحلية  تشكل السوق الاساسية للشركات، ومنه يتحدد تصميم وتصنيع المنتجات وفق احتياجات ومتطلبات السوق المحلية بالتوازي غالبا النشاطات المشكلة لسلسة القيمة تتمركز في نفس الدولة، ولهذا تتميز هذه </a:t>
            </a:r>
            <a:r>
              <a:rPr lang="ar-DZ" dirty="0" err="1"/>
              <a:t>الإستراتيجية</a:t>
            </a:r>
            <a:r>
              <a:rPr lang="ar-DZ" dirty="0"/>
              <a:t> بالتكيف الضعيف لمنتجات الشركة المعروضة في الخارج</a:t>
            </a:r>
            <a:r>
              <a:rPr lang="ar-DZ" dirty="0" smtClean="0"/>
              <a:t>.</a:t>
            </a:r>
          </a:p>
          <a:p>
            <a:pPr algn="r" rtl="1"/>
            <a:endParaRPr lang="ar-DZ" dirty="0"/>
          </a:p>
          <a:p>
            <a:pPr algn="r" rtl="1"/>
            <a:r>
              <a:rPr lang="ar-DZ" dirty="0" smtClean="0"/>
              <a:t>الطرق المستخدمة: التراخيص</a:t>
            </a:r>
            <a:r>
              <a:rPr lang="ar-DZ" dirty="0"/>
              <a:t>، التصدير، الوكالات المعتمدة و </a:t>
            </a:r>
            <a:r>
              <a:rPr lang="ar-DZ" dirty="0" smtClean="0"/>
              <a:t>الامتياز                                  </a:t>
            </a:r>
            <a:r>
              <a:rPr lang="ar-DZ" dirty="0"/>
              <a:t>وغالبًا ما يتم تبني هذا التوجه من قبل الشركات الصغيرة والمتوسطة التي هي في مرحلة التعلم في السوق الدولية</a:t>
            </a:r>
            <a:endParaRPr lang="fr-FR" dirty="0"/>
          </a:p>
          <a:p>
            <a:pPr algn="r" rtl="1"/>
            <a:endParaRPr lang="ar-DZ" dirty="0" smtClean="0"/>
          </a:p>
          <a:p>
            <a:pPr algn="r" rtl="1"/>
            <a:endParaRPr lang="ar-DZ" dirty="0"/>
          </a:p>
          <a:p>
            <a:pPr algn="r" rtl="1"/>
            <a:endParaRPr lang="fr-FR" dirty="0"/>
          </a:p>
        </p:txBody>
      </p:sp>
    </p:spTree>
    <p:extLst>
      <p:ext uri="{BB962C8B-B14F-4D97-AF65-F5344CB8AC3E}">
        <p14:creationId xmlns:p14="http://schemas.microsoft.com/office/powerpoint/2010/main" val="143419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استراتيجية  عالمية  </a:t>
            </a:r>
            <a:endParaRPr lang="fr-FR" dirty="0"/>
          </a:p>
        </p:txBody>
      </p:sp>
      <p:sp>
        <p:nvSpPr>
          <p:cNvPr id="3" name="Rectangle 2"/>
          <p:cNvSpPr/>
          <p:nvPr/>
        </p:nvSpPr>
        <p:spPr>
          <a:xfrm>
            <a:off x="611560" y="2136339"/>
            <a:ext cx="7344816" cy="3416320"/>
          </a:xfrm>
          <a:prstGeom prst="rect">
            <a:avLst/>
          </a:prstGeom>
        </p:spPr>
        <p:txBody>
          <a:bodyPr wrap="square">
            <a:spAutoFit/>
          </a:bodyPr>
          <a:lstStyle/>
          <a:p>
            <a:pPr algn="r" rtl="1"/>
            <a:r>
              <a:rPr lang="ar-DZ" dirty="0" smtClean="0"/>
              <a:t>ترتبط </a:t>
            </a:r>
            <a:r>
              <a:rPr lang="ar-DZ" dirty="0" smtClean="0"/>
              <a:t>كل النشاطات ارتباطا شديدا بالوحدة الأم أو المصنع الرئيسية، فالسوق المحلية  تشكل السوق الاساسية للشركات، ومنه يتحدد تصميم وتصنيع المنتجات وفق احتياجات ومتطلبات السوق المحلية بالتوازي غالبا النشاطات المشكلة لسلسة القيمة تتمركز في نفس الدولة، ولهذا تتميز هذه </a:t>
            </a:r>
            <a:r>
              <a:rPr lang="ar-DZ" dirty="0" err="1" smtClean="0"/>
              <a:t>الإستراتيجية</a:t>
            </a:r>
            <a:r>
              <a:rPr lang="ar-DZ" dirty="0" smtClean="0"/>
              <a:t> بالتكيف الضعيف لمنتجات الشركة المعروضة في الخارج.</a:t>
            </a:r>
          </a:p>
          <a:p>
            <a:pPr algn="r" rtl="1"/>
            <a:endParaRPr lang="ar-DZ" dirty="0" smtClean="0"/>
          </a:p>
          <a:p>
            <a:pPr algn="r" rtl="1"/>
            <a:r>
              <a:rPr lang="ar-DZ" dirty="0" smtClean="0"/>
              <a:t>الطرق المستخدمة: التراخيص، التصدير، الوكالات المعتمدة و الامتياز                                  وغالبًا ما يتم تبني هذا التوجه من قبل الشركات الصغيرة والمتوسطة التي هي في مرحلة التعلم في السوق الدولية</a:t>
            </a:r>
            <a:endParaRPr lang="fr-FR" dirty="0" smtClean="0"/>
          </a:p>
          <a:p>
            <a:pPr algn="r" rtl="1"/>
            <a:endParaRPr lang="ar-DZ" dirty="0" smtClean="0"/>
          </a:p>
          <a:p>
            <a:pPr algn="r" rtl="1"/>
            <a:endParaRPr lang="ar-DZ" dirty="0"/>
          </a:p>
          <a:p>
            <a:pPr algn="r" rtl="1"/>
            <a:endParaRPr lang="fr-FR" dirty="0"/>
          </a:p>
        </p:txBody>
      </p:sp>
      <p:sp>
        <p:nvSpPr>
          <p:cNvPr id="5" name="Rectangle 4"/>
          <p:cNvSpPr/>
          <p:nvPr/>
        </p:nvSpPr>
        <p:spPr>
          <a:xfrm>
            <a:off x="3889762" y="3244334"/>
            <a:ext cx="1364476" cy="369332"/>
          </a:xfrm>
          <a:prstGeom prst="rect">
            <a:avLst/>
          </a:prstGeom>
        </p:spPr>
        <p:txBody>
          <a:bodyPr wrap="none">
            <a:spAutoFit/>
          </a:bodyPr>
          <a:lstStyle/>
          <a:p>
            <a:r>
              <a:rPr lang="ar-DZ" dirty="0"/>
              <a:t>عابرة للحدود</a:t>
            </a:r>
            <a:endParaRPr lang="fr-FR" dirty="0"/>
          </a:p>
        </p:txBody>
      </p:sp>
    </p:spTree>
    <p:extLst>
      <p:ext uri="{BB962C8B-B14F-4D97-AF65-F5344CB8AC3E}">
        <p14:creationId xmlns:p14="http://schemas.microsoft.com/office/powerpoint/2010/main" val="1434199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Personnalisé 1">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9000</TotalTime>
  <Words>447</Words>
  <Application>Microsoft Office PowerPoint</Application>
  <PresentationFormat>Affichage à l'écran (4:3)</PresentationFormat>
  <Paragraphs>33</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Verve</vt:lpstr>
      <vt:lpstr>جامعة باجي مختار عنابة  كلية العلوم الاقتصادية وعلوم التسيير قسم علوم التسيير  ماستر 2تخصص إدارة استراتيجية </vt:lpstr>
      <vt:lpstr>استراتيتجيات التدويل</vt:lpstr>
      <vt:lpstr>Présentation PowerPoint</vt:lpstr>
      <vt:lpstr>استراتيجية دولية </vt:lpstr>
      <vt:lpstr>استراتيجية متعددة الجنسيات </vt:lpstr>
      <vt:lpstr>استراتيجية عابرة للحدود </vt:lpstr>
      <vt:lpstr>استراتيجية  عالمية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استراتيتجيات التدويل</dc:title>
  <dc:creator>DELL LATITUDE E7470</dc:creator>
  <cp:lastModifiedBy>DELL LATITUDE E7470</cp:lastModifiedBy>
  <cp:revision>13</cp:revision>
  <dcterms:created xsi:type="dcterms:W3CDTF">2021-02-21T12:14:59Z</dcterms:created>
  <dcterms:modified xsi:type="dcterms:W3CDTF">2021-02-27T18:15:55Z</dcterms:modified>
</cp:coreProperties>
</file>