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Poppins" panose="020B0604020202020204" charset="0"/>
      <p:regular r:id="rId17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6" d="100"/>
          <a:sy n="56" d="100"/>
        </p:scale>
        <p:origin x="62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202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35529" y="3281601"/>
            <a:ext cx="7845743" cy="1666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6550"/>
              </a:lnSpc>
              <a:buNone/>
            </a:pPr>
            <a:r>
              <a:rPr lang="en-US" sz="520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نظام المعلومات وعلاقته بتكنولوجيا المعلومات</a:t>
            </a:r>
            <a:endParaRPr lang="en-US" sz="5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808928" y="1259086"/>
            <a:ext cx="10172343" cy="8331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6550"/>
              </a:lnSpc>
              <a:buNone/>
            </a:pPr>
            <a:r>
              <a:rPr lang="en-US" sz="520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الخلاصة: قيادة النجاح في العصر الرقمي</a:t>
            </a:r>
            <a:endParaRPr lang="en-US" sz="5200" dirty="0"/>
          </a:p>
        </p:txBody>
      </p:sp>
      <p:sp>
        <p:nvSpPr>
          <p:cNvPr id="3" name="Shape 1"/>
          <p:cNvSpPr/>
          <p:nvPr/>
        </p:nvSpPr>
        <p:spPr>
          <a:xfrm>
            <a:off x="7407950" y="2463165"/>
            <a:ext cx="6573322" cy="1195388"/>
          </a:xfrm>
          <a:prstGeom prst="roundRect">
            <a:avLst>
              <a:gd name="adj" fmla="val 23276"/>
            </a:avLst>
          </a:prstGeom>
          <a:solidFill>
            <a:srgbClr val="FFFFFF"/>
          </a:solidFill>
          <a:ln w="22860">
            <a:solidFill>
              <a:srgbClr val="D2C5C9"/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9605" y="2374821"/>
            <a:ext cx="222528" cy="222528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7088" y="3524369"/>
            <a:ext cx="222528" cy="22252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708940" y="2764155"/>
            <a:ext cx="5971342" cy="593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300"/>
              </a:lnSpc>
              <a:buNone/>
            </a:pPr>
            <a:r>
              <a:rPr lang="en-US" sz="2000" b="1" dirty="0">
                <a:solidFill>
                  <a:srgbClr val="6E6666"/>
                </a:solidFill>
                <a:latin typeface="Arial" panose="020B0604020202020204" pitchFamily="34" charset="0"/>
                <a:ea typeface="Poppins" pitchFamily="34" charset="-122"/>
                <a:cs typeface="Arial" panose="020B0604020202020204" pitchFamily="34" charset="0"/>
              </a:rPr>
              <a:t>نظام المعلومات هو القلب النابض:</a:t>
            </a:r>
            <a:r>
              <a:rPr lang="en-US" sz="2000" dirty="0">
                <a:solidFill>
                  <a:srgbClr val="6E6666"/>
                </a:solidFill>
                <a:latin typeface="Arial" panose="020B0604020202020204" pitchFamily="34" charset="0"/>
                <a:ea typeface="Poppins" pitchFamily="34" charset="-122"/>
                <a:cs typeface="Arial" panose="020B0604020202020204" pitchFamily="34" charset="0"/>
              </a:rPr>
              <a:t> يحدد الأهداف والعمليات اللازمة لتحويل البيانات إلى حكمة</a:t>
            </a: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.</a:t>
            </a:r>
            <a:endParaRPr lang="en-US" sz="1450" dirty="0"/>
          </a:p>
        </p:txBody>
      </p:sp>
      <p:sp>
        <p:nvSpPr>
          <p:cNvPr id="7" name="Shape 3"/>
          <p:cNvSpPr/>
          <p:nvPr/>
        </p:nvSpPr>
        <p:spPr>
          <a:xfrm>
            <a:off x="649129" y="2463165"/>
            <a:ext cx="6573441" cy="1195388"/>
          </a:xfrm>
          <a:prstGeom prst="roundRect">
            <a:avLst>
              <a:gd name="adj" fmla="val 23276"/>
            </a:avLst>
          </a:prstGeom>
          <a:solidFill>
            <a:srgbClr val="FFFFFF"/>
          </a:solidFill>
          <a:ln w="22860">
            <a:solidFill>
              <a:srgbClr val="D2C5C9"/>
            </a:solidFill>
            <a:prstDash val="solid"/>
          </a:ln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84" y="2374821"/>
            <a:ext cx="222528" cy="222528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8386" y="3524369"/>
            <a:ext cx="222528" cy="222528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950119" y="2764155"/>
            <a:ext cx="5971461" cy="593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300"/>
              </a:lnSpc>
              <a:buNone/>
            </a:pPr>
            <a:r>
              <a:rPr lang="en-US" sz="2000" b="1" dirty="0">
                <a:solidFill>
                  <a:srgbClr val="6E6666"/>
                </a:solidFill>
                <a:latin typeface="Arial" panose="020B0604020202020204" pitchFamily="34" charset="0"/>
                <a:ea typeface="Poppins" pitchFamily="34" charset="-122"/>
                <a:cs typeface="Arial" panose="020B0604020202020204" pitchFamily="34" charset="0"/>
              </a:rPr>
              <a:t>تكنولوجيا المعلومات هي الأعصاب:</a:t>
            </a:r>
            <a:r>
              <a:rPr lang="en-US" sz="2000" dirty="0">
                <a:solidFill>
                  <a:srgbClr val="6E6666"/>
                </a:solidFill>
                <a:latin typeface="Arial" panose="020B0604020202020204" pitchFamily="34" charset="0"/>
                <a:ea typeface="Poppins" pitchFamily="34" charset="-122"/>
                <a:cs typeface="Arial" panose="020B0604020202020204" pitchFamily="34" charset="0"/>
              </a:rPr>
              <a:t> توفر الأدوات والبنية التحتية لنقل ومعالجة البيانات بسرعة وأمان فائقين.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5"/>
          <p:cNvSpPr/>
          <p:nvPr/>
        </p:nvSpPr>
        <p:spPr>
          <a:xfrm>
            <a:off x="649129" y="3867150"/>
            <a:ext cx="13332143" cy="3708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900"/>
              </a:lnSpc>
              <a:buNone/>
            </a:pPr>
            <a:r>
              <a:rPr lang="en-US" sz="2400" dirty="0">
                <a:solidFill>
                  <a:srgbClr val="6E6666"/>
                </a:solidFill>
                <a:latin typeface="Arial" panose="020B0604020202020204" pitchFamily="34" charset="0"/>
                <a:ea typeface="Poppins" pitchFamily="34" charset="-122"/>
                <a:cs typeface="Arial" panose="020B0604020202020204" pitchFamily="34" charset="0"/>
              </a:rPr>
              <a:t>الاستثمار في كلا المجالين ليس خياراً، بل ضرورة استراتيجية للنجاح والتميز المؤسسي في اقتصاد المعرفة</a:t>
            </a:r>
            <a:r>
              <a:rPr lang="en-US" sz="18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.</a:t>
            </a:r>
            <a:endParaRPr lang="en-US" sz="1800" dirty="0"/>
          </a:p>
        </p:txBody>
      </p:sp>
      <p:pic>
        <p:nvPicPr>
          <p:cNvPr id="12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749" y="4567357"/>
            <a:ext cx="4340066" cy="2225754"/>
          </a:xfrm>
          <a:prstGeom prst="rect">
            <a:avLst/>
          </a:prstGeom>
        </p:spPr>
      </p:pic>
      <p:pic>
        <p:nvPicPr>
          <p:cNvPr id="13" name="Image 5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5167" y="4567357"/>
            <a:ext cx="4340066" cy="2225754"/>
          </a:xfrm>
          <a:prstGeom prst="rect">
            <a:avLst/>
          </a:prstGeom>
        </p:spPr>
      </p:pic>
      <p:pic>
        <p:nvPicPr>
          <p:cNvPr id="14" name="Image 6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3585" y="4567357"/>
            <a:ext cx="4340066" cy="22257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5319" y="2106216"/>
            <a:ext cx="6665952" cy="8331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6550"/>
              </a:lnSpc>
              <a:buNone/>
            </a:pPr>
            <a:r>
              <a:rPr lang="en-US" sz="520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ما هو نظام المعلومات؟</a:t>
            </a:r>
            <a:endParaRPr lang="en-US" sz="5200" dirty="0"/>
          </a:p>
        </p:txBody>
      </p:sp>
      <p:sp>
        <p:nvSpPr>
          <p:cNvPr id="3" name="Shape 1"/>
          <p:cNvSpPr/>
          <p:nvPr/>
        </p:nvSpPr>
        <p:spPr>
          <a:xfrm>
            <a:off x="9660850" y="3310295"/>
            <a:ext cx="4320421" cy="2233613"/>
          </a:xfrm>
          <a:prstGeom prst="roundRect">
            <a:avLst>
              <a:gd name="adj" fmla="val 12457"/>
            </a:avLst>
          </a:prstGeom>
          <a:solidFill>
            <a:srgbClr val="ECDFE3"/>
          </a:solidFill>
          <a:ln/>
        </p:spPr>
      </p:sp>
      <p:sp>
        <p:nvSpPr>
          <p:cNvPr id="4" name="Shape 2"/>
          <p:cNvSpPr/>
          <p:nvPr/>
        </p:nvSpPr>
        <p:spPr>
          <a:xfrm>
            <a:off x="13239512" y="3495675"/>
            <a:ext cx="556379" cy="556379"/>
          </a:xfrm>
          <a:prstGeom prst="roundRect">
            <a:avLst>
              <a:gd name="adj" fmla="val 16433197"/>
            </a:avLst>
          </a:prstGeom>
          <a:solidFill>
            <a:srgbClr val="C7A2AC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2507" y="3617357"/>
            <a:ext cx="250388" cy="312896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462974" y="4237434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250"/>
              </a:lnSpc>
              <a:buNone/>
            </a:pPr>
            <a:r>
              <a:rPr lang="en-US" sz="26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المكونات المتكاملة</a:t>
            </a:r>
            <a:endParaRPr lang="en-US" sz="2600" dirty="0"/>
          </a:p>
        </p:txBody>
      </p:sp>
      <p:sp>
        <p:nvSpPr>
          <p:cNvPr id="7" name="Text 4"/>
          <p:cNvSpPr/>
          <p:nvPr/>
        </p:nvSpPr>
        <p:spPr>
          <a:xfrm>
            <a:off x="9846231" y="4765119"/>
            <a:ext cx="3949660" cy="593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30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Poppins" pitchFamily="34" charset="-122"/>
                <a:cs typeface="Arial" panose="020B0604020202020204" pitchFamily="34" charset="0"/>
              </a:rPr>
              <a:t>نظام متكامل يتكون من أشخاص، بيانات، وعمليات يدوية وآلية، تعمل بتناغم.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5155049" y="3310295"/>
            <a:ext cx="4320421" cy="2233613"/>
          </a:xfrm>
          <a:prstGeom prst="roundRect">
            <a:avLst>
              <a:gd name="adj" fmla="val 12457"/>
            </a:avLst>
          </a:prstGeom>
          <a:solidFill>
            <a:srgbClr val="ECDFE3"/>
          </a:solidFill>
          <a:ln/>
        </p:spPr>
      </p:sp>
      <p:sp>
        <p:nvSpPr>
          <p:cNvPr id="9" name="Shape 6"/>
          <p:cNvSpPr/>
          <p:nvPr/>
        </p:nvSpPr>
        <p:spPr>
          <a:xfrm>
            <a:off x="8733711" y="3495675"/>
            <a:ext cx="556379" cy="556379"/>
          </a:xfrm>
          <a:prstGeom prst="roundRect">
            <a:avLst>
              <a:gd name="adj" fmla="val 16433197"/>
            </a:avLst>
          </a:prstGeom>
          <a:solidFill>
            <a:srgbClr val="C7A2AC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6706" y="3617357"/>
            <a:ext cx="250388" cy="312896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957173" y="4237434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250"/>
              </a:lnSpc>
              <a:buNone/>
            </a:pPr>
            <a:r>
              <a:rPr lang="en-US" sz="26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الهدف الأساسي</a:t>
            </a:r>
            <a:endParaRPr lang="en-US" sz="2600" dirty="0"/>
          </a:p>
        </p:txBody>
      </p:sp>
      <p:sp>
        <p:nvSpPr>
          <p:cNvPr id="12" name="Text 8"/>
          <p:cNvSpPr/>
          <p:nvPr/>
        </p:nvSpPr>
        <p:spPr>
          <a:xfrm>
            <a:off x="5340429" y="4765119"/>
            <a:ext cx="3949660" cy="593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3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Poppins" pitchFamily="34" charset="-122"/>
                <a:cs typeface="Arial" panose="020B0604020202020204" pitchFamily="34" charset="0"/>
              </a:rPr>
              <a:t>يهدف إلى جمع، معالجة، تخزين، وتوزيع المعلومات لدعم عمليات اتخاذ القرار بفعالية.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649248" y="3310295"/>
            <a:ext cx="4320421" cy="2233613"/>
          </a:xfrm>
          <a:prstGeom prst="roundRect">
            <a:avLst>
              <a:gd name="adj" fmla="val 12457"/>
            </a:avLst>
          </a:prstGeom>
          <a:solidFill>
            <a:srgbClr val="ECDFE3"/>
          </a:solidFill>
          <a:ln/>
        </p:spPr>
      </p:sp>
      <p:sp>
        <p:nvSpPr>
          <p:cNvPr id="14" name="Shape 10"/>
          <p:cNvSpPr/>
          <p:nvPr/>
        </p:nvSpPr>
        <p:spPr>
          <a:xfrm>
            <a:off x="4227909" y="3495675"/>
            <a:ext cx="556379" cy="556379"/>
          </a:xfrm>
          <a:prstGeom prst="roundRect">
            <a:avLst>
              <a:gd name="adj" fmla="val 16433197"/>
            </a:avLst>
          </a:prstGeom>
          <a:solidFill>
            <a:srgbClr val="C7A2AC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0905" y="3617357"/>
            <a:ext cx="250388" cy="312896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1451372" y="4237434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250"/>
              </a:lnSpc>
              <a:buNone/>
            </a:pPr>
            <a:r>
              <a:rPr lang="en-US" sz="26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أكثر من مجرد حاسوب</a:t>
            </a:r>
            <a:endParaRPr lang="en-US" sz="2600" dirty="0"/>
          </a:p>
        </p:txBody>
      </p:sp>
      <p:sp>
        <p:nvSpPr>
          <p:cNvPr id="17" name="Text 12"/>
          <p:cNvSpPr/>
          <p:nvPr/>
        </p:nvSpPr>
        <p:spPr>
          <a:xfrm>
            <a:off x="834628" y="4765119"/>
            <a:ext cx="3949660" cy="593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30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Poppins" pitchFamily="34" charset="-122"/>
                <a:cs typeface="Arial" panose="020B0604020202020204" pitchFamily="34" charset="0"/>
              </a:rPr>
              <a:t>ليس بالضرورة أن يكون محوسبًا؛ يشمل الأنظمة الإدارية، الهيكلية، وتقارير العمل التقليدية.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3"/>
          <p:cNvSpPr/>
          <p:nvPr/>
        </p:nvSpPr>
        <p:spPr>
          <a:xfrm>
            <a:off x="649129" y="5752505"/>
            <a:ext cx="13332143" cy="3708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900"/>
              </a:lnSpc>
              <a:buNone/>
            </a:pPr>
            <a:r>
              <a:rPr lang="en-US" sz="2800" b="1" dirty="0">
                <a:solidFill>
                  <a:srgbClr val="6E6666"/>
                </a:solidFill>
                <a:latin typeface="Arial" panose="020B0604020202020204" pitchFamily="34" charset="0"/>
                <a:ea typeface="Poppins" pitchFamily="34" charset="-122"/>
                <a:cs typeface="Arial" panose="020B0604020202020204" pitchFamily="34" charset="0"/>
              </a:rPr>
              <a:t>نظام المعلومات هو الإطار الذي يحول البيانات الخام إلى ذكاء مؤسسي قيم.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153739" y="505778"/>
            <a:ext cx="8832890" cy="8262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6500"/>
              </a:lnSpc>
              <a:buNone/>
            </a:pPr>
            <a:r>
              <a:rPr lang="en-US" sz="520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ما هي تكنولوجيا المعلومات (IT)؟</a:t>
            </a:r>
            <a:endParaRPr lang="en-US" sz="52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5572" y="1786176"/>
            <a:ext cx="275868" cy="34480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877151" y="1814870"/>
            <a:ext cx="3305413" cy="4131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250"/>
              </a:lnSpc>
              <a:buNone/>
            </a:pPr>
            <a:r>
              <a:rPr lang="en-US" sz="2600" dirty="0">
                <a:solidFill>
                  <a:srgbClr val="FF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الأدوات والتقنيات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643771" y="2411968"/>
            <a:ext cx="6538793" cy="2943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300"/>
              </a:lnSpc>
              <a:buNone/>
            </a:pPr>
            <a:r>
              <a:rPr lang="en-US" sz="2000" dirty="0">
                <a:solidFill>
                  <a:srgbClr val="6E6666"/>
                </a:solidFill>
                <a:latin typeface="Arial" panose="020B0604020202020204" pitchFamily="34" charset="0"/>
                <a:ea typeface="Poppins" pitchFamily="34" charset="-122"/>
                <a:cs typeface="Arial" panose="020B0604020202020204" pitchFamily="34" charset="0"/>
              </a:rPr>
              <a:t>مجموعة واسعة من الأدوات التقنية التي تشمل الأجهزة، البرمجيات، والشبكات</a:t>
            </a:r>
            <a:r>
              <a:rPr lang="en-US" sz="14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.</a:t>
            </a:r>
            <a:endParaRPr lang="en-US" sz="14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5572" y="3045500"/>
            <a:ext cx="275868" cy="34480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877151" y="3074194"/>
            <a:ext cx="3305413" cy="4131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250"/>
              </a:lnSpc>
              <a:buNone/>
            </a:pPr>
            <a:r>
              <a:rPr lang="en-US" sz="2600" dirty="0">
                <a:solidFill>
                  <a:srgbClr val="FF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الإدارة والأداء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8" name="Text 4"/>
          <p:cNvSpPr/>
          <p:nvPr/>
        </p:nvSpPr>
        <p:spPr>
          <a:xfrm>
            <a:off x="643771" y="3671292"/>
            <a:ext cx="6538793" cy="2943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300"/>
              </a:lnSpc>
              <a:buNone/>
            </a:pPr>
            <a:r>
              <a:rPr lang="en-US" sz="2000" dirty="0">
                <a:solidFill>
                  <a:srgbClr val="6E6666"/>
                </a:solidFill>
                <a:latin typeface="Arial" panose="020B0604020202020204" pitchFamily="34" charset="0"/>
                <a:ea typeface="Poppins" pitchFamily="34" charset="-122"/>
                <a:cs typeface="Arial" panose="020B0604020202020204" pitchFamily="34" charset="0"/>
              </a:rPr>
              <a:t>تهدف إلى إدارة المعلومات بفعالية وتحسين الأداء العام للمؤسسات</a:t>
            </a:r>
            <a:r>
              <a:rPr lang="en-US" sz="14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.</a:t>
            </a:r>
            <a:endParaRPr lang="en-US" sz="14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5572" y="4304824"/>
            <a:ext cx="275868" cy="34480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3877151" y="4333518"/>
            <a:ext cx="3305413" cy="4131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250"/>
              </a:lnSpc>
              <a:buNone/>
            </a:pPr>
            <a:r>
              <a:rPr lang="en-US" sz="2600" dirty="0">
                <a:solidFill>
                  <a:srgbClr val="FF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محرك التحول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11" name="Text 6"/>
          <p:cNvSpPr/>
          <p:nvPr/>
        </p:nvSpPr>
        <p:spPr>
          <a:xfrm>
            <a:off x="643771" y="4930616"/>
            <a:ext cx="6791801" cy="5886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300"/>
              </a:lnSpc>
              <a:buNone/>
            </a:pPr>
            <a:r>
              <a:rPr lang="ar-DZ" sz="14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Arial" panose="020B0604020202020204" pitchFamily="34" charset="0"/>
              </a:rPr>
              <a:t> </a:t>
            </a:r>
            <a:r>
              <a:rPr lang="ar-DZ" dirty="0" smtClean="0">
                <a:solidFill>
                  <a:srgbClr val="6E6666"/>
                </a:solidFill>
                <a:latin typeface="Arial" panose="020B0604020202020204" pitchFamily="34" charset="0"/>
                <a:ea typeface="Poppins" pitchFamily="34" charset="-122"/>
                <a:cs typeface="Arial" panose="020B0604020202020204" pitchFamily="34" charset="0"/>
              </a:rPr>
              <a:t>ن</a:t>
            </a:r>
            <a:r>
              <a:rPr lang="en-US" dirty="0" err="1" smtClean="0">
                <a:solidFill>
                  <a:srgbClr val="6E6666"/>
                </a:solidFill>
                <a:latin typeface="Arial" panose="020B0604020202020204" pitchFamily="34" charset="0"/>
                <a:ea typeface="Poppins" pitchFamily="34" charset="-122"/>
                <a:cs typeface="Arial" panose="020B0604020202020204" pitchFamily="34" charset="0"/>
              </a:rPr>
              <a:t>عتبر</a:t>
            </a:r>
            <a:r>
              <a:rPr lang="en-US" dirty="0" smtClean="0">
                <a:solidFill>
                  <a:srgbClr val="6E6666"/>
                </a:solidFill>
                <a:latin typeface="Arial" panose="020B0604020202020204" pitchFamily="34" charset="0"/>
                <a:ea typeface="Poppins" pitchFamily="34" charset="-122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6E6666"/>
                </a:solidFill>
                <a:latin typeface="Arial" panose="020B0604020202020204" pitchFamily="34" charset="0"/>
                <a:ea typeface="Poppins" pitchFamily="34" charset="-122"/>
                <a:cs typeface="Arial" panose="020B0604020202020204" pitchFamily="34" charset="0"/>
              </a:rPr>
              <a:t>المحرك الأساسي لعمليات التحول الرقمي الحديثة وتحليل البيانات الضخمة </a:t>
            </a:r>
            <a:r>
              <a:rPr lang="en-US" sz="14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(Big Data).</a:t>
            </a:r>
            <a:endParaRPr lang="en-US" sz="140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6625" y="1814870"/>
            <a:ext cx="5757505" cy="575750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9129" y="1766173"/>
            <a:ext cx="13332143" cy="1666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6550"/>
              </a:lnSpc>
              <a:buNone/>
            </a:pPr>
            <a:r>
              <a:rPr lang="en-US" sz="520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الفرق الجوهري بين نظام المعلومات وتكنولوجيا المعلومات</a:t>
            </a:r>
            <a:endParaRPr lang="en-US" sz="5200" dirty="0"/>
          </a:p>
        </p:txBody>
      </p:sp>
      <p:sp>
        <p:nvSpPr>
          <p:cNvPr id="3" name="Text 1"/>
          <p:cNvSpPr/>
          <p:nvPr/>
        </p:nvSpPr>
        <p:spPr>
          <a:xfrm>
            <a:off x="649129" y="3803452"/>
            <a:ext cx="13332143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300"/>
              </a:lnSpc>
              <a:buNone/>
            </a:pPr>
            <a:r>
              <a:rPr lang="en-US" sz="3200" dirty="0">
                <a:solidFill>
                  <a:srgbClr val="6E6666"/>
                </a:solidFill>
                <a:latin typeface="Arial" panose="020B0604020202020204" pitchFamily="34" charset="0"/>
                <a:ea typeface="Poppins" pitchFamily="34" charset="-122"/>
                <a:cs typeface="Arial" panose="020B0604020202020204" pitchFamily="34" charset="0"/>
              </a:rPr>
              <a:t>على الرغم من تداخلهما، يمثل كل منهما مجالاً مختلفاً بتركيز محدد</a:t>
            </a: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.</a:t>
            </a:r>
            <a:endParaRPr lang="en-US" sz="1450" dirty="0"/>
          </a:p>
        </p:txBody>
      </p:sp>
      <p:sp>
        <p:nvSpPr>
          <p:cNvPr id="4" name="Shape 2"/>
          <p:cNvSpPr/>
          <p:nvPr/>
        </p:nvSpPr>
        <p:spPr>
          <a:xfrm>
            <a:off x="649129" y="4308753"/>
            <a:ext cx="13332143" cy="1575197"/>
          </a:xfrm>
          <a:prstGeom prst="roundRect">
            <a:avLst>
              <a:gd name="adj" fmla="val 17663"/>
            </a:avLst>
          </a:prstGeom>
          <a:solidFill>
            <a:srgbClr val="ECDFE3"/>
          </a:solidFill>
          <a:ln/>
        </p:spPr>
      </p:sp>
      <p:sp>
        <p:nvSpPr>
          <p:cNvPr id="5" name="Shape 3"/>
          <p:cNvSpPr/>
          <p:nvPr/>
        </p:nvSpPr>
        <p:spPr>
          <a:xfrm>
            <a:off x="7315200" y="4308753"/>
            <a:ext cx="6666071" cy="1575197"/>
          </a:xfrm>
          <a:prstGeom prst="roundRect">
            <a:avLst>
              <a:gd name="adj" fmla="val 17663"/>
            </a:avLst>
          </a:prstGeom>
          <a:solidFill>
            <a:srgbClr val="C7A2AC"/>
          </a:solidFill>
          <a:ln/>
        </p:spPr>
      </p:sp>
      <p:sp>
        <p:nvSpPr>
          <p:cNvPr id="6" name="Text 4"/>
          <p:cNvSpPr/>
          <p:nvPr/>
        </p:nvSpPr>
        <p:spPr>
          <a:xfrm>
            <a:off x="9796343" y="4494133"/>
            <a:ext cx="3999548" cy="4998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900"/>
              </a:lnSpc>
              <a:buNone/>
            </a:pPr>
            <a:r>
              <a:rPr lang="en-US" sz="31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نظام المعلومات (IS)</a:t>
            </a:r>
            <a:endParaRPr lang="en-US" sz="3100" dirty="0"/>
          </a:p>
        </p:txBody>
      </p:sp>
      <p:sp>
        <p:nvSpPr>
          <p:cNvPr id="7" name="Text 5"/>
          <p:cNvSpPr/>
          <p:nvPr/>
        </p:nvSpPr>
        <p:spPr>
          <a:xfrm>
            <a:off x="7500580" y="5105162"/>
            <a:ext cx="6295311" cy="593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3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Poppins" pitchFamily="34" charset="-122"/>
                <a:cs typeface="Arial" panose="020B0604020202020204" pitchFamily="34" charset="0"/>
              </a:rPr>
              <a:t>يركز على القيمة والنتائج: تحويل البيانات إلى معلومات مفيدة تدعم </a:t>
            </a:r>
            <a:r>
              <a:rPr lang="en-US" sz="2000" dirty="0">
                <a:solidFill>
                  <a:srgbClr val="6E6666"/>
                </a:solidFill>
                <a:highlight>
                  <a:srgbClr val="F9EDC0"/>
                </a:highlight>
                <a:latin typeface="Arial" panose="020B0604020202020204" pitchFamily="34" charset="0"/>
                <a:ea typeface="Poppins" pitchFamily="34" charset="-122"/>
                <a:cs typeface="Arial" panose="020B0604020202020204" pitchFamily="34" charset="0"/>
              </a:rPr>
              <a:t>اتخاذ القرارات الاستراتيجية</a:t>
            </a:r>
            <a:r>
              <a:rPr lang="en-US" sz="145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.</a:t>
            </a:r>
            <a:endParaRPr lang="en-US" sz="1450" dirty="0"/>
          </a:p>
        </p:txBody>
      </p:sp>
      <p:sp>
        <p:nvSpPr>
          <p:cNvPr id="8" name="Shape 6"/>
          <p:cNvSpPr/>
          <p:nvPr/>
        </p:nvSpPr>
        <p:spPr>
          <a:xfrm>
            <a:off x="649129" y="4308753"/>
            <a:ext cx="6666071" cy="1575197"/>
          </a:xfrm>
          <a:prstGeom prst="rect">
            <a:avLst/>
          </a:prstGeom>
          <a:solidFill>
            <a:srgbClr val="824E5C"/>
          </a:solidFill>
          <a:ln/>
        </p:spPr>
      </p:sp>
      <p:sp>
        <p:nvSpPr>
          <p:cNvPr id="9" name="Shape 7"/>
          <p:cNvSpPr/>
          <p:nvPr/>
        </p:nvSpPr>
        <p:spPr>
          <a:xfrm>
            <a:off x="649129" y="4308753"/>
            <a:ext cx="22860" cy="1575197"/>
          </a:xfrm>
          <a:prstGeom prst="roundRect">
            <a:avLst>
              <a:gd name="adj" fmla="val 1217116"/>
            </a:avLst>
          </a:prstGeom>
          <a:solidFill>
            <a:srgbClr val="9B6775"/>
          </a:solidFill>
          <a:ln/>
        </p:spPr>
      </p:sp>
      <p:sp>
        <p:nvSpPr>
          <p:cNvPr id="10" name="Text 8"/>
          <p:cNvSpPr/>
          <p:nvPr/>
        </p:nvSpPr>
        <p:spPr>
          <a:xfrm>
            <a:off x="3063597" y="4494133"/>
            <a:ext cx="4066223" cy="4998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900"/>
              </a:lnSpc>
              <a:buNone/>
            </a:pPr>
            <a:r>
              <a:rPr lang="en-US" sz="3100" dirty="0">
                <a:solidFill>
                  <a:srgbClr val="FFFFFF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تكنولوجيا المعلومات (IT)</a:t>
            </a:r>
            <a:endParaRPr lang="en-US" sz="3100" dirty="0"/>
          </a:p>
        </p:txBody>
      </p:sp>
      <p:sp>
        <p:nvSpPr>
          <p:cNvPr id="11" name="Text 9"/>
          <p:cNvSpPr/>
          <p:nvPr/>
        </p:nvSpPr>
        <p:spPr>
          <a:xfrm>
            <a:off x="834509" y="5105162"/>
            <a:ext cx="6295311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300"/>
              </a:lnSpc>
              <a:buNone/>
            </a:pP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ea typeface="Poppins" pitchFamily="34" charset="-122"/>
                <a:cs typeface="Arial" panose="020B0604020202020204" pitchFamily="34" charset="0"/>
              </a:rPr>
              <a:t>يركز على الوسائل: البنية التحتية التقنية، تشغيل وصيانة الأنظمة، وتوفير الأدوات اللازمة</a:t>
            </a:r>
            <a:r>
              <a:rPr lang="en-US" sz="1450" dirty="0">
                <a:solidFill>
                  <a:srgbClr val="FFFFF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.</a:t>
            </a:r>
            <a:endParaRPr lang="en-US" sz="1450" dirty="0"/>
          </a:p>
        </p:txBody>
      </p:sp>
      <p:sp>
        <p:nvSpPr>
          <p:cNvPr id="12" name="Text 10"/>
          <p:cNvSpPr/>
          <p:nvPr/>
        </p:nvSpPr>
        <p:spPr>
          <a:xfrm>
            <a:off x="649129" y="6092547"/>
            <a:ext cx="13332143" cy="3708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900"/>
              </a:lnSpc>
              <a:buNone/>
            </a:pPr>
            <a:r>
              <a:rPr lang="en-US" sz="2000" b="1" dirty="0">
                <a:solidFill>
                  <a:srgbClr val="6E6666"/>
                </a:solidFill>
                <a:latin typeface="Arial" panose="020B0604020202020204" pitchFamily="34" charset="0"/>
                <a:ea typeface="Poppins" pitchFamily="34" charset="-122"/>
                <a:cs typeface="Arial" panose="020B0604020202020204" pitchFamily="34" charset="0"/>
              </a:rPr>
              <a:t>باختصار: تكنولوجيا المعلومات هي جزء أساسي و</a:t>
            </a:r>
            <a:r>
              <a:rPr lang="en-US" sz="2000" b="1" dirty="0">
                <a:solidFill>
                  <a:srgbClr val="824E5C"/>
                </a:solidFill>
                <a:latin typeface="Arial" panose="020B0604020202020204" pitchFamily="34" charset="0"/>
                <a:ea typeface="Poppins" pitchFamily="34" charset="-122"/>
                <a:cs typeface="Arial" panose="020B0604020202020204" pitchFamily="34" charset="0"/>
              </a:rPr>
              <a:t>فرع تقني</a:t>
            </a:r>
            <a:r>
              <a:rPr lang="en-US" sz="2000" b="1" dirty="0">
                <a:solidFill>
                  <a:srgbClr val="6E6666"/>
                </a:solidFill>
                <a:latin typeface="Arial" panose="020B0604020202020204" pitchFamily="34" charset="0"/>
                <a:ea typeface="Poppins" pitchFamily="34" charset="-122"/>
                <a:cs typeface="Arial" panose="020B0604020202020204" pitchFamily="34" charset="0"/>
              </a:rPr>
              <a:t> من نظام المعلومات الأكبر</a:t>
            </a:r>
            <a:r>
              <a:rPr lang="en-US" sz="18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.</a:t>
            </a:r>
            <a:endParaRPr lang="en-US" sz="1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103257" y="1418034"/>
            <a:ext cx="8878014" cy="8331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6550"/>
              </a:lnSpc>
              <a:buNone/>
            </a:pPr>
            <a:r>
              <a:rPr lang="en-US" sz="520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مكونات نظام المعلومات الأساسية</a:t>
            </a:r>
            <a:endParaRPr lang="en-US" sz="52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4892" y="2622113"/>
            <a:ext cx="556379" cy="55637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648355" y="3410307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250"/>
              </a:lnSpc>
              <a:buNone/>
            </a:pPr>
            <a:r>
              <a:rPr lang="en-US" sz="2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الأجهزة (Hardware)</a:t>
            </a:r>
            <a:endParaRPr lang="en-US" sz="2600" dirty="0"/>
          </a:p>
        </p:txBody>
      </p:sp>
      <p:sp>
        <p:nvSpPr>
          <p:cNvPr id="5" name="Text 2"/>
          <p:cNvSpPr/>
          <p:nvPr/>
        </p:nvSpPr>
        <p:spPr>
          <a:xfrm>
            <a:off x="9691807" y="3937992"/>
            <a:ext cx="4289465" cy="593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300"/>
              </a:lnSpc>
              <a:buNone/>
            </a:pPr>
            <a:r>
              <a:rPr lang="en-US" sz="1450" b="1" dirty="0">
                <a:solidFill>
                  <a:srgbClr val="6E6666"/>
                </a:solidFill>
                <a:latin typeface="Arial" panose="020B0604020202020204" pitchFamily="34" charset="0"/>
                <a:ea typeface="Poppins" pitchFamily="34" charset="-122"/>
                <a:cs typeface="Arial" panose="020B0604020202020204" pitchFamily="34" charset="0"/>
              </a:rPr>
              <a:t>تشمل الحواسيب، الخوادم، الأجهزة الطرفية، والشبكات التي تُشغل النظام.</a:t>
            </a:r>
            <a:endParaRPr lang="en-US" sz="14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3613" y="2622113"/>
            <a:ext cx="556379" cy="55637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127075" y="3410307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250"/>
              </a:lnSpc>
              <a:buNone/>
            </a:pPr>
            <a:r>
              <a:rPr lang="en-US" sz="2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البرمجيات (Software)</a:t>
            </a:r>
            <a:endParaRPr lang="en-US" sz="2600" dirty="0"/>
          </a:p>
        </p:txBody>
      </p:sp>
      <p:sp>
        <p:nvSpPr>
          <p:cNvPr id="8" name="Text 4"/>
          <p:cNvSpPr/>
          <p:nvPr/>
        </p:nvSpPr>
        <p:spPr>
          <a:xfrm>
            <a:off x="5170527" y="3937992"/>
            <a:ext cx="4289465" cy="593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300"/>
              </a:lnSpc>
              <a:buNone/>
            </a:pPr>
            <a:r>
              <a:rPr lang="en-US" sz="1450" b="1" dirty="0">
                <a:solidFill>
                  <a:srgbClr val="6E6666"/>
                </a:solidFill>
                <a:latin typeface="Arial" panose="020B0604020202020204" pitchFamily="34" charset="0"/>
                <a:ea typeface="Poppins" pitchFamily="34" charset="-122"/>
                <a:cs typeface="Arial" panose="020B0604020202020204" pitchFamily="34" charset="0"/>
              </a:rPr>
              <a:t>مثل نظم التشغيل، قواعد البيانات، والتطبيقات المخصصة لمهام العمل المختلفة.</a:t>
            </a:r>
            <a:endParaRPr lang="en-US" sz="14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2333" y="2622113"/>
            <a:ext cx="556379" cy="556379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605796" y="3410307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250"/>
              </a:lnSpc>
              <a:buNone/>
            </a:pPr>
            <a:r>
              <a:rPr lang="en-US" sz="2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البيانات</a:t>
            </a:r>
            <a:endParaRPr lang="en-US" sz="2600" dirty="0"/>
          </a:p>
        </p:txBody>
      </p:sp>
      <p:sp>
        <p:nvSpPr>
          <p:cNvPr id="11" name="Text 6"/>
          <p:cNvSpPr/>
          <p:nvPr/>
        </p:nvSpPr>
        <p:spPr>
          <a:xfrm>
            <a:off x="649129" y="3937992"/>
            <a:ext cx="4289584" cy="593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300"/>
              </a:lnSpc>
              <a:buNone/>
            </a:pPr>
            <a:r>
              <a:rPr lang="en-US" sz="1450" b="1" dirty="0">
                <a:solidFill>
                  <a:srgbClr val="6E6666"/>
                </a:solidFill>
                <a:latin typeface="Arial" panose="020B0604020202020204" pitchFamily="34" charset="0"/>
                <a:ea typeface="Poppins" pitchFamily="34" charset="-122"/>
                <a:cs typeface="Arial" panose="020B0604020202020204" pitchFamily="34" charset="0"/>
              </a:rPr>
              <a:t>المعلومات الخام المنظمة والموثوقة التي يتم جمعها ومعالجتها داخل النظام</a:t>
            </a: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.</a:t>
            </a:r>
            <a:endParaRPr lang="en-US" sz="14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3613" y="4902279"/>
            <a:ext cx="556379" cy="556379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6127075" y="5690473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250"/>
              </a:lnSpc>
              <a:buNone/>
            </a:pPr>
            <a:r>
              <a:rPr lang="en-US" sz="2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الأشخاص</a:t>
            </a:r>
            <a:endParaRPr lang="en-US" sz="2600" dirty="0"/>
          </a:p>
        </p:txBody>
      </p:sp>
      <p:sp>
        <p:nvSpPr>
          <p:cNvPr id="14" name="Text 8"/>
          <p:cNvSpPr/>
          <p:nvPr/>
        </p:nvSpPr>
        <p:spPr>
          <a:xfrm>
            <a:off x="5170527" y="6218158"/>
            <a:ext cx="4289465" cy="593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300"/>
              </a:lnSpc>
              <a:buNone/>
            </a:pPr>
            <a:r>
              <a:rPr lang="en-US" sz="1450" b="1" dirty="0">
                <a:solidFill>
                  <a:srgbClr val="6E6666"/>
                </a:solidFill>
                <a:latin typeface="Arial" panose="020B0604020202020204" pitchFamily="34" charset="0"/>
                <a:ea typeface="Poppins" pitchFamily="34" charset="-122"/>
                <a:cs typeface="Arial" panose="020B0604020202020204" pitchFamily="34" charset="0"/>
              </a:rPr>
              <a:t>المستخدمون النهائيون، والمتخصصون التقنيون الذين يقومون بتشغيل وصيانة النظام.</a:t>
            </a:r>
            <a:endParaRPr lang="en-US" sz="14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2333" y="4902279"/>
            <a:ext cx="556379" cy="556379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1605796" y="5690473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250"/>
              </a:lnSpc>
              <a:buNone/>
            </a:pPr>
            <a:r>
              <a:rPr lang="en-US" sz="2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الإجراءات</a:t>
            </a:r>
            <a:endParaRPr lang="en-US" sz="2600" dirty="0"/>
          </a:p>
        </p:txBody>
      </p:sp>
      <p:sp>
        <p:nvSpPr>
          <p:cNvPr id="17" name="Text 10"/>
          <p:cNvSpPr/>
          <p:nvPr/>
        </p:nvSpPr>
        <p:spPr>
          <a:xfrm>
            <a:off x="649129" y="6218158"/>
            <a:ext cx="4289584" cy="593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300"/>
              </a:lnSpc>
              <a:buNone/>
            </a:pPr>
            <a:r>
              <a:rPr lang="en-US" sz="1450" b="1" dirty="0">
                <a:solidFill>
                  <a:srgbClr val="6E6666"/>
                </a:solidFill>
                <a:latin typeface="Arial" panose="020B0604020202020204" pitchFamily="34" charset="0"/>
                <a:ea typeface="Poppins" pitchFamily="34" charset="-122"/>
                <a:cs typeface="Arial" panose="020B0604020202020204" pitchFamily="34" charset="0"/>
              </a:rPr>
              <a:t>السياسات، القواعد، والعمليات المنظمة التي تضمن عمل النظام بكفاءة وفعالية</a:t>
            </a: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.</a:t>
            </a:r>
            <a:endParaRPr lang="en-US" sz="14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51652" y="1161574"/>
            <a:ext cx="7429619" cy="8331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6550"/>
              </a:lnSpc>
              <a:buNone/>
            </a:pPr>
            <a:r>
              <a:rPr lang="en-US" sz="520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أنواع نظم المعلومات الشائعة</a:t>
            </a:r>
            <a:endParaRPr lang="en-US" sz="5200" dirty="0"/>
          </a:p>
        </p:txBody>
      </p:sp>
      <p:sp>
        <p:nvSpPr>
          <p:cNvPr id="3" name="Text 1"/>
          <p:cNvSpPr/>
          <p:nvPr/>
        </p:nvSpPr>
        <p:spPr>
          <a:xfrm>
            <a:off x="649129" y="2574250"/>
            <a:ext cx="13054013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300"/>
              </a:lnSpc>
              <a:buNone/>
            </a:pPr>
            <a:r>
              <a:rPr lang="en-US" sz="2000" dirty="0">
                <a:solidFill>
                  <a:srgbClr val="6E6666"/>
                </a:solidFill>
                <a:latin typeface="Arial" panose="020B0604020202020204" pitchFamily="34" charset="0"/>
                <a:ea typeface="Poppins" pitchFamily="34" charset="-122"/>
                <a:cs typeface="Arial" panose="020B0604020202020204" pitchFamily="34" charset="0"/>
              </a:rPr>
              <a:t>تخدم نظم المعلومات مستويات مختلفة من الإدارة، من العمليات اليومية إلى القرارات الاستراتيجية</a:t>
            </a: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.</a:t>
            </a:r>
            <a:endParaRPr lang="en-US" sz="1450" dirty="0"/>
          </a:p>
        </p:txBody>
      </p:sp>
      <p:sp>
        <p:nvSpPr>
          <p:cNvPr id="4" name="Shape 2"/>
          <p:cNvSpPr/>
          <p:nvPr/>
        </p:nvSpPr>
        <p:spPr>
          <a:xfrm>
            <a:off x="13958411" y="2365653"/>
            <a:ext cx="22860" cy="713899"/>
          </a:xfrm>
          <a:prstGeom prst="rect">
            <a:avLst/>
          </a:prstGeom>
          <a:solidFill>
            <a:srgbClr val="C7A2AC"/>
          </a:solidFill>
          <a:ln/>
        </p:spPr>
      </p:sp>
      <p:sp>
        <p:nvSpPr>
          <p:cNvPr id="5" name="Shape 3"/>
          <p:cNvSpPr/>
          <p:nvPr/>
        </p:nvSpPr>
        <p:spPr>
          <a:xfrm>
            <a:off x="7407950" y="3288149"/>
            <a:ext cx="6573322" cy="1797248"/>
          </a:xfrm>
          <a:prstGeom prst="roundRect">
            <a:avLst>
              <a:gd name="adj" fmla="val 15481"/>
            </a:avLst>
          </a:prstGeom>
          <a:solidFill>
            <a:srgbClr val="FFFFFF"/>
          </a:solidFill>
          <a:ln w="22860">
            <a:solidFill>
              <a:srgbClr val="D2C5C9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7430810" y="3311009"/>
            <a:ext cx="6527602" cy="556379"/>
          </a:xfrm>
          <a:prstGeom prst="roundRect">
            <a:avLst>
              <a:gd name="adj" fmla="val 45077"/>
            </a:avLst>
          </a:prstGeom>
          <a:solidFill>
            <a:srgbClr val="ECDFE3"/>
          </a:solidFill>
          <a:ln/>
        </p:spPr>
      </p:sp>
      <p:sp>
        <p:nvSpPr>
          <p:cNvPr id="7" name="Text 5"/>
          <p:cNvSpPr/>
          <p:nvPr/>
        </p:nvSpPr>
        <p:spPr>
          <a:xfrm>
            <a:off x="10555605" y="3415308"/>
            <a:ext cx="278130" cy="3477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150"/>
              </a:lnSpc>
              <a:buNone/>
            </a:pPr>
            <a:r>
              <a:rPr lang="en-US" sz="215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1</a:t>
            </a:r>
            <a:endParaRPr lang="en-US" sz="2150" dirty="0"/>
          </a:p>
        </p:txBody>
      </p:sp>
      <p:sp>
        <p:nvSpPr>
          <p:cNvPr id="8" name="Text 6"/>
          <p:cNvSpPr/>
          <p:nvPr/>
        </p:nvSpPr>
        <p:spPr>
          <a:xfrm>
            <a:off x="9844683" y="4052768"/>
            <a:ext cx="3928348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250"/>
              </a:lnSpc>
              <a:buNone/>
            </a:pPr>
            <a:r>
              <a:rPr lang="en-US" sz="2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نظم تشغيل المعاملات (TPS)</a:t>
            </a:r>
            <a:endParaRPr lang="en-US" sz="2600" dirty="0"/>
          </a:p>
        </p:txBody>
      </p:sp>
      <p:sp>
        <p:nvSpPr>
          <p:cNvPr id="9" name="Text 7"/>
          <p:cNvSpPr/>
          <p:nvPr/>
        </p:nvSpPr>
        <p:spPr>
          <a:xfrm>
            <a:off x="7616190" y="4580453"/>
            <a:ext cx="6156841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300"/>
              </a:lnSpc>
              <a:buNone/>
            </a:pPr>
            <a:r>
              <a:rPr lang="en-US" sz="1600" dirty="0">
                <a:solidFill>
                  <a:srgbClr val="6E6666"/>
                </a:solidFill>
                <a:latin typeface="Arial" panose="020B0604020202020204" pitchFamily="34" charset="0"/>
                <a:ea typeface="Poppins" pitchFamily="34" charset="-122"/>
                <a:cs typeface="Arial" panose="020B0604020202020204" pitchFamily="34" charset="0"/>
              </a:rPr>
              <a:t>تُعنى بمعالجة وتسجيل البيانات اليومية والروتينية للمؤسسة.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649129" y="3288149"/>
            <a:ext cx="6573441" cy="1797248"/>
          </a:xfrm>
          <a:prstGeom prst="roundRect">
            <a:avLst>
              <a:gd name="adj" fmla="val 15481"/>
            </a:avLst>
          </a:prstGeom>
          <a:solidFill>
            <a:srgbClr val="FFFFFF"/>
          </a:solidFill>
          <a:ln w="22860">
            <a:solidFill>
              <a:srgbClr val="D2C5C9"/>
            </a:solidFill>
            <a:prstDash val="solid"/>
          </a:ln>
        </p:spPr>
      </p:sp>
      <p:sp>
        <p:nvSpPr>
          <p:cNvPr id="11" name="Shape 9"/>
          <p:cNvSpPr/>
          <p:nvPr/>
        </p:nvSpPr>
        <p:spPr>
          <a:xfrm>
            <a:off x="671989" y="3311009"/>
            <a:ext cx="6527721" cy="556379"/>
          </a:xfrm>
          <a:prstGeom prst="roundRect">
            <a:avLst>
              <a:gd name="adj" fmla="val 45077"/>
            </a:avLst>
          </a:prstGeom>
          <a:solidFill>
            <a:srgbClr val="ECDFE3"/>
          </a:solidFill>
          <a:ln/>
        </p:spPr>
      </p:sp>
      <p:sp>
        <p:nvSpPr>
          <p:cNvPr id="12" name="Text 10"/>
          <p:cNvSpPr/>
          <p:nvPr/>
        </p:nvSpPr>
        <p:spPr>
          <a:xfrm>
            <a:off x="3796784" y="3415308"/>
            <a:ext cx="278130" cy="3477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150"/>
              </a:lnSpc>
              <a:buNone/>
            </a:pPr>
            <a:r>
              <a:rPr lang="en-US" sz="215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2</a:t>
            </a:r>
            <a:endParaRPr lang="en-US" sz="2150" dirty="0"/>
          </a:p>
        </p:txBody>
      </p:sp>
      <p:sp>
        <p:nvSpPr>
          <p:cNvPr id="13" name="Text 11"/>
          <p:cNvSpPr/>
          <p:nvPr/>
        </p:nvSpPr>
        <p:spPr>
          <a:xfrm>
            <a:off x="3387923" y="4052768"/>
            <a:ext cx="3626406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250"/>
              </a:lnSpc>
              <a:buNone/>
            </a:pPr>
            <a:r>
              <a:rPr lang="en-US" sz="2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نظم معلومات الإدارة (MIS)</a:t>
            </a:r>
            <a:endParaRPr lang="en-US" sz="2600" dirty="0"/>
          </a:p>
        </p:txBody>
      </p:sp>
      <p:sp>
        <p:nvSpPr>
          <p:cNvPr id="14" name="Text 12"/>
          <p:cNvSpPr/>
          <p:nvPr/>
        </p:nvSpPr>
        <p:spPr>
          <a:xfrm>
            <a:off x="857369" y="4580453"/>
            <a:ext cx="6156960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300"/>
              </a:lnSpc>
              <a:buNone/>
            </a:pPr>
            <a:r>
              <a:rPr lang="en-US" sz="1600" b="1" dirty="0">
                <a:solidFill>
                  <a:srgbClr val="6E6666"/>
                </a:solidFill>
                <a:latin typeface="Arial" panose="020B0604020202020204" pitchFamily="34" charset="0"/>
                <a:ea typeface="Poppins" pitchFamily="34" charset="-122"/>
                <a:cs typeface="Arial" panose="020B0604020202020204" pitchFamily="34" charset="0"/>
              </a:rPr>
              <a:t>توفر تقارير دورية وملخصات وتحليلات لدعم اتخاذ القرارات الإدارية الوسطى</a:t>
            </a: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.</a:t>
            </a:r>
            <a:endParaRPr lang="en-US" sz="1450" dirty="0"/>
          </a:p>
        </p:txBody>
      </p:sp>
      <p:sp>
        <p:nvSpPr>
          <p:cNvPr id="15" name="Shape 13"/>
          <p:cNvSpPr/>
          <p:nvPr/>
        </p:nvSpPr>
        <p:spPr>
          <a:xfrm>
            <a:off x="7407950" y="5270778"/>
            <a:ext cx="6573322" cy="1797248"/>
          </a:xfrm>
          <a:prstGeom prst="roundRect">
            <a:avLst>
              <a:gd name="adj" fmla="val 15481"/>
            </a:avLst>
          </a:prstGeom>
          <a:solidFill>
            <a:srgbClr val="FFFFFF"/>
          </a:solidFill>
          <a:ln w="22860">
            <a:solidFill>
              <a:srgbClr val="D2C5C9"/>
            </a:solidFill>
            <a:prstDash val="solid"/>
          </a:ln>
        </p:spPr>
      </p:sp>
      <p:sp>
        <p:nvSpPr>
          <p:cNvPr id="16" name="Shape 14"/>
          <p:cNvSpPr/>
          <p:nvPr/>
        </p:nvSpPr>
        <p:spPr>
          <a:xfrm>
            <a:off x="7430810" y="5293638"/>
            <a:ext cx="6527602" cy="556379"/>
          </a:xfrm>
          <a:prstGeom prst="roundRect">
            <a:avLst>
              <a:gd name="adj" fmla="val 45077"/>
            </a:avLst>
          </a:prstGeom>
          <a:solidFill>
            <a:srgbClr val="ECDFE3"/>
          </a:solidFill>
          <a:ln/>
        </p:spPr>
      </p:sp>
      <p:sp>
        <p:nvSpPr>
          <p:cNvPr id="17" name="Text 15"/>
          <p:cNvSpPr/>
          <p:nvPr/>
        </p:nvSpPr>
        <p:spPr>
          <a:xfrm>
            <a:off x="10555605" y="5397937"/>
            <a:ext cx="278130" cy="3477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150"/>
              </a:lnSpc>
              <a:buNone/>
            </a:pPr>
            <a:r>
              <a:rPr lang="en-US" sz="215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3</a:t>
            </a:r>
            <a:endParaRPr lang="en-US" sz="2150" dirty="0"/>
          </a:p>
        </p:txBody>
      </p:sp>
      <p:sp>
        <p:nvSpPr>
          <p:cNvPr id="18" name="Text 16"/>
          <p:cNvSpPr/>
          <p:nvPr/>
        </p:nvSpPr>
        <p:spPr>
          <a:xfrm>
            <a:off x="10440114" y="6035397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250"/>
              </a:lnSpc>
              <a:buNone/>
            </a:pPr>
            <a:r>
              <a:rPr lang="en-US" sz="2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نظم دعم القرار (DSS)</a:t>
            </a:r>
            <a:endParaRPr lang="en-US" sz="2600" dirty="0"/>
          </a:p>
        </p:txBody>
      </p:sp>
      <p:sp>
        <p:nvSpPr>
          <p:cNvPr id="19" name="Text 17"/>
          <p:cNvSpPr/>
          <p:nvPr/>
        </p:nvSpPr>
        <p:spPr>
          <a:xfrm>
            <a:off x="7616190" y="6563082"/>
            <a:ext cx="6156841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300"/>
              </a:lnSpc>
              <a:buNone/>
            </a:pPr>
            <a:r>
              <a:rPr lang="en-US" sz="1600" dirty="0">
                <a:solidFill>
                  <a:srgbClr val="6E6666"/>
                </a:solidFill>
                <a:latin typeface="Arial" panose="020B0604020202020204" pitchFamily="34" charset="0"/>
                <a:ea typeface="Poppins" pitchFamily="34" charset="-122"/>
                <a:cs typeface="Arial" panose="020B0604020202020204" pitchFamily="34" charset="0"/>
              </a:rPr>
              <a:t>أدوات تحليلية متقدمة تساعد المديرين في اتخاذ قرارات معقدة وغير روتينية</a:t>
            </a: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.</a:t>
            </a:r>
            <a:endParaRPr lang="en-US" sz="1450" dirty="0"/>
          </a:p>
        </p:txBody>
      </p:sp>
      <p:sp>
        <p:nvSpPr>
          <p:cNvPr id="20" name="Shape 18"/>
          <p:cNvSpPr/>
          <p:nvPr/>
        </p:nvSpPr>
        <p:spPr>
          <a:xfrm>
            <a:off x="649129" y="5270778"/>
            <a:ext cx="6573441" cy="1797248"/>
          </a:xfrm>
          <a:prstGeom prst="roundRect">
            <a:avLst>
              <a:gd name="adj" fmla="val 15481"/>
            </a:avLst>
          </a:prstGeom>
          <a:solidFill>
            <a:srgbClr val="FFFFFF"/>
          </a:solidFill>
          <a:ln w="22860">
            <a:solidFill>
              <a:srgbClr val="D2C5C9"/>
            </a:solidFill>
            <a:prstDash val="solid"/>
          </a:ln>
        </p:spPr>
      </p:sp>
      <p:sp>
        <p:nvSpPr>
          <p:cNvPr id="21" name="Shape 19"/>
          <p:cNvSpPr/>
          <p:nvPr/>
        </p:nvSpPr>
        <p:spPr>
          <a:xfrm>
            <a:off x="671989" y="5293638"/>
            <a:ext cx="6527721" cy="556379"/>
          </a:xfrm>
          <a:prstGeom prst="roundRect">
            <a:avLst>
              <a:gd name="adj" fmla="val 45077"/>
            </a:avLst>
          </a:prstGeom>
          <a:solidFill>
            <a:srgbClr val="ECDFE3"/>
          </a:solidFill>
          <a:ln/>
        </p:spPr>
      </p:sp>
      <p:sp>
        <p:nvSpPr>
          <p:cNvPr id="22" name="Text 20"/>
          <p:cNvSpPr/>
          <p:nvPr/>
        </p:nvSpPr>
        <p:spPr>
          <a:xfrm>
            <a:off x="3796784" y="5397937"/>
            <a:ext cx="278130" cy="3477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150"/>
              </a:lnSpc>
              <a:buNone/>
            </a:pPr>
            <a:r>
              <a:rPr lang="en-US" sz="215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4</a:t>
            </a:r>
            <a:endParaRPr lang="en-US" sz="2150" dirty="0"/>
          </a:p>
        </p:txBody>
      </p:sp>
      <p:sp>
        <p:nvSpPr>
          <p:cNvPr id="23" name="Text 21"/>
          <p:cNvSpPr/>
          <p:nvPr/>
        </p:nvSpPr>
        <p:spPr>
          <a:xfrm>
            <a:off x="2772370" y="6035397"/>
            <a:ext cx="4241959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250"/>
              </a:lnSpc>
              <a:buNone/>
            </a:pPr>
            <a:r>
              <a:rPr lang="en-US" sz="2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النظم الخبيرة (Expert Systems)</a:t>
            </a:r>
            <a:endParaRPr lang="en-US" sz="2600" dirty="0"/>
          </a:p>
        </p:txBody>
      </p:sp>
      <p:sp>
        <p:nvSpPr>
          <p:cNvPr id="24" name="Text 22"/>
          <p:cNvSpPr/>
          <p:nvPr/>
        </p:nvSpPr>
        <p:spPr>
          <a:xfrm>
            <a:off x="857369" y="6563082"/>
            <a:ext cx="6156960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300"/>
              </a:lnSpc>
              <a:buNone/>
            </a:pPr>
            <a:r>
              <a:rPr lang="en-US" sz="1600" dirty="0">
                <a:solidFill>
                  <a:srgbClr val="6E6666"/>
                </a:solidFill>
                <a:latin typeface="Arial" panose="020B0604020202020204" pitchFamily="34" charset="0"/>
                <a:ea typeface="Poppins" pitchFamily="34" charset="-122"/>
                <a:cs typeface="Arial" panose="020B0604020202020204" pitchFamily="34" charset="0"/>
              </a:rPr>
              <a:t>أنظمة تعتمد على الذكاء الاصطناعي لتقليد خبرة الإنسان في حل مشكلات محددة</a:t>
            </a: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.</a:t>
            </a:r>
            <a:endParaRPr lang="en-US" sz="14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35529" y="2199084"/>
            <a:ext cx="7845743" cy="1666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6550"/>
              </a:lnSpc>
              <a:buNone/>
            </a:pPr>
            <a:r>
              <a:rPr lang="en-US" sz="520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دور تكنولوجيا المعلومات في دعم نظم المعلومات</a:t>
            </a:r>
            <a:endParaRPr lang="en-US" sz="5200" dirty="0"/>
          </a:p>
        </p:txBody>
      </p:sp>
      <p:sp>
        <p:nvSpPr>
          <p:cNvPr id="4" name="Text 1"/>
          <p:cNvSpPr/>
          <p:nvPr/>
        </p:nvSpPr>
        <p:spPr>
          <a:xfrm>
            <a:off x="6135529" y="4143613"/>
            <a:ext cx="7845743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300"/>
              </a:lnSpc>
              <a:buNone/>
            </a:pPr>
            <a:r>
              <a:rPr lang="en-US" dirty="0">
                <a:solidFill>
                  <a:srgbClr val="6E6666"/>
                </a:solidFill>
                <a:latin typeface="Arial" panose="020B0604020202020204" pitchFamily="34" charset="0"/>
                <a:ea typeface="Poppins" pitchFamily="34" charset="-122"/>
                <a:cs typeface="Arial" panose="020B0604020202020204" pitchFamily="34" charset="0"/>
              </a:rPr>
              <a:t>تلعب تكنولوجيا المعلومات دورًا حيويًا في تمكين نظم المعلومات الحديثة</a:t>
            </a: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:</a:t>
            </a:r>
            <a:endParaRPr lang="en-US" sz="1450" dirty="0"/>
          </a:p>
        </p:txBody>
      </p:sp>
      <p:sp>
        <p:nvSpPr>
          <p:cNvPr id="5" name="Text 2"/>
          <p:cNvSpPr/>
          <p:nvPr/>
        </p:nvSpPr>
        <p:spPr>
          <a:xfrm>
            <a:off x="6135529" y="4648914"/>
            <a:ext cx="7845743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300"/>
              </a:lnSpc>
              <a:buSzPct val="100000"/>
              <a:buChar char="•"/>
            </a:pPr>
            <a:r>
              <a:rPr lang="en-US" sz="1600" dirty="0">
                <a:solidFill>
                  <a:srgbClr val="6E6666"/>
                </a:solidFill>
                <a:latin typeface="Arial" panose="020B0604020202020204" pitchFamily="34" charset="0"/>
                <a:ea typeface="Poppins" pitchFamily="34" charset="-122"/>
                <a:cs typeface="Arial" panose="020B0604020202020204" pitchFamily="34" charset="0"/>
              </a:rPr>
              <a:t>توفير البنية التحتية التقنية اللازمة لتشغيل كافة تطبيقات نظم المعلومات بكفاءة عالية</a:t>
            </a: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.</a:t>
            </a:r>
            <a:endParaRPr lang="en-US" sz="1450" dirty="0"/>
          </a:p>
        </p:txBody>
      </p:sp>
      <p:sp>
        <p:nvSpPr>
          <p:cNvPr id="6" name="Text 3"/>
          <p:cNvSpPr/>
          <p:nvPr/>
        </p:nvSpPr>
        <p:spPr>
          <a:xfrm>
            <a:off x="6135529" y="5010507"/>
            <a:ext cx="7845743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300"/>
              </a:lnSpc>
              <a:buSzPct val="100000"/>
              <a:buChar char="•"/>
            </a:pPr>
            <a:r>
              <a:rPr lang="en-US" sz="1600" dirty="0">
                <a:solidFill>
                  <a:srgbClr val="6E6666"/>
                </a:solidFill>
                <a:latin typeface="Arial" panose="020B0604020202020204" pitchFamily="34" charset="0"/>
                <a:ea typeface="Poppins" pitchFamily="34" charset="-122"/>
                <a:cs typeface="Arial" panose="020B0604020202020204" pitchFamily="34" charset="0"/>
              </a:rPr>
              <a:t>تحسين سرعة ودقة معالجة البيانات، مما يقلل من الأخطاء التشغيلية</a:t>
            </a: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.</a:t>
            </a:r>
            <a:endParaRPr lang="en-US" sz="1450" dirty="0"/>
          </a:p>
        </p:txBody>
      </p:sp>
      <p:sp>
        <p:nvSpPr>
          <p:cNvPr id="7" name="Text 4"/>
          <p:cNvSpPr/>
          <p:nvPr/>
        </p:nvSpPr>
        <p:spPr>
          <a:xfrm>
            <a:off x="6135529" y="5372100"/>
            <a:ext cx="7845743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300"/>
              </a:lnSpc>
              <a:buSzPct val="100000"/>
              <a:buChar char="•"/>
            </a:pPr>
            <a:r>
              <a:rPr lang="en-US" sz="1600" dirty="0">
                <a:solidFill>
                  <a:srgbClr val="6E6666"/>
                </a:solidFill>
                <a:latin typeface="Arial" panose="020B0604020202020204" pitchFamily="34" charset="0"/>
                <a:ea typeface="Poppins" pitchFamily="34" charset="-122"/>
                <a:cs typeface="Arial" panose="020B0604020202020204" pitchFamily="34" charset="0"/>
              </a:rPr>
              <a:t>دعم الأمن السيبراني (Cyber Security) وحماية المعلومات الحساسة من الاختراق</a:t>
            </a: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.</a:t>
            </a:r>
            <a:endParaRPr lang="en-US" sz="1450" dirty="0"/>
          </a:p>
        </p:txBody>
      </p:sp>
      <p:sp>
        <p:nvSpPr>
          <p:cNvPr id="8" name="Text 5"/>
          <p:cNvSpPr/>
          <p:nvPr/>
        </p:nvSpPr>
        <p:spPr>
          <a:xfrm>
            <a:off x="6135529" y="5733693"/>
            <a:ext cx="7845743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300"/>
              </a:lnSpc>
              <a:buSzPct val="100000"/>
              <a:buChar char="•"/>
            </a:pPr>
            <a:r>
              <a:rPr lang="en-US" sz="1600" dirty="0">
                <a:solidFill>
                  <a:srgbClr val="6E6666"/>
                </a:solidFill>
                <a:latin typeface="Arial" panose="020B0604020202020204" pitchFamily="34" charset="0"/>
                <a:ea typeface="Poppins" pitchFamily="34" charset="-122"/>
                <a:cs typeface="Arial" panose="020B0604020202020204" pitchFamily="34" charset="0"/>
              </a:rPr>
              <a:t>تمكين التقنيات المتقدمة مثل الحوسبة السحابية (Cloud Computing) وتحليل البيانات الضخمة.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809553" y="286941"/>
            <a:ext cx="5455682" cy="4687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650"/>
              </a:lnSpc>
              <a:buNone/>
            </a:pPr>
            <a:r>
              <a:rPr lang="en-US" sz="29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أهمية التكامل بين النظام والتكنولوجيا</a:t>
            </a:r>
            <a:endParaRPr lang="en-US" sz="29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65" y="964406"/>
            <a:ext cx="13900071" cy="758523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881580" y="3842458"/>
            <a:ext cx="2876438" cy="10815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 rtl="1">
              <a:lnSpc>
                <a:spcPts val="2400"/>
              </a:lnSpc>
              <a:buNone/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Baskervville" pitchFamily="34" charset="-122"/>
                <a:cs typeface="Arial" panose="020B0604020202020204" pitchFamily="34" charset="0"/>
              </a:rPr>
              <a:t>نظام ومعلومات تكنولوجية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5881580" y="5031079"/>
            <a:ext cx="2876438" cy="6020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 rtl="1">
              <a:lnSpc>
                <a:spcPts val="135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Poppins" pitchFamily="34" charset="-122"/>
                <a:cs typeface="Arial" panose="020B0604020202020204" pitchFamily="34" charset="0"/>
              </a:rPr>
              <a:t>تكامل يؤمن قرارات دقيقة وكفاءة مؤسساتية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998325" y="2564157"/>
            <a:ext cx="3317937" cy="540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400"/>
              </a:lnSpc>
              <a:buNone/>
            </a:pPr>
            <a:r>
              <a:rPr lang="en-US" sz="36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التحول الرقمي</a:t>
            </a:r>
            <a:endParaRPr lang="en-US" sz="3600" dirty="0"/>
          </a:p>
        </p:txBody>
      </p:sp>
      <p:sp>
        <p:nvSpPr>
          <p:cNvPr id="7" name="Text 4"/>
          <p:cNvSpPr/>
          <p:nvPr/>
        </p:nvSpPr>
        <p:spPr>
          <a:xfrm>
            <a:off x="998325" y="3211983"/>
            <a:ext cx="3317937" cy="3010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13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Poppins" pitchFamily="34" charset="-122"/>
                <a:cs typeface="Arial" panose="020B0604020202020204" pitchFamily="34" charset="0"/>
              </a:rPr>
              <a:t>تبني منصات وخدمات رقمية حديثة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0336714" y="6310216"/>
            <a:ext cx="3317937" cy="540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400"/>
              </a:lnSpc>
              <a:buNone/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Baskervville" pitchFamily="34" charset="-122"/>
                <a:cs typeface="Arial" panose="020B0604020202020204" pitchFamily="34" charset="0"/>
              </a:rPr>
              <a:t>دعم الابتكار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0336714" y="6958041"/>
            <a:ext cx="3317937" cy="3010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135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Poppins" pitchFamily="34" charset="-122"/>
                <a:cs typeface="Arial" panose="020B0604020202020204" pitchFamily="34" charset="0"/>
              </a:rPr>
              <a:t>توليد منتجات وخدمات جديدة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9962108" y="1828324"/>
            <a:ext cx="3317937" cy="540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400"/>
              </a:lnSpc>
              <a:buNone/>
            </a:pPr>
            <a:r>
              <a:rPr lang="en-US" sz="36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تعزيز الكفاءة</a:t>
            </a:r>
            <a:endParaRPr lang="en-US" sz="3600" dirty="0"/>
          </a:p>
        </p:txBody>
      </p:sp>
      <p:sp>
        <p:nvSpPr>
          <p:cNvPr id="11" name="Text 8"/>
          <p:cNvSpPr/>
          <p:nvPr/>
        </p:nvSpPr>
        <p:spPr>
          <a:xfrm>
            <a:off x="9962108" y="2476150"/>
            <a:ext cx="3317937" cy="3010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13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Poppins" pitchFamily="34" charset="-122"/>
                <a:cs typeface="Arial" panose="020B0604020202020204" pitchFamily="34" charset="0"/>
              </a:rPr>
              <a:t>أتمتة العمليات وتحسين الأداء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1399689" y="6912261"/>
            <a:ext cx="3317937" cy="540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400"/>
              </a:lnSpc>
              <a:buNone/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Baskervville" pitchFamily="34" charset="-122"/>
                <a:cs typeface="Arial" panose="020B0604020202020204" pitchFamily="34" charset="0"/>
              </a:rPr>
              <a:t>خفض التكاليف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1399689" y="7560086"/>
            <a:ext cx="3317937" cy="3010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135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Poppins" pitchFamily="34" charset="-122"/>
                <a:cs typeface="Arial" panose="020B0604020202020204" pitchFamily="34" charset="0"/>
              </a:rPr>
              <a:t>تحسين الموارد وتقليل النفقات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7367349" y="8667036"/>
            <a:ext cx="6897886" cy="313015"/>
          </a:xfrm>
          <a:prstGeom prst="roundRect">
            <a:avLst>
              <a:gd name="adj" fmla="val 480101"/>
            </a:avLst>
          </a:prstGeom>
          <a:solidFill>
            <a:srgbClr val="ECDFE3"/>
          </a:solidFill>
          <a:ln/>
        </p:spPr>
      </p:sp>
      <p:sp>
        <p:nvSpPr>
          <p:cNvPr id="15" name="Text 12"/>
          <p:cNvSpPr/>
          <p:nvPr/>
        </p:nvSpPr>
        <p:spPr>
          <a:xfrm>
            <a:off x="10738128" y="8725733"/>
            <a:ext cx="156448" cy="1956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2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1</a:t>
            </a:r>
            <a:endParaRPr lang="en-US" sz="1200" dirty="0"/>
          </a:p>
        </p:txBody>
      </p:sp>
      <p:sp>
        <p:nvSpPr>
          <p:cNvPr id="16" name="Text 13"/>
          <p:cNvSpPr/>
          <p:nvPr/>
        </p:nvSpPr>
        <p:spPr>
          <a:xfrm>
            <a:off x="7471648" y="9084350"/>
            <a:ext cx="6689288" cy="1670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300"/>
              </a:lnSpc>
              <a:buNone/>
            </a:pPr>
            <a:r>
              <a:rPr lang="en-US" sz="8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تعزيز كفاءة العمليات وتحسين جودة القرارات المتخذة بناءً على بيانات دقيقة.</a:t>
            </a:r>
            <a:endParaRPr lang="en-US" sz="800" dirty="0"/>
          </a:p>
        </p:txBody>
      </p:sp>
      <p:sp>
        <p:nvSpPr>
          <p:cNvPr id="17" name="Shape 14"/>
          <p:cNvSpPr/>
          <p:nvPr/>
        </p:nvSpPr>
        <p:spPr>
          <a:xfrm>
            <a:off x="365165" y="8667036"/>
            <a:ext cx="6897886" cy="313015"/>
          </a:xfrm>
          <a:prstGeom prst="roundRect">
            <a:avLst>
              <a:gd name="adj" fmla="val 480101"/>
            </a:avLst>
          </a:prstGeom>
          <a:solidFill>
            <a:srgbClr val="ECDFE3"/>
          </a:solidFill>
          <a:ln/>
        </p:spPr>
      </p:sp>
      <p:sp>
        <p:nvSpPr>
          <p:cNvPr id="18" name="Text 15"/>
          <p:cNvSpPr/>
          <p:nvPr/>
        </p:nvSpPr>
        <p:spPr>
          <a:xfrm>
            <a:off x="3735943" y="8725733"/>
            <a:ext cx="156448" cy="1956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2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2</a:t>
            </a:r>
            <a:endParaRPr lang="en-US" sz="1200" dirty="0"/>
          </a:p>
        </p:txBody>
      </p:sp>
      <p:sp>
        <p:nvSpPr>
          <p:cNvPr id="19" name="Text 16"/>
          <p:cNvSpPr/>
          <p:nvPr/>
        </p:nvSpPr>
        <p:spPr>
          <a:xfrm>
            <a:off x="469463" y="9084350"/>
            <a:ext cx="6689288" cy="1670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300"/>
              </a:lnSpc>
              <a:buNone/>
            </a:pPr>
            <a:r>
              <a:rPr lang="en-US" sz="8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تمكين المؤسسات من التكيف مع التغيرات الرقمية السريعة ومواكبة المنافسة.</a:t>
            </a:r>
            <a:endParaRPr lang="en-US" sz="800" dirty="0"/>
          </a:p>
        </p:txBody>
      </p:sp>
      <p:sp>
        <p:nvSpPr>
          <p:cNvPr id="20" name="Shape 17"/>
          <p:cNvSpPr/>
          <p:nvPr/>
        </p:nvSpPr>
        <p:spPr>
          <a:xfrm>
            <a:off x="7367349" y="9459992"/>
            <a:ext cx="6897886" cy="313015"/>
          </a:xfrm>
          <a:prstGeom prst="roundRect">
            <a:avLst>
              <a:gd name="adj" fmla="val 480101"/>
            </a:avLst>
          </a:prstGeom>
          <a:solidFill>
            <a:srgbClr val="ECDFE3"/>
          </a:solidFill>
          <a:ln/>
        </p:spPr>
      </p:sp>
      <p:sp>
        <p:nvSpPr>
          <p:cNvPr id="21" name="Text 18"/>
          <p:cNvSpPr/>
          <p:nvPr/>
        </p:nvSpPr>
        <p:spPr>
          <a:xfrm>
            <a:off x="10738128" y="9518690"/>
            <a:ext cx="156448" cy="1956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2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3</a:t>
            </a:r>
            <a:endParaRPr lang="en-US" sz="1200" dirty="0"/>
          </a:p>
        </p:txBody>
      </p:sp>
      <p:sp>
        <p:nvSpPr>
          <p:cNvPr id="22" name="Text 19"/>
          <p:cNvSpPr/>
          <p:nvPr/>
        </p:nvSpPr>
        <p:spPr>
          <a:xfrm>
            <a:off x="7471648" y="9877306"/>
            <a:ext cx="6689288" cy="1670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300"/>
              </a:lnSpc>
              <a:buNone/>
            </a:pPr>
            <a:r>
              <a:rPr lang="en-US" sz="8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دعم الابتكار وتطوير المنتجات والخدمات الجديدة بناءً على رؤى البيانات.</a:t>
            </a:r>
            <a:endParaRPr lang="en-US" sz="800" dirty="0"/>
          </a:p>
        </p:txBody>
      </p:sp>
      <p:sp>
        <p:nvSpPr>
          <p:cNvPr id="23" name="Shape 20"/>
          <p:cNvSpPr/>
          <p:nvPr/>
        </p:nvSpPr>
        <p:spPr>
          <a:xfrm>
            <a:off x="365165" y="9459992"/>
            <a:ext cx="6897886" cy="313015"/>
          </a:xfrm>
          <a:prstGeom prst="roundRect">
            <a:avLst>
              <a:gd name="adj" fmla="val 480101"/>
            </a:avLst>
          </a:prstGeom>
          <a:solidFill>
            <a:srgbClr val="ECDFE3"/>
          </a:solidFill>
          <a:ln/>
        </p:spPr>
      </p:sp>
      <p:sp>
        <p:nvSpPr>
          <p:cNvPr id="24" name="Text 21"/>
          <p:cNvSpPr/>
          <p:nvPr/>
        </p:nvSpPr>
        <p:spPr>
          <a:xfrm>
            <a:off x="3735943" y="9518690"/>
            <a:ext cx="156448" cy="1956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2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4</a:t>
            </a:r>
            <a:endParaRPr lang="en-US" sz="1200" dirty="0"/>
          </a:p>
        </p:txBody>
      </p:sp>
      <p:sp>
        <p:nvSpPr>
          <p:cNvPr id="25" name="Text 22"/>
          <p:cNvSpPr/>
          <p:nvPr/>
        </p:nvSpPr>
        <p:spPr>
          <a:xfrm>
            <a:off x="469463" y="9877306"/>
            <a:ext cx="6689288" cy="1670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300"/>
              </a:lnSpc>
              <a:buNone/>
            </a:pPr>
            <a:r>
              <a:rPr lang="en-US" sz="8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تقليل التكاليف التشغيلية وزيادة مستويات الإنتاجية والأداء الكلي.</a:t>
            </a:r>
            <a:endParaRPr lang="en-US" sz="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405182" y="1875115"/>
            <a:ext cx="11576090" cy="8331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6550"/>
              </a:lnSpc>
              <a:buNone/>
            </a:pPr>
            <a:r>
              <a:rPr lang="en-US" sz="520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مثال عملي: التكامل في بيئة المصنع الحديث</a:t>
            </a:r>
            <a:endParaRPr lang="en-US" sz="5200" dirty="0"/>
          </a:p>
        </p:txBody>
      </p:sp>
      <p:sp>
        <p:nvSpPr>
          <p:cNvPr id="3" name="Text 1"/>
          <p:cNvSpPr/>
          <p:nvPr/>
        </p:nvSpPr>
        <p:spPr>
          <a:xfrm>
            <a:off x="649129" y="3171825"/>
            <a:ext cx="6439853" cy="13330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5200"/>
              </a:lnSpc>
              <a:buNone/>
            </a:pPr>
            <a:r>
              <a:rPr lang="en-US" sz="41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نظام المعلومات (IS): الإدارة والتحليل</a:t>
            </a:r>
            <a:endParaRPr lang="en-US" sz="4150" dirty="0"/>
          </a:p>
        </p:txBody>
      </p:sp>
      <p:sp>
        <p:nvSpPr>
          <p:cNvPr id="4" name="Text 2"/>
          <p:cNvSpPr/>
          <p:nvPr/>
        </p:nvSpPr>
        <p:spPr>
          <a:xfrm>
            <a:off x="649129" y="4690229"/>
            <a:ext cx="6439853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300"/>
              </a:lnSpc>
              <a:buSzPct val="100000"/>
              <a:buChar char="•"/>
            </a:pPr>
            <a:r>
              <a:rPr lang="en-US" sz="2000" dirty="0">
                <a:solidFill>
                  <a:srgbClr val="6E6666"/>
                </a:solidFill>
                <a:latin typeface="Arial" panose="020B0604020202020204" pitchFamily="34" charset="0"/>
                <a:ea typeface="Poppins" pitchFamily="34" charset="-122"/>
                <a:cs typeface="Arial" panose="020B0604020202020204" pitchFamily="34" charset="0"/>
              </a:rPr>
              <a:t>استخدام </a:t>
            </a:r>
            <a:r>
              <a:rPr lang="en-US" sz="2000" b="1" dirty="0">
                <a:solidFill>
                  <a:srgbClr val="6E6666"/>
                </a:solidFill>
                <a:latin typeface="Arial" panose="020B0604020202020204" pitchFamily="34" charset="0"/>
                <a:ea typeface="Poppins" pitchFamily="34" charset="-122"/>
                <a:cs typeface="Arial" panose="020B0604020202020204" pitchFamily="34" charset="0"/>
              </a:rPr>
              <a:t>نظام تخطيط موارد المؤسسة (ERP)</a:t>
            </a:r>
            <a:r>
              <a:rPr lang="en-US" sz="2000" dirty="0">
                <a:solidFill>
                  <a:srgbClr val="6E6666"/>
                </a:solidFill>
                <a:latin typeface="Arial" panose="020B0604020202020204" pitchFamily="34" charset="0"/>
                <a:ea typeface="Poppins" pitchFamily="34" charset="-122"/>
                <a:cs typeface="Arial" panose="020B0604020202020204" pitchFamily="34" charset="0"/>
              </a:rPr>
              <a:t> لإدارة المخزون وتتبع المواد الخام</a:t>
            </a: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.</a:t>
            </a:r>
            <a:endParaRPr lang="en-US" sz="1450" dirty="0"/>
          </a:p>
        </p:txBody>
      </p:sp>
      <p:sp>
        <p:nvSpPr>
          <p:cNvPr id="5" name="Text 3"/>
          <p:cNvSpPr/>
          <p:nvPr/>
        </p:nvSpPr>
        <p:spPr>
          <a:xfrm>
            <a:off x="649129" y="5051822"/>
            <a:ext cx="6439853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300"/>
              </a:lnSpc>
              <a:buSzPct val="100000"/>
              <a:buChar char="•"/>
            </a:pPr>
            <a:r>
              <a:rPr lang="en-US" sz="2000" dirty="0">
                <a:solidFill>
                  <a:srgbClr val="6E6666"/>
                </a:solidFill>
                <a:latin typeface="Arial" panose="020B0604020202020204" pitchFamily="34" charset="0"/>
                <a:ea typeface="Poppins" pitchFamily="34" charset="-122"/>
                <a:cs typeface="Arial" panose="020B0604020202020204" pitchFamily="34" charset="0"/>
              </a:rPr>
              <a:t>تحليل بيانات المبيعات لتحديد الأنماط الموسمية وتوقعات الطلب بدقة</a:t>
            </a: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.</a:t>
            </a:r>
            <a:endParaRPr lang="en-US" sz="1450" dirty="0"/>
          </a:p>
        </p:txBody>
      </p:sp>
      <p:sp>
        <p:nvSpPr>
          <p:cNvPr id="6" name="Text 4"/>
          <p:cNvSpPr/>
          <p:nvPr/>
        </p:nvSpPr>
        <p:spPr>
          <a:xfrm>
            <a:off x="649129" y="5413415"/>
            <a:ext cx="6439853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300"/>
              </a:lnSpc>
              <a:buSzPct val="100000"/>
              <a:buChar char="•"/>
            </a:pPr>
            <a:r>
              <a:rPr lang="en-US" sz="2000" dirty="0">
                <a:solidFill>
                  <a:srgbClr val="6E6666"/>
                </a:solidFill>
                <a:latin typeface="Arial" panose="020B0604020202020204" pitchFamily="34" charset="0"/>
                <a:ea typeface="Poppins" pitchFamily="34" charset="-122"/>
                <a:cs typeface="Arial" panose="020B0604020202020204" pitchFamily="34" charset="0"/>
              </a:rPr>
              <a:t>إنشاء تقارير أداء حول جودة الإنتاج وكفاءة خطوط التجميع</a:t>
            </a: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.</a:t>
            </a:r>
            <a:endParaRPr lang="en-US" sz="1450" dirty="0"/>
          </a:p>
        </p:txBody>
      </p:sp>
      <p:sp>
        <p:nvSpPr>
          <p:cNvPr id="7" name="Text 5"/>
          <p:cNvSpPr/>
          <p:nvPr/>
        </p:nvSpPr>
        <p:spPr>
          <a:xfrm>
            <a:off x="7549039" y="3171825"/>
            <a:ext cx="6439853" cy="13330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5200"/>
              </a:lnSpc>
              <a:buNone/>
            </a:pPr>
            <a:r>
              <a:rPr lang="en-US" sz="41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تكنولوجيا المعلومات (IT): البنية التحتية</a:t>
            </a:r>
            <a:endParaRPr lang="en-US" sz="4150" dirty="0"/>
          </a:p>
        </p:txBody>
      </p:sp>
      <p:sp>
        <p:nvSpPr>
          <p:cNvPr id="8" name="Text 6"/>
          <p:cNvSpPr/>
          <p:nvPr/>
        </p:nvSpPr>
        <p:spPr>
          <a:xfrm>
            <a:off x="7549039" y="4690229"/>
            <a:ext cx="6439853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300"/>
              </a:lnSpc>
              <a:buSzPct val="100000"/>
              <a:buChar char="•"/>
            </a:pPr>
            <a:r>
              <a:rPr lang="en-US" sz="2000" dirty="0">
                <a:solidFill>
                  <a:srgbClr val="6E6666"/>
                </a:solidFill>
                <a:latin typeface="Arial" panose="020B0604020202020204" pitchFamily="34" charset="0"/>
                <a:ea typeface="Poppins" pitchFamily="34" charset="-122"/>
                <a:cs typeface="Arial" panose="020B0604020202020204" pitchFamily="34" charset="0"/>
              </a:rPr>
              <a:t>توفير </a:t>
            </a:r>
            <a:r>
              <a:rPr lang="en-US" sz="2000" b="1" dirty="0">
                <a:solidFill>
                  <a:srgbClr val="6E6666"/>
                </a:solidFill>
                <a:latin typeface="Arial" panose="020B0604020202020204" pitchFamily="34" charset="0"/>
                <a:ea typeface="Poppins" pitchFamily="34" charset="-122"/>
                <a:cs typeface="Arial" panose="020B0604020202020204" pitchFamily="34" charset="0"/>
              </a:rPr>
              <a:t>الشبكات اللاسلكية والمركزية</a:t>
            </a:r>
            <a:r>
              <a:rPr lang="en-US" sz="2000" dirty="0">
                <a:solidFill>
                  <a:srgbClr val="6E6666"/>
                </a:solidFill>
                <a:latin typeface="Arial" panose="020B0604020202020204" pitchFamily="34" charset="0"/>
                <a:ea typeface="Poppins" pitchFamily="34" charset="-122"/>
                <a:cs typeface="Arial" panose="020B0604020202020204" pitchFamily="34" charset="0"/>
              </a:rPr>
              <a:t> لربط المستشعرات والآلات</a:t>
            </a: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.</a:t>
            </a:r>
            <a:endParaRPr lang="en-US" sz="1450" dirty="0"/>
          </a:p>
        </p:txBody>
      </p:sp>
      <p:sp>
        <p:nvSpPr>
          <p:cNvPr id="9" name="Text 7"/>
          <p:cNvSpPr/>
          <p:nvPr/>
        </p:nvSpPr>
        <p:spPr>
          <a:xfrm>
            <a:off x="7549039" y="5051822"/>
            <a:ext cx="6439853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300"/>
              </a:lnSpc>
              <a:buSzPct val="100000"/>
              <a:buChar char="•"/>
            </a:pPr>
            <a:r>
              <a:rPr lang="en-US" sz="2000" dirty="0">
                <a:solidFill>
                  <a:srgbClr val="6E6666"/>
                </a:solidFill>
                <a:latin typeface="Arial" panose="020B0604020202020204" pitchFamily="34" charset="0"/>
                <a:ea typeface="Poppins" pitchFamily="34" charset="-122"/>
                <a:cs typeface="Arial" panose="020B0604020202020204" pitchFamily="34" charset="0"/>
              </a:rPr>
              <a:t>توفير </a:t>
            </a:r>
            <a:r>
              <a:rPr lang="en-US" sz="2000" b="1" dirty="0">
                <a:solidFill>
                  <a:srgbClr val="6E6666"/>
                </a:solidFill>
                <a:latin typeface="Arial" panose="020B0604020202020204" pitchFamily="34" charset="0"/>
                <a:ea typeface="Poppins" pitchFamily="34" charset="-122"/>
                <a:cs typeface="Arial" panose="020B0604020202020204" pitchFamily="34" charset="0"/>
              </a:rPr>
              <a:t>برمجيات قواعد البيانات</a:t>
            </a:r>
            <a:r>
              <a:rPr lang="en-US" sz="2000" dirty="0">
                <a:solidFill>
                  <a:srgbClr val="6E6666"/>
                </a:solidFill>
                <a:latin typeface="Arial" panose="020B0604020202020204" pitchFamily="34" charset="0"/>
                <a:ea typeface="Poppins" pitchFamily="34" charset="-122"/>
                <a:cs typeface="Arial" panose="020B0604020202020204" pitchFamily="34" charset="0"/>
              </a:rPr>
              <a:t> لتخزين كميات هائلة من بيانات الإنتاج</a:t>
            </a: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.</a:t>
            </a:r>
            <a:endParaRPr lang="en-US" sz="1450" dirty="0"/>
          </a:p>
        </p:txBody>
      </p:sp>
      <p:sp>
        <p:nvSpPr>
          <p:cNvPr id="10" name="Text 8"/>
          <p:cNvSpPr/>
          <p:nvPr/>
        </p:nvSpPr>
        <p:spPr>
          <a:xfrm>
            <a:off x="7549039" y="5413415"/>
            <a:ext cx="6439853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300"/>
              </a:lnSpc>
              <a:buSzPct val="100000"/>
              <a:buChar char="•"/>
            </a:pPr>
            <a:r>
              <a:rPr lang="en-US" sz="2000" dirty="0">
                <a:solidFill>
                  <a:srgbClr val="6E6666"/>
                </a:solidFill>
                <a:latin typeface="Arial" panose="020B0604020202020204" pitchFamily="34" charset="0"/>
                <a:ea typeface="Poppins" pitchFamily="34" charset="-122"/>
                <a:cs typeface="Arial" panose="020B0604020202020204" pitchFamily="34" charset="0"/>
              </a:rPr>
              <a:t>تطبيق </a:t>
            </a:r>
            <a:r>
              <a:rPr lang="en-US" sz="2000" b="1" dirty="0">
                <a:solidFill>
                  <a:srgbClr val="6E6666"/>
                </a:solidFill>
                <a:latin typeface="Arial" panose="020B0604020202020204" pitchFamily="34" charset="0"/>
                <a:ea typeface="Poppins" pitchFamily="34" charset="-122"/>
                <a:cs typeface="Arial" panose="020B0604020202020204" pitchFamily="34" charset="0"/>
              </a:rPr>
              <a:t>أنظمة أمن البيانات</a:t>
            </a:r>
            <a:r>
              <a:rPr lang="en-US" sz="2000" dirty="0">
                <a:solidFill>
                  <a:srgbClr val="6E6666"/>
                </a:solidFill>
                <a:latin typeface="Arial" panose="020B0604020202020204" pitchFamily="34" charset="0"/>
                <a:ea typeface="Poppins" pitchFamily="34" charset="-122"/>
                <a:cs typeface="Arial" panose="020B0604020202020204" pitchFamily="34" charset="0"/>
              </a:rPr>
              <a:t> لضمان سرية وحماية ملكية المصنع الفكرية</a:t>
            </a: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.</a:t>
            </a:r>
            <a:endParaRPr lang="en-US" sz="1450" dirty="0"/>
          </a:p>
        </p:txBody>
      </p:sp>
      <p:sp>
        <p:nvSpPr>
          <p:cNvPr id="11" name="Text 9"/>
          <p:cNvSpPr/>
          <p:nvPr/>
        </p:nvSpPr>
        <p:spPr>
          <a:xfrm>
            <a:off x="649129" y="5983605"/>
            <a:ext cx="13332143" cy="3708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900"/>
              </a:lnSpc>
              <a:buNone/>
            </a:pPr>
            <a:r>
              <a:rPr lang="en-US" sz="2800" dirty="0">
                <a:solidFill>
                  <a:srgbClr val="6E6666"/>
                </a:solidFill>
                <a:highlight>
                  <a:srgbClr val="F9EDC0"/>
                </a:highlight>
                <a:latin typeface="Arial" panose="020B0604020202020204" pitchFamily="34" charset="0"/>
                <a:ea typeface="Poppins" pitchFamily="34" charset="-122"/>
                <a:cs typeface="Arial" panose="020B0604020202020204" pitchFamily="34" charset="0"/>
              </a:rPr>
              <a:t>النتيجة:</a:t>
            </a:r>
            <a:r>
              <a:rPr lang="en-US" sz="2800" dirty="0">
                <a:solidFill>
                  <a:srgbClr val="6E6666"/>
                </a:solidFill>
                <a:latin typeface="Arial" panose="020B0604020202020204" pitchFamily="34" charset="0"/>
                <a:ea typeface="Poppins" pitchFamily="34" charset="-122"/>
                <a:cs typeface="Arial" panose="020B0604020202020204" pitchFamily="34" charset="0"/>
              </a:rPr>
              <a:t> قرارات تشغيلية أسرع، تقليل نسبة الفاقد في المواد، وزيادة ملحوظة في الأرباح التشغيلية.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697</Words>
  <Application>Microsoft Office PowerPoint</Application>
  <PresentationFormat>Personnalisé</PresentationFormat>
  <Paragraphs>97</Paragraphs>
  <Slides>10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5" baseType="lpstr">
      <vt:lpstr>Arial</vt:lpstr>
      <vt:lpstr>Calibri</vt:lpstr>
      <vt:lpstr>Baskervville</vt:lpstr>
      <vt:lpstr>Poppins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/>
  <cp:lastModifiedBy>DELL</cp:lastModifiedBy>
  <cp:revision>8</cp:revision>
  <dcterms:created xsi:type="dcterms:W3CDTF">2025-10-11T17:12:04Z</dcterms:created>
  <dcterms:modified xsi:type="dcterms:W3CDTF">2025-10-11T19:53:46Z</dcterms:modified>
</cp:coreProperties>
</file>