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62" r:id="rId5"/>
    <p:sldId id="261" r:id="rId6"/>
    <p:sldId id="266" r:id="rId7"/>
    <p:sldId id="267" r:id="rId8"/>
    <p:sldId id="269" r:id="rId9"/>
    <p:sldId id="282" r:id="rId10"/>
    <p:sldId id="283" r:id="rId11"/>
    <p:sldId id="284" r:id="rId12"/>
    <p:sldId id="285" r:id="rId13"/>
    <p:sldId id="288" r:id="rId14"/>
    <p:sldId id="286" r:id="rId15"/>
    <p:sldId id="287" r:id="rId16"/>
    <p:sldId id="289" r:id="rId17"/>
    <p:sldId id="290" r:id="rId18"/>
    <p:sldId id="291" r:id="rId19"/>
    <p:sldId id="270" r:id="rId20"/>
    <p:sldId id="280" r:id="rId21"/>
    <p:sldId id="274" r:id="rId22"/>
    <p:sldId id="273" r:id="rId23"/>
    <p:sldId id="272" r:id="rId24"/>
    <p:sldId id="275" r:id="rId25"/>
    <p:sldId id="281" r:id="rId26"/>
    <p:sldId id="276" r:id="rId27"/>
    <p:sldId id="277" r:id="rId28"/>
    <p:sldId id="278"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1F377FB-1673-44BF-B4AE-D604F5CD57B7}">
          <p14:sldIdLst>
            <p14:sldId id="257"/>
            <p14:sldId id="259"/>
            <p14:sldId id="260"/>
            <p14:sldId id="262"/>
            <p14:sldId id="261"/>
            <p14:sldId id="266"/>
            <p14:sldId id="267"/>
            <p14:sldId id="269"/>
            <p14:sldId id="282"/>
            <p14:sldId id="283"/>
            <p14:sldId id="284"/>
            <p14:sldId id="285"/>
            <p14:sldId id="288"/>
            <p14:sldId id="286"/>
            <p14:sldId id="287"/>
            <p14:sldId id="289"/>
            <p14:sldId id="290"/>
            <p14:sldId id="291"/>
            <p14:sldId id="270"/>
            <p14:sldId id="280"/>
            <p14:sldId id="274"/>
          </p14:sldIdLst>
        </p14:section>
        <p14:section name="Section 1" id="{31AB2A35-B78A-4F6D-AA4D-764C53767AC7}">
          <p14:sldIdLst>
            <p14:sldId id="273"/>
          </p14:sldIdLst>
        </p14:section>
        <p14:section name="Section 2" id="{EEE63665-DCED-4CD2-8E44-1C81A133A16B}">
          <p14:sldIdLst>
            <p14:sldId id="272"/>
            <p14:sldId id="275"/>
            <p14:sldId id="281"/>
            <p14:sldId id="276"/>
            <p14:sldId id="277"/>
            <p14:sldId id="2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4E0E"/>
    <a:srgbClr val="009444"/>
    <a:srgbClr val="395A40"/>
    <a:srgbClr val="02A651"/>
    <a:srgbClr val="A7DE9A"/>
    <a:srgbClr val="006C31"/>
    <a:srgbClr val="D3EF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59" autoAdjust="0"/>
    <p:restoredTop sz="94660"/>
  </p:normalViewPr>
  <p:slideViewPr>
    <p:cSldViewPr snapToGrid="0">
      <p:cViewPr>
        <p:scale>
          <a:sx n="33" d="100"/>
          <a:sy n="33" d="100"/>
        </p:scale>
        <p:origin x="1982" y="10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D50E3-F725-49C2-93BD-51E1A002B7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CA122926-A6AE-4D1D-8268-41326052F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A3F55BD6-57F5-4BB4-BC22-31577ACB4D57}"/>
              </a:ext>
            </a:extLst>
          </p:cNvPr>
          <p:cNvSpPr>
            <a:spLocks noGrp="1"/>
          </p:cNvSpPr>
          <p:nvPr>
            <p:ph type="dt" sz="half" idx="10"/>
          </p:nvPr>
        </p:nvSpPr>
        <p:spPr/>
        <p:txBody>
          <a:bodyPr/>
          <a:lstStyle/>
          <a:p>
            <a:fld id="{3AF19E7B-F025-46AE-9B6E-EA15854BF325}" type="datetimeFigureOut">
              <a:rPr lang="fr-FR" smtClean="0"/>
              <a:t>03/12/2024</a:t>
            </a:fld>
            <a:endParaRPr lang="fr-FR"/>
          </a:p>
        </p:txBody>
      </p:sp>
      <p:sp>
        <p:nvSpPr>
          <p:cNvPr id="5" name="Footer Placeholder 4">
            <a:extLst>
              <a:ext uri="{FF2B5EF4-FFF2-40B4-BE49-F238E27FC236}">
                <a16:creationId xmlns:a16="http://schemas.microsoft.com/office/drawing/2014/main" id="{B9EA01D4-FBF6-4D4D-A7E9-B02D08F6E000}"/>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FD798BA-E650-4961-900F-D5D331804F72}"/>
              </a:ext>
            </a:extLst>
          </p:cNvPr>
          <p:cNvSpPr>
            <a:spLocks noGrp="1"/>
          </p:cNvSpPr>
          <p:nvPr>
            <p:ph type="sldNum" sz="quarter" idx="12"/>
          </p:nvPr>
        </p:nvSpPr>
        <p:spPr/>
        <p:txBody>
          <a:bodyPr/>
          <a:lstStyle/>
          <a:p>
            <a:fld id="{A3ABAEB5-C0C8-4474-8AA3-A479A9F8D786}" type="slidenum">
              <a:rPr lang="fr-FR" smtClean="0"/>
              <a:t>‹#›</a:t>
            </a:fld>
            <a:endParaRPr lang="fr-FR"/>
          </a:p>
        </p:txBody>
      </p:sp>
    </p:spTree>
    <p:extLst>
      <p:ext uri="{BB962C8B-B14F-4D97-AF65-F5344CB8AC3E}">
        <p14:creationId xmlns:p14="http://schemas.microsoft.com/office/powerpoint/2010/main" val="4081651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9574B-713E-4E15-91EB-DE0CF9646FBE}"/>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D40EE617-CE66-461B-A2CD-CFA380AA74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B11B2E80-C113-46D4-91C2-D5A1D437C964}"/>
              </a:ext>
            </a:extLst>
          </p:cNvPr>
          <p:cNvSpPr>
            <a:spLocks noGrp="1"/>
          </p:cNvSpPr>
          <p:nvPr>
            <p:ph type="dt" sz="half" idx="10"/>
          </p:nvPr>
        </p:nvSpPr>
        <p:spPr/>
        <p:txBody>
          <a:bodyPr/>
          <a:lstStyle/>
          <a:p>
            <a:fld id="{3AF19E7B-F025-46AE-9B6E-EA15854BF325}" type="datetimeFigureOut">
              <a:rPr lang="fr-FR" smtClean="0"/>
              <a:t>03/12/2024</a:t>
            </a:fld>
            <a:endParaRPr lang="fr-FR"/>
          </a:p>
        </p:txBody>
      </p:sp>
      <p:sp>
        <p:nvSpPr>
          <p:cNvPr id="5" name="Footer Placeholder 4">
            <a:extLst>
              <a:ext uri="{FF2B5EF4-FFF2-40B4-BE49-F238E27FC236}">
                <a16:creationId xmlns:a16="http://schemas.microsoft.com/office/drawing/2014/main" id="{1B7C57E3-03AA-4E88-B392-FF7751E88795}"/>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461E383-8003-45CB-9FF6-DD62A7708812}"/>
              </a:ext>
            </a:extLst>
          </p:cNvPr>
          <p:cNvSpPr>
            <a:spLocks noGrp="1"/>
          </p:cNvSpPr>
          <p:nvPr>
            <p:ph type="sldNum" sz="quarter" idx="12"/>
          </p:nvPr>
        </p:nvSpPr>
        <p:spPr/>
        <p:txBody>
          <a:bodyPr/>
          <a:lstStyle/>
          <a:p>
            <a:fld id="{A3ABAEB5-C0C8-4474-8AA3-A479A9F8D786}" type="slidenum">
              <a:rPr lang="fr-FR" smtClean="0"/>
              <a:t>‹#›</a:t>
            </a:fld>
            <a:endParaRPr lang="fr-FR"/>
          </a:p>
        </p:txBody>
      </p:sp>
    </p:spTree>
    <p:extLst>
      <p:ext uri="{BB962C8B-B14F-4D97-AF65-F5344CB8AC3E}">
        <p14:creationId xmlns:p14="http://schemas.microsoft.com/office/powerpoint/2010/main" val="4017904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5F7DEC-3C3D-4CB7-9D50-21325F17C6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48F60B94-D65F-4935-9E15-2CCB764EEB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BD271E5F-8970-41E8-B945-DAC01FF38828}"/>
              </a:ext>
            </a:extLst>
          </p:cNvPr>
          <p:cNvSpPr>
            <a:spLocks noGrp="1"/>
          </p:cNvSpPr>
          <p:nvPr>
            <p:ph type="dt" sz="half" idx="10"/>
          </p:nvPr>
        </p:nvSpPr>
        <p:spPr/>
        <p:txBody>
          <a:bodyPr/>
          <a:lstStyle/>
          <a:p>
            <a:fld id="{3AF19E7B-F025-46AE-9B6E-EA15854BF325}" type="datetimeFigureOut">
              <a:rPr lang="fr-FR" smtClean="0"/>
              <a:t>03/12/2024</a:t>
            </a:fld>
            <a:endParaRPr lang="fr-FR"/>
          </a:p>
        </p:txBody>
      </p:sp>
      <p:sp>
        <p:nvSpPr>
          <p:cNvPr id="5" name="Footer Placeholder 4">
            <a:extLst>
              <a:ext uri="{FF2B5EF4-FFF2-40B4-BE49-F238E27FC236}">
                <a16:creationId xmlns:a16="http://schemas.microsoft.com/office/drawing/2014/main" id="{553F3BB7-C917-44FE-A9EB-E8EE1FC03BA8}"/>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AA710C8B-877E-438E-B4C5-DDBA2BCF2464}"/>
              </a:ext>
            </a:extLst>
          </p:cNvPr>
          <p:cNvSpPr>
            <a:spLocks noGrp="1"/>
          </p:cNvSpPr>
          <p:nvPr>
            <p:ph type="sldNum" sz="quarter" idx="12"/>
          </p:nvPr>
        </p:nvSpPr>
        <p:spPr/>
        <p:txBody>
          <a:bodyPr/>
          <a:lstStyle/>
          <a:p>
            <a:fld id="{A3ABAEB5-C0C8-4474-8AA3-A479A9F8D786}" type="slidenum">
              <a:rPr lang="fr-FR" smtClean="0"/>
              <a:t>‹#›</a:t>
            </a:fld>
            <a:endParaRPr lang="fr-FR"/>
          </a:p>
        </p:txBody>
      </p:sp>
    </p:spTree>
    <p:extLst>
      <p:ext uri="{BB962C8B-B14F-4D97-AF65-F5344CB8AC3E}">
        <p14:creationId xmlns:p14="http://schemas.microsoft.com/office/powerpoint/2010/main" val="1421681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1067-7808-47E1-BF87-434431A89ABC}"/>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A5F2646E-488E-49B8-A707-736B9B7A49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F2F6CADE-176C-4BB8-BB12-49C70A2D7DB1}"/>
              </a:ext>
            </a:extLst>
          </p:cNvPr>
          <p:cNvSpPr>
            <a:spLocks noGrp="1"/>
          </p:cNvSpPr>
          <p:nvPr>
            <p:ph type="dt" sz="half" idx="10"/>
          </p:nvPr>
        </p:nvSpPr>
        <p:spPr/>
        <p:txBody>
          <a:bodyPr/>
          <a:lstStyle/>
          <a:p>
            <a:fld id="{3AF19E7B-F025-46AE-9B6E-EA15854BF325}" type="datetimeFigureOut">
              <a:rPr lang="fr-FR" smtClean="0"/>
              <a:t>03/12/2024</a:t>
            </a:fld>
            <a:endParaRPr lang="fr-FR"/>
          </a:p>
        </p:txBody>
      </p:sp>
      <p:sp>
        <p:nvSpPr>
          <p:cNvPr id="5" name="Footer Placeholder 4">
            <a:extLst>
              <a:ext uri="{FF2B5EF4-FFF2-40B4-BE49-F238E27FC236}">
                <a16:creationId xmlns:a16="http://schemas.microsoft.com/office/drawing/2014/main" id="{8BB561BD-AC12-4963-8B13-8ED126B404DD}"/>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579C44B9-ABB3-48D6-8F15-C59BB4C49FC0}"/>
              </a:ext>
            </a:extLst>
          </p:cNvPr>
          <p:cNvSpPr>
            <a:spLocks noGrp="1"/>
          </p:cNvSpPr>
          <p:nvPr>
            <p:ph type="sldNum" sz="quarter" idx="12"/>
          </p:nvPr>
        </p:nvSpPr>
        <p:spPr/>
        <p:txBody>
          <a:bodyPr/>
          <a:lstStyle/>
          <a:p>
            <a:fld id="{A3ABAEB5-C0C8-4474-8AA3-A479A9F8D786}" type="slidenum">
              <a:rPr lang="fr-FR" smtClean="0"/>
              <a:t>‹#›</a:t>
            </a:fld>
            <a:endParaRPr lang="fr-FR"/>
          </a:p>
        </p:txBody>
      </p:sp>
    </p:spTree>
    <p:extLst>
      <p:ext uri="{BB962C8B-B14F-4D97-AF65-F5344CB8AC3E}">
        <p14:creationId xmlns:p14="http://schemas.microsoft.com/office/powerpoint/2010/main" val="2207365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3DBC9-F110-4365-AB9C-8F47D95901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7039B467-22F5-4934-8605-DFB4FA749D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9A08F4-3DBA-4DAD-9BF5-8D8ACA130C5F}"/>
              </a:ext>
            </a:extLst>
          </p:cNvPr>
          <p:cNvSpPr>
            <a:spLocks noGrp="1"/>
          </p:cNvSpPr>
          <p:nvPr>
            <p:ph type="dt" sz="half" idx="10"/>
          </p:nvPr>
        </p:nvSpPr>
        <p:spPr/>
        <p:txBody>
          <a:bodyPr/>
          <a:lstStyle/>
          <a:p>
            <a:fld id="{3AF19E7B-F025-46AE-9B6E-EA15854BF325}" type="datetimeFigureOut">
              <a:rPr lang="fr-FR" smtClean="0"/>
              <a:t>03/12/2024</a:t>
            </a:fld>
            <a:endParaRPr lang="fr-FR"/>
          </a:p>
        </p:txBody>
      </p:sp>
      <p:sp>
        <p:nvSpPr>
          <p:cNvPr id="5" name="Footer Placeholder 4">
            <a:extLst>
              <a:ext uri="{FF2B5EF4-FFF2-40B4-BE49-F238E27FC236}">
                <a16:creationId xmlns:a16="http://schemas.microsoft.com/office/drawing/2014/main" id="{D2D08FA7-A11D-4AF8-B24D-17CCEDB4C3F6}"/>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9AA4A2F5-96C9-4EE2-A9B4-3678D8DD1199}"/>
              </a:ext>
            </a:extLst>
          </p:cNvPr>
          <p:cNvSpPr>
            <a:spLocks noGrp="1"/>
          </p:cNvSpPr>
          <p:nvPr>
            <p:ph type="sldNum" sz="quarter" idx="12"/>
          </p:nvPr>
        </p:nvSpPr>
        <p:spPr/>
        <p:txBody>
          <a:bodyPr/>
          <a:lstStyle/>
          <a:p>
            <a:fld id="{A3ABAEB5-C0C8-4474-8AA3-A479A9F8D786}" type="slidenum">
              <a:rPr lang="fr-FR" smtClean="0"/>
              <a:t>‹#›</a:t>
            </a:fld>
            <a:endParaRPr lang="fr-FR"/>
          </a:p>
        </p:txBody>
      </p:sp>
    </p:spTree>
    <p:extLst>
      <p:ext uri="{BB962C8B-B14F-4D97-AF65-F5344CB8AC3E}">
        <p14:creationId xmlns:p14="http://schemas.microsoft.com/office/powerpoint/2010/main" val="3923847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A019-EC10-4422-BA3E-B0B480FE35B2}"/>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83250E68-106F-43AB-80FE-4EB7D4F7A0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3BA0007E-7BDE-4D29-A396-6D2B68B1DC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023AEB95-60A8-4E35-B706-5D14C6064434}"/>
              </a:ext>
            </a:extLst>
          </p:cNvPr>
          <p:cNvSpPr>
            <a:spLocks noGrp="1"/>
          </p:cNvSpPr>
          <p:nvPr>
            <p:ph type="dt" sz="half" idx="10"/>
          </p:nvPr>
        </p:nvSpPr>
        <p:spPr/>
        <p:txBody>
          <a:bodyPr/>
          <a:lstStyle/>
          <a:p>
            <a:fld id="{3AF19E7B-F025-46AE-9B6E-EA15854BF325}" type="datetimeFigureOut">
              <a:rPr lang="fr-FR" smtClean="0"/>
              <a:t>03/12/2024</a:t>
            </a:fld>
            <a:endParaRPr lang="fr-FR"/>
          </a:p>
        </p:txBody>
      </p:sp>
      <p:sp>
        <p:nvSpPr>
          <p:cNvPr id="6" name="Footer Placeholder 5">
            <a:extLst>
              <a:ext uri="{FF2B5EF4-FFF2-40B4-BE49-F238E27FC236}">
                <a16:creationId xmlns:a16="http://schemas.microsoft.com/office/drawing/2014/main" id="{C2DAEA20-1FA6-42E0-9603-DED3EFE39F20}"/>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1ACB6520-CBA8-479F-AC6A-03EAC9128ABE}"/>
              </a:ext>
            </a:extLst>
          </p:cNvPr>
          <p:cNvSpPr>
            <a:spLocks noGrp="1"/>
          </p:cNvSpPr>
          <p:nvPr>
            <p:ph type="sldNum" sz="quarter" idx="12"/>
          </p:nvPr>
        </p:nvSpPr>
        <p:spPr/>
        <p:txBody>
          <a:bodyPr/>
          <a:lstStyle/>
          <a:p>
            <a:fld id="{A3ABAEB5-C0C8-4474-8AA3-A479A9F8D786}" type="slidenum">
              <a:rPr lang="fr-FR" smtClean="0"/>
              <a:t>‹#›</a:t>
            </a:fld>
            <a:endParaRPr lang="fr-FR"/>
          </a:p>
        </p:txBody>
      </p:sp>
    </p:spTree>
    <p:extLst>
      <p:ext uri="{BB962C8B-B14F-4D97-AF65-F5344CB8AC3E}">
        <p14:creationId xmlns:p14="http://schemas.microsoft.com/office/powerpoint/2010/main" val="4181359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23452-B377-4F28-B18D-62DA5CD2F51C}"/>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A0D66421-C460-4BE0-B089-97210ACF2F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DED978-12E5-4E6D-9B1F-5AF4249A8A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8DF9D003-9446-4C96-8DEF-63A04ECF75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36FD23-9A26-40F5-AE66-99F2BBF64F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16B72365-C4F6-47E6-9898-F56458CF8B32}"/>
              </a:ext>
            </a:extLst>
          </p:cNvPr>
          <p:cNvSpPr>
            <a:spLocks noGrp="1"/>
          </p:cNvSpPr>
          <p:nvPr>
            <p:ph type="dt" sz="half" idx="10"/>
          </p:nvPr>
        </p:nvSpPr>
        <p:spPr/>
        <p:txBody>
          <a:bodyPr/>
          <a:lstStyle/>
          <a:p>
            <a:fld id="{3AF19E7B-F025-46AE-9B6E-EA15854BF325}" type="datetimeFigureOut">
              <a:rPr lang="fr-FR" smtClean="0"/>
              <a:t>03/12/2024</a:t>
            </a:fld>
            <a:endParaRPr lang="fr-FR"/>
          </a:p>
        </p:txBody>
      </p:sp>
      <p:sp>
        <p:nvSpPr>
          <p:cNvPr id="8" name="Footer Placeholder 7">
            <a:extLst>
              <a:ext uri="{FF2B5EF4-FFF2-40B4-BE49-F238E27FC236}">
                <a16:creationId xmlns:a16="http://schemas.microsoft.com/office/drawing/2014/main" id="{FFE41D8B-6736-4F80-8B51-62430355E0E2}"/>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E9E4B980-9662-4E4C-A4A0-CE96616D6A52}"/>
              </a:ext>
            </a:extLst>
          </p:cNvPr>
          <p:cNvSpPr>
            <a:spLocks noGrp="1"/>
          </p:cNvSpPr>
          <p:nvPr>
            <p:ph type="sldNum" sz="quarter" idx="12"/>
          </p:nvPr>
        </p:nvSpPr>
        <p:spPr/>
        <p:txBody>
          <a:bodyPr/>
          <a:lstStyle/>
          <a:p>
            <a:fld id="{A3ABAEB5-C0C8-4474-8AA3-A479A9F8D786}" type="slidenum">
              <a:rPr lang="fr-FR" smtClean="0"/>
              <a:t>‹#›</a:t>
            </a:fld>
            <a:endParaRPr lang="fr-FR"/>
          </a:p>
        </p:txBody>
      </p:sp>
    </p:spTree>
    <p:extLst>
      <p:ext uri="{BB962C8B-B14F-4D97-AF65-F5344CB8AC3E}">
        <p14:creationId xmlns:p14="http://schemas.microsoft.com/office/powerpoint/2010/main" val="2273001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56B94-ACC0-4274-91B3-3269DDBA1A3C}"/>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A55779A9-74BB-4067-9731-E20C3C6245BC}"/>
              </a:ext>
            </a:extLst>
          </p:cNvPr>
          <p:cNvSpPr>
            <a:spLocks noGrp="1"/>
          </p:cNvSpPr>
          <p:nvPr>
            <p:ph type="dt" sz="half" idx="10"/>
          </p:nvPr>
        </p:nvSpPr>
        <p:spPr/>
        <p:txBody>
          <a:bodyPr/>
          <a:lstStyle/>
          <a:p>
            <a:fld id="{3AF19E7B-F025-46AE-9B6E-EA15854BF325}" type="datetimeFigureOut">
              <a:rPr lang="fr-FR" smtClean="0"/>
              <a:t>03/12/2024</a:t>
            </a:fld>
            <a:endParaRPr lang="fr-FR"/>
          </a:p>
        </p:txBody>
      </p:sp>
      <p:sp>
        <p:nvSpPr>
          <p:cNvPr id="4" name="Footer Placeholder 3">
            <a:extLst>
              <a:ext uri="{FF2B5EF4-FFF2-40B4-BE49-F238E27FC236}">
                <a16:creationId xmlns:a16="http://schemas.microsoft.com/office/drawing/2014/main" id="{54EB6F9B-1D12-4EBF-9CE9-5223F317C7B8}"/>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82984E87-CA96-4A24-8BF0-692ECC012763}"/>
              </a:ext>
            </a:extLst>
          </p:cNvPr>
          <p:cNvSpPr>
            <a:spLocks noGrp="1"/>
          </p:cNvSpPr>
          <p:nvPr>
            <p:ph type="sldNum" sz="quarter" idx="12"/>
          </p:nvPr>
        </p:nvSpPr>
        <p:spPr/>
        <p:txBody>
          <a:bodyPr/>
          <a:lstStyle/>
          <a:p>
            <a:fld id="{A3ABAEB5-C0C8-4474-8AA3-A479A9F8D786}" type="slidenum">
              <a:rPr lang="fr-FR" smtClean="0"/>
              <a:t>‹#›</a:t>
            </a:fld>
            <a:endParaRPr lang="fr-FR"/>
          </a:p>
        </p:txBody>
      </p:sp>
    </p:spTree>
    <p:extLst>
      <p:ext uri="{BB962C8B-B14F-4D97-AF65-F5344CB8AC3E}">
        <p14:creationId xmlns:p14="http://schemas.microsoft.com/office/powerpoint/2010/main" val="4213465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B919E1-1981-4B6F-8608-DFC06A3BCE24}"/>
              </a:ext>
            </a:extLst>
          </p:cNvPr>
          <p:cNvSpPr>
            <a:spLocks noGrp="1"/>
          </p:cNvSpPr>
          <p:nvPr>
            <p:ph type="dt" sz="half" idx="10"/>
          </p:nvPr>
        </p:nvSpPr>
        <p:spPr/>
        <p:txBody>
          <a:bodyPr/>
          <a:lstStyle/>
          <a:p>
            <a:fld id="{3AF19E7B-F025-46AE-9B6E-EA15854BF325}" type="datetimeFigureOut">
              <a:rPr lang="fr-FR" smtClean="0"/>
              <a:t>03/12/2024</a:t>
            </a:fld>
            <a:endParaRPr lang="fr-FR"/>
          </a:p>
        </p:txBody>
      </p:sp>
      <p:sp>
        <p:nvSpPr>
          <p:cNvPr id="3" name="Footer Placeholder 2">
            <a:extLst>
              <a:ext uri="{FF2B5EF4-FFF2-40B4-BE49-F238E27FC236}">
                <a16:creationId xmlns:a16="http://schemas.microsoft.com/office/drawing/2014/main" id="{A23D6A22-4F7A-41A3-AB4E-E116E3DCB7BD}"/>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92585004-7931-4F46-810B-FD0461BEBE12}"/>
              </a:ext>
            </a:extLst>
          </p:cNvPr>
          <p:cNvSpPr>
            <a:spLocks noGrp="1"/>
          </p:cNvSpPr>
          <p:nvPr>
            <p:ph type="sldNum" sz="quarter" idx="12"/>
          </p:nvPr>
        </p:nvSpPr>
        <p:spPr/>
        <p:txBody>
          <a:bodyPr/>
          <a:lstStyle/>
          <a:p>
            <a:fld id="{A3ABAEB5-C0C8-4474-8AA3-A479A9F8D786}" type="slidenum">
              <a:rPr lang="fr-FR" smtClean="0"/>
              <a:t>‹#›</a:t>
            </a:fld>
            <a:endParaRPr lang="fr-FR"/>
          </a:p>
        </p:txBody>
      </p:sp>
    </p:spTree>
    <p:extLst>
      <p:ext uri="{BB962C8B-B14F-4D97-AF65-F5344CB8AC3E}">
        <p14:creationId xmlns:p14="http://schemas.microsoft.com/office/powerpoint/2010/main" val="1765626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2473-23CB-4610-8792-E2CCB6E50B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FA10D4EF-75D7-4292-B41C-E36CFA1FF7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56778971-9D19-4575-B92C-C78BDF3DA5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8D040D-C8BA-4CF4-ACA7-E983E6C69C7C}"/>
              </a:ext>
            </a:extLst>
          </p:cNvPr>
          <p:cNvSpPr>
            <a:spLocks noGrp="1"/>
          </p:cNvSpPr>
          <p:nvPr>
            <p:ph type="dt" sz="half" idx="10"/>
          </p:nvPr>
        </p:nvSpPr>
        <p:spPr/>
        <p:txBody>
          <a:bodyPr/>
          <a:lstStyle/>
          <a:p>
            <a:fld id="{3AF19E7B-F025-46AE-9B6E-EA15854BF325}" type="datetimeFigureOut">
              <a:rPr lang="fr-FR" smtClean="0"/>
              <a:t>03/12/2024</a:t>
            </a:fld>
            <a:endParaRPr lang="fr-FR"/>
          </a:p>
        </p:txBody>
      </p:sp>
      <p:sp>
        <p:nvSpPr>
          <p:cNvPr id="6" name="Footer Placeholder 5">
            <a:extLst>
              <a:ext uri="{FF2B5EF4-FFF2-40B4-BE49-F238E27FC236}">
                <a16:creationId xmlns:a16="http://schemas.microsoft.com/office/drawing/2014/main" id="{8F50AB72-D6FA-483D-8C42-7BED211364DA}"/>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4EC205AB-154D-4A20-A8CE-66091C2A17B9}"/>
              </a:ext>
            </a:extLst>
          </p:cNvPr>
          <p:cNvSpPr>
            <a:spLocks noGrp="1"/>
          </p:cNvSpPr>
          <p:nvPr>
            <p:ph type="sldNum" sz="quarter" idx="12"/>
          </p:nvPr>
        </p:nvSpPr>
        <p:spPr/>
        <p:txBody>
          <a:bodyPr/>
          <a:lstStyle/>
          <a:p>
            <a:fld id="{A3ABAEB5-C0C8-4474-8AA3-A479A9F8D786}" type="slidenum">
              <a:rPr lang="fr-FR" smtClean="0"/>
              <a:t>‹#›</a:t>
            </a:fld>
            <a:endParaRPr lang="fr-FR"/>
          </a:p>
        </p:txBody>
      </p:sp>
    </p:spTree>
    <p:extLst>
      <p:ext uri="{BB962C8B-B14F-4D97-AF65-F5344CB8AC3E}">
        <p14:creationId xmlns:p14="http://schemas.microsoft.com/office/powerpoint/2010/main" val="4128465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C6361-8B88-4D57-8008-F0CA3F0159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FC264A1B-437F-434A-9CBC-25D2A63286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1FFF5E32-7700-48BD-AF92-B19744B67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DAA3EE-073F-444C-BA59-DED49E374484}"/>
              </a:ext>
            </a:extLst>
          </p:cNvPr>
          <p:cNvSpPr>
            <a:spLocks noGrp="1"/>
          </p:cNvSpPr>
          <p:nvPr>
            <p:ph type="dt" sz="half" idx="10"/>
          </p:nvPr>
        </p:nvSpPr>
        <p:spPr/>
        <p:txBody>
          <a:bodyPr/>
          <a:lstStyle/>
          <a:p>
            <a:fld id="{3AF19E7B-F025-46AE-9B6E-EA15854BF325}" type="datetimeFigureOut">
              <a:rPr lang="fr-FR" smtClean="0"/>
              <a:t>03/12/2024</a:t>
            </a:fld>
            <a:endParaRPr lang="fr-FR"/>
          </a:p>
        </p:txBody>
      </p:sp>
      <p:sp>
        <p:nvSpPr>
          <p:cNvPr id="6" name="Footer Placeholder 5">
            <a:extLst>
              <a:ext uri="{FF2B5EF4-FFF2-40B4-BE49-F238E27FC236}">
                <a16:creationId xmlns:a16="http://schemas.microsoft.com/office/drawing/2014/main" id="{8F361D2D-5692-41F9-ABDB-EA1FB1901F9C}"/>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78F7950B-C2BB-4E65-86C6-77102ADCD94D}"/>
              </a:ext>
            </a:extLst>
          </p:cNvPr>
          <p:cNvSpPr>
            <a:spLocks noGrp="1"/>
          </p:cNvSpPr>
          <p:nvPr>
            <p:ph type="sldNum" sz="quarter" idx="12"/>
          </p:nvPr>
        </p:nvSpPr>
        <p:spPr/>
        <p:txBody>
          <a:bodyPr/>
          <a:lstStyle/>
          <a:p>
            <a:fld id="{A3ABAEB5-C0C8-4474-8AA3-A479A9F8D786}" type="slidenum">
              <a:rPr lang="fr-FR" smtClean="0"/>
              <a:t>‹#›</a:t>
            </a:fld>
            <a:endParaRPr lang="fr-FR"/>
          </a:p>
        </p:txBody>
      </p:sp>
    </p:spTree>
    <p:extLst>
      <p:ext uri="{BB962C8B-B14F-4D97-AF65-F5344CB8AC3E}">
        <p14:creationId xmlns:p14="http://schemas.microsoft.com/office/powerpoint/2010/main" val="4087177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D1340C-BF76-4E06-8295-E2EC695014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FC411401-A65C-4977-891B-A704A0FFF1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94585640-8554-482A-8DDD-B19C369117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F19E7B-F025-46AE-9B6E-EA15854BF325}" type="datetimeFigureOut">
              <a:rPr lang="fr-FR" smtClean="0"/>
              <a:t>03/12/2024</a:t>
            </a:fld>
            <a:endParaRPr lang="fr-FR"/>
          </a:p>
        </p:txBody>
      </p:sp>
      <p:sp>
        <p:nvSpPr>
          <p:cNvPr id="5" name="Footer Placeholder 4">
            <a:extLst>
              <a:ext uri="{FF2B5EF4-FFF2-40B4-BE49-F238E27FC236}">
                <a16:creationId xmlns:a16="http://schemas.microsoft.com/office/drawing/2014/main" id="{348326FF-B432-4DA1-AB25-C74C565BC7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DBC00268-2F1D-461B-880A-49920DC782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ABAEB5-C0C8-4474-8AA3-A479A9F8D786}" type="slidenum">
              <a:rPr lang="fr-FR" smtClean="0"/>
              <a:t>‹#›</a:t>
            </a:fld>
            <a:endParaRPr lang="fr-FR"/>
          </a:p>
        </p:txBody>
      </p:sp>
    </p:spTree>
    <p:extLst>
      <p:ext uri="{BB962C8B-B14F-4D97-AF65-F5344CB8AC3E}">
        <p14:creationId xmlns:p14="http://schemas.microsoft.com/office/powerpoint/2010/main" val="2332858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sv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sv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1.png"/><Relationship Id="rId5" Type="http://schemas.openxmlformats.org/officeDocument/2006/relationships/image" Target="../media/image4.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png"/><Relationship Id="rId7"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png"/><Relationship Id="rId7"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2.png"/><Relationship Id="rId7" Type="http://schemas.openxmlformats.org/officeDocument/2006/relationships/image" Target="../media/image26.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6.png"/><Relationship Id="rId5" Type="http://schemas.openxmlformats.org/officeDocument/2006/relationships/image" Target="../media/image4.svg"/><Relationship Id="rId10"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3.png"/><Relationship Id="rId7" Type="http://schemas.openxmlformats.org/officeDocument/2006/relationships/image" Target="../media/image26.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6.png"/><Relationship Id="rId5" Type="http://schemas.openxmlformats.org/officeDocument/2006/relationships/image" Target="../media/image4.svg"/><Relationship Id="rId10"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1.png"/><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png"/><Relationship Id="rId12" Type="http://schemas.openxmlformats.org/officeDocument/2006/relationships/image" Target="../media/image4.sv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svg"/><Relationship Id="rId11" Type="http://schemas.openxmlformats.org/officeDocument/2006/relationships/image" Target="../media/image3.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sv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svg"/><Relationship Id="rId4" Type="http://schemas.openxmlformats.org/officeDocument/2006/relationships/image" Target="../media/image37.png"/><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36.svg"/><Relationship Id="rId18" Type="http://schemas.openxmlformats.org/officeDocument/2006/relationships/image" Target="../media/image50.png"/><Relationship Id="rId3" Type="http://schemas.openxmlformats.org/officeDocument/2006/relationships/image" Target="../media/image45.svg"/><Relationship Id="rId21" Type="http://schemas.openxmlformats.org/officeDocument/2006/relationships/image" Target="../media/image53.png"/><Relationship Id="rId7" Type="http://schemas.openxmlformats.org/officeDocument/2006/relationships/slide" Target="slide22.xml"/><Relationship Id="rId12" Type="http://schemas.openxmlformats.org/officeDocument/2006/relationships/image" Target="../media/image35.png"/><Relationship Id="rId17" Type="http://schemas.openxmlformats.org/officeDocument/2006/relationships/image" Target="../media/image43.png"/><Relationship Id="rId2" Type="http://schemas.openxmlformats.org/officeDocument/2006/relationships/image" Target="../media/image44.png"/><Relationship Id="rId16" Type="http://schemas.openxmlformats.org/officeDocument/2006/relationships/image" Target="../media/image39.svg"/><Relationship Id="rId20" Type="http://schemas.openxmlformats.org/officeDocument/2006/relationships/image" Target="../media/image52.gif"/><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42.png"/><Relationship Id="rId5" Type="http://schemas.openxmlformats.org/officeDocument/2006/relationships/slide" Target="slide23.xml"/><Relationship Id="rId15" Type="http://schemas.openxmlformats.org/officeDocument/2006/relationships/image" Target="../media/image38.png"/><Relationship Id="rId10" Type="http://schemas.openxmlformats.org/officeDocument/2006/relationships/image" Target="../media/image6.png"/><Relationship Id="rId19" Type="http://schemas.openxmlformats.org/officeDocument/2006/relationships/image" Target="../media/image51.svg"/><Relationship Id="rId4" Type="http://schemas.openxmlformats.org/officeDocument/2006/relationships/image" Target="../media/image46.png"/><Relationship Id="rId9" Type="http://schemas.openxmlformats.org/officeDocument/2006/relationships/image" Target="../media/image49.svg"/><Relationship Id="rId1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61.sv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63.sv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59.sv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66.png"/><Relationship Id="rId18" Type="http://schemas.openxmlformats.org/officeDocument/2006/relationships/image" Target="../media/image6.png"/><Relationship Id="rId3" Type="http://schemas.openxmlformats.org/officeDocument/2006/relationships/image" Target="../media/image64.png"/><Relationship Id="rId7" Type="http://schemas.openxmlformats.org/officeDocument/2006/relationships/image" Target="../media/image53.png"/><Relationship Id="rId12" Type="http://schemas.openxmlformats.org/officeDocument/2006/relationships/slide" Target="slide23.xml"/><Relationship Id="rId17" Type="http://schemas.openxmlformats.org/officeDocument/2006/relationships/image" Target="../media/image49.svg"/><Relationship Id="rId2" Type="http://schemas.openxmlformats.org/officeDocument/2006/relationships/image" Target="../media/image31.png"/><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gif"/><Relationship Id="rId11" Type="http://schemas.openxmlformats.org/officeDocument/2006/relationships/image" Target="../media/image420.png"/><Relationship Id="rId5" Type="http://schemas.openxmlformats.org/officeDocument/2006/relationships/image" Target="../media/image51.svg"/><Relationship Id="rId15" Type="http://schemas.openxmlformats.org/officeDocument/2006/relationships/image" Target="../media/image430.png"/><Relationship Id="rId10"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45.svg"/><Relationship Id="rId14" Type="http://schemas.openxmlformats.org/officeDocument/2006/relationships/slide" Target="slide22.xml"/></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slide" Target="slide22.xml"/><Relationship Id="rId18" Type="http://schemas.openxmlformats.org/officeDocument/2006/relationships/image" Target="../media/image4.svg"/><Relationship Id="rId3" Type="http://schemas.openxmlformats.org/officeDocument/2006/relationships/image" Target="../media/image64.png"/><Relationship Id="rId7" Type="http://schemas.openxmlformats.org/officeDocument/2006/relationships/image" Target="../media/image53.png"/><Relationship Id="rId12" Type="http://schemas.openxmlformats.org/officeDocument/2006/relationships/image" Target="../media/image66.png"/><Relationship Id="rId17" Type="http://schemas.openxmlformats.org/officeDocument/2006/relationships/image" Target="../media/image3.png"/><Relationship Id="rId2" Type="http://schemas.openxmlformats.org/officeDocument/2006/relationships/image" Target="../media/image31.png"/><Relationship Id="rId16"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2.gif"/><Relationship Id="rId11" Type="http://schemas.openxmlformats.org/officeDocument/2006/relationships/slide" Target="slide23.xml"/><Relationship Id="rId5" Type="http://schemas.openxmlformats.org/officeDocument/2006/relationships/image" Target="../media/image51.svg"/><Relationship Id="rId15" Type="http://schemas.openxmlformats.org/officeDocument/2006/relationships/image" Target="../media/image49.svg"/><Relationship Id="rId10"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45.svg"/><Relationship Id="rId1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0.png"/><Relationship Id="rId7" Type="http://schemas.openxmlformats.org/officeDocument/2006/relationships/image" Target="../media/image64.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gif"/><Relationship Id="rId4" Type="http://schemas.openxmlformats.org/officeDocument/2006/relationships/image" Target="../media/image51.svg"/><Relationship Id="rId9" Type="http://schemas.openxmlformats.org/officeDocument/2006/relationships/image" Target="../media/image4.sv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8.svg"/><Relationship Id="rId7" Type="http://schemas.openxmlformats.org/officeDocument/2006/relationships/image" Target="../media/image64.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4.svg"/><Relationship Id="rId5" Type="http://schemas.openxmlformats.org/officeDocument/2006/relationships/image" Target="../media/image51.svg"/><Relationship Id="rId10"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52.gif"/></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8.svg"/><Relationship Id="rId7" Type="http://schemas.openxmlformats.org/officeDocument/2006/relationships/image" Target="../media/image52.gif"/><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31.png"/><Relationship Id="rId9"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gi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4.svg"/><Relationship Id="rId3" Type="http://schemas.microsoft.com/office/2007/relationships/hdphoto" Target="../media/hdphoto1.wdp"/><Relationship Id="rId7" Type="http://schemas.openxmlformats.org/officeDocument/2006/relationships/image" Target="../media/image12.png"/><Relationship Id="rId12"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5.svg"/><Relationship Id="rId5" Type="http://schemas.openxmlformats.org/officeDocument/2006/relationships/image" Target="../media/image5.png"/><Relationship Id="rId15" Type="http://schemas.openxmlformats.org/officeDocument/2006/relationships/image" Target="../media/image17.svg"/><Relationship Id="rId10" Type="http://schemas.openxmlformats.org/officeDocument/2006/relationships/image" Target="../media/image14.png"/><Relationship Id="rId4" Type="http://schemas.openxmlformats.org/officeDocument/2006/relationships/image" Target="../media/image11.gif"/><Relationship Id="rId9" Type="http://schemas.openxmlformats.org/officeDocument/2006/relationships/image" Target="../media/image6.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4.svg"/><Relationship Id="rId5" Type="http://schemas.openxmlformats.org/officeDocument/2006/relationships/image" Target="../media/image17.svg"/><Relationship Id="rId10"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2.png"/><Relationship Id="rId7"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4.svg"/><Relationship Id="rId5" Type="http://schemas.openxmlformats.org/officeDocument/2006/relationships/image" Target="../media/image17.svg"/><Relationship Id="rId10" Type="http://schemas.openxmlformats.org/officeDocument/2006/relationships/image" Target="../media/image3.png"/><Relationship Id="rId4" Type="http://schemas.openxmlformats.org/officeDocument/2006/relationships/image" Target="../media/image16.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4" descr="كوفيد-19 | جامعة باجي مختار-عنابة">
            <a:extLst>
              <a:ext uri="{FF2B5EF4-FFF2-40B4-BE49-F238E27FC236}">
                <a16:creationId xmlns:a16="http://schemas.microsoft.com/office/drawing/2014/main" id="{3099BCB5-624F-49BF-A8EB-B8374EF705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5200" y="175846"/>
            <a:ext cx="2336800"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descr="كوفيد-19 | جامعة باجي مختار-عنابة">
            <a:extLst>
              <a:ext uri="{FF2B5EF4-FFF2-40B4-BE49-F238E27FC236}">
                <a16:creationId xmlns:a16="http://schemas.microsoft.com/office/drawing/2014/main" id="{4413C57F-8FB4-4ECB-BDBF-146B5BDEA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8086" y="195725"/>
            <a:ext cx="2336800" cy="1314450"/>
          </a:xfrm>
          <a:prstGeom prst="rect">
            <a:avLst/>
          </a:prstGeom>
          <a:noFill/>
          <a:extLst>
            <a:ext uri="{909E8E84-426E-40DD-AFC4-6F175D3DCCD1}">
              <a14:hiddenFill xmlns:a14="http://schemas.microsoft.com/office/drawing/2010/main">
                <a:solidFill>
                  <a:srgbClr val="FFFFFF"/>
                </a:solidFill>
              </a14:hiddenFill>
            </a:ext>
          </a:extLst>
        </p:spPr>
      </p:pic>
      <p:sp>
        <p:nvSpPr>
          <p:cNvPr id="102" name="Freeform 22">
            <a:extLst>
              <a:ext uri="{FF2B5EF4-FFF2-40B4-BE49-F238E27FC236}">
                <a16:creationId xmlns:a16="http://schemas.microsoft.com/office/drawing/2014/main" id="{17E8C147-CA0D-4A09-AB62-5733CC3FD3FA}"/>
              </a:ext>
            </a:extLst>
          </p:cNvPr>
          <p:cNvSpPr/>
          <p:nvPr/>
        </p:nvSpPr>
        <p:spPr>
          <a:xfrm>
            <a:off x="-2981852" y="5337528"/>
            <a:ext cx="2981852" cy="2282472"/>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3">
              <a:duotone>
                <a:prstClr val="black"/>
                <a:schemeClr val="accent6">
                  <a:tint val="45000"/>
                  <a:satMod val="400000"/>
                </a:schemeClr>
              </a:duotone>
              <a:lum bright="-30000" contrast="-41000"/>
              <a:extLst>
                <a:ext uri="{96DAC541-7B7A-43D3-8B79-37D633B846F1}">
                  <asvg:svgBlip xmlns:asvg="http://schemas.microsoft.com/office/drawing/2016/SVG/main" r:embed="rId4"/>
                </a:ext>
              </a:extLst>
            </a:blip>
            <a:stretch>
              <a:fillRect/>
            </a:stretch>
          </a:blipFill>
        </p:spPr>
      </p:sp>
      <p:sp>
        <p:nvSpPr>
          <p:cNvPr id="100" name="Freeform 2">
            <a:extLst>
              <a:ext uri="{FF2B5EF4-FFF2-40B4-BE49-F238E27FC236}">
                <a16:creationId xmlns:a16="http://schemas.microsoft.com/office/drawing/2014/main" id="{91A08E59-8264-456D-89E1-09C813BE9C2E}"/>
              </a:ext>
            </a:extLst>
          </p:cNvPr>
          <p:cNvSpPr/>
          <p:nvPr/>
        </p:nvSpPr>
        <p:spPr>
          <a:xfrm rot="758504">
            <a:off x="6862038" y="5637130"/>
            <a:ext cx="1650950" cy="1052974"/>
          </a:xfrm>
          <a:custGeom>
            <a:avLst/>
            <a:gdLst/>
            <a:ahLst/>
            <a:cxnLst/>
            <a:rect l="l" t="t" r="r" b="b"/>
            <a:pathLst>
              <a:path w="13744635" h="8229600">
                <a:moveTo>
                  <a:pt x="0" y="0"/>
                </a:moveTo>
                <a:lnTo>
                  <a:pt x="13744634" y="0"/>
                </a:lnTo>
                <a:lnTo>
                  <a:pt x="13744634" y="8229600"/>
                </a:lnTo>
                <a:lnTo>
                  <a:pt x="0" y="8229600"/>
                </a:lnTo>
                <a:lnTo>
                  <a:pt x="0" y="0"/>
                </a:lnTo>
                <a:close/>
              </a:path>
            </a:pathLst>
          </a:custGeom>
          <a:blipFill>
            <a:blip r:embed="rId5"/>
            <a:stretch>
              <a:fillRect/>
            </a:stretch>
          </a:blipFill>
        </p:spPr>
        <p:txBody>
          <a:bodyPr/>
          <a:lstStyle/>
          <a:p>
            <a:endParaRPr lang="en-US" dirty="0"/>
          </a:p>
        </p:txBody>
      </p:sp>
      <p:sp>
        <p:nvSpPr>
          <p:cNvPr id="65" name="Rectangle: Rounded Corners 64">
            <a:extLst>
              <a:ext uri="{FF2B5EF4-FFF2-40B4-BE49-F238E27FC236}">
                <a16:creationId xmlns:a16="http://schemas.microsoft.com/office/drawing/2014/main" id="{E7359FE9-360D-44E7-8302-F85F579A4E13}"/>
              </a:ext>
            </a:extLst>
          </p:cNvPr>
          <p:cNvSpPr/>
          <p:nvPr/>
        </p:nvSpPr>
        <p:spPr>
          <a:xfrm>
            <a:off x="4220309" y="2766647"/>
            <a:ext cx="7971692" cy="1308594"/>
          </a:xfrm>
          <a:prstGeom prst="roundRect">
            <a:avLst>
              <a:gd name="adj" fmla="val 0"/>
            </a:avLst>
          </a:prstGeom>
          <a:gradFill>
            <a:gsLst>
              <a:gs pos="100000">
                <a:srgbClr val="02A651"/>
              </a:gs>
              <a:gs pos="0">
                <a:schemeClr val="tx1">
                  <a:lumMod val="75000"/>
                  <a:lumOff val="25000"/>
                </a:schemeClr>
              </a:gs>
            </a:gsLst>
            <a:lin ang="0" scaled="1"/>
          </a:gradFill>
        </p:spPr>
      </p:sp>
      <p:sp>
        <p:nvSpPr>
          <p:cNvPr id="2" name="TextBox 1">
            <a:extLst>
              <a:ext uri="{FF2B5EF4-FFF2-40B4-BE49-F238E27FC236}">
                <a16:creationId xmlns:a16="http://schemas.microsoft.com/office/drawing/2014/main" id="{231CE022-DC9E-4B8B-B3A2-5E9936BAA7E8}"/>
              </a:ext>
            </a:extLst>
          </p:cNvPr>
          <p:cNvSpPr txBox="1"/>
          <p:nvPr/>
        </p:nvSpPr>
        <p:spPr>
          <a:xfrm>
            <a:off x="6630908" y="211846"/>
            <a:ext cx="4610505" cy="400110"/>
          </a:xfrm>
          <a:prstGeom prst="rect">
            <a:avLst/>
          </a:prstGeom>
          <a:noFill/>
        </p:spPr>
        <p:txBody>
          <a:bodyPr wrap="square" rtlCol="0">
            <a:spAutoFit/>
          </a:bodyPr>
          <a:lstStyle/>
          <a:p>
            <a:r>
              <a:rPr lang="ar-DZ" sz="2000" b="1" dirty="0">
                <a:latin typeface="Algerian" panose="04020705040A02060702" pitchFamily="82" charset="0"/>
              </a:rPr>
              <a:t>الجمهورية الجزائرية الديمقراطية الشعبية</a:t>
            </a:r>
            <a:endParaRPr lang="fr-FR" sz="2000" b="1" dirty="0">
              <a:latin typeface="Algerian" panose="04020705040A02060702" pitchFamily="82" charset="0"/>
            </a:endParaRPr>
          </a:p>
        </p:txBody>
      </p:sp>
      <p:sp>
        <p:nvSpPr>
          <p:cNvPr id="7" name="TextBox 6">
            <a:extLst>
              <a:ext uri="{FF2B5EF4-FFF2-40B4-BE49-F238E27FC236}">
                <a16:creationId xmlns:a16="http://schemas.microsoft.com/office/drawing/2014/main" id="{AF88F3CE-82B3-4344-8AC5-7A8D516B40BD}"/>
              </a:ext>
            </a:extLst>
          </p:cNvPr>
          <p:cNvSpPr txBox="1"/>
          <p:nvPr/>
        </p:nvSpPr>
        <p:spPr>
          <a:xfrm>
            <a:off x="7087306" y="647945"/>
            <a:ext cx="4686300" cy="461665"/>
          </a:xfrm>
          <a:prstGeom prst="rect">
            <a:avLst/>
          </a:prstGeom>
          <a:noFill/>
        </p:spPr>
        <p:txBody>
          <a:bodyPr wrap="square" rtlCol="0">
            <a:spAutoFit/>
          </a:bodyPr>
          <a:lstStyle/>
          <a:p>
            <a:r>
              <a:rPr lang="ar-DZ" sz="2400" dirty="0">
                <a:latin typeface="Arabic Typesetting" panose="03020402040406030203" pitchFamily="66" charset="-78"/>
                <a:cs typeface="Arabic Typesetting" panose="03020402040406030203" pitchFamily="66" charset="-78"/>
              </a:rPr>
              <a:t>وزارة التعليم العالي و البحث العلمي </a:t>
            </a:r>
            <a:endParaRPr lang="fr-FR" sz="2400" dirty="0">
              <a:latin typeface="Arabic Typesetting" panose="03020402040406030203" pitchFamily="66" charset="-78"/>
              <a:cs typeface="Arabic Typesetting" panose="03020402040406030203" pitchFamily="66" charset="-78"/>
            </a:endParaRPr>
          </a:p>
        </p:txBody>
      </p:sp>
      <p:sp>
        <p:nvSpPr>
          <p:cNvPr id="9" name="TextBox 8">
            <a:extLst>
              <a:ext uri="{FF2B5EF4-FFF2-40B4-BE49-F238E27FC236}">
                <a16:creationId xmlns:a16="http://schemas.microsoft.com/office/drawing/2014/main" id="{2C9A6D0E-2330-454F-A601-63464C6ACE1B}"/>
              </a:ext>
            </a:extLst>
          </p:cNvPr>
          <p:cNvSpPr txBox="1"/>
          <p:nvPr/>
        </p:nvSpPr>
        <p:spPr>
          <a:xfrm>
            <a:off x="7505700" y="1078822"/>
            <a:ext cx="4686300" cy="400110"/>
          </a:xfrm>
          <a:prstGeom prst="rect">
            <a:avLst/>
          </a:prstGeom>
          <a:noFill/>
        </p:spPr>
        <p:txBody>
          <a:bodyPr wrap="square" rtlCol="0">
            <a:spAutoFit/>
          </a:bodyPr>
          <a:lstStyle/>
          <a:p>
            <a:r>
              <a:rPr lang="ar-DZ" sz="2000" dirty="0">
                <a:latin typeface="Arabic Typesetting" panose="03020402040406030203" pitchFamily="66" charset="-78"/>
                <a:cs typeface="Arabic Typesetting" panose="03020402040406030203" pitchFamily="66" charset="-78"/>
              </a:rPr>
              <a:t>جامعة باجي مختار  - عنابة -</a:t>
            </a:r>
            <a:endParaRPr lang="fr-FR" sz="2000" dirty="0">
              <a:latin typeface="Arabic Typesetting" panose="03020402040406030203" pitchFamily="66" charset="-78"/>
              <a:cs typeface="Arabic Typesetting" panose="03020402040406030203" pitchFamily="66" charset="-78"/>
            </a:endParaRPr>
          </a:p>
        </p:txBody>
      </p:sp>
      <p:sp>
        <p:nvSpPr>
          <p:cNvPr id="4" name="TextBox 3">
            <a:extLst>
              <a:ext uri="{FF2B5EF4-FFF2-40B4-BE49-F238E27FC236}">
                <a16:creationId xmlns:a16="http://schemas.microsoft.com/office/drawing/2014/main" id="{843357D2-1575-42C3-85A1-1368214B6162}"/>
              </a:ext>
            </a:extLst>
          </p:cNvPr>
          <p:cNvSpPr txBox="1"/>
          <p:nvPr/>
        </p:nvSpPr>
        <p:spPr>
          <a:xfrm>
            <a:off x="8641575" y="2058200"/>
            <a:ext cx="2986869" cy="307777"/>
          </a:xfrm>
          <a:prstGeom prst="rect">
            <a:avLst/>
          </a:prstGeom>
          <a:noFill/>
        </p:spPr>
        <p:txBody>
          <a:bodyPr wrap="square" rtlCol="0">
            <a:spAutoFit/>
          </a:bodyPr>
          <a:lstStyle/>
          <a:p>
            <a:pPr algn="r"/>
            <a:r>
              <a:rPr lang="ar-DZ" sz="1400" b="1" dirty="0">
                <a:latin typeface="GE SS Two Bold" panose="020A0503020102020204" pitchFamily="18" charset="-78"/>
                <a:ea typeface="GE SS Two Bold" panose="020A0503020102020204" pitchFamily="18" charset="-78"/>
                <a:cs typeface="GE SS Two Bold" panose="020A0503020102020204" pitchFamily="18" charset="-78"/>
              </a:rPr>
              <a:t> إقتصاد دائري </a:t>
            </a:r>
            <a:r>
              <a:rPr lang="fr-FR" sz="1400" b="1" u="sng" dirty="0">
                <a:latin typeface="GE SS Two Bold" panose="020A0503020102020204" pitchFamily="18" charset="-78"/>
                <a:ea typeface="GE SS Two Bold" panose="020A0503020102020204" pitchFamily="18" charset="-78"/>
                <a:cs typeface="GE SS Two Bold" panose="020A0503020102020204" pitchFamily="18" charset="-78"/>
              </a:rPr>
              <a:t>: </a:t>
            </a:r>
            <a:r>
              <a:rPr lang="ar-DZ" sz="1400" b="1" u="sng" dirty="0">
                <a:latin typeface="GE SS Two Bold" panose="020A0503020102020204" pitchFamily="18" charset="-78"/>
                <a:ea typeface="GE SS Two Bold" panose="020A0503020102020204" pitchFamily="18" charset="-78"/>
                <a:cs typeface="GE SS Two Bold" panose="020A0503020102020204" pitchFamily="18" charset="-78"/>
              </a:rPr>
              <a:t> مقياس</a:t>
            </a:r>
            <a:r>
              <a:rPr lang="fr-FR" sz="1400" dirty="0">
                <a:latin typeface="GE SS Two Bold" panose="020A0503020102020204" pitchFamily="18" charset="-78"/>
                <a:ea typeface="GE SS Two Bold" panose="020A0503020102020204" pitchFamily="18" charset="-78"/>
                <a:cs typeface="GE SS Two Bold" panose="020A0503020102020204" pitchFamily="18" charset="-78"/>
              </a:rPr>
              <a:t> </a:t>
            </a:r>
          </a:p>
        </p:txBody>
      </p:sp>
      <p:sp>
        <p:nvSpPr>
          <p:cNvPr id="13" name="TextBox 12">
            <a:extLst>
              <a:ext uri="{FF2B5EF4-FFF2-40B4-BE49-F238E27FC236}">
                <a16:creationId xmlns:a16="http://schemas.microsoft.com/office/drawing/2014/main" id="{27CB0FAE-64DA-400D-96F7-7795F9C1CE57}"/>
              </a:ext>
            </a:extLst>
          </p:cNvPr>
          <p:cNvSpPr txBox="1"/>
          <p:nvPr/>
        </p:nvSpPr>
        <p:spPr>
          <a:xfrm>
            <a:off x="2842660" y="2061785"/>
            <a:ext cx="5245538" cy="307777"/>
          </a:xfrm>
          <a:prstGeom prst="rect">
            <a:avLst/>
          </a:prstGeom>
          <a:noFill/>
        </p:spPr>
        <p:txBody>
          <a:bodyPr wrap="square" rtlCol="0">
            <a:spAutoFit/>
          </a:bodyPr>
          <a:lstStyle/>
          <a:p>
            <a:pPr algn="r"/>
            <a:r>
              <a:rPr lang="fr-FR" sz="1400" dirty="0">
                <a:latin typeface="GE SS Two Bold" panose="020A0503020102020204" pitchFamily="18" charset="-78"/>
                <a:ea typeface="GE SS Two Bold" panose="020A0503020102020204" pitchFamily="18" charset="-78"/>
                <a:cs typeface="GE SS Two Bold" panose="020A0503020102020204" pitchFamily="18" charset="-78"/>
              </a:rPr>
              <a:t> </a:t>
            </a:r>
            <a:r>
              <a:rPr lang="ar-DZ" sz="1400" dirty="0">
                <a:latin typeface="GE SS Two Bold" panose="020A0503020102020204" pitchFamily="18" charset="-78"/>
                <a:ea typeface="GE SS Two Bold" panose="020A0503020102020204" pitchFamily="18" charset="-78"/>
                <a:cs typeface="GE SS Two Bold" panose="020A0503020102020204" pitchFamily="18" charset="-78"/>
              </a:rPr>
              <a:t> تخصص اقتصاد و تسيير مؤسسات </a:t>
            </a:r>
            <a:r>
              <a:rPr lang="fr-FR" sz="1400" b="1" u="sng" dirty="0">
                <a:latin typeface="GE SS Two Bold" panose="020A0503020102020204" pitchFamily="18" charset="-78"/>
                <a:ea typeface="GE SS Two Bold" panose="020A0503020102020204" pitchFamily="18" charset="-78"/>
                <a:cs typeface="GE SS Two Bold" panose="020A0503020102020204" pitchFamily="18" charset="-78"/>
              </a:rPr>
              <a:t>:</a:t>
            </a:r>
            <a:r>
              <a:rPr lang="ar-DZ" sz="1400" b="1" u="sng" dirty="0">
                <a:latin typeface="GE SS Two Bold" panose="020A0503020102020204" pitchFamily="18" charset="-78"/>
                <a:ea typeface="GE SS Two Bold" panose="020A0503020102020204" pitchFamily="18" charset="-78"/>
                <a:cs typeface="GE SS Two Bold" panose="020A0503020102020204" pitchFamily="18" charset="-78"/>
              </a:rPr>
              <a:t> </a:t>
            </a:r>
            <a:r>
              <a:rPr lang="fr-FR" sz="1400" b="1" u="sng" dirty="0">
                <a:latin typeface="GE SS Two Bold" panose="020A0503020102020204" pitchFamily="18" charset="-78"/>
                <a:ea typeface="GE SS Two Bold" panose="020A0503020102020204" pitchFamily="18" charset="-78"/>
                <a:cs typeface="GE SS Two Bold" panose="020A0503020102020204" pitchFamily="18" charset="-78"/>
              </a:rPr>
              <a:t>2 </a:t>
            </a:r>
            <a:r>
              <a:rPr lang="ar-DZ" sz="1400" b="1" u="sng" dirty="0">
                <a:latin typeface="GE SS Two Bold" panose="020A0503020102020204" pitchFamily="18" charset="-78"/>
                <a:ea typeface="GE SS Two Bold" panose="020A0503020102020204" pitchFamily="18" charset="-78"/>
                <a:cs typeface="GE SS Two Bold" panose="020A0503020102020204" pitchFamily="18" charset="-78"/>
              </a:rPr>
              <a:t>ماستر</a:t>
            </a:r>
            <a:endParaRPr lang="fr-FR" sz="1400" b="1" u="sng"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6" name="TextBox 15">
            <a:extLst>
              <a:ext uri="{FF2B5EF4-FFF2-40B4-BE49-F238E27FC236}">
                <a16:creationId xmlns:a16="http://schemas.microsoft.com/office/drawing/2014/main" id="{A100F1F6-57CE-40FA-B464-09D053DBCBAE}"/>
              </a:ext>
            </a:extLst>
          </p:cNvPr>
          <p:cNvSpPr txBox="1"/>
          <p:nvPr/>
        </p:nvSpPr>
        <p:spPr>
          <a:xfrm>
            <a:off x="5080001" y="2857871"/>
            <a:ext cx="6280626" cy="1200329"/>
          </a:xfrm>
          <a:prstGeom prst="rect">
            <a:avLst/>
          </a:prstGeom>
          <a:noFill/>
        </p:spPr>
        <p:txBody>
          <a:bodyPr wrap="square" rtlCol="0">
            <a:spAutoFit/>
          </a:bodyPr>
          <a:lstStyle/>
          <a:p>
            <a:pPr algn="ctr"/>
            <a:r>
              <a:rPr lang="fr-FR" sz="3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r>
              <a:rPr lang="ar-DZ" sz="3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الاقتصاد الدائري في الجزائر </a:t>
            </a:r>
            <a:endParaRPr lang="en-US" sz="3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a:p>
            <a:pPr algn="ctr"/>
            <a:r>
              <a:rPr lang="ar-DZ" sz="3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فرص التحديات "</a:t>
            </a:r>
            <a:endParaRPr lang="fr-FR" sz="3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7" name="TextBox 16">
            <a:extLst>
              <a:ext uri="{FF2B5EF4-FFF2-40B4-BE49-F238E27FC236}">
                <a16:creationId xmlns:a16="http://schemas.microsoft.com/office/drawing/2014/main" id="{CC8AA627-426C-4D28-A898-B16B6EED37E6}"/>
              </a:ext>
            </a:extLst>
          </p:cNvPr>
          <p:cNvSpPr txBox="1"/>
          <p:nvPr/>
        </p:nvSpPr>
        <p:spPr>
          <a:xfrm>
            <a:off x="9878141" y="4651679"/>
            <a:ext cx="2190750" cy="369332"/>
          </a:xfrm>
          <a:prstGeom prst="rect">
            <a:avLst/>
          </a:prstGeom>
          <a:noFill/>
        </p:spPr>
        <p:txBody>
          <a:bodyPr wrap="square" rtlCol="0">
            <a:spAutoFit/>
          </a:bodyPr>
          <a:lstStyle/>
          <a:p>
            <a:pPr algn="r"/>
            <a:r>
              <a:rPr lang="fr-FR" b="1" u="sng" dirty="0">
                <a:latin typeface="GE SS Two Bold" panose="020A0503020102020204" pitchFamily="18" charset="-78"/>
                <a:ea typeface="GE SS Two Bold" panose="020A0503020102020204" pitchFamily="18" charset="-78"/>
                <a:cs typeface="GE SS Two Bold" panose="020A0503020102020204" pitchFamily="18" charset="-78"/>
              </a:rPr>
              <a:t>:</a:t>
            </a:r>
            <a:r>
              <a:rPr lang="ar-DZ" b="1" u="sng" dirty="0">
                <a:latin typeface="GE SS Two Bold" panose="020A0503020102020204" pitchFamily="18" charset="-78"/>
                <a:ea typeface="GE SS Two Bold" panose="020A0503020102020204" pitchFamily="18" charset="-78"/>
                <a:cs typeface="GE SS Two Bold" panose="020A0503020102020204" pitchFamily="18" charset="-78"/>
              </a:rPr>
              <a:t> من اعداد الطلبة </a:t>
            </a:r>
            <a:endParaRPr lang="fr-FR" b="1" u="sng"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8" name="TextBox 17">
            <a:extLst>
              <a:ext uri="{FF2B5EF4-FFF2-40B4-BE49-F238E27FC236}">
                <a16:creationId xmlns:a16="http://schemas.microsoft.com/office/drawing/2014/main" id="{61E109AD-2015-4876-8796-4121DC7141BA}"/>
              </a:ext>
            </a:extLst>
          </p:cNvPr>
          <p:cNvSpPr txBox="1"/>
          <p:nvPr/>
        </p:nvSpPr>
        <p:spPr>
          <a:xfrm>
            <a:off x="9306046" y="5051844"/>
            <a:ext cx="2633098" cy="923330"/>
          </a:xfrm>
          <a:prstGeom prst="rect">
            <a:avLst/>
          </a:prstGeom>
          <a:noFill/>
        </p:spPr>
        <p:txBody>
          <a:bodyPr wrap="square" rtlCol="0">
            <a:spAutoFit/>
          </a:bodyPr>
          <a:lstStyle/>
          <a:p>
            <a:pPr marL="285750" indent="-285750" algn="r" rtl="1">
              <a:buFont typeface="Arial" panose="020B0604020202020204" pitchFamily="34" charset="0"/>
              <a:buChar char="•"/>
            </a:pPr>
            <a:r>
              <a:rPr lang="ar-DZ" dirty="0">
                <a:latin typeface="GE SS Two Bold" panose="020A0503020102020204" pitchFamily="18" charset="-78"/>
                <a:ea typeface="GE SS Two Bold" panose="020A0503020102020204" pitchFamily="18" charset="-78"/>
                <a:cs typeface="GE SS Two Bold" panose="020A0503020102020204" pitchFamily="18" charset="-78"/>
              </a:rPr>
              <a:t>مختاري ولاء منة الله </a:t>
            </a:r>
          </a:p>
          <a:p>
            <a:pPr marL="285750" indent="-285750" algn="r" rtl="1">
              <a:buFont typeface="Arial" panose="020B0604020202020204" pitchFamily="34" charset="0"/>
              <a:buChar char="•"/>
            </a:pPr>
            <a:r>
              <a:rPr lang="ar-DZ" dirty="0">
                <a:latin typeface="GE SS Two Bold" panose="020A0503020102020204" pitchFamily="18" charset="-78"/>
                <a:ea typeface="GE SS Two Bold" panose="020A0503020102020204" pitchFamily="18" charset="-78"/>
                <a:cs typeface="GE SS Two Bold" panose="020A0503020102020204" pitchFamily="18" charset="-78"/>
              </a:rPr>
              <a:t>براهمية فتيحة </a:t>
            </a:r>
          </a:p>
          <a:p>
            <a:pPr algn="r" rtl="1"/>
            <a:endParaRPr lang="fr-FR"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9" name="TextBox 18">
            <a:extLst>
              <a:ext uri="{FF2B5EF4-FFF2-40B4-BE49-F238E27FC236}">
                <a16:creationId xmlns:a16="http://schemas.microsoft.com/office/drawing/2014/main" id="{4742BF52-97E8-41B8-9AB0-289DF88E01A5}"/>
              </a:ext>
            </a:extLst>
          </p:cNvPr>
          <p:cNvSpPr txBox="1"/>
          <p:nvPr/>
        </p:nvSpPr>
        <p:spPr>
          <a:xfrm>
            <a:off x="6174028" y="4570399"/>
            <a:ext cx="2190750" cy="646331"/>
          </a:xfrm>
          <a:prstGeom prst="rect">
            <a:avLst/>
          </a:prstGeom>
          <a:noFill/>
        </p:spPr>
        <p:txBody>
          <a:bodyPr wrap="square" rtlCol="0">
            <a:spAutoFit/>
          </a:bodyPr>
          <a:lstStyle/>
          <a:p>
            <a:pPr marL="285750" indent="-285750" algn="r" rtl="1">
              <a:buFont typeface="Arial" panose="020B0604020202020204" pitchFamily="34" charset="0"/>
              <a:buChar char="•"/>
            </a:pPr>
            <a:r>
              <a:rPr lang="fr-FR" b="1" u="sng" dirty="0">
                <a:latin typeface="GE SS Two Bold" panose="020A0503020102020204" pitchFamily="18" charset="-78"/>
                <a:ea typeface="GE SS Two Bold" panose="020A0503020102020204" pitchFamily="18" charset="-78"/>
                <a:cs typeface="GE SS Two Bold" panose="020A0503020102020204" pitchFamily="18" charset="-78"/>
              </a:rPr>
              <a:t>:</a:t>
            </a:r>
            <a:r>
              <a:rPr lang="ar-DZ" b="1" u="sng" dirty="0">
                <a:latin typeface="GE SS Two Bold" panose="020A0503020102020204" pitchFamily="18" charset="-78"/>
                <a:ea typeface="GE SS Two Bold" panose="020A0503020102020204" pitchFamily="18" charset="-78"/>
                <a:cs typeface="GE SS Two Bold" panose="020A0503020102020204" pitchFamily="18" charset="-78"/>
              </a:rPr>
              <a:t> تحت اشراف </a:t>
            </a:r>
          </a:p>
          <a:p>
            <a:pPr marL="285750" indent="-285750" algn="r" rtl="1">
              <a:buFont typeface="Arial" panose="020B0604020202020204" pitchFamily="34" charset="0"/>
              <a:buChar char="•"/>
            </a:pPr>
            <a:r>
              <a:rPr lang="ar-DZ" b="0" i="0" dirty="0">
                <a:effectLst/>
                <a:latin typeface="GE SS Two Bold" panose="020A0503020102020204" pitchFamily="18" charset="-78"/>
                <a:ea typeface="GE SS Two Bold" panose="020A0503020102020204" pitchFamily="18" charset="-78"/>
                <a:cs typeface="GE SS Two Bold" panose="020A0503020102020204" pitchFamily="18" charset="-78"/>
              </a:rPr>
              <a:t>د. بدير</a:t>
            </a:r>
            <a:endParaRPr lang="ar-DZ" b="1" u="sng"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3" name="Freeform 22">
            <a:extLst>
              <a:ext uri="{FF2B5EF4-FFF2-40B4-BE49-F238E27FC236}">
                <a16:creationId xmlns:a16="http://schemas.microsoft.com/office/drawing/2014/main" id="{6694170A-C924-4558-B9BF-046A776026AB}"/>
              </a:ext>
            </a:extLst>
          </p:cNvPr>
          <p:cNvSpPr/>
          <p:nvPr/>
        </p:nvSpPr>
        <p:spPr>
          <a:xfrm>
            <a:off x="12115544" y="-963072"/>
            <a:ext cx="2045933" cy="1225051"/>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3" name="TextBox 52">
            <a:extLst>
              <a:ext uri="{FF2B5EF4-FFF2-40B4-BE49-F238E27FC236}">
                <a16:creationId xmlns:a16="http://schemas.microsoft.com/office/drawing/2014/main" id="{F26C136D-4232-468F-98A8-FBBC88FD6714}"/>
              </a:ext>
            </a:extLst>
          </p:cNvPr>
          <p:cNvSpPr txBox="1"/>
          <p:nvPr/>
        </p:nvSpPr>
        <p:spPr>
          <a:xfrm>
            <a:off x="7487604" y="-5431871"/>
            <a:ext cx="3497943" cy="338554"/>
          </a:xfrm>
          <a:prstGeom prst="rect">
            <a:avLst/>
          </a:prstGeom>
          <a:noFill/>
        </p:spPr>
        <p:txBody>
          <a:bodyPr wrap="square" rtlCol="0">
            <a:spAutoFit/>
          </a:bodyPr>
          <a:lstStyle/>
          <a:p>
            <a:r>
              <a:rPr lang="ar-DZ" sz="1600" b="1" dirty="0"/>
              <a:t>خطة</a:t>
            </a:r>
            <a:endParaRPr lang="fr-FR" sz="1600" b="1" dirty="0"/>
          </a:p>
        </p:txBody>
      </p:sp>
      <p:sp>
        <p:nvSpPr>
          <p:cNvPr id="54" name="TextBox 53">
            <a:extLst>
              <a:ext uri="{FF2B5EF4-FFF2-40B4-BE49-F238E27FC236}">
                <a16:creationId xmlns:a16="http://schemas.microsoft.com/office/drawing/2014/main" id="{0A6504B0-B7F8-404D-BE10-18B611749988}"/>
              </a:ext>
            </a:extLst>
          </p:cNvPr>
          <p:cNvSpPr txBox="1"/>
          <p:nvPr/>
        </p:nvSpPr>
        <p:spPr>
          <a:xfrm>
            <a:off x="3547882" y="11566596"/>
            <a:ext cx="3497943" cy="338554"/>
          </a:xfrm>
          <a:prstGeom prst="rect">
            <a:avLst/>
          </a:prstGeom>
          <a:noFill/>
        </p:spPr>
        <p:txBody>
          <a:bodyPr wrap="square" rtlCol="0">
            <a:spAutoFit/>
          </a:bodyPr>
          <a:lstStyle/>
          <a:p>
            <a:r>
              <a:rPr lang="ar-DZ" sz="1600" b="1" dirty="0"/>
              <a:t>البحث</a:t>
            </a:r>
            <a:endParaRPr lang="fr-FR" sz="1600" b="1" dirty="0"/>
          </a:p>
        </p:txBody>
      </p:sp>
      <p:sp>
        <p:nvSpPr>
          <p:cNvPr id="47" name="TextBox 46">
            <a:extLst>
              <a:ext uri="{FF2B5EF4-FFF2-40B4-BE49-F238E27FC236}">
                <a16:creationId xmlns:a16="http://schemas.microsoft.com/office/drawing/2014/main" id="{3646ABBF-D510-468E-95C5-6EE6BF77B147}"/>
              </a:ext>
            </a:extLst>
          </p:cNvPr>
          <p:cNvSpPr txBox="1"/>
          <p:nvPr/>
        </p:nvSpPr>
        <p:spPr>
          <a:xfrm>
            <a:off x="8703709" y="-3510588"/>
            <a:ext cx="3497943" cy="1446550"/>
          </a:xfrm>
          <a:prstGeom prst="rect">
            <a:avLst/>
          </a:prstGeom>
          <a:noFill/>
        </p:spPr>
        <p:txBody>
          <a:bodyPr wrap="square" rtlCol="0">
            <a:spAutoFit/>
          </a:bodyPr>
          <a:lstStyle/>
          <a:p>
            <a:r>
              <a:rPr lang="ar-DZ" sz="8800" b="1" dirty="0"/>
              <a:t>خطة</a:t>
            </a:r>
            <a:endParaRPr lang="fr-FR" sz="8800" b="1" dirty="0"/>
          </a:p>
        </p:txBody>
      </p:sp>
      <p:sp>
        <p:nvSpPr>
          <p:cNvPr id="77" name="Freeform: Shape 76">
            <a:extLst>
              <a:ext uri="{FF2B5EF4-FFF2-40B4-BE49-F238E27FC236}">
                <a16:creationId xmlns:a16="http://schemas.microsoft.com/office/drawing/2014/main" id="{52A4CEDA-B7F8-4042-AE27-4C632454E339}"/>
              </a:ext>
            </a:extLst>
          </p:cNvPr>
          <p:cNvSpPr/>
          <p:nvPr/>
        </p:nvSpPr>
        <p:spPr>
          <a:xfrm rot="10800000">
            <a:off x="11305651" y="7163228"/>
            <a:ext cx="158925"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78" name="Freeform: Shape 77">
            <a:extLst>
              <a:ext uri="{FF2B5EF4-FFF2-40B4-BE49-F238E27FC236}">
                <a16:creationId xmlns:a16="http://schemas.microsoft.com/office/drawing/2014/main" id="{9809E510-DF24-489B-8517-DC75F11F6791}"/>
              </a:ext>
            </a:extLst>
          </p:cNvPr>
          <p:cNvSpPr/>
          <p:nvPr/>
        </p:nvSpPr>
        <p:spPr>
          <a:xfrm rot="10800000">
            <a:off x="11305651" y="8042762"/>
            <a:ext cx="158925"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79" name="Freeform: Shape 78">
            <a:extLst>
              <a:ext uri="{FF2B5EF4-FFF2-40B4-BE49-F238E27FC236}">
                <a16:creationId xmlns:a16="http://schemas.microsoft.com/office/drawing/2014/main" id="{A004B0F8-4B6C-4C55-9BB4-04A3A87E8C63}"/>
              </a:ext>
            </a:extLst>
          </p:cNvPr>
          <p:cNvSpPr/>
          <p:nvPr/>
        </p:nvSpPr>
        <p:spPr>
          <a:xfrm rot="10800000">
            <a:off x="11305651" y="8922294"/>
            <a:ext cx="158925"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80" name="Freeform: Shape 79">
            <a:extLst>
              <a:ext uri="{FF2B5EF4-FFF2-40B4-BE49-F238E27FC236}">
                <a16:creationId xmlns:a16="http://schemas.microsoft.com/office/drawing/2014/main" id="{464F188E-2F9A-4E75-A872-9B6E2BB7BC52}"/>
              </a:ext>
            </a:extLst>
          </p:cNvPr>
          <p:cNvSpPr/>
          <p:nvPr/>
        </p:nvSpPr>
        <p:spPr>
          <a:xfrm rot="10800000">
            <a:off x="11305651" y="9801826"/>
            <a:ext cx="158925"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81" name="Freeform: Shape 80">
            <a:extLst>
              <a:ext uri="{FF2B5EF4-FFF2-40B4-BE49-F238E27FC236}">
                <a16:creationId xmlns:a16="http://schemas.microsoft.com/office/drawing/2014/main" id="{63E26420-EF86-4FC7-AFA9-63A5E0130C12}"/>
              </a:ext>
            </a:extLst>
          </p:cNvPr>
          <p:cNvSpPr/>
          <p:nvPr/>
        </p:nvSpPr>
        <p:spPr>
          <a:xfrm>
            <a:off x="4866644" y="-1847548"/>
            <a:ext cx="122784"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82" name="Freeform: Shape 81">
            <a:extLst>
              <a:ext uri="{FF2B5EF4-FFF2-40B4-BE49-F238E27FC236}">
                <a16:creationId xmlns:a16="http://schemas.microsoft.com/office/drawing/2014/main" id="{D913989B-A1D1-4029-8A7F-22366515D61B}"/>
              </a:ext>
            </a:extLst>
          </p:cNvPr>
          <p:cNvSpPr/>
          <p:nvPr/>
        </p:nvSpPr>
        <p:spPr>
          <a:xfrm>
            <a:off x="4866641" y="-968015"/>
            <a:ext cx="122784"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83" name="Rectangle: Rounded Corners 82">
            <a:extLst>
              <a:ext uri="{FF2B5EF4-FFF2-40B4-BE49-F238E27FC236}">
                <a16:creationId xmlns:a16="http://schemas.microsoft.com/office/drawing/2014/main" id="{9E766E2D-E21E-49EF-842A-6F44FCA773B1}"/>
              </a:ext>
            </a:extLst>
          </p:cNvPr>
          <p:cNvSpPr/>
          <p:nvPr/>
        </p:nvSpPr>
        <p:spPr>
          <a:xfrm>
            <a:off x="1526288" y="-1847548"/>
            <a:ext cx="3160015" cy="600525"/>
          </a:xfrm>
          <a:prstGeom prst="roundRect">
            <a:avLst>
              <a:gd name="adj" fmla="val 21743"/>
            </a:avLst>
          </a:prstGeom>
          <a:gradFill>
            <a:gsLst>
              <a:gs pos="100000">
                <a:srgbClr val="02A651"/>
              </a:gs>
              <a:gs pos="3000">
                <a:schemeClr val="tx1">
                  <a:lumMod val="85000"/>
                  <a:lumOff val="15000"/>
                </a:schemeClr>
              </a:gs>
            </a:gsLst>
            <a:lin ang="0" scaled="1"/>
          </a:gradFill>
        </p:spPr>
      </p:sp>
      <p:sp>
        <p:nvSpPr>
          <p:cNvPr id="84" name="TextBox 83">
            <a:extLst>
              <a:ext uri="{FF2B5EF4-FFF2-40B4-BE49-F238E27FC236}">
                <a16:creationId xmlns:a16="http://schemas.microsoft.com/office/drawing/2014/main" id="{ECD56386-2CFE-4001-ADE5-A5815CF5AA33}"/>
              </a:ext>
            </a:extLst>
          </p:cNvPr>
          <p:cNvSpPr txBox="1"/>
          <p:nvPr/>
        </p:nvSpPr>
        <p:spPr>
          <a:xfrm>
            <a:off x="1386329" y="-1680859"/>
            <a:ext cx="3477904" cy="338554"/>
          </a:xfrm>
          <a:prstGeom prst="rect">
            <a:avLst/>
          </a:prstGeom>
          <a:noFill/>
        </p:spPr>
        <p:txBody>
          <a:bodyPr wrap="square" rtlCol="0">
            <a:spAutoFit/>
          </a:bodyPr>
          <a:lstStyle/>
          <a:p>
            <a:pPr algn="ctr"/>
            <a:r>
              <a:rPr lang="ar-DZ"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واقع الاقتصاد الدائري في الجزائر</a:t>
            </a:r>
            <a:endParaRPr lang="fr-FR"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85" name="Freeform: Shape 84">
            <a:extLst>
              <a:ext uri="{FF2B5EF4-FFF2-40B4-BE49-F238E27FC236}">
                <a16:creationId xmlns:a16="http://schemas.microsoft.com/office/drawing/2014/main" id="{446CB9CF-4DB6-43E7-84BF-4B8B4DB22BA4}"/>
              </a:ext>
            </a:extLst>
          </p:cNvPr>
          <p:cNvSpPr/>
          <p:nvPr/>
        </p:nvSpPr>
        <p:spPr>
          <a:xfrm>
            <a:off x="4866641" y="-2727081"/>
            <a:ext cx="122784"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grpSp>
        <p:nvGrpSpPr>
          <p:cNvPr id="86" name="Group 85">
            <a:extLst>
              <a:ext uri="{FF2B5EF4-FFF2-40B4-BE49-F238E27FC236}">
                <a16:creationId xmlns:a16="http://schemas.microsoft.com/office/drawing/2014/main" id="{D50AC8A7-BA1E-43D7-BE12-C43A8B3D11CC}"/>
              </a:ext>
            </a:extLst>
          </p:cNvPr>
          <p:cNvGrpSpPr/>
          <p:nvPr/>
        </p:nvGrpSpPr>
        <p:grpSpPr>
          <a:xfrm>
            <a:off x="1526285" y="-2727081"/>
            <a:ext cx="3160015" cy="600525"/>
            <a:chOff x="611884" y="742950"/>
            <a:chExt cx="3160015" cy="600525"/>
          </a:xfrm>
        </p:grpSpPr>
        <p:sp>
          <p:nvSpPr>
            <p:cNvPr id="87" name="Rectangle: Rounded Corners 86">
              <a:extLst>
                <a:ext uri="{FF2B5EF4-FFF2-40B4-BE49-F238E27FC236}">
                  <a16:creationId xmlns:a16="http://schemas.microsoft.com/office/drawing/2014/main" id="{80A8140F-AFF4-4078-8354-174AE746BC03}"/>
                </a:ext>
              </a:extLst>
            </p:cNvPr>
            <p:cNvSpPr/>
            <p:nvPr/>
          </p:nvSpPr>
          <p:spPr>
            <a:xfrm>
              <a:off x="611884" y="742950"/>
              <a:ext cx="3160015" cy="600525"/>
            </a:xfrm>
            <a:prstGeom prst="roundRect">
              <a:avLst>
                <a:gd name="adj" fmla="val 17619"/>
              </a:avLst>
            </a:prstGeom>
            <a:gradFill flip="none" rotWithShape="1">
              <a:gsLst>
                <a:gs pos="100000">
                  <a:srgbClr val="02A651"/>
                </a:gs>
                <a:gs pos="5000">
                  <a:schemeClr val="tx1">
                    <a:lumMod val="85000"/>
                    <a:lumOff val="15000"/>
                  </a:schemeClr>
                </a:gs>
              </a:gsLst>
              <a:lin ang="0" scaled="1"/>
              <a:tileRect/>
            </a:gradFill>
          </p:spPr>
        </p:sp>
        <p:sp>
          <p:nvSpPr>
            <p:cNvPr id="88" name="TextBox 87">
              <a:extLst>
                <a:ext uri="{FF2B5EF4-FFF2-40B4-BE49-F238E27FC236}">
                  <a16:creationId xmlns:a16="http://schemas.microsoft.com/office/drawing/2014/main" id="{610627CA-5A65-4802-BD87-884BE826941F}"/>
                </a:ext>
              </a:extLst>
            </p:cNvPr>
            <p:cNvSpPr txBox="1"/>
            <p:nvPr/>
          </p:nvSpPr>
          <p:spPr>
            <a:xfrm>
              <a:off x="949617" y="872188"/>
              <a:ext cx="2510020" cy="461665"/>
            </a:xfrm>
            <a:prstGeom prst="rect">
              <a:avLst/>
            </a:prstGeom>
            <a:noFill/>
          </p:spPr>
          <p:txBody>
            <a:bodyPr wrap="square">
              <a:spAutoFit/>
            </a:bodyPr>
            <a:lstStyle/>
            <a:p>
              <a:pPr algn="ctr" rtl="1"/>
              <a:r>
                <a:rPr lang="ar-DZ" sz="24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مقدمة</a:t>
              </a:r>
              <a:endParaRPr lang="fr-FR" sz="24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grpSp>
      <p:sp>
        <p:nvSpPr>
          <p:cNvPr id="89" name="Rectangle: Rounded Corners 88">
            <a:extLst>
              <a:ext uri="{FF2B5EF4-FFF2-40B4-BE49-F238E27FC236}">
                <a16:creationId xmlns:a16="http://schemas.microsoft.com/office/drawing/2014/main" id="{D27D8835-2E10-4920-87FF-23123C05B30D}"/>
              </a:ext>
            </a:extLst>
          </p:cNvPr>
          <p:cNvSpPr/>
          <p:nvPr/>
        </p:nvSpPr>
        <p:spPr>
          <a:xfrm>
            <a:off x="1526285" y="-968015"/>
            <a:ext cx="3160015" cy="600525"/>
          </a:xfrm>
          <a:prstGeom prst="roundRect">
            <a:avLst>
              <a:gd name="adj" fmla="val 23434"/>
            </a:avLst>
          </a:prstGeom>
          <a:gradFill>
            <a:gsLst>
              <a:gs pos="100000">
                <a:srgbClr val="02A651"/>
              </a:gs>
              <a:gs pos="3000">
                <a:schemeClr val="tx1">
                  <a:lumMod val="85000"/>
                  <a:lumOff val="15000"/>
                </a:schemeClr>
              </a:gs>
            </a:gsLst>
            <a:lin ang="0" scaled="1"/>
          </a:gradFill>
        </p:spPr>
      </p:sp>
      <p:sp>
        <p:nvSpPr>
          <p:cNvPr id="90" name="TextBox 89">
            <a:extLst>
              <a:ext uri="{FF2B5EF4-FFF2-40B4-BE49-F238E27FC236}">
                <a16:creationId xmlns:a16="http://schemas.microsoft.com/office/drawing/2014/main" id="{A4B2C40F-2F40-481F-B5C4-73223D324119}"/>
              </a:ext>
            </a:extLst>
          </p:cNvPr>
          <p:cNvSpPr txBox="1"/>
          <p:nvPr/>
        </p:nvSpPr>
        <p:spPr>
          <a:xfrm>
            <a:off x="1516798" y="-984394"/>
            <a:ext cx="3064630" cy="584775"/>
          </a:xfrm>
          <a:prstGeom prst="rect">
            <a:avLst/>
          </a:prstGeom>
          <a:noFill/>
        </p:spPr>
        <p:txBody>
          <a:bodyPr wrap="square">
            <a:spAutoFit/>
          </a:bodyPr>
          <a:lstStyle/>
          <a:p>
            <a:pPr algn="ctr"/>
            <a:r>
              <a:rPr lang="ar-DZ"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جهود الجزائر في مجال الاقتصاد الدائري</a:t>
            </a:r>
            <a:endParaRPr lang="fr-FR"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91" name="Rectangle: Rounded Corners 90">
            <a:extLst>
              <a:ext uri="{FF2B5EF4-FFF2-40B4-BE49-F238E27FC236}">
                <a16:creationId xmlns:a16="http://schemas.microsoft.com/office/drawing/2014/main" id="{45AB81DB-0E75-4865-97A9-D64F7D2E05DD}"/>
              </a:ext>
            </a:extLst>
          </p:cNvPr>
          <p:cNvSpPr/>
          <p:nvPr/>
        </p:nvSpPr>
        <p:spPr>
          <a:xfrm>
            <a:off x="7951177" y="7163229"/>
            <a:ext cx="3160015" cy="600525"/>
          </a:xfrm>
          <a:prstGeom prst="roundRect">
            <a:avLst/>
          </a:prstGeom>
          <a:gradFill>
            <a:gsLst>
              <a:gs pos="100000">
                <a:srgbClr val="02A651"/>
              </a:gs>
              <a:gs pos="3000">
                <a:schemeClr val="tx1">
                  <a:lumMod val="85000"/>
                  <a:lumOff val="15000"/>
                </a:schemeClr>
              </a:gs>
            </a:gsLst>
            <a:lin ang="0" scaled="1"/>
          </a:gradFill>
        </p:spPr>
      </p:sp>
      <p:sp>
        <p:nvSpPr>
          <p:cNvPr id="92" name="TextBox 91">
            <a:extLst>
              <a:ext uri="{FF2B5EF4-FFF2-40B4-BE49-F238E27FC236}">
                <a16:creationId xmlns:a16="http://schemas.microsoft.com/office/drawing/2014/main" id="{278496C9-6B43-4D25-9E2D-66858771BBFF}"/>
              </a:ext>
            </a:extLst>
          </p:cNvPr>
          <p:cNvSpPr txBox="1"/>
          <p:nvPr/>
        </p:nvSpPr>
        <p:spPr>
          <a:xfrm>
            <a:off x="7951177" y="7209459"/>
            <a:ext cx="3169502" cy="584775"/>
          </a:xfrm>
          <a:prstGeom prst="rect">
            <a:avLst/>
          </a:prstGeom>
          <a:noFill/>
        </p:spPr>
        <p:txBody>
          <a:bodyPr wrap="square">
            <a:spAutoFit/>
          </a:bodyPr>
          <a:lstStyle/>
          <a:p>
            <a:pPr algn="ctr"/>
            <a:r>
              <a:rPr lang="ar-DZ"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الااستراتيجية الوطنية لتطوير قطاع اعادة التدوير في الجزائر</a:t>
            </a:r>
            <a:endParaRPr lang="fr-FR"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93" name="Rectangle: Rounded Corners 92">
            <a:extLst>
              <a:ext uri="{FF2B5EF4-FFF2-40B4-BE49-F238E27FC236}">
                <a16:creationId xmlns:a16="http://schemas.microsoft.com/office/drawing/2014/main" id="{360FB831-B876-458B-8F18-EF1379125EEB}"/>
              </a:ext>
            </a:extLst>
          </p:cNvPr>
          <p:cNvSpPr/>
          <p:nvPr/>
        </p:nvSpPr>
        <p:spPr>
          <a:xfrm>
            <a:off x="7951177" y="8042763"/>
            <a:ext cx="3160015" cy="600525"/>
          </a:xfrm>
          <a:prstGeom prst="roundRect">
            <a:avLst/>
          </a:prstGeom>
          <a:gradFill>
            <a:gsLst>
              <a:gs pos="100000">
                <a:srgbClr val="02A651"/>
              </a:gs>
              <a:gs pos="3000">
                <a:schemeClr val="tx1">
                  <a:lumMod val="85000"/>
                  <a:lumOff val="15000"/>
                </a:schemeClr>
              </a:gs>
            </a:gsLst>
            <a:lin ang="0" scaled="1"/>
          </a:gradFill>
        </p:spPr>
      </p:sp>
      <p:sp>
        <p:nvSpPr>
          <p:cNvPr id="94" name="TextBox 93">
            <a:extLst>
              <a:ext uri="{FF2B5EF4-FFF2-40B4-BE49-F238E27FC236}">
                <a16:creationId xmlns:a16="http://schemas.microsoft.com/office/drawing/2014/main" id="{EC032BB5-1190-4F69-8E1B-9328F219E8BD}"/>
              </a:ext>
            </a:extLst>
          </p:cNvPr>
          <p:cNvSpPr txBox="1"/>
          <p:nvPr/>
        </p:nvSpPr>
        <p:spPr>
          <a:xfrm>
            <a:off x="7930984" y="8082460"/>
            <a:ext cx="3169502" cy="584775"/>
          </a:xfrm>
          <a:prstGeom prst="rect">
            <a:avLst/>
          </a:prstGeom>
          <a:noFill/>
        </p:spPr>
        <p:txBody>
          <a:bodyPr wrap="square">
            <a:spAutoFit/>
          </a:bodyPr>
          <a:lstStyle/>
          <a:p>
            <a:pPr algn="ctr"/>
            <a:r>
              <a:rPr lang="ar-DZ"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تحديات و فرص الاقتصاد الدائري في الجزائر</a:t>
            </a:r>
            <a:endParaRPr lang="fr-FR"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95" name="Rectangle: Rounded Corners 94">
            <a:extLst>
              <a:ext uri="{FF2B5EF4-FFF2-40B4-BE49-F238E27FC236}">
                <a16:creationId xmlns:a16="http://schemas.microsoft.com/office/drawing/2014/main" id="{554769AE-407D-42DE-9667-74DE27C10628}"/>
              </a:ext>
            </a:extLst>
          </p:cNvPr>
          <p:cNvSpPr/>
          <p:nvPr/>
        </p:nvSpPr>
        <p:spPr>
          <a:xfrm>
            <a:off x="7951177" y="8922295"/>
            <a:ext cx="3160015" cy="600525"/>
          </a:xfrm>
          <a:prstGeom prst="roundRect">
            <a:avLst/>
          </a:prstGeom>
          <a:gradFill>
            <a:gsLst>
              <a:gs pos="100000">
                <a:srgbClr val="02A651"/>
              </a:gs>
              <a:gs pos="3000">
                <a:schemeClr val="tx1">
                  <a:lumMod val="85000"/>
                  <a:lumOff val="15000"/>
                </a:schemeClr>
              </a:gs>
            </a:gsLst>
            <a:lin ang="0" scaled="1"/>
          </a:gradFill>
        </p:spPr>
      </p:sp>
      <p:sp>
        <p:nvSpPr>
          <p:cNvPr id="96" name="TextBox 95">
            <a:extLst>
              <a:ext uri="{FF2B5EF4-FFF2-40B4-BE49-F238E27FC236}">
                <a16:creationId xmlns:a16="http://schemas.microsoft.com/office/drawing/2014/main" id="{285A32C5-03CC-484E-B946-75A960041CF7}"/>
              </a:ext>
            </a:extLst>
          </p:cNvPr>
          <p:cNvSpPr txBox="1"/>
          <p:nvPr/>
        </p:nvSpPr>
        <p:spPr>
          <a:xfrm>
            <a:off x="7921497" y="8954909"/>
            <a:ext cx="3169502" cy="584775"/>
          </a:xfrm>
          <a:prstGeom prst="rect">
            <a:avLst/>
          </a:prstGeom>
          <a:noFill/>
        </p:spPr>
        <p:txBody>
          <a:bodyPr wrap="square">
            <a:spAutoFit/>
          </a:bodyPr>
          <a:lstStyle/>
          <a:p>
            <a:pPr algn="ctr"/>
            <a:r>
              <a:rPr lang="ar-DZ"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الافاق المستقبلية للاقتصاد الدائري  اليات التفعيل </a:t>
            </a:r>
            <a:endParaRPr lang="fr-FR"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97" name="Rectangle: Rounded Corners 96">
            <a:extLst>
              <a:ext uri="{FF2B5EF4-FFF2-40B4-BE49-F238E27FC236}">
                <a16:creationId xmlns:a16="http://schemas.microsoft.com/office/drawing/2014/main" id="{21C272EB-CAD8-4809-9482-837435371AE4}"/>
              </a:ext>
            </a:extLst>
          </p:cNvPr>
          <p:cNvSpPr/>
          <p:nvPr/>
        </p:nvSpPr>
        <p:spPr>
          <a:xfrm>
            <a:off x="7951177" y="9801827"/>
            <a:ext cx="3160015" cy="600525"/>
          </a:xfrm>
          <a:prstGeom prst="roundRect">
            <a:avLst/>
          </a:prstGeom>
          <a:gradFill>
            <a:gsLst>
              <a:gs pos="100000">
                <a:srgbClr val="02A651"/>
              </a:gs>
              <a:gs pos="0">
                <a:schemeClr val="tx1">
                  <a:lumMod val="75000"/>
                  <a:lumOff val="25000"/>
                </a:schemeClr>
              </a:gs>
            </a:gsLst>
            <a:lin ang="0" scaled="1"/>
          </a:gradFill>
        </p:spPr>
      </p:sp>
      <p:sp>
        <p:nvSpPr>
          <p:cNvPr id="98" name="TextBox 97">
            <a:extLst>
              <a:ext uri="{FF2B5EF4-FFF2-40B4-BE49-F238E27FC236}">
                <a16:creationId xmlns:a16="http://schemas.microsoft.com/office/drawing/2014/main" id="{5D275434-FEF5-4DB5-ACF9-196BE9CB07C1}"/>
              </a:ext>
            </a:extLst>
          </p:cNvPr>
          <p:cNvSpPr txBox="1"/>
          <p:nvPr/>
        </p:nvSpPr>
        <p:spPr>
          <a:xfrm>
            <a:off x="8528773" y="9880162"/>
            <a:ext cx="1975450" cy="461665"/>
          </a:xfrm>
          <a:prstGeom prst="rect">
            <a:avLst/>
          </a:prstGeom>
          <a:noFill/>
        </p:spPr>
        <p:txBody>
          <a:bodyPr wrap="square">
            <a:spAutoFit/>
          </a:bodyPr>
          <a:lstStyle/>
          <a:p>
            <a:pPr algn="ctr"/>
            <a:r>
              <a:rPr lang="ar-DZ" sz="24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خاتمة</a:t>
            </a:r>
            <a:endParaRPr lang="fr-FR" sz="24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99" name="TextBox 98">
            <a:extLst>
              <a:ext uri="{FF2B5EF4-FFF2-40B4-BE49-F238E27FC236}">
                <a16:creationId xmlns:a16="http://schemas.microsoft.com/office/drawing/2014/main" id="{C3584FFC-CDBF-4907-A0E3-9C438CFCB4C1}"/>
              </a:ext>
            </a:extLst>
          </p:cNvPr>
          <p:cNvSpPr txBox="1"/>
          <p:nvPr/>
        </p:nvSpPr>
        <p:spPr>
          <a:xfrm>
            <a:off x="11769969" y="1191547"/>
            <a:ext cx="6424246" cy="1200329"/>
          </a:xfrm>
          <a:prstGeom prst="rect">
            <a:avLst/>
          </a:prstGeom>
          <a:noFill/>
        </p:spPr>
        <p:txBody>
          <a:bodyPr wrap="square" rtlCol="0">
            <a:spAutoFit/>
          </a:bodyPr>
          <a:lstStyle/>
          <a:p>
            <a:pPr algn="ctr"/>
            <a:r>
              <a:rPr lang="ar-DZ" sz="72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خط</a:t>
            </a:r>
            <a:r>
              <a:rPr lang="ar-DZ" sz="7200" b="1" dirty="0">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ة البحث</a:t>
            </a:r>
            <a:r>
              <a:rPr lang="en-US" sz="7200" b="1" dirty="0">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endParaRPr lang="fr-FR" sz="7200" b="1" dirty="0">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01" name="Freeform 30">
            <a:extLst>
              <a:ext uri="{FF2B5EF4-FFF2-40B4-BE49-F238E27FC236}">
                <a16:creationId xmlns:a16="http://schemas.microsoft.com/office/drawing/2014/main" id="{C4E6086E-4CE8-4D54-9762-B9BD54EF9BC2}"/>
              </a:ext>
            </a:extLst>
          </p:cNvPr>
          <p:cNvSpPr/>
          <p:nvPr/>
        </p:nvSpPr>
        <p:spPr>
          <a:xfrm>
            <a:off x="-3934950" y="1021080"/>
            <a:ext cx="9741390" cy="9190981"/>
          </a:xfrm>
          <a:custGeom>
            <a:avLst/>
            <a:gdLst/>
            <a:ahLst/>
            <a:cxnLst/>
            <a:rect l="l" t="t" r="r" b="b"/>
            <a:pathLst>
              <a:path w="8517050" h="8229600">
                <a:moveTo>
                  <a:pt x="0" y="0"/>
                </a:moveTo>
                <a:lnTo>
                  <a:pt x="8517050" y="0"/>
                </a:lnTo>
                <a:lnTo>
                  <a:pt x="8517050" y="8229600"/>
                </a:lnTo>
                <a:lnTo>
                  <a:pt x="0" y="8229600"/>
                </a:lnTo>
                <a:lnTo>
                  <a:pt x="0" y="0"/>
                </a:lnTo>
                <a:close/>
              </a:path>
            </a:pathLst>
          </a:custGeom>
          <a:blipFill>
            <a:blip r:embed="rId6"/>
            <a:stretch>
              <a:fillRect/>
            </a:stretch>
          </a:blipFill>
        </p:spPr>
      </p:sp>
      <p:pic>
        <p:nvPicPr>
          <p:cNvPr id="10" name="Picture 9">
            <a:extLst>
              <a:ext uri="{FF2B5EF4-FFF2-40B4-BE49-F238E27FC236}">
                <a16:creationId xmlns:a16="http://schemas.microsoft.com/office/drawing/2014/main" id="{E3D56D48-A19A-4273-BF89-B64A0A801AFF}"/>
              </a:ext>
            </a:extLst>
          </p:cNvPr>
          <p:cNvPicPr>
            <a:picLocks noChangeAspect="1"/>
          </p:cNvPicPr>
          <p:nvPr/>
        </p:nvPicPr>
        <p:blipFill rotWithShape="1">
          <a:blip r:embed="rId7">
            <a:extLst>
              <a:ext uri="{28A0092B-C50C-407E-A947-70E740481C1C}">
                <a14:useLocalDpi xmlns:a14="http://schemas.microsoft.com/office/drawing/2010/main" val="0"/>
              </a:ext>
            </a:extLst>
          </a:blip>
          <a:srcRect l="44484"/>
          <a:stretch/>
        </p:blipFill>
        <p:spPr>
          <a:xfrm flipH="1">
            <a:off x="-1737361" y="0"/>
            <a:ext cx="6768489" cy="6858000"/>
          </a:xfrm>
          <a:prstGeom prst="rect">
            <a:avLst/>
          </a:prstGeom>
        </p:spPr>
      </p:pic>
    </p:spTree>
    <p:extLst>
      <p:ext uri="{BB962C8B-B14F-4D97-AF65-F5344CB8AC3E}">
        <p14:creationId xmlns:p14="http://schemas.microsoft.com/office/powerpoint/2010/main" val="2609601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8300A185-1DF5-4530-9585-EBBD4695EFDF}"/>
              </a:ext>
            </a:extLst>
          </p:cNvPr>
          <p:cNvSpPr/>
          <p:nvPr/>
        </p:nvSpPr>
        <p:spPr>
          <a:xfrm>
            <a:off x="3305908" y="492369"/>
            <a:ext cx="5580184" cy="726831"/>
          </a:xfrm>
          <a:prstGeom prst="roundRect">
            <a:avLst>
              <a:gd name="adj" fmla="val 50000"/>
            </a:avLst>
          </a:prstGeom>
          <a:gradFill flip="none" rotWithShape="1">
            <a:gsLst>
              <a:gs pos="100000">
                <a:srgbClr val="02A651"/>
              </a:gs>
              <a:gs pos="10000">
                <a:schemeClr val="bg2">
                  <a:lumMod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22">
            <a:extLst>
              <a:ext uri="{FF2B5EF4-FFF2-40B4-BE49-F238E27FC236}">
                <a16:creationId xmlns:a16="http://schemas.microsoft.com/office/drawing/2014/main" id="{43E5ABB1-A524-4F7E-AE0C-AC6A3D144333}"/>
              </a:ext>
            </a:extLst>
          </p:cNvPr>
          <p:cNvSpPr/>
          <p:nvPr/>
        </p:nvSpPr>
        <p:spPr>
          <a:xfrm>
            <a:off x="8708347" y="-1365728"/>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2">
              <a:duotone>
                <a:prstClr val="black"/>
                <a:schemeClr val="accent6">
                  <a:tint val="45000"/>
                  <a:satMod val="400000"/>
                </a:schemeClr>
              </a:duotone>
              <a:lum bright="-30000" contrast="-41000"/>
              <a:extLst>
                <a:ext uri="{96DAC541-7B7A-43D3-8B79-37D633B846F1}">
                  <asvg:svgBlip xmlns:asvg="http://schemas.microsoft.com/office/drawing/2016/SVG/main" r:embed="rId3"/>
                </a:ext>
              </a:extLst>
            </a:blip>
            <a:stretch>
              <a:fillRect/>
            </a:stretch>
          </a:blipFill>
          <a:effectLst>
            <a:outerShdw blurRad="571500" dist="50800" dir="5400000" algn="ctr" rotWithShape="0">
              <a:srgbClr val="000000">
                <a:alpha val="43137"/>
              </a:srgbClr>
            </a:outerShdw>
          </a:effectLst>
        </p:spPr>
      </p:sp>
      <p:sp>
        <p:nvSpPr>
          <p:cNvPr id="5" name="Freeform 30">
            <a:extLst>
              <a:ext uri="{FF2B5EF4-FFF2-40B4-BE49-F238E27FC236}">
                <a16:creationId xmlns:a16="http://schemas.microsoft.com/office/drawing/2014/main" id="{FA9FA5C7-479F-4243-A2F4-50A7D58018FA}"/>
              </a:ext>
            </a:extLst>
          </p:cNvPr>
          <p:cNvSpPr/>
          <p:nvPr/>
        </p:nvSpPr>
        <p:spPr>
          <a:xfrm>
            <a:off x="-5347580" y="3075958"/>
            <a:ext cx="6942429" cy="6708122"/>
          </a:xfrm>
          <a:custGeom>
            <a:avLst/>
            <a:gdLst/>
            <a:ahLst/>
            <a:cxnLst/>
            <a:rect l="l" t="t" r="r" b="b"/>
            <a:pathLst>
              <a:path w="8517050" h="8229600">
                <a:moveTo>
                  <a:pt x="0" y="0"/>
                </a:moveTo>
                <a:lnTo>
                  <a:pt x="8517050" y="0"/>
                </a:lnTo>
                <a:lnTo>
                  <a:pt x="8517050" y="8229600"/>
                </a:lnTo>
                <a:lnTo>
                  <a:pt x="0" y="8229600"/>
                </a:lnTo>
                <a:lnTo>
                  <a:pt x="0" y="0"/>
                </a:lnTo>
                <a:close/>
              </a:path>
            </a:pathLst>
          </a:custGeom>
          <a:blipFill>
            <a:blip r:embed="rId4"/>
            <a:stretch>
              <a:fillRect/>
            </a:stretch>
          </a:blipFill>
          <a:effectLst>
            <a:outerShdw blurRad="469900" dist="50800" dir="5400000" algn="ctr" rotWithShape="0">
              <a:srgbClr val="000000">
                <a:alpha val="43137"/>
              </a:srgbClr>
            </a:outerShdw>
          </a:effectLst>
        </p:spPr>
      </p:sp>
      <p:sp>
        <p:nvSpPr>
          <p:cNvPr id="8" name="TextBox 7">
            <a:extLst>
              <a:ext uri="{FF2B5EF4-FFF2-40B4-BE49-F238E27FC236}">
                <a16:creationId xmlns:a16="http://schemas.microsoft.com/office/drawing/2014/main" id="{84C8491F-C01A-46FB-86B2-D5423465A6F6}"/>
              </a:ext>
            </a:extLst>
          </p:cNvPr>
          <p:cNvSpPr txBox="1"/>
          <p:nvPr/>
        </p:nvSpPr>
        <p:spPr>
          <a:xfrm>
            <a:off x="12192000" y="1116594"/>
            <a:ext cx="8276492" cy="769441"/>
          </a:xfrm>
          <a:prstGeom prst="rect">
            <a:avLst/>
          </a:prstGeom>
          <a:noFill/>
        </p:spPr>
        <p:txBody>
          <a:bodyPr wrap="square">
            <a:spAutoFit/>
          </a:bodyPr>
          <a:lstStyle/>
          <a:p>
            <a:pPr algn="r" rtl="1"/>
            <a:r>
              <a:rPr lang="ar-DZ" sz="44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واقع الاق</a:t>
            </a:r>
            <a:r>
              <a:rPr lang="ar-DZ" sz="44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ـتصاد الدائري في الجزائر </a:t>
            </a:r>
            <a:endParaRPr lang="en-US" sz="4400" dirty="0">
              <a:solidFill>
                <a:srgbClr val="0C4E0E"/>
              </a:solidFill>
            </a:endParaRPr>
          </a:p>
        </p:txBody>
      </p:sp>
      <p:sp>
        <p:nvSpPr>
          <p:cNvPr id="10" name="TextBox 9">
            <a:extLst>
              <a:ext uri="{FF2B5EF4-FFF2-40B4-BE49-F238E27FC236}">
                <a16:creationId xmlns:a16="http://schemas.microsoft.com/office/drawing/2014/main" id="{76A313B8-2823-4129-A708-66D431D2DF36}"/>
              </a:ext>
            </a:extLst>
          </p:cNvPr>
          <p:cNvSpPr txBox="1"/>
          <p:nvPr/>
        </p:nvSpPr>
        <p:spPr>
          <a:xfrm>
            <a:off x="4009293" y="539261"/>
            <a:ext cx="4173414" cy="584775"/>
          </a:xfrm>
          <a:prstGeom prst="rect">
            <a:avLst/>
          </a:prstGeom>
          <a:noFill/>
        </p:spPr>
        <p:txBody>
          <a:bodyPr wrap="square">
            <a:spAutoFit/>
          </a:bodyPr>
          <a:lstStyle/>
          <a:p>
            <a:pPr algn="ctr"/>
            <a:r>
              <a:rPr lang="ar-DZ" sz="32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الاقتصاد الدائري </a:t>
            </a:r>
            <a:endParaRPr lang="en-US" sz="3200" dirty="0">
              <a:solidFill>
                <a:schemeClr val="bg1"/>
              </a:solidFill>
            </a:endParaRPr>
          </a:p>
        </p:txBody>
      </p:sp>
      <p:sp>
        <p:nvSpPr>
          <p:cNvPr id="12" name="Oval 11">
            <a:extLst>
              <a:ext uri="{FF2B5EF4-FFF2-40B4-BE49-F238E27FC236}">
                <a16:creationId xmlns:a16="http://schemas.microsoft.com/office/drawing/2014/main" id="{D95DC1AC-ABC9-4FE5-BA34-0118EA9FD764}"/>
              </a:ext>
            </a:extLst>
          </p:cNvPr>
          <p:cNvSpPr/>
          <p:nvPr/>
        </p:nvSpPr>
        <p:spPr>
          <a:xfrm>
            <a:off x="5130800" y="1649672"/>
            <a:ext cx="1930400" cy="19304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AE1CAA5-FEE0-4D7C-9876-9B9706A2A607}"/>
              </a:ext>
            </a:extLst>
          </p:cNvPr>
          <p:cNvSpPr txBox="1"/>
          <p:nvPr/>
        </p:nvSpPr>
        <p:spPr>
          <a:xfrm>
            <a:off x="4967070" y="2151977"/>
            <a:ext cx="2307490" cy="923330"/>
          </a:xfrm>
          <a:prstGeom prst="rect">
            <a:avLst/>
          </a:prstGeom>
          <a:noFill/>
        </p:spPr>
        <p:txBody>
          <a:bodyPr wrap="square">
            <a:spAutoFit/>
          </a:bodyPr>
          <a:lstStyle/>
          <a:p>
            <a:pPr algn="ctr" rtl="1"/>
            <a:r>
              <a:rPr lang="ar-DZ" sz="18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تسيير النفايات وادارتها وتحويلها لمواد مفيده </a:t>
            </a:r>
            <a:endParaRPr lang="en-US"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6" name="TextBox 15">
            <a:extLst>
              <a:ext uri="{FF2B5EF4-FFF2-40B4-BE49-F238E27FC236}">
                <a16:creationId xmlns:a16="http://schemas.microsoft.com/office/drawing/2014/main" id="{523DC8DA-3D5C-4DD8-B3A5-6BA14FFA091E}"/>
              </a:ext>
            </a:extLst>
          </p:cNvPr>
          <p:cNvSpPr txBox="1"/>
          <p:nvPr/>
        </p:nvSpPr>
        <p:spPr>
          <a:xfrm>
            <a:off x="7452360" y="3610094"/>
            <a:ext cx="3124200" cy="523220"/>
          </a:xfrm>
          <a:prstGeom prst="rect">
            <a:avLst/>
          </a:prstGeom>
          <a:noFill/>
        </p:spPr>
        <p:txBody>
          <a:bodyPr wrap="square">
            <a:spAutoFit/>
          </a:bodyPr>
          <a:lstStyle/>
          <a:p>
            <a:pPr algn="r" rtl="1"/>
            <a:r>
              <a:rPr lang="ar-DZ" sz="28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إعادة الاستخدام </a:t>
            </a:r>
            <a:endParaRPr lang="en-US" sz="2800" dirty="0">
              <a:solidFill>
                <a:srgbClr val="0C4E0E"/>
              </a:solidFill>
            </a:endParaRPr>
          </a:p>
        </p:txBody>
      </p:sp>
      <p:sp>
        <p:nvSpPr>
          <p:cNvPr id="17" name="TextBox 16">
            <a:extLst>
              <a:ext uri="{FF2B5EF4-FFF2-40B4-BE49-F238E27FC236}">
                <a16:creationId xmlns:a16="http://schemas.microsoft.com/office/drawing/2014/main" id="{8A08F107-59D2-4CA1-9538-3E6D45D0EFA8}"/>
              </a:ext>
            </a:extLst>
          </p:cNvPr>
          <p:cNvSpPr txBox="1"/>
          <p:nvPr/>
        </p:nvSpPr>
        <p:spPr>
          <a:xfrm>
            <a:off x="701040" y="3602184"/>
            <a:ext cx="3124200" cy="523220"/>
          </a:xfrm>
          <a:prstGeom prst="rect">
            <a:avLst/>
          </a:prstGeom>
          <a:noFill/>
        </p:spPr>
        <p:txBody>
          <a:bodyPr wrap="square">
            <a:spAutoFit/>
          </a:bodyPr>
          <a:lstStyle/>
          <a:p>
            <a:pPr algn="r" rtl="1"/>
            <a:r>
              <a:rPr lang="ar-DZ" sz="28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إعادة التدوير</a:t>
            </a:r>
            <a:endParaRPr lang="en-US" sz="2800" dirty="0">
              <a:solidFill>
                <a:srgbClr val="0C4E0E"/>
              </a:solidFill>
            </a:endParaRPr>
          </a:p>
        </p:txBody>
      </p:sp>
      <p:sp>
        <p:nvSpPr>
          <p:cNvPr id="18" name="Rectangle 17">
            <a:extLst>
              <a:ext uri="{FF2B5EF4-FFF2-40B4-BE49-F238E27FC236}">
                <a16:creationId xmlns:a16="http://schemas.microsoft.com/office/drawing/2014/main" id="{79EA4496-491E-4C3A-B1ED-BA948A2AB8AF}"/>
              </a:ext>
            </a:extLst>
          </p:cNvPr>
          <p:cNvSpPr/>
          <p:nvPr/>
        </p:nvSpPr>
        <p:spPr>
          <a:xfrm>
            <a:off x="10614660" y="3638550"/>
            <a:ext cx="76200" cy="44196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721ED76-0A6E-412D-B62A-FF1C0C0651F3}"/>
              </a:ext>
            </a:extLst>
          </p:cNvPr>
          <p:cNvSpPr/>
          <p:nvPr/>
        </p:nvSpPr>
        <p:spPr>
          <a:xfrm>
            <a:off x="3848100" y="3638550"/>
            <a:ext cx="76200" cy="44196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Arrow Connector 20">
            <a:extLst>
              <a:ext uri="{FF2B5EF4-FFF2-40B4-BE49-F238E27FC236}">
                <a16:creationId xmlns:a16="http://schemas.microsoft.com/office/drawing/2014/main" id="{449C0D73-6000-4EB5-96D5-FCE2E38B8D6C}"/>
              </a:ext>
            </a:extLst>
          </p:cNvPr>
          <p:cNvCxnSpPr>
            <a:cxnSpLocks/>
          </p:cNvCxnSpPr>
          <p:nvPr/>
        </p:nvCxnSpPr>
        <p:spPr>
          <a:xfrm>
            <a:off x="6096000" y="1225064"/>
            <a:ext cx="0" cy="439838"/>
          </a:xfrm>
          <a:prstGeom prst="straightConnector1">
            <a:avLst/>
          </a:prstGeom>
          <a:ln w="571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Arc 21">
            <a:extLst>
              <a:ext uri="{FF2B5EF4-FFF2-40B4-BE49-F238E27FC236}">
                <a16:creationId xmlns:a16="http://schemas.microsoft.com/office/drawing/2014/main" id="{28CCAF3A-7215-4A76-A6BD-C9C2B49D98BB}"/>
              </a:ext>
            </a:extLst>
          </p:cNvPr>
          <p:cNvSpPr/>
          <p:nvPr/>
        </p:nvSpPr>
        <p:spPr>
          <a:xfrm>
            <a:off x="4399280" y="2286000"/>
            <a:ext cx="5110480" cy="2255520"/>
          </a:xfrm>
          <a:prstGeom prst="arc">
            <a:avLst>
              <a:gd name="adj1" fmla="val 16338126"/>
              <a:gd name="adj2" fmla="val 21564682"/>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FF803185-5DDA-4244-9BEE-807660C3A43B}"/>
              </a:ext>
            </a:extLst>
          </p:cNvPr>
          <p:cNvSpPr/>
          <p:nvPr/>
        </p:nvSpPr>
        <p:spPr>
          <a:xfrm flipH="1">
            <a:off x="2692400" y="2286000"/>
            <a:ext cx="5110480" cy="2255520"/>
          </a:xfrm>
          <a:prstGeom prst="arc">
            <a:avLst>
              <a:gd name="adj1" fmla="val 16338126"/>
              <a:gd name="adj2" fmla="val 21564682"/>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Parallelogram 1">
            <a:extLst>
              <a:ext uri="{FF2B5EF4-FFF2-40B4-BE49-F238E27FC236}">
                <a16:creationId xmlns:a16="http://schemas.microsoft.com/office/drawing/2014/main" id="{1DDEBB28-E0E1-4C4F-8A78-671CC52DC321}"/>
              </a:ext>
            </a:extLst>
          </p:cNvPr>
          <p:cNvSpPr/>
          <p:nvPr/>
        </p:nvSpPr>
        <p:spPr>
          <a:xfrm>
            <a:off x="3642360" y="4114800"/>
            <a:ext cx="4907280" cy="2743200"/>
          </a:xfrm>
          <a:prstGeom prst="parallelogram">
            <a:avLst>
              <a:gd name="adj" fmla="val 22778"/>
            </a:avLst>
          </a:prstGeom>
          <a:gradFill flip="none" rotWithShape="1">
            <a:gsLst>
              <a:gs pos="100000">
                <a:srgbClr val="02A651"/>
              </a:gs>
              <a:gs pos="32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FF8BC84-FAD8-4D50-B754-FD887374B390}"/>
              </a:ext>
            </a:extLst>
          </p:cNvPr>
          <p:cNvSpPr txBox="1"/>
          <p:nvPr/>
        </p:nvSpPr>
        <p:spPr>
          <a:xfrm>
            <a:off x="4150268" y="4202997"/>
            <a:ext cx="3891464" cy="2504532"/>
          </a:xfrm>
          <a:prstGeom prst="rect">
            <a:avLst/>
          </a:prstGeom>
          <a:noFill/>
        </p:spPr>
        <p:txBody>
          <a:bodyPr wrap="square" rtlCol="0">
            <a:spAutoFit/>
          </a:bodyPr>
          <a:lstStyle/>
          <a:p>
            <a:pPr algn="ctr" rtl="1"/>
            <a:r>
              <a:rPr lang="ar-DZ" sz="24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الوكالة الوطنية للنفايات </a:t>
            </a:r>
          </a:p>
          <a:p>
            <a:pPr marL="285750" indent="-285750" algn="just"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إعلام ونشر تقنيات فرز النفايات </a:t>
            </a:r>
          </a:p>
          <a:p>
            <a:pPr marL="285750" indent="-285750" algn="just"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جمعها </a:t>
            </a:r>
          </a:p>
          <a:p>
            <a:pPr marL="285750" indent="-285750" algn="just"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نقلها</a:t>
            </a:r>
          </a:p>
          <a:p>
            <a:pPr marL="285750" indent="-285750" algn="just"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معالجتها </a:t>
            </a:r>
          </a:p>
          <a:p>
            <a:pPr marL="285750" indent="-285750" algn="just"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التخلص منها</a:t>
            </a:r>
            <a:endParaRPr lang="fr-FR"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0" name="TextBox 19">
            <a:extLst>
              <a:ext uri="{FF2B5EF4-FFF2-40B4-BE49-F238E27FC236}">
                <a16:creationId xmlns:a16="http://schemas.microsoft.com/office/drawing/2014/main" id="{C06F1DA1-4DC4-4B22-AE36-DB08497F4630}"/>
              </a:ext>
            </a:extLst>
          </p:cNvPr>
          <p:cNvSpPr txBox="1"/>
          <p:nvPr/>
        </p:nvSpPr>
        <p:spPr>
          <a:xfrm>
            <a:off x="-3404204" y="-1696253"/>
            <a:ext cx="3810586" cy="954107"/>
          </a:xfrm>
          <a:prstGeom prst="rect">
            <a:avLst/>
          </a:prstGeom>
          <a:noFill/>
        </p:spPr>
        <p:txBody>
          <a:bodyPr wrap="square">
            <a:spAutoFit/>
          </a:bodyPr>
          <a:lstStyle/>
          <a:p>
            <a:pPr algn="ctr" rtl="1"/>
            <a:r>
              <a:rPr lang="ar-DZ" sz="28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النفايات المنزلية وهامش ربحها</a:t>
            </a:r>
            <a:endParaRPr lang="en-US" sz="2800" dirty="0">
              <a:solidFill>
                <a:schemeClr val="bg1"/>
              </a:solidFill>
            </a:endParaRPr>
          </a:p>
        </p:txBody>
      </p:sp>
      <p:sp>
        <p:nvSpPr>
          <p:cNvPr id="24" name="TextBox 23">
            <a:extLst>
              <a:ext uri="{FF2B5EF4-FFF2-40B4-BE49-F238E27FC236}">
                <a16:creationId xmlns:a16="http://schemas.microsoft.com/office/drawing/2014/main" id="{8B42AD68-8949-4A2C-864A-41E0A03969B2}"/>
              </a:ext>
            </a:extLst>
          </p:cNvPr>
          <p:cNvSpPr txBox="1"/>
          <p:nvPr/>
        </p:nvSpPr>
        <p:spPr>
          <a:xfrm>
            <a:off x="-3404204" y="-1480810"/>
            <a:ext cx="3810586" cy="523220"/>
          </a:xfrm>
          <a:prstGeom prst="rect">
            <a:avLst/>
          </a:prstGeom>
          <a:noFill/>
        </p:spPr>
        <p:txBody>
          <a:bodyPr wrap="square">
            <a:spAutoFit/>
          </a:bodyPr>
          <a:lstStyle/>
          <a:p>
            <a:pPr algn="ctr" rtl="1"/>
            <a:r>
              <a:rPr lang="ar-DZ" sz="28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النفايات الهامدة</a:t>
            </a:r>
            <a:endParaRPr lang="en-US" sz="2800" dirty="0">
              <a:solidFill>
                <a:schemeClr val="bg1"/>
              </a:solidFill>
            </a:endParaRPr>
          </a:p>
        </p:txBody>
      </p:sp>
      <p:sp>
        <p:nvSpPr>
          <p:cNvPr id="25" name="TextBox 24">
            <a:extLst>
              <a:ext uri="{FF2B5EF4-FFF2-40B4-BE49-F238E27FC236}">
                <a16:creationId xmlns:a16="http://schemas.microsoft.com/office/drawing/2014/main" id="{A6B5D443-2224-48F1-87FD-83E0768A19A7}"/>
              </a:ext>
            </a:extLst>
          </p:cNvPr>
          <p:cNvSpPr txBox="1"/>
          <p:nvPr/>
        </p:nvSpPr>
        <p:spPr>
          <a:xfrm>
            <a:off x="-3487731" y="-1696253"/>
            <a:ext cx="3977640" cy="954107"/>
          </a:xfrm>
          <a:prstGeom prst="rect">
            <a:avLst/>
          </a:prstGeom>
          <a:noFill/>
        </p:spPr>
        <p:txBody>
          <a:bodyPr wrap="square">
            <a:spAutoFit/>
          </a:bodyPr>
          <a:lstStyle/>
          <a:p>
            <a:pPr algn="ctr" rtl="1"/>
            <a:r>
              <a:rPr lang="ar-DZ" sz="28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النفايات الخاصة و الخاصة الخطيرة</a:t>
            </a:r>
            <a:endParaRPr lang="en-US" sz="2800" dirty="0">
              <a:solidFill>
                <a:schemeClr val="bg1"/>
              </a:solidFill>
            </a:endParaRPr>
          </a:p>
        </p:txBody>
      </p:sp>
      <p:sp>
        <p:nvSpPr>
          <p:cNvPr id="26" name="TextBox 25">
            <a:extLst>
              <a:ext uri="{FF2B5EF4-FFF2-40B4-BE49-F238E27FC236}">
                <a16:creationId xmlns:a16="http://schemas.microsoft.com/office/drawing/2014/main" id="{93C7048B-3134-45EC-B789-94FFE681D516}"/>
              </a:ext>
            </a:extLst>
          </p:cNvPr>
          <p:cNvSpPr txBox="1"/>
          <p:nvPr/>
        </p:nvSpPr>
        <p:spPr>
          <a:xfrm>
            <a:off x="-3404204" y="-1480810"/>
            <a:ext cx="3810586" cy="523220"/>
          </a:xfrm>
          <a:prstGeom prst="rect">
            <a:avLst/>
          </a:prstGeom>
          <a:noFill/>
        </p:spPr>
        <p:txBody>
          <a:bodyPr wrap="square">
            <a:spAutoFit/>
          </a:bodyPr>
          <a:lstStyle/>
          <a:p>
            <a:pPr algn="ctr" rtl="1"/>
            <a:r>
              <a:rPr lang="ar-DZ" sz="28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النفايات البحرية</a:t>
            </a:r>
            <a:endParaRPr lang="en-US" sz="2800" dirty="0">
              <a:solidFill>
                <a:schemeClr val="bg1"/>
              </a:solidFill>
            </a:endParaRPr>
          </a:p>
        </p:txBody>
      </p:sp>
      <p:pic>
        <p:nvPicPr>
          <p:cNvPr id="27" name="Picture 26">
            <a:extLst>
              <a:ext uri="{FF2B5EF4-FFF2-40B4-BE49-F238E27FC236}">
                <a16:creationId xmlns:a16="http://schemas.microsoft.com/office/drawing/2014/main" id="{CE7856EB-0BE4-4C1B-9DF8-45710A3D5A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7611" y="-1797844"/>
            <a:ext cx="2057400" cy="1157288"/>
          </a:xfrm>
          <a:prstGeom prst="rect">
            <a:avLst/>
          </a:prstGeom>
          <a:effectLst>
            <a:outerShdw blurRad="685800" dist="50800" dir="5400000" algn="ctr" rotWithShape="0">
              <a:srgbClr val="000000">
                <a:alpha val="96000"/>
              </a:srgbClr>
            </a:outerShdw>
          </a:effectLst>
        </p:spPr>
      </p:pic>
      <p:pic>
        <p:nvPicPr>
          <p:cNvPr id="28" name="Picture 27">
            <a:extLst>
              <a:ext uri="{FF2B5EF4-FFF2-40B4-BE49-F238E27FC236}">
                <a16:creationId xmlns:a16="http://schemas.microsoft.com/office/drawing/2014/main" id="{23030796-92D3-4B82-AB17-733A8A35B8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351" y="-1964760"/>
            <a:ext cx="2650880" cy="1491120"/>
          </a:xfrm>
          <a:prstGeom prst="rect">
            <a:avLst/>
          </a:prstGeom>
          <a:effectLst>
            <a:outerShdw blurRad="685800" dist="50800" dir="5400000" algn="ctr" rotWithShape="0">
              <a:srgbClr val="000000">
                <a:alpha val="96000"/>
              </a:srgbClr>
            </a:outerShdw>
          </a:effectLst>
        </p:spPr>
      </p:pic>
      <p:pic>
        <p:nvPicPr>
          <p:cNvPr id="29" name="Picture 28">
            <a:extLst>
              <a:ext uri="{FF2B5EF4-FFF2-40B4-BE49-F238E27FC236}">
                <a16:creationId xmlns:a16="http://schemas.microsoft.com/office/drawing/2014/main" id="{3D3B8299-2BD2-4FE8-827D-6AC34F0296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0491" y="-1816339"/>
            <a:ext cx="2123160" cy="1194278"/>
          </a:xfrm>
          <a:prstGeom prst="rect">
            <a:avLst/>
          </a:prstGeom>
          <a:effectLst>
            <a:outerShdw blurRad="685800" dist="50800" dir="5400000" algn="ctr" rotWithShape="0">
              <a:srgbClr val="000000">
                <a:alpha val="96000"/>
              </a:srgbClr>
            </a:outerShdw>
          </a:effectLst>
        </p:spPr>
      </p:pic>
      <p:pic>
        <p:nvPicPr>
          <p:cNvPr id="30" name="Picture 29">
            <a:extLst>
              <a:ext uri="{FF2B5EF4-FFF2-40B4-BE49-F238E27FC236}">
                <a16:creationId xmlns:a16="http://schemas.microsoft.com/office/drawing/2014/main" id="{8DF49FA2-1EA4-430A-84F8-87B78EE89E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1211" y="-1799869"/>
            <a:ext cx="2064600" cy="1161338"/>
          </a:xfrm>
          <a:prstGeom prst="rect">
            <a:avLst/>
          </a:prstGeom>
          <a:effectLst>
            <a:outerShdw blurRad="685800" dist="50800" dir="5400000" algn="ctr" rotWithShape="0">
              <a:srgbClr val="000000">
                <a:alpha val="96000"/>
              </a:srgbClr>
            </a:outerShdw>
          </a:effectLst>
        </p:spPr>
      </p:pic>
      <p:grpSp>
        <p:nvGrpSpPr>
          <p:cNvPr id="31" name="Group 30">
            <a:extLst>
              <a:ext uri="{FF2B5EF4-FFF2-40B4-BE49-F238E27FC236}">
                <a16:creationId xmlns:a16="http://schemas.microsoft.com/office/drawing/2014/main" id="{A03D5B11-B45D-44E3-B5AD-21436C2138C8}"/>
              </a:ext>
            </a:extLst>
          </p:cNvPr>
          <p:cNvGrpSpPr/>
          <p:nvPr/>
        </p:nvGrpSpPr>
        <p:grpSpPr>
          <a:xfrm>
            <a:off x="-7940274" y="-4648200"/>
            <a:ext cx="12882726" cy="6858000"/>
            <a:chOff x="-503154" y="0"/>
            <a:chExt cx="12882726" cy="6858000"/>
          </a:xfrm>
          <a:gradFill>
            <a:gsLst>
              <a:gs pos="100000">
                <a:srgbClr val="02A651"/>
              </a:gs>
              <a:gs pos="0">
                <a:schemeClr val="bg2">
                  <a:lumMod val="25000"/>
                </a:schemeClr>
              </a:gs>
            </a:gsLst>
            <a:lin ang="5400000" scaled="1"/>
          </a:gradFill>
          <a:effectLst>
            <a:outerShdw blurRad="914400" dist="50800" dir="5400000" algn="ctr" rotWithShape="0">
              <a:srgbClr val="000000">
                <a:alpha val="43137"/>
              </a:srgbClr>
            </a:outerShdw>
          </a:effectLst>
        </p:grpSpPr>
        <p:grpSp>
          <p:nvGrpSpPr>
            <p:cNvPr id="32" name="Group 31">
              <a:extLst>
                <a:ext uri="{FF2B5EF4-FFF2-40B4-BE49-F238E27FC236}">
                  <a16:creationId xmlns:a16="http://schemas.microsoft.com/office/drawing/2014/main" id="{15C1AF83-EBDB-446A-8F0D-B18EE9EA1B53}"/>
                </a:ext>
              </a:extLst>
            </p:cNvPr>
            <p:cNvGrpSpPr/>
            <p:nvPr/>
          </p:nvGrpSpPr>
          <p:grpSpPr>
            <a:xfrm rot="16200000">
              <a:off x="4871644" y="-2977195"/>
              <a:ext cx="2133129" cy="12882726"/>
              <a:chOff x="5199889" y="152401"/>
              <a:chExt cx="2133129" cy="6857999"/>
            </a:xfrm>
            <a:grpFill/>
          </p:grpSpPr>
          <p:sp>
            <p:nvSpPr>
              <p:cNvPr id="36" name="Isosceles Triangle 12">
                <a:extLst>
                  <a:ext uri="{FF2B5EF4-FFF2-40B4-BE49-F238E27FC236}">
                    <a16:creationId xmlns:a16="http://schemas.microsoft.com/office/drawing/2014/main" id="{7B65FBB9-82F2-448F-92BF-25A4361F8DAF}"/>
                  </a:ext>
                </a:extLst>
              </p:cNvPr>
              <p:cNvSpPr/>
              <p:nvPr/>
            </p:nvSpPr>
            <p:spPr>
              <a:xfrm rot="10800000">
                <a:off x="5211610" y="4314429"/>
                <a:ext cx="2121408" cy="2695971"/>
              </a:xfrm>
              <a:custGeom>
                <a:avLst/>
                <a:gdLst>
                  <a:gd name="connsiteX0" fmla="*/ 0 w 2121408"/>
                  <a:gd name="connsiteY0" fmla="*/ 2066544 h 2066544"/>
                  <a:gd name="connsiteX1" fmla="*/ 1060704 w 2121408"/>
                  <a:gd name="connsiteY1" fmla="*/ 0 h 2066544"/>
                  <a:gd name="connsiteX2" fmla="*/ 2121408 w 2121408"/>
                  <a:gd name="connsiteY2" fmla="*/ 2066544 h 2066544"/>
                  <a:gd name="connsiteX3" fmla="*/ 0 w 2121408"/>
                  <a:gd name="connsiteY3"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31392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2066544">
                    <a:moveTo>
                      <a:pt x="0" y="2066544"/>
                    </a:moveTo>
                    <a:cubicBezTo>
                      <a:pt x="209296" y="1662176"/>
                      <a:pt x="583184" y="1391920"/>
                      <a:pt x="914400" y="920496"/>
                    </a:cubicBezTo>
                    <a:cubicBezTo>
                      <a:pt x="981456" y="607568"/>
                      <a:pt x="1085088" y="343408"/>
                      <a:pt x="1060704" y="0"/>
                    </a:cubicBezTo>
                    <a:cubicBezTo>
                      <a:pt x="1103376" y="434848"/>
                      <a:pt x="1146048" y="577088"/>
                      <a:pt x="1267968" y="926592"/>
                    </a:cubicBezTo>
                    <a:cubicBezTo>
                      <a:pt x="1491488" y="1349248"/>
                      <a:pt x="1836928" y="1686560"/>
                      <a:pt x="2121408" y="2066544"/>
                    </a:cubicBezTo>
                    <a:lnTo>
                      <a:pt x="0" y="2066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12">
                <a:extLst>
                  <a:ext uri="{FF2B5EF4-FFF2-40B4-BE49-F238E27FC236}">
                    <a16:creationId xmlns:a16="http://schemas.microsoft.com/office/drawing/2014/main" id="{7899CA9C-B7D1-4E43-9F38-260770349C22}"/>
                  </a:ext>
                </a:extLst>
              </p:cNvPr>
              <p:cNvSpPr/>
              <p:nvPr/>
            </p:nvSpPr>
            <p:spPr>
              <a:xfrm>
                <a:off x="5199889" y="152401"/>
                <a:ext cx="2121408" cy="2901414"/>
              </a:xfrm>
              <a:custGeom>
                <a:avLst/>
                <a:gdLst>
                  <a:gd name="connsiteX0" fmla="*/ 0 w 2121408"/>
                  <a:gd name="connsiteY0" fmla="*/ 2066544 h 2066544"/>
                  <a:gd name="connsiteX1" fmla="*/ 1060704 w 2121408"/>
                  <a:gd name="connsiteY1" fmla="*/ 0 h 2066544"/>
                  <a:gd name="connsiteX2" fmla="*/ 2121408 w 2121408"/>
                  <a:gd name="connsiteY2" fmla="*/ 2066544 h 2066544"/>
                  <a:gd name="connsiteX3" fmla="*/ 0 w 2121408"/>
                  <a:gd name="connsiteY3"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31392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2066544">
                    <a:moveTo>
                      <a:pt x="0" y="2066544"/>
                    </a:moveTo>
                    <a:cubicBezTo>
                      <a:pt x="209296" y="1662176"/>
                      <a:pt x="583184" y="1391920"/>
                      <a:pt x="914400" y="920496"/>
                    </a:cubicBezTo>
                    <a:cubicBezTo>
                      <a:pt x="981456" y="607568"/>
                      <a:pt x="1085088" y="343408"/>
                      <a:pt x="1060704" y="0"/>
                    </a:cubicBezTo>
                    <a:cubicBezTo>
                      <a:pt x="1103376" y="434848"/>
                      <a:pt x="1146048" y="577088"/>
                      <a:pt x="1267968" y="926592"/>
                    </a:cubicBezTo>
                    <a:cubicBezTo>
                      <a:pt x="1491488" y="1349248"/>
                      <a:pt x="1836928" y="1686560"/>
                      <a:pt x="2121408" y="2066544"/>
                    </a:cubicBezTo>
                    <a:lnTo>
                      <a:pt x="0" y="2066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Isosceles Triangle 12">
              <a:extLst>
                <a:ext uri="{FF2B5EF4-FFF2-40B4-BE49-F238E27FC236}">
                  <a16:creationId xmlns:a16="http://schemas.microsoft.com/office/drawing/2014/main" id="{FF9E1A35-7BE9-4F9F-9AFC-8724BE84B475}"/>
                </a:ext>
              </a:extLst>
            </p:cNvPr>
            <p:cNvSpPr/>
            <p:nvPr/>
          </p:nvSpPr>
          <p:spPr>
            <a:xfrm rot="10800000">
              <a:off x="5059211" y="4791456"/>
              <a:ext cx="2121408" cy="2066544"/>
            </a:xfrm>
            <a:custGeom>
              <a:avLst/>
              <a:gdLst>
                <a:gd name="connsiteX0" fmla="*/ 0 w 2121408"/>
                <a:gd name="connsiteY0" fmla="*/ 2066544 h 2066544"/>
                <a:gd name="connsiteX1" fmla="*/ 1060704 w 2121408"/>
                <a:gd name="connsiteY1" fmla="*/ 0 h 2066544"/>
                <a:gd name="connsiteX2" fmla="*/ 2121408 w 2121408"/>
                <a:gd name="connsiteY2" fmla="*/ 2066544 h 2066544"/>
                <a:gd name="connsiteX3" fmla="*/ 0 w 2121408"/>
                <a:gd name="connsiteY3"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31392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2066544">
                  <a:moveTo>
                    <a:pt x="0" y="2066544"/>
                  </a:moveTo>
                  <a:cubicBezTo>
                    <a:pt x="209296" y="1662176"/>
                    <a:pt x="583184" y="1391920"/>
                    <a:pt x="914400" y="920496"/>
                  </a:cubicBezTo>
                  <a:cubicBezTo>
                    <a:pt x="981456" y="607568"/>
                    <a:pt x="1085088" y="343408"/>
                    <a:pt x="1060704" y="0"/>
                  </a:cubicBezTo>
                  <a:cubicBezTo>
                    <a:pt x="1103376" y="434848"/>
                    <a:pt x="1146048" y="577088"/>
                    <a:pt x="1267968" y="926592"/>
                  </a:cubicBezTo>
                  <a:cubicBezTo>
                    <a:pt x="1491488" y="1349248"/>
                    <a:pt x="1836928" y="1686560"/>
                    <a:pt x="2121408" y="2066544"/>
                  </a:cubicBezTo>
                  <a:lnTo>
                    <a:pt x="0" y="2066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12">
              <a:extLst>
                <a:ext uri="{FF2B5EF4-FFF2-40B4-BE49-F238E27FC236}">
                  <a16:creationId xmlns:a16="http://schemas.microsoft.com/office/drawing/2014/main" id="{9E2CAE0A-CBD1-410F-AC4E-41928B9167BE}"/>
                </a:ext>
              </a:extLst>
            </p:cNvPr>
            <p:cNvSpPr/>
            <p:nvPr/>
          </p:nvSpPr>
          <p:spPr>
            <a:xfrm>
              <a:off x="5047488" y="0"/>
              <a:ext cx="2121408" cy="2066544"/>
            </a:xfrm>
            <a:custGeom>
              <a:avLst/>
              <a:gdLst>
                <a:gd name="connsiteX0" fmla="*/ 0 w 2121408"/>
                <a:gd name="connsiteY0" fmla="*/ 2066544 h 2066544"/>
                <a:gd name="connsiteX1" fmla="*/ 1060704 w 2121408"/>
                <a:gd name="connsiteY1" fmla="*/ 0 h 2066544"/>
                <a:gd name="connsiteX2" fmla="*/ 2121408 w 2121408"/>
                <a:gd name="connsiteY2" fmla="*/ 2066544 h 2066544"/>
                <a:gd name="connsiteX3" fmla="*/ 0 w 2121408"/>
                <a:gd name="connsiteY3"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31392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2066544">
                  <a:moveTo>
                    <a:pt x="0" y="2066544"/>
                  </a:moveTo>
                  <a:cubicBezTo>
                    <a:pt x="209296" y="1662176"/>
                    <a:pt x="583184" y="1391920"/>
                    <a:pt x="914400" y="920496"/>
                  </a:cubicBezTo>
                  <a:cubicBezTo>
                    <a:pt x="981456" y="607568"/>
                    <a:pt x="1085088" y="343408"/>
                    <a:pt x="1060704" y="0"/>
                  </a:cubicBezTo>
                  <a:cubicBezTo>
                    <a:pt x="1103376" y="434848"/>
                    <a:pt x="1146048" y="577088"/>
                    <a:pt x="1267968" y="926592"/>
                  </a:cubicBezTo>
                  <a:cubicBezTo>
                    <a:pt x="1491488" y="1349248"/>
                    <a:pt x="1836928" y="1686560"/>
                    <a:pt x="2121408" y="2066544"/>
                  </a:cubicBezTo>
                  <a:lnTo>
                    <a:pt x="0" y="2066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672402C-1B85-42AF-B9B9-8A7CCCFCF639}"/>
                </a:ext>
              </a:extLst>
            </p:cNvPr>
            <p:cNvSpPr/>
            <p:nvPr/>
          </p:nvSpPr>
          <p:spPr>
            <a:xfrm>
              <a:off x="4358640" y="1691640"/>
              <a:ext cx="3474720" cy="347472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TextBox 37">
            <a:extLst>
              <a:ext uri="{FF2B5EF4-FFF2-40B4-BE49-F238E27FC236}">
                <a16:creationId xmlns:a16="http://schemas.microsoft.com/office/drawing/2014/main" id="{47B25020-96A7-4919-AEEA-B3E206D3BABA}"/>
              </a:ext>
            </a:extLst>
          </p:cNvPr>
          <p:cNvSpPr txBox="1"/>
          <p:nvPr/>
        </p:nvSpPr>
        <p:spPr>
          <a:xfrm>
            <a:off x="-2817171" y="-1880919"/>
            <a:ext cx="2636520" cy="1323439"/>
          </a:xfrm>
          <a:prstGeom prst="rect">
            <a:avLst/>
          </a:prstGeom>
          <a:noFill/>
        </p:spPr>
        <p:txBody>
          <a:bodyPr wrap="square">
            <a:spAutoFit/>
          </a:bodyPr>
          <a:lstStyle/>
          <a:p>
            <a:pPr algn="ctr" rtl="1"/>
            <a:r>
              <a:rPr lang="ar-DZ" sz="40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النفايات في الجزائر</a:t>
            </a:r>
            <a:endParaRPr lang="en-US" sz="4000" dirty="0">
              <a:solidFill>
                <a:schemeClr val="bg1"/>
              </a:solidFill>
            </a:endParaRPr>
          </a:p>
        </p:txBody>
      </p:sp>
    </p:spTree>
    <p:extLst>
      <p:ext uri="{BB962C8B-B14F-4D97-AF65-F5344CB8AC3E}">
        <p14:creationId xmlns:p14="http://schemas.microsoft.com/office/powerpoint/2010/main" val="27704575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1DDEBB28-E0E1-4C4F-8A78-671CC52DC321}"/>
              </a:ext>
            </a:extLst>
          </p:cNvPr>
          <p:cNvSpPr/>
          <p:nvPr/>
        </p:nvSpPr>
        <p:spPr>
          <a:xfrm>
            <a:off x="0" y="0"/>
            <a:ext cx="12192000" cy="6858000"/>
          </a:xfrm>
          <a:prstGeom prst="parallelogram">
            <a:avLst>
              <a:gd name="adj" fmla="val 0"/>
            </a:avLst>
          </a:prstGeom>
          <a:solidFill>
            <a:schemeClr val="bg2">
              <a:lumMod val="25000"/>
            </a:schemeClr>
          </a:solidFill>
          <a:ln>
            <a:noFill/>
          </a:ln>
          <a:effectLst>
            <a:outerShdw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300A185-1DF5-4530-9585-EBBD4695EFDF}"/>
              </a:ext>
            </a:extLst>
          </p:cNvPr>
          <p:cNvSpPr/>
          <p:nvPr/>
        </p:nvSpPr>
        <p:spPr>
          <a:xfrm>
            <a:off x="3305908" y="7866185"/>
            <a:ext cx="5580184" cy="726831"/>
          </a:xfrm>
          <a:prstGeom prst="roundRect">
            <a:avLst>
              <a:gd name="adj" fmla="val 50000"/>
            </a:avLst>
          </a:prstGeom>
          <a:gradFill flip="none" rotWithShape="1">
            <a:gsLst>
              <a:gs pos="100000">
                <a:srgbClr val="02A651"/>
              </a:gs>
              <a:gs pos="10000">
                <a:schemeClr val="bg2">
                  <a:lumMod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22">
            <a:extLst>
              <a:ext uri="{FF2B5EF4-FFF2-40B4-BE49-F238E27FC236}">
                <a16:creationId xmlns:a16="http://schemas.microsoft.com/office/drawing/2014/main" id="{43E5ABB1-A524-4F7E-AE0C-AC6A3D144333}"/>
              </a:ext>
            </a:extLst>
          </p:cNvPr>
          <p:cNvSpPr/>
          <p:nvPr/>
        </p:nvSpPr>
        <p:spPr>
          <a:xfrm>
            <a:off x="12192000" y="-2889728"/>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2">
              <a:duotone>
                <a:prstClr val="black"/>
                <a:schemeClr val="accent6">
                  <a:tint val="45000"/>
                  <a:satMod val="400000"/>
                </a:schemeClr>
              </a:duotone>
              <a:lum bright="-30000" contrast="-41000"/>
              <a:extLst>
                <a:ext uri="{96DAC541-7B7A-43D3-8B79-37D633B846F1}">
                  <asvg:svgBlip xmlns:asvg="http://schemas.microsoft.com/office/drawing/2016/SVG/main" r:embed="rId3"/>
                </a:ext>
              </a:extLst>
            </a:blip>
            <a:stretch>
              <a:fillRect/>
            </a:stretch>
          </a:blipFill>
          <a:effectLst>
            <a:outerShdw blurRad="571500" dist="50800" dir="5400000" algn="ctr" rotWithShape="0">
              <a:srgbClr val="000000">
                <a:alpha val="43137"/>
              </a:srgbClr>
            </a:outerShdw>
          </a:effectLst>
        </p:spPr>
      </p:sp>
      <p:sp>
        <p:nvSpPr>
          <p:cNvPr id="5" name="Freeform 30">
            <a:extLst>
              <a:ext uri="{FF2B5EF4-FFF2-40B4-BE49-F238E27FC236}">
                <a16:creationId xmlns:a16="http://schemas.microsoft.com/office/drawing/2014/main" id="{FA9FA5C7-479F-4243-A2F4-50A7D58018FA}"/>
              </a:ext>
            </a:extLst>
          </p:cNvPr>
          <p:cNvSpPr/>
          <p:nvPr/>
        </p:nvSpPr>
        <p:spPr>
          <a:xfrm>
            <a:off x="-7283060" y="3929398"/>
            <a:ext cx="6942429" cy="6708122"/>
          </a:xfrm>
          <a:custGeom>
            <a:avLst/>
            <a:gdLst/>
            <a:ahLst/>
            <a:cxnLst/>
            <a:rect l="l" t="t" r="r" b="b"/>
            <a:pathLst>
              <a:path w="8517050" h="8229600">
                <a:moveTo>
                  <a:pt x="0" y="0"/>
                </a:moveTo>
                <a:lnTo>
                  <a:pt x="8517050" y="0"/>
                </a:lnTo>
                <a:lnTo>
                  <a:pt x="8517050" y="8229600"/>
                </a:lnTo>
                <a:lnTo>
                  <a:pt x="0" y="8229600"/>
                </a:lnTo>
                <a:lnTo>
                  <a:pt x="0" y="0"/>
                </a:lnTo>
                <a:close/>
              </a:path>
            </a:pathLst>
          </a:custGeom>
          <a:blipFill>
            <a:blip r:embed="rId4"/>
            <a:stretch>
              <a:fillRect/>
            </a:stretch>
          </a:blipFill>
          <a:effectLst>
            <a:outerShdw blurRad="469900" dist="50800" dir="5400000" algn="ctr" rotWithShape="0">
              <a:srgbClr val="000000">
                <a:alpha val="43137"/>
              </a:srgbClr>
            </a:outerShdw>
          </a:effectLst>
        </p:spPr>
      </p:sp>
      <p:sp>
        <p:nvSpPr>
          <p:cNvPr id="10" name="TextBox 9">
            <a:extLst>
              <a:ext uri="{FF2B5EF4-FFF2-40B4-BE49-F238E27FC236}">
                <a16:creationId xmlns:a16="http://schemas.microsoft.com/office/drawing/2014/main" id="{76A313B8-2823-4129-A708-66D431D2DF36}"/>
              </a:ext>
            </a:extLst>
          </p:cNvPr>
          <p:cNvSpPr txBox="1"/>
          <p:nvPr/>
        </p:nvSpPr>
        <p:spPr>
          <a:xfrm>
            <a:off x="4009293" y="7937213"/>
            <a:ext cx="4173414" cy="584775"/>
          </a:xfrm>
          <a:prstGeom prst="rect">
            <a:avLst/>
          </a:prstGeom>
          <a:noFill/>
        </p:spPr>
        <p:txBody>
          <a:bodyPr wrap="square">
            <a:spAutoFit/>
          </a:bodyPr>
          <a:lstStyle/>
          <a:p>
            <a:pPr algn="ctr"/>
            <a:r>
              <a:rPr lang="ar-DZ" sz="32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الاقتصاد الدائري </a:t>
            </a:r>
            <a:endParaRPr lang="en-US" sz="3200" dirty="0">
              <a:solidFill>
                <a:schemeClr val="bg1"/>
              </a:solidFill>
            </a:endParaRPr>
          </a:p>
        </p:txBody>
      </p:sp>
      <p:sp>
        <p:nvSpPr>
          <p:cNvPr id="12" name="Oval 11">
            <a:extLst>
              <a:ext uri="{FF2B5EF4-FFF2-40B4-BE49-F238E27FC236}">
                <a16:creationId xmlns:a16="http://schemas.microsoft.com/office/drawing/2014/main" id="{D95DC1AC-ABC9-4FE5-BA34-0118EA9FD764}"/>
              </a:ext>
            </a:extLst>
          </p:cNvPr>
          <p:cNvSpPr/>
          <p:nvPr/>
        </p:nvSpPr>
        <p:spPr>
          <a:xfrm>
            <a:off x="5130800" y="7264400"/>
            <a:ext cx="1930400" cy="19304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AE1CAA5-FEE0-4D7C-9876-9B9706A2A607}"/>
              </a:ext>
            </a:extLst>
          </p:cNvPr>
          <p:cNvSpPr txBox="1"/>
          <p:nvPr/>
        </p:nvSpPr>
        <p:spPr>
          <a:xfrm>
            <a:off x="4967070" y="7767935"/>
            <a:ext cx="2307490" cy="923330"/>
          </a:xfrm>
          <a:prstGeom prst="rect">
            <a:avLst/>
          </a:prstGeom>
          <a:noFill/>
        </p:spPr>
        <p:txBody>
          <a:bodyPr wrap="square">
            <a:spAutoFit/>
          </a:bodyPr>
          <a:lstStyle/>
          <a:p>
            <a:pPr algn="ctr" rtl="1"/>
            <a:r>
              <a:rPr lang="ar-DZ" sz="18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تسيير النفايات وادارتها وتحويلها لمواد مفيده </a:t>
            </a:r>
            <a:endParaRPr lang="en-US"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6" name="TextBox 15">
            <a:extLst>
              <a:ext uri="{FF2B5EF4-FFF2-40B4-BE49-F238E27FC236}">
                <a16:creationId xmlns:a16="http://schemas.microsoft.com/office/drawing/2014/main" id="{523DC8DA-3D5C-4DD8-B3A5-6BA14FFA091E}"/>
              </a:ext>
            </a:extLst>
          </p:cNvPr>
          <p:cNvSpPr txBox="1"/>
          <p:nvPr/>
        </p:nvSpPr>
        <p:spPr>
          <a:xfrm>
            <a:off x="7452360" y="7967990"/>
            <a:ext cx="3124200" cy="523220"/>
          </a:xfrm>
          <a:prstGeom prst="rect">
            <a:avLst/>
          </a:prstGeom>
          <a:noFill/>
        </p:spPr>
        <p:txBody>
          <a:bodyPr wrap="square">
            <a:spAutoFit/>
          </a:bodyPr>
          <a:lstStyle/>
          <a:p>
            <a:pPr algn="r" rtl="1"/>
            <a:r>
              <a:rPr lang="ar-DZ" sz="28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إعادة الاستخدام </a:t>
            </a:r>
            <a:endParaRPr lang="en-US" sz="2800" dirty="0">
              <a:solidFill>
                <a:srgbClr val="0C4E0E"/>
              </a:solidFill>
            </a:endParaRPr>
          </a:p>
        </p:txBody>
      </p:sp>
      <p:sp>
        <p:nvSpPr>
          <p:cNvPr id="17" name="TextBox 16">
            <a:extLst>
              <a:ext uri="{FF2B5EF4-FFF2-40B4-BE49-F238E27FC236}">
                <a16:creationId xmlns:a16="http://schemas.microsoft.com/office/drawing/2014/main" id="{8A08F107-59D2-4CA1-9538-3E6D45D0EFA8}"/>
              </a:ext>
            </a:extLst>
          </p:cNvPr>
          <p:cNvSpPr txBox="1"/>
          <p:nvPr/>
        </p:nvSpPr>
        <p:spPr>
          <a:xfrm>
            <a:off x="701040" y="7967990"/>
            <a:ext cx="3124200" cy="523220"/>
          </a:xfrm>
          <a:prstGeom prst="rect">
            <a:avLst/>
          </a:prstGeom>
          <a:noFill/>
        </p:spPr>
        <p:txBody>
          <a:bodyPr wrap="square">
            <a:spAutoFit/>
          </a:bodyPr>
          <a:lstStyle/>
          <a:p>
            <a:pPr algn="r" rtl="1"/>
            <a:r>
              <a:rPr lang="ar-DZ" sz="28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إعادة التدوير</a:t>
            </a:r>
            <a:endParaRPr lang="en-US" sz="2800" dirty="0">
              <a:solidFill>
                <a:srgbClr val="0C4E0E"/>
              </a:solidFill>
            </a:endParaRPr>
          </a:p>
        </p:txBody>
      </p:sp>
      <p:sp>
        <p:nvSpPr>
          <p:cNvPr id="18" name="Rectangle 17">
            <a:extLst>
              <a:ext uri="{FF2B5EF4-FFF2-40B4-BE49-F238E27FC236}">
                <a16:creationId xmlns:a16="http://schemas.microsoft.com/office/drawing/2014/main" id="{79EA4496-491E-4C3A-B1ED-BA948A2AB8AF}"/>
              </a:ext>
            </a:extLst>
          </p:cNvPr>
          <p:cNvSpPr/>
          <p:nvPr/>
        </p:nvSpPr>
        <p:spPr>
          <a:xfrm>
            <a:off x="10614660" y="8008620"/>
            <a:ext cx="76200" cy="44196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721ED76-0A6E-412D-B62A-FF1C0C0651F3}"/>
              </a:ext>
            </a:extLst>
          </p:cNvPr>
          <p:cNvSpPr/>
          <p:nvPr/>
        </p:nvSpPr>
        <p:spPr>
          <a:xfrm>
            <a:off x="3848100" y="8008620"/>
            <a:ext cx="76200" cy="44196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Arrow Connector 20">
            <a:extLst>
              <a:ext uri="{FF2B5EF4-FFF2-40B4-BE49-F238E27FC236}">
                <a16:creationId xmlns:a16="http://schemas.microsoft.com/office/drawing/2014/main" id="{449C0D73-6000-4EB5-96D5-FCE2E38B8D6C}"/>
              </a:ext>
            </a:extLst>
          </p:cNvPr>
          <p:cNvCxnSpPr>
            <a:cxnSpLocks/>
          </p:cNvCxnSpPr>
          <p:nvPr/>
        </p:nvCxnSpPr>
        <p:spPr>
          <a:xfrm>
            <a:off x="6096000" y="8009681"/>
            <a:ext cx="0" cy="439838"/>
          </a:xfrm>
          <a:prstGeom prst="straightConnector1">
            <a:avLst/>
          </a:prstGeom>
          <a:ln w="571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Arc 21">
            <a:extLst>
              <a:ext uri="{FF2B5EF4-FFF2-40B4-BE49-F238E27FC236}">
                <a16:creationId xmlns:a16="http://schemas.microsoft.com/office/drawing/2014/main" id="{28CCAF3A-7215-4A76-A6BD-C9C2B49D98BB}"/>
              </a:ext>
            </a:extLst>
          </p:cNvPr>
          <p:cNvSpPr/>
          <p:nvPr/>
        </p:nvSpPr>
        <p:spPr>
          <a:xfrm>
            <a:off x="4399280" y="7101840"/>
            <a:ext cx="5110480" cy="2255520"/>
          </a:xfrm>
          <a:prstGeom prst="arc">
            <a:avLst>
              <a:gd name="adj1" fmla="val 16338126"/>
              <a:gd name="adj2" fmla="val 21564682"/>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FF803185-5DDA-4244-9BEE-807660C3A43B}"/>
              </a:ext>
            </a:extLst>
          </p:cNvPr>
          <p:cNvSpPr/>
          <p:nvPr/>
        </p:nvSpPr>
        <p:spPr>
          <a:xfrm flipH="1">
            <a:off x="2692400" y="7101840"/>
            <a:ext cx="5110480" cy="2255520"/>
          </a:xfrm>
          <a:prstGeom prst="arc">
            <a:avLst>
              <a:gd name="adj1" fmla="val 16338126"/>
              <a:gd name="adj2" fmla="val 21564682"/>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0FF8BC84-FAD8-4D50-B754-FD887374B390}"/>
              </a:ext>
            </a:extLst>
          </p:cNvPr>
          <p:cNvSpPr txBox="1"/>
          <p:nvPr/>
        </p:nvSpPr>
        <p:spPr>
          <a:xfrm>
            <a:off x="4150268" y="6977334"/>
            <a:ext cx="3891464" cy="2504532"/>
          </a:xfrm>
          <a:prstGeom prst="rect">
            <a:avLst/>
          </a:prstGeom>
          <a:noFill/>
        </p:spPr>
        <p:txBody>
          <a:bodyPr wrap="square" rtlCol="0">
            <a:spAutoFit/>
          </a:bodyPr>
          <a:lstStyle/>
          <a:p>
            <a:pPr algn="ctr" rtl="1"/>
            <a:r>
              <a:rPr lang="ar-DZ" sz="24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الوكالة الوطنية للنفايات </a:t>
            </a:r>
          </a:p>
          <a:p>
            <a:pPr marL="285750" indent="-285750" algn="just"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إعلام ونشر تقنيات فرز النفايات </a:t>
            </a:r>
          </a:p>
          <a:p>
            <a:pPr marL="285750" indent="-285750" algn="just"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جمعها </a:t>
            </a:r>
          </a:p>
          <a:p>
            <a:pPr marL="285750" indent="-285750" algn="just"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نقلها</a:t>
            </a:r>
          </a:p>
          <a:p>
            <a:pPr marL="285750" indent="-285750" algn="just"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معالجتها </a:t>
            </a:r>
          </a:p>
          <a:p>
            <a:pPr marL="285750" indent="-285750" algn="just"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التخلص منها</a:t>
            </a:r>
            <a:endParaRPr lang="fr-FR"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32" name="TextBox 31">
            <a:extLst>
              <a:ext uri="{FF2B5EF4-FFF2-40B4-BE49-F238E27FC236}">
                <a16:creationId xmlns:a16="http://schemas.microsoft.com/office/drawing/2014/main" id="{A37BA8AA-68D7-43AA-9A8D-051ED50E5B2F}"/>
              </a:ext>
            </a:extLst>
          </p:cNvPr>
          <p:cNvSpPr txBox="1"/>
          <p:nvPr/>
        </p:nvSpPr>
        <p:spPr>
          <a:xfrm>
            <a:off x="7832774" y="1621935"/>
            <a:ext cx="3810586" cy="954107"/>
          </a:xfrm>
          <a:prstGeom prst="rect">
            <a:avLst/>
          </a:prstGeom>
          <a:noFill/>
        </p:spPr>
        <p:txBody>
          <a:bodyPr wrap="square">
            <a:spAutoFit/>
          </a:bodyPr>
          <a:lstStyle/>
          <a:p>
            <a:pPr algn="ctr" rtl="1"/>
            <a:r>
              <a:rPr lang="ar-DZ" sz="28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النفايات المنزلية وهامش ربحها</a:t>
            </a:r>
            <a:endParaRPr lang="en-US" sz="2800" dirty="0">
              <a:solidFill>
                <a:schemeClr val="bg1"/>
              </a:solidFill>
            </a:endParaRPr>
          </a:p>
        </p:txBody>
      </p:sp>
      <p:sp>
        <p:nvSpPr>
          <p:cNvPr id="33" name="TextBox 32">
            <a:extLst>
              <a:ext uri="{FF2B5EF4-FFF2-40B4-BE49-F238E27FC236}">
                <a16:creationId xmlns:a16="http://schemas.microsoft.com/office/drawing/2014/main" id="{DF110C46-FBD9-4257-8294-4D4E51690B5D}"/>
              </a:ext>
            </a:extLst>
          </p:cNvPr>
          <p:cNvSpPr txBox="1"/>
          <p:nvPr/>
        </p:nvSpPr>
        <p:spPr>
          <a:xfrm>
            <a:off x="441374" y="1804815"/>
            <a:ext cx="3810586" cy="523220"/>
          </a:xfrm>
          <a:prstGeom prst="rect">
            <a:avLst/>
          </a:prstGeom>
          <a:noFill/>
        </p:spPr>
        <p:txBody>
          <a:bodyPr wrap="square">
            <a:spAutoFit/>
          </a:bodyPr>
          <a:lstStyle/>
          <a:p>
            <a:pPr algn="ctr" rtl="1"/>
            <a:r>
              <a:rPr lang="ar-DZ" sz="28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النفايات الهامدة</a:t>
            </a:r>
            <a:endParaRPr lang="en-US" sz="2800" dirty="0">
              <a:solidFill>
                <a:schemeClr val="bg1"/>
              </a:solidFill>
            </a:endParaRPr>
          </a:p>
        </p:txBody>
      </p:sp>
      <p:sp>
        <p:nvSpPr>
          <p:cNvPr id="34" name="TextBox 33">
            <a:extLst>
              <a:ext uri="{FF2B5EF4-FFF2-40B4-BE49-F238E27FC236}">
                <a16:creationId xmlns:a16="http://schemas.microsoft.com/office/drawing/2014/main" id="{D876F109-66B0-477E-AC31-417EA6010CCC}"/>
              </a:ext>
            </a:extLst>
          </p:cNvPr>
          <p:cNvSpPr txBox="1"/>
          <p:nvPr/>
        </p:nvSpPr>
        <p:spPr>
          <a:xfrm>
            <a:off x="7879080" y="5614815"/>
            <a:ext cx="3977640" cy="954107"/>
          </a:xfrm>
          <a:prstGeom prst="rect">
            <a:avLst/>
          </a:prstGeom>
          <a:noFill/>
        </p:spPr>
        <p:txBody>
          <a:bodyPr wrap="square">
            <a:spAutoFit/>
          </a:bodyPr>
          <a:lstStyle/>
          <a:p>
            <a:pPr algn="ctr" rtl="1"/>
            <a:r>
              <a:rPr lang="ar-DZ" sz="28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النفايات الخاصة و الخاصة الخطيرة</a:t>
            </a:r>
            <a:endParaRPr lang="en-US" sz="2800" dirty="0">
              <a:solidFill>
                <a:schemeClr val="bg1"/>
              </a:solidFill>
            </a:endParaRPr>
          </a:p>
        </p:txBody>
      </p:sp>
      <p:sp>
        <p:nvSpPr>
          <p:cNvPr id="35" name="TextBox 34">
            <a:extLst>
              <a:ext uri="{FF2B5EF4-FFF2-40B4-BE49-F238E27FC236}">
                <a16:creationId xmlns:a16="http://schemas.microsoft.com/office/drawing/2014/main" id="{FFDF14B5-9E4C-421D-8359-1D3AE69E77A2}"/>
              </a:ext>
            </a:extLst>
          </p:cNvPr>
          <p:cNvSpPr txBox="1"/>
          <p:nvPr/>
        </p:nvSpPr>
        <p:spPr>
          <a:xfrm>
            <a:off x="365174" y="5584335"/>
            <a:ext cx="3810586" cy="523220"/>
          </a:xfrm>
          <a:prstGeom prst="rect">
            <a:avLst/>
          </a:prstGeom>
          <a:noFill/>
        </p:spPr>
        <p:txBody>
          <a:bodyPr wrap="square">
            <a:spAutoFit/>
          </a:bodyPr>
          <a:lstStyle/>
          <a:p>
            <a:pPr algn="ctr" rtl="1"/>
            <a:r>
              <a:rPr lang="ar-DZ" sz="28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النفايات البحرية</a:t>
            </a:r>
            <a:endParaRPr lang="en-US" sz="2800" dirty="0">
              <a:solidFill>
                <a:schemeClr val="bg1"/>
              </a:solidFill>
            </a:endParaRPr>
          </a:p>
        </p:txBody>
      </p:sp>
      <p:pic>
        <p:nvPicPr>
          <p:cNvPr id="37" name="Picture 36">
            <a:extLst>
              <a:ext uri="{FF2B5EF4-FFF2-40B4-BE49-F238E27FC236}">
                <a16:creationId xmlns:a16="http://schemas.microsoft.com/office/drawing/2014/main" id="{4CB7A98F-BBB8-4BE3-8803-F0B6F384A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2480" y="304800"/>
            <a:ext cx="2057400" cy="1157288"/>
          </a:xfrm>
          <a:prstGeom prst="rect">
            <a:avLst/>
          </a:prstGeom>
          <a:effectLst>
            <a:outerShdw blurRad="685800" dist="50800" dir="5400000" algn="ctr" rotWithShape="0">
              <a:srgbClr val="000000">
                <a:alpha val="96000"/>
              </a:srgbClr>
            </a:outerShdw>
          </a:effectLst>
        </p:spPr>
      </p:pic>
      <p:pic>
        <p:nvPicPr>
          <p:cNvPr id="39" name="Picture 38">
            <a:extLst>
              <a:ext uri="{FF2B5EF4-FFF2-40B4-BE49-F238E27FC236}">
                <a16:creationId xmlns:a16="http://schemas.microsoft.com/office/drawing/2014/main" id="{8B3DE19C-286E-4A1F-9FB0-4946DE0E6C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4720" y="4069080"/>
            <a:ext cx="2650880" cy="1491120"/>
          </a:xfrm>
          <a:prstGeom prst="rect">
            <a:avLst/>
          </a:prstGeom>
          <a:effectLst>
            <a:outerShdw blurRad="685800" dist="50800" dir="5400000" algn="ctr" rotWithShape="0">
              <a:srgbClr val="000000">
                <a:alpha val="96000"/>
              </a:srgbClr>
            </a:outerShdw>
          </a:effectLst>
        </p:spPr>
      </p:pic>
      <p:pic>
        <p:nvPicPr>
          <p:cNvPr id="41" name="Picture 40">
            <a:extLst>
              <a:ext uri="{FF2B5EF4-FFF2-40B4-BE49-F238E27FC236}">
                <a16:creationId xmlns:a16="http://schemas.microsoft.com/office/drawing/2014/main" id="{61591E25-38C2-4855-B022-C1028BB552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400" y="330481"/>
            <a:ext cx="2123160" cy="1194278"/>
          </a:xfrm>
          <a:prstGeom prst="rect">
            <a:avLst/>
          </a:prstGeom>
          <a:effectLst>
            <a:outerShdw blurRad="685800" dist="50800" dir="5400000" algn="ctr" rotWithShape="0">
              <a:srgbClr val="000000">
                <a:alpha val="96000"/>
              </a:srgbClr>
            </a:outerShdw>
          </a:effectLst>
        </p:spPr>
      </p:pic>
      <p:pic>
        <p:nvPicPr>
          <p:cNvPr id="43" name="Picture 42">
            <a:extLst>
              <a:ext uri="{FF2B5EF4-FFF2-40B4-BE49-F238E27FC236}">
                <a16:creationId xmlns:a16="http://schemas.microsoft.com/office/drawing/2014/main" id="{AF2216F6-5376-4E2D-A184-B3DCA69881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600" y="4138080"/>
            <a:ext cx="2064600" cy="1161338"/>
          </a:xfrm>
          <a:prstGeom prst="rect">
            <a:avLst/>
          </a:prstGeom>
          <a:effectLst>
            <a:outerShdw blurRad="685800" dist="50800" dir="5400000" algn="ctr" rotWithShape="0">
              <a:srgbClr val="000000">
                <a:alpha val="96000"/>
              </a:srgbClr>
            </a:outerShdw>
          </a:effectLst>
        </p:spPr>
      </p:pic>
      <p:grpSp>
        <p:nvGrpSpPr>
          <p:cNvPr id="29" name="Group 28">
            <a:extLst>
              <a:ext uri="{FF2B5EF4-FFF2-40B4-BE49-F238E27FC236}">
                <a16:creationId xmlns:a16="http://schemas.microsoft.com/office/drawing/2014/main" id="{A767587A-E12A-42F0-B22E-184463FACEDD}"/>
              </a:ext>
            </a:extLst>
          </p:cNvPr>
          <p:cNvGrpSpPr/>
          <p:nvPr/>
        </p:nvGrpSpPr>
        <p:grpSpPr>
          <a:xfrm>
            <a:off x="-503154" y="0"/>
            <a:ext cx="12882726" cy="6858000"/>
            <a:chOff x="-503154" y="0"/>
            <a:chExt cx="12882726" cy="6858000"/>
          </a:xfrm>
          <a:gradFill>
            <a:gsLst>
              <a:gs pos="100000">
                <a:srgbClr val="02A651"/>
              </a:gs>
              <a:gs pos="0">
                <a:schemeClr val="bg2">
                  <a:lumMod val="25000"/>
                </a:schemeClr>
              </a:gs>
            </a:gsLst>
            <a:lin ang="5400000" scaled="1"/>
          </a:gradFill>
          <a:effectLst>
            <a:outerShdw blurRad="914400" dist="50800" dir="5400000" algn="ctr" rotWithShape="0">
              <a:srgbClr val="000000">
                <a:alpha val="43137"/>
              </a:srgbClr>
            </a:outerShdw>
          </a:effectLst>
        </p:grpSpPr>
        <p:grpSp>
          <p:nvGrpSpPr>
            <p:cNvPr id="28" name="Group 27">
              <a:extLst>
                <a:ext uri="{FF2B5EF4-FFF2-40B4-BE49-F238E27FC236}">
                  <a16:creationId xmlns:a16="http://schemas.microsoft.com/office/drawing/2014/main" id="{EBF5AC60-14FB-4762-84CF-E12FBCC3D6E7}"/>
                </a:ext>
              </a:extLst>
            </p:cNvPr>
            <p:cNvGrpSpPr/>
            <p:nvPr/>
          </p:nvGrpSpPr>
          <p:grpSpPr>
            <a:xfrm rot="16200000">
              <a:off x="4871644" y="-2977195"/>
              <a:ext cx="2133129" cy="12882726"/>
              <a:chOff x="5199889" y="152401"/>
              <a:chExt cx="2133129" cy="6857999"/>
            </a:xfrm>
            <a:grpFill/>
          </p:grpSpPr>
          <p:sp>
            <p:nvSpPr>
              <p:cNvPr id="26" name="Isosceles Triangle 12">
                <a:extLst>
                  <a:ext uri="{FF2B5EF4-FFF2-40B4-BE49-F238E27FC236}">
                    <a16:creationId xmlns:a16="http://schemas.microsoft.com/office/drawing/2014/main" id="{FC75D50B-E779-4F96-84D7-79097DE8F330}"/>
                  </a:ext>
                </a:extLst>
              </p:cNvPr>
              <p:cNvSpPr/>
              <p:nvPr/>
            </p:nvSpPr>
            <p:spPr>
              <a:xfrm rot="10800000">
                <a:off x="5211610" y="4314429"/>
                <a:ext cx="2121408" cy="2695971"/>
              </a:xfrm>
              <a:custGeom>
                <a:avLst/>
                <a:gdLst>
                  <a:gd name="connsiteX0" fmla="*/ 0 w 2121408"/>
                  <a:gd name="connsiteY0" fmla="*/ 2066544 h 2066544"/>
                  <a:gd name="connsiteX1" fmla="*/ 1060704 w 2121408"/>
                  <a:gd name="connsiteY1" fmla="*/ 0 h 2066544"/>
                  <a:gd name="connsiteX2" fmla="*/ 2121408 w 2121408"/>
                  <a:gd name="connsiteY2" fmla="*/ 2066544 h 2066544"/>
                  <a:gd name="connsiteX3" fmla="*/ 0 w 2121408"/>
                  <a:gd name="connsiteY3"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31392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2066544">
                    <a:moveTo>
                      <a:pt x="0" y="2066544"/>
                    </a:moveTo>
                    <a:cubicBezTo>
                      <a:pt x="209296" y="1662176"/>
                      <a:pt x="583184" y="1391920"/>
                      <a:pt x="914400" y="920496"/>
                    </a:cubicBezTo>
                    <a:cubicBezTo>
                      <a:pt x="981456" y="607568"/>
                      <a:pt x="1085088" y="343408"/>
                      <a:pt x="1060704" y="0"/>
                    </a:cubicBezTo>
                    <a:cubicBezTo>
                      <a:pt x="1103376" y="434848"/>
                      <a:pt x="1146048" y="577088"/>
                      <a:pt x="1267968" y="926592"/>
                    </a:cubicBezTo>
                    <a:cubicBezTo>
                      <a:pt x="1491488" y="1349248"/>
                      <a:pt x="1836928" y="1686560"/>
                      <a:pt x="2121408" y="2066544"/>
                    </a:cubicBezTo>
                    <a:lnTo>
                      <a:pt x="0" y="2066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12">
                <a:extLst>
                  <a:ext uri="{FF2B5EF4-FFF2-40B4-BE49-F238E27FC236}">
                    <a16:creationId xmlns:a16="http://schemas.microsoft.com/office/drawing/2014/main" id="{B6D199EA-CF1A-46FE-90C3-8BE63B01ED27}"/>
                  </a:ext>
                </a:extLst>
              </p:cNvPr>
              <p:cNvSpPr/>
              <p:nvPr/>
            </p:nvSpPr>
            <p:spPr>
              <a:xfrm>
                <a:off x="5199889" y="152401"/>
                <a:ext cx="2121408" cy="2901414"/>
              </a:xfrm>
              <a:custGeom>
                <a:avLst/>
                <a:gdLst>
                  <a:gd name="connsiteX0" fmla="*/ 0 w 2121408"/>
                  <a:gd name="connsiteY0" fmla="*/ 2066544 h 2066544"/>
                  <a:gd name="connsiteX1" fmla="*/ 1060704 w 2121408"/>
                  <a:gd name="connsiteY1" fmla="*/ 0 h 2066544"/>
                  <a:gd name="connsiteX2" fmla="*/ 2121408 w 2121408"/>
                  <a:gd name="connsiteY2" fmla="*/ 2066544 h 2066544"/>
                  <a:gd name="connsiteX3" fmla="*/ 0 w 2121408"/>
                  <a:gd name="connsiteY3"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31392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2066544">
                    <a:moveTo>
                      <a:pt x="0" y="2066544"/>
                    </a:moveTo>
                    <a:cubicBezTo>
                      <a:pt x="209296" y="1662176"/>
                      <a:pt x="583184" y="1391920"/>
                      <a:pt x="914400" y="920496"/>
                    </a:cubicBezTo>
                    <a:cubicBezTo>
                      <a:pt x="981456" y="607568"/>
                      <a:pt x="1085088" y="343408"/>
                      <a:pt x="1060704" y="0"/>
                    </a:cubicBezTo>
                    <a:cubicBezTo>
                      <a:pt x="1103376" y="434848"/>
                      <a:pt x="1146048" y="577088"/>
                      <a:pt x="1267968" y="926592"/>
                    </a:cubicBezTo>
                    <a:cubicBezTo>
                      <a:pt x="1491488" y="1349248"/>
                      <a:pt x="1836928" y="1686560"/>
                      <a:pt x="2121408" y="2066544"/>
                    </a:cubicBezTo>
                    <a:lnTo>
                      <a:pt x="0" y="2066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Isosceles Triangle 12">
              <a:extLst>
                <a:ext uri="{FF2B5EF4-FFF2-40B4-BE49-F238E27FC236}">
                  <a16:creationId xmlns:a16="http://schemas.microsoft.com/office/drawing/2014/main" id="{BBE370F0-BA49-4148-9231-C4A559E3DE91}"/>
                </a:ext>
              </a:extLst>
            </p:cNvPr>
            <p:cNvSpPr/>
            <p:nvPr/>
          </p:nvSpPr>
          <p:spPr>
            <a:xfrm rot="10800000">
              <a:off x="5059211" y="4791456"/>
              <a:ext cx="2121408" cy="2066544"/>
            </a:xfrm>
            <a:custGeom>
              <a:avLst/>
              <a:gdLst>
                <a:gd name="connsiteX0" fmla="*/ 0 w 2121408"/>
                <a:gd name="connsiteY0" fmla="*/ 2066544 h 2066544"/>
                <a:gd name="connsiteX1" fmla="*/ 1060704 w 2121408"/>
                <a:gd name="connsiteY1" fmla="*/ 0 h 2066544"/>
                <a:gd name="connsiteX2" fmla="*/ 2121408 w 2121408"/>
                <a:gd name="connsiteY2" fmla="*/ 2066544 h 2066544"/>
                <a:gd name="connsiteX3" fmla="*/ 0 w 2121408"/>
                <a:gd name="connsiteY3"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31392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2066544">
                  <a:moveTo>
                    <a:pt x="0" y="2066544"/>
                  </a:moveTo>
                  <a:cubicBezTo>
                    <a:pt x="209296" y="1662176"/>
                    <a:pt x="583184" y="1391920"/>
                    <a:pt x="914400" y="920496"/>
                  </a:cubicBezTo>
                  <a:cubicBezTo>
                    <a:pt x="981456" y="607568"/>
                    <a:pt x="1085088" y="343408"/>
                    <a:pt x="1060704" y="0"/>
                  </a:cubicBezTo>
                  <a:cubicBezTo>
                    <a:pt x="1103376" y="434848"/>
                    <a:pt x="1146048" y="577088"/>
                    <a:pt x="1267968" y="926592"/>
                  </a:cubicBezTo>
                  <a:cubicBezTo>
                    <a:pt x="1491488" y="1349248"/>
                    <a:pt x="1836928" y="1686560"/>
                    <a:pt x="2121408" y="2066544"/>
                  </a:cubicBezTo>
                  <a:lnTo>
                    <a:pt x="0" y="2066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98CD79F8-E598-43E0-82DD-C80DD13C0607}"/>
                </a:ext>
              </a:extLst>
            </p:cNvPr>
            <p:cNvSpPr/>
            <p:nvPr/>
          </p:nvSpPr>
          <p:spPr>
            <a:xfrm>
              <a:off x="5047488" y="0"/>
              <a:ext cx="2121408" cy="2066544"/>
            </a:xfrm>
            <a:custGeom>
              <a:avLst/>
              <a:gdLst>
                <a:gd name="connsiteX0" fmla="*/ 0 w 2121408"/>
                <a:gd name="connsiteY0" fmla="*/ 2066544 h 2066544"/>
                <a:gd name="connsiteX1" fmla="*/ 1060704 w 2121408"/>
                <a:gd name="connsiteY1" fmla="*/ 0 h 2066544"/>
                <a:gd name="connsiteX2" fmla="*/ 2121408 w 2121408"/>
                <a:gd name="connsiteY2" fmla="*/ 2066544 h 2066544"/>
                <a:gd name="connsiteX3" fmla="*/ 0 w 2121408"/>
                <a:gd name="connsiteY3"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31392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2066544">
                  <a:moveTo>
                    <a:pt x="0" y="2066544"/>
                  </a:moveTo>
                  <a:cubicBezTo>
                    <a:pt x="209296" y="1662176"/>
                    <a:pt x="583184" y="1391920"/>
                    <a:pt x="914400" y="920496"/>
                  </a:cubicBezTo>
                  <a:cubicBezTo>
                    <a:pt x="981456" y="607568"/>
                    <a:pt x="1085088" y="343408"/>
                    <a:pt x="1060704" y="0"/>
                  </a:cubicBezTo>
                  <a:cubicBezTo>
                    <a:pt x="1103376" y="434848"/>
                    <a:pt x="1146048" y="577088"/>
                    <a:pt x="1267968" y="926592"/>
                  </a:cubicBezTo>
                  <a:cubicBezTo>
                    <a:pt x="1491488" y="1349248"/>
                    <a:pt x="1836928" y="1686560"/>
                    <a:pt x="2121408" y="2066544"/>
                  </a:cubicBezTo>
                  <a:lnTo>
                    <a:pt x="0" y="2066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0963C864-09FD-4D64-903D-BAE46BF0047C}"/>
                </a:ext>
              </a:extLst>
            </p:cNvPr>
            <p:cNvSpPr/>
            <p:nvPr/>
          </p:nvSpPr>
          <p:spPr>
            <a:xfrm>
              <a:off x="4358640" y="1691640"/>
              <a:ext cx="3474720" cy="347472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AFB1635F-1F2C-458D-9631-B99C0B767A24}"/>
              </a:ext>
            </a:extLst>
          </p:cNvPr>
          <p:cNvSpPr txBox="1"/>
          <p:nvPr/>
        </p:nvSpPr>
        <p:spPr>
          <a:xfrm>
            <a:off x="4777740" y="2767280"/>
            <a:ext cx="2636520" cy="1323439"/>
          </a:xfrm>
          <a:prstGeom prst="rect">
            <a:avLst/>
          </a:prstGeom>
          <a:noFill/>
        </p:spPr>
        <p:txBody>
          <a:bodyPr wrap="square">
            <a:spAutoFit/>
          </a:bodyPr>
          <a:lstStyle/>
          <a:p>
            <a:pPr algn="ctr" rtl="1"/>
            <a:r>
              <a:rPr lang="ar-DZ" sz="40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النفايات في الجزائر</a:t>
            </a:r>
            <a:endParaRPr lang="en-US" sz="4000" dirty="0">
              <a:solidFill>
                <a:schemeClr val="bg1"/>
              </a:solidFill>
            </a:endParaRPr>
          </a:p>
        </p:txBody>
      </p:sp>
      <p:grpSp>
        <p:nvGrpSpPr>
          <p:cNvPr id="44" name="Group 43">
            <a:extLst>
              <a:ext uri="{FF2B5EF4-FFF2-40B4-BE49-F238E27FC236}">
                <a16:creationId xmlns:a16="http://schemas.microsoft.com/office/drawing/2014/main" id="{B83E152D-2B2F-48D1-960B-BB068F9BEDC4}"/>
              </a:ext>
            </a:extLst>
          </p:cNvPr>
          <p:cNvGrpSpPr/>
          <p:nvPr/>
        </p:nvGrpSpPr>
        <p:grpSpPr>
          <a:xfrm>
            <a:off x="2479849" y="7039708"/>
            <a:ext cx="7802978" cy="4953000"/>
            <a:chOff x="2479849" y="2042160"/>
            <a:chExt cx="7730951" cy="4815840"/>
          </a:xfrm>
        </p:grpSpPr>
        <p:sp>
          <p:nvSpPr>
            <p:cNvPr id="45" name="Parallelogram 44">
              <a:extLst>
                <a:ext uri="{FF2B5EF4-FFF2-40B4-BE49-F238E27FC236}">
                  <a16:creationId xmlns:a16="http://schemas.microsoft.com/office/drawing/2014/main" id="{89B775E0-9E89-4676-8BF5-10BB1A663FC1}"/>
                </a:ext>
              </a:extLst>
            </p:cNvPr>
            <p:cNvSpPr/>
            <p:nvPr/>
          </p:nvSpPr>
          <p:spPr>
            <a:xfrm>
              <a:off x="2499360" y="4693920"/>
              <a:ext cx="7711440" cy="2164080"/>
            </a:xfrm>
            <a:prstGeom prst="parallelogram">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86E4932C-600F-46ED-AEC7-9EEF78975573}"/>
                </a:ext>
              </a:extLst>
            </p:cNvPr>
            <p:cNvPicPr>
              <a:picLocks noChangeAspect="1"/>
            </p:cNvPicPr>
            <p:nvPr/>
          </p:nvPicPr>
          <p:blipFill>
            <a:blip r:embed="rId9"/>
            <a:stretch>
              <a:fillRect/>
            </a:stretch>
          </p:blipFill>
          <p:spPr>
            <a:xfrm>
              <a:off x="2479849" y="2042160"/>
              <a:ext cx="7729897" cy="3719734"/>
            </a:xfrm>
            <a:prstGeom prst="rect">
              <a:avLst/>
            </a:prstGeom>
          </p:spPr>
        </p:pic>
      </p:grpSp>
      <p:sp>
        <p:nvSpPr>
          <p:cNvPr id="47" name="TextBox 46">
            <a:extLst>
              <a:ext uri="{FF2B5EF4-FFF2-40B4-BE49-F238E27FC236}">
                <a16:creationId xmlns:a16="http://schemas.microsoft.com/office/drawing/2014/main" id="{8D961425-8A92-4C2B-9678-34C609DF4B1C}"/>
              </a:ext>
            </a:extLst>
          </p:cNvPr>
          <p:cNvSpPr txBox="1"/>
          <p:nvPr/>
        </p:nvSpPr>
        <p:spPr>
          <a:xfrm>
            <a:off x="11662117" y="908001"/>
            <a:ext cx="7774629" cy="707886"/>
          </a:xfrm>
          <a:prstGeom prst="rect">
            <a:avLst/>
          </a:prstGeom>
          <a:noFill/>
        </p:spPr>
        <p:txBody>
          <a:bodyPr wrap="square">
            <a:spAutoFit/>
          </a:bodyPr>
          <a:lstStyle/>
          <a:p>
            <a:pPr algn="ctr" rtl="1"/>
            <a:r>
              <a:rPr lang="ar-DZ" sz="40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واقع  </a:t>
            </a:r>
            <a:r>
              <a:rPr lang="ar-DZ" sz="40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إعادة التدوير في الجزائر</a:t>
            </a:r>
            <a:endParaRPr lang="en-US" sz="40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48" name="Parallelogram 47">
            <a:extLst>
              <a:ext uri="{FF2B5EF4-FFF2-40B4-BE49-F238E27FC236}">
                <a16:creationId xmlns:a16="http://schemas.microsoft.com/office/drawing/2014/main" id="{AA87F4D0-D278-4A8D-B7B1-276A2E89AD63}"/>
              </a:ext>
            </a:extLst>
          </p:cNvPr>
          <p:cNvSpPr/>
          <p:nvPr/>
        </p:nvSpPr>
        <p:spPr>
          <a:xfrm>
            <a:off x="2499360" y="6804074"/>
            <a:ext cx="7780104" cy="2164080"/>
          </a:xfrm>
          <a:prstGeom prst="parallelogram">
            <a:avLst>
              <a:gd name="adj" fmla="val 0"/>
            </a:avLst>
          </a:prstGeom>
          <a:gradFill>
            <a:gsLst>
              <a:gs pos="66000">
                <a:srgbClr val="009444"/>
              </a:gs>
              <a:gs pos="0">
                <a:schemeClr val="bg2">
                  <a:lumMod val="25000"/>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F4C2443C-91AC-487C-AA05-7B74A5CF7A05}"/>
              </a:ext>
            </a:extLst>
          </p:cNvPr>
          <p:cNvSpPr txBox="1"/>
          <p:nvPr/>
        </p:nvSpPr>
        <p:spPr>
          <a:xfrm>
            <a:off x="3736030" y="8161776"/>
            <a:ext cx="5087930" cy="646331"/>
          </a:xfrm>
          <a:prstGeom prst="rect">
            <a:avLst/>
          </a:prstGeom>
          <a:noFill/>
        </p:spPr>
        <p:txBody>
          <a:bodyPr wrap="square">
            <a:spAutoFit/>
          </a:bodyPr>
          <a:lstStyle/>
          <a:p>
            <a:pPr algn="ctr" rtl="1"/>
            <a:r>
              <a:rPr lang="ar-DZ"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توزيع المؤسسات التي تنشط في إعادة التدوير حسب الولايات في الجزائر</a:t>
            </a:r>
            <a:endParaRPr lang="en-US"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Tree>
    <p:extLst>
      <p:ext uri="{BB962C8B-B14F-4D97-AF65-F5344CB8AC3E}">
        <p14:creationId xmlns:p14="http://schemas.microsoft.com/office/powerpoint/2010/main" val="39233792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Parallelogram 39">
            <a:extLst>
              <a:ext uri="{FF2B5EF4-FFF2-40B4-BE49-F238E27FC236}">
                <a16:creationId xmlns:a16="http://schemas.microsoft.com/office/drawing/2014/main" id="{EC54F650-6C8F-41AF-AF09-7A08707891DE}"/>
              </a:ext>
            </a:extLst>
          </p:cNvPr>
          <p:cNvSpPr/>
          <p:nvPr/>
        </p:nvSpPr>
        <p:spPr>
          <a:xfrm>
            <a:off x="0" y="1920240"/>
            <a:ext cx="12192000" cy="4937760"/>
          </a:xfrm>
          <a:prstGeom prst="parallelogram">
            <a:avLst>
              <a:gd name="adj" fmla="val 0"/>
            </a:avLst>
          </a:pr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8D2BA154-B76B-4E62-ADA9-B279F64314D0}"/>
              </a:ext>
            </a:extLst>
          </p:cNvPr>
          <p:cNvGrpSpPr/>
          <p:nvPr/>
        </p:nvGrpSpPr>
        <p:grpSpPr>
          <a:xfrm>
            <a:off x="2513277" y="6858000"/>
            <a:ext cx="7773723" cy="4907281"/>
            <a:chOff x="2513277" y="2379436"/>
            <a:chExt cx="7773723" cy="4478564"/>
          </a:xfrm>
        </p:grpSpPr>
        <p:sp>
          <p:nvSpPr>
            <p:cNvPr id="51" name="Parallelogram 50">
              <a:extLst>
                <a:ext uri="{FF2B5EF4-FFF2-40B4-BE49-F238E27FC236}">
                  <a16:creationId xmlns:a16="http://schemas.microsoft.com/office/drawing/2014/main" id="{2224322D-9BCC-4CFC-B55E-443A97F04AC2}"/>
                </a:ext>
              </a:extLst>
            </p:cNvPr>
            <p:cNvSpPr/>
            <p:nvPr/>
          </p:nvSpPr>
          <p:spPr>
            <a:xfrm>
              <a:off x="2529840" y="5105400"/>
              <a:ext cx="7757160" cy="1752600"/>
            </a:xfrm>
            <a:prstGeom prst="parallelogram">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C18DB9BE-69C3-4655-B4EE-C6E0B55C445D}"/>
                </a:ext>
              </a:extLst>
            </p:cNvPr>
            <p:cNvPicPr>
              <a:picLocks noChangeAspect="1"/>
            </p:cNvPicPr>
            <p:nvPr/>
          </p:nvPicPr>
          <p:blipFill>
            <a:blip r:embed="rId2"/>
            <a:stretch>
              <a:fillRect/>
            </a:stretch>
          </p:blipFill>
          <p:spPr>
            <a:xfrm>
              <a:off x="2513277" y="2379436"/>
              <a:ext cx="7773723" cy="3741408"/>
            </a:xfrm>
            <a:prstGeom prst="rect">
              <a:avLst/>
            </a:prstGeom>
          </p:spPr>
        </p:pic>
      </p:grpSp>
      <p:sp>
        <p:nvSpPr>
          <p:cNvPr id="53" name="TextBox 52">
            <a:extLst>
              <a:ext uri="{FF2B5EF4-FFF2-40B4-BE49-F238E27FC236}">
                <a16:creationId xmlns:a16="http://schemas.microsoft.com/office/drawing/2014/main" id="{6F902AF8-A31C-469A-8590-E6CE016BF75B}"/>
              </a:ext>
            </a:extLst>
          </p:cNvPr>
          <p:cNvSpPr txBox="1"/>
          <p:nvPr/>
        </p:nvSpPr>
        <p:spPr>
          <a:xfrm>
            <a:off x="3877363" y="10928422"/>
            <a:ext cx="5087930" cy="646331"/>
          </a:xfrm>
          <a:prstGeom prst="rect">
            <a:avLst/>
          </a:prstGeom>
          <a:noFill/>
        </p:spPr>
        <p:txBody>
          <a:bodyPr wrap="square">
            <a:spAutoFit/>
          </a:bodyPr>
          <a:lstStyle/>
          <a:p>
            <a:pPr algn="ctr"/>
            <a:r>
              <a:rPr lang="ar-DZ"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توزيع المسترجعين حسب نوع النفايات في الجزائر</a:t>
            </a:r>
            <a:endParaRPr lang="en-US"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49" name="TextBox 48">
            <a:extLst>
              <a:ext uri="{FF2B5EF4-FFF2-40B4-BE49-F238E27FC236}">
                <a16:creationId xmlns:a16="http://schemas.microsoft.com/office/drawing/2014/main" id="{4F9E4509-A699-462A-8DFA-A9D19A119525}"/>
              </a:ext>
            </a:extLst>
          </p:cNvPr>
          <p:cNvSpPr txBox="1"/>
          <p:nvPr/>
        </p:nvSpPr>
        <p:spPr>
          <a:xfrm>
            <a:off x="3755443" y="10835825"/>
            <a:ext cx="5087930" cy="369332"/>
          </a:xfrm>
          <a:prstGeom prst="rect">
            <a:avLst/>
          </a:prstGeom>
          <a:noFill/>
        </p:spPr>
        <p:txBody>
          <a:bodyPr wrap="square">
            <a:spAutoFit/>
          </a:bodyPr>
          <a:lstStyle/>
          <a:p>
            <a:pPr algn="ctr"/>
            <a:r>
              <a:rPr lang="ar-DZ"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توزيع المسترجعين حسب الفروع في الجزائر</a:t>
            </a:r>
            <a:endParaRPr lang="en-US"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grpSp>
        <p:nvGrpSpPr>
          <p:cNvPr id="9" name="Group 8">
            <a:extLst>
              <a:ext uri="{FF2B5EF4-FFF2-40B4-BE49-F238E27FC236}">
                <a16:creationId xmlns:a16="http://schemas.microsoft.com/office/drawing/2014/main" id="{4C9DBBEA-448C-4D78-BFCF-A6BD473DF742}"/>
              </a:ext>
            </a:extLst>
          </p:cNvPr>
          <p:cNvGrpSpPr/>
          <p:nvPr/>
        </p:nvGrpSpPr>
        <p:grpSpPr>
          <a:xfrm>
            <a:off x="2479849" y="1905000"/>
            <a:ext cx="7802978" cy="4953000"/>
            <a:chOff x="2479849" y="2042160"/>
            <a:chExt cx="7730951" cy="4815840"/>
          </a:xfrm>
        </p:grpSpPr>
        <p:sp>
          <p:nvSpPr>
            <p:cNvPr id="42" name="Parallelogram 41">
              <a:extLst>
                <a:ext uri="{FF2B5EF4-FFF2-40B4-BE49-F238E27FC236}">
                  <a16:creationId xmlns:a16="http://schemas.microsoft.com/office/drawing/2014/main" id="{B57A7685-13CD-4C9C-A299-357B85BC9A76}"/>
                </a:ext>
              </a:extLst>
            </p:cNvPr>
            <p:cNvSpPr/>
            <p:nvPr/>
          </p:nvSpPr>
          <p:spPr>
            <a:xfrm>
              <a:off x="2499360" y="4693920"/>
              <a:ext cx="7711440" cy="2164080"/>
            </a:xfrm>
            <a:prstGeom prst="parallelogram">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D4E1FEB-444E-4F0B-BE01-FCBD47EBDBD0}"/>
                </a:ext>
              </a:extLst>
            </p:cNvPr>
            <p:cNvPicPr>
              <a:picLocks noChangeAspect="1"/>
            </p:cNvPicPr>
            <p:nvPr/>
          </p:nvPicPr>
          <p:blipFill>
            <a:blip r:embed="rId3"/>
            <a:stretch>
              <a:fillRect/>
            </a:stretch>
          </p:blipFill>
          <p:spPr>
            <a:xfrm>
              <a:off x="2479849" y="2042160"/>
              <a:ext cx="7729897" cy="3719734"/>
            </a:xfrm>
            <a:prstGeom prst="rect">
              <a:avLst/>
            </a:prstGeom>
          </p:spPr>
        </p:pic>
      </p:grpSp>
      <p:sp>
        <p:nvSpPr>
          <p:cNvPr id="4" name="Freeform 22">
            <a:extLst>
              <a:ext uri="{FF2B5EF4-FFF2-40B4-BE49-F238E27FC236}">
                <a16:creationId xmlns:a16="http://schemas.microsoft.com/office/drawing/2014/main" id="{43E5ABB1-A524-4F7E-AE0C-AC6A3D144333}"/>
              </a:ext>
            </a:extLst>
          </p:cNvPr>
          <p:cNvSpPr/>
          <p:nvPr/>
        </p:nvSpPr>
        <p:spPr>
          <a:xfrm>
            <a:off x="9504185" y="-1563848"/>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4">
              <a:duotone>
                <a:prstClr val="black"/>
                <a:schemeClr val="accent6">
                  <a:tint val="45000"/>
                  <a:satMod val="400000"/>
                </a:schemeClr>
              </a:duotone>
              <a:lum bright="-30000" contrast="-41000"/>
              <a:extLst>
                <a:ext uri="{96DAC541-7B7A-43D3-8B79-37D633B846F1}">
                  <asvg:svgBlip xmlns:asvg="http://schemas.microsoft.com/office/drawing/2016/SVG/main" r:embed="rId5"/>
                </a:ext>
              </a:extLst>
            </a:blip>
            <a:stretch>
              <a:fillRect/>
            </a:stretch>
          </a:blipFill>
          <a:effectLst>
            <a:outerShdw blurRad="571500" dist="50800" dir="5400000" algn="ctr" rotWithShape="0">
              <a:srgbClr val="000000">
                <a:alpha val="43137"/>
              </a:srgbClr>
            </a:outerShdw>
          </a:effectLst>
        </p:spPr>
      </p:sp>
      <p:sp>
        <p:nvSpPr>
          <p:cNvPr id="32" name="TextBox 31">
            <a:extLst>
              <a:ext uri="{FF2B5EF4-FFF2-40B4-BE49-F238E27FC236}">
                <a16:creationId xmlns:a16="http://schemas.microsoft.com/office/drawing/2014/main" id="{A37BA8AA-68D7-43AA-9A8D-051ED50E5B2F}"/>
              </a:ext>
            </a:extLst>
          </p:cNvPr>
          <p:cNvSpPr txBox="1"/>
          <p:nvPr/>
        </p:nvSpPr>
        <p:spPr>
          <a:xfrm>
            <a:off x="4032916" y="10008067"/>
            <a:ext cx="3810586" cy="954107"/>
          </a:xfrm>
          <a:prstGeom prst="rect">
            <a:avLst/>
          </a:prstGeom>
          <a:noFill/>
        </p:spPr>
        <p:txBody>
          <a:bodyPr wrap="square">
            <a:spAutoFit/>
          </a:bodyPr>
          <a:lstStyle/>
          <a:p>
            <a:pPr algn="ctr" rtl="1"/>
            <a:r>
              <a:rPr lang="ar-DZ" sz="28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النفايات المنزلية وهامش ربحها</a:t>
            </a:r>
            <a:endParaRPr lang="en-US" sz="2800" dirty="0">
              <a:solidFill>
                <a:schemeClr val="bg1"/>
              </a:solidFill>
            </a:endParaRPr>
          </a:p>
        </p:txBody>
      </p:sp>
      <p:sp>
        <p:nvSpPr>
          <p:cNvPr id="33" name="TextBox 32">
            <a:extLst>
              <a:ext uri="{FF2B5EF4-FFF2-40B4-BE49-F238E27FC236}">
                <a16:creationId xmlns:a16="http://schemas.microsoft.com/office/drawing/2014/main" id="{DF110C46-FBD9-4257-8294-4D4E51690B5D}"/>
              </a:ext>
            </a:extLst>
          </p:cNvPr>
          <p:cNvSpPr txBox="1"/>
          <p:nvPr/>
        </p:nvSpPr>
        <p:spPr>
          <a:xfrm>
            <a:off x="4032916" y="10223510"/>
            <a:ext cx="3810586" cy="523220"/>
          </a:xfrm>
          <a:prstGeom prst="rect">
            <a:avLst/>
          </a:prstGeom>
          <a:noFill/>
        </p:spPr>
        <p:txBody>
          <a:bodyPr wrap="square">
            <a:spAutoFit/>
          </a:bodyPr>
          <a:lstStyle/>
          <a:p>
            <a:pPr algn="ctr" rtl="1"/>
            <a:r>
              <a:rPr lang="ar-DZ" sz="28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النفايات الهامدة</a:t>
            </a:r>
            <a:endParaRPr lang="en-US" sz="2800" dirty="0">
              <a:solidFill>
                <a:schemeClr val="bg1"/>
              </a:solidFill>
            </a:endParaRPr>
          </a:p>
        </p:txBody>
      </p:sp>
      <p:sp>
        <p:nvSpPr>
          <p:cNvPr id="34" name="TextBox 33">
            <a:extLst>
              <a:ext uri="{FF2B5EF4-FFF2-40B4-BE49-F238E27FC236}">
                <a16:creationId xmlns:a16="http://schemas.microsoft.com/office/drawing/2014/main" id="{D876F109-66B0-477E-AC31-417EA6010CCC}"/>
              </a:ext>
            </a:extLst>
          </p:cNvPr>
          <p:cNvSpPr txBox="1"/>
          <p:nvPr/>
        </p:nvSpPr>
        <p:spPr>
          <a:xfrm>
            <a:off x="3949389" y="10008067"/>
            <a:ext cx="3977640" cy="954107"/>
          </a:xfrm>
          <a:prstGeom prst="rect">
            <a:avLst/>
          </a:prstGeom>
          <a:noFill/>
        </p:spPr>
        <p:txBody>
          <a:bodyPr wrap="square">
            <a:spAutoFit/>
          </a:bodyPr>
          <a:lstStyle/>
          <a:p>
            <a:pPr algn="ctr" rtl="1"/>
            <a:r>
              <a:rPr lang="ar-DZ" sz="28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النفايات الخاصة و الخاصة الخطيرة</a:t>
            </a:r>
            <a:endParaRPr lang="en-US" sz="2800" dirty="0">
              <a:solidFill>
                <a:schemeClr val="bg1"/>
              </a:solidFill>
            </a:endParaRPr>
          </a:p>
        </p:txBody>
      </p:sp>
      <p:sp>
        <p:nvSpPr>
          <p:cNvPr id="35" name="TextBox 34">
            <a:extLst>
              <a:ext uri="{FF2B5EF4-FFF2-40B4-BE49-F238E27FC236}">
                <a16:creationId xmlns:a16="http://schemas.microsoft.com/office/drawing/2014/main" id="{FFDF14B5-9E4C-421D-8359-1D3AE69E77A2}"/>
              </a:ext>
            </a:extLst>
          </p:cNvPr>
          <p:cNvSpPr txBox="1"/>
          <p:nvPr/>
        </p:nvSpPr>
        <p:spPr>
          <a:xfrm>
            <a:off x="4032916" y="10223510"/>
            <a:ext cx="3810586" cy="523220"/>
          </a:xfrm>
          <a:prstGeom prst="rect">
            <a:avLst/>
          </a:prstGeom>
          <a:noFill/>
        </p:spPr>
        <p:txBody>
          <a:bodyPr wrap="square">
            <a:spAutoFit/>
          </a:bodyPr>
          <a:lstStyle/>
          <a:p>
            <a:pPr algn="ctr" rtl="1"/>
            <a:r>
              <a:rPr lang="ar-DZ" sz="28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النفايات البحرية</a:t>
            </a:r>
            <a:endParaRPr lang="en-US" sz="2800" dirty="0">
              <a:solidFill>
                <a:schemeClr val="bg1"/>
              </a:solidFill>
            </a:endParaRPr>
          </a:p>
        </p:txBody>
      </p:sp>
      <p:pic>
        <p:nvPicPr>
          <p:cNvPr id="37" name="Picture 36">
            <a:extLst>
              <a:ext uri="{FF2B5EF4-FFF2-40B4-BE49-F238E27FC236}">
                <a16:creationId xmlns:a16="http://schemas.microsoft.com/office/drawing/2014/main" id="{4CB7A98F-BBB8-4BE3-8803-F0B6F384AA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9509" y="9906476"/>
            <a:ext cx="2057400" cy="1157288"/>
          </a:xfrm>
          <a:prstGeom prst="rect">
            <a:avLst/>
          </a:prstGeom>
          <a:effectLst>
            <a:outerShdw blurRad="685800" dist="50800" dir="5400000" algn="ctr" rotWithShape="0">
              <a:srgbClr val="000000">
                <a:alpha val="96000"/>
              </a:srgbClr>
            </a:outerShdw>
          </a:effectLst>
        </p:spPr>
      </p:pic>
      <p:pic>
        <p:nvPicPr>
          <p:cNvPr id="39" name="Picture 38">
            <a:extLst>
              <a:ext uri="{FF2B5EF4-FFF2-40B4-BE49-F238E27FC236}">
                <a16:creationId xmlns:a16="http://schemas.microsoft.com/office/drawing/2014/main" id="{8B3DE19C-286E-4A1F-9FB0-4946DE0E6C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2769" y="9739560"/>
            <a:ext cx="2650880" cy="1491120"/>
          </a:xfrm>
          <a:prstGeom prst="rect">
            <a:avLst/>
          </a:prstGeom>
          <a:effectLst>
            <a:outerShdw blurRad="685800" dist="50800" dir="5400000" algn="ctr" rotWithShape="0">
              <a:srgbClr val="000000">
                <a:alpha val="96000"/>
              </a:srgbClr>
            </a:outerShdw>
          </a:effectLst>
        </p:spPr>
      </p:pic>
      <p:pic>
        <p:nvPicPr>
          <p:cNvPr id="41" name="Picture 40">
            <a:extLst>
              <a:ext uri="{FF2B5EF4-FFF2-40B4-BE49-F238E27FC236}">
                <a16:creationId xmlns:a16="http://schemas.microsoft.com/office/drawing/2014/main" id="{61591E25-38C2-4855-B022-C1028BB552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6629" y="9887981"/>
            <a:ext cx="2123160" cy="1194278"/>
          </a:xfrm>
          <a:prstGeom prst="rect">
            <a:avLst/>
          </a:prstGeom>
          <a:effectLst>
            <a:outerShdw blurRad="685800" dist="50800" dir="5400000" algn="ctr" rotWithShape="0">
              <a:srgbClr val="000000">
                <a:alpha val="96000"/>
              </a:srgbClr>
            </a:outerShdw>
          </a:effectLst>
        </p:spPr>
      </p:pic>
      <p:pic>
        <p:nvPicPr>
          <p:cNvPr id="43" name="Picture 42">
            <a:extLst>
              <a:ext uri="{FF2B5EF4-FFF2-40B4-BE49-F238E27FC236}">
                <a16:creationId xmlns:a16="http://schemas.microsoft.com/office/drawing/2014/main" id="{AF2216F6-5376-4E2D-A184-B3DCA69881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5909" y="9904451"/>
            <a:ext cx="2064600" cy="1161338"/>
          </a:xfrm>
          <a:prstGeom prst="rect">
            <a:avLst/>
          </a:prstGeom>
          <a:effectLst>
            <a:outerShdw blurRad="685800" dist="50800" dir="5400000" algn="ctr" rotWithShape="0">
              <a:srgbClr val="000000">
                <a:alpha val="96000"/>
              </a:srgbClr>
            </a:outerShdw>
          </a:effectLst>
        </p:spPr>
      </p:pic>
      <p:grpSp>
        <p:nvGrpSpPr>
          <p:cNvPr id="29" name="Group 28">
            <a:extLst>
              <a:ext uri="{FF2B5EF4-FFF2-40B4-BE49-F238E27FC236}">
                <a16:creationId xmlns:a16="http://schemas.microsoft.com/office/drawing/2014/main" id="{A767587A-E12A-42F0-B22E-184463FACEDD}"/>
              </a:ext>
            </a:extLst>
          </p:cNvPr>
          <p:cNvGrpSpPr/>
          <p:nvPr/>
        </p:nvGrpSpPr>
        <p:grpSpPr>
          <a:xfrm>
            <a:off x="-503154" y="7056120"/>
            <a:ext cx="12882726" cy="6858000"/>
            <a:chOff x="-503154" y="0"/>
            <a:chExt cx="12882726" cy="6858000"/>
          </a:xfrm>
          <a:gradFill>
            <a:gsLst>
              <a:gs pos="100000">
                <a:srgbClr val="02A651"/>
              </a:gs>
              <a:gs pos="0">
                <a:schemeClr val="bg2">
                  <a:lumMod val="25000"/>
                </a:schemeClr>
              </a:gs>
            </a:gsLst>
            <a:lin ang="5400000" scaled="1"/>
          </a:gradFill>
          <a:effectLst>
            <a:outerShdw blurRad="914400" dist="50800" dir="5400000" algn="ctr" rotWithShape="0">
              <a:srgbClr val="000000">
                <a:alpha val="43137"/>
              </a:srgbClr>
            </a:outerShdw>
          </a:effectLst>
        </p:grpSpPr>
        <p:grpSp>
          <p:nvGrpSpPr>
            <p:cNvPr id="28" name="Group 27">
              <a:extLst>
                <a:ext uri="{FF2B5EF4-FFF2-40B4-BE49-F238E27FC236}">
                  <a16:creationId xmlns:a16="http://schemas.microsoft.com/office/drawing/2014/main" id="{EBF5AC60-14FB-4762-84CF-E12FBCC3D6E7}"/>
                </a:ext>
              </a:extLst>
            </p:cNvPr>
            <p:cNvGrpSpPr/>
            <p:nvPr/>
          </p:nvGrpSpPr>
          <p:grpSpPr>
            <a:xfrm rot="16200000">
              <a:off x="4871644" y="-2977195"/>
              <a:ext cx="2133129" cy="12882726"/>
              <a:chOff x="5199889" y="152401"/>
              <a:chExt cx="2133129" cy="6857999"/>
            </a:xfrm>
            <a:grpFill/>
          </p:grpSpPr>
          <p:sp>
            <p:nvSpPr>
              <p:cNvPr id="26" name="Isosceles Triangle 12">
                <a:extLst>
                  <a:ext uri="{FF2B5EF4-FFF2-40B4-BE49-F238E27FC236}">
                    <a16:creationId xmlns:a16="http://schemas.microsoft.com/office/drawing/2014/main" id="{FC75D50B-E779-4F96-84D7-79097DE8F330}"/>
                  </a:ext>
                </a:extLst>
              </p:cNvPr>
              <p:cNvSpPr/>
              <p:nvPr/>
            </p:nvSpPr>
            <p:spPr>
              <a:xfrm rot="10800000">
                <a:off x="5211610" y="4314429"/>
                <a:ext cx="2121408" cy="2695971"/>
              </a:xfrm>
              <a:custGeom>
                <a:avLst/>
                <a:gdLst>
                  <a:gd name="connsiteX0" fmla="*/ 0 w 2121408"/>
                  <a:gd name="connsiteY0" fmla="*/ 2066544 h 2066544"/>
                  <a:gd name="connsiteX1" fmla="*/ 1060704 w 2121408"/>
                  <a:gd name="connsiteY1" fmla="*/ 0 h 2066544"/>
                  <a:gd name="connsiteX2" fmla="*/ 2121408 w 2121408"/>
                  <a:gd name="connsiteY2" fmla="*/ 2066544 h 2066544"/>
                  <a:gd name="connsiteX3" fmla="*/ 0 w 2121408"/>
                  <a:gd name="connsiteY3"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31392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2066544">
                    <a:moveTo>
                      <a:pt x="0" y="2066544"/>
                    </a:moveTo>
                    <a:cubicBezTo>
                      <a:pt x="209296" y="1662176"/>
                      <a:pt x="583184" y="1391920"/>
                      <a:pt x="914400" y="920496"/>
                    </a:cubicBezTo>
                    <a:cubicBezTo>
                      <a:pt x="981456" y="607568"/>
                      <a:pt x="1085088" y="343408"/>
                      <a:pt x="1060704" y="0"/>
                    </a:cubicBezTo>
                    <a:cubicBezTo>
                      <a:pt x="1103376" y="434848"/>
                      <a:pt x="1146048" y="577088"/>
                      <a:pt x="1267968" y="926592"/>
                    </a:cubicBezTo>
                    <a:cubicBezTo>
                      <a:pt x="1491488" y="1349248"/>
                      <a:pt x="1836928" y="1686560"/>
                      <a:pt x="2121408" y="2066544"/>
                    </a:cubicBezTo>
                    <a:lnTo>
                      <a:pt x="0" y="2066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12">
                <a:extLst>
                  <a:ext uri="{FF2B5EF4-FFF2-40B4-BE49-F238E27FC236}">
                    <a16:creationId xmlns:a16="http://schemas.microsoft.com/office/drawing/2014/main" id="{B6D199EA-CF1A-46FE-90C3-8BE63B01ED27}"/>
                  </a:ext>
                </a:extLst>
              </p:cNvPr>
              <p:cNvSpPr/>
              <p:nvPr/>
            </p:nvSpPr>
            <p:spPr>
              <a:xfrm>
                <a:off x="5199889" y="152401"/>
                <a:ext cx="2121408" cy="2901414"/>
              </a:xfrm>
              <a:custGeom>
                <a:avLst/>
                <a:gdLst>
                  <a:gd name="connsiteX0" fmla="*/ 0 w 2121408"/>
                  <a:gd name="connsiteY0" fmla="*/ 2066544 h 2066544"/>
                  <a:gd name="connsiteX1" fmla="*/ 1060704 w 2121408"/>
                  <a:gd name="connsiteY1" fmla="*/ 0 h 2066544"/>
                  <a:gd name="connsiteX2" fmla="*/ 2121408 w 2121408"/>
                  <a:gd name="connsiteY2" fmla="*/ 2066544 h 2066544"/>
                  <a:gd name="connsiteX3" fmla="*/ 0 w 2121408"/>
                  <a:gd name="connsiteY3"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31392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2066544">
                    <a:moveTo>
                      <a:pt x="0" y="2066544"/>
                    </a:moveTo>
                    <a:cubicBezTo>
                      <a:pt x="209296" y="1662176"/>
                      <a:pt x="583184" y="1391920"/>
                      <a:pt x="914400" y="920496"/>
                    </a:cubicBezTo>
                    <a:cubicBezTo>
                      <a:pt x="981456" y="607568"/>
                      <a:pt x="1085088" y="343408"/>
                      <a:pt x="1060704" y="0"/>
                    </a:cubicBezTo>
                    <a:cubicBezTo>
                      <a:pt x="1103376" y="434848"/>
                      <a:pt x="1146048" y="577088"/>
                      <a:pt x="1267968" y="926592"/>
                    </a:cubicBezTo>
                    <a:cubicBezTo>
                      <a:pt x="1491488" y="1349248"/>
                      <a:pt x="1836928" y="1686560"/>
                      <a:pt x="2121408" y="2066544"/>
                    </a:cubicBezTo>
                    <a:lnTo>
                      <a:pt x="0" y="2066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Isosceles Triangle 12">
              <a:extLst>
                <a:ext uri="{FF2B5EF4-FFF2-40B4-BE49-F238E27FC236}">
                  <a16:creationId xmlns:a16="http://schemas.microsoft.com/office/drawing/2014/main" id="{BBE370F0-BA49-4148-9231-C4A559E3DE91}"/>
                </a:ext>
              </a:extLst>
            </p:cNvPr>
            <p:cNvSpPr/>
            <p:nvPr/>
          </p:nvSpPr>
          <p:spPr>
            <a:xfrm rot="10800000">
              <a:off x="5059211" y="4791456"/>
              <a:ext cx="2121408" cy="2066544"/>
            </a:xfrm>
            <a:custGeom>
              <a:avLst/>
              <a:gdLst>
                <a:gd name="connsiteX0" fmla="*/ 0 w 2121408"/>
                <a:gd name="connsiteY0" fmla="*/ 2066544 h 2066544"/>
                <a:gd name="connsiteX1" fmla="*/ 1060704 w 2121408"/>
                <a:gd name="connsiteY1" fmla="*/ 0 h 2066544"/>
                <a:gd name="connsiteX2" fmla="*/ 2121408 w 2121408"/>
                <a:gd name="connsiteY2" fmla="*/ 2066544 h 2066544"/>
                <a:gd name="connsiteX3" fmla="*/ 0 w 2121408"/>
                <a:gd name="connsiteY3"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31392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2066544">
                  <a:moveTo>
                    <a:pt x="0" y="2066544"/>
                  </a:moveTo>
                  <a:cubicBezTo>
                    <a:pt x="209296" y="1662176"/>
                    <a:pt x="583184" y="1391920"/>
                    <a:pt x="914400" y="920496"/>
                  </a:cubicBezTo>
                  <a:cubicBezTo>
                    <a:pt x="981456" y="607568"/>
                    <a:pt x="1085088" y="343408"/>
                    <a:pt x="1060704" y="0"/>
                  </a:cubicBezTo>
                  <a:cubicBezTo>
                    <a:pt x="1103376" y="434848"/>
                    <a:pt x="1146048" y="577088"/>
                    <a:pt x="1267968" y="926592"/>
                  </a:cubicBezTo>
                  <a:cubicBezTo>
                    <a:pt x="1491488" y="1349248"/>
                    <a:pt x="1836928" y="1686560"/>
                    <a:pt x="2121408" y="2066544"/>
                  </a:cubicBezTo>
                  <a:lnTo>
                    <a:pt x="0" y="2066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98CD79F8-E598-43E0-82DD-C80DD13C0607}"/>
                </a:ext>
              </a:extLst>
            </p:cNvPr>
            <p:cNvSpPr/>
            <p:nvPr/>
          </p:nvSpPr>
          <p:spPr>
            <a:xfrm>
              <a:off x="5047488" y="0"/>
              <a:ext cx="2121408" cy="2066544"/>
            </a:xfrm>
            <a:custGeom>
              <a:avLst/>
              <a:gdLst>
                <a:gd name="connsiteX0" fmla="*/ 0 w 2121408"/>
                <a:gd name="connsiteY0" fmla="*/ 2066544 h 2066544"/>
                <a:gd name="connsiteX1" fmla="*/ 1060704 w 2121408"/>
                <a:gd name="connsiteY1" fmla="*/ 0 h 2066544"/>
                <a:gd name="connsiteX2" fmla="*/ 2121408 w 2121408"/>
                <a:gd name="connsiteY2" fmla="*/ 2066544 h 2066544"/>
                <a:gd name="connsiteX3" fmla="*/ 0 w 2121408"/>
                <a:gd name="connsiteY3"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31392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2066544">
                  <a:moveTo>
                    <a:pt x="0" y="2066544"/>
                  </a:moveTo>
                  <a:cubicBezTo>
                    <a:pt x="209296" y="1662176"/>
                    <a:pt x="583184" y="1391920"/>
                    <a:pt x="914400" y="920496"/>
                  </a:cubicBezTo>
                  <a:cubicBezTo>
                    <a:pt x="981456" y="607568"/>
                    <a:pt x="1085088" y="343408"/>
                    <a:pt x="1060704" y="0"/>
                  </a:cubicBezTo>
                  <a:cubicBezTo>
                    <a:pt x="1103376" y="434848"/>
                    <a:pt x="1146048" y="577088"/>
                    <a:pt x="1267968" y="926592"/>
                  </a:cubicBezTo>
                  <a:cubicBezTo>
                    <a:pt x="1491488" y="1349248"/>
                    <a:pt x="1836928" y="1686560"/>
                    <a:pt x="2121408" y="2066544"/>
                  </a:cubicBezTo>
                  <a:lnTo>
                    <a:pt x="0" y="2066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0963C864-09FD-4D64-903D-BAE46BF0047C}"/>
                </a:ext>
              </a:extLst>
            </p:cNvPr>
            <p:cNvSpPr/>
            <p:nvPr/>
          </p:nvSpPr>
          <p:spPr>
            <a:xfrm>
              <a:off x="4358640" y="1691640"/>
              <a:ext cx="3474720" cy="347472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AFB1635F-1F2C-458D-9631-B99C0B767A24}"/>
              </a:ext>
            </a:extLst>
          </p:cNvPr>
          <p:cNvSpPr txBox="1"/>
          <p:nvPr/>
        </p:nvSpPr>
        <p:spPr>
          <a:xfrm>
            <a:off x="4619949" y="9823401"/>
            <a:ext cx="2636520" cy="1323439"/>
          </a:xfrm>
          <a:prstGeom prst="rect">
            <a:avLst/>
          </a:prstGeom>
          <a:noFill/>
        </p:spPr>
        <p:txBody>
          <a:bodyPr wrap="square">
            <a:spAutoFit/>
          </a:bodyPr>
          <a:lstStyle/>
          <a:p>
            <a:pPr algn="ctr" rtl="1"/>
            <a:r>
              <a:rPr lang="ar-DZ" sz="40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النفايات في الجزائر</a:t>
            </a:r>
            <a:endParaRPr lang="en-US" sz="4000" dirty="0">
              <a:solidFill>
                <a:schemeClr val="bg1"/>
              </a:solidFill>
            </a:endParaRPr>
          </a:p>
        </p:txBody>
      </p:sp>
      <p:sp>
        <p:nvSpPr>
          <p:cNvPr id="36" name="TextBox 35">
            <a:extLst>
              <a:ext uri="{FF2B5EF4-FFF2-40B4-BE49-F238E27FC236}">
                <a16:creationId xmlns:a16="http://schemas.microsoft.com/office/drawing/2014/main" id="{4D777E88-20AD-41B7-A076-641030E23E60}"/>
              </a:ext>
            </a:extLst>
          </p:cNvPr>
          <p:cNvSpPr txBox="1"/>
          <p:nvPr/>
        </p:nvSpPr>
        <p:spPr>
          <a:xfrm>
            <a:off x="4065563" y="931447"/>
            <a:ext cx="7774629" cy="707886"/>
          </a:xfrm>
          <a:prstGeom prst="rect">
            <a:avLst/>
          </a:prstGeom>
          <a:noFill/>
        </p:spPr>
        <p:txBody>
          <a:bodyPr wrap="square">
            <a:spAutoFit/>
          </a:bodyPr>
          <a:lstStyle/>
          <a:p>
            <a:pPr algn="ctr" rtl="1"/>
            <a:r>
              <a:rPr lang="ar-DZ" sz="40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واقع  </a:t>
            </a:r>
            <a:r>
              <a:rPr lang="ar-DZ" sz="40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إعادة التدوير في الجزائر</a:t>
            </a:r>
            <a:endParaRPr lang="en-US" sz="40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 name="Parallelogram 1">
            <a:extLst>
              <a:ext uri="{FF2B5EF4-FFF2-40B4-BE49-F238E27FC236}">
                <a16:creationId xmlns:a16="http://schemas.microsoft.com/office/drawing/2014/main" id="{1DDEBB28-E0E1-4C4F-8A78-671CC52DC321}"/>
              </a:ext>
            </a:extLst>
          </p:cNvPr>
          <p:cNvSpPr/>
          <p:nvPr/>
        </p:nvSpPr>
        <p:spPr>
          <a:xfrm>
            <a:off x="2499360" y="4693920"/>
            <a:ext cx="7780104" cy="2164080"/>
          </a:xfrm>
          <a:prstGeom prst="parallelogram">
            <a:avLst>
              <a:gd name="adj" fmla="val 0"/>
            </a:avLst>
          </a:prstGeom>
          <a:gradFill>
            <a:gsLst>
              <a:gs pos="66000">
                <a:srgbClr val="009444"/>
              </a:gs>
              <a:gs pos="0">
                <a:schemeClr val="bg2">
                  <a:lumMod val="25000"/>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B37554CE-E6E6-4B22-BF1E-BEB31C05BEE9}"/>
              </a:ext>
            </a:extLst>
          </p:cNvPr>
          <p:cNvSpPr txBox="1"/>
          <p:nvPr/>
        </p:nvSpPr>
        <p:spPr>
          <a:xfrm>
            <a:off x="3736030" y="6051622"/>
            <a:ext cx="5087930" cy="646331"/>
          </a:xfrm>
          <a:prstGeom prst="rect">
            <a:avLst/>
          </a:prstGeom>
          <a:noFill/>
        </p:spPr>
        <p:txBody>
          <a:bodyPr wrap="square">
            <a:spAutoFit/>
          </a:bodyPr>
          <a:lstStyle/>
          <a:p>
            <a:pPr algn="ctr" rtl="1"/>
            <a:r>
              <a:rPr lang="ar-DZ"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توزيع المؤسسات التي تنشط في إعادة التدوير حسب الولايات في الجزائر</a:t>
            </a:r>
            <a:endParaRPr lang="en-US"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5" name="Freeform 30">
            <a:extLst>
              <a:ext uri="{FF2B5EF4-FFF2-40B4-BE49-F238E27FC236}">
                <a16:creationId xmlns:a16="http://schemas.microsoft.com/office/drawing/2014/main" id="{FA9FA5C7-479F-4243-A2F4-50A7D58018FA}"/>
              </a:ext>
            </a:extLst>
          </p:cNvPr>
          <p:cNvSpPr/>
          <p:nvPr/>
        </p:nvSpPr>
        <p:spPr>
          <a:xfrm>
            <a:off x="-3915020" y="3929398"/>
            <a:ext cx="6942429" cy="6708122"/>
          </a:xfrm>
          <a:custGeom>
            <a:avLst/>
            <a:gdLst/>
            <a:ahLst/>
            <a:cxnLst/>
            <a:rect l="l" t="t" r="r" b="b"/>
            <a:pathLst>
              <a:path w="8517050" h="8229600">
                <a:moveTo>
                  <a:pt x="0" y="0"/>
                </a:moveTo>
                <a:lnTo>
                  <a:pt x="8517050" y="0"/>
                </a:lnTo>
                <a:lnTo>
                  <a:pt x="8517050" y="8229600"/>
                </a:lnTo>
                <a:lnTo>
                  <a:pt x="0" y="8229600"/>
                </a:lnTo>
                <a:lnTo>
                  <a:pt x="0" y="0"/>
                </a:lnTo>
                <a:close/>
              </a:path>
            </a:pathLst>
          </a:custGeom>
          <a:blipFill>
            <a:blip r:embed="rId10"/>
            <a:stretch>
              <a:fillRect/>
            </a:stretch>
          </a:blipFill>
          <a:effectLst>
            <a:outerShdw blurRad="469900" dist="50800" dir="5400000" algn="ctr" rotWithShape="0">
              <a:srgbClr val="000000">
                <a:alpha val="43137"/>
              </a:srgbClr>
            </a:outerShdw>
          </a:effectLst>
        </p:spPr>
      </p:sp>
      <p:sp>
        <p:nvSpPr>
          <p:cNvPr id="45" name="Freeform 10">
            <a:extLst>
              <a:ext uri="{FF2B5EF4-FFF2-40B4-BE49-F238E27FC236}">
                <a16:creationId xmlns:a16="http://schemas.microsoft.com/office/drawing/2014/main" id="{23D11947-37DF-4A8A-B569-7C152223559F}"/>
              </a:ext>
            </a:extLst>
          </p:cNvPr>
          <p:cNvSpPr/>
          <p:nvPr/>
        </p:nvSpPr>
        <p:spPr>
          <a:xfrm rot="20509902">
            <a:off x="473662" y="277921"/>
            <a:ext cx="2151563" cy="2307393"/>
          </a:xfrm>
          <a:custGeom>
            <a:avLst/>
            <a:gdLst/>
            <a:ahLst/>
            <a:cxnLst/>
            <a:rect l="l" t="t" r="r" b="b"/>
            <a:pathLst>
              <a:path w="7615809" h="8229600">
                <a:moveTo>
                  <a:pt x="0" y="0"/>
                </a:moveTo>
                <a:lnTo>
                  <a:pt x="7615808" y="0"/>
                </a:lnTo>
                <a:lnTo>
                  <a:pt x="7615808" y="8229600"/>
                </a:lnTo>
                <a:lnTo>
                  <a:pt x="0" y="8229600"/>
                </a:lnTo>
                <a:lnTo>
                  <a:pt x="0" y="0"/>
                </a:lnTo>
                <a:close/>
              </a:path>
            </a:pathLst>
          </a:custGeom>
          <a:blipFill>
            <a:blip r:embed="rId11"/>
            <a:stretch>
              <a:fillRect/>
            </a:stretch>
          </a:blipFill>
        </p:spPr>
      </p:sp>
    </p:spTree>
    <p:extLst>
      <p:ext uri="{BB962C8B-B14F-4D97-AF65-F5344CB8AC3E}">
        <p14:creationId xmlns:p14="http://schemas.microsoft.com/office/powerpoint/2010/main" val="15634549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Parallelogram 39">
            <a:extLst>
              <a:ext uri="{FF2B5EF4-FFF2-40B4-BE49-F238E27FC236}">
                <a16:creationId xmlns:a16="http://schemas.microsoft.com/office/drawing/2014/main" id="{EC54F650-6C8F-41AF-AF09-7A08707891DE}"/>
              </a:ext>
            </a:extLst>
          </p:cNvPr>
          <p:cNvSpPr/>
          <p:nvPr/>
        </p:nvSpPr>
        <p:spPr>
          <a:xfrm>
            <a:off x="0" y="1920240"/>
            <a:ext cx="12192000" cy="4937760"/>
          </a:xfrm>
          <a:prstGeom prst="parallelogram">
            <a:avLst>
              <a:gd name="adj" fmla="val 0"/>
            </a:avLst>
          </a:pr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EF5021CD-D74B-4CE3-B9CB-B8D1557A5870}"/>
              </a:ext>
            </a:extLst>
          </p:cNvPr>
          <p:cNvGrpSpPr/>
          <p:nvPr/>
        </p:nvGrpSpPr>
        <p:grpSpPr>
          <a:xfrm>
            <a:off x="2518519" y="7056104"/>
            <a:ext cx="7742403" cy="4936603"/>
            <a:chOff x="2518519" y="1921397"/>
            <a:chExt cx="7742403" cy="4936603"/>
          </a:xfrm>
        </p:grpSpPr>
        <p:pic>
          <p:nvPicPr>
            <p:cNvPr id="52" name="Picture 51">
              <a:extLst>
                <a:ext uri="{FF2B5EF4-FFF2-40B4-BE49-F238E27FC236}">
                  <a16:creationId xmlns:a16="http://schemas.microsoft.com/office/drawing/2014/main" id="{116F4243-70E6-4AED-AEBA-E10B830EA1E8}"/>
                </a:ext>
              </a:extLst>
            </p:cNvPr>
            <p:cNvPicPr>
              <a:picLocks noChangeAspect="1"/>
            </p:cNvPicPr>
            <p:nvPr/>
          </p:nvPicPr>
          <p:blipFill>
            <a:blip r:embed="rId2"/>
            <a:stretch>
              <a:fillRect/>
            </a:stretch>
          </p:blipFill>
          <p:spPr>
            <a:xfrm>
              <a:off x="2518519" y="1921397"/>
              <a:ext cx="7742403" cy="3946968"/>
            </a:xfrm>
            <a:prstGeom prst="rect">
              <a:avLst/>
            </a:prstGeom>
          </p:spPr>
        </p:pic>
        <p:sp>
          <p:nvSpPr>
            <p:cNvPr id="53" name="Parallelogram 52">
              <a:extLst>
                <a:ext uri="{FF2B5EF4-FFF2-40B4-BE49-F238E27FC236}">
                  <a16:creationId xmlns:a16="http://schemas.microsoft.com/office/drawing/2014/main" id="{4ED3D5B8-9A3C-4913-8014-6744F331F6C0}"/>
                </a:ext>
              </a:extLst>
            </p:cNvPr>
            <p:cNvSpPr/>
            <p:nvPr/>
          </p:nvSpPr>
          <p:spPr>
            <a:xfrm>
              <a:off x="2529840" y="5474825"/>
              <a:ext cx="7727853" cy="1383175"/>
            </a:xfrm>
            <a:prstGeom prst="parallelogram">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FE08D7F4-F1C4-4A61-A705-0A8C028BB963}"/>
              </a:ext>
            </a:extLst>
          </p:cNvPr>
          <p:cNvGrpSpPr/>
          <p:nvPr/>
        </p:nvGrpSpPr>
        <p:grpSpPr>
          <a:xfrm>
            <a:off x="2513277" y="1920240"/>
            <a:ext cx="7773723" cy="4907281"/>
            <a:chOff x="2513277" y="2379436"/>
            <a:chExt cx="7773723" cy="4478564"/>
          </a:xfrm>
        </p:grpSpPr>
        <p:sp>
          <p:nvSpPr>
            <p:cNvPr id="38" name="Parallelogram 37">
              <a:extLst>
                <a:ext uri="{FF2B5EF4-FFF2-40B4-BE49-F238E27FC236}">
                  <a16:creationId xmlns:a16="http://schemas.microsoft.com/office/drawing/2014/main" id="{3162C57D-FA63-4BFD-9717-662BADB375C7}"/>
                </a:ext>
              </a:extLst>
            </p:cNvPr>
            <p:cNvSpPr/>
            <p:nvPr/>
          </p:nvSpPr>
          <p:spPr>
            <a:xfrm>
              <a:off x="2529840" y="5105400"/>
              <a:ext cx="7757160" cy="1752600"/>
            </a:xfrm>
            <a:prstGeom prst="parallelogram">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C0033A5-C6C5-4E90-94C0-CCE45F6F56C4}"/>
                </a:ext>
              </a:extLst>
            </p:cNvPr>
            <p:cNvPicPr>
              <a:picLocks noChangeAspect="1"/>
            </p:cNvPicPr>
            <p:nvPr/>
          </p:nvPicPr>
          <p:blipFill>
            <a:blip r:embed="rId3"/>
            <a:stretch>
              <a:fillRect/>
            </a:stretch>
          </p:blipFill>
          <p:spPr>
            <a:xfrm>
              <a:off x="2513277" y="2379436"/>
              <a:ext cx="7773723" cy="3741408"/>
            </a:xfrm>
            <a:prstGeom prst="rect">
              <a:avLst/>
            </a:prstGeom>
          </p:spPr>
        </p:pic>
      </p:grpSp>
      <p:sp>
        <p:nvSpPr>
          <p:cNvPr id="2" name="Parallelogram 1">
            <a:extLst>
              <a:ext uri="{FF2B5EF4-FFF2-40B4-BE49-F238E27FC236}">
                <a16:creationId xmlns:a16="http://schemas.microsoft.com/office/drawing/2014/main" id="{1DDEBB28-E0E1-4C4F-8A78-671CC52DC321}"/>
              </a:ext>
            </a:extLst>
          </p:cNvPr>
          <p:cNvSpPr/>
          <p:nvPr/>
        </p:nvSpPr>
        <p:spPr>
          <a:xfrm>
            <a:off x="2499360" y="4693920"/>
            <a:ext cx="7780104" cy="2164080"/>
          </a:xfrm>
          <a:prstGeom prst="parallelogram">
            <a:avLst>
              <a:gd name="adj" fmla="val 0"/>
            </a:avLst>
          </a:prstGeom>
          <a:gradFill>
            <a:gsLst>
              <a:gs pos="66000">
                <a:srgbClr val="009444"/>
              </a:gs>
              <a:gs pos="0">
                <a:schemeClr val="bg2">
                  <a:lumMod val="25000"/>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86ADCACD-EA70-4EEE-BF59-9270EB04EE20}"/>
              </a:ext>
            </a:extLst>
          </p:cNvPr>
          <p:cNvSpPr txBox="1"/>
          <p:nvPr/>
        </p:nvSpPr>
        <p:spPr>
          <a:xfrm>
            <a:off x="3877363" y="5990662"/>
            <a:ext cx="5087930" cy="646331"/>
          </a:xfrm>
          <a:prstGeom prst="rect">
            <a:avLst/>
          </a:prstGeom>
          <a:noFill/>
        </p:spPr>
        <p:txBody>
          <a:bodyPr wrap="square">
            <a:spAutoFit/>
          </a:bodyPr>
          <a:lstStyle/>
          <a:p>
            <a:pPr algn="ctr"/>
            <a:r>
              <a:rPr lang="ar-DZ"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توزيع المسترجعين حسب نوع النفايات في الجزائر</a:t>
            </a:r>
            <a:endParaRPr lang="en-US"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49" name="TextBox 48">
            <a:extLst>
              <a:ext uri="{FF2B5EF4-FFF2-40B4-BE49-F238E27FC236}">
                <a16:creationId xmlns:a16="http://schemas.microsoft.com/office/drawing/2014/main" id="{4F9E4509-A699-462A-8DFA-A9D19A119525}"/>
              </a:ext>
            </a:extLst>
          </p:cNvPr>
          <p:cNvSpPr txBox="1"/>
          <p:nvPr/>
        </p:nvSpPr>
        <p:spPr>
          <a:xfrm>
            <a:off x="3755443" y="10835825"/>
            <a:ext cx="5087930" cy="369332"/>
          </a:xfrm>
          <a:prstGeom prst="rect">
            <a:avLst/>
          </a:prstGeom>
          <a:noFill/>
        </p:spPr>
        <p:txBody>
          <a:bodyPr wrap="square">
            <a:spAutoFit/>
          </a:bodyPr>
          <a:lstStyle/>
          <a:p>
            <a:pPr algn="ctr"/>
            <a:r>
              <a:rPr lang="ar-DZ"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توزيع المسترجعين حسب الفروع في الجزائر</a:t>
            </a:r>
            <a:endParaRPr lang="en-US"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grpSp>
        <p:nvGrpSpPr>
          <p:cNvPr id="9" name="Group 8">
            <a:extLst>
              <a:ext uri="{FF2B5EF4-FFF2-40B4-BE49-F238E27FC236}">
                <a16:creationId xmlns:a16="http://schemas.microsoft.com/office/drawing/2014/main" id="{4C9DBBEA-448C-4D78-BFCF-A6BD473DF742}"/>
              </a:ext>
            </a:extLst>
          </p:cNvPr>
          <p:cNvGrpSpPr/>
          <p:nvPr/>
        </p:nvGrpSpPr>
        <p:grpSpPr>
          <a:xfrm>
            <a:off x="-7802978" y="1905000"/>
            <a:ext cx="7802978" cy="4953000"/>
            <a:chOff x="2479849" y="2042160"/>
            <a:chExt cx="7730951" cy="4815840"/>
          </a:xfrm>
        </p:grpSpPr>
        <p:sp>
          <p:nvSpPr>
            <p:cNvPr id="42" name="Parallelogram 41">
              <a:extLst>
                <a:ext uri="{FF2B5EF4-FFF2-40B4-BE49-F238E27FC236}">
                  <a16:creationId xmlns:a16="http://schemas.microsoft.com/office/drawing/2014/main" id="{B57A7685-13CD-4C9C-A299-357B85BC9A76}"/>
                </a:ext>
              </a:extLst>
            </p:cNvPr>
            <p:cNvSpPr/>
            <p:nvPr/>
          </p:nvSpPr>
          <p:spPr>
            <a:xfrm>
              <a:off x="2499360" y="4693920"/>
              <a:ext cx="7711440" cy="2164080"/>
            </a:xfrm>
            <a:prstGeom prst="parallelogram">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D4E1FEB-444E-4F0B-BE01-FCBD47EBDBD0}"/>
                </a:ext>
              </a:extLst>
            </p:cNvPr>
            <p:cNvPicPr>
              <a:picLocks noChangeAspect="1"/>
            </p:cNvPicPr>
            <p:nvPr/>
          </p:nvPicPr>
          <p:blipFill>
            <a:blip r:embed="rId4"/>
            <a:stretch>
              <a:fillRect/>
            </a:stretch>
          </p:blipFill>
          <p:spPr>
            <a:xfrm>
              <a:off x="2479849" y="2042160"/>
              <a:ext cx="7729897" cy="3719734"/>
            </a:xfrm>
            <a:prstGeom prst="rect">
              <a:avLst/>
            </a:prstGeom>
          </p:spPr>
        </p:pic>
      </p:grpSp>
      <p:sp>
        <p:nvSpPr>
          <p:cNvPr id="4" name="Freeform 22">
            <a:extLst>
              <a:ext uri="{FF2B5EF4-FFF2-40B4-BE49-F238E27FC236}">
                <a16:creationId xmlns:a16="http://schemas.microsoft.com/office/drawing/2014/main" id="{43E5ABB1-A524-4F7E-AE0C-AC6A3D144333}"/>
              </a:ext>
            </a:extLst>
          </p:cNvPr>
          <p:cNvSpPr/>
          <p:nvPr/>
        </p:nvSpPr>
        <p:spPr>
          <a:xfrm>
            <a:off x="9504185" y="-1563848"/>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5">
              <a:duotone>
                <a:prstClr val="black"/>
                <a:schemeClr val="accent6">
                  <a:tint val="45000"/>
                  <a:satMod val="400000"/>
                </a:schemeClr>
              </a:duotone>
              <a:lum bright="-30000" contrast="-41000"/>
              <a:extLst>
                <a:ext uri="{96DAC541-7B7A-43D3-8B79-37D633B846F1}">
                  <asvg:svgBlip xmlns:asvg="http://schemas.microsoft.com/office/drawing/2016/SVG/main" r:embed="rId6"/>
                </a:ext>
              </a:extLst>
            </a:blip>
            <a:stretch>
              <a:fillRect/>
            </a:stretch>
          </a:blipFill>
          <a:effectLst>
            <a:outerShdw blurRad="571500" dist="50800" dir="5400000" algn="ctr" rotWithShape="0">
              <a:srgbClr val="000000">
                <a:alpha val="43137"/>
              </a:srgbClr>
            </a:outerShdw>
          </a:effectLst>
        </p:spPr>
      </p:sp>
      <p:sp>
        <p:nvSpPr>
          <p:cNvPr id="36" name="TextBox 35">
            <a:extLst>
              <a:ext uri="{FF2B5EF4-FFF2-40B4-BE49-F238E27FC236}">
                <a16:creationId xmlns:a16="http://schemas.microsoft.com/office/drawing/2014/main" id="{4D777E88-20AD-41B7-A076-641030E23E60}"/>
              </a:ext>
            </a:extLst>
          </p:cNvPr>
          <p:cNvSpPr txBox="1"/>
          <p:nvPr/>
        </p:nvSpPr>
        <p:spPr>
          <a:xfrm>
            <a:off x="4065563" y="931447"/>
            <a:ext cx="7774629" cy="707886"/>
          </a:xfrm>
          <a:prstGeom prst="rect">
            <a:avLst/>
          </a:prstGeom>
          <a:noFill/>
        </p:spPr>
        <p:txBody>
          <a:bodyPr wrap="square">
            <a:spAutoFit/>
          </a:bodyPr>
          <a:lstStyle/>
          <a:p>
            <a:pPr algn="ctr" rtl="1"/>
            <a:r>
              <a:rPr lang="ar-DZ" sz="40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واقع  </a:t>
            </a:r>
            <a:r>
              <a:rPr lang="ar-DZ" sz="40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إعادة التدوير في الجزائر</a:t>
            </a:r>
            <a:endParaRPr lang="en-US" sz="40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44" name="TextBox 43">
            <a:extLst>
              <a:ext uri="{FF2B5EF4-FFF2-40B4-BE49-F238E27FC236}">
                <a16:creationId xmlns:a16="http://schemas.microsoft.com/office/drawing/2014/main" id="{B37554CE-E6E6-4B22-BF1E-BEB31C05BEE9}"/>
              </a:ext>
            </a:extLst>
          </p:cNvPr>
          <p:cNvSpPr txBox="1"/>
          <p:nvPr/>
        </p:nvSpPr>
        <p:spPr>
          <a:xfrm>
            <a:off x="-6546797" y="6051622"/>
            <a:ext cx="5087930" cy="646331"/>
          </a:xfrm>
          <a:prstGeom prst="rect">
            <a:avLst/>
          </a:prstGeom>
          <a:noFill/>
        </p:spPr>
        <p:txBody>
          <a:bodyPr wrap="square">
            <a:spAutoFit/>
          </a:bodyPr>
          <a:lstStyle/>
          <a:p>
            <a:pPr algn="ctr" rtl="1"/>
            <a:r>
              <a:rPr lang="ar-DZ"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توزيع المؤسسات التي تنشط في إعادة التدوير حسب الولايات في الجزائر</a:t>
            </a:r>
            <a:endParaRPr lang="en-US"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5" name="Freeform 30">
            <a:extLst>
              <a:ext uri="{FF2B5EF4-FFF2-40B4-BE49-F238E27FC236}">
                <a16:creationId xmlns:a16="http://schemas.microsoft.com/office/drawing/2014/main" id="{FA9FA5C7-479F-4243-A2F4-50A7D58018FA}"/>
              </a:ext>
            </a:extLst>
          </p:cNvPr>
          <p:cNvSpPr/>
          <p:nvPr/>
        </p:nvSpPr>
        <p:spPr>
          <a:xfrm>
            <a:off x="-3915020" y="3929398"/>
            <a:ext cx="6942429" cy="6708122"/>
          </a:xfrm>
          <a:custGeom>
            <a:avLst/>
            <a:gdLst/>
            <a:ahLst/>
            <a:cxnLst/>
            <a:rect l="l" t="t" r="r" b="b"/>
            <a:pathLst>
              <a:path w="8517050" h="8229600">
                <a:moveTo>
                  <a:pt x="0" y="0"/>
                </a:moveTo>
                <a:lnTo>
                  <a:pt x="8517050" y="0"/>
                </a:lnTo>
                <a:lnTo>
                  <a:pt x="8517050" y="8229600"/>
                </a:lnTo>
                <a:lnTo>
                  <a:pt x="0" y="8229600"/>
                </a:lnTo>
                <a:lnTo>
                  <a:pt x="0" y="0"/>
                </a:lnTo>
                <a:close/>
              </a:path>
            </a:pathLst>
          </a:custGeom>
          <a:blipFill>
            <a:blip r:embed="rId7"/>
            <a:stretch>
              <a:fillRect/>
            </a:stretch>
          </a:blipFill>
          <a:effectLst>
            <a:outerShdw blurRad="469900" dist="50800" dir="5400000" algn="ctr" rotWithShape="0">
              <a:srgbClr val="000000">
                <a:alpha val="43137"/>
              </a:srgbClr>
            </a:outerShdw>
          </a:effectLst>
        </p:spPr>
      </p:sp>
      <p:sp>
        <p:nvSpPr>
          <p:cNvPr id="45" name="Freeform 10">
            <a:extLst>
              <a:ext uri="{FF2B5EF4-FFF2-40B4-BE49-F238E27FC236}">
                <a16:creationId xmlns:a16="http://schemas.microsoft.com/office/drawing/2014/main" id="{23D11947-37DF-4A8A-B569-7C152223559F}"/>
              </a:ext>
            </a:extLst>
          </p:cNvPr>
          <p:cNvSpPr/>
          <p:nvPr/>
        </p:nvSpPr>
        <p:spPr>
          <a:xfrm rot="20509902">
            <a:off x="473662" y="277921"/>
            <a:ext cx="2151563" cy="2307393"/>
          </a:xfrm>
          <a:custGeom>
            <a:avLst/>
            <a:gdLst/>
            <a:ahLst/>
            <a:cxnLst/>
            <a:rect l="l" t="t" r="r" b="b"/>
            <a:pathLst>
              <a:path w="7615809" h="8229600">
                <a:moveTo>
                  <a:pt x="0" y="0"/>
                </a:moveTo>
                <a:lnTo>
                  <a:pt x="7615808" y="0"/>
                </a:lnTo>
                <a:lnTo>
                  <a:pt x="7615808" y="8229600"/>
                </a:lnTo>
                <a:lnTo>
                  <a:pt x="0" y="8229600"/>
                </a:lnTo>
                <a:lnTo>
                  <a:pt x="0" y="0"/>
                </a:lnTo>
                <a:close/>
              </a:path>
            </a:pathLst>
          </a:custGeom>
          <a:blipFill>
            <a:blip r:embed="rId8"/>
            <a:stretch>
              <a:fillRect/>
            </a:stretch>
          </a:blipFill>
        </p:spPr>
      </p:sp>
    </p:spTree>
    <p:extLst>
      <p:ext uri="{BB962C8B-B14F-4D97-AF65-F5344CB8AC3E}">
        <p14:creationId xmlns:p14="http://schemas.microsoft.com/office/powerpoint/2010/main" val="19110343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Parallelogram 39">
            <a:extLst>
              <a:ext uri="{FF2B5EF4-FFF2-40B4-BE49-F238E27FC236}">
                <a16:creationId xmlns:a16="http://schemas.microsoft.com/office/drawing/2014/main" id="{EC54F650-6C8F-41AF-AF09-7A08707891DE}"/>
              </a:ext>
            </a:extLst>
          </p:cNvPr>
          <p:cNvSpPr/>
          <p:nvPr/>
        </p:nvSpPr>
        <p:spPr>
          <a:xfrm>
            <a:off x="0" y="1920240"/>
            <a:ext cx="12192000" cy="4937760"/>
          </a:xfrm>
          <a:prstGeom prst="parallelogram">
            <a:avLst>
              <a:gd name="adj" fmla="val 0"/>
            </a:avLst>
          </a:pr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5768B8D1-0F97-485C-B3B4-FB3118F4038C}"/>
              </a:ext>
            </a:extLst>
          </p:cNvPr>
          <p:cNvGrpSpPr/>
          <p:nvPr/>
        </p:nvGrpSpPr>
        <p:grpSpPr>
          <a:xfrm>
            <a:off x="2525438" y="6858000"/>
            <a:ext cx="7727853" cy="4872702"/>
            <a:chOff x="2525438" y="1985298"/>
            <a:chExt cx="7727853" cy="4872702"/>
          </a:xfrm>
        </p:grpSpPr>
        <p:pic>
          <p:nvPicPr>
            <p:cNvPr id="50" name="Picture 49">
              <a:extLst>
                <a:ext uri="{FF2B5EF4-FFF2-40B4-BE49-F238E27FC236}">
                  <a16:creationId xmlns:a16="http://schemas.microsoft.com/office/drawing/2014/main" id="{822B60DF-5ACF-4605-921F-06722A8094AE}"/>
                </a:ext>
              </a:extLst>
            </p:cNvPr>
            <p:cNvPicPr>
              <a:picLocks noChangeAspect="1"/>
            </p:cNvPicPr>
            <p:nvPr/>
          </p:nvPicPr>
          <p:blipFill>
            <a:blip r:embed="rId2"/>
            <a:stretch>
              <a:fillRect/>
            </a:stretch>
          </p:blipFill>
          <p:spPr>
            <a:xfrm>
              <a:off x="2529840" y="1985298"/>
              <a:ext cx="7716129" cy="3450135"/>
            </a:xfrm>
            <a:prstGeom prst="rect">
              <a:avLst/>
            </a:prstGeom>
          </p:spPr>
        </p:pic>
        <p:sp>
          <p:nvSpPr>
            <p:cNvPr id="51" name="Parallelogram 50">
              <a:extLst>
                <a:ext uri="{FF2B5EF4-FFF2-40B4-BE49-F238E27FC236}">
                  <a16:creationId xmlns:a16="http://schemas.microsoft.com/office/drawing/2014/main" id="{925BC867-3C4D-4329-A27D-6A7D7403C86D}"/>
                </a:ext>
              </a:extLst>
            </p:cNvPr>
            <p:cNvSpPr/>
            <p:nvPr/>
          </p:nvSpPr>
          <p:spPr>
            <a:xfrm>
              <a:off x="2525438" y="5227320"/>
              <a:ext cx="7727853" cy="1630680"/>
            </a:xfrm>
            <a:prstGeom prst="parallelogram">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5B2693D1-CF11-46D4-B7E3-8FDEAACEEC7B}"/>
              </a:ext>
            </a:extLst>
          </p:cNvPr>
          <p:cNvGrpSpPr/>
          <p:nvPr/>
        </p:nvGrpSpPr>
        <p:grpSpPr>
          <a:xfrm>
            <a:off x="-7773723" y="1920240"/>
            <a:ext cx="7773723" cy="4907281"/>
            <a:chOff x="2513277" y="2379436"/>
            <a:chExt cx="7773723" cy="4478564"/>
          </a:xfrm>
        </p:grpSpPr>
        <p:sp>
          <p:nvSpPr>
            <p:cNvPr id="46" name="Parallelogram 45">
              <a:extLst>
                <a:ext uri="{FF2B5EF4-FFF2-40B4-BE49-F238E27FC236}">
                  <a16:creationId xmlns:a16="http://schemas.microsoft.com/office/drawing/2014/main" id="{2E1350A0-9D58-4E60-80E7-B9D61EA35736}"/>
                </a:ext>
              </a:extLst>
            </p:cNvPr>
            <p:cNvSpPr/>
            <p:nvPr/>
          </p:nvSpPr>
          <p:spPr>
            <a:xfrm>
              <a:off x="2529840" y="5105400"/>
              <a:ext cx="7757160" cy="1752600"/>
            </a:xfrm>
            <a:prstGeom prst="parallelogram">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B456FAB6-28E0-4B3E-B64A-3A856800FD1D}"/>
                </a:ext>
              </a:extLst>
            </p:cNvPr>
            <p:cNvPicPr>
              <a:picLocks noChangeAspect="1"/>
            </p:cNvPicPr>
            <p:nvPr/>
          </p:nvPicPr>
          <p:blipFill>
            <a:blip r:embed="rId3"/>
            <a:stretch>
              <a:fillRect/>
            </a:stretch>
          </p:blipFill>
          <p:spPr>
            <a:xfrm>
              <a:off x="2513277" y="2379436"/>
              <a:ext cx="7773723" cy="3741408"/>
            </a:xfrm>
            <a:prstGeom prst="rect">
              <a:avLst/>
            </a:prstGeom>
          </p:spPr>
        </p:pic>
      </p:grpSp>
      <p:sp>
        <p:nvSpPr>
          <p:cNvPr id="48" name="TextBox 47">
            <a:extLst>
              <a:ext uri="{FF2B5EF4-FFF2-40B4-BE49-F238E27FC236}">
                <a16:creationId xmlns:a16="http://schemas.microsoft.com/office/drawing/2014/main" id="{10D4F91E-1E46-4783-96E6-8ECAA7CA6310}"/>
              </a:ext>
            </a:extLst>
          </p:cNvPr>
          <p:cNvSpPr txBox="1"/>
          <p:nvPr/>
        </p:nvSpPr>
        <p:spPr>
          <a:xfrm>
            <a:off x="-6409637" y="5990662"/>
            <a:ext cx="5087930" cy="646331"/>
          </a:xfrm>
          <a:prstGeom prst="rect">
            <a:avLst/>
          </a:prstGeom>
          <a:noFill/>
        </p:spPr>
        <p:txBody>
          <a:bodyPr wrap="square">
            <a:spAutoFit/>
          </a:bodyPr>
          <a:lstStyle/>
          <a:p>
            <a:pPr algn="ctr"/>
            <a:r>
              <a:rPr lang="ar-DZ"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توزيع المسترجعين حسب نوع النفايات في الجزائر</a:t>
            </a:r>
            <a:endParaRPr lang="en-US"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grpSp>
        <p:nvGrpSpPr>
          <p:cNvPr id="10" name="Group 9">
            <a:extLst>
              <a:ext uri="{FF2B5EF4-FFF2-40B4-BE49-F238E27FC236}">
                <a16:creationId xmlns:a16="http://schemas.microsoft.com/office/drawing/2014/main" id="{26D2EBB2-5C1C-4B96-9E67-5F4E94F88D8A}"/>
              </a:ext>
            </a:extLst>
          </p:cNvPr>
          <p:cNvGrpSpPr/>
          <p:nvPr/>
        </p:nvGrpSpPr>
        <p:grpSpPr>
          <a:xfrm>
            <a:off x="2518519" y="1921397"/>
            <a:ext cx="7742403" cy="4936603"/>
            <a:chOff x="2518519" y="1921397"/>
            <a:chExt cx="7742403" cy="4936603"/>
          </a:xfrm>
        </p:grpSpPr>
        <p:pic>
          <p:nvPicPr>
            <p:cNvPr id="7" name="Picture 6">
              <a:extLst>
                <a:ext uri="{FF2B5EF4-FFF2-40B4-BE49-F238E27FC236}">
                  <a16:creationId xmlns:a16="http://schemas.microsoft.com/office/drawing/2014/main" id="{37AB0159-7730-40CB-91CA-A222993E4E6F}"/>
                </a:ext>
              </a:extLst>
            </p:cNvPr>
            <p:cNvPicPr>
              <a:picLocks noChangeAspect="1"/>
            </p:cNvPicPr>
            <p:nvPr/>
          </p:nvPicPr>
          <p:blipFill>
            <a:blip r:embed="rId4"/>
            <a:stretch>
              <a:fillRect/>
            </a:stretch>
          </p:blipFill>
          <p:spPr>
            <a:xfrm>
              <a:off x="2518519" y="1921397"/>
              <a:ext cx="7742403" cy="3946968"/>
            </a:xfrm>
            <a:prstGeom prst="rect">
              <a:avLst/>
            </a:prstGeom>
          </p:spPr>
        </p:pic>
        <p:sp>
          <p:nvSpPr>
            <p:cNvPr id="30" name="Parallelogram 29">
              <a:extLst>
                <a:ext uri="{FF2B5EF4-FFF2-40B4-BE49-F238E27FC236}">
                  <a16:creationId xmlns:a16="http://schemas.microsoft.com/office/drawing/2014/main" id="{B1C21D20-5A87-49E5-AAA1-27ABCA5ABD74}"/>
                </a:ext>
              </a:extLst>
            </p:cNvPr>
            <p:cNvSpPr/>
            <p:nvPr/>
          </p:nvSpPr>
          <p:spPr>
            <a:xfrm>
              <a:off x="2529840" y="5474825"/>
              <a:ext cx="7727853" cy="1383175"/>
            </a:xfrm>
            <a:prstGeom prst="parallelogram">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reeform 22">
            <a:extLst>
              <a:ext uri="{FF2B5EF4-FFF2-40B4-BE49-F238E27FC236}">
                <a16:creationId xmlns:a16="http://schemas.microsoft.com/office/drawing/2014/main" id="{43E5ABB1-A524-4F7E-AE0C-AC6A3D144333}"/>
              </a:ext>
            </a:extLst>
          </p:cNvPr>
          <p:cNvSpPr/>
          <p:nvPr/>
        </p:nvSpPr>
        <p:spPr>
          <a:xfrm>
            <a:off x="9504185" y="-1563848"/>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5">
              <a:duotone>
                <a:prstClr val="black"/>
                <a:schemeClr val="accent6">
                  <a:tint val="45000"/>
                  <a:satMod val="400000"/>
                </a:schemeClr>
              </a:duotone>
              <a:lum bright="-30000" contrast="-41000"/>
              <a:extLst>
                <a:ext uri="{96DAC541-7B7A-43D3-8B79-37D633B846F1}">
                  <asvg:svgBlip xmlns:asvg="http://schemas.microsoft.com/office/drawing/2016/SVG/main" r:embed="rId6"/>
                </a:ext>
              </a:extLst>
            </a:blip>
            <a:stretch>
              <a:fillRect/>
            </a:stretch>
          </a:blipFill>
          <a:effectLst>
            <a:outerShdw blurRad="571500" dist="50800" dir="5400000" algn="ctr" rotWithShape="0">
              <a:srgbClr val="000000">
                <a:alpha val="43137"/>
              </a:srgbClr>
            </a:outerShdw>
          </a:effectLst>
        </p:spPr>
      </p:sp>
      <p:sp>
        <p:nvSpPr>
          <p:cNvPr id="36" name="TextBox 35">
            <a:extLst>
              <a:ext uri="{FF2B5EF4-FFF2-40B4-BE49-F238E27FC236}">
                <a16:creationId xmlns:a16="http://schemas.microsoft.com/office/drawing/2014/main" id="{4D777E88-20AD-41B7-A076-641030E23E60}"/>
              </a:ext>
            </a:extLst>
          </p:cNvPr>
          <p:cNvSpPr txBox="1"/>
          <p:nvPr/>
        </p:nvSpPr>
        <p:spPr>
          <a:xfrm>
            <a:off x="4065563" y="931447"/>
            <a:ext cx="7774629" cy="707886"/>
          </a:xfrm>
          <a:prstGeom prst="rect">
            <a:avLst/>
          </a:prstGeom>
          <a:noFill/>
        </p:spPr>
        <p:txBody>
          <a:bodyPr wrap="square">
            <a:spAutoFit/>
          </a:bodyPr>
          <a:lstStyle/>
          <a:p>
            <a:pPr algn="ctr" rtl="1"/>
            <a:r>
              <a:rPr lang="ar-DZ" sz="40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واقع  </a:t>
            </a:r>
            <a:r>
              <a:rPr lang="ar-DZ" sz="40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إعادة التدوير في الجزائر</a:t>
            </a:r>
            <a:endParaRPr lang="en-US" sz="40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 name="Parallelogram 1">
            <a:extLst>
              <a:ext uri="{FF2B5EF4-FFF2-40B4-BE49-F238E27FC236}">
                <a16:creationId xmlns:a16="http://schemas.microsoft.com/office/drawing/2014/main" id="{1DDEBB28-E0E1-4C4F-8A78-671CC52DC321}"/>
              </a:ext>
            </a:extLst>
          </p:cNvPr>
          <p:cNvSpPr/>
          <p:nvPr/>
        </p:nvSpPr>
        <p:spPr>
          <a:xfrm>
            <a:off x="2519680" y="4693920"/>
            <a:ext cx="7759784" cy="2164080"/>
          </a:xfrm>
          <a:prstGeom prst="parallelogram">
            <a:avLst>
              <a:gd name="adj" fmla="val 0"/>
            </a:avLst>
          </a:prstGeom>
          <a:gradFill>
            <a:gsLst>
              <a:gs pos="66000">
                <a:srgbClr val="009444"/>
              </a:gs>
              <a:gs pos="0">
                <a:schemeClr val="bg2">
                  <a:lumMod val="25000"/>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F5FE359-0FEB-4837-90BD-B12D4F16A24A}"/>
              </a:ext>
            </a:extLst>
          </p:cNvPr>
          <p:cNvSpPr txBox="1"/>
          <p:nvPr/>
        </p:nvSpPr>
        <p:spPr>
          <a:xfrm>
            <a:off x="3740203" y="5899222"/>
            <a:ext cx="5087930" cy="369332"/>
          </a:xfrm>
          <a:prstGeom prst="rect">
            <a:avLst/>
          </a:prstGeom>
          <a:noFill/>
        </p:spPr>
        <p:txBody>
          <a:bodyPr wrap="square">
            <a:spAutoFit/>
          </a:bodyPr>
          <a:lstStyle/>
          <a:p>
            <a:pPr algn="ctr"/>
            <a:r>
              <a:rPr lang="ar-DZ"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توزيع المسترجعين حسب الفروع في الجزائر</a:t>
            </a:r>
            <a:endParaRPr lang="en-US"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5" name="Freeform 30">
            <a:extLst>
              <a:ext uri="{FF2B5EF4-FFF2-40B4-BE49-F238E27FC236}">
                <a16:creationId xmlns:a16="http://schemas.microsoft.com/office/drawing/2014/main" id="{FA9FA5C7-479F-4243-A2F4-50A7D58018FA}"/>
              </a:ext>
            </a:extLst>
          </p:cNvPr>
          <p:cNvSpPr/>
          <p:nvPr/>
        </p:nvSpPr>
        <p:spPr>
          <a:xfrm>
            <a:off x="-3915020" y="3929398"/>
            <a:ext cx="6942429" cy="6708122"/>
          </a:xfrm>
          <a:custGeom>
            <a:avLst/>
            <a:gdLst/>
            <a:ahLst/>
            <a:cxnLst/>
            <a:rect l="l" t="t" r="r" b="b"/>
            <a:pathLst>
              <a:path w="8517050" h="8229600">
                <a:moveTo>
                  <a:pt x="0" y="0"/>
                </a:moveTo>
                <a:lnTo>
                  <a:pt x="8517050" y="0"/>
                </a:lnTo>
                <a:lnTo>
                  <a:pt x="8517050" y="8229600"/>
                </a:lnTo>
                <a:lnTo>
                  <a:pt x="0" y="8229600"/>
                </a:lnTo>
                <a:lnTo>
                  <a:pt x="0" y="0"/>
                </a:lnTo>
                <a:close/>
              </a:path>
            </a:pathLst>
          </a:custGeom>
          <a:blipFill>
            <a:blip r:embed="rId7"/>
            <a:stretch>
              <a:fillRect/>
            </a:stretch>
          </a:blipFill>
          <a:effectLst>
            <a:outerShdw blurRad="469900" dist="50800" dir="5400000" algn="ctr" rotWithShape="0">
              <a:srgbClr val="000000">
                <a:alpha val="43137"/>
              </a:srgbClr>
            </a:outerShdw>
          </a:effectLst>
        </p:spPr>
      </p:sp>
      <p:sp>
        <p:nvSpPr>
          <p:cNvPr id="38" name="Freeform 10">
            <a:extLst>
              <a:ext uri="{FF2B5EF4-FFF2-40B4-BE49-F238E27FC236}">
                <a16:creationId xmlns:a16="http://schemas.microsoft.com/office/drawing/2014/main" id="{101C6C33-6B3F-4E94-82B3-17E19193854E}"/>
              </a:ext>
            </a:extLst>
          </p:cNvPr>
          <p:cNvSpPr/>
          <p:nvPr/>
        </p:nvSpPr>
        <p:spPr>
          <a:xfrm rot="20509902">
            <a:off x="473662" y="277921"/>
            <a:ext cx="2151563" cy="2307393"/>
          </a:xfrm>
          <a:custGeom>
            <a:avLst/>
            <a:gdLst/>
            <a:ahLst/>
            <a:cxnLst/>
            <a:rect l="l" t="t" r="r" b="b"/>
            <a:pathLst>
              <a:path w="7615809" h="8229600">
                <a:moveTo>
                  <a:pt x="0" y="0"/>
                </a:moveTo>
                <a:lnTo>
                  <a:pt x="7615808" y="0"/>
                </a:lnTo>
                <a:lnTo>
                  <a:pt x="7615808" y="8229600"/>
                </a:lnTo>
                <a:lnTo>
                  <a:pt x="0" y="8229600"/>
                </a:lnTo>
                <a:lnTo>
                  <a:pt x="0" y="0"/>
                </a:lnTo>
                <a:close/>
              </a:path>
            </a:pathLst>
          </a:custGeom>
          <a:blipFill>
            <a:blip r:embed="rId8"/>
            <a:stretch>
              <a:fillRect/>
            </a:stretch>
          </a:blipFill>
        </p:spPr>
      </p:sp>
      <p:sp>
        <p:nvSpPr>
          <p:cNvPr id="52" name="TextBox 51">
            <a:extLst>
              <a:ext uri="{FF2B5EF4-FFF2-40B4-BE49-F238E27FC236}">
                <a16:creationId xmlns:a16="http://schemas.microsoft.com/office/drawing/2014/main" id="{095E48AB-4E7F-48CC-8188-64E6F2B02DBE}"/>
              </a:ext>
            </a:extLst>
          </p:cNvPr>
          <p:cNvSpPr txBox="1"/>
          <p:nvPr/>
        </p:nvSpPr>
        <p:spPr>
          <a:xfrm>
            <a:off x="3674841" y="10771924"/>
            <a:ext cx="5087930" cy="369332"/>
          </a:xfrm>
          <a:prstGeom prst="rect">
            <a:avLst/>
          </a:prstGeom>
          <a:noFill/>
        </p:spPr>
        <p:txBody>
          <a:bodyPr wrap="square">
            <a:spAutoFit/>
          </a:bodyPr>
          <a:lstStyle/>
          <a:p>
            <a:pPr algn="ctr"/>
            <a:r>
              <a:rPr lang="ar-DZ"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توزيع المرسكلين حسب نوع النفايات في الجزائر</a:t>
            </a:r>
            <a:endParaRPr lang="en-US"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Tree>
    <p:extLst>
      <p:ext uri="{BB962C8B-B14F-4D97-AF65-F5344CB8AC3E}">
        <p14:creationId xmlns:p14="http://schemas.microsoft.com/office/powerpoint/2010/main" val="14124402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Parallelogram 39">
            <a:extLst>
              <a:ext uri="{FF2B5EF4-FFF2-40B4-BE49-F238E27FC236}">
                <a16:creationId xmlns:a16="http://schemas.microsoft.com/office/drawing/2014/main" id="{EC54F650-6C8F-41AF-AF09-7A08707891DE}"/>
              </a:ext>
            </a:extLst>
          </p:cNvPr>
          <p:cNvSpPr/>
          <p:nvPr/>
        </p:nvSpPr>
        <p:spPr>
          <a:xfrm>
            <a:off x="0" y="1920240"/>
            <a:ext cx="12192000" cy="4937760"/>
          </a:xfrm>
          <a:prstGeom prst="parallelogram">
            <a:avLst>
              <a:gd name="adj" fmla="val 0"/>
            </a:avLst>
          </a:pr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1B12E68-A989-4DB2-9EA7-E9B416488DEE}"/>
              </a:ext>
            </a:extLst>
          </p:cNvPr>
          <p:cNvGrpSpPr/>
          <p:nvPr/>
        </p:nvGrpSpPr>
        <p:grpSpPr>
          <a:xfrm>
            <a:off x="2525438" y="1985298"/>
            <a:ext cx="7727853" cy="4872702"/>
            <a:chOff x="2525438" y="1985298"/>
            <a:chExt cx="7727853" cy="4872702"/>
          </a:xfrm>
        </p:grpSpPr>
        <p:pic>
          <p:nvPicPr>
            <p:cNvPr id="11" name="Picture 10">
              <a:extLst>
                <a:ext uri="{FF2B5EF4-FFF2-40B4-BE49-F238E27FC236}">
                  <a16:creationId xmlns:a16="http://schemas.microsoft.com/office/drawing/2014/main" id="{6B2CEB26-4DC8-4F82-A34F-68665DA8B5B0}"/>
                </a:ext>
              </a:extLst>
            </p:cNvPr>
            <p:cNvPicPr>
              <a:picLocks noChangeAspect="1"/>
            </p:cNvPicPr>
            <p:nvPr/>
          </p:nvPicPr>
          <p:blipFill>
            <a:blip r:embed="rId2"/>
            <a:stretch>
              <a:fillRect/>
            </a:stretch>
          </p:blipFill>
          <p:spPr>
            <a:xfrm>
              <a:off x="2529840" y="1985298"/>
              <a:ext cx="7716129" cy="3450135"/>
            </a:xfrm>
            <a:prstGeom prst="rect">
              <a:avLst/>
            </a:prstGeom>
          </p:spPr>
        </p:pic>
        <p:sp>
          <p:nvSpPr>
            <p:cNvPr id="46" name="Parallelogram 45">
              <a:extLst>
                <a:ext uri="{FF2B5EF4-FFF2-40B4-BE49-F238E27FC236}">
                  <a16:creationId xmlns:a16="http://schemas.microsoft.com/office/drawing/2014/main" id="{BCE1435B-8919-4B33-A8BA-E898E67B69D2}"/>
                </a:ext>
              </a:extLst>
            </p:cNvPr>
            <p:cNvSpPr/>
            <p:nvPr/>
          </p:nvSpPr>
          <p:spPr>
            <a:xfrm>
              <a:off x="2525438" y="5227320"/>
              <a:ext cx="7727853" cy="1630680"/>
            </a:xfrm>
            <a:prstGeom prst="parallelogram">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26D2EBB2-5C1C-4B96-9E67-5F4E94F88D8A}"/>
              </a:ext>
            </a:extLst>
          </p:cNvPr>
          <p:cNvGrpSpPr/>
          <p:nvPr/>
        </p:nvGrpSpPr>
        <p:grpSpPr>
          <a:xfrm>
            <a:off x="-7742403" y="1921397"/>
            <a:ext cx="7742403" cy="4936603"/>
            <a:chOff x="2518519" y="1921397"/>
            <a:chExt cx="7742403" cy="4936603"/>
          </a:xfrm>
        </p:grpSpPr>
        <p:pic>
          <p:nvPicPr>
            <p:cNvPr id="7" name="Picture 6">
              <a:extLst>
                <a:ext uri="{FF2B5EF4-FFF2-40B4-BE49-F238E27FC236}">
                  <a16:creationId xmlns:a16="http://schemas.microsoft.com/office/drawing/2014/main" id="{37AB0159-7730-40CB-91CA-A222993E4E6F}"/>
                </a:ext>
              </a:extLst>
            </p:cNvPr>
            <p:cNvPicPr>
              <a:picLocks noChangeAspect="1"/>
            </p:cNvPicPr>
            <p:nvPr/>
          </p:nvPicPr>
          <p:blipFill>
            <a:blip r:embed="rId3"/>
            <a:stretch>
              <a:fillRect/>
            </a:stretch>
          </p:blipFill>
          <p:spPr>
            <a:xfrm>
              <a:off x="2518519" y="1921397"/>
              <a:ext cx="7742403" cy="3515143"/>
            </a:xfrm>
            <a:prstGeom prst="rect">
              <a:avLst/>
            </a:prstGeom>
          </p:spPr>
        </p:pic>
        <p:sp>
          <p:nvSpPr>
            <p:cNvPr id="30" name="Parallelogram 29">
              <a:extLst>
                <a:ext uri="{FF2B5EF4-FFF2-40B4-BE49-F238E27FC236}">
                  <a16:creationId xmlns:a16="http://schemas.microsoft.com/office/drawing/2014/main" id="{B1C21D20-5A87-49E5-AAA1-27ABCA5ABD74}"/>
                </a:ext>
              </a:extLst>
            </p:cNvPr>
            <p:cNvSpPr/>
            <p:nvPr/>
          </p:nvSpPr>
          <p:spPr>
            <a:xfrm>
              <a:off x="2529840" y="4632285"/>
              <a:ext cx="7727853" cy="2225715"/>
            </a:xfrm>
            <a:prstGeom prst="parallelogram">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reeform 22">
            <a:extLst>
              <a:ext uri="{FF2B5EF4-FFF2-40B4-BE49-F238E27FC236}">
                <a16:creationId xmlns:a16="http://schemas.microsoft.com/office/drawing/2014/main" id="{43E5ABB1-A524-4F7E-AE0C-AC6A3D144333}"/>
              </a:ext>
            </a:extLst>
          </p:cNvPr>
          <p:cNvSpPr/>
          <p:nvPr/>
        </p:nvSpPr>
        <p:spPr>
          <a:xfrm>
            <a:off x="9504185" y="-1563848"/>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4">
              <a:duotone>
                <a:prstClr val="black"/>
                <a:schemeClr val="accent6">
                  <a:tint val="45000"/>
                  <a:satMod val="400000"/>
                </a:schemeClr>
              </a:duotone>
              <a:lum bright="-30000" contrast="-41000"/>
              <a:extLst>
                <a:ext uri="{96DAC541-7B7A-43D3-8B79-37D633B846F1}">
                  <asvg:svgBlip xmlns:asvg="http://schemas.microsoft.com/office/drawing/2016/SVG/main" r:embed="rId5"/>
                </a:ext>
              </a:extLst>
            </a:blip>
            <a:stretch>
              <a:fillRect/>
            </a:stretch>
          </a:blipFill>
          <a:effectLst>
            <a:outerShdw blurRad="571500" dist="50800" dir="5400000" algn="ctr" rotWithShape="0">
              <a:srgbClr val="000000">
                <a:alpha val="43137"/>
              </a:srgbClr>
            </a:outerShdw>
          </a:effectLst>
        </p:spPr>
      </p:sp>
      <p:sp>
        <p:nvSpPr>
          <p:cNvPr id="32" name="TextBox 31">
            <a:extLst>
              <a:ext uri="{FF2B5EF4-FFF2-40B4-BE49-F238E27FC236}">
                <a16:creationId xmlns:a16="http://schemas.microsoft.com/office/drawing/2014/main" id="{A37BA8AA-68D7-43AA-9A8D-051ED50E5B2F}"/>
              </a:ext>
            </a:extLst>
          </p:cNvPr>
          <p:cNvSpPr txBox="1"/>
          <p:nvPr/>
        </p:nvSpPr>
        <p:spPr>
          <a:xfrm>
            <a:off x="4032916" y="10008067"/>
            <a:ext cx="3810586" cy="954107"/>
          </a:xfrm>
          <a:prstGeom prst="rect">
            <a:avLst/>
          </a:prstGeom>
          <a:noFill/>
        </p:spPr>
        <p:txBody>
          <a:bodyPr wrap="square">
            <a:spAutoFit/>
          </a:bodyPr>
          <a:lstStyle/>
          <a:p>
            <a:pPr algn="ctr" rtl="1"/>
            <a:r>
              <a:rPr lang="ar-DZ" sz="28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النفايات المنزلية وهامش ربحها</a:t>
            </a:r>
            <a:endParaRPr lang="en-US" sz="2800" dirty="0">
              <a:solidFill>
                <a:schemeClr val="bg1"/>
              </a:solidFill>
            </a:endParaRPr>
          </a:p>
        </p:txBody>
      </p:sp>
      <p:sp>
        <p:nvSpPr>
          <p:cNvPr id="33" name="TextBox 32">
            <a:extLst>
              <a:ext uri="{FF2B5EF4-FFF2-40B4-BE49-F238E27FC236}">
                <a16:creationId xmlns:a16="http://schemas.microsoft.com/office/drawing/2014/main" id="{DF110C46-FBD9-4257-8294-4D4E51690B5D}"/>
              </a:ext>
            </a:extLst>
          </p:cNvPr>
          <p:cNvSpPr txBox="1"/>
          <p:nvPr/>
        </p:nvSpPr>
        <p:spPr>
          <a:xfrm>
            <a:off x="4032916" y="10223510"/>
            <a:ext cx="3810586" cy="523220"/>
          </a:xfrm>
          <a:prstGeom prst="rect">
            <a:avLst/>
          </a:prstGeom>
          <a:noFill/>
        </p:spPr>
        <p:txBody>
          <a:bodyPr wrap="square">
            <a:spAutoFit/>
          </a:bodyPr>
          <a:lstStyle/>
          <a:p>
            <a:pPr algn="ctr" rtl="1"/>
            <a:r>
              <a:rPr lang="ar-DZ" sz="28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النفايات الهامدة</a:t>
            </a:r>
            <a:endParaRPr lang="en-US" sz="2800" dirty="0">
              <a:solidFill>
                <a:schemeClr val="bg1"/>
              </a:solidFill>
            </a:endParaRPr>
          </a:p>
        </p:txBody>
      </p:sp>
      <p:sp>
        <p:nvSpPr>
          <p:cNvPr id="34" name="TextBox 33">
            <a:extLst>
              <a:ext uri="{FF2B5EF4-FFF2-40B4-BE49-F238E27FC236}">
                <a16:creationId xmlns:a16="http://schemas.microsoft.com/office/drawing/2014/main" id="{D876F109-66B0-477E-AC31-417EA6010CCC}"/>
              </a:ext>
            </a:extLst>
          </p:cNvPr>
          <p:cNvSpPr txBox="1"/>
          <p:nvPr/>
        </p:nvSpPr>
        <p:spPr>
          <a:xfrm>
            <a:off x="3949389" y="10008067"/>
            <a:ext cx="3977640" cy="954107"/>
          </a:xfrm>
          <a:prstGeom prst="rect">
            <a:avLst/>
          </a:prstGeom>
          <a:noFill/>
        </p:spPr>
        <p:txBody>
          <a:bodyPr wrap="square">
            <a:spAutoFit/>
          </a:bodyPr>
          <a:lstStyle/>
          <a:p>
            <a:pPr algn="ctr" rtl="1"/>
            <a:r>
              <a:rPr lang="ar-DZ" sz="28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النفايات الخاصة و الخاصة الخطيرة</a:t>
            </a:r>
            <a:endParaRPr lang="en-US" sz="2800" dirty="0">
              <a:solidFill>
                <a:schemeClr val="bg1"/>
              </a:solidFill>
            </a:endParaRPr>
          </a:p>
        </p:txBody>
      </p:sp>
      <p:sp>
        <p:nvSpPr>
          <p:cNvPr id="35" name="TextBox 34">
            <a:extLst>
              <a:ext uri="{FF2B5EF4-FFF2-40B4-BE49-F238E27FC236}">
                <a16:creationId xmlns:a16="http://schemas.microsoft.com/office/drawing/2014/main" id="{FFDF14B5-9E4C-421D-8359-1D3AE69E77A2}"/>
              </a:ext>
            </a:extLst>
          </p:cNvPr>
          <p:cNvSpPr txBox="1"/>
          <p:nvPr/>
        </p:nvSpPr>
        <p:spPr>
          <a:xfrm>
            <a:off x="4032916" y="10223510"/>
            <a:ext cx="3810586" cy="523220"/>
          </a:xfrm>
          <a:prstGeom prst="rect">
            <a:avLst/>
          </a:prstGeom>
          <a:noFill/>
        </p:spPr>
        <p:txBody>
          <a:bodyPr wrap="square">
            <a:spAutoFit/>
          </a:bodyPr>
          <a:lstStyle/>
          <a:p>
            <a:pPr algn="ctr" rtl="1"/>
            <a:r>
              <a:rPr lang="ar-DZ" sz="28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النفايات البحرية</a:t>
            </a:r>
            <a:endParaRPr lang="en-US" sz="2800" dirty="0">
              <a:solidFill>
                <a:schemeClr val="bg1"/>
              </a:solidFill>
            </a:endParaRPr>
          </a:p>
        </p:txBody>
      </p:sp>
      <p:pic>
        <p:nvPicPr>
          <p:cNvPr id="37" name="Picture 36">
            <a:extLst>
              <a:ext uri="{FF2B5EF4-FFF2-40B4-BE49-F238E27FC236}">
                <a16:creationId xmlns:a16="http://schemas.microsoft.com/office/drawing/2014/main" id="{4CB7A98F-BBB8-4BE3-8803-F0B6F384AA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9509" y="9906476"/>
            <a:ext cx="2057400" cy="1157288"/>
          </a:xfrm>
          <a:prstGeom prst="rect">
            <a:avLst/>
          </a:prstGeom>
          <a:effectLst>
            <a:outerShdw blurRad="685800" dist="50800" dir="5400000" algn="ctr" rotWithShape="0">
              <a:srgbClr val="000000">
                <a:alpha val="96000"/>
              </a:srgbClr>
            </a:outerShdw>
          </a:effectLst>
        </p:spPr>
      </p:pic>
      <p:pic>
        <p:nvPicPr>
          <p:cNvPr id="39" name="Picture 38">
            <a:extLst>
              <a:ext uri="{FF2B5EF4-FFF2-40B4-BE49-F238E27FC236}">
                <a16:creationId xmlns:a16="http://schemas.microsoft.com/office/drawing/2014/main" id="{8B3DE19C-286E-4A1F-9FB0-4946DE0E6C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2769" y="9739560"/>
            <a:ext cx="2650880" cy="1491120"/>
          </a:xfrm>
          <a:prstGeom prst="rect">
            <a:avLst/>
          </a:prstGeom>
          <a:effectLst>
            <a:outerShdw blurRad="685800" dist="50800" dir="5400000" algn="ctr" rotWithShape="0">
              <a:srgbClr val="000000">
                <a:alpha val="96000"/>
              </a:srgbClr>
            </a:outerShdw>
          </a:effectLst>
        </p:spPr>
      </p:pic>
      <p:pic>
        <p:nvPicPr>
          <p:cNvPr id="41" name="Picture 40">
            <a:extLst>
              <a:ext uri="{FF2B5EF4-FFF2-40B4-BE49-F238E27FC236}">
                <a16:creationId xmlns:a16="http://schemas.microsoft.com/office/drawing/2014/main" id="{61591E25-38C2-4855-B022-C1028BB552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6629" y="9887981"/>
            <a:ext cx="2123160" cy="1194278"/>
          </a:xfrm>
          <a:prstGeom prst="rect">
            <a:avLst/>
          </a:prstGeom>
          <a:effectLst>
            <a:outerShdw blurRad="685800" dist="50800" dir="5400000" algn="ctr" rotWithShape="0">
              <a:srgbClr val="000000">
                <a:alpha val="96000"/>
              </a:srgbClr>
            </a:outerShdw>
          </a:effectLst>
        </p:spPr>
      </p:pic>
      <p:pic>
        <p:nvPicPr>
          <p:cNvPr id="43" name="Picture 42">
            <a:extLst>
              <a:ext uri="{FF2B5EF4-FFF2-40B4-BE49-F238E27FC236}">
                <a16:creationId xmlns:a16="http://schemas.microsoft.com/office/drawing/2014/main" id="{AF2216F6-5376-4E2D-A184-B3DCA69881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5909" y="9904451"/>
            <a:ext cx="2064600" cy="1161338"/>
          </a:xfrm>
          <a:prstGeom prst="rect">
            <a:avLst/>
          </a:prstGeom>
          <a:effectLst>
            <a:outerShdw blurRad="685800" dist="50800" dir="5400000" algn="ctr" rotWithShape="0">
              <a:srgbClr val="000000">
                <a:alpha val="96000"/>
              </a:srgbClr>
            </a:outerShdw>
          </a:effectLst>
        </p:spPr>
      </p:pic>
      <p:grpSp>
        <p:nvGrpSpPr>
          <p:cNvPr id="29" name="Group 28">
            <a:extLst>
              <a:ext uri="{FF2B5EF4-FFF2-40B4-BE49-F238E27FC236}">
                <a16:creationId xmlns:a16="http://schemas.microsoft.com/office/drawing/2014/main" id="{A767587A-E12A-42F0-B22E-184463FACEDD}"/>
              </a:ext>
            </a:extLst>
          </p:cNvPr>
          <p:cNvGrpSpPr/>
          <p:nvPr/>
        </p:nvGrpSpPr>
        <p:grpSpPr>
          <a:xfrm>
            <a:off x="-503154" y="7056120"/>
            <a:ext cx="12882726" cy="6858000"/>
            <a:chOff x="-503154" y="0"/>
            <a:chExt cx="12882726" cy="6858000"/>
          </a:xfrm>
          <a:gradFill>
            <a:gsLst>
              <a:gs pos="100000">
                <a:srgbClr val="02A651"/>
              </a:gs>
              <a:gs pos="0">
                <a:schemeClr val="bg2">
                  <a:lumMod val="25000"/>
                </a:schemeClr>
              </a:gs>
            </a:gsLst>
            <a:lin ang="5400000" scaled="1"/>
          </a:gradFill>
          <a:effectLst>
            <a:outerShdw blurRad="914400" dist="50800" dir="5400000" algn="ctr" rotWithShape="0">
              <a:srgbClr val="000000">
                <a:alpha val="43137"/>
              </a:srgbClr>
            </a:outerShdw>
          </a:effectLst>
        </p:grpSpPr>
        <p:grpSp>
          <p:nvGrpSpPr>
            <p:cNvPr id="28" name="Group 27">
              <a:extLst>
                <a:ext uri="{FF2B5EF4-FFF2-40B4-BE49-F238E27FC236}">
                  <a16:creationId xmlns:a16="http://schemas.microsoft.com/office/drawing/2014/main" id="{EBF5AC60-14FB-4762-84CF-E12FBCC3D6E7}"/>
                </a:ext>
              </a:extLst>
            </p:cNvPr>
            <p:cNvGrpSpPr/>
            <p:nvPr/>
          </p:nvGrpSpPr>
          <p:grpSpPr>
            <a:xfrm rot="16200000">
              <a:off x="4871644" y="-2977195"/>
              <a:ext cx="2133129" cy="12882726"/>
              <a:chOff x="5199889" y="152401"/>
              <a:chExt cx="2133129" cy="6857999"/>
            </a:xfrm>
            <a:grpFill/>
          </p:grpSpPr>
          <p:sp>
            <p:nvSpPr>
              <p:cNvPr id="26" name="Isosceles Triangle 12">
                <a:extLst>
                  <a:ext uri="{FF2B5EF4-FFF2-40B4-BE49-F238E27FC236}">
                    <a16:creationId xmlns:a16="http://schemas.microsoft.com/office/drawing/2014/main" id="{FC75D50B-E779-4F96-84D7-79097DE8F330}"/>
                  </a:ext>
                </a:extLst>
              </p:cNvPr>
              <p:cNvSpPr/>
              <p:nvPr/>
            </p:nvSpPr>
            <p:spPr>
              <a:xfrm rot="10800000">
                <a:off x="5211610" y="4314429"/>
                <a:ext cx="2121408" cy="2695971"/>
              </a:xfrm>
              <a:custGeom>
                <a:avLst/>
                <a:gdLst>
                  <a:gd name="connsiteX0" fmla="*/ 0 w 2121408"/>
                  <a:gd name="connsiteY0" fmla="*/ 2066544 h 2066544"/>
                  <a:gd name="connsiteX1" fmla="*/ 1060704 w 2121408"/>
                  <a:gd name="connsiteY1" fmla="*/ 0 h 2066544"/>
                  <a:gd name="connsiteX2" fmla="*/ 2121408 w 2121408"/>
                  <a:gd name="connsiteY2" fmla="*/ 2066544 h 2066544"/>
                  <a:gd name="connsiteX3" fmla="*/ 0 w 2121408"/>
                  <a:gd name="connsiteY3"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31392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2066544">
                    <a:moveTo>
                      <a:pt x="0" y="2066544"/>
                    </a:moveTo>
                    <a:cubicBezTo>
                      <a:pt x="209296" y="1662176"/>
                      <a:pt x="583184" y="1391920"/>
                      <a:pt x="914400" y="920496"/>
                    </a:cubicBezTo>
                    <a:cubicBezTo>
                      <a:pt x="981456" y="607568"/>
                      <a:pt x="1085088" y="343408"/>
                      <a:pt x="1060704" y="0"/>
                    </a:cubicBezTo>
                    <a:cubicBezTo>
                      <a:pt x="1103376" y="434848"/>
                      <a:pt x="1146048" y="577088"/>
                      <a:pt x="1267968" y="926592"/>
                    </a:cubicBezTo>
                    <a:cubicBezTo>
                      <a:pt x="1491488" y="1349248"/>
                      <a:pt x="1836928" y="1686560"/>
                      <a:pt x="2121408" y="2066544"/>
                    </a:cubicBezTo>
                    <a:lnTo>
                      <a:pt x="0" y="2066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12">
                <a:extLst>
                  <a:ext uri="{FF2B5EF4-FFF2-40B4-BE49-F238E27FC236}">
                    <a16:creationId xmlns:a16="http://schemas.microsoft.com/office/drawing/2014/main" id="{B6D199EA-CF1A-46FE-90C3-8BE63B01ED27}"/>
                  </a:ext>
                </a:extLst>
              </p:cNvPr>
              <p:cNvSpPr/>
              <p:nvPr/>
            </p:nvSpPr>
            <p:spPr>
              <a:xfrm>
                <a:off x="5199889" y="152401"/>
                <a:ext cx="2121408" cy="2901414"/>
              </a:xfrm>
              <a:custGeom>
                <a:avLst/>
                <a:gdLst>
                  <a:gd name="connsiteX0" fmla="*/ 0 w 2121408"/>
                  <a:gd name="connsiteY0" fmla="*/ 2066544 h 2066544"/>
                  <a:gd name="connsiteX1" fmla="*/ 1060704 w 2121408"/>
                  <a:gd name="connsiteY1" fmla="*/ 0 h 2066544"/>
                  <a:gd name="connsiteX2" fmla="*/ 2121408 w 2121408"/>
                  <a:gd name="connsiteY2" fmla="*/ 2066544 h 2066544"/>
                  <a:gd name="connsiteX3" fmla="*/ 0 w 2121408"/>
                  <a:gd name="connsiteY3"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31392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2066544">
                    <a:moveTo>
                      <a:pt x="0" y="2066544"/>
                    </a:moveTo>
                    <a:cubicBezTo>
                      <a:pt x="209296" y="1662176"/>
                      <a:pt x="583184" y="1391920"/>
                      <a:pt x="914400" y="920496"/>
                    </a:cubicBezTo>
                    <a:cubicBezTo>
                      <a:pt x="981456" y="607568"/>
                      <a:pt x="1085088" y="343408"/>
                      <a:pt x="1060704" y="0"/>
                    </a:cubicBezTo>
                    <a:cubicBezTo>
                      <a:pt x="1103376" y="434848"/>
                      <a:pt x="1146048" y="577088"/>
                      <a:pt x="1267968" y="926592"/>
                    </a:cubicBezTo>
                    <a:cubicBezTo>
                      <a:pt x="1491488" y="1349248"/>
                      <a:pt x="1836928" y="1686560"/>
                      <a:pt x="2121408" y="2066544"/>
                    </a:cubicBezTo>
                    <a:lnTo>
                      <a:pt x="0" y="2066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Isosceles Triangle 12">
              <a:extLst>
                <a:ext uri="{FF2B5EF4-FFF2-40B4-BE49-F238E27FC236}">
                  <a16:creationId xmlns:a16="http://schemas.microsoft.com/office/drawing/2014/main" id="{BBE370F0-BA49-4148-9231-C4A559E3DE91}"/>
                </a:ext>
              </a:extLst>
            </p:cNvPr>
            <p:cNvSpPr/>
            <p:nvPr/>
          </p:nvSpPr>
          <p:spPr>
            <a:xfrm rot="10800000">
              <a:off x="5059211" y="4791456"/>
              <a:ext cx="2121408" cy="2066544"/>
            </a:xfrm>
            <a:custGeom>
              <a:avLst/>
              <a:gdLst>
                <a:gd name="connsiteX0" fmla="*/ 0 w 2121408"/>
                <a:gd name="connsiteY0" fmla="*/ 2066544 h 2066544"/>
                <a:gd name="connsiteX1" fmla="*/ 1060704 w 2121408"/>
                <a:gd name="connsiteY1" fmla="*/ 0 h 2066544"/>
                <a:gd name="connsiteX2" fmla="*/ 2121408 w 2121408"/>
                <a:gd name="connsiteY2" fmla="*/ 2066544 h 2066544"/>
                <a:gd name="connsiteX3" fmla="*/ 0 w 2121408"/>
                <a:gd name="connsiteY3"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31392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2066544">
                  <a:moveTo>
                    <a:pt x="0" y="2066544"/>
                  </a:moveTo>
                  <a:cubicBezTo>
                    <a:pt x="209296" y="1662176"/>
                    <a:pt x="583184" y="1391920"/>
                    <a:pt x="914400" y="920496"/>
                  </a:cubicBezTo>
                  <a:cubicBezTo>
                    <a:pt x="981456" y="607568"/>
                    <a:pt x="1085088" y="343408"/>
                    <a:pt x="1060704" y="0"/>
                  </a:cubicBezTo>
                  <a:cubicBezTo>
                    <a:pt x="1103376" y="434848"/>
                    <a:pt x="1146048" y="577088"/>
                    <a:pt x="1267968" y="926592"/>
                  </a:cubicBezTo>
                  <a:cubicBezTo>
                    <a:pt x="1491488" y="1349248"/>
                    <a:pt x="1836928" y="1686560"/>
                    <a:pt x="2121408" y="2066544"/>
                  </a:cubicBezTo>
                  <a:lnTo>
                    <a:pt x="0" y="2066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98CD79F8-E598-43E0-82DD-C80DD13C0607}"/>
                </a:ext>
              </a:extLst>
            </p:cNvPr>
            <p:cNvSpPr/>
            <p:nvPr/>
          </p:nvSpPr>
          <p:spPr>
            <a:xfrm>
              <a:off x="5047488" y="0"/>
              <a:ext cx="2121408" cy="2066544"/>
            </a:xfrm>
            <a:custGeom>
              <a:avLst/>
              <a:gdLst>
                <a:gd name="connsiteX0" fmla="*/ 0 w 2121408"/>
                <a:gd name="connsiteY0" fmla="*/ 2066544 h 2066544"/>
                <a:gd name="connsiteX1" fmla="*/ 1060704 w 2121408"/>
                <a:gd name="connsiteY1" fmla="*/ 0 h 2066544"/>
                <a:gd name="connsiteX2" fmla="*/ 2121408 w 2121408"/>
                <a:gd name="connsiteY2" fmla="*/ 2066544 h 2066544"/>
                <a:gd name="connsiteX3" fmla="*/ 0 w 2121408"/>
                <a:gd name="connsiteY3"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31392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2066544">
                  <a:moveTo>
                    <a:pt x="0" y="2066544"/>
                  </a:moveTo>
                  <a:cubicBezTo>
                    <a:pt x="209296" y="1662176"/>
                    <a:pt x="583184" y="1391920"/>
                    <a:pt x="914400" y="920496"/>
                  </a:cubicBezTo>
                  <a:cubicBezTo>
                    <a:pt x="981456" y="607568"/>
                    <a:pt x="1085088" y="343408"/>
                    <a:pt x="1060704" y="0"/>
                  </a:cubicBezTo>
                  <a:cubicBezTo>
                    <a:pt x="1103376" y="434848"/>
                    <a:pt x="1146048" y="577088"/>
                    <a:pt x="1267968" y="926592"/>
                  </a:cubicBezTo>
                  <a:cubicBezTo>
                    <a:pt x="1491488" y="1349248"/>
                    <a:pt x="1836928" y="1686560"/>
                    <a:pt x="2121408" y="2066544"/>
                  </a:cubicBezTo>
                  <a:lnTo>
                    <a:pt x="0" y="2066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0963C864-09FD-4D64-903D-BAE46BF0047C}"/>
                </a:ext>
              </a:extLst>
            </p:cNvPr>
            <p:cNvSpPr/>
            <p:nvPr/>
          </p:nvSpPr>
          <p:spPr>
            <a:xfrm>
              <a:off x="4358640" y="1691640"/>
              <a:ext cx="3474720" cy="347472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AFB1635F-1F2C-458D-9631-B99C0B767A24}"/>
              </a:ext>
            </a:extLst>
          </p:cNvPr>
          <p:cNvSpPr txBox="1"/>
          <p:nvPr/>
        </p:nvSpPr>
        <p:spPr>
          <a:xfrm>
            <a:off x="4619949" y="9823401"/>
            <a:ext cx="2636520" cy="1323439"/>
          </a:xfrm>
          <a:prstGeom prst="rect">
            <a:avLst/>
          </a:prstGeom>
          <a:noFill/>
        </p:spPr>
        <p:txBody>
          <a:bodyPr wrap="square">
            <a:spAutoFit/>
          </a:bodyPr>
          <a:lstStyle/>
          <a:p>
            <a:pPr algn="ctr" rtl="1"/>
            <a:r>
              <a:rPr lang="ar-DZ" sz="40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النفايات في الجزائر</a:t>
            </a:r>
            <a:endParaRPr lang="en-US" sz="4000" dirty="0">
              <a:solidFill>
                <a:schemeClr val="bg1"/>
              </a:solidFill>
            </a:endParaRPr>
          </a:p>
        </p:txBody>
      </p:sp>
      <p:sp>
        <p:nvSpPr>
          <p:cNvPr id="36" name="TextBox 35">
            <a:extLst>
              <a:ext uri="{FF2B5EF4-FFF2-40B4-BE49-F238E27FC236}">
                <a16:creationId xmlns:a16="http://schemas.microsoft.com/office/drawing/2014/main" id="{4D777E88-20AD-41B7-A076-641030E23E60}"/>
              </a:ext>
            </a:extLst>
          </p:cNvPr>
          <p:cNvSpPr txBox="1"/>
          <p:nvPr/>
        </p:nvSpPr>
        <p:spPr>
          <a:xfrm>
            <a:off x="4065563" y="931447"/>
            <a:ext cx="7774629" cy="707886"/>
          </a:xfrm>
          <a:prstGeom prst="rect">
            <a:avLst/>
          </a:prstGeom>
          <a:noFill/>
        </p:spPr>
        <p:txBody>
          <a:bodyPr wrap="square">
            <a:spAutoFit/>
          </a:bodyPr>
          <a:lstStyle/>
          <a:p>
            <a:pPr algn="ctr" rtl="1"/>
            <a:r>
              <a:rPr lang="ar-DZ" sz="40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واقع  </a:t>
            </a:r>
            <a:r>
              <a:rPr lang="ar-DZ" sz="40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إعادة التدوير في الجزائر</a:t>
            </a:r>
            <a:endParaRPr lang="en-US" sz="40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 name="Parallelogram 1">
            <a:extLst>
              <a:ext uri="{FF2B5EF4-FFF2-40B4-BE49-F238E27FC236}">
                <a16:creationId xmlns:a16="http://schemas.microsoft.com/office/drawing/2014/main" id="{1DDEBB28-E0E1-4C4F-8A78-671CC52DC321}"/>
              </a:ext>
            </a:extLst>
          </p:cNvPr>
          <p:cNvSpPr/>
          <p:nvPr/>
        </p:nvSpPr>
        <p:spPr>
          <a:xfrm>
            <a:off x="2519680" y="4693920"/>
            <a:ext cx="7759784" cy="2164080"/>
          </a:xfrm>
          <a:prstGeom prst="parallelogram">
            <a:avLst>
              <a:gd name="adj" fmla="val 0"/>
            </a:avLst>
          </a:prstGeom>
          <a:gradFill>
            <a:gsLst>
              <a:gs pos="66000">
                <a:srgbClr val="009444"/>
              </a:gs>
              <a:gs pos="0">
                <a:schemeClr val="bg2">
                  <a:lumMod val="25000"/>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F5FE359-0FEB-4837-90BD-B12D4F16A24A}"/>
              </a:ext>
            </a:extLst>
          </p:cNvPr>
          <p:cNvSpPr txBox="1"/>
          <p:nvPr/>
        </p:nvSpPr>
        <p:spPr>
          <a:xfrm>
            <a:off x="-6520719" y="5899222"/>
            <a:ext cx="5087930" cy="369332"/>
          </a:xfrm>
          <a:prstGeom prst="rect">
            <a:avLst/>
          </a:prstGeom>
          <a:noFill/>
        </p:spPr>
        <p:txBody>
          <a:bodyPr wrap="square">
            <a:spAutoFit/>
          </a:bodyPr>
          <a:lstStyle/>
          <a:p>
            <a:pPr algn="ctr"/>
            <a:r>
              <a:rPr lang="ar-DZ"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توزيع المسترجعين حسب الفروع في الجزائر</a:t>
            </a:r>
            <a:endParaRPr lang="en-US"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38" name="Freeform 10">
            <a:extLst>
              <a:ext uri="{FF2B5EF4-FFF2-40B4-BE49-F238E27FC236}">
                <a16:creationId xmlns:a16="http://schemas.microsoft.com/office/drawing/2014/main" id="{101C6C33-6B3F-4E94-82B3-17E19193854E}"/>
              </a:ext>
            </a:extLst>
          </p:cNvPr>
          <p:cNvSpPr/>
          <p:nvPr/>
        </p:nvSpPr>
        <p:spPr>
          <a:xfrm rot="20509902">
            <a:off x="473662" y="277921"/>
            <a:ext cx="2151563" cy="2307393"/>
          </a:xfrm>
          <a:custGeom>
            <a:avLst/>
            <a:gdLst/>
            <a:ahLst/>
            <a:cxnLst/>
            <a:rect l="l" t="t" r="r" b="b"/>
            <a:pathLst>
              <a:path w="7615809" h="8229600">
                <a:moveTo>
                  <a:pt x="0" y="0"/>
                </a:moveTo>
                <a:lnTo>
                  <a:pt x="7615808" y="0"/>
                </a:lnTo>
                <a:lnTo>
                  <a:pt x="7615808" y="8229600"/>
                </a:lnTo>
                <a:lnTo>
                  <a:pt x="0" y="8229600"/>
                </a:lnTo>
                <a:lnTo>
                  <a:pt x="0" y="0"/>
                </a:lnTo>
                <a:close/>
              </a:path>
            </a:pathLst>
          </a:custGeom>
          <a:blipFill>
            <a:blip r:embed="rId10"/>
            <a:stretch>
              <a:fillRect/>
            </a:stretch>
          </a:blipFill>
        </p:spPr>
      </p:sp>
      <p:sp>
        <p:nvSpPr>
          <p:cNvPr id="45" name="TextBox 44">
            <a:extLst>
              <a:ext uri="{FF2B5EF4-FFF2-40B4-BE49-F238E27FC236}">
                <a16:creationId xmlns:a16="http://schemas.microsoft.com/office/drawing/2014/main" id="{2AF9142E-0EE0-478B-8BE5-13438C25024D}"/>
              </a:ext>
            </a:extLst>
          </p:cNvPr>
          <p:cNvSpPr txBox="1"/>
          <p:nvPr/>
        </p:nvSpPr>
        <p:spPr>
          <a:xfrm>
            <a:off x="3674841" y="5899222"/>
            <a:ext cx="5087930" cy="369332"/>
          </a:xfrm>
          <a:prstGeom prst="rect">
            <a:avLst/>
          </a:prstGeom>
          <a:noFill/>
        </p:spPr>
        <p:txBody>
          <a:bodyPr wrap="square">
            <a:spAutoFit/>
          </a:bodyPr>
          <a:lstStyle/>
          <a:p>
            <a:pPr algn="ctr"/>
            <a:r>
              <a:rPr lang="ar-DZ"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توزيع المرسكلين حسب نوع النفايات في الجزائر</a:t>
            </a:r>
            <a:endParaRPr lang="en-US"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5" name="Freeform 30">
            <a:extLst>
              <a:ext uri="{FF2B5EF4-FFF2-40B4-BE49-F238E27FC236}">
                <a16:creationId xmlns:a16="http://schemas.microsoft.com/office/drawing/2014/main" id="{FA9FA5C7-479F-4243-A2F4-50A7D58018FA}"/>
              </a:ext>
            </a:extLst>
          </p:cNvPr>
          <p:cNvSpPr/>
          <p:nvPr/>
        </p:nvSpPr>
        <p:spPr>
          <a:xfrm>
            <a:off x="-3915020" y="3929398"/>
            <a:ext cx="6942429" cy="6708122"/>
          </a:xfrm>
          <a:custGeom>
            <a:avLst/>
            <a:gdLst/>
            <a:ahLst/>
            <a:cxnLst/>
            <a:rect l="l" t="t" r="r" b="b"/>
            <a:pathLst>
              <a:path w="8517050" h="8229600">
                <a:moveTo>
                  <a:pt x="0" y="0"/>
                </a:moveTo>
                <a:lnTo>
                  <a:pt x="8517050" y="0"/>
                </a:lnTo>
                <a:lnTo>
                  <a:pt x="8517050" y="8229600"/>
                </a:lnTo>
                <a:lnTo>
                  <a:pt x="0" y="8229600"/>
                </a:lnTo>
                <a:lnTo>
                  <a:pt x="0" y="0"/>
                </a:lnTo>
                <a:close/>
              </a:path>
            </a:pathLst>
          </a:custGeom>
          <a:blipFill>
            <a:blip r:embed="rId11"/>
            <a:stretch>
              <a:fillRect/>
            </a:stretch>
          </a:blipFill>
          <a:effectLst>
            <a:outerShdw blurRad="469900" dist="50800" dir="5400000" algn="ctr" rotWithShape="0">
              <a:srgbClr val="000000">
                <a:alpha val="43137"/>
              </a:srgbClr>
            </a:outerShdw>
          </a:effectLst>
        </p:spPr>
      </p:sp>
    </p:spTree>
    <p:extLst>
      <p:ext uri="{BB962C8B-B14F-4D97-AF65-F5344CB8AC3E}">
        <p14:creationId xmlns:p14="http://schemas.microsoft.com/office/powerpoint/2010/main" val="13563382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Rounded Corners 5">
            <a:extLst>
              <a:ext uri="{FF2B5EF4-FFF2-40B4-BE49-F238E27FC236}">
                <a16:creationId xmlns:a16="http://schemas.microsoft.com/office/drawing/2014/main" id="{7EADE03C-F936-4636-8F29-CC34311CB947}"/>
              </a:ext>
            </a:extLst>
          </p:cNvPr>
          <p:cNvSpPr/>
          <p:nvPr/>
        </p:nvSpPr>
        <p:spPr>
          <a:xfrm>
            <a:off x="12720577" y="3095575"/>
            <a:ext cx="5689862" cy="1669140"/>
          </a:xfrm>
          <a:custGeom>
            <a:avLst/>
            <a:gdLst>
              <a:gd name="connsiteX0" fmla="*/ 0 w 7040880"/>
              <a:gd name="connsiteY0" fmla="*/ 883938 h 5303520"/>
              <a:gd name="connsiteX1" fmla="*/ 883938 w 7040880"/>
              <a:gd name="connsiteY1" fmla="*/ 0 h 5303520"/>
              <a:gd name="connsiteX2" fmla="*/ 6156942 w 7040880"/>
              <a:gd name="connsiteY2" fmla="*/ 0 h 5303520"/>
              <a:gd name="connsiteX3" fmla="*/ 7040880 w 7040880"/>
              <a:gd name="connsiteY3" fmla="*/ 883938 h 5303520"/>
              <a:gd name="connsiteX4" fmla="*/ 7040880 w 7040880"/>
              <a:gd name="connsiteY4" fmla="*/ 4419582 h 5303520"/>
              <a:gd name="connsiteX5" fmla="*/ 6156942 w 7040880"/>
              <a:gd name="connsiteY5" fmla="*/ 5303520 h 5303520"/>
              <a:gd name="connsiteX6" fmla="*/ 883938 w 7040880"/>
              <a:gd name="connsiteY6" fmla="*/ 5303520 h 5303520"/>
              <a:gd name="connsiteX7" fmla="*/ 0 w 7040880"/>
              <a:gd name="connsiteY7" fmla="*/ 4419582 h 5303520"/>
              <a:gd name="connsiteX8" fmla="*/ 0 w 7040880"/>
              <a:gd name="connsiteY8" fmla="*/ 883938 h 5303520"/>
              <a:gd name="connsiteX0" fmla="*/ 0 w 7040880"/>
              <a:gd name="connsiteY0" fmla="*/ 883938 h 5303520"/>
              <a:gd name="connsiteX1" fmla="*/ 2296178 w 7040880"/>
              <a:gd name="connsiteY1" fmla="*/ 40640 h 5303520"/>
              <a:gd name="connsiteX2" fmla="*/ 6156942 w 7040880"/>
              <a:gd name="connsiteY2" fmla="*/ 0 h 5303520"/>
              <a:gd name="connsiteX3" fmla="*/ 7040880 w 7040880"/>
              <a:gd name="connsiteY3" fmla="*/ 883938 h 5303520"/>
              <a:gd name="connsiteX4" fmla="*/ 7040880 w 7040880"/>
              <a:gd name="connsiteY4" fmla="*/ 4419582 h 5303520"/>
              <a:gd name="connsiteX5" fmla="*/ 6156942 w 7040880"/>
              <a:gd name="connsiteY5" fmla="*/ 5303520 h 5303520"/>
              <a:gd name="connsiteX6" fmla="*/ 883938 w 7040880"/>
              <a:gd name="connsiteY6" fmla="*/ 5303520 h 5303520"/>
              <a:gd name="connsiteX7" fmla="*/ 0 w 7040880"/>
              <a:gd name="connsiteY7" fmla="*/ 4419582 h 5303520"/>
              <a:gd name="connsiteX8" fmla="*/ 0 w 7040880"/>
              <a:gd name="connsiteY8" fmla="*/ 883938 h 5303520"/>
              <a:gd name="connsiteX0" fmla="*/ 1513840 w 7040880"/>
              <a:gd name="connsiteY0" fmla="*/ 975378 h 5303520"/>
              <a:gd name="connsiteX1" fmla="*/ 2296178 w 7040880"/>
              <a:gd name="connsiteY1" fmla="*/ 40640 h 5303520"/>
              <a:gd name="connsiteX2" fmla="*/ 6156942 w 7040880"/>
              <a:gd name="connsiteY2" fmla="*/ 0 h 5303520"/>
              <a:gd name="connsiteX3" fmla="*/ 7040880 w 7040880"/>
              <a:gd name="connsiteY3" fmla="*/ 883938 h 5303520"/>
              <a:gd name="connsiteX4" fmla="*/ 7040880 w 7040880"/>
              <a:gd name="connsiteY4" fmla="*/ 4419582 h 5303520"/>
              <a:gd name="connsiteX5" fmla="*/ 6156942 w 7040880"/>
              <a:gd name="connsiteY5" fmla="*/ 5303520 h 5303520"/>
              <a:gd name="connsiteX6" fmla="*/ 883938 w 7040880"/>
              <a:gd name="connsiteY6" fmla="*/ 5303520 h 5303520"/>
              <a:gd name="connsiteX7" fmla="*/ 0 w 7040880"/>
              <a:gd name="connsiteY7" fmla="*/ 4419582 h 5303520"/>
              <a:gd name="connsiteX8" fmla="*/ 1513840 w 7040880"/>
              <a:gd name="connsiteY8" fmla="*/ 975378 h 5303520"/>
              <a:gd name="connsiteX0" fmla="*/ 1513840 w 7040880"/>
              <a:gd name="connsiteY0" fmla="*/ 955058 h 5283200"/>
              <a:gd name="connsiteX1" fmla="*/ 2296178 w 7040880"/>
              <a:gd name="connsiteY1" fmla="*/ 20320 h 5283200"/>
              <a:gd name="connsiteX2" fmla="*/ 4663422 w 7040880"/>
              <a:gd name="connsiteY2" fmla="*/ 0 h 5283200"/>
              <a:gd name="connsiteX3" fmla="*/ 7040880 w 7040880"/>
              <a:gd name="connsiteY3" fmla="*/ 863618 h 5283200"/>
              <a:gd name="connsiteX4" fmla="*/ 7040880 w 7040880"/>
              <a:gd name="connsiteY4" fmla="*/ 4399262 h 5283200"/>
              <a:gd name="connsiteX5" fmla="*/ 6156942 w 7040880"/>
              <a:gd name="connsiteY5" fmla="*/ 5283200 h 5283200"/>
              <a:gd name="connsiteX6" fmla="*/ 883938 w 7040880"/>
              <a:gd name="connsiteY6" fmla="*/ 5283200 h 5283200"/>
              <a:gd name="connsiteX7" fmla="*/ 0 w 7040880"/>
              <a:gd name="connsiteY7" fmla="*/ 4399262 h 5283200"/>
              <a:gd name="connsiteX8" fmla="*/ 1513840 w 7040880"/>
              <a:gd name="connsiteY8" fmla="*/ 955058 h 5283200"/>
              <a:gd name="connsiteX0" fmla="*/ 1513840 w 7040880"/>
              <a:gd name="connsiteY0" fmla="*/ 955058 h 5283200"/>
              <a:gd name="connsiteX1" fmla="*/ 2296178 w 7040880"/>
              <a:gd name="connsiteY1" fmla="*/ 20320 h 5283200"/>
              <a:gd name="connsiteX2" fmla="*/ 4663422 w 7040880"/>
              <a:gd name="connsiteY2" fmla="*/ 0 h 5283200"/>
              <a:gd name="connsiteX3" fmla="*/ 5323840 w 7040880"/>
              <a:gd name="connsiteY3" fmla="*/ 883938 h 5283200"/>
              <a:gd name="connsiteX4" fmla="*/ 7040880 w 7040880"/>
              <a:gd name="connsiteY4" fmla="*/ 4399262 h 5283200"/>
              <a:gd name="connsiteX5" fmla="*/ 6156942 w 7040880"/>
              <a:gd name="connsiteY5" fmla="*/ 5283200 h 5283200"/>
              <a:gd name="connsiteX6" fmla="*/ 883938 w 7040880"/>
              <a:gd name="connsiteY6" fmla="*/ 5283200 h 5283200"/>
              <a:gd name="connsiteX7" fmla="*/ 0 w 7040880"/>
              <a:gd name="connsiteY7" fmla="*/ 4399262 h 5283200"/>
              <a:gd name="connsiteX8" fmla="*/ 1513840 w 7040880"/>
              <a:gd name="connsiteY8" fmla="*/ 955058 h 5283200"/>
              <a:gd name="connsiteX0" fmla="*/ 1587979 w 7115019"/>
              <a:gd name="connsiteY0" fmla="*/ 955058 h 5283200"/>
              <a:gd name="connsiteX1" fmla="*/ 2370317 w 7115019"/>
              <a:gd name="connsiteY1" fmla="*/ 20320 h 5283200"/>
              <a:gd name="connsiteX2" fmla="*/ 4737561 w 7115019"/>
              <a:gd name="connsiteY2" fmla="*/ 0 h 5283200"/>
              <a:gd name="connsiteX3" fmla="*/ 5397979 w 7115019"/>
              <a:gd name="connsiteY3" fmla="*/ 883938 h 5283200"/>
              <a:gd name="connsiteX4" fmla="*/ 7115019 w 7115019"/>
              <a:gd name="connsiteY4" fmla="*/ 4399262 h 5283200"/>
              <a:gd name="connsiteX5" fmla="*/ 6231081 w 7115019"/>
              <a:gd name="connsiteY5" fmla="*/ 5283200 h 5283200"/>
              <a:gd name="connsiteX6" fmla="*/ 958077 w 7115019"/>
              <a:gd name="connsiteY6" fmla="*/ 5283200 h 5283200"/>
              <a:gd name="connsiteX7" fmla="*/ 74139 w 7115019"/>
              <a:gd name="connsiteY7" fmla="*/ 4399262 h 5283200"/>
              <a:gd name="connsiteX8" fmla="*/ 1587979 w 7115019"/>
              <a:gd name="connsiteY8" fmla="*/ 955058 h 5283200"/>
              <a:gd name="connsiteX0" fmla="*/ 1587979 w 7173152"/>
              <a:gd name="connsiteY0" fmla="*/ 955058 h 5283200"/>
              <a:gd name="connsiteX1" fmla="*/ 2370317 w 7173152"/>
              <a:gd name="connsiteY1" fmla="*/ 20320 h 5283200"/>
              <a:gd name="connsiteX2" fmla="*/ 4737561 w 7173152"/>
              <a:gd name="connsiteY2" fmla="*/ 0 h 5283200"/>
              <a:gd name="connsiteX3" fmla="*/ 5397979 w 7173152"/>
              <a:gd name="connsiteY3" fmla="*/ 883938 h 5283200"/>
              <a:gd name="connsiteX4" fmla="*/ 7115019 w 7173152"/>
              <a:gd name="connsiteY4" fmla="*/ 4399262 h 5283200"/>
              <a:gd name="connsiteX5" fmla="*/ 6231081 w 7173152"/>
              <a:gd name="connsiteY5" fmla="*/ 5283200 h 5283200"/>
              <a:gd name="connsiteX6" fmla="*/ 958077 w 7173152"/>
              <a:gd name="connsiteY6" fmla="*/ 5283200 h 5283200"/>
              <a:gd name="connsiteX7" fmla="*/ 74139 w 7173152"/>
              <a:gd name="connsiteY7" fmla="*/ 4399262 h 5283200"/>
              <a:gd name="connsiteX8" fmla="*/ 1587979 w 7173152"/>
              <a:gd name="connsiteY8" fmla="*/ 955058 h 528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3152" h="5283200">
                <a:moveTo>
                  <a:pt x="1587979" y="955058"/>
                </a:moveTo>
                <a:cubicBezTo>
                  <a:pt x="1587979" y="466873"/>
                  <a:pt x="1882132" y="20320"/>
                  <a:pt x="2370317" y="20320"/>
                </a:cubicBezTo>
                <a:cubicBezTo>
                  <a:pt x="4127985" y="20320"/>
                  <a:pt x="2979893" y="0"/>
                  <a:pt x="4737561" y="0"/>
                </a:cubicBezTo>
                <a:cubicBezTo>
                  <a:pt x="5225746" y="0"/>
                  <a:pt x="5397979" y="395753"/>
                  <a:pt x="5397979" y="883938"/>
                </a:cubicBezTo>
                <a:lnTo>
                  <a:pt x="7115019" y="4399262"/>
                </a:lnTo>
                <a:cubicBezTo>
                  <a:pt x="7372612" y="5040035"/>
                  <a:pt x="6719266" y="5283200"/>
                  <a:pt x="6231081" y="5283200"/>
                </a:cubicBezTo>
                <a:lnTo>
                  <a:pt x="958077" y="5283200"/>
                </a:lnTo>
                <a:cubicBezTo>
                  <a:pt x="469892" y="5283200"/>
                  <a:pt x="-230289" y="5056989"/>
                  <a:pt x="74139" y="4399262"/>
                </a:cubicBezTo>
                <a:lnTo>
                  <a:pt x="1587979" y="955058"/>
                </a:lnTo>
                <a:close/>
              </a:path>
            </a:pathLst>
          </a:custGeom>
          <a:gradFill>
            <a:gsLst>
              <a:gs pos="97000">
                <a:schemeClr val="tx1"/>
              </a:gs>
              <a:gs pos="60000">
                <a:schemeClr val="bg2">
                  <a:lumMod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Rounded Corners 48">
            <a:extLst>
              <a:ext uri="{FF2B5EF4-FFF2-40B4-BE49-F238E27FC236}">
                <a16:creationId xmlns:a16="http://schemas.microsoft.com/office/drawing/2014/main" id="{BC25CAD7-0613-4DB0-9C4D-F4DA9FB9E2F4}"/>
              </a:ext>
            </a:extLst>
          </p:cNvPr>
          <p:cNvSpPr/>
          <p:nvPr/>
        </p:nvSpPr>
        <p:spPr>
          <a:xfrm>
            <a:off x="12646678" y="2290689"/>
            <a:ext cx="5580184" cy="726831"/>
          </a:xfrm>
          <a:prstGeom prst="roundRect">
            <a:avLst>
              <a:gd name="adj" fmla="val 50000"/>
            </a:avLst>
          </a:prstGeom>
          <a:gradFill flip="none" rotWithShape="1">
            <a:gsLst>
              <a:gs pos="100000">
                <a:srgbClr val="02A651"/>
              </a:gs>
              <a:gs pos="10000">
                <a:schemeClr val="bg2">
                  <a:lumMod val="25000"/>
                </a:schemeClr>
              </a:gs>
            </a:gsLst>
            <a:lin ang="0" scaled="1"/>
            <a:tileRect/>
          </a:gradFill>
          <a:ln>
            <a:noFill/>
          </a:ln>
          <a:effectLst>
            <a:outerShdw blurRad="431800" dist="254000" dir="5400000" algn="t"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ECF50249-8461-4C0B-ADEA-D00994AA1F82}"/>
              </a:ext>
            </a:extLst>
          </p:cNvPr>
          <p:cNvSpPr txBox="1"/>
          <p:nvPr/>
        </p:nvSpPr>
        <p:spPr>
          <a:xfrm>
            <a:off x="13160416" y="2430179"/>
            <a:ext cx="4552708" cy="461665"/>
          </a:xfrm>
          <a:prstGeom prst="rect">
            <a:avLst/>
          </a:prstGeom>
          <a:noFill/>
        </p:spPr>
        <p:txBody>
          <a:bodyPr wrap="square">
            <a:spAutoFit/>
          </a:bodyPr>
          <a:lstStyle/>
          <a:p>
            <a:pPr algn="ctr"/>
            <a:r>
              <a:rPr lang="ar-DZ" sz="24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البرامج والمخططات الوطنية</a:t>
            </a:r>
            <a:endParaRPr lang="en-US" sz="2400" dirty="0">
              <a:solidFill>
                <a:schemeClr val="bg1"/>
              </a:solidFill>
            </a:endParaRPr>
          </a:p>
        </p:txBody>
      </p:sp>
      <p:sp>
        <p:nvSpPr>
          <p:cNvPr id="51" name="TextBox 50">
            <a:extLst>
              <a:ext uri="{FF2B5EF4-FFF2-40B4-BE49-F238E27FC236}">
                <a16:creationId xmlns:a16="http://schemas.microsoft.com/office/drawing/2014/main" id="{9C5E3BAF-B68C-4607-965C-110898EF8E87}"/>
              </a:ext>
            </a:extLst>
          </p:cNvPr>
          <p:cNvSpPr txBox="1"/>
          <p:nvPr/>
        </p:nvSpPr>
        <p:spPr>
          <a:xfrm>
            <a:off x="12778451" y="3321429"/>
            <a:ext cx="4899949" cy="1304203"/>
          </a:xfrm>
          <a:prstGeom prst="rect">
            <a:avLst/>
          </a:prstGeom>
          <a:noFill/>
        </p:spPr>
        <p:txBody>
          <a:bodyPr wrap="square">
            <a:spAutoFit/>
          </a:bodyPr>
          <a:lstStyle/>
          <a:p>
            <a:pPr marL="342900" indent="-342900" algn="r"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برنامج الوطني لإدارة النفايات الصلبة </a:t>
            </a:r>
          </a:p>
          <a:p>
            <a:pPr marL="342900" indent="-342900" algn="r"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برنامج اداره التسيير المندمج نفايات </a:t>
            </a:r>
            <a:r>
              <a:rPr lang="en-US" dirty="0">
                <a:solidFill>
                  <a:schemeClr val="bg1"/>
                </a:solidFill>
                <a:effectLst>
                  <a:outerShdw blurRad="38100" dist="38100" dir="2700000" algn="tl">
                    <a:srgbClr val="000000">
                      <a:alpha val="43137"/>
                    </a:srgbClr>
                  </a:outerShdw>
                </a:effectLst>
                <a:latin typeface="Aharoni" panose="02010803020104030203" pitchFamily="2" charset="-79"/>
                <a:ea typeface="GE SS Two Bold" panose="020A0503020102020204" pitchFamily="18" charset="-78"/>
                <a:cs typeface="Aharoni" panose="02010803020104030203" pitchFamily="2" charset="-79"/>
              </a:rPr>
              <a:t>AGAD</a:t>
            </a: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endParaRPr lang="en-US"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a:p>
            <a:pPr marL="342900" indent="-342900" algn="r"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تجربة الفرز الانتقائية للنفايات المترتبة</a:t>
            </a:r>
            <a:endParaRPr lang="en-US" dirty="0">
              <a:solidFill>
                <a:schemeClr val="bg1"/>
              </a:solidFill>
            </a:endParaRPr>
          </a:p>
        </p:txBody>
      </p:sp>
      <p:sp>
        <p:nvSpPr>
          <p:cNvPr id="40" name="Parallelogram 39">
            <a:extLst>
              <a:ext uri="{FF2B5EF4-FFF2-40B4-BE49-F238E27FC236}">
                <a16:creationId xmlns:a16="http://schemas.microsoft.com/office/drawing/2014/main" id="{EC54F650-6C8F-41AF-AF09-7A08707891DE}"/>
              </a:ext>
            </a:extLst>
          </p:cNvPr>
          <p:cNvSpPr/>
          <p:nvPr/>
        </p:nvSpPr>
        <p:spPr>
          <a:xfrm>
            <a:off x="0" y="1920240"/>
            <a:ext cx="12192000" cy="4937760"/>
          </a:xfrm>
          <a:prstGeom prst="parallelogram">
            <a:avLst>
              <a:gd name="adj" fmla="val 0"/>
            </a:avLst>
          </a:pr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816CAA0-1686-4213-B4CC-00790C7E2F23}"/>
              </a:ext>
            </a:extLst>
          </p:cNvPr>
          <p:cNvGrpSpPr/>
          <p:nvPr/>
        </p:nvGrpSpPr>
        <p:grpSpPr>
          <a:xfrm>
            <a:off x="2513427" y="2065020"/>
            <a:ext cx="7765953" cy="4792980"/>
            <a:chOff x="2513427" y="2065020"/>
            <a:chExt cx="7765953" cy="4792980"/>
          </a:xfrm>
        </p:grpSpPr>
        <p:pic>
          <p:nvPicPr>
            <p:cNvPr id="8" name="Picture 7">
              <a:extLst>
                <a:ext uri="{FF2B5EF4-FFF2-40B4-BE49-F238E27FC236}">
                  <a16:creationId xmlns:a16="http://schemas.microsoft.com/office/drawing/2014/main" id="{4A98781F-E170-46EC-9ABE-6067222ECAD3}"/>
                </a:ext>
              </a:extLst>
            </p:cNvPr>
            <p:cNvPicPr>
              <a:picLocks noChangeAspect="1"/>
            </p:cNvPicPr>
            <p:nvPr/>
          </p:nvPicPr>
          <p:blipFill>
            <a:blip r:embed="rId2"/>
            <a:stretch>
              <a:fillRect/>
            </a:stretch>
          </p:blipFill>
          <p:spPr>
            <a:xfrm>
              <a:off x="2516087" y="2065020"/>
              <a:ext cx="7763293" cy="3490093"/>
            </a:xfrm>
            <a:prstGeom prst="rect">
              <a:avLst/>
            </a:prstGeom>
          </p:spPr>
        </p:pic>
        <p:sp>
          <p:nvSpPr>
            <p:cNvPr id="44" name="Parallelogram 43">
              <a:extLst>
                <a:ext uri="{FF2B5EF4-FFF2-40B4-BE49-F238E27FC236}">
                  <a16:creationId xmlns:a16="http://schemas.microsoft.com/office/drawing/2014/main" id="{AA8024C0-4E2F-4DCB-84DF-0440E700626D}"/>
                </a:ext>
              </a:extLst>
            </p:cNvPr>
            <p:cNvSpPr/>
            <p:nvPr/>
          </p:nvSpPr>
          <p:spPr>
            <a:xfrm>
              <a:off x="2513427" y="5227320"/>
              <a:ext cx="7758333" cy="1630680"/>
            </a:xfrm>
            <a:prstGeom prst="parallelogram">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E1B12E68-A989-4DB2-9EA7-E9B416488DEE}"/>
              </a:ext>
            </a:extLst>
          </p:cNvPr>
          <p:cNvGrpSpPr/>
          <p:nvPr/>
        </p:nvGrpSpPr>
        <p:grpSpPr>
          <a:xfrm>
            <a:off x="-7727853" y="1985298"/>
            <a:ext cx="7727853" cy="4872702"/>
            <a:chOff x="2525438" y="1985298"/>
            <a:chExt cx="7727853" cy="4872702"/>
          </a:xfrm>
        </p:grpSpPr>
        <p:pic>
          <p:nvPicPr>
            <p:cNvPr id="11" name="Picture 10">
              <a:extLst>
                <a:ext uri="{FF2B5EF4-FFF2-40B4-BE49-F238E27FC236}">
                  <a16:creationId xmlns:a16="http://schemas.microsoft.com/office/drawing/2014/main" id="{6B2CEB26-4DC8-4F82-A34F-68665DA8B5B0}"/>
                </a:ext>
              </a:extLst>
            </p:cNvPr>
            <p:cNvPicPr>
              <a:picLocks noChangeAspect="1"/>
            </p:cNvPicPr>
            <p:nvPr/>
          </p:nvPicPr>
          <p:blipFill>
            <a:blip r:embed="rId3"/>
            <a:stretch>
              <a:fillRect/>
            </a:stretch>
          </p:blipFill>
          <p:spPr>
            <a:xfrm>
              <a:off x="2529840" y="1985298"/>
              <a:ext cx="7716129" cy="3450135"/>
            </a:xfrm>
            <a:prstGeom prst="rect">
              <a:avLst/>
            </a:prstGeom>
          </p:spPr>
        </p:pic>
        <p:sp>
          <p:nvSpPr>
            <p:cNvPr id="46" name="Parallelogram 45">
              <a:extLst>
                <a:ext uri="{FF2B5EF4-FFF2-40B4-BE49-F238E27FC236}">
                  <a16:creationId xmlns:a16="http://schemas.microsoft.com/office/drawing/2014/main" id="{BCE1435B-8919-4B33-A8BA-E898E67B69D2}"/>
                </a:ext>
              </a:extLst>
            </p:cNvPr>
            <p:cNvSpPr/>
            <p:nvPr/>
          </p:nvSpPr>
          <p:spPr>
            <a:xfrm>
              <a:off x="2525438" y="5227320"/>
              <a:ext cx="7727853" cy="1630680"/>
            </a:xfrm>
            <a:prstGeom prst="parallelogram">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reeform 22">
            <a:extLst>
              <a:ext uri="{FF2B5EF4-FFF2-40B4-BE49-F238E27FC236}">
                <a16:creationId xmlns:a16="http://schemas.microsoft.com/office/drawing/2014/main" id="{43E5ABB1-A524-4F7E-AE0C-AC6A3D144333}"/>
              </a:ext>
            </a:extLst>
          </p:cNvPr>
          <p:cNvSpPr/>
          <p:nvPr/>
        </p:nvSpPr>
        <p:spPr>
          <a:xfrm>
            <a:off x="9504185" y="-1563848"/>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4">
              <a:duotone>
                <a:prstClr val="black"/>
                <a:schemeClr val="accent6">
                  <a:tint val="45000"/>
                  <a:satMod val="400000"/>
                </a:schemeClr>
              </a:duotone>
              <a:lum bright="-30000" contrast="-41000"/>
              <a:extLst>
                <a:ext uri="{96DAC541-7B7A-43D3-8B79-37D633B846F1}">
                  <asvg:svgBlip xmlns:asvg="http://schemas.microsoft.com/office/drawing/2016/SVG/main" r:embed="rId5"/>
                </a:ext>
              </a:extLst>
            </a:blip>
            <a:stretch>
              <a:fillRect/>
            </a:stretch>
          </a:blipFill>
          <a:effectLst>
            <a:outerShdw blurRad="571500" dist="50800" dir="5400000" algn="ctr" rotWithShape="0">
              <a:srgbClr val="000000">
                <a:alpha val="43137"/>
              </a:srgbClr>
            </a:outerShdw>
          </a:effectLst>
        </p:spPr>
      </p:sp>
      <p:sp>
        <p:nvSpPr>
          <p:cNvPr id="32" name="TextBox 31">
            <a:extLst>
              <a:ext uri="{FF2B5EF4-FFF2-40B4-BE49-F238E27FC236}">
                <a16:creationId xmlns:a16="http://schemas.microsoft.com/office/drawing/2014/main" id="{A37BA8AA-68D7-43AA-9A8D-051ED50E5B2F}"/>
              </a:ext>
            </a:extLst>
          </p:cNvPr>
          <p:cNvSpPr txBox="1"/>
          <p:nvPr/>
        </p:nvSpPr>
        <p:spPr>
          <a:xfrm>
            <a:off x="4032916" y="10008067"/>
            <a:ext cx="3810586" cy="954107"/>
          </a:xfrm>
          <a:prstGeom prst="rect">
            <a:avLst/>
          </a:prstGeom>
          <a:noFill/>
        </p:spPr>
        <p:txBody>
          <a:bodyPr wrap="square">
            <a:spAutoFit/>
          </a:bodyPr>
          <a:lstStyle/>
          <a:p>
            <a:pPr algn="ctr" rtl="1"/>
            <a:r>
              <a:rPr lang="ar-DZ" sz="28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النفايات المنزلية وهامش ربحها</a:t>
            </a:r>
            <a:endParaRPr lang="en-US" sz="2800" dirty="0">
              <a:solidFill>
                <a:schemeClr val="bg1"/>
              </a:solidFill>
            </a:endParaRPr>
          </a:p>
        </p:txBody>
      </p:sp>
      <p:sp>
        <p:nvSpPr>
          <p:cNvPr id="33" name="TextBox 32">
            <a:extLst>
              <a:ext uri="{FF2B5EF4-FFF2-40B4-BE49-F238E27FC236}">
                <a16:creationId xmlns:a16="http://schemas.microsoft.com/office/drawing/2014/main" id="{DF110C46-FBD9-4257-8294-4D4E51690B5D}"/>
              </a:ext>
            </a:extLst>
          </p:cNvPr>
          <p:cNvSpPr txBox="1"/>
          <p:nvPr/>
        </p:nvSpPr>
        <p:spPr>
          <a:xfrm>
            <a:off x="4032916" y="10223510"/>
            <a:ext cx="3810586" cy="523220"/>
          </a:xfrm>
          <a:prstGeom prst="rect">
            <a:avLst/>
          </a:prstGeom>
          <a:noFill/>
        </p:spPr>
        <p:txBody>
          <a:bodyPr wrap="square">
            <a:spAutoFit/>
          </a:bodyPr>
          <a:lstStyle/>
          <a:p>
            <a:pPr algn="ctr" rtl="1"/>
            <a:r>
              <a:rPr lang="ar-DZ" sz="28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النفايات الهامدة</a:t>
            </a:r>
            <a:endParaRPr lang="en-US" sz="2800" dirty="0">
              <a:solidFill>
                <a:schemeClr val="bg1"/>
              </a:solidFill>
            </a:endParaRPr>
          </a:p>
        </p:txBody>
      </p:sp>
      <p:sp>
        <p:nvSpPr>
          <p:cNvPr id="34" name="TextBox 33">
            <a:extLst>
              <a:ext uri="{FF2B5EF4-FFF2-40B4-BE49-F238E27FC236}">
                <a16:creationId xmlns:a16="http://schemas.microsoft.com/office/drawing/2014/main" id="{D876F109-66B0-477E-AC31-417EA6010CCC}"/>
              </a:ext>
            </a:extLst>
          </p:cNvPr>
          <p:cNvSpPr txBox="1"/>
          <p:nvPr/>
        </p:nvSpPr>
        <p:spPr>
          <a:xfrm>
            <a:off x="3949389" y="10008067"/>
            <a:ext cx="3977640" cy="954107"/>
          </a:xfrm>
          <a:prstGeom prst="rect">
            <a:avLst/>
          </a:prstGeom>
          <a:noFill/>
        </p:spPr>
        <p:txBody>
          <a:bodyPr wrap="square">
            <a:spAutoFit/>
          </a:bodyPr>
          <a:lstStyle/>
          <a:p>
            <a:pPr algn="ctr" rtl="1"/>
            <a:r>
              <a:rPr lang="ar-DZ" sz="28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النفايات الخاصة و الخاصة الخطيرة</a:t>
            </a:r>
            <a:endParaRPr lang="en-US" sz="2800" dirty="0">
              <a:solidFill>
                <a:schemeClr val="bg1"/>
              </a:solidFill>
            </a:endParaRPr>
          </a:p>
        </p:txBody>
      </p:sp>
      <p:sp>
        <p:nvSpPr>
          <p:cNvPr id="35" name="TextBox 34">
            <a:extLst>
              <a:ext uri="{FF2B5EF4-FFF2-40B4-BE49-F238E27FC236}">
                <a16:creationId xmlns:a16="http://schemas.microsoft.com/office/drawing/2014/main" id="{FFDF14B5-9E4C-421D-8359-1D3AE69E77A2}"/>
              </a:ext>
            </a:extLst>
          </p:cNvPr>
          <p:cNvSpPr txBox="1"/>
          <p:nvPr/>
        </p:nvSpPr>
        <p:spPr>
          <a:xfrm>
            <a:off x="4032916" y="10223510"/>
            <a:ext cx="3810586" cy="523220"/>
          </a:xfrm>
          <a:prstGeom prst="rect">
            <a:avLst/>
          </a:prstGeom>
          <a:noFill/>
        </p:spPr>
        <p:txBody>
          <a:bodyPr wrap="square">
            <a:spAutoFit/>
          </a:bodyPr>
          <a:lstStyle/>
          <a:p>
            <a:pPr algn="ctr" rtl="1"/>
            <a:r>
              <a:rPr lang="ar-DZ" sz="28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النفايات البحرية</a:t>
            </a:r>
            <a:endParaRPr lang="en-US" sz="2800" dirty="0">
              <a:solidFill>
                <a:schemeClr val="bg1"/>
              </a:solidFill>
            </a:endParaRPr>
          </a:p>
        </p:txBody>
      </p:sp>
      <p:pic>
        <p:nvPicPr>
          <p:cNvPr id="37" name="Picture 36">
            <a:extLst>
              <a:ext uri="{FF2B5EF4-FFF2-40B4-BE49-F238E27FC236}">
                <a16:creationId xmlns:a16="http://schemas.microsoft.com/office/drawing/2014/main" id="{4CB7A98F-BBB8-4BE3-8803-F0B6F384AA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9509" y="9906476"/>
            <a:ext cx="2057400" cy="1157288"/>
          </a:xfrm>
          <a:prstGeom prst="rect">
            <a:avLst/>
          </a:prstGeom>
          <a:effectLst>
            <a:outerShdw blurRad="685800" dist="50800" dir="5400000" algn="ctr" rotWithShape="0">
              <a:srgbClr val="000000">
                <a:alpha val="96000"/>
              </a:srgbClr>
            </a:outerShdw>
          </a:effectLst>
        </p:spPr>
      </p:pic>
      <p:pic>
        <p:nvPicPr>
          <p:cNvPr id="39" name="Picture 38">
            <a:extLst>
              <a:ext uri="{FF2B5EF4-FFF2-40B4-BE49-F238E27FC236}">
                <a16:creationId xmlns:a16="http://schemas.microsoft.com/office/drawing/2014/main" id="{8B3DE19C-286E-4A1F-9FB0-4946DE0E6C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2769" y="9739560"/>
            <a:ext cx="2650880" cy="1491120"/>
          </a:xfrm>
          <a:prstGeom prst="rect">
            <a:avLst/>
          </a:prstGeom>
          <a:effectLst>
            <a:outerShdw blurRad="685800" dist="50800" dir="5400000" algn="ctr" rotWithShape="0">
              <a:srgbClr val="000000">
                <a:alpha val="96000"/>
              </a:srgbClr>
            </a:outerShdw>
          </a:effectLst>
        </p:spPr>
      </p:pic>
      <p:pic>
        <p:nvPicPr>
          <p:cNvPr id="41" name="Picture 40">
            <a:extLst>
              <a:ext uri="{FF2B5EF4-FFF2-40B4-BE49-F238E27FC236}">
                <a16:creationId xmlns:a16="http://schemas.microsoft.com/office/drawing/2014/main" id="{61591E25-38C2-4855-B022-C1028BB552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6629" y="9887981"/>
            <a:ext cx="2123160" cy="1194278"/>
          </a:xfrm>
          <a:prstGeom prst="rect">
            <a:avLst/>
          </a:prstGeom>
          <a:effectLst>
            <a:outerShdw blurRad="685800" dist="50800" dir="5400000" algn="ctr" rotWithShape="0">
              <a:srgbClr val="000000">
                <a:alpha val="96000"/>
              </a:srgbClr>
            </a:outerShdw>
          </a:effectLst>
        </p:spPr>
      </p:pic>
      <p:pic>
        <p:nvPicPr>
          <p:cNvPr id="43" name="Picture 42">
            <a:extLst>
              <a:ext uri="{FF2B5EF4-FFF2-40B4-BE49-F238E27FC236}">
                <a16:creationId xmlns:a16="http://schemas.microsoft.com/office/drawing/2014/main" id="{AF2216F6-5376-4E2D-A184-B3DCA69881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5909" y="9904451"/>
            <a:ext cx="2064600" cy="1161338"/>
          </a:xfrm>
          <a:prstGeom prst="rect">
            <a:avLst/>
          </a:prstGeom>
          <a:effectLst>
            <a:outerShdw blurRad="685800" dist="50800" dir="5400000" algn="ctr" rotWithShape="0">
              <a:srgbClr val="000000">
                <a:alpha val="96000"/>
              </a:srgbClr>
            </a:outerShdw>
          </a:effectLst>
        </p:spPr>
      </p:pic>
      <p:grpSp>
        <p:nvGrpSpPr>
          <p:cNvPr id="29" name="Group 28">
            <a:extLst>
              <a:ext uri="{FF2B5EF4-FFF2-40B4-BE49-F238E27FC236}">
                <a16:creationId xmlns:a16="http://schemas.microsoft.com/office/drawing/2014/main" id="{A767587A-E12A-42F0-B22E-184463FACEDD}"/>
              </a:ext>
            </a:extLst>
          </p:cNvPr>
          <p:cNvGrpSpPr/>
          <p:nvPr/>
        </p:nvGrpSpPr>
        <p:grpSpPr>
          <a:xfrm>
            <a:off x="-503154" y="7056120"/>
            <a:ext cx="12882726" cy="6858000"/>
            <a:chOff x="-503154" y="0"/>
            <a:chExt cx="12882726" cy="6858000"/>
          </a:xfrm>
          <a:gradFill>
            <a:gsLst>
              <a:gs pos="100000">
                <a:srgbClr val="02A651"/>
              </a:gs>
              <a:gs pos="0">
                <a:schemeClr val="bg2">
                  <a:lumMod val="25000"/>
                </a:schemeClr>
              </a:gs>
            </a:gsLst>
            <a:lin ang="5400000" scaled="1"/>
          </a:gradFill>
          <a:effectLst>
            <a:outerShdw blurRad="914400" dist="50800" dir="5400000" algn="ctr" rotWithShape="0">
              <a:srgbClr val="000000">
                <a:alpha val="43137"/>
              </a:srgbClr>
            </a:outerShdw>
          </a:effectLst>
        </p:grpSpPr>
        <p:grpSp>
          <p:nvGrpSpPr>
            <p:cNvPr id="28" name="Group 27">
              <a:extLst>
                <a:ext uri="{FF2B5EF4-FFF2-40B4-BE49-F238E27FC236}">
                  <a16:creationId xmlns:a16="http://schemas.microsoft.com/office/drawing/2014/main" id="{EBF5AC60-14FB-4762-84CF-E12FBCC3D6E7}"/>
                </a:ext>
              </a:extLst>
            </p:cNvPr>
            <p:cNvGrpSpPr/>
            <p:nvPr/>
          </p:nvGrpSpPr>
          <p:grpSpPr>
            <a:xfrm rot="16200000">
              <a:off x="4871644" y="-2977195"/>
              <a:ext cx="2133129" cy="12882726"/>
              <a:chOff x="5199889" y="152401"/>
              <a:chExt cx="2133129" cy="6857999"/>
            </a:xfrm>
            <a:grpFill/>
          </p:grpSpPr>
          <p:sp>
            <p:nvSpPr>
              <p:cNvPr id="26" name="Isosceles Triangle 12">
                <a:extLst>
                  <a:ext uri="{FF2B5EF4-FFF2-40B4-BE49-F238E27FC236}">
                    <a16:creationId xmlns:a16="http://schemas.microsoft.com/office/drawing/2014/main" id="{FC75D50B-E779-4F96-84D7-79097DE8F330}"/>
                  </a:ext>
                </a:extLst>
              </p:cNvPr>
              <p:cNvSpPr/>
              <p:nvPr/>
            </p:nvSpPr>
            <p:spPr>
              <a:xfrm rot="10800000">
                <a:off x="5211610" y="4314429"/>
                <a:ext cx="2121408" cy="2695971"/>
              </a:xfrm>
              <a:custGeom>
                <a:avLst/>
                <a:gdLst>
                  <a:gd name="connsiteX0" fmla="*/ 0 w 2121408"/>
                  <a:gd name="connsiteY0" fmla="*/ 2066544 h 2066544"/>
                  <a:gd name="connsiteX1" fmla="*/ 1060704 w 2121408"/>
                  <a:gd name="connsiteY1" fmla="*/ 0 h 2066544"/>
                  <a:gd name="connsiteX2" fmla="*/ 2121408 w 2121408"/>
                  <a:gd name="connsiteY2" fmla="*/ 2066544 h 2066544"/>
                  <a:gd name="connsiteX3" fmla="*/ 0 w 2121408"/>
                  <a:gd name="connsiteY3"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31392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2066544">
                    <a:moveTo>
                      <a:pt x="0" y="2066544"/>
                    </a:moveTo>
                    <a:cubicBezTo>
                      <a:pt x="209296" y="1662176"/>
                      <a:pt x="583184" y="1391920"/>
                      <a:pt x="914400" y="920496"/>
                    </a:cubicBezTo>
                    <a:cubicBezTo>
                      <a:pt x="981456" y="607568"/>
                      <a:pt x="1085088" y="343408"/>
                      <a:pt x="1060704" y="0"/>
                    </a:cubicBezTo>
                    <a:cubicBezTo>
                      <a:pt x="1103376" y="434848"/>
                      <a:pt x="1146048" y="577088"/>
                      <a:pt x="1267968" y="926592"/>
                    </a:cubicBezTo>
                    <a:cubicBezTo>
                      <a:pt x="1491488" y="1349248"/>
                      <a:pt x="1836928" y="1686560"/>
                      <a:pt x="2121408" y="2066544"/>
                    </a:cubicBezTo>
                    <a:lnTo>
                      <a:pt x="0" y="2066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12">
                <a:extLst>
                  <a:ext uri="{FF2B5EF4-FFF2-40B4-BE49-F238E27FC236}">
                    <a16:creationId xmlns:a16="http://schemas.microsoft.com/office/drawing/2014/main" id="{B6D199EA-CF1A-46FE-90C3-8BE63B01ED27}"/>
                  </a:ext>
                </a:extLst>
              </p:cNvPr>
              <p:cNvSpPr/>
              <p:nvPr/>
            </p:nvSpPr>
            <p:spPr>
              <a:xfrm>
                <a:off x="5199889" y="152401"/>
                <a:ext cx="2121408" cy="2901414"/>
              </a:xfrm>
              <a:custGeom>
                <a:avLst/>
                <a:gdLst>
                  <a:gd name="connsiteX0" fmla="*/ 0 w 2121408"/>
                  <a:gd name="connsiteY0" fmla="*/ 2066544 h 2066544"/>
                  <a:gd name="connsiteX1" fmla="*/ 1060704 w 2121408"/>
                  <a:gd name="connsiteY1" fmla="*/ 0 h 2066544"/>
                  <a:gd name="connsiteX2" fmla="*/ 2121408 w 2121408"/>
                  <a:gd name="connsiteY2" fmla="*/ 2066544 h 2066544"/>
                  <a:gd name="connsiteX3" fmla="*/ 0 w 2121408"/>
                  <a:gd name="connsiteY3"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31392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2066544">
                    <a:moveTo>
                      <a:pt x="0" y="2066544"/>
                    </a:moveTo>
                    <a:cubicBezTo>
                      <a:pt x="209296" y="1662176"/>
                      <a:pt x="583184" y="1391920"/>
                      <a:pt x="914400" y="920496"/>
                    </a:cubicBezTo>
                    <a:cubicBezTo>
                      <a:pt x="981456" y="607568"/>
                      <a:pt x="1085088" y="343408"/>
                      <a:pt x="1060704" y="0"/>
                    </a:cubicBezTo>
                    <a:cubicBezTo>
                      <a:pt x="1103376" y="434848"/>
                      <a:pt x="1146048" y="577088"/>
                      <a:pt x="1267968" y="926592"/>
                    </a:cubicBezTo>
                    <a:cubicBezTo>
                      <a:pt x="1491488" y="1349248"/>
                      <a:pt x="1836928" y="1686560"/>
                      <a:pt x="2121408" y="2066544"/>
                    </a:cubicBezTo>
                    <a:lnTo>
                      <a:pt x="0" y="2066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Isosceles Triangle 12">
              <a:extLst>
                <a:ext uri="{FF2B5EF4-FFF2-40B4-BE49-F238E27FC236}">
                  <a16:creationId xmlns:a16="http://schemas.microsoft.com/office/drawing/2014/main" id="{BBE370F0-BA49-4148-9231-C4A559E3DE91}"/>
                </a:ext>
              </a:extLst>
            </p:cNvPr>
            <p:cNvSpPr/>
            <p:nvPr/>
          </p:nvSpPr>
          <p:spPr>
            <a:xfrm rot="10800000">
              <a:off x="5059211" y="4791456"/>
              <a:ext cx="2121408" cy="2066544"/>
            </a:xfrm>
            <a:custGeom>
              <a:avLst/>
              <a:gdLst>
                <a:gd name="connsiteX0" fmla="*/ 0 w 2121408"/>
                <a:gd name="connsiteY0" fmla="*/ 2066544 h 2066544"/>
                <a:gd name="connsiteX1" fmla="*/ 1060704 w 2121408"/>
                <a:gd name="connsiteY1" fmla="*/ 0 h 2066544"/>
                <a:gd name="connsiteX2" fmla="*/ 2121408 w 2121408"/>
                <a:gd name="connsiteY2" fmla="*/ 2066544 h 2066544"/>
                <a:gd name="connsiteX3" fmla="*/ 0 w 2121408"/>
                <a:gd name="connsiteY3"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31392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2066544">
                  <a:moveTo>
                    <a:pt x="0" y="2066544"/>
                  </a:moveTo>
                  <a:cubicBezTo>
                    <a:pt x="209296" y="1662176"/>
                    <a:pt x="583184" y="1391920"/>
                    <a:pt x="914400" y="920496"/>
                  </a:cubicBezTo>
                  <a:cubicBezTo>
                    <a:pt x="981456" y="607568"/>
                    <a:pt x="1085088" y="343408"/>
                    <a:pt x="1060704" y="0"/>
                  </a:cubicBezTo>
                  <a:cubicBezTo>
                    <a:pt x="1103376" y="434848"/>
                    <a:pt x="1146048" y="577088"/>
                    <a:pt x="1267968" y="926592"/>
                  </a:cubicBezTo>
                  <a:cubicBezTo>
                    <a:pt x="1491488" y="1349248"/>
                    <a:pt x="1836928" y="1686560"/>
                    <a:pt x="2121408" y="2066544"/>
                  </a:cubicBezTo>
                  <a:lnTo>
                    <a:pt x="0" y="2066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98CD79F8-E598-43E0-82DD-C80DD13C0607}"/>
                </a:ext>
              </a:extLst>
            </p:cNvPr>
            <p:cNvSpPr/>
            <p:nvPr/>
          </p:nvSpPr>
          <p:spPr>
            <a:xfrm>
              <a:off x="5047488" y="0"/>
              <a:ext cx="2121408" cy="2066544"/>
            </a:xfrm>
            <a:custGeom>
              <a:avLst/>
              <a:gdLst>
                <a:gd name="connsiteX0" fmla="*/ 0 w 2121408"/>
                <a:gd name="connsiteY0" fmla="*/ 2066544 h 2066544"/>
                <a:gd name="connsiteX1" fmla="*/ 1060704 w 2121408"/>
                <a:gd name="connsiteY1" fmla="*/ 0 h 2066544"/>
                <a:gd name="connsiteX2" fmla="*/ 2121408 w 2121408"/>
                <a:gd name="connsiteY2" fmla="*/ 2066544 h 2066544"/>
                <a:gd name="connsiteX3" fmla="*/ 0 w 2121408"/>
                <a:gd name="connsiteY3"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2121408 w 2121408"/>
                <a:gd name="connsiteY3" fmla="*/ 2066544 h 2066544"/>
                <a:gd name="connsiteX4" fmla="*/ 0 w 2121408"/>
                <a:gd name="connsiteY4"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310640 w 2121408"/>
                <a:gd name="connsiteY3" fmla="*/ 908304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31392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 name="connsiteX0" fmla="*/ 0 w 2121408"/>
                <a:gd name="connsiteY0" fmla="*/ 2066544 h 2066544"/>
                <a:gd name="connsiteX1" fmla="*/ 914400 w 2121408"/>
                <a:gd name="connsiteY1" fmla="*/ 920496 h 2066544"/>
                <a:gd name="connsiteX2" fmla="*/ 1060704 w 2121408"/>
                <a:gd name="connsiteY2" fmla="*/ 0 h 2066544"/>
                <a:gd name="connsiteX3" fmla="*/ 1267968 w 2121408"/>
                <a:gd name="connsiteY3" fmla="*/ 926592 h 2066544"/>
                <a:gd name="connsiteX4" fmla="*/ 2121408 w 2121408"/>
                <a:gd name="connsiteY4" fmla="*/ 2066544 h 2066544"/>
                <a:gd name="connsiteX5" fmla="*/ 0 w 2121408"/>
                <a:gd name="connsiteY5" fmla="*/ 2066544 h 206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2066544">
                  <a:moveTo>
                    <a:pt x="0" y="2066544"/>
                  </a:moveTo>
                  <a:cubicBezTo>
                    <a:pt x="209296" y="1662176"/>
                    <a:pt x="583184" y="1391920"/>
                    <a:pt x="914400" y="920496"/>
                  </a:cubicBezTo>
                  <a:cubicBezTo>
                    <a:pt x="981456" y="607568"/>
                    <a:pt x="1085088" y="343408"/>
                    <a:pt x="1060704" y="0"/>
                  </a:cubicBezTo>
                  <a:cubicBezTo>
                    <a:pt x="1103376" y="434848"/>
                    <a:pt x="1146048" y="577088"/>
                    <a:pt x="1267968" y="926592"/>
                  </a:cubicBezTo>
                  <a:cubicBezTo>
                    <a:pt x="1491488" y="1349248"/>
                    <a:pt x="1836928" y="1686560"/>
                    <a:pt x="2121408" y="2066544"/>
                  </a:cubicBezTo>
                  <a:lnTo>
                    <a:pt x="0" y="20665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0963C864-09FD-4D64-903D-BAE46BF0047C}"/>
                </a:ext>
              </a:extLst>
            </p:cNvPr>
            <p:cNvSpPr/>
            <p:nvPr/>
          </p:nvSpPr>
          <p:spPr>
            <a:xfrm>
              <a:off x="4358640" y="1691640"/>
              <a:ext cx="3474720" cy="347472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AFB1635F-1F2C-458D-9631-B99C0B767A24}"/>
              </a:ext>
            </a:extLst>
          </p:cNvPr>
          <p:cNvSpPr txBox="1"/>
          <p:nvPr/>
        </p:nvSpPr>
        <p:spPr>
          <a:xfrm>
            <a:off x="4619949" y="9823401"/>
            <a:ext cx="2636520" cy="1323439"/>
          </a:xfrm>
          <a:prstGeom prst="rect">
            <a:avLst/>
          </a:prstGeom>
          <a:noFill/>
        </p:spPr>
        <p:txBody>
          <a:bodyPr wrap="square">
            <a:spAutoFit/>
          </a:bodyPr>
          <a:lstStyle/>
          <a:p>
            <a:pPr algn="ctr" rtl="1"/>
            <a:r>
              <a:rPr lang="ar-DZ" sz="40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النفايات في الجزائر</a:t>
            </a:r>
            <a:endParaRPr lang="en-US" sz="4000" dirty="0">
              <a:solidFill>
                <a:schemeClr val="bg1"/>
              </a:solidFill>
            </a:endParaRPr>
          </a:p>
        </p:txBody>
      </p:sp>
      <p:sp>
        <p:nvSpPr>
          <p:cNvPr id="36" name="TextBox 35">
            <a:extLst>
              <a:ext uri="{FF2B5EF4-FFF2-40B4-BE49-F238E27FC236}">
                <a16:creationId xmlns:a16="http://schemas.microsoft.com/office/drawing/2014/main" id="{4D777E88-20AD-41B7-A076-641030E23E60}"/>
              </a:ext>
            </a:extLst>
          </p:cNvPr>
          <p:cNvSpPr txBox="1"/>
          <p:nvPr/>
        </p:nvSpPr>
        <p:spPr>
          <a:xfrm>
            <a:off x="4065563" y="931447"/>
            <a:ext cx="7774629" cy="707886"/>
          </a:xfrm>
          <a:prstGeom prst="rect">
            <a:avLst/>
          </a:prstGeom>
          <a:noFill/>
        </p:spPr>
        <p:txBody>
          <a:bodyPr wrap="square">
            <a:spAutoFit/>
          </a:bodyPr>
          <a:lstStyle/>
          <a:p>
            <a:pPr algn="ctr" rtl="1"/>
            <a:r>
              <a:rPr lang="ar-DZ" sz="40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واقع  </a:t>
            </a:r>
            <a:r>
              <a:rPr lang="ar-DZ" sz="40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إعادة التدوير في الجزائر</a:t>
            </a:r>
            <a:endParaRPr lang="en-US" sz="40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 name="Parallelogram 1">
            <a:extLst>
              <a:ext uri="{FF2B5EF4-FFF2-40B4-BE49-F238E27FC236}">
                <a16:creationId xmlns:a16="http://schemas.microsoft.com/office/drawing/2014/main" id="{1DDEBB28-E0E1-4C4F-8A78-671CC52DC321}"/>
              </a:ext>
            </a:extLst>
          </p:cNvPr>
          <p:cNvSpPr/>
          <p:nvPr/>
        </p:nvSpPr>
        <p:spPr>
          <a:xfrm>
            <a:off x="2519680" y="4693920"/>
            <a:ext cx="7759784" cy="2164080"/>
          </a:xfrm>
          <a:prstGeom prst="parallelogram">
            <a:avLst>
              <a:gd name="adj" fmla="val 0"/>
            </a:avLst>
          </a:prstGeom>
          <a:gradFill>
            <a:gsLst>
              <a:gs pos="66000">
                <a:srgbClr val="009444"/>
              </a:gs>
              <a:gs pos="0">
                <a:schemeClr val="bg2">
                  <a:lumMod val="25000"/>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10">
            <a:extLst>
              <a:ext uri="{FF2B5EF4-FFF2-40B4-BE49-F238E27FC236}">
                <a16:creationId xmlns:a16="http://schemas.microsoft.com/office/drawing/2014/main" id="{101C6C33-6B3F-4E94-82B3-17E19193854E}"/>
              </a:ext>
            </a:extLst>
          </p:cNvPr>
          <p:cNvSpPr/>
          <p:nvPr/>
        </p:nvSpPr>
        <p:spPr>
          <a:xfrm rot="20509902">
            <a:off x="473662" y="277921"/>
            <a:ext cx="2151563" cy="2307393"/>
          </a:xfrm>
          <a:custGeom>
            <a:avLst/>
            <a:gdLst/>
            <a:ahLst/>
            <a:cxnLst/>
            <a:rect l="l" t="t" r="r" b="b"/>
            <a:pathLst>
              <a:path w="7615809" h="8229600">
                <a:moveTo>
                  <a:pt x="0" y="0"/>
                </a:moveTo>
                <a:lnTo>
                  <a:pt x="7615808" y="0"/>
                </a:lnTo>
                <a:lnTo>
                  <a:pt x="7615808" y="8229600"/>
                </a:lnTo>
                <a:lnTo>
                  <a:pt x="0" y="8229600"/>
                </a:lnTo>
                <a:lnTo>
                  <a:pt x="0" y="0"/>
                </a:lnTo>
                <a:close/>
              </a:path>
            </a:pathLst>
          </a:custGeom>
          <a:blipFill>
            <a:blip r:embed="rId10"/>
            <a:stretch>
              <a:fillRect/>
            </a:stretch>
          </a:blipFill>
        </p:spPr>
      </p:sp>
      <p:sp>
        <p:nvSpPr>
          <p:cNvPr id="45" name="TextBox 44">
            <a:extLst>
              <a:ext uri="{FF2B5EF4-FFF2-40B4-BE49-F238E27FC236}">
                <a16:creationId xmlns:a16="http://schemas.microsoft.com/office/drawing/2014/main" id="{2AF9142E-0EE0-478B-8BE5-13438C25024D}"/>
              </a:ext>
            </a:extLst>
          </p:cNvPr>
          <p:cNvSpPr txBox="1"/>
          <p:nvPr/>
        </p:nvSpPr>
        <p:spPr>
          <a:xfrm>
            <a:off x="-6578450" y="5899222"/>
            <a:ext cx="5087930" cy="369332"/>
          </a:xfrm>
          <a:prstGeom prst="rect">
            <a:avLst/>
          </a:prstGeom>
          <a:noFill/>
        </p:spPr>
        <p:txBody>
          <a:bodyPr wrap="square">
            <a:spAutoFit/>
          </a:bodyPr>
          <a:lstStyle/>
          <a:p>
            <a:pPr algn="ctr"/>
            <a:r>
              <a:rPr lang="ar-DZ"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توزيع المرسكلين حسب نوع النفايات في الجزائر</a:t>
            </a:r>
            <a:endParaRPr lang="en-US"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42" name="TextBox 41">
            <a:extLst>
              <a:ext uri="{FF2B5EF4-FFF2-40B4-BE49-F238E27FC236}">
                <a16:creationId xmlns:a16="http://schemas.microsoft.com/office/drawing/2014/main" id="{B25F3437-8048-409E-8677-98285F5E3EC5}"/>
              </a:ext>
            </a:extLst>
          </p:cNvPr>
          <p:cNvSpPr txBox="1"/>
          <p:nvPr/>
        </p:nvSpPr>
        <p:spPr>
          <a:xfrm>
            <a:off x="3860950" y="5899222"/>
            <a:ext cx="5087930" cy="369332"/>
          </a:xfrm>
          <a:prstGeom prst="rect">
            <a:avLst/>
          </a:prstGeom>
          <a:noFill/>
        </p:spPr>
        <p:txBody>
          <a:bodyPr wrap="square">
            <a:spAutoFit/>
          </a:bodyPr>
          <a:lstStyle/>
          <a:p>
            <a:pPr algn="ctr"/>
            <a:r>
              <a:rPr lang="ar-DZ"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توزيع المرسكلين حسب نوع النفايات في الجزائر</a:t>
            </a:r>
            <a:endParaRPr lang="en-US" dirty="0">
              <a:solidFill>
                <a:schemeClr val="bg1"/>
              </a:solidFill>
              <a:effectLst>
                <a:outerShdw blurRad="457200" dist="38100" dir="2700000" algn="tl">
                  <a:srgbClr val="000000">
                    <a:alpha val="63000"/>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5" name="Freeform 30">
            <a:extLst>
              <a:ext uri="{FF2B5EF4-FFF2-40B4-BE49-F238E27FC236}">
                <a16:creationId xmlns:a16="http://schemas.microsoft.com/office/drawing/2014/main" id="{FA9FA5C7-479F-4243-A2F4-50A7D58018FA}"/>
              </a:ext>
            </a:extLst>
          </p:cNvPr>
          <p:cNvSpPr/>
          <p:nvPr/>
        </p:nvSpPr>
        <p:spPr>
          <a:xfrm>
            <a:off x="-3915020" y="3929398"/>
            <a:ext cx="6942429" cy="6708122"/>
          </a:xfrm>
          <a:custGeom>
            <a:avLst/>
            <a:gdLst/>
            <a:ahLst/>
            <a:cxnLst/>
            <a:rect l="l" t="t" r="r" b="b"/>
            <a:pathLst>
              <a:path w="8517050" h="8229600">
                <a:moveTo>
                  <a:pt x="0" y="0"/>
                </a:moveTo>
                <a:lnTo>
                  <a:pt x="8517050" y="0"/>
                </a:lnTo>
                <a:lnTo>
                  <a:pt x="8517050" y="8229600"/>
                </a:lnTo>
                <a:lnTo>
                  <a:pt x="0" y="8229600"/>
                </a:lnTo>
                <a:lnTo>
                  <a:pt x="0" y="0"/>
                </a:lnTo>
                <a:close/>
              </a:path>
            </a:pathLst>
          </a:custGeom>
          <a:blipFill>
            <a:blip r:embed="rId11"/>
            <a:stretch>
              <a:fillRect/>
            </a:stretch>
          </a:blipFill>
          <a:effectLst>
            <a:outerShdw blurRad="469900" dist="50800" dir="5400000" algn="ctr" rotWithShape="0">
              <a:srgbClr val="000000">
                <a:alpha val="43137"/>
              </a:srgbClr>
            </a:outerShdw>
          </a:effectLst>
        </p:spPr>
      </p:sp>
      <p:sp>
        <p:nvSpPr>
          <p:cNvPr id="48" name="TextBox 47">
            <a:extLst>
              <a:ext uri="{FF2B5EF4-FFF2-40B4-BE49-F238E27FC236}">
                <a16:creationId xmlns:a16="http://schemas.microsoft.com/office/drawing/2014/main" id="{D0E4D0BF-DB5A-438B-82E9-F3361DEB4C65}"/>
              </a:ext>
            </a:extLst>
          </p:cNvPr>
          <p:cNvSpPr txBox="1"/>
          <p:nvPr/>
        </p:nvSpPr>
        <p:spPr>
          <a:xfrm>
            <a:off x="11931571" y="1053367"/>
            <a:ext cx="8670272" cy="707886"/>
          </a:xfrm>
          <a:prstGeom prst="rect">
            <a:avLst/>
          </a:prstGeom>
          <a:noFill/>
        </p:spPr>
        <p:txBody>
          <a:bodyPr wrap="square">
            <a:spAutoFit/>
          </a:bodyPr>
          <a:lstStyle/>
          <a:p>
            <a:pPr algn="ctr" rtl="1"/>
            <a:r>
              <a:rPr lang="ar-DZ" sz="40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جهود  </a:t>
            </a:r>
            <a:r>
              <a:rPr lang="ar-DZ" sz="40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الجزائر مجال الاقتصاد الدائري</a:t>
            </a:r>
            <a:endParaRPr lang="en-US" sz="40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Tree>
    <p:extLst>
      <p:ext uri="{BB962C8B-B14F-4D97-AF65-F5344CB8AC3E}">
        <p14:creationId xmlns:p14="http://schemas.microsoft.com/office/powerpoint/2010/main" val="23417287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B021B2E-01D2-4F7A-9D2D-A3EE454EBD03}"/>
              </a:ext>
            </a:extLst>
          </p:cNvPr>
          <p:cNvSpPr/>
          <p:nvPr/>
        </p:nvSpPr>
        <p:spPr>
          <a:xfrm>
            <a:off x="828493" y="2347139"/>
            <a:ext cx="10792490" cy="3166012"/>
          </a:xfrm>
          <a:custGeom>
            <a:avLst/>
            <a:gdLst>
              <a:gd name="connsiteX0" fmla="*/ 0 w 7040880"/>
              <a:gd name="connsiteY0" fmla="*/ 883938 h 5303520"/>
              <a:gd name="connsiteX1" fmla="*/ 883938 w 7040880"/>
              <a:gd name="connsiteY1" fmla="*/ 0 h 5303520"/>
              <a:gd name="connsiteX2" fmla="*/ 6156942 w 7040880"/>
              <a:gd name="connsiteY2" fmla="*/ 0 h 5303520"/>
              <a:gd name="connsiteX3" fmla="*/ 7040880 w 7040880"/>
              <a:gd name="connsiteY3" fmla="*/ 883938 h 5303520"/>
              <a:gd name="connsiteX4" fmla="*/ 7040880 w 7040880"/>
              <a:gd name="connsiteY4" fmla="*/ 4419582 h 5303520"/>
              <a:gd name="connsiteX5" fmla="*/ 6156942 w 7040880"/>
              <a:gd name="connsiteY5" fmla="*/ 5303520 h 5303520"/>
              <a:gd name="connsiteX6" fmla="*/ 883938 w 7040880"/>
              <a:gd name="connsiteY6" fmla="*/ 5303520 h 5303520"/>
              <a:gd name="connsiteX7" fmla="*/ 0 w 7040880"/>
              <a:gd name="connsiteY7" fmla="*/ 4419582 h 5303520"/>
              <a:gd name="connsiteX8" fmla="*/ 0 w 7040880"/>
              <a:gd name="connsiteY8" fmla="*/ 883938 h 5303520"/>
              <a:gd name="connsiteX0" fmla="*/ 0 w 7040880"/>
              <a:gd name="connsiteY0" fmla="*/ 883938 h 5303520"/>
              <a:gd name="connsiteX1" fmla="*/ 2296178 w 7040880"/>
              <a:gd name="connsiteY1" fmla="*/ 40640 h 5303520"/>
              <a:gd name="connsiteX2" fmla="*/ 6156942 w 7040880"/>
              <a:gd name="connsiteY2" fmla="*/ 0 h 5303520"/>
              <a:gd name="connsiteX3" fmla="*/ 7040880 w 7040880"/>
              <a:gd name="connsiteY3" fmla="*/ 883938 h 5303520"/>
              <a:gd name="connsiteX4" fmla="*/ 7040880 w 7040880"/>
              <a:gd name="connsiteY4" fmla="*/ 4419582 h 5303520"/>
              <a:gd name="connsiteX5" fmla="*/ 6156942 w 7040880"/>
              <a:gd name="connsiteY5" fmla="*/ 5303520 h 5303520"/>
              <a:gd name="connsiteX6" fmla="*/ 883938 w 7040880"/>
              <a:gd name="connsiteY6" fmla="*/ 5303520 h 5303520"/>
              <a:gd name="connsiteX7" fmla="*/ 0 w 7040880"/>
              <a:gd name="connsiteY7" fmla="*/ 4419582 h 5303520"/>
              <a:gd name="connsiteX8" fmla="*/ 0 w 7040880"/>
              <a:gd name="connsiteY8" fmla="*/ 883938 h 5303520"/>
              <a:gd name="connsiteX0" fmla="*/ 1513840 w 7040880"/>
              <a:gd name="connsiteY0" fmla="*/ 975378 h 5303520"/>
              <a:gd name="connsiteX1" fmla="*/ 2296178 w 7040880"/>
              <a:gd name="connsiteY1" fmla="*/ 40640 h 5303520"/>
              <a:gd name="connsiteX2" fmla="*/ 6156942 w 7040880"/>
              <a:gd name="connsiteY2" fmla="*/ 0 h 5303520"/>
              <a:gd name="connsiteX3" fmla="*/ 7040880 w 7040880"/>
              <a:gd name="connsiteY3" fmla="*/ 883938 h 5303520"/>
              <a:gd name="connsiteX4" fmla="*/ 7040880 w 7040880"/>
              <a:gd name="connsiteY4" fmla="*/ 4419582 h 5303520"/>
              <a:gd name="connsiteX5" fmla="*/ 6156942 w 7040880"/>
              <a:gd name="connsiteY5" fmla="*/ 5303520 h 5303520"/>
              <a:gd name="connsiteX6" fmla="*/ 883938 w 7040880"/>
              <a:gd name="connsiteY6" fmla="*/ 5303520 h 5303520"/>
              <a:gd name="connsiteX7" fmla="*/ 0 w 7040880"/>
              <a:gd name="connsiteY7" fmla="*/ 4419582 h 5303520"/>
              <a:gd name="connsiteX8" fmla="*/ 1513840 w 7040880"/>
              <a:gd name="connsiteY8" fmla="*/ 975378 h 5303520"/>
              <a:gd name="connsiteX0" fmla="*/ 1513840 w 7040880"/>
              <a:gd name="connsiteY0" fmla="*/ 955058 h 5283200"/>
              <a:gd name="connsiteX1" fmla="*/ 2296178 w 7040880"/>
              <a:gd name="connsiteY1" fmla="*/ 20320 h 5283200"/>
              <a:gd name="connsiteX2" fmla="*/ 4663422 w 7040880"/>
              <a:gd name="connsiteY2" fmla="*/ 0 h 5283200"/>
              <a:gd name="connsiteX3" fmla="*/ 7040880 w 7040880"/>
              <a:gd name="connsiteY3" fmla="*/ 863618 h 5283200"/>
              <a:gd name="connsiteX4" fmla="*/ 7040880 w 7040880"/>
              <a:gd name="connsiteY4" fmla="*/ 4399262 h 5283200"/>
              <a:gd name="connsiteX5" fmla="*/ 6156942 w 7040880"/>
              <a:gd name="connsiteY5" fmla="*/ 5283200 h 5283200"/>
              <a:gd name="connsiteX6" fmla="*/ 883938 w 7040880"/>
              <a:gd name="connsiteY6" fmla="*/ 5283200 h 5283200"/>
              <a:gd name="connsiteX7" fmla="*/ 0 w 7040880"/>
              <a:gd name="connsiteY7" fmla="*/ 4399262 h 5283200"/>
              <a:gd name="connsiteX8" fmla="*/ 1513840 w 7040880"/>
              <a:gd name="connsiteY8" fmla="*/ 955058 h 5283200"/>
              <a:gd name="connsiteX0" fmla="*/ 1513840 w 7040880"/>
              <a:gd name="connsiteY0" fmla="*/ 955058 h 5283200"/>
              <a:gd name="connsiteX1" fmla="*/ 2296178 w 7040880"/>
              <a:gd name="connsiteY1" fmla="*/ 20320 h 5283200"/>
              <a:gd name="connsiteX2" fmla="*/ 4663422 w 7040880"/>
              <a:gd name="connsiteY2" fmla="*/ 0 h 5283200"/>
              <a:gd name="connsiteX3" fmla="*/ 5323840 w 7040880"/>
              <a:gd name="connsiteY3" fmla="*/ 883938 h 5283200"/>
              <a:gd name="connsiteX4" fmla="*/ 7040880 w 7040880"/>
              <a:gd name="connsiteY4" fmla="*/ 4399262 h 5283200"/>
              <a:gd name="connsiteX5" fmla="*/ 6156942 w 7040880"/>
              <a:gd name="connsiteY5" fmla="*/ 5283200 h 5283200"/>
              <a:gd name="connsiteX6" fmla="*/ 883938 w 7040880"/>
              <a:gd name="connsiteY6" fmla="*/ 5283200 h 5283200"/>
              <a:gd name="connsiteX7" fmla="*/ 0 w 7040880"/>
              <a:gd name="connsiteY7" fmla="*/ 4399262 h 5283200"/>
              <a:gd name="connsiteX8" fmla="*/ 1513840 w 7040880"/>
              <a:gd name="connsiteY8" fmla="*/ 955058 h 5283200"/>
              <a:gd name="connsiteX0" fmla="*/ 1587979 w 7115019"/>
              <a:gd name="connsiteY0" fmla="*/ 955058 h 5283200"/>
              <a:gd name="connsiteX1" fmla="*/ 2370317 w 7115019"/>
              <a:gd name="connsiteY1" fmla="*/ 20320 h 5283200"/>
              <a:gd name="connsiteX2" fmla="*/ 4737561 w 7115019"/>
              <a:gd name="connsiteY2" fmla="*/ 0 h 5283200"/>
              <a:gd name="connsiteX3" fmla="*/ 5397979 w 7115019"/>
              <a:gd name="connsiteY3" fmla="*/ 883938 h 5283200"/>
              <a:gd name="connsiteX4" fmla="*/ 7115019 w 7115019"/>
              <a:gd name="connsiteY4" fmla="*/ 4399262 h 5283200"/>
              <a:gd name="connsiteX5" fmla="*/ 6231081 w 7115019"/>
              <a:gd name="connsiteY5" fmla="*/ 5283200 h 5283200"/>
              <a:gd name="connsiteX6" fmla="*/ 958077 w 7115019"/>
              <a:gd name="connsiteY6" fmla="*/ 5283200 h 5283200"/>
              <a:gd name="connsiteX7" fmla="*/ 74139 w 7115019"/>
              <a:gd name="connsiteY7" fmla="*/ 4399262 h 5283200"/>
              <a:gd name="connsiteX8" fmla="*/ 1587979 w 7115019"/>
              <a:gd name="connsiteY8" fmla="*/ 955058 h 5283200"/>
              <a:gd name="connsiteX0" fmla="*/ 1587979 w 7173152"/>
              <a:gd name="connsiteY0" fmla="*/ 955058 h 5283200"/>
              <a:gd name="connsiteX1" fmla="*/ 2370317 w 7173152"/>
              <a:gd name="connsiteY1" fmla="*/ 20320 h 5283200"/>
              <a:gd name="connsiteX2" fmla="*/ 4737561 w 7173152"/>
              <a:gd name="connsiteY2" fmla="*/ 0 h 5283200"/>
              <a:gd name="connsiteX3" fmla="*/ 5397979 w 7173152"/>
              <a:gd name="connsiteY3" fmla="*/ 883938 h 5283200"/>
              <a:gd name="connsiteX4" fmla="*/ 7115019 w 7173152"/>
              <a:gd name="connsiteY4" fmla="*/ 4399262 h 5283200"/>
              <a:gd name="connsiteX5" fmla="*/ 6231081 w 7173152"/>
              <a:gd name="connsiteY5" fmla="*/ 5283200 h 5283200"/>
              <a:gd name="connsiteX6" fmla="*/ 958077 w 7173152"/>
              <a:gd name="connsiteY6" fmla="*/ 5283200 h 5283200"/>
              <a:gd name="connsiteX7" fmla="*/ 74139 w 7173152"/>
              <a:gd name="connsiteY7" fmla="*/ 4399262 h 5283200"/>
              <a:gd name="connsiteX8" fmla="*/ 1587979 w 7173152"/>
              <a:gd name="connsiteY8" fmla="*/ 955058 h 528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3152" h="5283200">
                <a:moveTo>
                  <a:pt x="1587979" y="955058"/>
                </a:moveTo>
                <a:cubicBezTo>
                  <a:pt x="1587979" y="466873"/>
                  <a:pt x="1882132" y="20320"/>
                  <a:pt x="2370317" y="20320"/>
                </a:cubicBezTo>
                <a:cubicBezTo>
                  <a:pt x="4127985" y="20320"/>
                  <a:pt x="2979893" y="0"/>
                  <a:pt x="4737561" y="0"/>
                </a:cubicBezTo>
                <a:cubicBezTo>
                  <a:pt x="5225746" y="0"/>
                  <a:pt x="5397979" y="395753"/>
                  <a:pt x="5397979" y="883938"/>
                </a:cubicBezTo>
                <a:lnTo>
                  <a:pt x="7115019" y="4399262"/>
                </a:lnTo>
                <a:cubicBezTo>
                  <a:pt x="7372612" y="5040035"/>
                  <a:pt x="6719266" y="5283200"/>
                  <a:pt x="6231081" y="5283200"/>
                </a:cubicBezTo>
                <a:lnTo>
                  <a:pt x="958077" y="5283200"/>
                </a:lnTo>
                <a:cubicBezTo>
                  <a:pt x="469892" y="5283200"/>
                  <a:pt x="-230289" y="5056989"/>
                  <a:pt x="74139" y="4399262"/>
                </a:cubicBezTo>
                <a:lnTo>
                  <a:pt x="1587979" y="955058"/>
                </a:lnTo>
                <a:close/>
              </a:path>
            </a:pathLst>
          </a:custGeom>
          <a:gradFill>
            <a:gsLst>
              <a:gs pos="97000">
                <a:schemeClr val="tx1"/>
              </a:gs>
              <a:gs pos="60000">
                <a:schemeClr val="bg2">
                  <a:lumMod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06400AE8-22AA-475A-A867-8A82A5720131}"/>
              </a:ext>
            </a:extLst>
          </p:cNvPr>
          <p:cNvSpPr/>
          <p:nvPr/>
        </p:nvSpPr>
        <p:spPr>
          <a:xfrm>
            <a:off x="3305908" y="2290689"/>
            <a:ext cx="5580184" cy="726831"/>
          </a:xfrm>
          <a:prstGeom prst="roundRect">
            <a:avLst>
              <a:gd name="adj" fmla="val 50000"/>
            </a:avLst>
          </a:prstGeom>
          <a:gradFill flip="none" rotWithShape="1">
            <a:gsLst>
              <a:gs pos="100000">
                <a:srgbClr val="02A651"/>
              </a:gs>
              <a:gs pos="10000">
                <a:schemeClr val="bg2">
                  <a:lumMod val="25000"/>
                </a:schemeClr>
              </a:gs>
            </a:gsLst>
            <a:lin ang="0" scaled="1"/>
            <a:tileRect/>
          </a:gradFill>
          <a:ln>
            <a:noFill/>
          </a:ln>
          <a:effectLst>
            <a:outerShdw blurRad="431800" dist="254000" dir="5400000" algn="t"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876E7306-A248-4D16-B974-975B834F8257}"/>
              </a:ext>
            </a:extLst>
          </p:cNvPr>
          <p:cNvSpPr txBox="1"/>
          <p:nvPr/>
        </p:nvSpPr>
        <p:spPr>
          <a:xfrm>
            <a:off x="3819646" y="2430179"/>
            <a:ext cx="4552708" cy="461665"/>
          </a:xfrm>
          <a:prstGeom prst="rect">
            <a:avLst/>
          </a:prstGeom>
          <a:noFill/>
        </p:spPr>
        <p:txBody>
          <a:bodyPr wrap="square">
            <a:spAutoFit/>
          </a:bodyPr>
          <a:lstStyle/>
          <a:p>
            <a:pPr algn="ctr"/>
            <a:r>
              <a:rPr lang="ar-DZ" sz="24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البرامج والمخططات الوطنية</a:t>
            </a:r>
            <a:endParaRPr lang="en-US" sz="2400" dirty="0">
              <a:solidFill>
                <a:schemeClr val="bg1"/>
              </a:solidFill>
            </a:endParaRPr>
          </a:p>
        </p:txBody>
      </p:sp>
      <p:sp>
        <p:nvSpPr>
          <p:cNvPr id="51" name="TextBox 50">
            <a:extLst>
              <a:ext uri="{FF2B5EF4-FFF2-40B4-BE49-F238E27FC236}">
                <a16:creationId xmlns:a16="http://schemas.microsoft.com/office/drawing/2014/main" id="{A515AB37-1C51-4A0B-884B-8321D60C9BEA}"/>
              </a:ext>
            </a:extLst>
          </p:cNvPr>
          <p:cNvSpPr txBox="1"/>
          <p:nvPr/>
        </p:nvSpPr>
        <p:spPr>
          <a:xfrm>
            <a:off x="3437681" y="3321429"/>
            <a:ext cx="4899949" cy="1304203"/>
          </a:xfrm>
          <a:prstGeom prst="rect">
            <a:avLst/>
          </a:prstGeom>
          <a:noFill/>
        </p:spPr>
        <p:txBody>
          <a:bodyPr wrap="square">
            <a:spAutoFit/>
          </a:bodyPr>
          <a:lstStyle/>
          <a:p>
            <a:pPr marL="342900" indent="-342900" algn="r"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برنامج الوطني لإدارة النفايات الصلبة </a:t>
            </a:r>
          </a:p>
          <a:p>
            <a:pPr marL="342900" indent="-342900" algn="r"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برنامج اداره التسيير المندمج نفايات </a:t>
            </a:r>
            <a:r>
              <a:rPr lang="en-US" dirty="0">
                <a:solidFill>
                  <a:schemeClr val="bg1"/>
                </a:solidFill>
                <a:effectLst>
                  <a:outerShdw blurRad="38100" dist="38100" dir="2700000" algn="tl">
                    <a:srgbClr val="000000">
                      <a:alpha val="43137"/>
                    </a:srgbClr>
                  </a:outerShdw>
                </a:effectLst>
                <a:latin typeface="Aharoni" panose="02010803020104030203" pitchFamily="2" charset="-79"/>
                <a:ea typeface="GE SS Two Bold" panose="020A0503020102020204" pitchFamily="18" charset="-78"/>
                <a:cs typeface="Aharoni" panose="02010803020104030203" pitchFamily="2" charset="-79"/>
              </a:rPr>
              <a:t>AGAD</a:t>
            </a: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endParaRPr lang="en-US"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a:p>
            <a:pPr marL="342900" indent="-342900" algn="r"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تجربة الفرز الانتقائية للنفايات المترتبة</a:t>
            </a:r>
            <a:endParaRPr lang="en-US" dirty="0">
              <a:solidFill>
                <a:schemeClr val="bg1"/>
              </a:solidFill>
            </a:endParaRPr>
          </a:p>
        </p:txBody>
      </p:sp>
      <p:sp>
        <p:nvSpPr>
          <p:cNvPr id="40" name="Parallelogram 39">
            <a:extLst>
              <a:ext uri="{FF2B5EF4-FFF2-40B4-BE49-F238E27FC236}">
                <a16:creationId xmlns:a16="http://schemas.microsoft.com/office/drawing/2014/main" id="{EC54F650-6C8F-41AF-AF09-7A08707891DE}"/>
              </a:ext>
            </a:extLst>
          </p:cNvPr>
          <p:cNvSpPr/>
          <p:nvPr/>
        </p:nvSpPr>
        <p:spPr>
          <a:xfrm>
            <a:off x="0" y="6858000"/>
            <a:ext cx="12192000" cy="883920"/>
          </a:xfrm>
          <a:prstGeom prst="parallelogram">
            <a:avLst>
              <a:gd name="adj" fmla="val 0"/>
            </a:avLst>
          </a:pr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816CAA0-1686-4213-B4CC-00790C7E2F23}"/>
              </a:ext>
            </a:extLst>
          </p:cNvPr>
          <p:cNvGrpSpPr/>
          <p:nvPr/>
        </p:nvGrpSpPr>
        <p:grpSpPr>
          <a:xfrm>
            <a:off x="2513427" y="7223760"/>
            <a:ext cx="7765953" cy="4792980"/>
            <a:chOff x="2513427" y="2065020"/>
            <a:chExt cx="7765953" cy="4792980"/>
          </a:xfrm>
        </p:grpSpPr>
        <p:pic>
          <p:nvPicPr>
            <p:cNvPr id="8" name="Picture 7">
              <a:extLst>
                <a:ext uri="{FF2B5EF4-FFF2-40B4-BE49-F238E27FC236}">
                  <a16:creationId xmlns:a16="http://schemas.microsoft.com/office/drawing/2014/main" id="{4A98781F-E170-46EC-9ABE-6067222ECAD3}"/>
                </a:ext>
              </a:extLst>
            </p:cNvPr>
            <p:cNvPicPr>
              <a:picLocks noChangeAspect="1"/>
            </p:cNvPicPr>
            <p:nvPr/>
          </p:nvPicPr>
          <p:blipFill>
            <a:blip r:embed="rId2"/>
            <a:stretch>
              <a:fillRect/>
            </a:stretch>
          </p:blipFill>
          <p:spPr>
            <a:xfrm>
              <a:off x="2516087" y="2065020"/>
              <a:ext cx="7763293" cy="3490093"/>
            </a:xfrm>
            <a:prstGeom prst="rect">
              <a:avLst/>
            </a:prstGeom>
          </p:spPr>
        </p:pic>
        <p:sp>
          <p:nvSpPr>
            <p:cNvPr id="44" name="Parallelogram 43">
              <a:extLst>
                <a:ext uri="{FF2B5EF4-FFF2-40B4-BE49-F238E27FC236}">
                  <a16:creationId xmlns:a16="http://schemas.microsoft.com/office/drawing/2014/main" id="{AA8024C0-4E2F-4DCB-84DF-0440E700626D}"/>
                </a:ext>
              </a:extLst>
            </p:cNvPr>
            <p:cNvSpPr/>
            <p:nvPr/>
          </p:nvSpPr>
          <p:spPr>
            <a:xfrm>
              <a:off x="2513427" y="5227320"/>
              <a:ext cx="7758333" cy="1630680"/>
            </a:xfrm>
            <a:prstGeom prst="parallelogram">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reeform 22">
            <a:extLst>
              <a:ext uri="{FF2B5EF4-FFF2-40B4-BE49-F238E27FC236}">
                <a16:creationId xmlns:a16="http://schemas.microsoft.com/office/drawing/2014/main" id="{43E5ABB1-A524-4F7E-AE0C-AC6A3D144333}"/>
              </a:ext>
            </a:extLst>
          </p:cNvPr>
          <p:cNvSpPr/>
          <p:nvPr/>
        </p:nvSpPr>
        <p:spPr>
          <a:xfrm>
            <a:off x="8955545" y="-1411448"/>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3">
              <a:duotone>
                <a:prstClr val="black"/>
                <a:schemeClr val="accent6">
                  <a:tint val="45000"/>
                  <a:satMod val="400000"/>
                </a:schemeClr>
              </a:duotone>
              <a:lum bright="-30000" contrast="-41000"/>
              <a:extLst>
                <a:ext uri="{96DAC541-7B7A-43D3-8B79-37D633B846F1}">
                  <asvg:svgBlip xmlns:asvg="http://schemas.microsoft.com/office/drawing/2016/SVG/main" r:embed="rId4"/>
                </a:ext>
              </a:extLst>
            </a:blip>
            <a:stretch>
              <a:fillRect/>
            </a:stretch>
          </a:blipFill>
          <a:effectLst>
            <a:outerShdw blurRad="571500" dist="50800" dir="5400000" algn="ctr" rotWithShape="0">
              <a:srgbClr val="000000">
                <a:alpha val="43137"/>
              </a:srgbClr>
            </a:outerShdw>
          </a:effectLst>
        </p:spPr>
      </p:sp>
      <p:sp>
        <p:nvSpPr>
          <p:cNvPr id="36" name="TextBox 35">
            <a:extLst>
              <a:ext uri="{FF2B5EF4-FFF2-40B4-BE49-F238E27FC236}">
                <a16:creationId xmlns:a16="http://schemas.microsoft.com/office/drawing/2014/main" id="{4D777E88-20AD-41B7-A076-641030E23E60}"/>
              </a:ext>
            </a:extLst>
          </p:cNvPr>
          <p:cNvSpPr txBox="1"/>
          <p:nvPr/>
        </p:nvSpPr>
        <p:spPr>
          <a:xfrm>
            <a:off x="-7272997" y="931447"/>
            <a:ext cx="7774629" cy="707886"/>
          </a:xfrm>
          <a:prstGeom prst="rect">
            <a:avLst/>
          </a:prstGeom>
          <a:noFill/>
        </p:spPr>
        <p:txBody>
          <a:bodyPr wrap="square">
            <a:spAutoFit/>
          </a:bodyPr>
          <a:lstStyle/>
          <a:p>
            <a:pPr algn="ctr" rtl="1"/>
            <a:r>
              <a:rPr lang="ar-DZ" sz="40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واقع  </a:t>
            </a:r>
            <a:r>
              <a:rPr lang="ar-DZ" sz="40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إعادة التدوير في الجزائر</a:t>
            </a:r>
            <a:endParaRPr lang="en-US" sz="40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 name="Parallelogram 1">
            <a:extLst>
              <a:ext uri="{FF2B5EF4-FFF2-40B4-BE49-F238E27FC236}">
                <a16:creationId xmlns:a16="http://schemas.microsoft.com/office/drawing/2014/main" id="{1DDEBB28-E0E1-4C4F-8A78-671CC52DC321}"/>
              </a:ext>
            </a:extLst>
          </p:cNvPr>
          <p:cNvSpPr/>
          <p:nvPr/>
        </p:nvSpPr>
        <p:spPr>
          <a:xfrm>
            <a:off x="2519680" y="6918960"/>
            <a:ext cx="7759784" cy="2164080"/>
          </a:xfrm>
          <a:prstGeom prst="parallelogram">
            <a:avLst>
              <a:gd name="adj" fmla="val 0"/>
            </a:avLst>
          </a:prstGeom>
          <a:gradFill>
            <a:gsLst>
              <a:gs pos="66000">
                <a:srgbClr val="009444"/>
              </a:gs>
              <a:gs pos="0">
                <a:schemeClr val="bg2">
                  <a:lumMod val="25000"/>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10">
            <a:extLst>
              <a:ext uri="{FF2B5EF4-FFF2-40B4-BE49-F238E27FC236}">
                <a16:creationId xmlns:a16="http://schemas.microsoft.com/office/drawing/2014/main" id="{101C6C33-6B3F-4E94-82B3-17E19193854E}"/>
              </a:ext>
            </a:extLst>
          </p:cNvPr>
          <p:cNvSpPr/>
          <p:nvPr/>
        </p:nvSpPr>
        <p:spPr>
          <a:xfrm rot="20509902">
            <a:off x="306100" y="277921"/>
            <a:ext cx="2151563" cy="2307393"/>
          </a:xfrm>
          <a:custGeom>
            <a:avLst/>
            <a:gdLst/>
            <a:ahLst/>
            <a:cxnLst/>
            <a:rect l="l" t="t" r="r" b="b"/>
            <a:pathLst>
              <a:path w="7615809" h="8229600">
                <a:moveTo>
                  <a:pt x="0" y="0"/>
                </a:moveTo>
                <a:lnTo>
                  <a:pt x="7615808" y="0"/>
                </a:lnTo>
                <a:lnTo>
                  <a:pt x="7615808" y="8229600"/>
                </a:lnTo>
                <a:lnTo>
                  <a:pt x="0" y="8229600"/>
                </a:lnTo>
                <a:lnTo>
                  <a:pt x="0" y="0"/>
                </a:lnTo>
                <a:close/>
              </a:path>
            </a:pathLst>
          </a:custGeom>
          <a:blipFill>
            <a:blip r:embed="rId5"/>
            <a:stretch>
              <a:fillRect/>
            </a:stretch>
          </a:blipFill>
        </p:spPr>
      </p:sp>
      <p:sp>
        <p:nvSpPr>
          <p:cNvPr id="5" name="Freeform 30">
            <a:extLst>
              <a:ext uri="{FF2B5EF4-FFF2-40B4-BE49-F238E27FC236}">
                <a16:creationId xmlns:a16="http://schemas.microsoft.com/office/drawing/2014/main" id="{FA9FA5C7-479F-4243-A2F4-50A7D58018FA}"/>
              </a:ext>
            </a:extLst>
          </p:cNvPr>
          <p:cNvSpPr/>
          <p:nvPr/>
        </p:nvSpPr>
        <p:spPr>
          <a:xfrm>
            <a:off x="-3915020" y="3929398"/>
            <a:ext cx="6942429" cy="6708122"/>
          </a:xfrm>
          <a:custGeom>
            <a:avLst/>
            <a:gdLst/>
            <a:ahLst/>
            <a:cxnLst/>
            <a:rect l="l" t="t" r="r" b="b"/>
            <a:pathLst>
              <a:path w="8517050" h="8229600">
                <a:moveTo>
                  <a:pt x="0" y="0"/>
                </a:moveTo>
                <a:lnTo>
                  <a:pt x="8517050" y="0"/>
                </a:lnTo>
                <a:lnTo>
                  <a:pt x="8517050" y="8229600"/>
                </a:lnTo>
                <a:lnTo>
                  <a:pt x="0" y="8229600"/>
                </a:lnTo>
                <a:lnTo>
                  <a:pt x="0" y="0"/>
                </a:lnTo>
                <a:close/>
              </a:path>
            </a:pathLst>
          </a:custGeom>
          <a:blipFill>
            <a:blip r:embed="rId6"/>
            <a:stretch>
              <a:fillRect/>
            </a:stretch>
          </a:blipFill>
          <a:effectLst>
            <a:outerShdw blurRad="469900" dist="50800" dir="5400000" algn="ctr" rotWithShape="0">
              <a:srgbClr val="000000">
                <a:alpha val="43137"/>
              </a:srgbClr>
            </a:outerShdw>
          </a:effectLst>
        </p:spPr>
      </p:sp>
      <p:sp>
        <p:nvSpPr>
          <p:cNvPr id="48" name="TextBox 47">
            <a:extLst>
              <a:ext uri="{FF2B5EF4-FFF2-40B4-BE49-F238E27FC236}">
                <a16:creationId xmlns:a16="http://schemas.microsoft.com/office/drawing/2014/main" id="{AA464E4B-8550-444A-8557-8921C46D23A5}"/>
              </a:ext>
            </a:extLst>
          </p:cNvPr>
          <p:cNvSpPr txBox="1"/>
          <p:nvPr/>
        </p:nvSpPr>
        <p:spPr>
          <a:xfrm>
            <a:off x="2590801" y="1053367"/>
            <a:ext cx="8670272" cy="707886"/>
          </a:xfrm>
          <a:prstGeom prst="rect">
            <a:avLst/>
          </a:prstGeom>
          <a:noFill/>
        </p:spPr>
        <p:txBody>
          <a:bodyPr wrap="square">
            <a:spAutoFit/>
          </a:bodyPr>
          <a:lstStyle/>
          <a:p>
            <a:pPr algn="ctr" rtl="1"/>
            <a:r>
              <a:rPr lang="ar-DZ" sz="40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جهود  </a:t>
            </a:r>
            <a:r>
              <a:rPr lang="ar-DZ" sz="40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الجزائر مجال الاقتصاد الدائري</a:t>
            </a:r>
            <a:endParaRPr lang="en-US" sz="40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52" name="TextBox 51">
            <a:extLst>
              <a:ext uri="{FF2B5EF4-FFF2-40B4-BE49-F238E27FC236}">
                <a16:creationId xmlns:a16="http://schemas.microsoft.com/office/drawing/2014/main" id="{6256DA99-5168-493B-824E-8DA3CF851D76}"/>
              </a:ext>
            </a:extLst>
          </p:cNvPr>
          <p:cNvSpPr txBox="1"/>
          <p:nvPr/>
        </p:nvSpPr>
        <p:spPr>
          <a:xfrm>
            <a:off x="12040044" y="2430179"/>
            <a:ext cx="4552708" cy="461665"/>
          </a:xfrm>
          <a:prstGeom prst="rect">
            <a:avLst/>
          </a:prstGeom>
          <a:noFill/>
        </p:spPr>
        <p:txBody>
          <a:bodyPr wrap="square">
            <a:spAutoFit/>
          </a:bodyPr>
          <a:lstStyle/>
          <a:p>
            <a:pPr algn="ctr"/>
            <a:r>
              <a:rPr lang="ar-DZ" sz="24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الاتفاقيات والتظاهرات الدولية</a:t>
            </a:r>
            <a:endParaRPr lang="en-US" sz="2400" dirty="0">
              <a:solidFill>
                <a:schemeClr val="bg1"/>
              </a:solidFill>
            </a:endParaRPr>
          </a:p>
        </p:txBody>
      </p:sp>
      <p:grpSp>
        <p:nvGrpSpPr>
          <p:cNvPr id="53" name="Group 52">
            <a:extLst>
              <a:ext uri="{FF2B5EF4-FFF2-40B4-BE49-F238E27FC236}">
                <a16:creationId xmlns:a16="http://schemas.microsoft.com/office/drawing/2014/main" id="{F1B64087-D564-49B9-85D3-2D78007F4C43}"/>
              </a:ext>
            </a:extLst>
          </p:cNvPr>
          <p:cNvGrpSpPr/>
          <p:nvPr/>
        </p:nvGrpSpPr>
        <p:grpSpPr>
          <a:xfrm>
            <a:off x="11713323" y="3321429"/>
            <a:ext cx="8229600" cy="1719702"/>
            <a:chOff x="1747520" y="3321429"/>
            <a:chExt cx="8229600" cy="1719702"/>
          </a:xfrm>
        </p:grpSpPr>
        <p:sp>
          <p:nvSpPr>
            <p:cNvPr id="54" name="TextBox 53">
              <a:extLst>
                <a:ext uri="{FF2B5EF4-FFF2-40B4-BE49-F238E27FC236}">
                  <a16:creationId xmlns:a16="http://schemas.microsoft.com/office/drawing/2014/main" id="{32DC5D28-78E2-42C3-B635-38F8C8FF48F8}"/>
                </a:ext>
              </a:extLst>
            </p:cNvPr>
            <p:cNvSpPr txBox="1"/>
            <p:nvPr/>
          </p:nvSpPr>
          <p:spPr>
            <a:xfrm>
              <a:off x="2418080" y="3321429"/>
              <a:ext cx="7244079" cy="1719702"/>
            </a:xfrm>
            <a:prstGeom prst="rect">
              <a:avLst/>
            </a:prstGeom>
            <a:noFill/>
          </p:spPr>
          <p:txBody>
            <a:bodyPr wrap="square">
              <a:spAutoFit/>
            </a:bodyPr>
            <a:lstStyle/>
            <a:p>
              <a:pPr marL="342900" indent="-342900" algn="r"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اتفاقية الشراكة بين الوكالة الوطنية للنفايات و مجموعة المدارس العليا للحرائس مؤسسه "تونيل“</a:t>
              </a:r>
              <a:endParaRPr lang="en-US"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a:p>
              <a:pPr algn="r" rtl="1">
                <a:lnSpc>
                  <a:spcPct val="150000"/>
                </a:lnSpc>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p>
            <a:p>
              <a:pPr marL="342900" indent="-342900" algn="r"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الصالون الدولي "ريفاد" تحت شعار مقاولاتية التدوير</a:t>
              </a:r>
              <a:endParaRPr lang="en-US" dirty="0">
                <a:solidFill>
                  <a:schemeClr val="bg1"/>
                </a:solidFill>
              </a:endParaRPr>
            </a:p>
          </p:txBody>
        </p:sp>
        <p:sp>
          <p:nvSpPr>
            <p:cNvPr id="55" name="TextBox 54">
              <a:extLst>
                <a:ext uri="{FF2B5EF4-FFF2-40B4-BE49-F238E27FC236}">
                  <a16:creationId xmlns:a16="http://schemas.microsoft.com/office/drawing/2014/main" id="{52E25970-8CB1-4B74-A868-D300835C60D3}"/>
                </a:ext>
              </a:extLst>
            </p:cNvPr>
            <p:cNvSpPr txBox="1"/>
            <p:nvPr/>
          </p:nvSpPr>
          <p:spPr>
            <a:xfrm>
              <a:off x="1747520" y="3955279"/>
              <a:ext cx="8229600" cy="684803"/>
            </a:xfrm>
            <a:prstGeom prst="rect">
              <a:avLst/>
            </a:prstGeom>
            <a:noFill/>
          </p:spPr>
          <p:txBody>
            <a:bodyPr wrap="square">
              <a:spAutoFit/>
            </a:bodyPr>
            <a:lstStyle/>
            <a:p>
              <a:pPr marL="342900" indent="-342900" algn="r"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الصالون الدولي الأول لاسترجاع وتثمين النفايات الصناعية  </a:t>
              </a:r>
              <a:r>
                <a:rPr lang="en-US" dirty="0">
                  <a:solidFill>
                    <a:schemeClr val="bg1"/>
                  </a:solidFill>
                  <a:effectLst>
                    <a:outerShdw blurRad="38100" dist="38100" dir="2700000" algn="tl">
                      <a:srgbClr val="000000">
                        <a:alpha val="43137"/>
                      </a:srgbClr>
                    </a:outerShdw>
                  </a:effectLst>
                  <a:latin typeface="Aharoni" panose="02010803020104030203" pitchFamily="2" charset="-79"/>
                  <a:ea typeface="GE SS Two Bold" panose="020A0503020102020204" pitchFamily="18" charset="-78"/>
                  <a:cs typeface="Aharoni" panose="02010803020104030203" pitchFamily="2" charset="-79"/>
                </a:rPr>
                <a:t>ROUED </a:t>
              </a:r>
              <a:r>
                <a:rPr lang="en-US" sz="2800" dirty="0">
                  <a:solidFill>
                    <a:schemeClr val="bg1"/>
                  </a:solidFill>
                  <a:effectLst>
                    <a:outerShdw blurRad="38100" dist="38100" dir="2700000" algn="tl">
                      <a:srgbClr val="000000">
                        <a:alpha val="43137"/>
                      </a:srgbClr>
                    </a:outerShdw>
                  </a:effectLst>
                  <a:latin typeface="Aharoni" panose="02010803020104030203" pitchFamily="2" charset="-79"/>
                  <a:ea typeface="GE SS Two Bold" panose="020A0503020102020204" pitchFamily="18" charset="-78"/>
                  <a:cs typeface="Aharoni" panose="02010803020104030203" pitchFamily="2" charset="-79"/>
                </a:rPr>
                <a:t>2016</a:t>
              </a:r>
              <a:endParaRPr lang="en-US"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grpSp>
    </p:spTree>
    <p:extLst>
      <p:ext uri="{BB962C8B-B14F-4D97-AF65-F5344CB8AC3E}">
        <p14:creationId xmlns:p14="http://schemas.microsoft.com/office/powerpoint/2010/main" val="40378849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B021B2E-01D2-4F7A-9D2D-A3EE454EBD03}"/>
              </a:ext>
            </a:extLst>
          </p:cNvPr>
          <p:cNvSpPr/>
          <p:nvPr/>
        </p:nvSpPr>
        <p:spPr>
          <a:xfrm>
            <a:off x="828493" y="2347139"/>
            <a:ext cx="10792490" cy="3166012"/>
          </a:xfrm>
          <a:custGeom>
            <a:avLst/>
            <a:gdLst>
              <a:gd name="connsiteX0" fmla="*/ 0 w 7040880"/>
              <a:gd name="connsiteY0" fmla="*/ 883938 h 5303520"/>
              <a:gd name="connsiteX1" fmla="*/ 883938 w 7040880"/>
              <a:gd name="connsiteY1" fmla="*/ 0 h 5303520"/>
              <a:gd name="connsiteX2" fmla="*/ 6156942 w 7040880"/>
              <a:gd name="connsiteY2" fmla="*/ 0 h 5303520"/>
              <a:gd name="connsiteX3" fmla="*/ 7040880 w 7040880"/>
              <a:gd name="connsiteY3" fmla="*/ 883938 h 5303520"/>
              <a:gd name="connsiteX4" fmla="*/ 7040880 w 7040880"/>
              <a:gd name="connsiteY4" fmla="*/ 4419582 h 5303520"/>
              <a:gd name="connsiteX5" fmla="*/ 6156942 w 7040880"/>
              <a:gd name="connsiteY5" fmla="*/ 5303520 h 5303520"/>
              <a:gd name="connsiteX6" fmla="*/ 883938 w 7040880"/>
              <a:gd name="connsiteY6" fmla="*/ 5303520 h 5303520"/>
              <a:gd name="connsiteX7" fmla="*/ 0 w 7040880"/>
              <a:gd name="connsiteY7" fmla="*/ 4419582 h 5303520"/>
              <a:gd name="connsiteX8" fmla="*/ 0 w 7040880"/>
              <a:gd name="connsiteY8" fmla="*/ 883938 h 5303520"/>
              <a:gd name="connsiteX0" fmla="*/ 0 w 7040880"/>
              <a:gd name="connsiteY0" fmla="*/ 883938 h 5303520"/>
              <a:gd name="connsiteX1" fmla="*/ 2296178 w 7040880"/>
              <a:gd name="connsiteY1" fmla="*/ 40640 h 5303520"/>
              <a:gd name="connsiteX2" fmla="*/ 6156942 w 7040880"/>
              <a:gd name="connsiteY2" fmla="*/ 0 h 5303520"/>
              <a:gd name="connsiteX3" fmla="*/ 7040880 w 7040880"/>
              <a:gd name="connsiteY3" fmla="*/ 883938 h 5303520"/>
              <a:gd name="connsiteX4" fmla="*/ 7040880 w 7040880"/>
              <a:gd name="connsiteY4" fmla="*/ 4419582 h 5303520"/>
              <a:gd name="connsiteX5" fmla="*/ 6156942 w 7040880"/>
              <a:gd name="connsiteY5" fmla="*/ 5303520 h 5303520"/>
              <a:gd name="connsiteX6" fmla="*/ 883938 w 7040880"/>
              <a:gd name="connsiteY6" fmla="*/ 5303520 h 5303520"/>
              <a:gd name="connsiteX7" fmla="*/ 0 w 7040880"/>
              <a:gd name="connsiteY7" fmla="*/ 4419582 h 5303520"/>
              <a:gd name="connsiteX8" fmla="*/ 0 w 7040880"/>
              <a:gd name="connsiteY8" fmla="*/ 883938 h 5303520"/>
              <a:gd name="connsiteX0" fmla="*/ 1513840 w 7040880"/>
              <a:gd name="connsiteY0" fmla="*/ 975378 h 5303520"/>
              <a:gd name="connsiteX1" fmla="*/ 2296178 w 7040880"/>
              <a:gd name="connsiteY1" fmla="*/ 40640 h 5303520"/>
              <a:gd name="connsiteX2" fmla="*/ 6156942 w 7040880"/>
              <a:gd name="connsiteY2" fmla="*/ 0 h 5303520"/>
              <a:gd name="connsiteX3" fmla="*/ 7040880 w 7040880"/>
              <a:gd name="connsiteY3" fmla="*/ 883938 h 5303520"/>
              <a:gd name="connsiteX4" fmla="*/ 7040880 w 7040880"/>
              <a:gd name="connsiteY4" fmla="*/ 4419582 h 5303520"/>
              <a:gd name="connsiteX5" fmla="*/ 6156942 w 7040880"/>
              <a:gd name="connsiteY5" fmla="*/ 5303520 h 5303520"/>
              <a:gd name="connsiteX6" fmla="*/ 883938 w 7040880"/>
              <a:gd name="connsiteY6" fmla="*/ 5303520 h 5303520"/>
              <a:gd name="connsiteX7" fmla="*/ 0 w 7040880"/>
              <a:gd name="connsiteY7" fmla="*/ 4419582 h 5303520"/>
              <a:gd name="connsiteX8" fmla="*/ 1513840 w 7040880"/>
              <a:gd name="connsiteY8" fmla="*/ 975378 h 5303520"/>
              <a:gd name="connsiteX0" fmla="*/ 1513840 w 7040880"/>
              <a:gd name="connsiteY0" fmla="*/ 955058 h 5283200"/>
              <a:gd name="connsiteX1" fmla="*/ 2296178 w 7040880"/>
              <a:gd name="connsiteY1" fmla="*/ 20320 h 5283200"/>
              <a:gd name="connsiteX2" fmla="*/ 4663422 w 7040880"/>
              <a:gd name="connsiteY2" fmla="*/ 0 h 5283200"/>
              <a:gd name="connsiteX3" fmla="*/ 7040880 w 7040880"/>
              <a:gd name="connsiteY3" fmla="*/ 863618 h 5283200"/>
              <a:gd name="connsiteX4" fmla="*/ 7040880 w 7040880"/>
              <a:gd name="connsiteY4" fmla="*/ 4399262 h 5283200"/>
              <a:gd name="connsiteX5" fmla="*/ 6156942 w 7040880"/>
              <a:gd name="connsiteY5" fmla="*/ 5283200 h 5283200"/>
              <a:gd name="connsiteX6" fmla="*/ 883938 w 7040880"/>
              <a:gd name="connsiteY6" fmla="*/ 5283200 h 5283200"/>
              <a:gd name="connsiteX7" fmla="*/ 0 w 7040880"/>
              <a:gd name="connsiteY7" fmla="*/ 4399262 h 5283200"/>
              <a:gd name="connsiteX8" fmla="*/ 1513840 w 7040880"/>
              <a:gd name="connsiteY8" fmla="*/ 955058 h 5283200"/>
              <a:gd name="connsiteX0" fmla="*/ 1513840 w 7040880"/>
              <a:gd name="connsiteY0" fmla="*/ 955058 h 5283200"/>
              <a:gd name="connsiteX1" fmla="*/ 2296178 w 7040880"/>
              <a:gd name="connsiteY1" fmla="*/ 20320 h 5283200"/>
              <a:gd name="connsiteX2" fmla="*/ 4663422 w 7040880"/>
              <a:gd name="connsiteY2" fmla="*/ 0 h 5283200"/>
              <a:gd name="connsiteX3" fmla="*/ 5323840 w 7040880"/>
              <a:gd name="connsiteY3" fmla="*/ 883938 h 5283200"/>
              <a:gd name="connsiteX4" fmla="*/ 7040880 w 7040880"/>
              <a:gd name="connsiteY4" fmla="*/ 4399262 h 5283200"/>
              <a:gd name="connsiteX5" fmla="*/ 6156942 w 7040880"/>
              <a:gd name="connsiteY5" fmla="*/ 5283200 h 5283200"/>
              <a:gd name="connsiteX6" fmla="*/ 883938 w 7040880"/>
              <a:gd name="connsiteY6" fmla="*/ 5283200 h 5283200"/>
              <a:gd name="connsiteX7" fmla="*/ 0 w 7040880"/>
              <a:gd name="connsiteY7" fmla="*/ 4399262 h 5283200"/>
              <a:gd name="connsiteX8" fmla="*/ 1513840 w 7040880"/>
              <a:gd name="connsiteY8" fmla="*/ 955058 h 5283200"/>
              <a:gd name="connsiteX0" fmla="*/ 1587979 w 7115019"/>
              <a:gd name="connsiteY0" fmla="*/ 955058 h 5283200"/>
              <a:gd name="connsiteX1" fmla="*/ 2370317 w 7115019"/>
              <a:gd name="connsiteY1" fmla="*/ 20320 h 5283200"/>
              <a:gd name="connsiteX2" fmla="*/ 4737561 w 7115019"/>
              <a:gd name="connsiteY2" fmla="*/ 0 h 5283200"/>
              <a:gd name="connsiteX3" fmla="*/ 5397979 w 7115019"/>
              <a:gd name="connsiteY3" fmla="*/ 883938 h 5283200"/>
              <a:gd name="connsiteX4" fmla="*/ 7115019 w 7115019"/>
              <a:gd name="connsiteY4" fmla="*/ 4399262 h 5283200"/>
              <a:gd name="connsiteX5" fmla="*/ 6231081 w 7115019"/>
              <a:gd name="connsiteY5" fmla="*/ 5283200 h 5283200"/>
              <a:gd name="connsiteX6" fmla="*/ 958077 w 7115019"/>
              <a:gd name="connsiteY6" fmla="*/ 5283200 h 5283200"/>
              <a:gd name="connsiteX7" fmla="*/ 74139 w 7115019"/>
              <a:gd name="connsiteY7" fmla="*/ 4399262 h 5283200"/>
              <a:gd name="connsiteX8" fmla="*/ 1587979 w 7115019"/>
              <a:gd name="connsiteY8" fmla="*/ 955058 h 5283200"/>
              <a:gd name="connsiteX0" fmla="*/ 1587979 w 7173152"/>
              <a:gd name="connsiteY0" fmla="*/ 955058 h 5283200"/>
              <a:gd name="connsiteX1" fmla="*/ 2370317 w 7173152"/>
              <a:gd name="connsiteY1" fmla="*/ 20320 h 5283200"/>
              <a:gd name="connsiteX2" fmla="*/ 4737561 w 7173152"/>
              <a:gd name="connsiteY2" fmla="*/ 0 h 5283200"/>
              <a:gd name="connsiteX3" fmla="*/ 5397979 w 7173152"/>
              <a:gd name="connsiteY3" fmla="*/ 883938 h 5283200"/>
              <a:gd name="connsiteX4" fmla="*/ 7115019 w 7173152"/>
              <a:gd name="connsiteY4" fmla="*/ 4399262 h 5283200"/>
              <a:gd name="connsiteX5" fmla="*/ 6231081 w 7173152"/>
              <a:gd name="connsiteY5" fmla="*/ 5283200 h 5283200"/>
              <a:gd name="connsiteX6" fmla="*/ 958077 w 7173152"/>
              <a:gd name="connsiteY6" fmla="*/ 5283200 h 5283200"/>
              <a:gd name="connsiteX7" fmla="*/ 74139 w 7173152"/>
              <a:gd name="connsiteY7" fmla="*/ 4399262 h 5283200"/>
              <a:gd name="connsiteX8" fmla="*/ 1587979 w 7173152"/>
              <a:gd name="connsiteY8" fmla="*/ 955058 h 528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3152" h="5283200">
                <a:moveTo>
                  <a:pt x="1587979" y="955058"/>
                </a:moveTo>
                <a:cubicBezTo>
                  <a:pt x="1587979" y="466873"/>
                  <a:pt x="1882132" y="20320"/>
                  <a:pt x="2370317" y="20320"/>
                </a:cubicBezTo>
                <a:cubicBezTo>
                  <a:pt x="4127985" y="20320"/>
                  <a:pt x="2979893" y="0"/>
                  <a:pt x="4737561" y="0"/>
                </a:cubicBezTo>
                <a:cubicBezTo>
                  <a:pt x="5225746" y="0"/>
                  <a:pt x="5397979" y="395753"/>
                  <a:pt x="5397979" y="883938"/>
                </a:cubicBezTo>
                <a:lnTo>
                  <a:pt x="7115019" y="4399262"/>
                </a:lnTo>
                <a:cubicBezTo>
                  <a:pt x="7372612" y="5040035"/>
                  <a:pt x="6719266" y="5283200"/>
                  <a:pt x="6231081" y="5283200"/>
                </a:cubicBezTo>
                <a:lnTo>
                  <a:pt x="958077" y="5283200"/>
                </a:lnTo>
                <a:cubicBezTo>
                  <a:pt x="469892" y="5283200"/>
                  <a:pt x="-230289" y="5056989"/>
                  <a:pt x="74139" y="4399262"/>
                </a:cubicBezTo>
                <a:lnTo>
                  <a:pt x="1587979" y="955058"/>
                </a:lnTo>
                <a:close/>
              </a:path>
            </a:pathLst>
          </a:custGeom>
          <a:gradFill>
            <a:gsLst>
              <a:gs pos="97000">
                <a:schemeClr val="tx1"/>
              </a:gs>
              <a:gs pos="60000">
                <a:schemeClr val="bg2">
                  <a:lumMod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06400AE8-22AA-475A-A867-8A82A5720131}"/>
              </a:ext>
            </a:extLst>
          </p:cNvPr>
          <p:cNvSpPr/>
          <p:nvPr/>
        </p:nvSpPr>
        <p:spPr>
          <a:xfrm>
            <a:off x="3305908" y="2290689"/>
            <a:ext cx="5580184" cy="726831"/>
          </a:xfrm>
          <a:prstGeom prst="roundRect">
            <a:avLst>
              <a:gd name="adj" fmla="val 50000"/>
            </a:avLst>
          </a:prstGeom>
          <a:gradFill flip="none" rotWithShape="1">
            <a:gsLst>
              <a:gs pos="100000">
                <a:srgbClr val="02A651"/>
              </a:gs>
              <a:gs pos="10000">
                <a:schemeClr val="bg2">
                  <a:lumMod val="25000"/>
                </a:schemeClr>
              </a:gs>
            </a:gsLst>
            <a:lin ang="0" scaled="1"/>
            <a:tileRect/>
          </a:gradFill>
          <a:ln>
            <a:noFill/>
          </a:ln>
          <a:effectLst>
            <a:outerShdw blurRad="431800" dist="254000" dir="5400000" algn="t"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876E7306-A248-4D16-B974-975B834F8257}"/>
              </a:ext>
            </a:extLst>
          </p:cNvPr>
          <p:cNvSpPr txBox="1"/>
          <p:nvPr/>
        </p:nvSpPr>
        <p:spPr>
          <a:xfrm>
            <a:off x="3819646" y="7095964"/>
            <a:ext cx="4552708" cy="461665"/>
          </a:xfrm>
          <a:prstGeom prst="rect">
            <a:avLst/>
          </a:prstGeom>
          <a:noFill/>
        </p:spPr>
        <p:txBody>
          <a:bodyPr wrap="square">
            <a:spAutoFit/>
          </a:bodyPr>
          <a:lstStyle/>
          <a:p>
            <a:pPr algn="ctr"/>
            <a:r>
              <a:rPr lang="ar-DZ" sz="24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البرامج والمخططات الوطنية</a:t>
            </a:r>
            <a:endParaRPr lang="en-US" sz="2400" dirty="0">
              <a:solidFill>
                <a:schemeClr val="bg1"/>
              </a:solidFill>
            </a:endParaRPr>
          </a:p>
        </p:txBody>
      </p:sp>
      <p:sp>
        <p:nvSpPr>
          <p:cNvPr id="51" name="TextBox 50">
            <a:extLst>
              <a:ext uri="{FF2B5EF4-FFF2-40B4-BE49-F238E27FC236}">
                <a16:creationId xmlns:a16="http://schemas.microsoft.com/office/drawing/2014/main" id="{A515AB37-1C51-4A0B-884B-8321D60C9BEA}"/>
              </a:ext>
            </a:extLst>
          </p:cNvPr>
          <p:cNvSpPr txBox="1"/>
          <p:nvPr/>
        </p:nvSpPr>
        <p:spPr>
          <a:xfrm>
            <a:off x="3437681" y="7096260"/>
            <a:ext cx="4899949" cy="1304203"/>
          </a:xfrm>
          <a:prstGeom prst="rect">
            <a:avLst/>
          </a:prstGeom>
          <a:noFill/>
        </p:spPr>
        <p:txBody>
          <a:bodyPr wrap="square">
            <a:spAutoFit/>
          </a:bodyPr>
          <a:lstStyle/>
          <a:p>
            <a:pPr marL="342900" indent="-342900" algn="r"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برنامج الوطني لإدارة النفايات الصلبة </a:t>
            </a:r>
          </a:p>
          <a:p>
            <a:pPr marL="342900" indent="-342900" algn="r"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برنامج اداره التسيير المندمج نفايات </a:t>
            </a:r>
            <a:r>
              <a:rPr lang="en-US" dirty="0">
                <a:solidFill>
                  <a:schemeClr val="bg1"/>
                </a:solidFill>
                <a:effectLst>
                  <a:outerShdw blurRad="38100" dist="38100" dir="2700000" algn="tl">
                    <a:srgbClr val="000000">
                      <a:alpha val="43137"/>
                    </a:srgbClr>
                  </a:outerShdw>
                </a:effectLst>
                <a:latin typeface="Aharoni" panose="02010803020104030203" pitchFamily="2" charset="-79"/>
                <a:ea typeface="GE SS Two Bold" panose="020A0503020102020204" pitchFamily="18" charset="-78"/>
                <a:cs typeface="Aharoni" panose="02010803020104030203" pitchFamily="2" charset="-79"/>
              </a:rPr>
              <a:t>AGAD</a:t>
            </a: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endParaRPr lang="en-US"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a:p>
            <a:pPr marL="342900" indent="-342900" algn="r"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تجربة الفرز الانتقائية للنفايات المترتبة</a:t>
            </a:r>
            <a:endParaRPr lang="en-US" dirty="0">
              <a:solidFill>
                <a:schemeClr val="bg1"/>
              </a:solidFill>
            </a:endParaRPr>
          </a:p>
        </p:txBody>
      </p:sp>
      <p:sp>
        <p:nvSpPr>
          <p:cNvPr id="4" name="Freeform 22">
            <a:extLst>
              <a:ext uri="{FF2B5EF4-FFF2-40B4-BE49-F238E27FC236}">
                <a16:creationId xmlns:a16="http://schemas.microsoft.com/office/drawing/2014/main" id="{43E5ABB1-A524-4F7E-AE0C-AC6A3D144333}"/>
              </a:ext>
            </a:extLst>
          </p:cNvPr>
          <p:cNvSpPr/>
          <p:nvPr/>
        </p:nvSpPr>
        <p:spPr>
          <a:xfrm>
            <a:off x="8955545" y="-1411448"/>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2">
              <a:duotone>
                <a:prstClr val="black"/>
                <a:schemeClr val="accent6">
                  <a:tint val="45000"/>
                  <a:satMod val="400000"/>
                </a:schemeClr>
              </a:duotone>
              <a:lum bright="-30000" contrast="-41000"/>
              <a:extLst>
                <a:ext uri="{96DAC541-7B7A-43D3-8B79-37D633B846F1}">
                  <asvg:svgBlip xmlns:asvg="http://schemas.microsoft.com/office/drawing/2016/SVG/main" r:embed="rId3"/>
                </a:ext>
              </a:extLst>
            </a:blip>
            <a:stretch>
              <a:fillRect/>
            </a:stretch>
          </a:blipFill>
          <a:effectLst>
            <a:outerShdw blurRad="571500" dist="50800" dir="5400000" algn="ctr" rotWithShape="0">
              <a:srgbClr val="000000">
                <a:alpha val="43137"/>
              </a:srgbClr>
            </a:outerShdw>
          </a:effectLst>
        </p:spPr>
      </p:sp>
      <p:sp>
        <p:nvSpPr>
          <p:cNvPr id="36" name="TextBox 35">
            <a:extLst>
              <a:ext uri="{FF2B5EF4-FFF2-40B4-BE49-F238E27FC236}">
                <a16:creationId xmlns:a16="http://schemas.microsoft.com/office/drawing/2014/main" id="{4D777E88-20AD-41B7-A076-641030E23E60}"/>
              </a:ext>
            </a:extLst>
          </p:cNvPr>
          <p:cNvSpPr txBox="1"/>
          <p:nvPr/>
        </p:nvSpPr>
        <p:spPr>
          <a:xfrm>
            <a:off x="-7272997" y="931447"/>
            <a:ext cx="7774629" cy="707886"/>
          </a:xfrm>
          <a:prstGeom prst="rect">
            <a:avLst/>
          </a:prstGeom>
          <a:noFill/>
        </p:spPr>
        <p:txBody>
          <a:bodyPr wrap="square">
            <a:spAutoFit/>
          </a:bodyPr>
          <a:lstStyle/>
          <a:p>
            <a:pPr algn="ctr" rtl="1"/>
            <a:r>
              <a:rPr lang="ar-DZ" sz="40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واقع  </a:t>
            </a:r>
            <a:r>
              <a:rPr lang="ar-DZ" sz="40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إعادة التدوير في الجزائر</a:t>
            </a:r>
            <a:endParaRPr lang="en-US" sz="40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38" name="Freeform 10">
            <a:extLst>
              <a:ext uri="{FF2B5EF4-FFF2-40B4-BE49-F238E27FC236}">
                <a16:creationId xmlns:a16="http://schemas.microsoft.com/office/drawing/2014/main" id="{101C6C33-6B3F-4E94-82B3-17E19193854E}"/>
              </a:ext>
            </a:extLst>
          </p:cNvPr>
          <p:cNvSpPr/>
          <p:nvPr/>
        </p:nvSpPr>
        <p:spPr>
          <a:xfrm rot="20509902">
            <a:off x="306100" y="277921"/>
            <a:ext cx="2151563" cy="2307393"/>
          </a:xfrm>
          <a:custGeom>
            <a:avLst/>
            <a:gdLst/>
            <a:ahLst/>
            <a:cxnLst/>
            <a:rect l="l" t="t" r="r" b="b"/>
            <a:pathLst>
              <a:path w="7615809" h="8229600">
                <a:moveTo>
                  <a:pt x="0" y="0"/>
                </a:moveTo>
                <a:lnTo>
                  <a:pt x="7615808" y="0"/>
                </a:lnTo>
                <a:lnTo>
                  <a:pt x="7615808" y="8229600"/>
                </a:lnTo>
                <a:lnTo>
                  <a:pt x="0" y="8229600"/>
                </a:lnTo>
                <a:lnTo>
                  <a:pt x="0" y="0"/>
                </a:lnTo>
                <a:close/>
              </a:path>
            </a:pathLst>
          </a:custGeom>
          <a:blipFill>
            <a:blip r:embed="rId4"/>
            <a:stretch>
              <a:fillRect/>
            </a:stretch>
          </a:blipFill>
        </p:spPr>
      </p:sp>
      <p:sp>
        <p:nvSpPr>
          <p:cNvPr id="5" name="Freeform 30">
            <a:extLst>
              <a:ext uri="{FF2B5EF4-FFF2-40B4-BE49-F238E27FC236}">
                <a16:creationId xmlns:a16="http://schemas.microsoft.com/office/drawing/2014/main" id="{FA9FA5C7-479F-4243-A2F4-50A7D58018FA}"/>
              </a:ext>
            </a:extLst>
          </p:cNvPr>
          <p:cNvSpPr/>
          <p:nvPr/>
        </p:nvSpPr>
        <p:spPr>
          <a:xfrm>
            <a:off x="-3915020" y="3929398"/>
            <a:ext cx="6942429" cy="6708122"/>
          </a:xfrm>
          <a:custGeom>
            <a:avLst/>
            <a:gdLst/>
            <a:ahLst/>
            <a:cxnLst/>
            <a:rect l="l" t="t" r="r" b="b"/>
            <a:pathLst>
              <a:path w="8517050" h="8229600">
                <a:moveTo>
                  <a:pt x="0" y="0"/>
                </a:moveTo>
                <a:lnTo>
                  <a:pt x="8517050" y="0"/>
                </a:lnTo>
                <a:lnTo>
                  <a:pt x="8517050" y="8229600"/>
                </a:lnTo>
                <a:lnTo>
                  <a:pt x="0" y="8229600"/>
                </a:lnTo>
                <a:lnTo>
                  <a:pt x="0" y="0"/>
                </a:lnTo>
                <a:close/>
              </a:path>
            </a:pathLst>
          </a:custGeom>
          <a:blipFill>
            <a:blip r:embed="rId5"/>
            <a:stretch>
              <a:fillRect/>
            </a:stretch>
          </a:blipFill>
          <a:effectLst>
            <a:outerShdw blurRad="469900" dist="50800" dir="5400000" algn="ctr" rotWithShape="0">
              <a:srgbClr val="000000">
                <a:alpha val="43137"/>
              </a:srgbClr>
            </a:outerShdw>
          </a:effectLst>
        </p:spPr>
      </p:sp>
      <p:sp>
        <p:nvSpPr>
          <p:cNvPr id="48" name="TextBox 47">
            <a:extLst>
              <a:ext uri="{FF2B5EF4-FFF2-40B4-BE49-F238E27FC236}">
                <a16:creationId xmlns:a16="http://schemas.microsoft.com/office/drawing/2014/main" id="{AA464E4B-8550-444A-8557-8921C46D23A5}"/>
              </a:ext>
            </a:extLst>
          </p:cNvPr>
          <p:cNvSpPr txBox="1"/>
          <p:nvPr/>
        </p:nvSpPr>
        <p:spPr>
          <a:xfrm>
            <a:off x="2590801" y="1053367"/>
            <a:ext cx="8670272" cy="707886"/>
          </a:xfrm>
          <a:prstGeom prst="rect">
            <a:avLst/>
          </a:prstGeom>
          <a:noFill/>
        </p:spPr>
        <p:txBody>
          <a:bodyPr wrap="square">
            <a:spAutoFit/>
          </a:bodyPr>
          <a:lstStyle/>
          <a:p>
            <a:pPr algn="ctr" rtl="1"/>
            <a:r>
              <a:rPr lang="ar-DZ" sz="40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جهود  </a:t>
            </a:r>
            <a:r>
              <a:rPr lang="ar-DZ" sz="40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الجزائر مجال الاقتصاد الدائري</a:t>
            </a:r>
            <a:endParaRPr lang="en-US" sz="40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6" name="TextBox 15">
            <a:extLst>
              <a:ext uri="{FF2B5EF4-FFF2-40B4-BE49-F238E27FC236}">
                <a16:creationId xmlns:a16="http://schemas.microsoft.com/office/drawing/2014/main" id="{B85B862C-1821-4277-B87E-AB7A1C15AFB5}"/>
              </a:ext>
            </a:extLst>
          </p:cNvPr>
          <p:cNvSpPr txBox="1"/>
          <p:nvPr/>
        </p:nvSpPr>
        <p:spPr>
          <a:xfrm>
            <a:off x="3819646" y="2430179"/>
            <a:ext cx="4552708" cy="461665"/>
          </a:xfrm>
          <a:prstGeom prst="rect">
            <a:avLst/>
          </a:prstGeom>
          <a:noFill/>
        </p:spPr>
        <p:txBody>
          <a:bodyPr wrap="square">
            <a:spAutoFit/>
          </a:bodyPr>
          <a:lstStyle/>
          <a:p>
            <a:pPr algn="ctr"/>
            <a:r>
              <a:rPr lang="ar-DZ" sz="24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الاتفاقيات والتظاهرات الدولية</a:t>
            </a:r>
            <a:endParaRPr lang="en-US" sz="2400" dirty="0">
              <a:solidFill>
                <a:schemeClr val="bg1"/>
              </a:solidFill>
            </a:endParaRPr>
          </a:p>
        </p:txBody>
      </p:sp>
      <p:grpSp>
        <p:nvGrpSpPr>
          <p:cNvPr id="7" name="Group 6">
            <a:extLst>
              <a:ext uri="{FF2B5EF4-FFF2-40B4-BE49-F238E27FC236}">
                <a16:creationId xmlns:a16="http://schemas.microsoft.com/office/drawing/2014/main" id="{E504930C-45FD-4B89-A9A5-8F1E706EA17C}"/>
              </a:ext>
            </a:extLst>
          </p:cNvPr>
          <p:cNvGrpSpPr/>
          <p:nvPr/>
        </p:nvGrpSpPr>
        <p:grpSpPr>
          <a:xfrm>
            <a:off x="1747520" y="3321429"/>
            <a:ext cx="8229600" cy="1719702"/>
            <a:chOff x="1747520" y="3321429"/>
            <a:chExt cx="8229600" cy="1719702"/>
          </a:xfrm>
        </p:grpSpPr>
        <p:sp>
          <p:nvSpPr>
            <p:cNvPr id="17" name="TextBox 16">
              <a:extLst>
                <a:ext uri="{FF2B5EF4-FFF2-40B4-BE49-F238E27FC236}">
                  <a16:creationId xmlns:a16="http://schemas.microsoft.com/office/drawing/2014/main" id="{EFEC9036-B9B1-40B7-A6BB-CB2A902F553B}"/>
                </a:ext>
              </a:extLst>
            </p:cNvPr>
            <p:cNvSpPr txBox="1"/>
            <p:nvPr/>
          </p:nvSpPr>
          <p:spPr>
            <a:xfrm>
              <a:off x="2418080" y="3321429"/>
              <a:ext cx="7244079" cy="1719702"/>
            </a:xfrm>
            <a:prstGeom prst="rect">
              <a:avLst/>
            </a:prstGeom>
            <a:noFill/>
          </p:spPr>
          <p:txBody>
            <a:bodyPr wrap="square">
              <a:spAutoFit/>
            </a:bodyPr>
            <a:lstStyle/>
            <a:p>
              <a:pPr marL="342900" indent="-342900" algn="r"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اتفاقية الشراكة بين الوكالة الوطنية للنفايات و مجموعة المدارس العليا للحرائس مؤسسه "تونيل“</a:t>
              </a:r>
              <a:endParaRPr lang="en-US"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a:p>
              <a:pPr algn="r" rtl="1">
                <a:lnSpc>
                  <a:spcPct val="150000"/>
                </a:lnSpc>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p>
            <a:p>
              <a:pPr marL="342900" indent="-342900" algn="r"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الصالون الدولي "ريفاد" تحت شعار مقاولاتية التدوير</a:t>
              </a:r>
              <a:endParaRPr lang="en-US" dirty="0">
                <a:solidFill>
                  <a:schemeClr val="bg1"/>
                </a:solidFill>
              </a:endParaRPr>
            </a:p>
          </p:txBody>
        </p:sp>
        <p:sp>
          <p:nvSpPr>
            <p:cNvPr id="19" name="TextBox 18">
              <a:extLst>
                <a:ext uri="{FF2B5EF4-FFF2-40B4-BE49-F238E27FC236}">
                  <a16:creationId xmlns:a16="http://schemas.microsoft.com/office/drawing/2014/main" id="{4E5FB2D8-3024-4802-A2D5-4907F4765978}"/>
                </a:ext>
              </a:extLst>
            </p:cNvPr>
            <p:cNvSpPr txBox="1"/>
            <p:nvPr/>
          </p:nvSpPr>
          <p:spPr>
            <a:xfrm>
              <a:off x="1747520" y="3955279"/>
              <a:ext cx="8229600" cy="684803"/>
            </a:xfrm>
            <a:prstGeom prst="rect">
              <a:avLst/>
            </a:prstGeom>
            <a:noFill/>
          </p:spPr>
          <p:txBody>
            <a:bodyPr wrap="square">
              <a:spAutoFit/>
            </a:bodyPr>
            <a:lstStyle/>
            <a:p>
              <a:pPr marL="342900" indent="-342900" algn="r"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الصالون الدولي الأول لاسترجاع وتثمين النفايات الصناعية  </a:t>
              </a:r>
              <a:r>
                <a:rPr lang="en-US" dirty="0">
                  <a:solidFill>
                    <a:schemeClr val="bg1"/>
                  </a:solidFill>
                  <a:effectLst>
                    <a:outerShdw blurRad="38100" dist="38100" dir="2700000" algn="tl">
                      <a:srgbClr val="000000">
                        <a:alpha val="43137"/>
                      </a:srgbClr>
                    </a:outerShdw>
                  </a:effectLst>
                  <a:latin typeface="Aharoni" panose="02010803020104030203" pitchFamily="2" charset="-79"/>
                  <a:ea typeface="GE SS Two Bold" panose="020A0503020102020204" pitchFamily="18" charset="-78"/>
                  <a:cs typeface="Aharoni" panose="02010803020104030203" pitchFamily="2" charset="-79"/>
                </a:rPr>
                <a:t>ROUED </a:t>
              </a:r>
              <a:r>
                <a:rPr lang="en-US" sz="2800" dirty="0">
                  <a:solidFill>
                    <a:schemeClr val="bg1"/>
                  </a:solidFill>
                  <a:effectLst>
                    <a:outerShdw blurRad="38100" dist="38100" dir="2700000" algn="tl">
                      <a:srgbClr val="000000">
                        <a:alpha val="43137"/>
                      </a:srgbClr>
                    </a:outerShdw>
                  </a:effectLst>
                  <a:latin typeface="Aharoni" panose="02010803020104030203" pitchFamily="2" charset="-79"/>
                  <a:ea typeface="GE SS Two Bold" panose="020A0503020102020204" pitchFamily="18" charset="-78"/>
                  <a:cs typeface="Aharoni" panose="02010803020104030203" pitchFamily="2" charset="-79"/>
                </a:rPr>
                <a:t>2016</a:t>
              </a:r>
              <a:endParaRPr lang="en-US"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grpSp>
    </p:spTree>
    <p:extLst>
      <p:ext uri="{BB962C8B-B14F-4D97-AF65-F5344CB8AC3E}">
        <p14:creationId xmlns:p14="http://schemas.microsoft.com/office/powerpoint/2010/main" val="30170211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003D0B-A123-46F6-AB86-F32FEC1932BC}"/>
              </a:ext>
            </a:extLst>
          </p:cNvPr>
          <p:cNvSpPr/>
          <p:nvPr/>
        </p:nvSpPr>
        <p:spPr>
          <a:xfrm>
            <a:off x="0" y="-2392680"/>
            <a:ext cx="12192000" cy="239268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25">
            <a:extLst>
              <a:ext uri="{FF2B5EF4-FFF2-40B4-BE49-F238E27FC236}">
                <a16:creationId xmlns:a16="http://schemas.microsoft.com/office/drawing/2014/main" id="{2759AD8F-C747-4B2F-AE23-6437E7360DFE}"/>
              </a:ext>
            </a:extLst>
          </p:cNvPr>
          <p:cNvSpPr/>
          <p:nvPr/>
        </p:nvSpPr>
        <p:spPr>
          <a:xfrm>
            <a:off x="1177171" y="-1944856"/>
            <a:ext cx="852617" cy="830997"/>
          </a:xfrm>
          <a:custGeom>
            <a:avLst/>
            <a:gdLst/>
            <a:ahLst/>
            <a:cxnLst/>
            <a:rect l="l" t="t" r="r" b="b"/>
            <a:pathLst>
              <a:path w="3106674" h="4114800">
                <a:moveTo>
                  <a:pt x="0" y="0"/>
                </a:moveTo>
                <a:lnTo>
                  <a:pt x="3106674" y="0"/>
                </a:lnTo>
                <a:lnTo>
                  <a:pt x="31066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9">
            <a:extLst>
              <a:ext uri="{FF2B5EF4-FFF2-40B4-BE49-F238E27FC236}">
                <a16:creationId xmlns:a16="http://schemas.microsoft.com/office/drawing/2014/main" id="{9EA89579-6DA8-473F-913A-D62587AC9CB6}"/>
              </a:ext>
            </a:extLst>
          </p:cNvPr>
          <p:cNvSpPr/>
          <p:nvPr/>
        </p:nvSpPr>
        <p:spPr>
          <a:xfrm>
            <a:off x="10242028" y="-1737827"/>
            <a:ext cx="772801" cy="416938"/>
          </a:xfrm>
          <a:custGeom>
            <a:avLst/>
            <a:gdLst/>
            <a:ahLst/>
            <a:cxnLst/>
            <a:rect l="l" t="t" r="r" b="b"/>
            <a:pathLst>
              <a:path w="9006402" h="8229600">
                <a:moveTo>
                  <a:pt x="0" y="0"/>
                </a:moveTo>
                <a:lnTo>
                  <a:pt x="9006402" y="0"/>
                </a:lnTo>
                <a:lnTo>
                  <a:pt x="9006402" y="8229600"/>
                </a:lnTo>
                <a:lnTo>
                  <a:pt x="0" y="8229600"/>
                </a:lnTo>
                <a:lnTo>
                  <a:pt x="0" y="0"/>
                </a:lnTo>
                <a:close/>
              </a:path>
            </a:pathLst>
          </a:custGeom>
          <a:blipFill>
            <a:blip r:embed="rId4"/>
            <a:stretch>
              <a:fillRect/>
            </a:stretch>
          </a:blipFill>
        </p:spPr>
      </p:sp>
      <p:sp>
        <p:nvSpPr>
          <p:cNvPr id="16" name="Freeform 20">
            <a:extLst>
              <a:ext uri="{FF2B5EF4-FFF2-40B4-BE49-F238E27FC236}">
                <a16:creationId xmlns:a16="http://schemas.microsoft.com/office/drawing/2014/main" id="{9D3642BD-4D81-49A9-80AB-576524E1D5C2}"/>
              </a:ext>
            </a:extLst>
          </p:cNvPr>
          <p:cNvSpPr/>
          <p:nvPr/>
        </p:nvSpPr>
        <p:spPr>
          <a:xfrm>
            <a:off x="7127573" y="-1816307"/>
            <a:ext cx="764458" cy="443861"/>
          </a:xfrm>
          <a:custGeom>
            <a:avLst/>
            <a:gdLst/>
            <a:ahLst/>
            <a:cxnLst/>
            <a:rect l="l" t="t" r="r" b="b"/>
            <a:pathLst>
              <a:path w="6596874" h="4114800">
                <a:moveTo>
                  <a:pt x="0" y="0"/>
                </a:moveTo>
                <a:lnTo>
                  <a:pt x="6596874" y="0"/>
                </a:lnTo>
                <a:lnTo>
                  <a:pt x="659687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32" name="Picture 31">
            <a:extLst>
              <a:ext uri="{FF2B5EF4-FFF2-40B4-BE49-F238E27FC236}">
                <a16:creationId xmlns:a16="http://schemas.microsoft.com/office/drawing/2014/main" id="{A9D366CE-6A3A-4AE6-B780-632CBE2AA874}"/>
              </a:ext>
            </a:extLst>
          </p:cNvPr>
          <p:cNvPicPr>
            <a:picLocks noChangeAspect="1"/>
          </p:cNvPicPr>
          <p:nvPr/>
        </p:nvPicPr>
        <p:blipFill rotWithShape="1">
          <a:blip r:embed="rId7">
            <a:extLst>
              <a:ext uri="{28A0092B-C50C-407E-A947-70E740481C1C}">
                <a14:useLocalDpi xmlns:a14="http://schemas.microsoft.com/office/drawing/2010/main" val="0"/>
              </a:ext>
            </a:extLst>
          </a:blip>
          <a:srcRect l="48228"/>
          <a:stretch/>
        </p:blipFill>
        <p:spPr>
          <a:xfrm>
            <a:off x="3900164" y="-2162138"/>
            <a:ext cx="958795" cy="1041722"/>
          </a:xfrm>
          <a:prstGeom prst="rect">
            <a:avLst/>
          </a:prstGeom>
          <a:effectLst>
            <a:outerShdw blurRad="520700" dist="50800" dir="5400000" algn="ctr" rotWithShape="0">
              <a:srgbClr val="000000">
                <a:alpha val="43137"/>
              </a:srgbClr>
            </a:outerShdw>
          </a:effectLst>
        </p:spPr>
      </p:pic>
      <p:grpSp>
        <p:nvGrpSpPr>
          <p:cNvPr id="23" name="Group 22">
            <a:extLst>
              <a:ext uri="{FF2B5EF4-FFF2-40B4-BE49-F238E27FC236}">
                <a16:creationId xmlns:a16="http://schemas.microsoft.com/office/drawing/2014/main" id="{A006A1C4-9C41-4455-BDBA-D442E63F5E13}"/>
              </a:ext>
            </a:extLst>
          </p:cNvPr>
          <p:cNvGrpSpPr/>
          <p:nvPr/>
        </p:nvGrpSpPr>
        <p:grpSpPr>
          <a:xfrm>
            <a:off x="638214" y="-744829"/>
            <a:ext cx="10612379" cy="74270"/>
            <a:chOff x="638214" y="4421531"/>
            <a:chExt cx="10612379" cy="74270"/>
          </a:xfrm>
        </p:grpSpPr>
        <p:sp>
          <p:nvSpPr>
            <p:cNvPr id="24" name="Rectangle 23">
              <a:extLst>
                <a:ext uri="{FF2B5EF4-FFF2-40B4-BE49-F238E27FC236}">
                  <a16:creationId xmlns:a16="http://schemas.microsoft.com/office/drawing/2014/main" id="{E0A186C9-AB8D-4FBB-A5F3-E0D0865C76C2}"/>
                </a:ext>
              </a:extLst>
            </p:cNvPr>
            <p:cNvSpPr/>
            <p:nvPr/>
          </p:nvSpPr>
          <p:spPr>
            <a:xfrm>
              <a:off x="9942653" y="4421531"/>
              <a:ext cx="1307940" cy="74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E81BA1C-2155-47D4-B369-772DE1E692A8}"/>
                </a:ext>
              </a:extLst>
            </p:cNvPr>
            <p:cNvSpPr/>
            <p:nvPr/>
          </p:nvSpPr>
          <p:spPr>
            <a:xfrm>
              <a:off x="6620333" y="4421531"/>
              <a:ext cx="1307940" cy="74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11F159A-A29F-43B8-9F7F-C28549E95793}"/>
                </a:ext>
              </a:extLst>
            </p:cNvPr>
            <p:cNvSpPr/>
            <p:nvPr/>
          </p:nvSpPr>
          <p:spPr>
            <a:xfrm>
              <a:off x="6841174" y="4421531"/>
              <a:ext cx="1307940" cy="74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9944655-64E3-4B12-8958-C448E5FE5E1E}"/>
                </a:ext>
              </a:extLst>
            </p:cNvPr>
            <p:cNvSpPr/>
            <p:nvPr/>
          </p:nvSpPr>
          <p:spPr>
            <a:xfrm>
              <a:off x="3739694" y="4421531"/>
              <a:ext cx="1307940" cy="74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BC047CE5-2019-4466-8942-B9C2C90B07C5}"/>
                </a:ext>
              </a:extLst>
            </p:cNvPr>
            <p:cNvSpPr/>
            <p:nvPr/>
          </p:nvSpPr>
          <p:spPr>
            <a:xfrm>
              <a:off x="638214" y="4421531"/>
              <a:ext cx="1307940" cy="74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99890484-AA98-4AFB-8FCC-1108440E8DF5}"/>
              </a:ext>
            </a:extLst>
          </p:cNvPr>
          <p:cNvSpPr/>
          <p:nvPr/>
        </p:nvSpPr>
        <p:spPr>
          <a:xfrm>
            <a:off x="0" y="3398520"/>
            <a:ext cx="12192000" cy="2225040"/>
          </a:xfrm>
          <a:prstGeom prst="rect">
            <a:avLst/>
          </a:prstGeom>
          <a:gradFill>
            <a:gsLst>
              <a:gs pos="100000">
                <a:srgbClr val="02A651"/>
              </a:gs>
              <a:gs pos="5000">
                <a:schemeClr val="tx1">
                  <a:lumMod val="85000"/>
                  <a:lumOff val="1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7451D8-0106-493A-AFE7-6177CFF71A07}"/>
              </a:ext>
            </a:extLst>
          </p:cNvPr>
          <p:cNvSpPr txBox="1"/>
          <p:nvPr/>
        </p:nvSpPr>
        <p:spPr>
          <a:xfrm>
            <a:off x="3611880" y="3555875"/>
            <a:ext cx="7931128" cy="1708160"/>
          </a:xfrm>
          <a:prstGeom prst="rect">
            <a:avLst/>
          </a:prstGeom>
          <a:noFill/>
        </p:spPr>
        <p:txBody>
          <a:bodyPr wrap="square" rtlCol="0">
            <a:spAutoFit/>
          </a:bodyPr>
          <a:lstStyle/>
          <a:p>
            <a:pPr algn="just" rtl="1">
              <a:lnSpc>
                <a:spcPct val="150000"/>
              </a:lnSpc>
            </a:pPr>
            <a:r>
              <a:rPr lang="ar-DZ" sz="24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لتطوير قطاع الرسكلة في الجزائر قامت الدراسات بوضع استراتيجية وطنية حيث قسمت العملية الى اربع’ شعوب رئيسية</a:t>
            </a:r>
            <a:endParaRPr lang="fr-FR" sz="24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7" name="TextBox 16">
            <a:extLst>
              <a:ext uri="{FF2B5EF4-FFF2-40B4-BE49-F238E27FC236}">
                <a16:creationId xmlns:a16="http://schemas.microsoft.com/office/drawing/2014/main" id="{A99582F9-77B0-4AFA-B79E-67E4D34F4ADE}"/>
              </a:ext>
            </a:extLst>
          </p:cNvPr>
          <p:cNvSpPr txBox="1"/>
          <p:nvPr/>
        </p:nvSpPr>
        <p:spPr>
          <a:xfrm>
            <a:off x="9601916" y="-1919655"/>
            <a:ext cx="2334185" cy="646331"/>
          </a:xfrm>
          <a:prstGeom prst="rect">
            <a:avLst/>
          </a:prstGeom>
          <a:noFill/>
        </p:spPr>
        <p:txBody>
          <a:bodyPr wrap="square" rtlCol="0">
            <a:spAutoFit/>
          </a:bodyPr>
          <a:lstStyle/>
          <a:p>
            <a:pPr algn="ctr"/>
            <a:r>
              <a:rPr lang="ar-DZ"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شعبه استرجاع البلاستيك</a:t>
            </a:r>
            <a:endParaRPr lang="fr-FR"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8" name="TextBox 17">
            <a:extLst>
              <a:ext uri="{FF2B5EF4-FFF2-40B4-BE49-F238E27FC236}">
                <a16:creationId xmlns:a16="http://schemas.microsoft.com/office/drawing/2014/main" id="{B3C7FC84-D724-4A5E-A087-DF6235170951}"/>
              </a:ext>
            </a:extLst>
          </p:cNvPr>
          <p:cNvSpPr txBox="1"/>
          <p:nvPr/>
        </p:nvSpPr>
        <p:spPr>
          <a:xfrm>
            <a:off x="6442040" y="-1882174"/>
            <a:ext cx="2334185" cy="646331"/>
          </a:xfrm>
          <a:prstGeom prst="rect">
            <a:avLst/>
          </a:prstGeom>
          <a:noFill/>
        </p:spPr>
        <p:txBody>
          <a:bodyPr wrap="square" rtlCol="0">
            <a:spAutoFit/>
          </a:bodyPr>
          <a:lstStyle/>
          <a:p>
            <a:pPr algn="ctr"/>
            <a:r>
              <a:rPr lang="ar-DZ"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شعبه استرجاع الورق والكرتون</a:t>
            </a:r>
            <a:endParaRPr lang="fr-FR"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9" name="TextBox 18">
            <a:extLst>
              <a:ext uri="{FF2B5EF4-FFF2-40B4-BE49-F238E27FC236}">
                <a16:creationId xmlns:a16="http://schemas.microsoft.com/office/drawing/2014/main" id="{00E25278-0AD6-4D31-B1C9-69CEC88A6B2D}"/>
              </a:ext>
            </a:extLst>
          </p:cNvPr>
          <p:cNvSpPr txBox="1"/>
          <p:nvPr/>
        </p:nvSpPr>
        <p:spPr>
          <a:xfrm>
            <a:off x="2855479" y="-1882174"/>
            <a:ext cx="2334185" cy="646331"/>
          </a:xfrm>
          <a:prstGeom prst="rect">
            <a:avLst/>
          </a:prstGeom>
          <a:noFill/>
        </p:spPr>
        <p:txBody>
          <a:bodyPr wrap="square" rtlCol="0">
            <a:spAutoFit/>
          </a:bodyPr>
          <a:lstStyle/>
          <a:p>
            <a:pPr algn="ctr"/>
            <a:r>
              <a:rPr lang="ar-DZ"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شعبه استرجاع الزجاج</a:t>
            </a:r>
            <a:endParaRPr lang="fr-FR"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0" name="TextBox 19">
            <a:extLst>
              <a:ext uri="{FF2B5EF4-FFF2-40B4-BE49-F238E27FC236}">
                <a16:creationId xmlns:a16="http://schemas.microsoft.com/office/drawing/2014/main" id="{F9A00BAD-D770-4AA6-865F-6F962B949AA2}"/>
              </a:ext>
            </a:extLst>
          </p:cNvPr>
          <p:cNvSpPr txBox="1"/>
          <p:nvPr/>
        </p:nvSpPr>
        <p:spPr>
          <a:xfrm>
            <a:off x="383458" y="-1882174"/>
            <a:ext cx="2334185" cy="646331"/>
          </a:xfrm>
          <a:prstGeom prst="rect">
            <a:avLst/>
          </a:prstGeom>
          <a:noFill/>
        </p:spPr>
        <p:txBody>
          <a:bodyPr wrap="square" rtlCol="0">
            <a:spAutoFit/>
          </a:bodyPr>
          <a:lstStyle/>
          <a:p>
            <a:pPr algn="ctr"/>
            <a:r>
              <a:rPr lang="ar-DZ"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شعبه استرجاع المعادن</a:t>
            </a:r>
            <a:endParaRPr lang="fr-FR"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1" name="Freeform 12">
            <a:extLst>
              <a:ext uri="{FF2B5EF4-FFF2-40B4-BE49-F238E27FC236}">
                <a16:creationId xmlns:a16="http://schemas.microsoft.com/office/drawing/2014/main" id="{7B6070D4-3A0F-44C8-B58E-E3EC08FEA6DD}"/>
              </a:ext>
            </a:extLst>
          </p:cNvPr>
          <p:cNvSpPr/>
          <p:nvPr/>
        </p:nvSpPr>
        <p:spPr>
          <a:xfrm rot="1175007">
            <a:off x="-472665" y="2656954"/>
            <a:ext cx="3811037" cy="3821506"/>
          </a:xfrm>
          <a:custGeom>
            <a:avLst/>
            <a:gdLst/>
            <a:ahLst/>
            <a:cxnLst/>
            <a:rect l="l" t="t" r="r" b="b"/>
            <a:pathLst>
              <a:path w="7663815" h="8229600">
                <a:moveTo>
                  <a:pt x="0" y="0"/>
                </a:moveTo>
                <a:lnTo>
                  <a:pt x="7663814" y="0"/>
                </a:lnTo>
                <a:lnTo>
                  <a:pt x="7663814" y="8229600"/>
                </a:lnTo>
                <a:lnTo>
                  <a:pt x="0" y="8229600"/>
                </a:lnTo>
                <a:lnTo>
                  <a:pt x="0" y="0"/>
                </a:lnTo>
                <a:close/>
              </a:path>
            </a:pathLst>
          </a:custGeom>
          <a:blipFill>
            <a:blip r:embed="rId8"/>
            <a:stretch>
              <a:fillRect/>
            </a:stretch>
          </a:blipFill>
          <a:effectLst>
            <a:outerShdw blurRad="355600" dist="215900" algn="l" rotWithShape="0">
              <a:prstClr val="black">
                <a:alpha val="40000"/>
              </a:prstClr>
            </a:outerShdw>
          </a:effectLst>
        </p:spPr>
      </p:sp>
      <p:sp>
        <p:nvSpPr>
          <p:cNvPr id="13" name="Freeform 21">
            <a:extLst>
              <a:ext uri="{FF2B5EF4-FFF2-40B4-BE49-F238E27FC236}">
                <a16:creationId xmlns:a16="http://schemas.microsoft.com/office/drawing/2014/main" id="{4DDFC3A4-46A5-45FF-89E6-C665BCEB2B43}"/>
              </a:ext>
            </a:extLst>
          </p:cNvPr>
          <p:cNvSpPr/>
          <p:nvPr/>
        </p:nvSpPr>
        <p:spPr>
          <a:xfrm>
            <a:off x="3742855" y="-1919655"/>
            <a:ext cx="454327" cy="558624"/>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9"/>
            <a:stretch>
              <a:fillRect/>
            </a:stretch>
          </a:blipFill>
        </p:spPr>
      </p:sp>
      <p:sp>
        <p:nvSpPr>
          <p:cNvPr id="4" name="Rectangle 3">
            <a:extLst>
              <a:ext uri="{FF2B5EF4-FFF2-40B4-BE49-F238E27FC236}">
                <a16:creationId xmlns:a16="http://schemas.microsoft.com/office/drawing/2014/main" id="{5744FF28-7D30-4B2A-A3CF-3C3A61643A0D}"/>
              </a:ext>
            </a:extLst>
          </p:cNvPr>
          <p:cNvSpPr/>
          <p:nvPr/>
        </p:nvSpPr>
        <p:spPr>
          <a:xfrm>
            <a:off x="0" y="0"/>
            <a:ext cx="12192000" cy="2270760"/>
          </a:xfrm>
          <a:prstGeom prst="rect">
            <a:avLst/>
          </a:prstGeom>
          <a:blipFill>
            <a:blip r:embed="rId10"/>
            <a:stretch>
              <a:fillRect t="-1" b="-510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Rounded Corners 28">
            <a:extLst>
              <a:ext uri="{FF2B5EF4-FFF2-40B4-BE49-F238E27FC236}">
                <a16:creationId xmlns:a16="http://schemas.microsoft.com/office/drawing/2014/main" id="{6B9B9BD0-FA91-45EE-943B-4707995649A2}"/>
              </a:ext>
            </a:extLst>
          </p:cNvPr>
          <p:cNvSpPr/>
          <p:nvPr/>
        </p:nvSpPr>
        <p:spPr>
          <a:xfrm>
            <a:off x="0" y="0"/>
            <a:ext cx="12192000" cy="2286000"/>
          </a:xfrm>
          <a:prstGeom prst="roundRect">
            <a:avLst>
              <a:gd name="adj" fmla="val 0"/>
            </a:avLst>
          </a:prstGeom>
          <a:gradFill>
            <a:gsLst>
              <a:gs pos="100000">
                <a:srgbClr val="02A651">
                  <a:alpha val="81000"/>
                </a:srgbClr>
              </a:gs>
              <a:gs pos="5000">
                <a:schemeClr val="tx1">
                  <a:lumMod val="85000"/>
                  <a:lumOff val="15000"/>
                  <a:alpha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TextBox 29">
            <a:extLst>
              <a:ext uri="{FF2B5EF4-FFF2-40B4-BE49-F238E27FC236}">
                <a16:creationId xmlns:a16="http://schemas.microsoft.com/office/drawing/2014/main" id="{1BB3567B-DA5B-41B6-989D-3614A8B98746}"/>
              </a:ext>
            </a:extLst>
          </p:cNvPr>
          <p:cNvSpPr txBox="1"/>
          <p:nvPr/>
        </p:nvSpPr>
        <p:spPr>
          <a:xfrm>
            <a:off x="-50671" y="250879"/>
            <a:ext cx="12308580" cy="923330"/>
          </a:xfrm>
          <a:prstGeom prst="rect">
            <a:avLst/>
          </a:prstGeom>
          <a:noFill/>
        </p:spPr>
        <p:txBody>
          <a:bodyPr wrap="square">
            <a:spAutoFit/>
          </a:bodyPr>
          <a:lstStyle/>
          <a:p>
            <a:pPr algn="ctr"/>
            <a:endParaRPr lang="fr-FR" sz="54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1" name="Freeform 22">
            <a:extLst>
              <a:ext uri="{FF2B5EF4-FFF2-40B4-BE49-F238E27FC236}">
                <a16:creationId xmlns:a16="http://schemas.microsoft.com/office/drawing/2014/main" id="{8046D769-6B9A-494D-8812-BF28149A8667}"/>
              </a:ext>
            </a:extLst>
          </p:cNvPr>
          <p:cNvSpPr/>
          <p:nvPr/>
        </p:nvSpPr>
        <p:spPr>
          <a:xfrm>
            <a:off x="8919363" y="-1225051"/>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11">
              <a:duotone>
                <a:prstClr val="black"/>
                <a:schemeClr val="accent6">
                  <a:tint val="45000"/>
                  <a:satMod val="400000"/>
                </a:schemeClr>
              </a:duotone>
              <a:lum bright="-30000" contrast="-41000"/>
              <a:extLst>
                <a:ext uri="{96DAC541-7B7A-43D3-8B79-37D633B846F1}">
                  <asvg:svgBlip xmlns:asvg="http://schemas.microsoft.com/office/drawing/2016/SVG/main" r:embed="rId12"/>
                </a:ext>
              </a:extLst>
            </a:blip>
            <a:stretch>
              <a:fillRect/>
            </a:stretch>
          </a:blipFill>
          <a:effectLst>
            <a:outerShdw blurRad="571500" dist="50800" dir="5400000" algn="ctr" rotWithShape="0">
              <a:srgbClr val="000000">
                <a:alpha val="43137"/>
              </a:srgbClr>
            </a:outerShdw>
          </a:effectLst>
        </p:spPr>
      </p:sp>
      <p:sp>
        <p:nvSpPr>
          <p:cNvPr id="22" name="TextBox 21">
            <a:extLst>
              <a:ext uri="{FF2B5EF4-FFF2-40B4-BE49-F238E27FC236}">
                <a16:creationId xmlns:a16="http://schemas.microsoft.com/office/drawing/2014/main" id="{DFEAABF2-9AA2-47BD-A366-43997BEB64AC}"/>
              </a:ext>
            </a:extLst>
          </p:cNvPr>
          <p:cNvSpPr txBox="1"/>
          <p:nvPr/>
        </p:nvSpPr>
        <p:spPr>
          <a:xfrm>
            <a:off x="1805938" y="592915"/>
            <a:ext cx="8580124" cy="1323439"/>
          </a:xfrm>
          <a:prstGeom prst="rect">
            <a:avLst/>
          </a:prstGeom>
          <a:noFill/>
        </p:spPr>
        <p:txBody>
          <a:bodyPr wrap="square">
            <a:spAutoFit/>
          </a:bodyPr>
          <a:lstStyle/>
          <a:p>
            <a:pPr algn="ctr"/>
            <a:r>
              <a:rPr lang="fr-FR" sz="4000" dirty="0" err="1">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الاستراتيجي</a:t>
            </a:r>
            <a:r>
              <a:rPr lang="ar-DZ" sz="4000" dirty="0">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ة</a:t>
            </a:r>
            <a:r>
              <a:rPr lang="fr-FR" sz="4000" dirty="0">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r>
              <a:rPr lang="fr-FR" sz="4000" dirty="0" err="1">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الوطني</a:t>
            </a:r>
            <a:r>
              <a:rPr lang="ar-DZ" sz="4000" dirty="0">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ة</a:t>
            </a:r>
            <a:r>
              <a:rPr lang="fr-FR" sz="4000" dirty="0">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r>
              <a:rPr lang="fr-FR" sz="4000" dirty="0" err="1">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لتطوي</a:t>
            </a:r>
            <a:r>
              <a:rPr lang="ar-DZ" sz="4000" dirty="0">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ر</a:t>
            </a:r>
            <a:r>
              <a:rPr lang="fr-FR" sz="4000" dirty="0">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r>
              <a:rPr lang="fr-FR" sz="4000" dirty="0" err="1">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قطاع</a:t>
            </a:r>
            <a:r>
              <a:rPr lang="fr-FR" sz="4000" dirty="0">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r>
              <a:rPr lang="fr-FR" sz="4000" dirty="0" err="1">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اعاد</a:t>
            </a:r>
            <a:r>
              <a:rPr lang="ar-DZ" sz="4000" dirty="0">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ة</a:t>
            </a:r>
            <a:r>
              <a:rPr lang="fr-FR" sz="4000" dirty="0">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r>
              <a:rPr lang="fr-FR" sz="4000" dirty="0" err="1">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التدوير</a:t>
            </a:r>
            <a:r>
              <a:rPr lang="fr-FR" sz="4000" dirty="0">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r>
              <a:rPr lang="fr-FR" sz="4000" dirty="0" err="1">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في</a:t>
            </a:r>
            <a:r>
              <a:rPr lang="fr-FR" sz="4000" dirty="0">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r>
              <a:rPr lang="fr-FR" sz="4000" dirty="0" err="1">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الجزائر</a:t>
            </a:r>
            <a:endParaRPr lang="fr-FR" sz="4000" dirty="0">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Tree>
    <p:extLst>
      <p:ext uri="{BB962C8B-B14F-4D97-AF65-F5344CB8AC3E}">
        <p14:creationId xmlns:p14="http://schemas.microsoft.com/office/powerpoint/2010/main" val="250387888"/>
      </p:ext>
    </p:extLst>
  </p:cSld>
  <p:clrMapOvr>
    <a:masterClrMapping/>
  </p:clrMapOvr>
  <p:transition spd="slow">
    <p:cover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4" descr="كوفيد-19 | جامعة باجي مختار-عنابة">
            <a:extLst>
              <a:ext uri="{FF2B5EF4-FFF2-40B4-BE49-F238E27FC236}">
                <a16:creationId xmlns:a16="http://schemas.microsoft.com/office/drawing/2014/main" id="{0E2AC245-EB36-44EE-9B0E-E2770369E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5200" y="-1629508"/>
            <a:ext cx="2336800" cy="131445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 descr="كوفيد-19 | جامعة باجي مختار-عنابة">
            <a:extLst>
              <a:ext uri="{FF2B5EF4-FFF2-40B4-BE49-F238E27FC236}">
                <a16:creationId xmlns:a16="http://schemas.microsoft.com/office/drawing/2014/main" id="{F04E7A87-3FBD-49E0-80BB-BC558996A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8086" y="-1609629"/>
            <a:ext cx="2336800" cy="1314450"/>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Rounded Corners 81">
            <a:extLst>
              <a:ext uri="{FF2B5EF4-FFF2-40B4-BE49-F238E27FC236}">
                <a16:creationId xmlns:a16="http://schemas.microsoft.com/office/drawing/2014/main" id="{E30AF8DD-4DD1-4A4B-8372-75F35FCA16FA}"/>
              </a:ext>
            </a:extLst>
          </p:cNvPr>
          <p:cNvSpPr/>
          <p:nvPr/>
        </p:nvSpPr>
        <p:spPr>
          <a:xfrm>
            <a:off x="-7971692" y="2766647"/>
            <a:ext cx="7971692" cy="1308594"/>
          </a:xfrm>
          <a:prstGeom prst="roundRect">
            <a:avLst>
              <a:gd name="adj" fmla="val 0"/>
            </a:avLst>
          </a:prstGeom>
          <a:gradFill>
            <a:gsLst>
              <a:gs pos="100000">
                <a:srgbClr val="02A651"/>
              </a:gs>
              <a:gs pos="0">
                <a:schemeClr val="tx1">
                  <a:lumMod val="75000"/>
                  <a:lumOff val="25000"/>
                </a:schemeClr>
              </a:gs>
            </a:gsLst>
            <a:lin ang="0" scaled="1"/>
          </a:gradFill>
        </p:spPr>
      </p:sp>
      <p:sp>
        <p:nvSpPr>
          <p:cNvPr id="83" name="TextBox 82">
            <a:extLst>
              <a:ext uri="{FF2B5EF4-FFF2-40B4-BE49-F238E27FC236}">
                <a16:creationId xmlns:a16="http://schemas.microsoft.com/office/drawing/2014/main" id="{518CFE72-6BC4-445B-BEEE-D741570D6F59}"/>
              </a:ext>
            </a:extLst>
          </p:cNvPr>
          <p:cNvSpPr txBox="1"/>
          <p:nvPr/>
        </p:nvSpPr>
        <p:spPr>
          <a:xfrm>
            <a:off x="-5561093" y="211846"/>
            <a:ext cx="4610505" cy="400110"/>
          </a:xfrm>
          <a:prstGeom prst="rect">
            <a:avLst/>
          </a:prstGeom>
          <a:noFill/>
        </p:spPr>
        <p:txBody>
          <a:bodyPr wrap="square" rtlCol="0">
            <a:spAutoFit/>
          </a:bodyPr>
          <a:lstStyle/>
          <a:p>
            <a:r>
              <a:rPr lang="ar-DZ" sz="2000" b="1" dirty="0">
                <a:latin typeface="Algerian" panose="04020705040A02060702" pitchFamily="82" charset="0"/>
              </a:rPr>
              <a:t>الجمهورية الجزائرية الديمقراطية الشعبية</a:t>
            </a:r>
            <a:endParaRPr lang="fr-FR" sz="2000" b="1" dirty="0">
              <a:latin typeface="Algerian" panose="04020705040A02060702" pitchFamily="82" charset="0"/>
            </a:endParaRPr>
          </a:p>
        </p:txBody>
      </p:sp>
      <p:sp>
        <p:nvSpPr>
          <p:cNvPr id="84" name="TextBox 83">
            <a:extLst>
              <a:ext uri="{FF2B5EF4-FFF2-40B4-BE49-F238E27FC236}">
                <a16:creationId xmlns:a16="http://schemas.microsoft.com/office/drawing/2014/main" id="{932562FD-F7D1-46BE-A195-15BA434B44DA}"/>
              </a:ext>
            </a:extLst>
          </p:cNvPr>
          <p:cNvSpPr txBox="1"/>
          <p:nvPr/>
        </p:nvSpPr>
        <p:spPr>
          <a:xfrm>
            <a:off x="-5104695" y="647945"/>
            <a:ext cx="4686300" cy="461665"/>
          </a:xfrm>
          <a:prstGeom prst="rect">
            <a:avLst/>
          </a:prstGeom>
          <a:noFill/>
        </p:spPr>
        <p:txBody>
          <a:bodyPr wrap="square" rtlCol="0">
            <a:spAutoFit/>
          </a:bodyPr>
          <a:lstStyle/>
          <a:p>
            <a:r>
              <a:rPr lang="ar-DZ" sz="2400" dirty="0">
                <a:latin typeface="Arabic Typesetting" panose="03020402040406030203" pitchFamily="66" charset="-78"/>
                <a:cs typeface="Arabic Typesetting" panose="03020402040406030203" pitchFamily="66" charset="-78"/>
              </a:rPr>
              <a:t>وزارة التعليم العالي و البحث العلمي </a:t>
            </a:r>
            <a:endParaRPr lang="fr-FR" sz="2400" dirty="0">
              <a:latin typeface="Arabic Typesetting" panose="03020402040406030203" pitchFamily="66" charset="-78"/>
              <a:cs typeface="Arabic Typesetting" panose="03020402040406030203" pitchFamily="66" charset="-78"/>
            </a:endParaRPr>
          </a:p>
        </p:txBody>
      </p:sp>
      <p:sp>
        <p:nvSpPr>
          <p:cNvPr id="85" name="TextBox 84">
            <a:extLst>
              <a:ext uri="{FF2B5EF4-FFF2-40B4-BE49-F238E27FC236}">
                <a16:creationId xmlns:a16="http://schemas.microsoft.com/office/drawing/2014/main" id="{CA5CAE8A-0A6F-4FC4-965A-E8DED1BBD3AA}"/>
              </a:ext>
            </a:extLst>
          </p:cNvPr>
          <p:cNvSpPr txBox="1"/>
          <p:nvPr/>
        </p:nvSpPr>
        <p:spPr>
          <a:xfrm>
            <a:off x="-4686301" y="1078822"/>
            <a:ext cx="4686300" cy="400110"/>
          </a:xfrm>
          <a:prstGeom prst="rect">
            <a:avLst/>
          </a:prstGeom>
          <a:noFill/>
        </p:spPr>
        <p:txBody>
          <a:bodyPr wrap="square" rtlCol="0">
            <a:spAutoFit/>
          </a:bodyPr>
          <a:lstStyle/>
          <a:p>
            <a:r>
              <a:rPr lang="ar-DZ" sz="2000" dirty="0">
                <a:latin typeface="Arabic Typesetting" panose="03020402040406030203" pitchFamily="66" charset="-78"/>
                <a:cs typeface="Arabic Typesetting" panose="03020402040406030203" pitchFamily="66" charset="-78"/>
              </a:rPr>
              <a:t>جامعة باجي مختار  - عنابة -</a:t>
            </a:r>
            <a:endParaRPr lang="fr-FR" sz="2000" dirty="0">
              <a:latin typeface="Arabic Typesetting" panose="03020402040406030203" pitchFamily="66" charset="-78"/>
              <a:cs typeface="Arabic Typesetting" panose="03020402040406030203" pitchFamily="66" charset="-78"/>
            </a:endParaRPr>
          </a:p>
        </p:txBody>
      </p:sp>
      <p:sp>
        <p:nvSpPr>
          <p:cNvPr id="88" name="TextBox 87">
            <a:extLst>
              <a:ext uri="{FF2B5EF4-FFF2-40B4-BE49-F238E27FC236}">
                <a16:creationId xmlns:a16="http://schemas.microsoft.com/office/drawing/2014/main" id="{1E98AFC7-2BAF-4755-BD58-F858C5A16B4B}"/>
              </a:ext>
            </a:extLst>
          </p:cNvPr>
          <p:cNvSpPr txBox="1"/>
          <p:nvPr/>
        </p:nvSpPr>
        <p:spPr>
          <a:xfrm>
            <a:off x="-3550426" y="2058200"/>
            <a:ext cx="2986869" cy="307777"/>
          </a:xfrm>
          <a:prstGeom prst="rect">
            <a:avLst/>
          </a:prstGeom>
          <a:noFill/>
        </p:spPr>
        <p:txBody>
          <a:bodyPr wrap="square" rtlCol="0">
            <a:spAutoFit/>
          </a:bodyPr>
          <a:lstStyle/>
          <a:p>
            <a:pPr algn="r"/>
            <a:r>
              <a:rPr lang="ar-DZ" sz="1400" b="1" dirty="0">
                <a:latin typeface="GE SS Two Bold" panose="020A0503020102020204" pitchFamily="18" charset="-78"/>
                <a:ea typeface="GE SS Two Bold" panose="020A0503020102020204" pitchFamily="18" charset="-78"/>
                <a:cs typeface="GE SS Two Bold" panose="020A0503020102020204" pitchFamily="18" charset="-78"/>
              </a:rPr>
              <a:t> إقتصاد دائري </a:t>
            </a:r>
            <a:r>
              <a:rPr lang="fr-FR" sz="1400" b="1" u="sng" dirty="0">
                <a:latin typeface="GE SS Two Bold" panose="020A0503020102020204" pitchFamily="18" charset="-78"/>
                <a:ea typeface="GE SS Two Bold" panose="020A0503020102020204" pitchFamily="18" charset="-78"/>
                <a:cs typeface="GE SS Two Bold" panose="020A0503020102020204" pitchFamily="18" charset="-78"/>
              </a:rPr>
              <a:t>: </a:t>
            </a:r>
            <a:r>
              <a:rPr lang="ar-DZ" sz="1400" b="1" u="sng" dirty="0">
                <a:latin typeface="GE SS Two Bold" panose="020A0503020102020204" pitchFamily="18" charset="-78"/>
                <a:ea typeface="GE SS Two Bold" panose="020A0503020102020204" pitchFamily="18" charset="-78"/>
                <a:cs typeface="GE SS Two Bold" panose="020A0503020102020204" pitchFamily="18" charset="-78"/>
              </a:rPr>
              <a:t> مقياس</a:t>
            </a:r>
            <a:r>
              <a:rPr lang="fr-FR" sz="1400" dirty="0">
                <a:latin typeface="GE SS Two Bold" panose="020A0503020102020204" pitchFamily="18" charset="-78"/>
                <a:ea typeface="GE SS Two Bold" panose="020A0503020102020204" pitchFamily="18" charset="-78"/>
                <a:cs typeface="GE SS Two Bold" panose="020A0503020102020204" pitchFamily="18" charset="-78"/>
              </a:rPr>
              <a:t> </a:t>
            </a:r>
          </a:p>
        </p:txBody>
      </p:sp>
      <p:sp>
        <p:nvSpPr>
          <p:cNvPr id="89" name="TextBox 88">
            <a:extLst>
              <a:ext uri="{FF2B5EF4-FFF2-40B4-BE49-F238E27FC236}">
                <a16:creationId xmlns:a16="http://schemas.microsoft.com/office/drawing/2014/main" id="{7A2688D7-DC2A-46D2-8E08-92EE92085773}"/>
              </a:ext>
            </a:extLst>
          </p:cNvPr>
          <p:cNvSpPr txBox="1"/>
          <p:nvPr/>
        </p:nvSpPr>
        <p:spPr>
          <a:xfrm>
            <a:off x="-9349341" y="2061785"/>
            <a:ext cx="5245538" cy="307777"/>
          </a:xfrm>
          <a:prstGeom prst="rect">
            <a:avLst/>
          </a:prstGeom>
          <a:noFill/>
        </p:spPr>
        <p:txBody>
          <a:bodyPr wrap="square" rtlCol="0">
            <a:spAutoFit/>
          </a:bodyPr>
          <a:lstStyle/>
          <a:p>
            <a:pPr algn="r"/>
            <a:r>
              <a:rPr lang="fr-FR" sz="1400" dirty="0">
                <a:latin typeface="GE SS Two Bold" panose="020A0503020102020204" pitchFamily="18" charset="-78"/>
                <a:ea typeface="GE SS Two Bold" panose="020A0503020102020204" pitchFamily="18" charset="-78"/>
                <a:cs typeface="GE SS Two Bold" panose="020A0503020102020204" pitchFamily="18" charset="-78"/>
              </a:rPr>
              <a:t> </a:t>
            </a:r>
            <a:r>
              <a:rPr lang="ar-DZ" sz="1400" dirty="0">
                <a:latin typeface="GE SS Two Bold" panose="020A0503020102020204" pitchFamily="18" charset="-78"/>
                <a:ea typeface="GE SS Two Bold" panose="020A0503020102020204" pitchFamily="18" charset="-78"/>
                <a:cs typeface="GE SS Two Bold" panose="020A0503020102020204" pitchFamily="18" charset="-78"/>
              </a:rPr>
              <a:t> تخصص اقتصاد و تسيير مؤسسات </a:t>
            </a:r>
            <a:r>
              <a:rPr lang="fr-FR" sz="1400" b="1" u="sng" dirty="0">
                <a:latin typeface="GE SS Two Bold" panose="020A0503020102020204" pitchFamily="18" charset="-78"/>
                <a:ea typeface="GE SS Two Bold" panose="020A0503020102020204" pitchFamily="18" charset="-78"/>
                <a:cs typeface="GE SS Two Bold" panose="020A0503020102020204" pitchFamily="18" charset="-78"/>
              </a:rPr>
              <a:t>:</a:t>
            </a:r>
            <a:r>
              <a:rPr lang="ar-DZ" sz="1400" b="1" u="sng" dirty="0">
                <a:latin typeface="GE SS Two Bold" panose="020A0503020102020204" pitchFamily="18" charset="-78"/>
                <a:ea typeface="GE SS Two Bold" panose="020A0503020102020204" pitchFamily="18" charset="-78"/>
                <a:cs typeface="GE SS Two Bold" panose="020A0503020102020204" pitchFamily="18" charset="-78"/>
              </a:rPr>
              <a:t> </a:t>
            </a:r>
            <a:r>
              <a:rPr lang="fr-FR" sz="1400" b="1" u="sng" dirty="0">
                <a:latin typeface="GE SS Two Bold" panose="020A0503020102020204" pitchFamily="18" charset="-78"/>
                <a:ea typeface="GE SS Two Bold" panose="020A0503020102020204" pitchFamily="18" charset="-78"/>
                <a:cs typeface="GE SS Two Bold" panose="020A0503020102020204" pitchFamily="18" charset="-78"/>
              </a:rPr>
              <a:t>2 </a:t>
            </a:r>
            <a:r>
              <a:rPr lang="ar-DZ" sz="1400" b="1" u="sng" dirty="0">
                <a:latin typeface="GE SS Two Bold" panose="020A0503020102020204" pitchFamily="18" charset="-78"/>
                <a:ea typeface="GE SS Two Bold" panose="020A0503020102020204" pitchFamily="18" charset="-78"/>
                <a:cs typeface="GE SS Two Bold" panose="020A0503020102020204" pitchFamily="18" charset="-78"/>
              </a:rPr>
              <a:t>ماستر</a:t>
            </a:r>
            <a:endParaRPr lang="fr-FR" sz="1400" b="1" u="sng"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90" name="TextBox 89">
            <a:extLst>
              <a:ext uri="{FF2B5EF4-FFF2-40B4-BE49-F238E27FC236}">
                <a16:creationId xmlns:a16="http://schemas.microsoft.com/office/drawing/2014/main" id="{FD30D79C-7DDB-4C03-9C38-DF414DFA2A57}"/>
              </a:ext>
            </a:extLst>
          </p:cNvPr>
          <p:cNvSpPr txBox="1"/>
          <p:nvPr/>
        </p:nvSpPr>
        <p:spPr>
          <a:xfrm>
            <a:off x="-7112000" y="2857871"/>
            <a:ext cx="6280626" cy="1200329"/>
          </a:xfrm>
          <a:prstGeom prst="rect">
            <a:avLst/>
          </a:prstGeom>
          <a:noFill/>
        </p:spPr>
        <p:txBody>
          <a:bodyPr wrap="square" rtlCol="0">
            <a:spAutoFit/>
          </a:bodyPr>
          <a:lstStyle/>
          <a:p>
            <a:pPr algn="ctr"/>
            <a:r>
              <a:rPr lang="fr-FR" sz="3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r>
              <a:rPr lang="ar-DZ" sz="3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الاقتصاد الدائري في الجزائر </a:t>
            </a:r>
            <a:endParaRPr lang="en-US" sz="3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a:p>
            <a:pPr algn="ctr"/>
            <a:r>
              <a:rPr lang="ar-DZ" sz="3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فرص التحديات "</a:t>
            </a:r>
            <a:endParaRPr lang="fr-FR" sz="3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91" name="TextBox 90">
            <a:extLst>
              <a:ext uri="{FF2B5EF4-FFF2-40B4-BE49-F238E27FC236}">
                <a16:creationId xmlns:a16="http://schemas.microsoft.com/office/drawing/2014/main" id="{282E9D57-5392-4A84-9D67-5091D0B583A5}"/>
              </a:ext>
            </a:extLst>
          </p:cNvPr>
          <p:cNvSpPr txBox="1"/>
          <p:nvPr/>
        </p:nvSpPr>
        <p:spPr>
          <a:xfrm>
            <a:off x="-2313860" y="4651679"/>
            <a:ext cx="2190750" cy="369332"/>
          </a:xfrm>
          <a:prstGeom prst="rect">
            <a:avLst/>
          </a:prstGeom>
          <a:noFill/>
        </p:spPr>
        <p:txBody>
          <a:bodyPr wrap="square" rtlCol="0">
            <a:spAutoFit/>
          </a:bodyPr>
          <a:lstStyle/>
          <a:p>
            <a:pPr algn="r"/>
            <a:r>
              <a:rPr lang="fr-FR" b="1" u="sng" dirty="0">
                <a:latin typeface="GE SS Two Bold" panose="020A0503020102020204" pitchFamily="18" charset="-78"/>
                <a:ea typeface="GE SS Two Bold" panose="020A0503020102020204" pitchFamily="18" charset="-78"/>
                <a:cs typeface="GE SS Two Bold" panose="020A0503020102020204" pitchFamily="18" charset="-78"/>
              </a:rPr>
              <a:t>:</a:t>
            </a:r>
            <a:r>
              <a:rPr lang="ar-DZ" b="1" u="sng" dirty="0">
                <a:latin typeface="GE SS Two Bold" panose="020A0503020102020204" pitchFamily="18" charset="-78"/>
                <a:ea typeface="GE SS Two Bold" panose="020A0503020102020204" pitchFamily="18" charset="-78"/>
                <a:cs typeface="GE SS Two Bold" panose="020A0503020102020204" pitchFamily="18" charset="-78"/>
              </a:rPr>
              <a:t> من اعداد الطلبة </a:t>
            </a:r>
            <a:endParaRPr lang="fr-FR" b="1" u="sng"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92" name="TextBox 91">
            <a:extLst>
              <a:ext uri="{FF2B5EF4-FFF2-40B4-BE49-F238E27FC236}">
                <a16:creationId xmlns:a16="http://schemas.microsoft.com/office/drawing/2014/main" id="{52716FA1-4840-4931-A00C-E80294112439}"/>
              </a:ext>
            </a:extLst>
          </p:cNvPr>
          <p:cNvSpPr txBox="1"/>
          <p:nvPr/>
        </p:nvSpPr>
        <p:spPr>
          <a:xfrm>
            <a:off x="-2443607" y="5051844"/>
            <a:ext cx="2190750" cy="1200329"/>
          </a:xfrm>
          <a:prstGeom prst="rect">
            <a:avLst/>
          </a:prstGeom>
          <a:noFill/>
        </p:spPr>
        <p:txBody>
          <a:bodyPr wrap="square" rtlCol="0">
            <a:spAutoFit/>
          </a:bodyPr>
          <a:lstStyle/>
          <a:p>
            <a:pPr marL="285750" indent="-285750" algn="r" rtl="1">
              <a:buFont typeface="Arial" panose="020B0604020202020204" pitchFamily="34" charset="0"/>
              <a:buChar char="•"/>
            </a:pPr>
            <a:r>
              <a:rPr lang="ar-DZ" dirty="0">
                <a:latin typeface="GE SS Two Bold" panose="020A0503020102020204" pitchFamily="18" charset="-78"/>
                <a:ea typeface="GE SS Two Bold" panose="020A0503020102020204" pitchFamily="18" charset="-78"/>
                <a:cs typeface="GE SS Two Bold" panose="020A0503020102020204" pitchFamily="18" charset="-78"/>
              </a:rPr>
              <a:t>مختاري ولاء منة الله </a:t>
            </a:r>
          </a:p>
          <a:p>
            <a:pPr marL="285750" indent="-285750" algn="r" rtl="1">
              <a:buFont typeface="Arial" panose="020B0604020202020204" pitchFamily="34" charset="0"/>
              <a:buChar char="•"/>
            </a:pPr>
            <a:r>
              <a:rPr lang="ar-DZ" dirty="0">
                <a:latin typeface="GE SS Two Bold" panose="020A0503020102020204" pitchFamily="18" charset="-78"/>
                <a:ea typeface="GE SS Two Bold" panose="020A0503020102020204" pitchFamily="18" charset="-78"/>
                <a:cs typeface="GE SS Two Bold" panose="020A0503020102020204" pitchFamily="18" charset="-78"/>
              </a:rPr>
              <a:t>براهمية فتيحة </a:t>
            </a:r>
          </a:p>
          <a:p>
            <a:pPr algn="r" rtl="1"/>
            <a:endParaRPr lang="fr-FR"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93" name="TextBox 92">
            <a:extLst>
              <a:ext uri="{FF2B5EF4-FFF2-40B4-BE49-F238E27FC236}">
                <a16:creationId xmlns:a16="http://schemas.microsoft.com/office/drawing/2014/main" id="{AA8CB9ED-184E-4D2C-B87B-557F2A1CD4CD}"/>
              </a:ext>
            </a:extLst>
          </p:cNvPr>
          <p:cNvSpPr txBox="1"/>
          <p:nvPr/>
        </p:nvSpPr>
        <p:spPr>
          <a:xfrm>
            <a:off x="-6017973" y="4570399"/>
            <a:ext cx="2190750" cy="646331"/>
          </a:xfrm>
          <a:prstGeom prst="rect">
            <a:avLst/>
          </a:prstGeom>
          <a:noFill/>
        </p:spPr>
        <p:txBody>
          <a:bodyPr wrap="square" rtlCol="0">
            <a:spAutoFit/>
          </a:bodyPr>
          <a:lstStyle/>
          <a:p>
            <a:pPr marL="285750" indent="-285750" algn="r" rtl="1">
              <a:buFont typeface="Arial" panose="020B0604020202020204" pitchFamily="34" charset="0"/>
              <a:buChar char="•"/>
            </a:pPr>
            <a:r>
              <a:rPr lang="fr-FR" b="1" u="sng" dirty="0">
                <a:latin typeface="GE SS Two Bold" panose="020A0503020102020204" pitchFamily="18" charset="-78"/>
                <a:ea typeface="GE SS Two Bold" panose="020A0503020102020204" pitchFamily="18" charset="-78"/>
                <a:cs typeface="GE SS Two Bold" panose="020A0503020102020204" pitchFamily="18" charset="-78"/>
              </a:rPr>
              <a:t>:</a:t>
            </a:r>
            <a:r>
              <a:rPr lang="ar-DZ" b="1" u="sng" dirty="0">
                <a:latin typeface="GE SS Two Bold" panose="020A0503020102020204" pitchFamily="18" charset="-78"/>
                <a:ea typeface="GE SS Two Bold" panose="020A0503020102020204" pitchFamily="18" charset="-78"/>
                <a:cs typeface="GE SS Two Bold" panose="020A0503020102020204" pitchFamily="18" charset="-78"/>
              </a:rPr>
              <a:t> تحت اشراف </a:t>
            </a:r>
          </a:p>
          <a:p>
            <a:pPr marL="285750" indent="-285750" algn="r" rtl="1">
              <a:buFont typeface="Arial" panose="020B0604020202020204" pitchFamily="34" charset="0"/>
              <a:buChar char="•"/>
            </a:pPr>
            <a:r>
              <a:rPr lang="ar-DZ" b="0" i="0" dirty="0">
                <a:effectLst/>
                <a:latin typeface="GE SS Two Bold" panose="020A0503020102020204" pitchFamily="18" charset="-78"/>
                <a:ea typeface="GE SS Two Bold" panose="020A0503020102020204" pitchFamily="18" charset="-78"/>
                <a:cs typeface="GE SS Two Bold" panose="020A0503020102020204" pitchFamily="18" charset="-78"/>
              </a:rPr>
              <a:t>د. بدير</a:t>
            </a:r>
            <a:endParaRPr lang="ar-DZ" b="1" u="sng"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40" name="Freeform 2">
            <a:extLst>
              <a:ext uri="{FF2B5EF4-FFF2-40B4-BE49-F238E27FC236}">
                <a16:creationId xmlns:a16="http://schemas.microsoft.com/office/drawing/2014/main" id="{201BC6E1-F721-458A-9F5F-38778F42FDB8}"/>
              </a:ext>
            </a:extLst>
          </p:cNvPr>
          <p:cNvSpPr/>
          <p:nvPr/>
        </p:nvSpPr>
        <p:spPr>
          <a:xfrm rot="758504">
            <a:off x="3878794" y="3735648"/>
            <a:ext cx="3465091" cy="2210031"/>
          </a:xfrm>
          <a:custGeom>
            <a:avLst/>
            <a:gdLst/>
            <a:ahLst/>
            <a:cxnLst/>
            <a:rect l="l" t="t" r="r" b="b"/>
            <a:pathLst>
              <a:path w="13744635" h="8229600">
                <a:moveTo>
                  <a:pt x="0" y="0"/>
                </a:moveTo>
                <a:lnTo>
                  <a:pt x="13744634" y="0"/>
                </a:lnTo>
                <a:lnTo>
                  <a:pt x="13744634" y="8229600"/>
                </a:lnTo>
                <a:lnTo>
                  <a:pt x="0" y="8229600"/>
                </a:lnTo>
                <a:lnTo>
                  <a:pt x="0" y="0"/>
                </a:lnTo>
                <a:close/>
              </a:path>
            </a:pathLst>
          </a:custGeom>
          <a:blipFill>
            <a:blip r:embed="rId3"/>
            <a:stretch>
              <a:fillRect/>
            </a:stretch>
          </a:blipFill>
        </p:spPr>
        <p:txBody>
          <a:bodyPr/>
          <a:lstStyle/>
          <a:p>
            <a:endParaRPr lang="en-US" dirty="0"/>
          </a:p>
        </p:txBody>
      </p:sp>
      <p:grpSp>
        <p:nvGrpSpPr>
          <p:cNvPr id="8" name="Group 7">
            <a:extLst>
              <a:ext uri="{FF2B5EF4-FFF2-40B4-BE49-F238E27FC236}">
                <a16:creationId xmlns:a16="http://schemas.microsoft.com/office/drawing/2014/main" id="{FD362457-1725-472A-B75A-97AB69983BAB}"/>
              </a:ext>
            </a:extLst>
          </p:cNvPr>
          <p:cNvGrpSpPr/>
          <p:nvPr/>
        </p:nvGrpSpPr>
        <p:grpSpPr>
          <a:xfrm>
            <a:off x="12192000" y="2079673"/>
            <a:ext cx="12192000" cy="3398521"/>
            <a:chOff x="12192000" y="2079673"/>
            <a:chExt cx="12192000" cy="3398521"/>
          </a:xfrm>
        </p:grpSpPr>
        <p:sp>
          <p:nvSpPr>
            <p:cNvPr id="62" name="Freeform: Shape 61">
              <a:extLst>
                <a:ext uri="{FF2B5EF4-FFF2-40B4-BE49-F238E27FC236}">
                  <a16:creationId xmlns:a16="http://schemas.microsoft.com/office/drawing/2014/main" id="{48259F11-6C22-4B47-BC2B-EF9A2C7C414F}"/>
                </a:ext>
              </a:extLst>
            </p:cNvPr>
            <p:cNvSpPr/>
            <p:nvPr/>
          </p:nvSpPr>
          <p:spPr>
            <a:xfrm>
              <a:off x="12192000" y="2079673"/>
              <a:ext cx="12192000" cy="3398521"/>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gradFill>
              <a:gsLst>
                <a:gs pos="100000">
                  <a:srgbClr val="02A651"/>
                </a:gs>
                <a:gs pos="3000">
                  <a:schemeClr val="tx1">
                    <a:lumMod val="85000"/>
                    <a:lumOff val="15000"/>
                  </a:schemeClr>
                </a:gs>
              </a:gsLst>
              <a:lin ang="0" scaled="1"/>
            </a:gradFill>
          </p:spPr>
        </p:sp>
        <p:sp>
          <p:nvSpPr>
            <p:cNvPr id="65" name="TextBox 64">
              <a:extLst>
                <a:ext uri="{FF2B5EF4-FFF2-40B4-BE49-F238E27FC236}">
                  <a16:creationId xmlns:a16="http://schemas.microsoft.com/office/drawing/2014/main" id="{C62F6DE3-2E5C-4E6A-AF38-4E0EF549B1B0}"/>
                </a:ext>
              </a:extLst>
            </p:cNvPr>
            <p:cNvSpPr txBox="1"/>
            <p:nvPr/>
          </p:nvSpPr>
          <p:spPr>
            <a:xfrm>
              <a:off x="14234160" y="2304617"/>
              <a:ext cx="8658449" cy="2362185"/>
            </a:xfrm>
            <a:prstGeom prst="rect">
              <a:avLst/>
            </a:prstGeom>
            <a:noFill/>
          </p:spPr>
          <p:txBody>
            <a:bodyPr wrap="square">
              <a:spAutoFit/>
            </a:bodyPr>
            <a:lstStyle/>
            <a:p>
              <a:pPr algn="just" rtl="1">
                <a:lnSpc>
                  <a:spcPct val="150000"/>
                </a:lnSpc>
              </a:pP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يمثل</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الاقتصاد</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الدائري</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في</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الجزائر</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نموذجا</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حديثا</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مسعى</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لتحقيق</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التوازن</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بين</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التنميه</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الاقتصادية</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والاستدامة</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البيئية</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يعتمد</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هذا</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النموذج</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على</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اعاده</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استخدام</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الموارد</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وتقليل</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النفايات</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مما</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يتيح</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استغلال</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الموارد</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بشكل</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اكثر</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كفاءه</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ويحد</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من</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التلوث</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رغم</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الفرص</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الكبيره</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التي</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يوفرها</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فان</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الاقتصاد</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الدائري</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يواجه</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تحديات</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عدة</a:t>
              </a:r>
              <a:endPar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68" name="TextBox 67">
              <a:extLst>
                <a:ext uri="{FF2B5EF4-FFF2-40B4-BE49-F238E27FC236}">
                  <a16:creationId xmlns:a16="http://schemas.microsoft.com/office/drawing/2014/main" id="{A66880A3-AF96-4ADD-A1D3-257FA579F9D3}"/>
                </a:ext>
              </a:extLst>
            </p:cNvPr>
            <p:cNvSpPr txBox="1"/>
            <p:nvPr/>
          </p:nvSpPr>
          <p:spPr>
            <a:xfrm>
              <a:off x="15216309" y="4713873"/>
              <a:ext cx="7676300" cy="461665"/>
            </a:xfrm>
            <a:prstGeom prst="rect">
              <a:avLst/>
            </a:prstGeom>
            <a:noFill/>
          </p:spPr>
          <p:txBody>
            <a:bodyPr wrap="square" rtlCol="0">
              <a:spAutoFit/>
            </a:bodyPr>
            <a:lstStyle/>
            <a:p>
              <a:pPr algn="r"/>
              <a:r>
                <a:rPr lang="ar-DZ" sz="24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و من هنا جاء موضوع بحثنا بطرح الاشكالية التالية :</a:t>
              </a:r>
              <a:endParaRPr lang="fr-FR" sz="24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grpSp>
      <p:sp>
        <p:nvSpPr>
          <p:cNvPr id="23" name="Freeform: Shape 22">
            <a:extLst>
              <a:ext uri="{FF2B5EF4-FFF2-40B4-BE49-F238E27FC236}">
                <a16:creationId xmlns:a16="http://schemas.microsoft.com/office/drawing/2014/main" id="{37FFB0B0-B8B3-48FB-8209-3CE6A4C982D9}"/>
              </a:ext>
            </a:extLst>
          </p:cNvPr>
          <p:cNvSpPr/>
          <p:nvPr/>
        </p:nvSpPr>
        <p:spPr>
          <a:xfrm rot="10800000">
            <a:off x="11305651" y="3415193"/>
            <a:ext cx="158925"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45" name="Freeform: Shape 44">
            <a:extLst>
              <a:ext uri="{FF2B5EF4-FFF2-40B4-BE49-F238E27FC236}">
                <a16:creationId xmlns:a16="http://schemas.microsoft.com/office/drawing/2014/main" id="{0F002C8F-D3D6-48EE-8849-754C867FFC7F}"/>
              </a:ext>
            </a:extLst>
          </p:cNvPr>
          <p:cNvSpPr/>
          <p:nvPr/>
        </p:nvSpPr>
        <p:spPr>
          <a:xfrm rot="10800000">
            <a:off x="11305651" y="4294727"/>
            <a:ext cx="158925"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48" name="Freeform: Shape 47">
            <a:extLst>
              <a:ext uri="{FF2B5EF4-FFF2-40B4-BE49-F238E27FC236}">
                <a16:creationId xmlns:a16="http://schemas.microsoft.com/office/drawing/2014/main" id="{F54BD452-05E2-4B4D-AC35-35E0A3367E7E}"/>
              </a:ext>
            </a:extLst>
          </p:cNvPr>
          <p:cNvSpPr/>
          <p:nvPr/>
        </p:nvSpPr>
        <p:spPr>
          <a:xfrm rot="10800000">
            <a:off x="11305651" y="5174259"/>
            <a:ext cx="158925"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51" name="Freeform: Shape 50">
            <a:extLst>
              <a:ext uri="{FF2B5EF4-FFF2-40B4-BE49-F238E27FC236}">
                <a16:creationId xmlns:a16="http://schemas.microsoft.com/office/drawing/2014/main" id="{6C8CC91B-BFC9-47F2-BA19-B8F737A4E32E}"/>
              </a:ext>
            </a:extLst>
          </p:cNvPr>
          <p:cNvSpPr/>
          <p:nvPr/>
        </p:nvSpPr>
        <p:spPr>
          <a:xfrm rot="10800000">
            <a:off x="11305651" y="6053791"/>
            <a:ext cx="158925"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66" name="Freeform: Shape 65">
            <a:extLst>
              <a:ext uri="{FF2B5EF4-FFF2-40B4-BE49-F238E27FC236}">
                <a16:creationId xmlns:a16="http://schemas.microsoft.com/office/drawing/2014/main" id="{48A62172-3C05-45CD-BCCD-A11C4C602394}"/>
              </a:ext>
            </a:extLst>
          </p:cNvPr>
          <p:cNvSpPr/>
          <p:nvPr/>
        </p:nvSpPr>
        <p:spPr>
          <a:xfrm>
            <a:off x="4866644" y="1622483"/>
            <a:ext cx="122784"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69" name="Freeform: Shape 68">
            <a:extLst>
              <a:ext uri="{FF2B5EF4-FFF2-40B4-BE49-F238E27FC236}">
                <a16:creationId xmlns:a16="http://schemas.microsoft.com/office/drawing/2014/main" id="{4C543E3F-EBBD-4F9C-8BDF-F69D73F11988}"/>
              </a:ext>
            </a:extLst>
          </p:cNvPr>
          <p:cNvSpPr/>
          <p:nvPr/>
        </p:nvSpPr>
        <p:spPr>
          <a:xfrm>
            <a:off x="4866641" y="2502016"/>
            <a:ext cx="122784"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67" name="Rectangle: Rounded Corners 66">
            <a:extLst>
              <a:ext uri="{FF2B5EF4-FFF2-40B4-BE49-F238E27FC236}">
                <a16:creationId xmlns:a16="http://schemas.microsoft.com/office/drawing/2014/main" id="{5F3A14E3-C45B-461D-B834-619272E6076E}"/>
              </a:ext>
            </a:extLst>
          </p:cNvPr>
          <p:cNvSpPr/>
          <p:nvPr/>
        </p:nvSpPr>
        <p:spPr>
          <a:xfrm>
            <a:off x="1526288" y="1622483"/>
            <a:ext cx="3160015" cy="600525"/>
          </a:xfrm>
          <a:prstGeom prst="roundRect">
            <a:avLst>
              <a:gd name="adj" fmla="val 21743"/>
            </a:avLst>
          </a:prstGeom>
          <a:gradFill>
            <a:gsLst>
              <a:gs pos="100000">
                <a:srgbClr val="02A651"/>
              </a:gs>
              <a:gs pos="3000">
                <a:schemeClr val="tx1">
                  <a:lumMod val="85000"/>
                  <a:lumOff val="15000"/>
                </a:schemeClr>
              </a:gs>
            </a:gsLst>
            <a:lin ang="0" scaled="1"/>
          </a:gradFill>
        </p:spPr>
      </p:sp>
      <p:sp>
        <p:nvSpPr>
          <p:cNvPr id="72" name="TextBox 71">
            <a:extLst>
              <a:ext uri="{FF2B5EF4-FFF2-40B4-BE49-F238E27FC236}">
                <a16:creationId xmlns:a16="http://schemas.microsoft.com/office/drawing/2014/main" id="{0947175A-8D03-4634-8779-99C77E40B2F6}"/>
              </a:ext>
            </a:extLst>
          </p:cNvPr>
          <p:cNvSpPr txBox="1"/>
          <p:nvPr/>
        </p:nvSpPr>
        <p:spPr>
          <a:xfrm>
            <a:off x="1386329" y="1789172"/>
            <a:ext cx="3477904" cy="338554"/>
          </a:xfrm>
          <a:prstGeom prst="rect">
            <a:avLst/>
          </a:prstGeom>
          <a:noFill/>
        </p:spPr>
        <p:txBody>
          <a:bodyPr wrap="square" rtlCol="0">
            <a:spAutoFit/>
          </a:bodyPr>
          <a:lstStyle/>
          <a:p>
            <a:pPr algn="ctr"/>
            <a:r>
              <a:rPr lang="ar-DZ"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واقع الاقتصاد الدائري في الجزائر</a:t>
            </a:r>
            <a:endParaRPr lang="fr-FR"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63" name="Freeform: Shape 62">
            <a:extLst>
              <a:ext uri="{FF2B5EF4-FFF2-40B4-BE49-F238E27FC236}">
                <a16:creationId xmlns:a16="http://schemas.microsoft.com/office/drawing/2014/main" id="{6D89E2DB-D6B6-4340-AF53-FB4A85DB3D0F}"/>
              </a:ext>
            </a:extLst>
          </p:cNvPr>
          <p:cNvSpPr/>
          <p:nvPr/>
        </p:nvSpPr>
        <p:spPr>
          <a:xfrm>
            <a:off x="4866641" y="742950"/>
            <a:ext cx="122784"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grpSp>
        <p:nvGrpSpPr>
          <p:cNvPr id="6" name="Group 5">
            <a:extLst>
              <a:ext uri="{FF2B5EF4-FFF2-40B4-BE49-F238E27FC236}">
                <a16:creationId xmlns:a16="http://schemas.microsoft.com/office/drawing/2014/main" id="{A945B165-B815-4429-9DD2-9C01F83F28D0}"/>
              </a:ext>
            </a:extLst>
          </p:cNvPr>
          <p:cNvGrpSpPr/>
          <p:nvPr/>
        </p:nvGrpSpPr>
        <p:grpSpPr>
          <a:xfrm>
            <a:off x="1526285" y="742950"/>
            <a:ext cx="3160015" cy="600525"/>
            <a:chOff x="611884" y="742950"/>
            <a:chExt cx="3160015" cy="600525"/>
          </a:xfrm>
        </p:grpSpPr>
        <p:sp>
          <p:nvSpPr>
            <p:cNvPr id="64" name="Rectangle: Rounded Corners 63">
              <a:extLst>
                <a:ext uri="{FF2B5EF4-FFF2-40B4-BE49-F238E27FC236}">
                  <a16:creationId xmlns:a16="http://schemas.microsoft.com/office/drawing/2014/main" id="{916DAFA1-1F8D-41EE-AE46-692446816792}"/>
                </a:ext>
              </a:extLst>
            </p:cNvPr>
            <p:cNvSpPr/>
            <p:nvPr/>
          </p:nvSpPr>
          <p:spPr>
            <a:xfrm>
              <a:off x="611884" y="742950"/>
              <a:ext cx="3160015" cy="600525"/>
            </a:xfrm>
            <a:prstGeom prst="roundRect">
              <a:avLst>
                <a:gd name="adj" fmla="val 17619"/>
              </a:avLst>
            </a:prstGeom>
            <a:gradFill flip="none" rotWithShape="1">
              <a:gsLst>
                <a:gs pos="100000">
                  <a:srgbClr val="02A651"/>
                </a:gs>
                <a:gs pos="5000">
                  <a:schemeClr val="tx1">
                    <a:lumMod val="85000"/>
                    <a:lumOff val="15000"/>
                  </a:schemeClr>
                </a:gs>
              </a:gsLst>
              <a:lin ang="0" scaled="1"/>
              <a:tileRect/>
            </a:gradFill>
          </p:spPr>
        </p:sp>
        <p:sp>
          <p:nvSpPr>
            <p:cNvPr id="74" name="TextBox 73">
              <a:extLst>
                <a:ext uri="{FF2B5EF4-FFF2-40B4-BE49-F238E27FC236}">
                  <a16:creationId xmlns:a16="http://schemas.microsoft.com/office/drawing/2014/main" id="{DA700AA6-6F67-4C55-8D52-7EC57F4C0CFD}"/>
                </a:ext>
              </a:extLst>
            </p:cNvPr>
            <p:cNvSpPr txBox="1"/>
            <p:nvPr/>
          </p:nvSpPr>
          <p:spPr>
            <a:xfrm>
              <a:off x="949617" y="872188"/>
              <a:ext cx="2510020" cy="461665"/>
            </a:xfrm>
            <a:prstGeom prst="rect">
              <a:avLst/>
            </a:prstGeom>
            <a:noFill/>
          </p:spPr>
          <p:txBody>
            <a:bodyPr wrap="square">
              <a:spAutoFit/>
            </a:bodyPr>
            <a:lstStyle/>
            <a:p>
              <a:pPr algn="ctr" rtl="1"/>
              <a:r>
                <a:rPr lang="ar-DZ" sz="24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مقدمة</a:t>
              </a:r>
              <a:endParaRPr lang="fr-FR" sz="24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grpSp>
      <p:sp>
        <p:nvSpPr>
          <p:cNvPr id="70" name="Rectangle: Rounded Corners 69">
            <a:extLst>
              <a:ext uri="{FF2B5EF4-FFF2-40B4-BE49-F238E27FC236}">
                <a16:creationId xmlns:a16="http://schemas.microsoft.com/office/drawing/2014/main" id="{31639742-179E-4B54-A10B-7A706E612D08}"/>
              </a:ext>
            </a:extLst>
          </p:cNvPr>
          <p:cNvSpPr/>
          <p:nvPr/>
        </p:nvSpPr>
        <p:spPr>
          <a:xfrm>
            <a:off x="1526285" y="2502016"/>
            <a:ext cx="3160015" cy="600525"/>
          </a:xfrm>
          <a:prstGeom prst="roundRect">
            <a:avLst>
              <a:gd name="adj" fmla="val 23434"/>
            </a:avLst>
          </a:prstGeom>
          <a:gradFill>
            <a:gsLst>
              <a:gs pos="100000">
                <a:srgbClr val="02A651"/>
              </a:gs>
              <a:gs pos="3000">
                <a:schemeClr val="tx1">
                  <a:lumMod val="85000"/>
                  <a:lumOff val="15000"/>
                </a:schemeClr>
              </a:gs>
            </a:gsLst>
            <a:lin ang="0" scaled="1"/>
          </a:gradFill>
        </p:spPr>
      </p:sp>
      <p:sp>
        <p:nvSpPr>
          <p:cNvPr id="75" name="TextBox 74">
            <a:extLst>
              <a:ext uri="{FF2B5EF4-FFF2-40B4-BE49-F238E27FC236}">
                <a16:creationId xmlns:a16="http://schemas.microsoft.com/office/drawing/2014/main" id="{BB4BAD4A-A697-4D23-BE2A-A0702EA55CF5}"/>
              </a:ext>
            </a:extLst>
          </p:cNvPr>
          <p:cNvSpPr txBox="1"/>
          <p:nvPr/>
        </p:nvSpPr>
        <p:spPr>
          <a:xfrm>
            <a:off x="1516798" y="2485637"/>
            <a:ext cx="3064630" cy="584775"/>
          </a:xfrm>
          <a:prstGeom prst="rect">
            <a:avLst/>
          </a:prstGeom>
          <a:noFill/>
        </p:spPr>
        <p:txBody>
          <a:bodyPr wrap="square">
            <a:spAutoFit/>
          </a:bodyPr>
          <a:lstStyle/>
          <a:p>
            <a:pPr algn="ctr"/>
            <a:r>
              <a:rPr lang="ar-DZ"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جهود الجزائر في مجال الاقتصاد الدائري</a:t>
            </a:r>
            <a:endParaRPr lang="fr-FR"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4" name="Rectangle: Rounded Corners 23">
            <a:extLst>
              <a:ext uri="{FF2B5EF4-FFF2-40B4-BE49-F238E27FC236}">
                <a16:creationId xmlns:a16="http://schemas.microsoft.com/office/drawing/2014/main" id="{D6214432-3C22-47CD-A897-BD9AE8DFB4E7}"/>
              </a:ext>
            </a:extLst>
          </p:cNvPr>
          <p:cNvSpPr/>
          <p:nvPr/>
        </p:nvSpPr>
        <p:spPr>
          <a:xfrm>
            <a:off x="7951177" y="3415194"/>
            <a:ext cx="3160015" cy="600525"/>
          </a:xfrm>
          <a:prstGeom prst="roundRect">
            <a:avLst/>
          </a:prstGeom>
          <a:gradFill>
            <a:gsLst>
              <a:gs pos="100000">
                <a:srgbClr val="02A651"/>
              </a:gs>
              <a:gs pos="3000">
                <a:schemeClr val="tx1">
                  <a:lumMod val="85000"/>
                  <a:lumOff val="15000"/>
                </a:schemeClr>
              </a:gs>
            </a:gsLst>
            <a:lin ang="0" scaled="1"/>
          </a:gradFill>
        </p:spPr>
      </p:sp>
      <p:sp>
        <p:nvSpPr>
          <p:cNvPr id="76" name="TextBox 75">
            <a:extLst>
              <a:ext uri="{FF2B5EF4-FFF2-40B4-BE49-F238E27FC236}">
                <a16:creationId xmlns:a16="http://schemas.microsoft.com/office/drawing/2014/main" id="{07C90BBB-B77D-4616-93DE-777B7ACCFB6E}"/>
              </a:ext>
            </a:extLst>
          </p:cNvPr>
          <p:cNvSpPr txBox="1"/>
          <p:nvPr/>
        </p:nvSpPr>
        <p:spPr>
          <a:xfrm>
            <a:off x="7951177" y="3461424"/>
            <a:ext cx="3169502" cy="584775"/>
          </a:xfrm>
          <a:prstGeom prst="rect">
            <a:avLst/>
          </a:prstGeom>
          <a:noFill/>
        </p:spPr>
        <p:txBody>
          <a:bodyPr wrap="square">
            <a:spAutoFit/>
          </a:bodyPr>
          <a:lstStyle/>
          <a:p>
            <a:pPr algn="ctr"/>
            <a:r>
              <a:rPr lang="ar-DZ"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الااستراتيجية الوطنية لتطوير قطاع اعادة التدوير في الجزائر</a:t>
            </a:r>
            <a:endParaRPr lang="fr-FR"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46" name="Rectangle: Rounded Corners 45">
            <a:extLst>
              <a:ext uri="{FF2B5EF4-FFF2-40B4-BE49-F238E27FC236}">
                <a16:creationId xmlns:a16="http://schemas.microsoft.com/office/drawing/2014/main" id="{B9147AB0-88A9-4011-BA8E-35D9F179912F}"/>
              </a:ext>
            </a:extLst>
          </p:cNvPr>
          <p:cNvSpPr/>
          <p:nvPr/>
        </p:nvSpPr>
        <p:spPr>
          <a:xfrm>
            <a:off x="7951177" y="4294728"/>
            <a:ext cx="3160015" cy="600525"/>
          </a:xfrm>
          <a:prstGeom prst="roundRect">
            <a:avLst/>
          </a:prstGeom>
          <a:gradFill>
            <a:gsLst>
              <a:gs pos="100000">
                <a:srgbClr val="02A651"/>
              </a:gs>
              <a:gs pos="3000">
                <a:schemeClr val="tx1">
                  <a:lumMod val="85000"/>
                  <a:lumOff val="15000"/>
                </a:schemeClr>
              </a:gs>
            </a:gsLst>
            <a:lin ang="0" scaled="1"/>
          </a:gradFill>
        </p:spPr>
      </p:sp>
      <p:sp>
        <p:nvSpPr>
          <p:cNvPr id="77" name="TextBox 76">
            <a:extLst>
              <a:ext uri="{FF2B5EF4-FFF2-40B4-BE49-F238E27FC236}">
                <a16:creationId xmlns:a16="http://schemas.microsoft.com/office/drawing/2014/main" id="{2AD0F50D-584C-45E5-A8C7-9B7C4F1F52F2}"/>
              </a:ext>
            </a:extLst>
          </p:cNvPr>
          <p:cNvSpPr txBox="1"/>
          <p:nvPr/>
        </p:nvSpPr>
        <p:spPr>
          <a:xfrm>
            <a:off x="7930984" y="4334425"/>
            <a:ext cx="3169502" cy="584775"/>
          </a:xfrm>
          <a:prstGeom prst="rect">
            <a:avLst/>
          </a:prstGeom>
          <a:noFill/>
        </p:spPr>
        <p:txBody>
          <a:bodyPr wrap="square">
            <a:spAutoFit/>
          </a:bodyPr>
          <a:lstStyle/>
          <a:p>
            <a:pPr algn="ctr"/>
            <a:r>
              <a:rPr lang="ar-DZ"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تحديات و فرص الاقتصاد الدائري في الجزائر</a:t>
            </a:r>
            <a:endParaRPr lang="fr-FR"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49" name="Rectangle: Rounded Corners 48">
            <a:extLst>
              <a:ext uri="{FF2B5EF4-FFF2-40B4-BE49-F238E27FC236}">
                <a16:creationId xmlns:a16="http://schemas.microsoft.com/office/drawing/2014/main" id="{C0AA1261-AAF0-40FA-B1DB-F42DF9DACA37}"/>
              </a:ext>
            </a:extLst>
          </p:cNvPr>
          <p:cNvSpPr/>
          <p:nvPr/>
        </p:nvSpPr>
        <p:spPr>
          <a:xfrm>
            <a:off x="7951177" y="5174260"/>
            <a:ext cx="3160015" cy="600525"/>
          </a:xfrm>
          <a:prstGeom prst="roundRect">
            <a:avLst/>
          </a:prstGeom>
          <a:gradFill>
            <a:gsLst>
              <a:gs pos="100000">
                <a:srgbClr val="02A651"/>
              </a:gs>
              <a:gs pos="3000">
                <a:schemeClr val="tx1">
                  <a:lumMod val="85000"/>
                  <a:lumOff val="15000"/>
                </a:schemeClr>
              </a:gs>
            </a:gsLst>
            <a:lin ang="0" scaled="1"/>
          </a:gradFill>
        </p:spPr>
      </p:sp>
      <p:sp>
        <p:nvSpPr>
          <p:cNvPr id="79" name="TextBox 78">
            <a:extLst>
              <a:ext uri="{FF2B5EF4-FFF2-40B4-BE49-F238E27FC236}">
                <a16:creationId xmlns:a16="http://schemas.microsoft.com/office/drawing/2014/main" id="{A5B5F08E-1B8E-47B9-8F92-F1FB9ADB96AB}"/>
              </a:ext>
            </a:extLst>
          </p:cNvPr>
          <p:cNvSpPr txBox="1"/>
          <p:nvPr/>
        </p:nvSpPr>
        <p:spPr>
          <a:xfrm>
            <a:off x="7921497" y="5206874"/>
            <a:ext cx="3169502" cy="584775"/>
          </a:xfrm>
          <a:prstGeom prst="rect">
            <a:avLst/>
          </a:prstGeom>
          <a:noFill/>
        </p:spPr>
        <p:txBody>
          <a:bodyPr wrap="square">
            <a:spAutoFit/>
          </a:bodyPr>
          <a:lstStyle/>
          <a:p>
            <a:pPr algn="ctr"/>
            <a:r>
              <a:rPr lang="ar-DZ"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الافاق المستقبلية للاقتصاد الدائري  اليات التفعيل </a:t>
            </a:r>
            <a:endParaRPr lang="fr-FR"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52" name="Rectangle: Rounded Corners 51">
            <a:extLst>
              <a:ext uri="{FF2B5EF4-FFF2-40B4-BE49-F238E27FC236}">
                <a16:creationId xmlns:a16="http://schemas.microsoft.com/office/drawing/2014/main" id="{2B9EAACF-96BC-4A64-9F20-DCFED78BB3C8}"/>
              </a:ext>
            </a:extLst>
          </p:cNvPr>
          <p:cNvSpPr/>
          <p:nvPr/>
        </p:nvSpPr>
        <p:spPr>
          <a:xfrm>
            <a:off x="7951177" y="6053792"/>
            <a:ext cx="3160015" cy="600525"/>
          </a:xfrm>
          <a:prstGeom prst="roundRect">
            <a:avLst/>
          </a:prstGeom>
          <a:gradFill>
            <a:gsLst>
              <a:gs pos="100000">
                <a:srgbClr val="02A651"/>
              </a:gs>
              <a:gs pos="0">
                <a:schemeClr val="tx1">
                  <a:lumMod val="75000"/>
                  <a:lumOff val="25000"/>
                </a:schemeClr>
              </a:gs>
            </a:gsLst>
            <a:lin ang="0" scaled="1"/>
          </a:gradFill>
        </p:spPr>
      </p:sp>
      <p:sp>
        <p:nvSpPr>
          <p:cNvPr id="80" name="TextBox 79">
            <a:extLst>
              <a:ext uri="{FF2B5EF4-FFF2-40B4-BE49-F238E27FC236}">
                <a16:creationId xmlns:a16="http://schemas.microsoft.com/office/drawing/2014/main" id="{4302D671-3145-4851-A55D-09EA688C55BD}"/>
              </a:ext>
            </a:extLst>
          </p:cNvPr>
          <p:cNvSpPr txBox="1"/>
          <p:nvPr/>
        </p:nvSpPr>
        <p:spPr>
          <a:xfrm>
            <a:off x="8528773" y="6132127"/>
            <a:ext cx="1975450" cy="461665"/>
          </a:xfrm>
          <a:prstGeom prst="rect">
            <a:avLst/>
          </a:prstGeom>
          <a:noFill/>
        </p:spPr>
        <p:txBody>
          <a:bodyPr wrap="square">
            <a:spAutoFit/>
          </a:bodyPr>
          <a:lstStyle/>
          <a:p>
            <a:pPr algn="ctr"/>
            <a:r>
              <a:rPr lang="ar-DZ" sz="24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خاتمة</a:t>
            </a:r>
            <a:endParaRPr lang="fr-FR" sz="24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59" name="Freeform 22">
            <a:extLst>
              <a:ext uri="{FF2B5EF4-FFF2-40B4-BE49-F238E27FC236}">
                <a16:creationId xmlns:a16="http://schemas.microsoft.com/office/drawing/2014/main" id="{4D256FAB-7F32-4C9A-9805-5B125926A1E4}"/>
              </a:ext>
            </a:extLst>
          </p:cNvPr>
          <p:cNvSpPr/>
          <p:nvPr/>
        </p:nvSpPr>
        <p:spPr>
          <a:xfrm>
            <a:off x="8919363" y="-1225051"/>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4">
              <a:duotone>
                <a:prstClr val="black"/>
                <a:schemeClr val="accent6">
                  <a:tint val="45000"/>
                  <a:satMod val="400000"/>
                </a:schemeClr>
              </a:duotone>
              <a:lum bright="-30000" contrast="-41000"/>
              <a:extLst>
                <a:ext uri="{96DAC541-7B7A-43D3-8B79-37D633B846F1}">
                  <asvg:svgBlip xmlns:asvg="http://schemas.microsoft.com/office/drawing/2016/SVG/main" r:embed="rId5"/>
                </a:ext>
              </a:extLst>
            </a:blip>
            <a:stretch>
              <a:fillRect/>
            </a:stretch>
          </a:blipFill>
        </p:spPr>
      </p:sp>
      <p:sp>
        <p:nvSpPr>
          <p:cNvPr id="2" name="TextBox 1">
            <a:extLst>
              <a:ext uri="{FF2B5EF4-FFF2-40B4-BE49-F238E27FC236}">
                <a16:creationId xmlns:a16="http://schemas.microsoft.com/office/drawing/2014/main" id="{A15E9D9A-EB8D-441A-86D1-3EFA9ADE8A5A}"/>
              </a:ext>
            </a:extLst>
          </p:cNvPr>
          <p:cNvSpPr txBox="1"/>
          <p:nvPr/>
        </p:nvSpPr>
        <p:spPr>
          <a:xfrm>
            <a:off x="5369169" y="1191547"/>
            <a:ext cx="6424246" cy="1200329"/>
          </a:xfrm>
          <a:prstGeom prst="rect">
            <a:avLst/>
          </a:prstGeom>
          <a:noFill/>
        </p:spPr>
        <p:txBody>
          <a:bodyPr wrap="square" rtlCol="0">
            <a:spAutoFit/>
          </a:bodyPr>
          <a:lstStyle/>
          <a:p>
            <a:pPr algn="ctr"/>
            <a:r>
              <a:rPr lang="ar-DZ" sz="72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خط</a:t>
            </a:r>
            <a:r>
              <a:rPr lang="ar-DZ" sz="7200" b="1" dirty="0">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ة البحث</a:t>
            </a:r>
            <a:r>
              <a:rPr lang="en-US" sz="7200" b="1" dirty="0">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endParaRPr lang="fr-FR" sz="7200" b="1" dirty="0">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61" name="Freeform 22">
            <a:extLst>
              <a:ext uri="{FF2B5EF4-FFF2-40B4-BE49-F238E27FC236}">
                <a16:creationId xmlns:a16="http://schemas.microsoft.com/office/drawing/2014/main" id="{CDC97DEB-B9A2-43FD-ADE4-B1926DBEB409}"/>
              </a:ext>
            </a:extLst>
          </p:cNvPr>
          <p:cNvSpPr/>
          <p:nvPr/>
        </p:nvSpPr>
        <p:spPr>
          <a:xfrm>
            <a:off x="-1835388" y="3722088"/>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4">
              <a:duotone>
                <a:prstClr val="black"/>
                <a:schemeClr val="accent6">
                  <a:tint val="45000"/>
                  <a:satMod val="400000"/>
                </a:schemeClr>
              </a:duotone>
              <a:lum bright="-30000" contrast="-41000"/>
              <a:extLst>
                <a:ext uri="{96DAC541-7B7A-43D3-8B79-37D633B846F1}">
                  <asvg:svgBlip xmlns:asvg="http://schemas.microsoft.com/office/drawing/2016/SVG/main" r:embed="rId5"/>
                </a:ext>
              </a:extLst>
            </a:blip>
            <a:stretch>
              <a:fillRect/>
            </a:stretch>
          </a:blipFill>
        </p:spPr>
      </p:sp>
      <p:sp>
        <p:nvSpPr>
          <p:cNvPr id="37" name="Freeform 11">
            <a:extLst>
              <a:ext uri="{FF2B5EF4-FFF2-40B4-BE49-F238E27FC236}">
                <a16:creationId xmlns:a16="http://schemas.microsoft.com/office/drawing/2014/main" id="{F18F4FDB-2DF7-4E11-B768-F7BDCA389E2B}"/>
              </a:ext>
            </a:extLst>
          </p:cNvPr>
          <p:cNvSpPr/>
          <p:nvPr/>
        </p:nvSpPr>
        <p:spPr>
          <a:xfrm>
            <a:off x="-1602095" y="6503298"/>
            <a:ext cx="2204492" cy="2057872"/>
          </a:xfrm>
          <a:custGeom>
            <a:avLst/>
            <a:gdLst/>
            <a:ahLst/>
            <a:cxnLst/>
            <a:rect l="l" t="t" r="r" b="b"/>
            <a:pathLst>
              <a:path w="8896865" h="8229600">
                <a:moveTo>
                  <a:pt x="0" y="0"/>
                </a:moveTo>
                <a:lnTo>
                  <a:pt x="8896864" y="0"/>
                </a:lnTo>
                <a:lnTo>
                  <a:pt x="8896864" y="8229600"/>
                </a:lnTo>
                <a:lnTo>
                  <a:pt x="0" y="8229600"/>
                </a:lnTo>
                <a:lnTo>
                  <a:pt x="0" y="0"/>
                </a:lnTo>
                <a:close/>
              </a:path>
            </a:pathLst>
          </a:custGeom>
          <a:blipFill>
            <a:blip r:embed="rId6"/>
            <a:stretch>
              <a:fillRect/>
            </a:stretch>
          </a:blipFill>
        </p:spPr>
      </p:sp>
      <p:sp>
        <p:nvSpPr>
          <p:cNvPr id="71" name="TextBox 70">
            <a:extLst>
              <a:ext uri="{FF2B5EF4-FFF2-40B4-BE49-F238E27FC236}">
                <a16:creationId xmlns:a16="http://schemas.microsoft.com/office/drawing/2014/main" id="{BB191B29-C0E2-4431-9A5A-E7E8C32BA3BF}"/>
              </a:ext>
            </a:extLst>
          </p:cNvPr>
          <p:cNvSpPr txBox="1"/>
          <p:nvPr/>
        </p:nvSpPr>
        <p:spPr>
          <a:xfrm>
            <a:off x="11318632" y="588972"/>
            <a:ext cx="4551172" cy="1446550"/>
          </a:xfrm>
          <a:prstGeom prst="rect">
            <a:avLst/>
          </a:prstGeom>
          <a:noFill/>
        </p:spPr>
        <p:txBody>
          <a:bodyPr wrap="square" rtlCol="0">
            <a:spAutoFit/>
          </a:bodyPr>
          <a:lstStyle/>
          <a:p>
            <a:pPr algn="r"/>
            <a:r>
              <a:rPr lang="ar-DZ" sz="88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مق</a:t>
            </a:r>
            <a:r>
              <a:rPr lang="ar-DZ" sz="8800" b="1" dirty="0">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دمة</a:t>
            </a:r>
            <a:endParaRPr lang="fr-FR" sz="8800" b="1" dirty="0">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78" name="Freeform 30">
            <a:extLst>
              <a:ext uri="{FF2B5EF4-FFF2-40B4-BE49-F238E27FC236}">
                <a16:creationId xmlns:a16="http://schemas.microsoft.com/office/drawing/2014/main" id="{615C84E3-8EEB-4335-A812-307E19434D77}"/>
              </a:ext>
            </a:extLst>
          </p:cNvPr>
          <p:cNvSpPr/>
          <p:nvPr/>
        </p:nvSpPr>
        <p:spPr>
          <a:xfrm>
            <a:off x="-3934950" y="6096000"/>
            <a:ext cx="4362554" cy="4116061"/>
          </a:xfrm>
          <a:custGeom>
            <a:avLst/>
            <a:gdLst/>
            <a:ahLst/>
            <a:cxnLst/>
            <a:rect l="l" t="t" r="r" b="b"/>
            <a:pathLst>
              <a:path w="8517050" h="8229600">
                <a:moveTo>
                  <a:pt x="0" y="0"/>
                </a:moveTo>
                <a:lnTo>
                  <a:pt x="8517050" y="0"/>
                </a:lnTo>
                <a:lnTo>
                  <a:pt x="8517050" y="8229600"/>
                </a:lnTo>
                <a:lnTo>
                  <a:pt x="0" y="8229600"/>
                </a:lnTo>
                <a:lnTo>
                  <a:pt x="0" y="0"/>
                </a:lnTo>
                <a:close/>
              </a:path>
            </a:pathLst>
          </a:custGeom>
          <a:blipFill>
            <a:blip r:embed="rId7"/>
            <a:stretch>
              <a:fillRect/>
            </a:stretch>
          </a:blipFill>
        </p:spPr>
      </p:sp>
      <p:pic>
        <p:nvPicPr>
          <p:cNvPr id="81" name="Picture 80">
            <a:extLst>
              <a:ext uri="{FF2B5EF4-FFF2-40B4-BE49-F238E27FC236}">
                <a16:creationId xmlns:a16="http://schemas.microsoft.com/office/drawing/2014/main" id="{C6F8CA85-D44A-4C50-9451-2DDEE53CD4B6}"/>
              </a:ext>
            </a:extLst>
          </p:cNvPr>
          <p:cNvPicPr>
            <a:picLocks noChangeAspect="1"/>
          </p:cNvPicPr>
          <p:nvPr/>
        </p:nvPicPr>
        <p:blipFill rotWithShape="1">
          <a:blip r:embed="rId8">
            <a:extLst>
              <a:ext uri="{28A0092B-C50C-407E-A947-70E740481C1C}">
                <a14:useLocalDpi xmlns:a14="http://schemas.microsoft.com/office/drawing/2010/main" val="0"/>
              </a:ext>
            </a:extLst>
          </a:blip>
          <a:srcRect l="44484"/>
          <a:stretch/>
        </p:blipFill>
        <p:spPr>
          <a:xfrm flipH="1">
            <a:off x="-3031180" y="5767934"/>
            <a:ext cx="3031180" cy="3071266"/>
          </a:xfrm>
          <a:prstGeom prst="rect">
            <a:avLst/>
          </a:prstGeom>
        </p:spPr>
      </p:pic>
    </p:spTree>
    <p:extLst>
      <p:ext uri="{BB962C8B-B14F-4D97-AF65-F5344CB8AC3E}">
        <p14:creationId xmlns:p14="http://schemas.microsoft.com/office/powerpoint/2010/main" val="261878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A784EF3-222B-4E89-A5A2-DC2A6AB895D6}"/>
              </a:ext>
            </a:extLst>
          </p:cNvPr>
          <p:cNvSpPr/>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5">
            <a:extLst>
              <a:ext uri="{FF2B5EF4-FFF2-40B4-BE49-F238E27FC236}">
                <a16:creationId xmlns:a16="http://schemas.microsoft.com/office/drawing/2014/main" id="{9014A75E-753F-4EB8-9C98-C0C1BFCA8D3B}"/>
              </a:ext>
            </a:extLst>
          </p:cNvPr>
          <p:cNvSpPr/>
          <p:nvPr/>
        </p:nvSpPr>
        <p:spPr>
          <a:xfrm>
            <a:off x="876252" y="3258584"/>
            <a:ext cx="1032412" cy="1142598"/>
          </a:xfrm>
          <a:custGeom>
            <a:avLst/>
            <a:gdLst/>
            <a:ahLst/>
            <a:cxnLst/>
            <a:rect l="l" t="t" r="r" b="b"/>
            <a:pathLst>
              <a:path w="3106674" h="4114800">
                <a:moveTo>
                  <a:pt x="0" y="0"/>
                </a:moveTo>
                <a:lnTo>
                  <a:pt x="3106674" y="0"/>
                </a:lnTo>
                <a:lnTo>
                  <a:pt x="31066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20700" dist="50800" dir="5400000" algn="ctr" rotWithShape="0">
              <a:srgbClr val="000000">
                <a:alpha val="43137"/>
              </a:srgbClr>
            </a:outerShdw>
          </a:effectLst>
        </p:spPr>
      </p:sp>
      <p:sp>
        <p:nvSpPr>
          <p:cNvPr id="25" name="Freeform 19">
            <a:extLst>
              <a:ext uri="{FF2B5EF4-FFF2-40B4-BE49-F238E27FC236}">
                <a16:creationId xmlns:a16="http://schemas.microsoft.com/office/drawing/2014/main" id="{26E3DC4B-3BE1-45E9-928F-6221D419AE99}"/>
              </a:ext>
            </a:extLst>
          </p:cNvPr>
          <p:cNvSpPr/>
          <p:nvPr/>
        </p:nvSpPr>
        <p:spPr>
          <a:xfrm>
            <a:off x="9921431" y="3253070"/>
            <a:ext cx="1287818" cy="1153626"/>
          </a:xfrm>
          <a:custGeom>
            <a:avLst/>
            <a:gdLst/>
            <a:ahLst/>
            <a:cxnLst/>
            <a:rect l="l" t="t" r="r" b="b"/>
            <a:pathLst>
              <a:path w="9006402" h="8229600">
                <a:moveTo>
                  <a:pt x="0" y="0"/>
                </a:moveTo>
                <a:lnTo>
                  <a:pt x="9006402" y="0"/>
                </a:lnTo>
                <a:lnTo>
                  <a:pt x="9006402" y="8229600"/>
                </a:lnTo>
                <a:lnTo>
                  <a:pt x="0" y="8229600"/>
                </a:lnTo>
                <a:lnTo>
                  <a:pt x="0" y="0"/>
                </a:lnTo>
                <a:close/>
              </a:path>
            </a:pathLst>
          </a:custGeom>
          <a:blipFill>
            <a:blip r:embed="rId4"/>
            <a:stretch>
              <a:fillRect/>
            </a:stretch>
          </a:blipFill>
          <a:effectLst>
            <a:outerShdw blurRad="520700" dist="50800" dir="5400000" algn="ctr" rotWithShape="0">
              <a:srgbClr val="000000">
                <a:alpha val="43137"/>
              </a:srgbClr>
            </a:outerShdw>
          </a:effectLst>
        </p:spPr>
      </p:sp>
      <p:sp>
        <p:nvSpPr>
          <p:cNvPr id="26" name="Freeform 20">
            <a:extLst>
              <a:ext uri="{FF2B5EF4-FFF2-40B4-BE49-F238E27FC236}">
                <a16:creationId xmlns:a16="http://schemas.microsoft.com/office/drawing/2014/main" id="{22BF3341-3EC2-4EB4-8B67-C9BFF9EF1681}"/>
              </a:ext>
            </a:extLst>
          </p:cNvPr>
          <p:cNvSpPr/>
          <p:nvPr/>
        </p:nvSpPr>
        <p:spPr>
          <a:xfrm>
            <a:off x="6711563" y="3258584"/>
            <a:ext cx="1287816" cy="1142598"/>
          </a:xfrm>
          <a:custGeom>
            <a:avLst/>
            <a:gdLst/>
            <a:ahLst/>
            <a:cxnLst/>
            <a:rect l="l" t="t" r="r" b="b"/>
            <a:pathLst>
              <a:path w="6596874" h="4114800">
                <a:moveTo>
                  <a:pt x="0" y="0"/>
                </a:moveTo>
                <a:lnTo>
                  <a:pt x="6596874" y="0"/>
                </a:lnTo>
                <a:lnTo>
                  <a:pt x="659687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outerShdw blurRad="520700" dist="50800" dir="5400000" algn="ctr" rotWithShape="0">
              <a:srgbClr val="000000">
                <a:alpha val="43137"/>
              </a:srgbClr>
            </a:outerShdw>
          </a:effectLst>
        </p:spPr>
      </p:sp>
      <p:pic>
        <p:nvPicPr>
          <p:cNvPr id="6" name="Picture 5">
            <a:extLst>
              <a:ext uri="{FF2B5EF4-FFF2-40B4-BE49-F238E27FC236}">
                <a16:creationId xmlns:a16="http://schemas.microsoft.com/office/drawing/2014/main" id="{B314486E-3F98-4BF4-83A9-EA751C1C4D7C}"/>
              </a:ext>
            </a:extLst>
          </p:cNvPr>
          <p:cNvPicPr>
            <a:picLocks noChangeAspect="1"/>
          </p:cNvPicPr>
          <p:nvPr/>
        </p:nvPicPr>
        <p:blipFill rotWithShape="1">
          <a:blip r:embed="rId7">
            <a:extLst>
              <a:ext uri="{28A0092B-C50C-407E-A947-70E740481C1C}">
                <a14:useLocalDpi xmlns:a14="http://schemas.microsoft.com/office/drawing/2010/main" val="0"/>
              </a:ext>
            </a:extLst>
          </a:blip>
          <a:srcRect l="48228"/>
          <a:stretch/>
        </p:blipFill>
        <p:spPr>
          <a:xfrm>
            <a:off x="3900164" y="3309022"/>
            <a:ext cx="958795" cy="1041722"/>
          </a:xfrm>
          <a:prstGeom prst="rect">
            <a:avLst/>
          </a:prstGeom>
          <a:effectLst>
            <a:outerShdw blurRad="520700" dist="50800" dir="5400000" algn="ctr" rotWithShape="0">
              <a:srgbClr val="000000">
                <a:alpha val="43137"/>
              </a:srgbClr>
            </a:outerShdw>
          </a:effectLst>
        </p:spPr>
      </p:pic>
      <p:grpSp>
        <p:nvGrpSpPr>
          <p:cNvPr id="8" name="Group 7">
            <a:extLst>
              <a:ext uri="{FF2B5EF4-FFF2-40B4-BE49-F238E27FC236}">
                <a16:creationId xmlns:a16="http://schemas.microsoft.com/office/drawing/2014/main" id="{D209182B-2023-4E6F-BCF1-0D9E62551208}"/>
              </a:ext>
            </a:extLst>
          </p:cNvPr>
          <p:cNvGrpSpPr/>
          <p:nvPr/>
        </p:nvGrpSpPr>
        <p:grpSpPr>
          <a:xfrm>
            <a:off x="638214" y="4589171"/>
            <a:ext cx="10612379" cy="74270"/>
            <a:chOff x="638214" y="4421531"/>
            <a:chExt cx="10612379" cy="74270"/>
          </a:xfrm>
        </p:grpSpPr>
        <p:sp>
          <p:nvSpPr>
            <p:cNvPr id="7" name="Rectangle 6">
              <a:extLst>
                <a:ext uri="{FF2B5EF4-FFF2-40B4-BE49-F238E27FC236}">
                  <a16:creationId xmlns:a16="http://schemas.microsoft.com/office/drawing/2014/main" id="{FCC32D90-FF5F-4C16-A0FA-E5BFD87928EC}"/>
                </a:ext>
              </a:extLst>
            </p:cNvPr>
            <p:cNvSpPr/>
            <p:nvPr/>
          </p:nvSpPr>
          <p:spPr>
            <a:xfrm>
              <a:off x="9942653" y="4421531"/>
              <a:ext cx="1307940" cy="74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C5A6D23-60E2-43B6-B4E7-DD42544271B8}"/>
                </a:ext>
              </a:extLst>
            </p:cNvPr>
            <p:cNvSpPr/>
            <p:nvPr/>
          </p:nvSpPr>
          <p:spPr>
            <a:xfrm>
              <a:off x="6620333" y="4421531"/>
              <a:ext cx="1307940" cy="74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28C7947-26FA-4850-86D3-C4D51E60F0E6}"/>
                </a:ext>
              </a:extLst>
            </p:cNvPr>
            <p:cNvSpPr/>
            <p:nvPr/>
          </p:nvSpPr>
          <p:spPr>
            <a:xfrm>
              <a:off x="6841174" y="4421531"/>
              <a:ext cx="1307940" cy="74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96DDC632-A2B2-4992-AE69-4665336758E4}"/>
                </a:ext>
              </a:extLst>
            </p:cNvPr>
            <p:cNvSpPr/>
            <p:nvPr/>
          </p:nvSpPr>
          <p:spPr>
            <a:xfrm>
              <a:off x="3739694" y="4421531"/>
              <a:ext cx="1307940" cy="74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8D4A8A12-D55D-4D15-B198-D646DF35FB71}"/>
                </a:ext>
              </a:extLst>
            </p:cNvPr>
            <p:cNvSpPr/>
            <p:nvPr/>
          </p:nvSpPr>
          <p:spPr>
            <a:xfrm>
              <a:off x="638214" y="4421531"/>
              <a:ext cx="1307940" cy="74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99890484-AA98-4AFB-8FCC-1108440E8DF5}"/>
              </a:ext>
            </a:extLst>
          </p:cNvPr>
          <p:cNvSpPr/>
          <p:nvPr/>
        </p:nvSpPr>
        <p:spPr>
          <a:xfrm>
            <a:off x="12192000" y="3398520"/>
            <a:ext cx="12192000" cy="2225040"/>
          </a:xfrm>
          <a:prstGeom prst="rect">
            <a:avLst/>
          </a:prstGeom>
          <a:gradFill>
            <a:gsLst>
              <a:gs pos="100000">
                <a:srgbClr val="02A651"/>
              </a:gs>
              <a:gs pos="5000">
                <a:schemeClr val="tx1">
                  <a:lumMod val="85000"/>
                  <a:lumOff val="1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7451D8-0106-493A-AFE7-6177CFF71A07}"/>
              </a:ext>
            </a:extLst>
          </p:cNvPr>
          <p:cNvSpPr txBox="1"/>
          <p:nvPr/>
        </p:nvSpPr>
        <p:spPr>
          <a:xfrm>
            <a:off x="15803880" y="3555875"/>
            <a:ext cx="7931128" cy="1708160"/>
          </a:xfrm>
          <a:prstGeom prst="rect">
            <a:avLst/>
          </a:prstGeom>
          <a:noFill/>
        </p:spPr>
        <p:txBody>
          <a:bodyPr wrap="square" rtlCol="0">
            <a:spAutoFit/>
          </a:bodyPr>
          <a:lstStyle/>
          <a:p>
            <a:pPr algn="just" rtl="1">
              <a:lnSpc>
                <a:spcPct val="150000"/>
              </a:lnSpc>
            </a:pPr>
            <a:r>
              <a:rPr lang="ar-DZ" sz="24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لتطوير قطاع الرسكلة في الجزائر قامت الدراسات بوضع استراتيجية وطنية حيث قسمت العملية الى اربع’ شعوب رئيسية</a:t>
            </a:r>
            <a:endParaRPr lang="fr-FR" sz="24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1" name="Freeform 12">
            <a:extLst>
              <a:ext uri="{FF2B5EF4-FFF2-40B4-BE49-F238E27FC236}">
                <a16:creationId xmlns:a16="http://schemas.microsoft.com/office/drawing/2014/main" id="{7B6070D4-3A0F-44C8-B58E-E3EC08FEA6DD}"/>
              </a:ext>
            </a:extLst>
          </p:cNvPr>
          <p:cNvSpPr/>
          <p:nvPr/>
        </p:nvSpPr>
        <p:spPr>
          <a:xfrm rot="1175007">
            <a:off x="-4160744" y="2656954"/>
            <a:ext cx="3811037" cy="3821506"/>
          </a:xfrm>
          <a:custGeom>
            <a:avLst/>
            <a:gdLst/>
            <a:ahLst/>
            <a:cxnLst/>
            <a:rect l="l" t="t" r="r" b="b"/>
            <a:pathLst>
              <a:path w="7663815" h="8229600">
                <a:moveTo>
                  <a:pt x="0" y="0"/>
                </a:moveTo>
                <a:lnTo>
                  <a:pt x="7663814" y="0"/>
                </a:lnTo>
                <a:lnTo>
                  <a:pt x="7663814" y="8229600"/>
                </a:lnTo>
                <a:lnTo>
                  <a:pt x="0" y="8229600"/>
                </a:lnTo>
                <a:lnTo>
                  <a:pt x="0" y="0"/>
                </a:lnTo>
                <a:close/>
              </a:path>
            </a:pathLst>
          </a:custGeom>
          <a:blipFill>
            <a:blip r:embed="rId8"/>
            <a:stretch>
              <a:fillRect/>
            </a:stretch>
          </a:blipFill>
          <a:effectLst>
            <a:outerShdw blurRad="355600" dist="215900" algn="l" rotWithShape="0">
              <a:prstClr val="black">
                <a:alpha val="40000"/>
              </a:prstClr>
            </a:outerShdw>
          </a:effectLst>
        </p:spPr>
      </p:sp>
      <p:sp>
        <p:nvSpPr>
          <p:cNvPr id="21" name="Freeform 22">
            <a:extLst>
              <a:ext uri="{FF2B5EF4-FFF2-40B4-BE49-F238E27FC236}">
                <a16:creationId xmlns:a16="http://schemas.microsoft.com/office/drawing/2014/main" id="{8046D769-6B9A-494D-8812-BF28149A8667}"/>
              </a:ext>
            </a:extLst>
          </p:cNvPr>
          <p:cNvSpPr/>
          <p:nvPr/>
        </p:nvSpPr>
        <p:spPr>
          <a:xfrm>
            <a:off x="12192000" y="-1225051"/>
            <a:ext cx="4952872" cy="3791199"/>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9">
              <a:duotone>
                <a:prstClr val="black"/>
                <a:schemeClr val="accent6">
                  <a:tint val="45000"/>
                  <a:satMod val="400000"/>
                </a:schemeClr>
              </a:duotone>
              <a:lum bright="-30000" contrast="-41000"/>
              <a:extLst>
                <a:ext uri="{96DAC541-7B7A-43D3-8B79-37D633B846F1}">
                  <asvg:svgBlip xmlns:asvg="http://schemas.microsoft.com/office/drawing/2016/SVG/main" r:embed="rId10"/>
                </a:ext>
              </a:extLst>
            </a:blip>
            <a:stretch>
              <a:fillRect/>
            </a:stretch>
          </a:blipFill>
          <a:effectLst>
            <a:outerShdw blurRad="571500" dist="50800" dir="5400000" algn="ctr" rotWithShape="0">
              <a:srgbClr val="000000">
                <a:alpha val="43137"/>
              </a:srgbClr>
            </a:outerShdw>
          </a:effectLst>
        </p:spPr>
      </p:sp>
      <p:sp>
        <p:nvSpPr>
          <p:cNvPr id="27" name="TextBox 26">
            <a:extLst>
              <a:ext uri="{FF2B5EF4-FFF2-40B4-BE49-F238E27FC236}">
                <a16:creationId xmlns:a16="http://schemas.microsoft.com/office/drawing/2014/main" id="{39093B24-C8D6-4EF6-BFD8-7CF6FAC383E9}"/>
              </a:ext>
            </a:extLst>
          </p:cNvPr>
          <p:cNvSpPr txBox="1"/>
          <p:nvPr/>
        </p:nvSpPr>
        <p:spPr>
          <a:xfrm>
            <a:off x="9481516" y="4797808"/>
            <a:ext cx="2334185" cy="646331"/>
          </a:xfrm>
          <a:prstGeom prst="rect">
            <a:avLst/>
          </a:prstGeom>
          <a:noFill/>
        </p:spPr>
        <p:txBody>
          <a:bodyPr wrap="square" rtlCol="0">
            <a:spAutoFit/>
          </a:bodyPr>
          <a:lstStyle/>
          <a:p>
            <a:pPr algn="ctr"/>
            <a:r>
              <a:rPr lang="ar-DZ"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شعبه استرجاع البلاستيك</a:t>
            </a:r>
            <a:endParaRPr lang="fr-FR"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31" name="TextBox 30">
            <a:extLst>
              <a:ext uri="{FF2B5EF4-FFF2-40B4-BE49-F238E27FC236}">
                <a16:creationId xmlns:a16="http://schemas.microsoft.com/office/drawing/2014/main" id="{7011C5C6-90CF-42C9-B2DF-06FE78310303}"/>
              </a:ext>
            </a:extLst>
          </p:cNvPr>
          <p:cNvSpPr txBox="1"/>
          <p:nvPr/>
        </p:nvSpPr>
        <p:spPr>
          <a:xfrm>
            <a:off x="6408696" y="4797808"/>
            <a:ext cx="2334185" cy="646331"/>
          </a:xfrm>
          <a:prstGeom prst="rect">
            <a:avLst/>
          </a:prstGeom>
          <a:noFill/>
        </p:spPr>
        <p:txBody>
          <a:bodyPr wrap="square" rtlCol="0">
            <a:spAutoFit/>
          </a:bodyPr>
          <a:lstStyle/>
          <a:p>
            <a:pPr algn="ctr"/>
            <a:r>
              <a:rPr lang="ar-DZ"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شعبه استرجاع الورق والكرتون</a:t>
            </a:r>
            <a:endParaRPr lang="fr-FR"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32" name="TextBox 31">
            <a:extLst>
              <a:ext uri="{FF2B5EF4-FFF2-40B4-BE49-F238E27FC236}">
                <a16:creationId xmlns:a16="http://schemas.microsoft.com/office/drawing/2014/main" id="{D837A31A-0A07-445F-A0EE-C6C27B5160AD}"/>
              </a:ext>
            </a:extLst>
          </p:cNvPr>
          <p:cNvSpPr txBox="1"/>
          <p:nvPr/>
        </p:nvSpPr>
        <p:spPr>
          <a:xfrm>
            <a:off x="3266429" y="4797808"/>
            <a:ext cx="2334185" cy="646331"/>
          </a:xfrm>
          <a:prstGeom prst="rect">
            <a:avLst/>
          </a:prstGeom>
          <a:noFill/>
        </p:spPr>
        <p:txBody>
          <a:bodyPr wrap="square" rtlCol="0">
            <a:spAutoFit/>
          </a:bodyPr>
          <a:lstStyle/>
          <a:p>
            <a:pPr algn="ctr"/>
            <a:r>
              <a:rPr lang="ar-DZ"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شعبه استرجاع الزجاج</a:t>
            </a:r>
            <a:endParaRPr lang="fr-FR"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33" name="TextBox 32">
            <a:extLst>
              <a:ext uri="{FF2B5EF4-FFF2-40B4-BE49-F238E27FC236}">
                <a16:creationId xmlns:a16="http://schemas.microsoft.com/office/drawing/2014/main" id="{F24954C7-9A26-41D2-80F8-10890A9F0F1A}"/>
              </a:ext>
            </a:extLst>
          </p:cNvPr>
          <p:cNvSpPr txBox="1"/>
          <p:nvPr/>
        </p:nvSpPr>
        <p:spPr>
          <a:xfrm>
            <a:off x="263058" y="4797808"/>
            <a:ext cx="2334185" cy="646331"/>
          </a:xfrm>
          <a:prstGeom prst="rect">
            <a:avLst/>
          </a:prstGeom>
          <a:noFill/>
        </p:spPr>
        <p:txBody>
          <a:bodyPr wrap="square" rtlCol="0">
            <a:spAutoFit/>
          </a:bodyPr>
          <a:lstStyle/>
          <a:p>
            <a:pPr algn="ctr"/>
            <a:r>
              <a:rPr lang="ar-DZ"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شعبه استرجاع المعادن</a:t>
            </a:r>
            <a:endParaRPr lang="fr-FR"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4" name="Rectangle 3">
            <a:extLst>
              <a:ext uri="{FF2B5EF4-FFF2-40B4-BE49-F238E27FC236}">
                <a16:creationId xmlns:a16="http://schemas.microsoft.com/office/drawing/2014/main" id="{5744FF28-7D30-4B2A-A3CF-3C3A61643A0D}"/>
              </a:ext>
            </a:extLst>
          </p:cNvPr>
          <p:cNvSpPr/>
          <p:nvPr/>
        </p:nvSpPr>
        <p:spPr>
          <a:xfrm>
            <a:off x="0" y="0"/>
            <a:ext cx="12192000" cy="2270760"/>
          </a:xfrm>
          <a:prstGeom prst="rect">
            <a:avLst/>
          </a:prstGeom>
          <a:blipFill>
            <a:blip r:embed="rId11"/>
            <a:stretch>
              <a:fillRect t="-1" b="-51007"/>
            </a:stretch>
          </a:blipFill>
          <a:ln>
            <a:noFill/>
          </a:ln>
          <a:effectLst>
            <a:outerShdw blurRad="685800" dist="419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Rounded Corners 28">
            <a:extLst>
              <a:ext uri="{FF2B5EF4-FFF2-40B4-BE49-F238E27FC236}">
                <a16:creationId xmlns:a16="http://schemas.microsoft.com/office/drawing/2014/main" id="{6B9B9BD0-FA91-45EE-943B-4707995649A2}"/>
              </a:ext>
            </a:extLst>
          </p:cNvPr>
          <p:cNvSpPr/>
          <p:nvPr/>
        </p:nvSpPr>
        <p:spPr>
          <a:xfrm>
            <a:off x="0" y="0"/>
            <a:ext cx="12192000" cy="2286000"/>
          </a:xfrm>
          <a:prstGeom prst="roundRect">
            <a:avLst>
              <a:gd name="adj" fmla="val 0"/>
            </a:avLst>
          </a:prstGeom>
          <a:gradFill>
            <a:gsLst>
              <a:gs pos="100000">
                <a:srgbClr val="02A651">
                  <a:alpha val="81000"/>
                </a:srgbClr>
              </a:gs>
              <a:gs pos="5000">
                <a:schemeClr val="tx1">
                  <a:lumMod val="85000"/>
                  <a:lumOff val="15000"/>
                  <a:alpha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TextBox 29">
            <a:extLst>
              <a:ext uri="{FF2B5EF4-FFF2-40B4-BE49-F238E27FC236}">
                <a16:creationId xmlns:a16="http://schemas.microsoft.com/office/drawing/2014/main" id="{1BB3567B-DA5B-41B6-989D-3614A8B98746}"/>
              </a:ext>
            </a:extLst>
          </p:cNvPr>
          <p:cNvSpPr txBox="1"/>
          <p:nvPr/>
        </p:nvSpPr>
        <p:spPr>
          <a:xfrm>
            <a:off x="-50671" y="250879"/>
            <a:ext cx="12308580" cy="923330"/>
          </a:xfrm>
          <a:prstGeom prst="rect">
            <a:avLst/>
          </a:prstGeom>
          <a:noFill/>
        </p:spPr>
        <p:txBody>
          <a:bodyPr wrap="square">
            <a:spAutoFit/>
          </a:bodyPr>
          <a:lstStyle/>
          <a:p>
            <a:pPr algn="ctr"/>
            <a:endParaRPr lang="fr-FR" sz="54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8" name="TextBox 27">
            <a:extLst>
              <a:ext uri="{FF2B5EF4-FFF2-40B4-BE49-F238E27FC236}">
                <a16:creationId xmlns:a16="http://schemas.microsoft.com/office/drawing/2014/main" id="{8A58501E-81BD-4321-B477-80A5B3515A4B}"/>
              </a:ext>
            </a:extLst>
          </p:cNvPr>
          <p:cNvSpPr txBox="1"/>
          <p:nvPr/>
        </p:nvSpPr>
        <p:spPr>
          <a:xfrm>
            <a:off x="1805938" y="638635"/>
            <a:ext cx="8580124" cy="1323439"/>
          </a:xfrm>
          <a:prstGeom prst="rect">
            <a:avLst/>
          </a:prstGeom>
          <a:noFill/>
          <a:effectLst>
            <a:outerShdw blurRad="368300" dist="38100" dir="5400000" algn="t" rotWithShape="0">
              <a:prstClr val="black">
                <a:alpha val="40000"/>
              </a:prstClr>
            </a:outerShdw>
          </a:effectLst>
        </p:spPr>
        <p:txBody>
          <a:bodyPr wrap="square">
            <a:spAutoFit/>
          </a:bodyPr>
          <a:lstStyle/>
          <a:p>
            <a:pPr algn="ctr"/>
            <a:r>
              <a:rPr lang="fr-FR" sz="4000" dirty="0" err="1">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الاستراتيجي</a:t>
            </a:r>
            <a:r>
              <a:rPr lang="ar-DZ" sz="4000" dirty="0">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ة</a:t>
            </a:r>
            <a:r>
              <a:rPr lang="fr-FR" sz="4000" dirty="0">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r>
              <a:rPr lang="fr-FR" sz="4000" dirty="0" err="1">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الوطني</a:t>
            </a:r>
            <a:r>
              <a:rPr lang="ar-DZ" sz="4000" dirty="0">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ة</a:t>
            </a:r>
            <a:r>
              <a:rPr lang="fr-FR" sz="4000" dirty="0">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r>
              <a:rPr lang="fr-FR" sz="4000" dirty="0" err="1">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لتطوي</a:t>
            </a:r>
            <a:r>
              <a:rPr lang="ar-DZ" sz="4000" dirty="0">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ر</a:t>
            </a:r>
            <a:r>
              <a:rPr lang="fr-FR" sz="4000" dirty="0">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r>
              <a:rPr lang="fr-FR" sz="4000" dirty="0" err="1">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قطاع</a:t>
            </a:r>
            <a:r>
              <a:rPr lang="fr-FR" sz="4000" dirty="0">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r>
              <a:rPr lang="fr-FR" sz="4000" dirty="0" err="1">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اعاد</a:t>
            </a:r>
            <a:r>
              <a:rPr lang="ar-DZ" sz="4000" dirty="0">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ة</a:t>
            </a:r>
            <a:r>
              <a:rPr lang="fr-FR" sz="4000" dirty="0">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r>
              <a:rPr lang="fr-FR" sz="4000" dirty="0" err="1">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التدوير</a:t>
            </a:r>
            <a:r>
              <a:rPr lang="fr-FR" sz="4000" dirty="0">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r>
              <a:rPr lang="fr-FR" sz="4000" dirty="0" err="1">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في</a:t>
            </a:r>
            <a:r>
              <a:rPr lang="fr-FR" sz="4000" dirty="0">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r>
              <a:rPr lang="fr-FR" sz="4000" dirty="0" err="1">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الجزائر</a:t>
            </a:r>
            <a:endParaRPr lang="fr-FR" sz="4000" dirty="0">
              <a:solidFill>
                <a:schemeClr val="bg1"/>
              </a:solidFill>
              <a:effectLst>
                <a:outerShdw blurRad="368300" dist="38100" dir="2700000" algn="tl">
                  <a:srgbClr val="000000">
                    <a:alpha val="91000"/>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Tree>
    <p:extLst>
      <p:ext uri="{BB962C8B-B14F-4D97-AF65-F5344CB8AC3E}">
        <p14:creationId xmlns:p14="http://schemas.microsoft.com/office/powerpoint/2010/main" val="31131760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a:extLst>
              <a:ext uri="{FF2B5EF4-FFF2-40B4-BE49-F238E27FC236}">
                <a16:creationId xmlns:a16="http://schemas.microsoft.com/office/drawing/2014/main" id="{348D891F-8335-4AF1-9F1C-21F77CA9CBF8}"/>
              </a:ext>
            </a:extLst>
          </p:cNvPr>
          <p:cNvSpPr txBox="1"/>
          <p:nvPr/>
        </p:nvSpPr>
        <p:spPr>
          <a:xfrm>
            <a:off x="12192000" y="2660680"/>
            <a:ext cx="6466114" cy="1077218"/>
          </a:xfrm>
          <a:prstGeom prst="rect">
            <a:avLst/>
          </a:prstGeom>
          <a:noFill/>
        </p:spPr>
        <p:txBody>
          <a:bodyPr wrap="square">
            <a:spAutoFit/>
          </a:bodyPr>
          <a:lstStyle/>
          <a:p>
            <a:pPr algn="ctr"/>
            <a:r>
              <a:rPr lang="fr-FR" sz="3200" b="1" dirty="0" err="1">
                <a:latin typeface="GE SS Two Bold" panose="020A0503020102020204" pitchFamily="18" charset="-78"/>
                <a:ea typeface="GE SS Two Bold" panose="020A0503020102020204" pitchFamily="18" charset="-78"/>
                <a:cs typeface="GE SS Two Bold" panose="020A0503020102020204" pitchFamily="18" charset="-78"/>
              </a:rPr>
              <a:t>الافاق</a:t>
            </a:r>
            <a:r>
              <a:rPr lang="fr-FR" sz="32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latin typeface="GE SS Two Bold" panose="020A0503020102020204" pitchFamily="18" charset="-78"/>
                <a:ea typeface="GE SS Two Bold" panose="020A0503020102020204" pitchFamily="18" charset="-78"/>
                <a:cs typeface="GE SS Two Bold" panose="020A0503020102020204" pitchFamily="18" charset="-78"/>
              </a:rPr>
              <a:t>المستقبل</a:t>
            </a:r>
            <a:r>
              <a:rPr lang="ar-DZ" sz="3200" b="1" dirty="0">
                <a:latin typeface="GE SS Two Bold" panose="020A0503020102020204" pitchFamily="18" charset="-78"/>
                <a:ea typeface="GE SS Two Bold" panose="020A0503020102020204" pitchFamily="18" charset="-78"/>
                <a:cs typeface="GE SS Two Bold" panose="020A0503020102020204" pitchFamily="18" charset="-78"/>
              </a:rPr>
              <a:t>ية</a:t>
            </a:r>
            <a:r>
              <a:rPr lang="fr-FR" sz="32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latin typeface="GE SS Two Bold" panose="020A0503020102020204" pitchFamily="18" charset="-78"/>
                <a:ea typeface="GE SS Two Bold" panose="020A0503020102020204" pitchFamily="18" charset="-78"/>
                <a:cs typeface="GE SS Two Bold" panose="020A0503020102020204" pitchFamily="18" charset="-78"/>
              </a:rPr>
              <a:t>للاقتصاد</a:t>
            </a:r>
            <a:r>
              <a:rPr lang="fr-FR" sz="32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latin typeface="GE SS Two Bold" panose="020A0503020102020204" pitchFamily="18" charset="-78"/>
                <a:ea typeface="GE SS Two Bold" panose="020A0503020102020204" pitchFamily="18" charset="-78"/>
                <a:cs typeface="GE SS Two Bold" panose="020A0503020102020204" pitchFamily="18" charset="-78"/>
              </a:rPr>
              <a:t>الدائري</a:t>
            </a:r>
            <a:r>
              <a:rPr lang="fr-FR" sz="32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latin typeface="GE SS Two Bold" panose="020A0503020102020204" pitchFamily="18" charset="-78"/>
                <a:ea typeface="GE SS Two Bold" panose="020A0503020102020204" pitchFamily="18" charset="-78"/>
                <a:cs typeface="GE SS Two Bold" panose="020A0503020102020204" pitchFamily="18" charset="-78"/>
              </a:rPr>
              <a:t>واليات</a:t>
            </a:r>
            <a:r>
              <a:rPr lang="fr-FR" sz="32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latin typeface="GE SS Two Bold" panose="020A0503020102020204" pitchFamily="18" charset="-78"/>
                <a:ea typeface="GE SS Two Bold" panose="020A0503020102020204" pitchFamily="18" charset="-78"/>
                <a:cs typeface="GE SS Two Bold" panose="020A0503020102020204" pitchFamily="18" charset="-78"/>
              </a:rPr>
              <a:t>التفعيل</a:t>
            </a:r>
            <a:endParaRPr lang="fr-FR" sz="3200" b="1"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5" name="Arrow: Right 24">
            <a:extLst>
              <a:ext uri="{FF2B5EF4-FFF2-40B4-BE49-F238E27FC236}">
                <a16:creationId xmlns:a16="http://schemas.microsoft.com/office/drawing/2014/main" id="{4E546888-8DA2-4352-A31A-E47D678837C5}"/>
              </a:ext>
            </a:extLst>
          </p:cNvPr>
          <p:cNvSpPr/>
          <p:nvPr/>
        </p:nvSpPr>
        <p:spPr>
          <a:xfrm>
            <a:off x="0" y="4191000"/>
            <a:ext cx="5238750" cy="1359408"/>
          </a:xfrm>
          <a:prstGeom prst="rightArrow">
            <a:avLst/>
          </a:prstGeom>
          <a:gradFill>
            <a:gsLst>
              <a:gs pos="100000">
                <a:srgbClr val="02A651"/>
              </a:gs>
              <a:gs pos="5000">
                <a:schemeClr val="tx1">
                  <a:lumMod val="85000"/>
                  <a:lumOff val="1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4" name="Freeform 5">
            <a:extLst>
              <a:ext uri="{FF2B5EF4-FFF2-40B4-BE49-F238E27FC236}">
                <a16:creationId xmlns:a16="http://schemas.microsoft.com/office/drawing/2014/main" id="{7552B772-5DB8-4C6E-9864-0EDFE816861C}"/>
              </a:ext>
            </a:extLst>
          </p:cNvPr>
          <p:cNvSpPr/>
          <p:nvPr/>
        </p:nvSpPr>
        <p:spPr>
          <a:xfrm>
            <a:off x="8157297" y="3935422"/>
            <a:ext cx="5788082" cy="4114800"/>
          </a:xfrm>
          <a:custGeom>
            <a:avLst/>
            <a:gdLst/>
            <a:ahLst/>
            <a:cxnLst/>
            <a:rect l="l" t="t" r="r" b="b"/>
            <a:pathLst>
              <a:path w="5788082" h="4114800">
                <a:moveTo>
                  <a:pt x="0" y="0"/>
                </a:moveTo>
                <a:lnTo>
                  <a:pt x="5788082" y="0"/>
                </a:lnTo>
                <a:lnTo>
                  <a:pt x="578808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3" name="Freeform 5">
            <a:extLst>
              <a:ext uri="{FF2B5EF4-FFF2-40B4-BE49-F238E27FC236}">
                <a16:creationId xmlns:a16="http://schemas.microsoft.com/office/drawing/2014/main" id="{E7DF69DC-990F-4003-B672-840D3068C52B}"/>
              </a:ext>
            </a:extLst>
          </p:cNvPr>
          <p:cNvSpPr/>
          <p:nvPr/>
        </p:nvSpPr>
        <p:spPr>
          <a:xfrm>
            <a:off x="-1216081" y="-1949958"/>
            <a:ext cx="5788082" cy="4114800"/>
          </a:xfrm>
          <a:custGeom>
            <a:avLst/>
            <a:gdLst/>
            <a:ahLst/>
            <a:cxnLst/>
            <a:rect l="l" t="t" r="r" b="b"/>
            <a:pathLst>
              <a:path w="5788082" h="4114800">
                <a:moveTo>
                  <a:pt x="0" y="0"/>
                </a:moveTo>
                <a:lnTo>
                  <a:pt x="5788082" y="0"/>
                </a:lnTo>
                <a:lnTo>
                  <a:pt x="578808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1">
            <a:extLst>
              <a:ext uri="{FF2B5EF4-FFF2-40B4-BE49-F238E27FC236}">
                <a16:creationId xmlns:a16="http://schemas.microsoft.com/office/drawing/2014/main" id="{643956DE-BF91-4E4B-892D-2236F767BDCF}"/>
              </a:ext>
            </a:extLst>
          </p:cNvPr>
          <p:cNvSpPr txBox="1"/>
          <p:nvPr/>
        </p:nvSpPr>
        <p:spPr>
          <a:xfrm>
            <a:off x="0" y="4731311"/>
            <a:ext cx="4925962" cy="369332"/>
          </a:xfrm>
          <a:prstGeom prst="rect">
            <a:avLst/>
          </a:prstGeom>
          <a:noFill/>
        </p:spPr>
        <p:txBody>
          <a:bodyPr wrap="square" rtlCol="0">
            <a:spAutoFit/>
          </a:bodyPr>
          <a:lstStyle/>
          <a:p>
            <a:pPr algn="ctr" rtl="1"/>
            <a:r>
              <a:rPr lang="ar-DZ"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تحديات الاقتصاد الدائري في الجزائر </a:t>
            </a:r>
            <a:endParaRPr lang="fr-FR"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mc:AlternateContent xmlns:mc="http://schemas.openxmlformats.org/markup-compatibility/2006">
        <mc:Choice xmlns:pslz="http://schemas.microsoft.com/office/powerpoint/2016/slidezoom" Requires="pslz">
          <p:graphicFrame>
            <p:nvGraphicFramePr>
              <p:cNvPr id="9" name="Slide Zoom 8">
                <a:extLst>
                  <a:ext uri="{FF2B5EF4-FFF2-40B4-BE49-F238E27FC236}">
                    <a16:creationId xmlns:a16="http://schemas.microsoft.com/office/drawing/2014/main" id="{0A28E00E-FE61-4409-8485-1E6C1F886B04}"/>
                  </a:ext>
                </a:extLst>
              </p:cNvPr>
              <p:cNvGraphicFramePr>
                <a:graphicFrameLocks noChangeAspect="1"/>
              </p:cNvGraphicFramePr>
              <p:nvPr>
                <p:extLst>
                  <p:ext uri="{D42A27DB-BD31-4B8C-83A1-F6EECF244321}">
                    <p14:modId xmlns:p14="http://schemas.microsoft.com/office/powerpoint/2010/main" val="2575772549"/>
                  </p:ext>
                </p:extLst>
              </p:nvPr>
            </p:nvGraphicFramePr>
            <p:xfrm>
              <a:off x="5877655" y="3779520"/>
              <a:ext cx="3777774" cy="2124998"/>
            </p:xfrm>
            <a:graphic>
              <a:graphicData uri="http://schemas.microsoft.com/office/powerpoint/2016/slidezoom">
                <pslz:sldZm>
                  <pslz:sldZmObj sldId="272" cId="4119548885">
                    <pslz:zmPr id="{F20B5357-1302-42CB-8299-F40EE1095324}" transitionDur="1000">
                      <p166:blipFill xmlns:p166="http://schemas.microsoft.com/office/powerpoint/2016/6/main">
                        <a:blip r:embed="rId4"/>
                        <a:stretch>
                          <a:fillRect/>
                        </a:stretch>
                      </p166:blipFill>
                      <p166:spPr xmlns:p166="http://schemas.microsoft.com/office/powerpoint/2016/6/main">
                        <a:xfrm>
                          <a:off x="0" y="0"/>
                          <a:ext cx="3777774" cy="2124998"/>
                        </a:xfrm>
                        <a:prstGeom prst="rect">
                          <a:avLst/>
                        </a:prstGeom>
                        <a:solidFill>
                          <a:srgbClr val="FFFFFF">
                            <a:shade val="85000"/>
                          </a:srgbClr>
                        </a:solidFill>
                        <a:ln w="88900" cap="sq">
                          <a:solidFill>
                            <a:srgbClr val="0C4E0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p:pic>
            <p:nvPicPr>
              <p:cNvPr id="9" name="Slide Zoom 8">
                <a:hlinkClick r:id="rId5" action="ppaction://hlinksldjump"/>
                <a:extLst>
                  <a:ext uri="{FF2B5EF4-FFF2-40B4-BE49-F238E27FC236}">
                    <a16:creationId xmlns:a16="http://schemas.microsoft.com/office/drawing/2014/main" id="{0A28E00E-FE61-4409-8485-1E6C1F886B04}"/>
                  </a:ext>
                </a:extLst>
              </p:cNvPr>
              <p:cNvPicPr>
                <a:picLocks noGrp="1" noRot="1" noChangeAspect="1" noMove="1" noResize="1" noEditPoints="1" noAdjustHandles="1" noChangeArrowheads="1" noChangeShapeType="1"/>
              </p:cNvPicPr>
              <p:nvPr/>
            </p:nvPicPr>
            <p:blipFill>
              <a:blip r:embed="rId4"/>
              <a:stretch>
                <a:fillRect/>
              </a:stretch>
            </p:blipFill>
            <p:spPr>
              <a:xfrm>
                <a:off x="5877655" y="3779520"/>
                <a:ext cx="3777774" cy="2124998"/>
              </a:xfrm>
              <a:prstGeom prst="rect">
                <a:avLst/>
              </a:prstGeom>
              <a:solidFill>
                <a:srgbClr val="FFFFFF">
                  <a:shade val="85000"/>
                </a:srgbClr>
              </a:solidFill>
              <a:ln w="88900" cap="sq">
                <a:solidFill>
                  <a:srgbClr val="0C4E0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mc:AlternateContent xmlns:mc="http://schemas.openxmlformats.org/markup-compatibility/2006">
        <mc:Choice xmlns:pslz="http://schemas.microsoft.com/office/powerpoint/2016/slidezoom" Requires="pslz">
          <p:graphicFrame>
            <p:nvGraphicFramePr>
              <p:cNvPr id="11" name="Slide Zoom 10">
                <a:extLst>
                  <a:ext uri="{FF2B5EF4-FFF2-40B4-BE49-F238E27FC236}">
                    <a16:creationId xmlns:a16="http://schemas.microsoft.com/office/drawing/2014/main" id="{5D2628AB-726C-4D1C-ACEB-CFCEB9DCA146}"/>
                  </a:ext>
                </a:extLst>
              </p:cNvPr>
              <p:cNvGraphicFramePr>
                <a:graphicFrameLocks noChangeAspect="1"/>
              </p:cNvGraphicFramePr>
              <p:nvPr>
                <p:extLst>
                  <p:ext uri="{D42A27DB-BD31-4B8C-83A1-F6EECF244321}">
                    <p14:modId xmlns:p14="http://schemas.microsoft.com/office/powerpoint/2010/main" val="3530997571"/>
                  </p:ext>
                </p:extLst>
              </p:nvPr>
            </p:nvGraphicFramePr>
            <p:xfrm>
              <a:off x="2304487" y="782320"/>
              <a:ext cx="4012522" cy="2257044"/>
            </p:xfrm>
            <a:graphic>
              <a:graphicData uri="http://schemas.microsoft.com/office/powerpoint/2016/slidezoom">
                <pslz:sldZm>
                  <pslz:sldZmObj sldId="273" cId="1158990599">
                    <pslz:zmPr id="{5CAC7EE5-4854-4682-A254-E4F12B9B2829}" transitionDur="1000">
                      <p166:blipFill xmlns:p166="http://schemas.microsoft.com/office/powerpoint/2016/6/main">
                        <a:blip r:embed="rId6"/>
                        <a:stretch>
                          <a:fillRect/>
                        </a:stretch>
                      </p166:blipFill>
                      <p166:spPr xmlns:p166="http://schemas.microsoft.com/office/powerpoint/2016/6/main">
                        <a:xfrm>
                          <a:off x="0" y="0"/>
                          <a:ext cx="4012522" cy="2257044"/>
                        </a:xfrm>
                        <a:prstGeom prst="rect">
                          <a:avLst/>
                        </a:prstGeom>
                        <a:solidFill>
                          <a:srgbClr val="FFFFFF">
                            <a:shade val="85000"/>
                          </a:srgbClr>
                        </a:solidFill>
                        <a:ln w="88900" cap="sq">
                          <a:solidFill>
                            <a:srgbClr val="0C4E0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166:spPr>
                    </pslz:zmPr>
                  </pslz:sldZmObj>
                </pslz:sldZm>
              </a:graphicData>
            </a:graphic>
          </p:graphicFrame>
        </mc:Choice>
        <mc:Fallback>
          <p:pic>
            <p:nvPicPr>
              <p:cNvPr id="11" name="Slide Zoom 10">
                <a:hlinkClick r:id="rId7" action="ppaction://hlinksldjump"/>
                <a:extLst>
                  <a:ext uri="{FF2B5EF4-FFF2-40B4-BE49-F238E27FC236}">
                    <a16:creationId xmlns:a16="http://schemas.microsoft.com/office/drawing/2014/main" id="{5D2628AB-726C-4D1C-ACEB-CFCEB9DCA146}"/>
                  </a:ext>
                </a:extLst>
              </p:cNvPr>
              <p:cNvPicPr>
                <a:picLocks noGrp="1" noRot="1" noChangeAspect="1" noMove="1" noResize="1" noEditPoints="1" noAdjustHandles="1" noChangeArrowheads="1" noChangeShapeType="1"/>
              </p:cNvPicPr>
              <p:nvPr/>
            </p:nvPicPr>
            <p:blipFill>
              <a:blip r:embed="rId6"/>
              <a:stretch>
                <a:fillRect/>
              </a:stretch>
            </p:blipFill>
            <p:spPr>
              <a:xfrm>
                <a:off x="2304487" y="782320"/>
                <a:ext cx="4012522" cy="2257044"/>
              </a:xfrm>
              <a:prstGeom prst="rect">
                <a:avLst/>
              </a:prstGeom>
              <a:solidFill>
                <a:srgbClr val="FFFFFF">
                  <a:shade val="85000"/>
                </a:srgbClr>
              </a:solidFill>
              <a:ln w="88900" cap="sq">
                <a:solidFill>
                  <a:srgbClr val="0C4E0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Fallback>
      </mc:AlternateContent>
      <p:sp>
        <p:nvSpPr>
          <p:cNvPr id="26" name="Arrow: Right 25">
            <a:extLst>
              <a:ext uri="{FF2B5EF4-FFF2-40B4-BE49-F238E27FC236}">
                <a16:creationId xmlns:a16="http://schemas.microsoft.com/office/drawing/2014/main" id="{BD17835C-56ED-40B8-93A0-7E4F99D430C1}"/>
              </a:ext>
            </a:extLst>
          </p:cNvPr>
          <p:cNvSpPr/>
          <p:nvPr/>
        </p:nvSpPr>
        <p:spPr>
          <a:xfrm rot="10800000">
            <a:off x="7054030" y="1158731"/>
            <a:ext cx="5118919" cy="1359408"/>
          </a:xfrm>
          <a:prstGeom prst="rightArrow">
            <a:avLst/>
          </a:prstGeom>
          <a:gradFill>
            <a:gsLst>
              <a:gs pos="100000">
                <a:srgbClr val="02A651"/>
              </a:gs>
              <a:gs pos="5000">
                <a:schemeClr val="tx1">
                  <a:lumMod val="85000"/>
                  <a:lumOff val="1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5" name="TextBox 14">
            <a:extLst>
              <a:ext uri="{FF2B5EF4-FFF2-40B4-BE49-F238E27FC236}">
                <a16:creationId xmlns:a16="http://schemas.microsoft.com/office/drawing/2014/main" id="{9F5661A2-F1E1-4D6E-9A3A-AB6DF3B2BB85}"/>
              </a:ext>
            </a:extLst>
          </p:cNvPr>
          <p:cNvSpPr txBox="1"/>
          <p:nvPr/>
        </p:nvSpPr>
        <p:spPr>
          <a:xfrm>
            <a:off x="7595417" y="1641096"/>
            <a:ext cx="4925962" cy="369332"/>
          </a:xfrm>
          <a:prstGeom prst="rect">
            <a:avLst/>
          </a:prstGeom>
          <a:noFill/>
        </p:spPr>
        <p:txBody>
          <a:bodyPr wrap="square" rtlCol="0">
            <a:spAutoFit/>
          </a:bodyPr>
          <a:lstStyle/>
          <a:p>
            <a:pPr algn="ctr" rtl="1"/>
            <a:r>
              <a:rPr lang="ar-DZ"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فرص الاقتصاد الدائري في الجزائر </a:t>
            </a:r>
            <a:endParaRPr lang="fr-FR"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9" name="Freeform 21">
            <a:extLst>
              <a:ext uri="{FF2B5EF4-FFF2-40B4-BE49-F238E27FC236}">
                <a16:creationId xmlns:a16="http://schemas.microsoft.com/office/drawing/2014/main" id="{B17B6C0A-D8E8-44E0-9621-4CB7EB8D5505}"/>
              </a:ext>
            </a:extLst>
          </p:cNvPr>
          <p:cNvSpPr/>
          <p:nvPr/>
        </p:nvSpPr>
        <p:spPr>
          <a:xfrm>
            <a:off x="11370150" y="5992822"/>
            <a:ext cx="802800" cy="8011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21">
            <a:extLst>
              <a:ext uri="{FF2B5EF4-FFF2-40B4-BE49-F238E27FC236}">
                <a16:creationId xmlns:a16="http://schemas.microsoft.com/office/drawing/2014/main" id="{DBDF633A-B479-4D38-82D0-B42A00E1E986}"/>
              </a:ext>
            </a:extLst>
          </p:cNvPr>
          <p:cNvSpPr/>
          <p:nvPr/>
        </p:nvSpPr>
        <p:spPr>
          <a:xfrm>
            <a:off x="0" y="0"/>
            <a:ext cx="802800" cy="8011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9" name="Freeform 30">
            <a:extLst>
              <a:ext uri="{FF2B5EF4-FFF2-40B4-BE49-F238E27FC236}">
                <a16:creationId xmlns:a16="http://schemas.microsoft.com/office/drawing/2014/main" id="{6AB95A93-6050-4DBD-AB59-B0FEAACDAF3B}"/>
              </a:ext>
            </a:extLst>
          </p:cNvPr>
          <p:cNvSpPr/>
          <p:nvPr/>
        </p:nvSpPr>
        <p:spPr>
          <a:xfrm>
            <a:off x="8867704" y="-6664704"/>
            <a:ext cx="8517050" cy="8229600"/>
          </a:xfrm>
          <a:custGeom>
            <a:avLst/>
            <a:gdLst/>
            <a:ahLst/>
            <a:cxnLst/>
            <a:rect l="l" t="t" r="r" b="b"/>
            <a:pathLst>
              <a:path w="8517050" h="8229600">
                <a:moveTo>
                  <a:pt x="0" y="0"/>
                </a:moveTo>
                <a:lnTo>
                  <a:pt x="8517050" y="0"/>
                </a:lnTo>
                <a:lnTo>
                  <a:pt x="8517050" y="8229600"/>
                </a:lnTo>
                <a:lnTo>
                  <a:pt x="0" y="8229600"/>
                </a:lnTo>
                <a:lnTo>
                  <a:pt x="0" y="0"/>
                </a:lnTo>
                <a:close/>
              </a:path>
            </a:pathLst>
          </a:custGeom>
          <a:blipFill>
            <a:blip r:embed="rId10"/>
            <a:stretch>
              <a:fillRect/>
            </a:stretch>
          </a:blipFill>
        </p:spPr>
      </p:sp>
      <p:sp>
        <p:nvSpPr>
          <p:cNvPr id="40" name="Freeform 30">
            <a:extLst>
              <a:ext uri="{FF2B5EF4-FFF2-40B4-BE49-F238E27FC236}">
                <a16:creationId xmlns:a16="http://schemas.microsoft.com/office/drawing/2014/main" id="{FBEB2828-48F3-4D3E-BF6E-705A6B98C480}"/>
              </a:ext>
            </a:extLst>
          </p:cNvPr>
          <p:cNvSpPr/>
          <p:nvPr/>
        </p:nvSpPr>
        <p:spPr>
          <a:xfrm>
            <a:off x="-5616808" y="5329004"/>
            <a:ext cx="8517050" cy="8229600"/>
          </a:xfrm>
          <a:custGeom>
            <a:avLst/>
            <a:gdLst/>
            <a:ahLst/>
            <a:cxnLst/>
            <a:rect l="l" t="t" r="r" b="b"/>
            <a:pathLst>
              <a:path w="8517050" h="8229600">
                <a:moveTo>
                  <a:pt x="0" y="0"/>
                </a:moveTo>
                <a:lnTo>
                  <a:pt x="8517050" y="0"/>
                </a:lnTo>
                <a:lnTo>
                  <a:pt x="8517050" y="8229600"/>
                </a:lnTo>
                <a:lnTo>
                  <a:pt x="0" y="8229600"/>
                </a:lnTo>
                <a:lnTo>
                  <a:pt x="0" y="0"/>
                </a:lnTo>
                <a:close/>
              </a:path>
            </a:pathLst>
          </a:custGeom>
          <a:blipFill>
            <a:blip r:embed="rId10"/>
            <a:stretch>
              <a:fillRect/>
            </a:stretch>
          </a:blipFill>
        </p:spPr>
      </p:sp>
      <p:sp>
        <p:nvSpPr>
          <p:cNvPr id="41" name="Freeform 21">
            <a:extLst>
              <a:ext uri="{FF2B5EF4-FFF2-40B4-BE49-F238E27FC236}">
                <a16:creationId xmlns:a16="http://schemas.microsoft.com/office/drawing/2014/main" id="{B4A03428-6CDF-4C76-80BC-C8154A9DD1D2}"/>
              </a:ext>
            </a:extLst>
          </p:cNvPr>
          <p:cNvSpPr/>
          <p:nvPr/>
        </p:nvSpPr>
        <p:spPr>
          <a:xfrm flipV="1">
            <a:off x="2963213" y="-13977591"/>
            <a:ext cx="2114828" cy="2368553"/>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11"/>
            <a:stretch>
              <a:fillRect/>
            </a:stretch>
          </a:blipFill>
        </p:spPr>
      </p:sp>
      <p:sp>
        <p:nvSpPr>
          <p:cNvPr id="42" name="Freeform 25">
            <a:extLst>
              <a:ext uri="{FF2B5EF4-FFF2-40B4-BE49-F238E27FC236}">
                <a16:creationId xmlns:a16="http://schemas.microsoft.com/office/drawing/2014/main" id="{EFE8D738-2C5C-4789-8386-81E68C02327A}"/>
              </a:ext>
            </a:extLst>
          </p:cNvPr>
          <p:cNvSpPr/>
          <p:nvPr/>
        </p:nvSpPr>
        <p:spPr>
          <a:xfrm flipV="1">
            <a:off x="465704" y="-13323819"/>
            <a:ext cx="1497362" cy="1956596"/>
          </a:xfrm>
          <a:custGeom>
            <a:avLst/>
            <a:gdLst/>
            <a:ahLst/>
            <a:cxnLst/>
            <a:rect l="l" t="t" r="r" b="b"/>
            <a:pathLst>
              <a:path w="3106674" h="4114800">
                <a:moveTo>
                  <a:pt x="0" y="0"/>
                </a:moveTo>
                <a:lnTo>
                  <a:pt x="3106674" y="0"/>
                </a:lnTo>
                <a:lnTo>
                  <a:pt x="310667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3" name="Freeform 19">
            <a:extLst>
              <a:ext uri="{FF2B5EF4-FFF2-40B4-BE49-F238E27FC236}">
                <a16:creationId xmlns:a16="http://schemas.microsoft.com/office/drawing/2014/main" id="{FF2F6085-6A7B-4780-8708-909A6669998A}"/>
              </a:ext>
            </a:extLst>
          </p:cNvPr>
          <p:cNvSpPr/>
          <p:nvPr/>
        </p:nvSpPr>
        <p:spPr>
          <a:xfrm flipV="1">
            <a:off x="9502362" y="-13342702"/>
            <a:ext cx="1867788" cy="1975479"/>
          </a:xfrm>
          <a:custGeom>
            <a:avLst/>
            <a:gdLst/>
            <a:ahLst/>
            <a:cxnLst/>
            <a:rect l="l" t="t" r="r" b="b"/>
            <a:pathLst>
              <a:path w="9006402" h="8229600">
                <a:moveTo>
                  <a:pt x="0" y="0"/>
                </a:moveTo>
                <a:lnTo>
                  <a:pt x="9006402" y="0"/>
                </a:lnTo>
                <a:lnTo>
                  <a:pt x="9006402" y="8229600"/>
                </a:lnTo>
                <a:lnTo>
                  <a:pt x="0" y="8229600"/>
                </a:lnTo>
                <a:lnTo>
                  <a:pt x="0" y="0"/>
                </a:lnTo>
                <a:close/>
              </a:path>
            </a:pathLst>
          </a:custGeom>
          <a:blipFill>
            <a:blip r:embed="rId14"/>
            <a:stretch>
              <a:fillRect/>
            </a:stretch>
          </a:blipFill>
        </p:spPr>
      </p:sp>
      <p:sp>
        <p:nvSpPr>
          <p:cNvPr id="44" name="Freeform 20">
            <a:extLst>
              <a:ext uri="{FF2B5EF4-FFF2-40B4-BE49-F238E27FC236}">
                <a16:creationId xmlns:a16="http://schemas.microsoft.com/office/drawing/2014/main" id="{42FC6FAF-0A2B-42DA-9CB3-4032A5765529}"/>
              </a:ext>
            </a:extLst>
          </p:cNvPr>
          <p:cNvSpPr/>
          <p:nvPr/>
        </p:nvSpPr>
        <p:spPr>
          <a:xfrm flipV="1">
            <a:off x="6141219" y="-13345031"/>
            <a:ext cx="1867788" cy="1956596"/>
          </a:xfrm>
          <a:custGeom>
            <a:avLst/>
            <a:gdLst/>
            <a:ahLst/>
            <a:cxnLst/>
            <a:rect l="l" t="t" r="r" b="b"/>
            <a:pathLst>
              <a:path w="6596874" h="4114800">
                <a:moveTo>
                  <a:pt x="0" y="0"/>
                </a:moveTo>
                <a:lnTo>
                  <a:pt x="6596874" y="0"/>
                </a:lnTo>
                <a:lnTo>
                  <a:pt x="6596874"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5" name="TextBox 44">
            <a:extLst>
              <a:ext uri="{FF2B5EF4-FFF2-40B4-BE49-F238E27FC236}">
                <a16:creationId xmlns:a16="http://schemas.microsoft.com/office/drawing/2014/main" id="{2FFEFAAC-82BE-4A5A-8E4C-2CE5ABDA12F2}"/>
              </a:ext>
            </a:extLst>
          </p:cNvPr>
          <p:cNvSpPr txBox="1"/>
          <p:nvPr/>
        </p:nvSpPr>
        <p:spPr>
          <a:xfrm flipV="1">
            <a:off x="9524223" y="-9956801"/>
            <a:ext cx="1845928" cy="830997"/>
          </a:xfrm>
          <a:prstGeom prst="rect">
            <a:avLst/>
          </a:prstGeom>
          <a:noFill/>
        </p:spPr>
        <p:txBody>
          <a:bodyPr wrap="square" rtlCol="0">
            <a:spAutoFit/>
          </a:bodyPr>
          <a:lstStyle/>
          <a:p>
            <a:pPr algn="ctr"/>
            <a:r>
              <a:rPr lang="ar-DZ" sz="2400" b="1" dirty="0"/>
              <a:t>شعبه استرجاع البلاستيك</a:t>
            </a:r>
            <a:endParaRPr lang="fr-FR" sz="2400" b="1" dirty="0"/>
          </a:p>
        </p:txBody>
      </p:sp>
      <p:sp>
        <p:nvSpPr>
          <p:cNvPr id="46" name="TextBox 45">
            <a:extLst>
              <a:ext uri="{FF2B5EF4-FFF2-40B4-BE49-F238E27FC236}">
                <a16:creationId xmlns:a16="http://schemas.microsoft.com/office/drawing/2014/main" id="{FB207C67-0080-473D-95C3-4F85274C9918}"/>
              </a:ext>
            </a:extLst>
          </p:cNvPr>
          <p:cNvSpPr txBox="1"/>
          <p:nvPr/>
        </p:nvSpPr>
        <p:spPr>
          <a:xfrm flipV="1">
            <a:off x="6364347" y="-9910850"/>
            <a:ext cx="1845928" cy="830997"/>
          </a:xfrm>
          <a:prstGeom prst="rect">
            <a:avLst/>
          </a:prstGeom>
          <a:noFill/>
        </p:spPr>
        <p:txBody>
          <a:bodyPr wrap="square" rtlCol="0">
            <a:spAutoFit/>
          </a:bodyPr>
          <a:lstStyle/>
          <a:p>
            <a:pPr algn="ctr"/>
            <a:r>
              <a:rPr lang="ar-DZ" sz="2400" b="1" dirty="0"/>
              <a:t>شعبه استرجاع الورق والكرتون</a:t>
            </a:r>
            <a:endParaRPr lang="fr-FR" sz="2400" b="1" dirty="0"/>
          </a:p>
        </p:txBody>
      </p:sp>
      <p:sp>
        <p:nvSpPr>
          <p:cNvPr id="47" name="TextBox 46">
            <a:extLst>
              <a:ext uri="{FF2B5EF4-FFF2-40B4-BE49-F238E27FC236}">
                <a16:creationId xmlns:a16="http://schemas.microsoft.com/office/drawing/2014/main" id="{D112231E-CD2C-445A-90BE-D24D0FD5E016}"/>
              </a:ext>
            </a:extLst>
          </p:cNvPr>
          <p:cNvSpPr txBox="1"/>
          <p:nvPr/>
        </p:nvSpPr>
        <p:spPr>
          <a:xfrm flipV="1">
            <a:off x="2777786" y="-9919320"/>
            <a:ext cx="1845928" cy="830997"/>
          </a:xfrm>
          <a:prstGeom prst="rect">
            <a:avLst/>
          </a:prstGeom>
          <a:noFill/>
        </p:spPr>
        <p:txBody>
          <a:bodyPr wrap="square" rtlCol="0">
            <a:spAutoFit/>
          </a:bodyPr>
          <a:lstStyle/>
          <a:p>
            <a:pPr algn="ctr"/>
            <a:r>
              <a:rPr lang="ar-DZ" sz="2400" b="1" dirty="0"/>
              <a:t>شعبه استرجاع الزجاج</a:t>
            </a:r>
            <a:endParaRPr lang="fr-FR" sz="2400" b="1" dirty="0"/>
          </a:p>
        </p:txBody>
      </p:sp>
      <p:sp>
        <p:nvSpPr>
          <p:cNvPr id="48" name="TextBox 47">
            <a:extLst>
              <a:ext uri="{FF2B5EF4-FFF2-40B4-BE49-F238E27FC236}">
                <a16:creationId xmlns:a16="http://schemas.microsoft.com/office/drawing/2014/main" id="{CC626CDC-7E2D-4070-99C6-C1B7AE9EE39D}"/>
              </a:ext>
            </a:extLst>
          </p:cNvPr>
          <p:cNvSpPr txBox="1"/>
          <p:nvPr/>
        </p:nvSpPr>
        <p:spPr>
          <a:xfrm flipV="1">
            <a:off x="305765" y="-9919320"/>
            <a:ext cx="1845928" cy="830997"/>
          </a:xfrm>
          <a:prstGeom prst="rect">
            <a:avLst/>
          </a:prstGeom>
          <a:noFill/>
        </p:spPr>
        <p:txBody>
          <a:bodyPr wrap="square" rtlCol="0">
            <a:spAutoFit/>
          </a:bodyPr>
          <a:lstStyle/>
          <a:p>
            <a:pPr algn="ctr"/>
            <a:r>
              <a:rPr lang="ar-DZ" sz="2400" b="1" dirty="0"/>
              <a:t>شعبه استرجاع المعادن</a:t>
            </a:r>
            <a:endParaRPr lang="fr-FR" sz="2400" b="1" dirty="0"/>
          </a:p>
        </p:txBody>
      </p:sp>
      <p:sp>
        <p:nvSpPr>
          <p:cNvPr id="49" name="Rectangle 48">
            <a:extLst>
              <a:ext uri="{FF2B5EF4-FFF2-40B4-BE49-F238E27FC236}">
                <a16:creationId xmlns:a16="http://schemas.microsoft.com/office/drawing/2014/main" id="{60C8C94D-93FB-419A-9C1B-73657D2C3305}"/>
              </a:ext>
            </a:extLst>
          </p:cNvPr>
          <p:cNvSpPr/>
          <p:nvPr/>
        </p:nvSpPr>
        <p:spPr>
          <a:xfrm>
            <a:off x="-544364" y="14649265"/>
            <a:ext cx="12192000" cy="2536705"/>
          </a:xfrm>
          <a:prstGeom prst="rect">
            <a:avLst/>
          </a:prstGeom>
          <a:blipFill>
            <a:blip r:embed="rId1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Rounded Corners 53">
            <a:extLst>
              <a:ext uri="{FF2B5EF4-FFF2-40B4-BE49-F238E27FC236}">
                <a16:creationId xmlns:a16="http://schemas.microsoft.com/office/drawing/2014/main" id="{B3FA6BCC-3822-434F-A05E-23F2DDF03FCE}"/>
              </a:ext>
            </a:extLst>
          </p:cNvPr>
          <p:cNvSpPr/>
          <p:nvPr/>
        </p:nvSpPr>
        <p:spPr>
          <a:xfrm>
            <a:off x="2114599" y="14075267"/>
            <a:ext cx="6874073" cy="1545209"/>
          </a:xfrm>
          <a:prstGeom prst="roundRect">
            <a:avLst/>
          </a:prstGeom>
          <a:solidFill>
            <a:srgbClr val="0C4E0E"/>
          </a:solidFill>
          <a:ln>
            <a:solidFill>
              <a:srgbClr val="0C4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5" name="TextBox 54">
            <a:extLst>
              <a:ext uri="{FF2B5EF4-FFF2-40B4-BE49-F238E27FC236}">
                <a16:creationId xmlns:a16="http://schemas.microsoft.com/office/drawing/2014/main" id="{D6C6A17F-08F6-4912-83A9-A7B121893BC5}"/>
              </a:ext>
            </a:extLst>
          </p:cNvPr>
          <p:cNvSpPr txBox="1"/>
          <p:nvPr/>
        </p:nvSpPr>
        <p:spPr>
          <a:xfrm>
            <a:off x="1953029" y="14301430"/>
            <a:ext cx="7197213" cy="562434"/>
          </a:xfrm>
          <a:prstGeom prst="rect">
            <a:avLst/>
          </a:prstGeom>
          <a:noFill/>
        </p:spPr>
        <p:txBody>
          <a:bodyPr wrap="square">
            <a:spAutoFit/>
          </a:bodyPr>
          <a:lstStyle/>
          <a:p>
            <a:pPr algn="ctr"/>
            <a:endParaRPr lang="fr-FR" sz="5400" dirty="0">
              <a:solidFill>
                <a:schemeClr val="bg1"/>
              </a:solidFill>
            </a:endParaRPr>
          </a:p>
        </p:txBody>
      </p:sp>
      <p:sp>
        <p:nvSpPr>
          <p:cNvPr id="56" name="TextBox 55">
            <a:extLst>
              <a:ext uri="{FF2B5EF4-FFF2-40B4-BE49-F238E27FC236}">
                <a16:creationId xmlns:a16="http://schemas.microsoft.com/office/drawing/2014/main" id="{AF4D57E6-97BF-4E3A-8D3A-8911113DD7D4}"/>
              </a:ext>
            </a:extLst>
          </p:cNvPr>
          <p:cNvSpPr txBox="1"/>
          <p:nvPr/>
        </p:nvSpPr>
        <p:spPr>
          <a:xfrm>
            <a:off x="3043101" y="14349308"/>
            <a:ext cx="5017067" cy="1077218"/>
          </a:xfrm>
          <a:prstGeom prst="rect">
            <a:avLst/>
          </a:prstGeom>
          <a:noFill/>
        </p:spPr>
        <p:txBody>
          <a:bodyPr wrap="square">
            <a:spAutoFit/>
          </a:bodyPr>
          <a:lstStyle/>
          <a:p>
            <a:pPr algn="ctr"/>
            <a:r>
              <a:rPr lang="fr-FR" sz="3200" dirty="0" err="1">
                <a:solidFill>
                  <a:schemeClr val="bg1"/>
                </a:solidFill>
              </a:rPr>
              <a:t>الاستراتيجي</a:t>
            </a:r>
            <a:r>
              <a:rPr lang="ar-DZ" sz="3200" dirty="0">
                <a:solidFill>
                  <a:schemeClr val="bg1"/>
                </a:solidFill>
              </a:rPr>
              <a:t>ة</a:t>
            </a:r>
            <a:r>
              <a:rPr lang="fr-FR" sz="3200" dirty="0">
                <a:solidFill>
                  <a:schemeClr val="bg1"/>
                </a:solidFill>
              </a:rPr>
              <a:t> </a:t>
            </a:r>
            <a:r>
              <a:rPr lang="fr-FR" sz="3200" dirty="0" err="1">
                <a:solidFill>
                  <a:schemeClr val="bg1"/>
                </a:solidFill>
              </a:rPr>
              <a:t>الوطني</a:t>
            </a:r>
            <a:r>
              <a:rPr lang="ar-DZ" sz="3200" dirty="0">
                <a:solidFill>
                  <a:schemeClr val="bg1"/>
                </a:solidFill>
              </a:rPr>
              <a:t>ة</a:t>
            </a:r>
            <a:r>
              <a:rPr lang="fr-FR" sz="3200" dirty="0">
                <a:solidFill>
                  <a:schemeClr val="bg1"/>
                </a:solidFill>
              </a:rPr>
              <a:t> </a:t>
            </a:r>
            <a:r>
              <a:rPr lang="fr-FR" sz="3200" dirty="0" err="1">
                <a:solidFill>
                  <a:schemeClr val="bg1"/>
                </a:solidFill>
              </a:rPr>
              <a:t>لتطوي</a:t>
            </a:r>
            <a:r>
              <a:rPr lang="ar-DZ" sz="3200" dirty="0">
                <a:solidFill>
                  <a:schemeClr val="bg1"/>
                </a:solidFill>
              </a:rPr>
              <a:t>ر</a:t>
            </a:r>
            <a:r>
              <a:rPr lang="fr-FR" sz="3200" dirty="0">
                <a:solidFill>
                  <a:schemeClr val="bg1"/>
                </a:solidFill>
              </a:rPr>
              <a:t> </a:t>
            </a:r>
            <a:r>
              <a:rPr lang="fr-FR" sz="3200" dirty="0" err="1">
                <a:solidFill>
                  <a:schemeClr val="bg1"/>
                </a:solidFill>
              </a:rPr>
              <a:t>قطاع</a:t>
            </a:r>
            <a:r>
              <a:rPr lang="fr-FR" sz="3200" dirty="0">
                <a:solidFill>
                  <a:schemeClr val="bg1"/>
                </a:solidFill>
              </a:rPr>
              <a:t> </a:t>
            </a:r>
            <a:r>
              <a:rPr lang="fr-FR" sz="3200" dirty="0" err="1">
                <a:solidFill>
                  <a:schemeClr val="bg1"/>
                </a:solidFill>
              </a:rPr>
              <a:t>اعاد</a:t>
            </a:r>
            <a:r>
              <a:rPr lang="ar-DZ" sz="3200" dirty="0">
                <a:solidFill>
                  <a:schemeClr val="bg1"/>
                </a:solidFill>
              </a:rPr>
              <a:t>ة</a:t>
            </a:r>
            <a:r>
              <a:rPr lang="fr-FR" sz="3200" dirty="0">
                <a:solidFill>
                  <a:schemeClr val="bg1"/>
                </a:solidFill>
              </a:rPr>
              <a:t> </a:t>
            </a:r>
            <a:r>
              <a:rPr lang="fr-FR" sz="3200" dirty="0" err="1">
                <a:solidFill>
                  <a:schemeClr val="bg1"/>
                </a:solidFill>
              </a:rPr>
              <a:t>التدوير</a:t>
            </a:r>
            <a:r>
              <a:rPr lang="fr-FR" sz="3200" dirty="0">
                <a:solidFill>
                  <a:schemeClr val="bg1"/>
                </a:solidFill>
              </a:rPr>
              <a:t> </a:t>
            </a:r>
            <a:r>
              <a:rPr lang="fr-FR" sz="3200" dirty="0" err="1">
                <a:solidFill>
                  <a:schemeClr val="bg1"/>
                </a:solidFill>
              </a:rPr>
              <a:t>في</a:t>
            </a:r>
            <a:r>
              <a:rPr lang="fr-FR" sz="3200" dirty="0">
                <a:solidFill>
                  <a:schemeClr val="bg1"/>
                </a:solidFill>
              </a:rPr>
              <a:t> </a:t>
            </a:r>
            <a:r>
              <a:rPr lang="fr-FR" sz="3200" dirty="0" err="1">
                <a:solidFill>
                  <a:schemeClr val="bg1"/>
                </a:solidFill>
              </a:rPr>
              <a:t>الجزائر</a:t>
            </a:r>
            <a:endParaRPr lang="fr-FR" sz="3200" dirty="0">
              <a:solidFill>
                <a:schemeClr val="bg1"/>
              </a:solidFill>
            </a:endParaRPr>
          </a:p>
        </p:txBody>
      </p:sp>
      <p:sp>
        <p:nvSpPr>
          <p:cNvPr id="65" name="Freeform 2">
            <a:extLst>
              <a:ext uri="{FF2B5EF4-FFF2-40B4-BE49-F238E27FC236}">
                <a16:creationId xmlns:a16="http://schemas.microsoft.com/office/drawing/2014/main" id="{C060B511-9866-4187-A6F8-36561C925BB2}"/>
              </a:ext>
            </a:extLst>
          </p:cNvPr>
          <p:cNvSpPr/>
          <p:nvPr/>
        </p:nvSpPr>
        <p:spPr>
          <a:xfrm>
            <a:off x="-2664474" y="8050222"/>
            <a:ext cx="1918646" cy="1499244"/>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66" name="Freeform: Shape 65">
            <a:extLst>
              <a:ext uri="{FF2B5EF4-FFF2-40B4-BE49-F238E27FC236}">
                <a16:creationId xmlns:a16="http://schemas.microsoft.com/office/drawing/2014/main" id="{4F0C9D02-803C-4A7C-9D30-EDA39477AC26}"/>
              </a:ext>
            </a:extLst>
          </p:cNvPr>
          <p:cNvSpPr/>
          <p:nvPr/>
        </p:nvSpPr>
        <p:spPr>
          <a:xfrm>
            <a:off x="-7680475" y="1135449"/>
            <a:ext cx="5692878" cy="1032387"/>
          </a:xfrm>
          <a:custGeom>
            <a:avLst/>
            <a:gdLst>
              <a:gd name="connsiteX0" fmla="*/ 483844 w 5692878"/>
              <a:gd name="connsiteY0" fmla="*/ 113726 h 1032387"/>
              <a:gd name="connsiteX1" fmla="*/ 370444 w 5692878"/>
              <a:gd name="connsiteY1" fmla="*/ 227453 h 1032387"/>
              <a:gd name="connsiteX2" fmla="*/ 483844 w 5692878"/>
              <a:gd name="connsiteY2" fmla="*/ 341180 h 1032387"/>
              <a:gd name="connsiteX3" fmla="*/ 597244 w 5692878"/>
              <a:gd name="connsiteY3" fmla="*/ 227453 h 1032387"/>
              <a:gd name="connsiteX4" fmla="*/ 483844 w 5692878"/>
              <a:gd name="connsiteY4" fmla="*/ 113726 h 1032387"/>
              <a:gd name="connsiteX5" fmla="*/ 258097 w 5692878"/>
              <a:gd name="connsiteY5" fmla="*/ 0 h 1032387"/>
              <a:gd name="connsiteX6" fmla="*/ 5692878 w 5692878"/>
              <a:gd name="connsiteY6" fmla="*/ 0 h 1032387"/>
              <a:gd name="connsiteX7" fmla="*/ 5434781 w 5692878"/>
              <a:gd name="connsiteY7" fmla="*/ 1032387 h 1032387"/>
              <a:gd name="connsiteX8" fmla="*/ 0 w 5692878"/>
              <a:gd name="connsiteY8" fmla="*/ 1032387 h 10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2878" h="1032387">
                <a:moveTo>
                  <a:pt x="483844" y="113726"/>
                </a:moveTo>
                <a:cubicBezTo>
                  <a:pt x="421215" y="113726"/>
                  <a:pt x="370444" y="164643"/>
                  <a:pt x="370444" y="227453"/>
                </a:cubicBezTo>
                <a:cubicBezTo>
                  <a:pt x="370444" y="290263"/>
                  <a:pt x="421215" y="341180"/>
                  <a:pt x="483844" y="341180"/>
                </a:cubicBezTo>
                <a:cubicBezTo>
                  <a:pt x="546473" y="341180"/>
                  <a:pt x="597244" y="290263"/>
                  <a:pt x="597244" y="227453"/>
                </a:cubicBezTo>
                <a:cubicBezTo>
                  <a:pt x="597244" y="164643"/>
                  <a:pt x="546473" y="113726"/>
                  <a:pt x="483844" y="113726"/>
                </a:cubicBezTo>
                <a:close/>
                <a:moveTo>
                  <a:pt x="258097" y="0"/>
                </a:moveTo>
                <a:lnTo>
                  <a:pt x="5692878" y="0"/>
                </a:lnTo>
                <a:lnTo>
                  <a:pt x="5434781" y="1032387"/>
                </a:lnTo>
                <a:lnTo>
                  <a:pt x="0" y="1032387"/>
                </a:lnTo>
                <a:close/>
              </a:path>
            </a:pathLst>
          </a:custGeom>
          <a:solidFill>
            <a:srgbClr val="009444"/>
          </a:solidFill>
          <a:ln>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pic>
        <p:nvPicPr>
          <p:cNvPr id="67" name="Picture 7">
            <a:extLst>
              <a:ext uri="{FF2B5EF4-FFF2-40B4-BE49-F238E27FC236}">
                <a16:creationId xmlns:a16="http://schemas.microsoft.com/office/drawing/2014/main" id="{7E2CE145-C3B9-4940-858F-31867F155EFC}"/>
              </a:ext>
            </a:extLst>
          </p:cNvPr>
          <p:cNvPicPr>
            <a:picLocks noChangeAspect="1"/>
          </p:cNvPicPr>
          <p:nvPr/>
        </p:nvPicPr>
        <p:blipFill>
          <a:blip r:embed="rId20"/>
          <a:srcRect/>
          <a:stretch>
            <a:fillRect/>
          </a:stretch>
        </p:blipFill>
        <p:spPr>
          <a:xfrm rot="3006934">
            <a:off x="-8679848" y="644665"/>
            <a:ext cx="1609940" cy="2236028"/>
          </a:xfrm>
          <a:prstGeom prst="rect">
            <a:avLst/>
          </a:prstGeom>
        </p:spPr>
      </p:pic>
      <p:sp>
        <p:nvSpPr>
          <p:cNvPr id="68" name="Freeform 4">
            <a:extLst>
              <a:ext uri="{FF2B5EF4-FFF2-40B4-BE49-F238E27FC236}">
                <a16:creationId xmlns:a16="http://schemas.microsoft.com/office/drawing/2014/main" id="{E3BF37BA-93D5-4EB3-95FF-2F8378D7F89F}"/>
              </a:ext>
            </a:extLst>
          </p:cNvPr>
          <p:cNvSpPr/>
          <p:nvPr/>
        </p:nvSpPr>
        <p:spPr>
          <a:xfrm>
            <a:off x="12507583" y="-1568639"/>
            <a:ext cx="941992" cy="651505"/>
          </a:xfrm>
          <a:custGeom>
            <a:avLst/>
            <a:gdLst/>
            <a:ahLst/>
            <a:cxnLst/>
            <a:rect l="l" t="t" r="r" b="b"/>
            <a:pathLst>
              <a:path w="8957388" h="8229600">
                <a:moveTo>
                  <a:pt x="0" y="0"/>
                </a:moveTo>
                <a:lnTo>
                  <a:pt x="8957388" y="0"/>
                </a:lnTo>
                <a:lnTo>
                  <a:pt x="8957388" y="8229600"/>
                </a:lnTo>
                <a:lnTo>
                  <a:pt x="0" y="8229600"/>
                </a:lnTo>
                <a:lnTo>
                  <a:pt x="0" y="0"/>
                </a:lnTo>
                <a:close/>
              </a:path>
            </a:pathLst>
          </a:custGeom>
          <a:blipFill>
            <a:blip r:embed="rId21"/>
            <a:stretch>
              <a:fillRect/>
            </a:stretch>
          </a:blipFill>
        </p:spPr>
      </p:sp>
      <p:sp>
        <p:nvSpPr>
          <p:cNvPr id="69" name="Freeform: Shape 68">
            <a:extLst>
              <a:ext uri="{FF2B5EF4-FFF2-40B4-BE49-F238E27FC236}">
                <a16:creationId xmlns:a16="http://schemas.microsoft.com/office/drawing/2014/main" id="{9955C755-C524-4C96-9555-F95E3A30E970}"/>
              </a:ext>
            </a:extLst>
          </p:cNvPr>
          <p:cNvSpPr/>
          <p:nvPr/>
        </p:nvSpPr>
        <p:spPr>
          <a:xfrm>
            <a:off x="14006320" y="4372055"/>
            <a:ext cx="5692878" cy="1032387"/>
          </a:xfrm>
          <a:custGeom>
            <a:avLst/>
            <a:gdLst>
              <a:gd name="connsiteX0" fmla="*/ 5283624 w 5692878"/>
              <a:gd name="connsiteY0" fmla="*/ 111736 h 1032387"/>
              <a:gd name="connsiteX1" fmla="*/ 5160721 w 5692878"/>
              <a:gd name="connsiteY1" fmla="*/ 234136 h 1032387"/>
              <a:gd name="connsiteX2" fmla="*/ 5283624 w 5692878"/>
              <a:gd name="connsiteY2" fmla="*/ 356536 h 1032387"/>
              <a:gd name="connsiteX3" fmla="*/ 5406527 w 5692878"/>
              <a:gd name="connsiteY3" fmla="*/ 234136 h 1032387"/>
              <a:gd name="connsiteX4" fmla="*/ 5283624 w 5692878"/>
              <a:gd name="connsiteY4" fmla="*/ 111736 h 1032387"/>
              <a:gd name="connsiteX5" fmla="*/ 258097 w 5692878"/>
              <a:gd name="connsiteY5" fmla="*/ 0 h 1032387"/>
              <a:gd name="connsiteX6" fmla="*/ 5692878 w 5692878"/>
              <a:gd name="connsiteY6" fmla="*/ 0 h 1032387"/>
              <a:gd name="connsiteX7" fmla="*/ 5434781 w 5692878"/>
              <a:gd name="connsiteY7" fmla="*/ 1032387 h 1032387"/>
              <a:gd name="connsiteX8" fmla="*/ 0 w 5692878"/>
              <a:gd name="connsiteY8" fmla="*/ 1032387 h 10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2878" h="1032387">
                <a:moveTo>
                  <a:pt x="5283624" y="111736"/>
                </a:moveTo>
                <a:cubicBezTo>
                  <a:pt x="5215747" y="111736"/>
                  <a:pt x="5160721" y="166536"/>
                  <a:pt x="5160721" y="234136"/>
                </a:cubicBezTo>
                <a:cubicBezTo>
                  <a:pt x="5160721" y="301736"/>
                  <a:pt x="5215747" y="356536"/>
                  <a:pt x="5283624" y="356536"/>
                </a:cubicBezTo>
                <a:cubicBezTo>
                  <a:pt x="5351501" y="356536"/>
                  <a:pt x="5406527" y="301736"/>
                  <a:pt x="5406527" y="234136"/>
                </a:cubicBezTo>
                <a:cubicBezTo>
                  <a:pt x="5406527" y="166536"/>
                  <a:pt x="5351501" y="111736"/>
                  <a:pt x="5283624" y="111736"/>
                </a:cubicBezTo>
                <a:close/>
                <a:moveTo>
                  <a:pt x="258097" y="0"/>
                </a:moveTo>
                <a:lnTo>
                  <a:pt x="5692878" y="0"/>
                </a:lnTo>
                <a:lnTo>
                  <a:pt x="5434781" y="1032387"/>
                </a:lnTo>
                <a:lnTo>
                  <a:pt x="0" y="1032387"/>
                </a:lnTo>
                <a:close/>
              </a:path>
            </a:pathLst>
          </a:custGeom>
          <a:solidFill>
            <a:srgbClr val="009444"/>
          </a:solidFill>
          <a:ln>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pic>
        <p:nvPicPr>
          <p:cNvPr id="70" name="Picture 7">
            <a:extLst>
              <a:ext uri="{FF2B5EF4-FFF2-40B4-BE49-F238E27FC236}">
                <a16:creationId xmlns:a16="http://schemas.microsoft.com/office/drawing/2014/main" id="{1522FF37-B0E2-409A-8F9C-FBCB4CC86311}"/>
              </a:ext>
            </a:extLst>
          </p:cNvPr>
          <p:cNvPicPr>
            <a:picLocks noChangeAspect="1"/>
          </p:cNvPicPr>
          <p:nvPr/>
        </p:nvPicPr>
        <p:blipFill>
          <a:blip r:embed="rId20"/>
          <a:srcRect/>
          <a:stretch>
            <a:fillRect/>
          </a:stretch>
        </p:blipFill>
        <p:spPr>
          <a:xfrm rot="19319601">
            <a:off x="19117146" y="4012269"/>
            <a:ext cx="1609940" cy="2236028"/>
          </a:xfrm>
          <a:prstGeom prst="rect">
            <a:avLst/>
          </a:prstGeom>
        </p:spPr>
      </p:pic>
      <p:sp>
        <p:nvSpPr>
          <p:cNvPr id="73" name="TextBox 72">
            <a:extLst>
              <a:ext uri="{FF2B5EF4-FFF2-40B4-BE49-F238E27FC236}">
                <a16:creationId xmlns:a16="http://schemas.microsoft.com/office/drawing/2014/main" id="{705C78F8-9273-40B9-96FF-CB70A0703DDB}"/>
              </a:ext>
            </a:extLst>
          </p:cNvPr>
          <p:cNvSpPr txBox="1"/>
          <p:nvPr/>
        </p:nvSpPr>
        <p:spPr>
          <a:xfrm>
            <a:off x="-6461831" y="1278682"/>
            <a:ext cx="4256733" cy="646331"/>
          </a:xfrm>
          <a:prstGeom prst="rect">
            <a:avLst/>
          </a:prstGeom>
          <a:noFill/>
        </p:spPr>
        <p:txBody>
          <a:bodyPr wrap="square">
            <a:spAutoFit/>
          </a:bodyPr>
          <a:lstStyle/>
          <a:p>
            <a:r>
              <a:rPr lang="fr-FR" sz="36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الافاق</a:t>
            </a:r>
            <a:r>
              <a:rPr lang="fr-FR" sz="3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المستقبلي</a:t>
            </a:r>
            <a:r>
              <a:rPr lang="ar-DZ" sz="3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ة</a:t>
            </a:r>
            <a:r>
              <a:rPr lang="fr-FR" sz="3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p>
        </p:txBody>
      </p:sp>
      <p:sp>
        <p:nvSpPr>
          <p:cNvPr id="74" name="TextBox 73">
            <a:extLst>
              <a:ext uri="{FF2B5EF4-FFF2-40B4-BE49-F238E27FC236}">
                <a16:creationId xmlns:a16="http://schemas.microsoft.com/office/drawing/2014/main" id="{FE5891B6-30CF-4452-A13F-13076330A699}"/>
              </a:ext>
            </a:extLst>
          </p:cNvPr>
          <p:cNvSpPr txBox="1"/>
          <p:nvPr/>
        </p:nvSpPr>
        <p:spPr>
          <a:xfrm>
            <a:off x="15045756" y="4498007"/>
            <a:ext cx="6474542" cy="646331"/>
          </a:xfrm>
          <a:prstGeom prst="rect">
            <a:avLst/>
          </a:prstGeom>
          <a:noFill/>
        </p:spPr>
        <p:txBody>
          <a:bodyPr wrap="square">
            <a:spAutoFit/>
          </a:bodyPr>
          <a:lstStyle/>
          <a:p>
            <a:r>
              <a:rPr lang="ar-DZ" sz="3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اليات التفعيل </a:t>
            </a:r>
            <a:endParaRPr lang="fr-FR" sz="3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Tree>
    <p:extLst>
      <p:ext uri="{BB962C8B-B14F-4D97-AF65-F5344CB8AC3E}">
        <p14:creationId xmlns:p14="http://schemas.microsoft.com/office/powerpoint/2010/main" val="3299591661"/>
      </p:ext>
    </p:extLst>
  </p:cSld>
  <p:clrMapOvr>
    <a:masterClrMapping/>
  </p:clrMapOvr>
  <p:transition spd="slow">
    <p:cover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4F2E59-644A-425D-B555-B5E55E2F0534}"/>
              </a:ext>
            </a:extLst>
          </p:cNvPr>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6070B673-47B9-4D99-BB71-EFD3ECC50847}"/>
              </a:ext>
            </a:extLst>
          </p:cNvPr>
          <p:cNvSpPr/>
          <p:nvPr/>
        </p:nvSpPr>
        <p:spPr>
          <a:xfrm>
            <a:off x="0" y="0"/>
            <a:ext cx="12192000" cy="6858000"/>
          </a:xfrm>
          <a:prstGeom prst="rect">
            <a:avLst/>
          </a:prstGeom>
          <a:gradFill>
            <a:gsLst>
              <a:gs pos="100000">
                <a:srgbClr val="A7DE9A"/>
              </a:gs>
              <a:gs pos="5000">
                <a:schemeClr val="bg1">
                  <a:alpha val="68000"/>
                </a:schemeClr>
              </a:gs>
            </a:gsLst>
            <a:lin ang="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a:t> التحديات التشريعية والتنظيمية </a:t>
            </a:r>
            <a:endParaRPr lang="fr-FR"/>
          </a:p>
        </p:txBody>
      </p:sp>
      <p:sp>
        <p:nvSpPr>
          <p:cNvPr id="25" name="Freeform 8">
            <a:extLst>
              <a:ext uri="{FF2B5EF4-FFF2-40B4-BE49-F238E27FC236}">
                <a16:creationId xmlns:a16="http://schemas.microsoft.com/office/drawing/2014/main" id="{A663150B-22BA-4965-8828-8FC6E68AC12E}"/>
              </a:ext>
            </a:extLst>
          </p:cNvPr>
          <p:cNvSpPr/>
          <p:nvPr/>
        </p:nvSpPr>
        <p:spPr>
          <a:xfrm rot="10800000">
            <a:off x="238125" y="4918740"/>
            <a:ext cx="2552699" cy="1316520"/>
          </a:xfrm>
          <a:custGeom>
            <a:avLst/>
            <a:gdLst/>
            <a:ahLst/>
            <a:cxnLst/>
            <a:rect l="l" t="t" r="r" b="b"/>
            <a:pathLst>
              <a:path w="14723269" h="8229600">
                <a:moveTo>
                  <a:pt x="0" y="0"/>
                </a:moveTo>
                <a:lnTo>
                  <a:pt x="14723268" y="0"/>
                </a:lnTo>
                <a:lnTo>
                  <a:pt x="14723268" y="8229600"/>
                </a:lnTo>
                <a:lnTo>
                  <a:pt x="0" y="8229600"/>
                </a:lnTo>
                <a:lnTo>
                  <a:pt x="0" y="0"/>
                </a:lnTo>
                <a:close/>
              </a:path>
            </a:pathLst>
          </a:custGeom>
          <a:blipFill>
            <a:blip r:embed="rId3"/>
            <a:stretch>
              <a:fillRect/>
            </a:stretch>
          </a:blipFill>
        </p:spPr>
      </p:sp>
      <p:sp>
        <p:nvSpPr>
          <p:cNvPr id="26" name="Freeform 8">
            <a:extLst>
              <a:ext uri="{FF2B5EF4-FFF2-40B4-BE49-F238E27FC236}">
                <a16:creationId xmlns:a16="http://schemas.microsoft.com/office/drawing/2014/main" id="{ACA4D88D-528E-4A3D-88F9-64DC640E924A}"/>
              </a:ext>
            </a:extLst>
          </p:cNvPr>
          <p:cNvSpPr/>
          <p:nvPr/>
        </p:nvSpPr>
        <p:spPr>
          <a:xfrm rot="10800000">
            <a:off x="0" y="872040"/>
            <a:ext cx="12192000" cy="4557600"/>
          </a:xfrm>
          <a:custGeom>
            <a:avLst/>
            <a:gdLst/>
            <a:ahLst/>
            <a:cxnLst/>
            <a:rect l="l" t="t" r="r" b="b"/>
            <a:pathLst>
              <a:path w="7315200" h="2011680">
                <a:moveTo>
                  <a:pt x="0" y="0"/>
                </a:moveTo>
                <a:lnTo>
                  <a:pt x="7315200" y="0"/>
                </a:lnTo>
                <a:lnTo>
                  <a:pt x="7315200" y="2011680"/>
                </a:lnTo>
                <a:lnTo>
                  <a:pt x="0" y="2011680"/>
                </a:lnTo>
                <a:lnTo>
                  <a:pt x="0" y="0"/>
                </a:lnTo>
                <a:close/>
              </a:path>
            </a:pathLst>
          </a:custGeom>
          <a:blipFill dpi="0" rotWithShape="1">
            <a:blip r:embed="rId4">
              <a:alphaModFix amt="81000"/>
              <a:extLst>
                <a:ext uri="{96DAC541-7B7A-43D3-8B79-37D633B846F1}">
                  <asvg:svgBlip xmlns:asvg="http://schemas.microsoft.com/office/drawing/2016/SVG/main" r:embed="rId5"/>
                </a:ext>
              </a:extLst>
            </a:blip>
            <a:srcRect/>
            <a:stretch>
              <a:fillRect/>
            </a:stretch>
          </a:blipFill>
        </p:spPr>
      </p:sp>
      <p:sp>
        <p:nvSpPr>
          <p:cNvPr id="27" name="Freeform 4">
            <a:extLst>
              <a:ext uri="{FF2B5EF4-FFF2-40B4-BE49-F238E27FC236}">
                <a16:creationId xmlns:a16="http://schemas.microsoft.com/office/drawing/2014/main" id="{093949F3-692E-407C-A837-E95F4ED16300}"/>
              </a:ext>
            </a:extLst>
          </p:cNvPr>
          <p:cNvSpPr/>
          <p:nvPr/>
        </p:nvSpPr>
        <p:spPr>
          <a:xfrm rot="10800000">
            <a:off x="1757364" y="1977741"/>
            <a:ext cx="2571750" cy="654558"/>
          </a:xfrm>
          <a:custGeom>
            <a:avLst/>
            <a:gdLst/>
            <a:ahLst/>
            <a:cxnLst/>
            <a:rect l="l" t="t" r="r" b="b"/>
            <a:pathLst>
              <a:path w="7315200" h="2871216">
                <a:moveTo>
                  <a:pt x="0" y="0"/>
                </a:moveTo>
                <a:lnTo>
                  <a:pt x="7315200" y="0"/>
                </a:lnTo>
                <a:lnTo>
                  <a:pt x="7315200" y="2871216"/>
                </a:lnTo>
                <a:lnTo>
                  <a:pt x="0" y="28712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0" name="Freeform 4">
            <a:extLst>
              <a:ext uri="{FF2B5EF4-FFF2-40B4-BE49-F238E27FC236}">
                <a16:creationId xmlns:a16="http://schemas.microsoft.com/office/drawing/2014/main" id="{A3508188-C8E3-4F70-8371-62E8BF9D0ED8}"/>
              </a:ext>
            </a:extLst>
          </p:cNvPr>
          <p:cNvSpPr/>
          <p:nvPr/>
        </p:nvSpPr>
        <p:spPr>
          <a:xfrm rot="10800000">
            <a:off x="5505450" y="1977741"/>
            <a:ext cx="2571750" cy="654558"/>
          </a:xfrm>
          <a:custGeom>
            <a:avLst/>
            <a:gdLst/>
            <a:ahLst/>
            <a:cxnLst/>
            <a:rect l="l" t="t" r="r" b="b"/>
            <a:pathLst>
              <a:path w="7315200" h="2871216">
                <a:moveTo>
                  <a:pt x="0" y="0"/>
                </a:moveTo>
                <a:lnTo>
                  <a:pt x="7315200" y="0"/>
                </a:lnTo>
                <a:lnTo>
                  <a:pt x="7315200" y="2871216"/>
                </a:lnTo>
                <a:lnTo>
                  <a:pt x="0" y="28712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1" name="Freeform 4">
            <a:extLst>
              <a:ext uri="{FF2B5EF4-FFF2-40B4-BE49-F238E27FC236}">
                <a16:creationId xmlns:a16="http://schemas.microsoft.com/office/drawing/2014/main" id="{B325591C-B09C-48AC-95CB-CD25CCE19C25}"/>
              </a:ext>
            </a:extLst>
          </p:cNvPr>
          <p:cNvSpPr/>
          <p:nvPr/>
        </p:nvSpPr>
        <p:spPr>
          <a:xfrm rot="10800000">
            <a:off x="1747838" y="2820376"/>
            <a:ext cx="2571750" cy="654558"/>
          </a:xfrm>
          <a:custGeom>
            <a:avLst/>
            <a:gdLst/>
            <a:ahLst/>
            <a:cxnLst/>
            <a:rect l="l" t="t" r="r" b="b"/>
            <a:pathLst>
              <a:path w="7315200" h="2871216">
                <a:moveTo>
                  <a:pt x="0" y="0"/>
                </a:moveTo>
                <a:lnTo>
                  <a:pt x="7315200" y="0"/>
                </a:lnTo>
                <a:lnTo>
                  <a:pt x="7315200" y="2871216"/>
                </a:lnTo>
                <a:lnTo>
                  <a:pt x="0" y="28712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2" name="Freeform 4">
            <a:extLst>
              <a:ext uri="{FF2B5EF4-FFF2-40B4-BE49-F238E27FC236}">
                <a16:creationId xmlns:a16="http://schemas.microsoft.com/office/drawing/2014/main" id="{E48AFA6B-AF67-44B4-827D-220686D1A43A}"/>
              </a:ext>
            </a:extLst>
          </p:cNvPr>
          <p:cNvSpPr/>
          <p:nvPr/>
        </p:nvSpPr>
        <p:spPr>
          <a:xfrm rot="10800000">
            <a:off x="1757364" y="3752634"/>
            <a:ext cx="2571750" cy="654558"/>
          </a:xfrm>
          <a:custGeom>
            <a:avLst/>
            <a:gdLst/>
            <a:ahLst/>
            <a:cxnLst/>
            <a:rect l="l" t="t" r="r" b="b"/>
            <a:pathLst>
              <a:path w="7315200" h="2871216">
                <a:moveTo>
                  <a:pt x="0" y="0"/>
                </a:moveTo>
                <a:lnTo>
                  <a:pt x="7315200" y="0"/>
                </a:lnTo>
                <a:lnTo>
                  <a:pt x="7315200" y="2871216"/>
                </a:lnTo>
                <a:lnTo>
                  <a:pt x="0" y="28712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Freeform 4">
            <a:extLst>
              <a:ext uri="{FF2B5EF4-FFF2-40B4-BE49-F238E27FC236}">
                <a16:creationId xmlns:a16="http://schemas.microsoft.com/office/drawing/2014/main" id="{79E48877-7264-4989-BA02-F5045C465A71}"/>
              </a:ext>
            </a:extLst>
          </p:cNvPr>
          <p:cNvSpPr/>
          <p:nvPr/>
        </p:nvSpPr>
        <p:spPr>
          <a:xfrm rot="10800000">
            <a:off x="5505450" y="3752634"/>
            <a:ext cx="2571750" cy="654558"/>
          </a:xfrm>
          <a:custGeom>
            <a:avLst/>
            <a:gdLst/>
            <a:ahLst/>
            <a:cxnLst/>
            <a:rect l="l" t="t" r="r" b="b"/>
            <a:pathLst>
              <a:path w="7315200" h="2871216">
                <a:moveTo>
                  <a:pt x="0" y="0"/>
                </a:moveTo>
                <a:lnTo>
                  <a:pt x="7315200" y="0"/>
                </a:lnTo>
                <a:lnTo>
                  <a:pt x="7315200" y="2871216"/>
                </a:lnTo>
                <a:lnTo>
                  <a:pt x="0" y="28712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5" name="TextBox 34">
            <a:extLst>
              <a:ext uri="{FF2B5EF4-FFF2-40B4-BE49-F238E27FC236}">
                <a16:creationId xmlns:a16="http://schemas.microsoft.com/office/drawing/2014/main" id="{BFC3F1EF-43BB-47B2-ACFF-D3F0EF7B3B70}"/>
              </a:ext>
            </a:extLst>
          </p:cNvPr>
          <p:cNvSpPr txBox="1"/>
          <p:nvPr/>
        </p:nvSpPr>
        <p:spPr>
          <a:xfrm>
            <a:off x="5548389" y="2173257"/>
            <a:ext cx="2278856" cy="307777"/>
          </a:xfrm>
          <a:prstGeom prst="rect">
            <a:avLst/>
          </a:prstGeom>
          <a:noFill/>
        </p:spPr>
        <p:txBody>
          <a:bodyPr wrap="square">
            <a:spAutoFit/>
          </a:bodyPr>
          <a:lstStyle/>
          <a:p>
            <a:pPr algn="ctr" rtl="1"/>
            <a:r>
              <a:rPr lang="ar-DZ" sz="14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الاستراتيجيات الحكومية</a:t>
            </a:r>
            <a:endParaRPr lang="fr-FR" sz="14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37" name="TextBox 36">
            <a:extLst>
              <a:ext uri="{FF2B5EF4-FFF2-40B4-BE49-F238E27FC236}">
                <a16:creationId xmlns:a16="http://schemas.microsoft.com/office/drawing/2014/main" id="{EE32F73B-B5F4-4416-9F8E-46C3911E583B}"/>
              </a:ext>
            </a:extLst>
          </p:cNvPr>
          <p:cNvSpPr txBox="1"/>
          <p:nvPr/>
        </p:nvSpPr>
        <p:spPr>
          <a:xfrm>
            <a:off x="1970880" y="2183582"/>
            <a:ext cx="2052637" cy="307777"/>
          </a:xfrm>
          <a:prstGeom prst="rect">
            <a:avLst/>
          </a:prstGeom>
          <a:noFill/>
        </p:spPr>
        <p:txBody>
          <a:bodyPr wrap="square">
            <a:spAutoFit/>
          </a:bodyPr>
          <a:lstStyle/>
          <a:p>
            <a:pPr algn="ctr" rtl="1"/>
            <a:r>
              <a:rPr lang="ar-DZ" sz="1400" dirty="0">
                <a:latin typeface="GE SS Two Bold" panose="020A0503020102020204" pitchFamily="18" charset="-78"/>
                <a:ea typeface="GE SS Two Bold" panose="020A0503020102020204" pitchFamily="18" charset="-78"/>
                <a:cs typeface="GE SS Two Bold" panose="020A0503020102020204" pitchFamily="18" charset="-78"/>
              </a:rPr>
              <a:t> </a:t>
            </a:r>
            <a:r>
              <a:rPr lang="ar-DZ" sz="14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المؤسسات الناشئة </a:t>
            </a:r>
            <a:endParaRPr lang="fr-FR" sz="14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39" name="TextBox 38">
            <a:extLst>
              <a:ext uri="{FF2B5EF4-FFF2-40B4-BE49-F238E27FC236}">
                <a16:creationId xmlns:a16="http://schemas.microsoft.com/office/drawing/2014/main" id="{DF8F780F-FA35-4A82-83FF-188935449981}"/>
              </a:ext>
            </a:extLst>
          </p:cNvPr>
          <p:cNvSpPr txBox="1"/>
          <p:nvPr/>
        </p:nvSpPr>
        <p:spPr>
          <a:xfrm>
            <a:off x="1744343" y="3035424"/>
            <a:ext cx="2571750" cy="307777"/>
          </a:xfrm>
          <a:prstGeom prst="rect">
            <a:avLst/>
          </a:prstGeom>
          <a:noFill/>
        </p:spPr>
        <p:txBody>
          <a:bodyPr wrap="square">
            <a:spAutoFit/>
          </a:bodyPr>
          <a:lstStyle/>
          <a:p>
            <a:pPr algn="ctr" rtl="1"/>
            <a:r>
              <a:rPr lang="ar-DZ" sz="14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الشراكة المحلية والدولية</a:t>
            </a:r>
            <a:endParaRPr lang="fr-FR" sz="14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41" name="TextBox 40">
            <a:extLst>
              <a:ext uri="{FF2B5EF4-FFF2-40B4-BE49-F238E27FC236}">
                <a16:creationId xmlns:a16="http://schemas.microsoft.com/office/drawing/2014/main" id="{82574BFB-39FC-485E-BCA8-DC66C0D6ACC0}"/>
              </a:ext>
            </a:extLst>
          </p:cNvPr>
          <p:cNvSpPr txBox="1"/>
          <p:nvPr/>
        </p:nvSpPr>
        <p:spPr>
          <a:xfrm>
            <a:off x="6129651" y="3963997"/>
            <a:ext cx="1326356" cy="307777"/>
          </a:xfrm>
          <a:prstGeom prst="rect">
            <a:avLst/>
          </a:prstGeom>
          <a:noFill/>
        </p:spPr>
        <p:txBody>
          <a:bodyPr wrap="square">
            <a:spAutoFit/>
          </a:bodyPr>
          <a:lstStyle/>
          <a:p>
            <a:pPr algn="ctr" rtl="1"/>
            <a:r>
              <a:rPr lang="ar-DZ" sz="14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تحسين الادارة</a:t>
            </a:r>
            <a:endParaRPr lang="fr-FR" sz="14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43" name="TextBox 42">
            <a:extLst>
              <a:ext uri="{FF2B5EF4-FFF2-40B4-BE49-F238E27FC236}">
                <a16:creationId xmlns:a16="http://schemas.microsoft.com/office/drawing/2014/main" id="{F3CB7D58-38C5-418E-8C9B-83052C023009}"/>
              </a:ext>
            </a:extLst>
          </p:cNvPr>
          <p:cNvSpPr txBox="1"/>
          <p:nvPr/>
        </p:nvSpPr>
        <p:spPr>
          <a:xfrm>
            <a:off x="1814591" y="3925381"/>
            <a:ext cx="2033587" cy="307777"/>
          </a:xfrm>
          <a:prstGeom prst="rect">
            <a:avLst/>
          </a:prstGeom>
          <a:noFill/>
        </p:spPr>
        <p:txBody>
          <a:bodyPr wrap="square">
            <a:spAutoFit/>
          </a:bodyPr>
          <a:lstStyle/>
          <a:p>
            <a:pPr algn="ctr" rtl="1"/>
            <a:r>
              <a:rPr lang="ar-DZ" sz="14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النفايات الدعم الدولي</a:t>
            </a:r>
            <a:endParaRPr lang="fr-FR" sz="14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7" name="Freeform 4">
            <a:extLst>
              <a:ext uri="{FF2B5EF4-FFF2-40B4-BE49-F238E27FC236}">
                <a16:creationId xmlns:a16="http://schemas.microsoft.com/office/drawing/2014/main" id="{3AED8DBA-27A7-4B14-BA37-32C4F2A18CE4}"/>
              </a:ext>
            </a:extLst>
          </p:cNvPr>
          <p:cNvSpPr/>
          <p:nvPr/>
        </p:nvSpPr>
        <p:spPr>
          <a:xfrm>
            <a:off x="8792765" y="0"/>
            <a:ext cx="3205163" cy="2958679"/>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4">
            <a:extLst>
              <a:ext uri="{FF2B5EF4-FFF2-40B4-BE49-F238E27FC236}">
                <a16:creationId xmlns:a16="http://schemas.microsoft.com/office/drawing/2014/main" id="{158DB185-8D98-401A-9690-43D9F012939A}"/>
              </a:ext>
            </a:extLst>
          </p:cNvPr>
          <p:cNvSpPr/>
          <p:nvPr/>
        </p:nvSpPr>
        <p:spPr>
          <a:xfrm rot="10800000">
            <a:off x="5455442" y="2864179"/>
            <a:ext cx="2571750" cy="654558"/>
          </a:xfrm>
          <a:custGeom>
            <a:avLst/>
            <a:gdLst/>
            <a:ahLst/>
            <a:cxnLst/>
            <a:rect l="l" t="t" r="r" b="b"/>
            <a:pathLst>
              <a:path w="7315200" h="2871216">
                <a:moveTo>
                  <a:pt x="0" y="0"/>
                </a:moveTo>
                <a:lnTo>
                  <a:pt x="7315200" y="0"/>
                </a:lnTo>
                <a:lnTo>
                  <a:pt x="7315200" y="2871216"/>
                </a:lnTo>
                <a:lnTo>
                  <a:pt x="0" y="28712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TextBox 19">
            <a:extLst>
              <a:ext uri="{FF2B5EF4-FFF2-40B4-BE49-F238E27FC236}">
                <a16:creationId xmlns:a16="http://schemas.microsoft.com/office/drawing/2014/main" id="{938A9BB5-4C3B-48AD-AA5A-57E0DF14F767}"/>
              </a:ext>
            </a:extLst>
          </p:cNvPr>
          <p:cNvSpPr txBox="1"/>
          <p:nvPr/>
        </p:nvSpPr>
        <p:spPr>
          <a:xfrm>
            <a:off x="5851845" y="3054879"/>
            <a:ext cx="1669257" cy="307777"/>
          </a:xfrm>
          <a:prstGeom prst="rect">
            <a:avLst/>
          </a:prstGeom>
          <a:noFill/>
        </p:spPr>
        <p:txBody>
          <a:bodyPr wrap="square">
            <a:spAutoFit/>
          </a:bodyPr>
          <a:lstStyle/>
          <a:p>
            <a:pPr algn="ctr" rtl="1"/>
            <a:r>
              <a:rPr lang="ar-DZ" sz="14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التوعية والتدريب</a:t>
            </a:r>
            <a:endParaRPr lang="fr-FR" sz="14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Tree>
    <p:extLst>
      <p:ext uri="{BB962C8B-B14F-4D97-AF65-F5344CB8AC3E}">
        <p14:creationId xmlns:p14="http://schemas.microsoft.com/office/powerpoint/2010/main" val="1158990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4F2E59-644A-425D-B555-B5E55E2F0534}"/>
              </a:ext>
            </a:extLst>
          </p:cNvPr>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6070B673-47B9-4D99-BB71-EFD3ECC50847}"/>
              </a:ext>
            </a:extLst>
          </p:cNvPr>
          <p:cNvSpPr/>
          <p:nvPr/>
        </p:nvSpPr>
        <p:spPr>
          <a:xfrm>
            <a:off x="0" y="0"/>
            <a:ext cx="12192000" cy="6858000"/>
          </a:xfrm>
          <a:prstGeom prst="rect">
            <a:avLst/>
          </a:prstGeom>
          <a:gradFill>
            <a:gsLst>
              <a:gs pos="100000">
                <a:srgbClr val="A7DE9A">
                  <a:alpha val="64000"/>
                </a:srgbClr>
              </a:gs>
              <a:gs pos="5000">
                <a:schemeClr val="bg1">
                  <a:alpha val="68000"/>
                </a:schemeClr>
              </a:gs>
            </a:gsLst>
            <a:lin ang="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a:t> التحديات التشريعية والتنظيمية </a:t>
            </a:r>
            <a:endParaRPr lang="fr-FR"/>
          </a:p>
        </p:txBody>
      </p:sp>
      <p:sp>
        <p:nvSpPr>
          <p:cNvPr id="25" name="Freeform 8">
            <a:extLst>
              <a:ext uri="{FF2B5EF4-FFF2-40B4-BE49-F238E27FC236}">
                <a16:creationId xmlns:a16="http://schemas.microsoft.com/office/drawing/2014/main" id="{A663150B-22BA-4965-8828-8FC6E68AC12E}"/>
              </a:ext>
            </a:extLst>
          </p:cNvPr>
          <p:cNvSpPr/>
          <p:nvPr/>
        </p:nvSpPr>
        <p:spPr>
          <a:xfrm>
            <a:off x="9639301" y="30900"/>
            <a:ext cx="2552699" cy="1316520"/>
          </a:xfrm>
          <a:custGeom>
            <a:avLst/>
            <a:gdLst/>
            <a:ahLst/>
            <a:cxnLst/>
            <a:rect l="l" t="t" r="r" b="b"/>
            <a:pathLst>
              <a:path w="14723269" h="8229600">
                <a:moveTo>
                  <a:pt x="0" y="0"/>
                </a:moveTo>
                <a:lnTo>
                  <a:pt x="14723268" y="0"/>
                </a:lnTo>
                <a:lnTo>
                  <a:pt x="14723268" y="8229600"/>
                </a:lnTo>
                <a:lnTo>
                  <a:pt x="0" y="8229600"/>
                </a:lnTo>
                <a:lnTo>
                  <a:pt x="0" y="0"/>
                </a:lnTo>
                <a:close/>
              </a:path>
            </a:pathLst>
          </a:custGeom>
          <a:blipFill>
            <a:blip r:embed="rId3"/>
            <a:stretch>
              <a:fillRect/>
            </a:stretch>
          </a:blipFill>
        </p:spPr>
      </p:sp>
      <p:sp>
        <p:nvSpPr>
          <p:cNvPr id="26" name="Freeform 8">
            <a:extLst>
              <a:ext uri="{FF2B5EF4-FFF2-40B4-BE49-F238E27FC236}">
                <a16:creationId xmlns:a16="http://schemas.microsoft.com/office/drawing/2014/main" id="{ACA4D88D-528E-4A3D-88F9-64DC640E924A}"/>
              </a:ext>
            </a:extLst>
          </p:cNvPr>
          <p:cNvSpPr/>
          <p:nvPr/>
        </p:nvSpPr>
        <p:spPr>
          <a:xfrm>
            <a:off x="0" y="689160"/>
            <a:ext cx="12192000" cy="4557600"/>
          </a:xfrm>
          <a:custGeom>
            <a:avLst/>
            <a:gdLst/>
            <a:ahLst/>
            <a:cxnLst/>
            <a:rect l="l" t="t" r="r" b="b"/>
            <a:pathLst>
              <a:path w="7315200" h="2011680">
                <a:moveTo>
                  <a:pt x="0" y="0"/>
                </a:moveTo>
                <a:lnTo>
                  <a:pt x="7315200" y="0"/>
                </a:lnTo>
                <a:lnTo>
                  <a:pt x="7315200" y="2011680"/>
                </a:lnTo>
                <a:lnTo>
                  <a:pt x="0" y="2011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5">
            <a:extLst>
              <a:ext uri="{FF2B5EF4-FFF2-40B4-BE49-F238E27FC236}">
                <a16:creationId xmlns:a16="http://schemas.microsoft.com/office/drawing/2014/main" id="{49958FBF-6E38-4B69-BBC2-34FA02325FFD}"/>
              </a:ext>
            </a:extLst>
          </p:cNvPr>
          <p:cNvSpPr/>
          <p:nvPr/>
        </p:nvSpPr>
        <p:spPr>
          <a:xfrm>
            <a:off x="0" y="3220600"/>
            <a:ext cx="4838699" cy="3637399"/>
          </a:xfrm>
          <a:custGeom>
            <a:avLst/>
            <a:gdLst/>
            <a:ahLst/>
            <a:cxnLst/>
            <a:rect l="l" t="t" r="r" b="b"/>
            <a:pathLst>
              <a:path w="5200379" h="4114800">
                <a:moveTo>
                  <a:pt x="0" y="0"/>
                </a:moveTo>
                <a:lnTo>
                  <a:pt x="5200379" y="0"/>
                </a:lnTo>
                <a:lnTo>
                  <a:pt x="520037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Freeform 4">
            <a:extLst>
              <a:ext uri="{FF2B5EF4-FFF2-40B4-BE49-F238E27FC236}">
                <a16:creationId xmlns:a16="http://schemas.microsoft.com/office/drawing/2014/main" id="{093949F3-692E-407C-A837-E95F4ED16300}"/>
              </a:ext>
            </a:extLst>
          </p:cNvPr>
          <p:cNvSpPr/>
          <p:nvPr/>
        </p:nvSpPr>
        <p:spPr>
          <a:xfrm rot="10800000">
            <a:off x="3133726" y="1665107"/>
            <a:ext cx="2571750" cy="654558"/>
          </a:xfrm>
          <a:custGeom>
            <a:avLst/>
            <a:gdLst/>
            <a:ahLst/>
            <a:cxnLst/>
            <a:rect l="l" t="t" r="r" b="b"/>
            <a:pathLst>
              <a:path w="7315200" h="2871216">
                <a:moveTo>
                  <a:pt x="0" y="0"/>
                </a:moveTo>
                <a:lnTo>
                  <a:pt x="7315200" y="0"/>
                </a:lnTo>
                <a:lnTo>
                  <a:pt x="7315200" y="2871216"/>
                </a:lnTo>
                <a:lnTo>
                  <a:pt x="0" y="28712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4">
            <a:extLst>
              <a:ext uri="{FF2B5EF4-FFF2-40B4-BE49-F238E27FC236}">
                <a16:creationId xmlns:a16="http://schemas.microsoft.com/office/drawing/2014/main" id="{A3508188-C8E3-4F70-8371-62E8BF9D0ED8}"/>
              </a:ext>
            </a:extLst>
          </p:cNvPr>
          <p:cNvSpPr/>
          <p:nvPr/>
        </p:nvSpPr>
        <p:spPr>
          <a:xfrm rot="10800000">
            <a:off x="7646193" y="1678401"/>
            <a:ext cx="2571750" cy="654558"/>
          </a:xfrm>
          <a:custGeom>
            <a:avLst/>
            <a:gdLst/>
            <a:ahLst/>
            <a:cxnLst/>
            <a:rect l="l" t="t" r="r" b="b"/>
            <a:pathLst>
              <a:path w="7315200" h="2871216">
                <a:moveTo>
                  <a:pt x="0" y="0"/>
                </a:moveTo>
                <a:lnTo>
                  <a:pt x="7315200" y="0"/>
                </a:lnTo>
                <a:lnTo>
                  <a:pt x="7315200" y="2871216"/>
                </a:lnTo>
                <a:lnTo>
                  <a:pt x="0" y="28712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1" name="Freeform 4">
            <a:extLst>
              <a:ext uri="{FF2B5EF4-FFF2-40B4-BE49-F238E27FC236}">
                <a16:creationId xmlns:a16="http://schemas.microsoft.com/office/drawing/2014/main" id="{B325591C-B09C-48AC-95CB-CD25CCE19C25}"/>
              </a:ext>
            </a:extLst>
          </p:cNvPr>
          <p:cNvSpPr/>
          <p:nvPr/>
        </p:nvSpPr>
        <p:spPr>
          <a:xfrm rot="10800000">
            <a:off x="5379244" y="2603549"/>
            <a:ext cx="2571750" cy="654558"/>
          </a:xfrm>
          <a:custGeom>
            <a:avLst/>
            <a:gdLst/>
            <a:ahLst/>
            <a:cxnLst/>
            <a:rect l="l" t="t" r="r" b="b"/>
            <a:pathLst>
              <a:path w="7315200" h="2871216">
                <a:moveTo>
                  <a:pt x="0" y="0"/>
                </a:moveTo>
                <a:lnTo>
                  <a:pt x="7315200" y="0"/>
                </a:lnTo>
                <a:lnTo>
                  <a:pt x="7315200" y="2871216"/>
                </a:lnTo>
                <a:lnTo>
                  <a:pt x="0" y="28712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2" name="Freeform 4">
            <a:extLst>
              <a:ext uri="{FF2B5EF4-FFF2-40B4-BE49-F238E27FC236}">
                <a16:creationId xmlns:a16="http://schemas.microsoft.com/office/drawing/2014/main" id="{E48AFA6B-AF67-44B4-827D-220686D1A43A}"/>
              </a:ext>
            </a:extLst>
          </p:cNvPr>
          <p:cNvSpPr/>
          <p:nvPr/>
        </p:nvSpPr>
        <p:spPr>
          <a:xfrm rot="10800000">
            <a:off x="3133726" y="3440000"/>
            <a:ext cx="2571750" cy="654558"/>
          </a:xfrm>
          <a:custGeom>
            <a:avLst/>
            <a:gdLst/>
            <a:ahLst/>
            <a:cxnLst/>
            <a:rect l="l" t="t" r="r" b="b"/>
            <a:pathLst>
              <a:path w="7315200" h="2871216">
                <a:moveTo>
                  <a:pt x="0" y="0"/>
                </a:moveTo>
                <a:lnTo>
                  <a:pt x="7315200" y="0"/>
                </a:lnTo>
                <a:lnTo>
                  <a:pt x="7315200" y="2871216"/>
                </a:lnTo>
                <a:lnTo>
                  <a:pt x="0" y="28712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3" name="Freeform 4">
            <a:extLst>
              <a:ext uri="{FF2B5EF4-FFF2-40B4-BE49-F238E27FC236}">
                <a16:creationId xmlns:a16="http://schemas.microsoft.com/office/drawing/2014/main" id="{79E48877-7264-4989-BA02-F5045C465A71}"/>
              </a:ext>
            </a:extLst>
          </p:cNvPr>
          <p:cNvSpPr/>
          <p:nvPr/>
        </p:nvSpPr>
        <p:spPr>
          <a:xfrm rot="10800000">
            <a:off x="7646193" y="3453294"/>
            <a:ext cx="2571750" cy="654558"/>
          </a:xfrm>
          <a:custGeom>
            <a:avLst/>
            <a:gdLst/>
            <a:ahLst/>
            <a:cxnLst/>
            <a:rect l="l" t="t" r="r" b="b"/>
            <a:pathLst>
              <a:path w="7315200" h="2871216">
                <a:moveTo>
                  <a:pt x="0" y="0"/>
                </a:moveTo>
                <a:lnTo>
                  <a:pt x="7315200" y="0"/>
                </a:lnTo>
                <a:lnTo>
                  <a:pt x="7315200" y="2871216"/>
                </a:lnTo>
                <a:lnTo>
                  <a:pt x="0" y="28712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5" name="TextBox 34">
            <a:extLst>
              <a:ext uri="{FF2B5EF4-FFF2-40B4-BE49-F238E27FC236}">
                <a16:creationId xmlns:a16="http://schemas.microsoft.com/office/drawing/2014/main" id="{BFC3F1EF-43BB-47B2-ACFF-D3F0EF7B3B70}"/>
              </a:ext>
            </a:extLst>
          </p:cNvPr>
          <p:cNvSpPr txBox="1"/>
          <p:nvPr/>
        </p:nvSpPr>
        <p:spPr>
          <a:xfrm>
            <a:off x="7891621" y="1737584"/>
            <a:ext cx="1871662" cy="584775"/>
          </a:xfrm>
          <a:prstGeom prst="rect">
            <a:avLst/>
          </a:prstGeom>
          <a:noFill/>
        </p:spPr>
        <p:txBody>
          <a:bodyPr wrap="square">
            <a:spAutoFit/>
          </a:bodyPr>
          <a:lstStyle/>
          <a:p>
            <a:pPr algn="ctr"/>
            <a:r>
              <a:rPr lang="fr-FR" sz="16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نقص</a:t>
            </a:r>
            <a:r>
              <a:rPr lang="fr-FR" sz="1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16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الوعي</a:t>
            </a:r>
            <a:r>
              <a:rPr lang="fr-FR" sz="1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و </a:t>
            </a:r>
            <a:r>
              <a:rPr lang="fr-FR" sz="16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التثقيف</a:t>
            </a:r>
            <a:endParaRPr lang="fr-FR" sz="1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37" name="TextBox 36">
            <a:extLst>
              <a:ext uri="{FF2B5EF4-FFF2-40B4-BE49-F238E27FC236}">
                <a16:creationId xmlns:a16="http://schemas.microsoft.com/office/drawing/2014/main" id="{EE32F73B-B5F4-4416-9F8E-46C3911E583B}"/>
              </a:ext>
            </a:extLst>
          </p:cNvPr>
          <p:cNvSpPr txBox="1"/>
          <p:nvPr/>
        </p:nvSpPr>
        <p:spPr>
          <a:xfrm>
            <a:off x="3322005" y="1724290"/>
            <a:ext cx="2052637" cy="584775"/>
          </a:xfrm>
          <a:prstGeom prst="rect">
            <a:avLst/>
          </a:prstGeom>
          <a:noFill/>
        </p:spPr>
        <p:txBody>
          <a:bodyPr wrap="square">
            <a:spAutoFit/>
          </a:bodyPr>
          <a:lstStyle/>
          <a:p>
            <a:pPr algn="ctr"/>
            <a:r>
              <a:rPr lang="fr-FR" sz="1600" dirty="0">
                <a:latin typeface="GE SS Two Bold" panose="020A0503020102020204" pitchFamily="18" charset="-78"/>
                <a:ea typeface="GE SS Two Bold" panose="020A0503020102020204" pitchFamily="18" charset="-78"/>
                <a:cs typeface="GE SS Two Bold" panose="020A0503020102020204" pitchFamily="18" charset="-78"/>
              </a:rPr>
              <a:t> </a:t>
            </a:r>
            <a:r>
              <a:rPr lang="fr-FR" sz="16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البنيه</a:t>
            </a:r>
            <a:r>
              <a:rPr lang="fr-FR" sz="1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16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التحتية</a:t>
            </a:r>
            <a:r>
              <a:rPr lang="fr-FR" sz="1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16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غير</a:t>
            </a:r>
            <a:r>
              <a:rPr lang="fr-FR" sz="1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16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كافية</a:t>
            </a:r>
            <a:endParaRPr lang="fr-FR" sz="1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39" name="TextBox 38">
            <a:extLst>
              <a:ext uri="{FF2B5EF4-FFF2-40B4-BE49-F238E27FC236}">
                <a16:creationId xmlns:a16="http://schemas.microsoft.com/office/drawing/2014/main" id="{DF8F780F-FA35-4A82-83FF-188935449981}"/>
              </a:ext>
            </a:extLst>
          </p:cNvPr>
          <p:cNvSpPr txBox="1"/>
          <p:nvPr/>
        </p:nvSpPr>
        <p:spPr>
          <a:xfrm>
            <a:off x="5300506" y="2684044"/>
            <a:ext cx="2571750" cy="584775"/>
          </a:xfrm>
          <a:prstGeom prst="rect">
            <a:avLst/>
          </a:prstGeom>
          <a:noFill/>
        </p:spPr>
        <p:txBody>
          <a:bodyPr wrap="square">
            <a:spAutoFit/>
          </a:bodyPr>
          <a:lstStyle/>
          <a:p>
            <a:pPr algn="ctr"/>
            <a:r>
              <a:rPr lang="fr-FR" sz="1600" dirty="0">
                <a:latin typeface="GE SS Two Bold" panose="020A0503020102020204" pitchFamily="18" charset="-78"/>
                <a:ea typeface="GE SS Two Bold" panose="020A0503020102020204" pitchFamily="18" charset="-78"/>
                <a:cs typeface="GE SS Two Bold" panose="020A0503020102020204" pitchFamily="18" charset="-78"/>
              </a:rPr>
              <a:t> </a:t>
            </a:r>
            <a:r>
              <a:rPr lang="fr-FR" sz="16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التحديات</a:t>
            </a:r>
            <a:r>
              <a:rPr lang="fr-FR" sz="1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16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التشريعية</a:t>
            </a:r>
            <a:r>
              <a:rPr lang="fr-FR" sz="1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16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والتنظيمية</a:t>
            </a:r>
            <a:r>
              <a:rPr lang="fr-FR" sz="1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p>
        </p:txBody>
      </p:sp>
      <p:sp>
        <p:nvSpPr>
          <p:cNvPr id="41" name="TextBox 40">
            <a:extLst>
              <a:ext uri="{FF2B5EF4-FFF2-40B4-BE49-F238E27FC236}">
                <a16:creationId xmlns:a16="http://schemas.microsoft.com/office/drawing/2014/main" id="{82574BFB-39FC-485E-BCA8-DC66C0D6ACC0}"/>
              </a:ext>
            </a:extLst>
          </p:cNvPr>
          <p:cNvSpPr txBox="1"/>
          <p:nvPr/>
        </p:nvSpPr>
        <p:spPr>
          <a:xfrm>
            <a:off x="7631747" y="3549996"/>
            <a:ext cx="2571750" cy="584775"/>
          </a:xfrm>
          <a:prstGeom prst="rect">
            <a:avLst/>
          </a:prstGeom>
          <a:noFill/>
        </p:spPr>
        <p:txBody>
          <a:bodyPr wrap="square">
            <a:spAutoFit/>
          </a:bodyPr>
          <a:lstStyle/>
          <a:p>
            <a:pPr algn="ctr"/>
            <a:r>
              <a:rPr lang="fr-FR" sz="16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الاعتماد</a:t>
            </a:r>
            <a:r>
              <a:rPr lang="fr-FR" sz="1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16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على</a:t>
            </a:r>
            <a:r>
              <a:rPr lang="fr-FR" sz="1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16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الاقتصاد</a:t>
            </a:r>
            <a:r>
              <a:rPr lang="fr-FR" sz="1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16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الخطي</a:t>
            </a:r>
            <a:r>
              <a:rPr lang="fr-FR" sz="1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p>
        </p:txBody>
      </p:sp>
      <p:sp>
        <p:nvSpPr>
          <p:cNvPr id="43" name="TextBox 42">
            <a:extLst>
              <a:ext uri="{FF2B5EF4-FFF2-40B4-BE49-F238E27FC236}">
                <a16:creationId xmlns:a16="http://schemas.microsoft.com/office/drawing/2014/main" id="{F3CB7D58-38C5-418E-8C9B-83052C023009}"/>
              </a:ext>
            </a:extLst>
          </p:cNvPr>
          <p:cNvSpPr txBox="1"/>
          <p:nvPr/>
        </p:nvSpPr>
        <p:spPr>
          <a:xfrm>
            <a:off x="3291047" y="3521313"/>
            <a:ext cx="2033587" cy="584775"/>
          </a:xfrm>
          <a:prstGeom prst="rect">
            <a:avLst/>
          </a:prstGeom>
          <a:noFill/>
        </p:spPr>
        <p:txBody>
          <a:bodyPr wrap="square">
            <a:spAutoFit/>
          </a:bodyPr>
          <a:lstStyle/>
          <a:p>
            <a:pPr algn="ctr"/>
            <a:r>
              <a:rPr lang="fr-FR" sz="16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الموارد</a:t>
            </a:r>
            <a:r>
              <a:rPr lang="fr-FR" sz="1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16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الماليه</a:t>
            </a:r>
            <a:r>
              <a:rPr lang="fr-FR" sz="1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16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المحدودة</a:t>
            </a:r>
            <a:endParaRPr lang="fr-FR" sz="1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Tree>
    <p:extLst>
      <p:ext uri="{BB962C8B-B14F-4D97-AF65-F5344CB8AC3E}">
        <p14:creationId xmlns:p14="http://schemas.microsoft.com/office/powerpoint/2010/main" val="4119548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048C875D-DC4B-4016-AB41-47E8EB3518CF}"/>
              </a:ext>
            </a:extLst>
          </p:cNvPr>
          <p:cNvSpPr txBox="1"/>
          <p:nvPr/>
        </p:nvSpPr>
        <p:spPr>
          <a:xfrm>
            <a:off x="12192000" y="2527871"/>
            <a:ext cx="6474542" cy="2308324"/>
          </a:xfrm>
          <a:prstGeom prst="rect">
            <a:avLst/>
          </a:prstGeom>
          <a:noFill/>
        </p:spPr>
        <p:txBody>
          <a:bodyPr wrap="square">
            <a:spAutoFit/>
          </a:bodyPr>
          <a:lstStyle/>
          <a:p>
            <a:pPr algn="ct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مع</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تزايد</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الوعي</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العالمي</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باهمية</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الاقتصاد</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الدائري</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يمكن</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ان</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تتجه</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الجزائر</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نحو</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تحقيق</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تحول</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فعال</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من</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خلال</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عده</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افاق</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واليات</a:t>
            </a:r>
            <a:endParaRPr lang="fr-FR" sz="3600" b="1"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45" name="Freeform 10">
            <a:extLst>
              <a:ext uri="{FF2B5EF4-FFF2-40B4-BE49-F238E27FC236}">
                <a16:creationId xmlns:a16="http://schemas.microsoft.com/office/drawing/2014/main" id="{34946F14-D67A-4EEE-B869-07B2109563F5}"/>
              </a:ext>
            </a:extLst>
          </p:cNvPr>
          <p:cNvSpPr/>
          <p:nvPr/>
        </p:nvSpPr>
        <p:spPr>
          <a:xfrm rot="4539451">
            <a:off x="8738166" y="5066928"/>
            <a:ext cx="366995" cy="387417"/>
          </a:xfrm>
          <a:custGeom>
            <a:avLst/>
            <a:gdLst/>
            <a:ahLst/>
            <a:cxnLst/>
            <a:rect l="l" t="t" r="r" b="b"/>
            <a:pathLst>
              <a:path w="7615809" h="8229600">
                <a:moveTo>
                  <a:pt x="0" y="0"/>
                </a:moveTo>
                <a:lnTo>
                  <a:pt x="7615808" y="0"/>
                </a:lnTo>
                <a:lnTo>
                  <a:pt x="7615808" y="8229600"/>
                </a:lnTo>
                <a:lnTo>
                  <a:pt x="0" y="8229600"/>
                </a:lnTo>
                <a:lnTo>
                  <a:pt x="0" y="0"/>
                </a:lnTo>
                <a:close/>
              </a:path>
            </a:pathLst>
          </a:custGeom>
          <a:blipFill>
            <a:blip r:embed="rId2"/>
            <a:stretch>
              <a:fillRect/>
            </a:stretch>
          </a:blipFill>
        </p:spPr>
      </p:sp>
      <p:sp>
        <p:nvSpPr>
          <p:cNvPr id="44" name="Freeform 8">
            <a:extLst>
              <a:ext uri="{FF2B5EF4-FFF2-40B4-BE49-F238E27FC236}">
                <a16:creationId xmlns:a16="http://schemas.microsoft.com/office/drawing/2014/main" id="{E0CE01AA-214B-418F-874E-47A52AE589DE}"/>
              </a:ext>
            </a:extLst>
          </p:cNvPr>
          <p:cNvSpPr/>
          <p:nvPr/>
        </p:nvSpPr>
        <p:spPr>
          <a:xfrm>
            <a:off x="2392067" y="1157967"/>
            <a:ext cx="1083749" cy="749850"/>
          </a:xfrm>
          <a:custGeom>
            <a:avLst/>
            <a:gdLst/>
            <a:ahLst/>
            <a:cxnLst/>
            <a:rect l="l" t="t" r="r" b="b"/>
            <a:pathLst>
              <a:path w="14917704" h="8229600">
                <a:moveTo>
                  <a:pt x="0" y="0"/>
                </a:moveTo>
                <a:lnTo>
                  <a:pt x="14917704" y="0"/>
                </a:lnTo>
                <a:lnTo>
                  <a:pt x="14917704" y="8229600"/>
                </a:lnTo>
                <a:lnTo>
                  <a:pt x="0" y="8229600"/>
                </a:lnTo>
                <a:lnTo>
                  <a:pt x="0" y="0"/>
                </a:lnTo>
                <a:close/>
              </a:path>
            </a:pathLst>
          </a:custGeom>
          <a:blipFill>
            <a:blip r:embed="rId3"/>
            <a:stretch>
              <a:fillRect/>
            </a:stretch>
          </a:blipFill>
        </p:spPr>
      </p:sp>
      <p:sp>
        <p:nvSpPr>
          <p:cNvPr id="8" name="Freeform 2">
            <a:extLst>
              <a:ext uri="{FF2B5EF4-FFF2-40B4-BE49-F238E27FC236}">
                <a16:creationId xmlns:a16="http://schemas.microsoft.com/office/drawing/2014/main" id="{CC24D0FB-F315-4B82-8DBA-6F1862850956}"/>
              </a:ext>
            </a:extLst>
          </p:cNvPr>
          <p:cNvSpPr/>
          <p:nvPr/>
        </p:nvSpPr>
        <p:spPr>
          <a:xfrm>
            <a:off x="-439503" y="3429000"/>
            <a:ext cx="4303059" cy="4114800"/>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Shape 14">
            <a:extLst>
              <a:ext uri="{FF2B5EF4-FFF2-40B4-BE49-F238E27FC236}">
                <a16:creationId xmlns:a16="http://schemas.microsoft.com/office/drawing/2014/main" id="{C0FBFD4E-93FC-4186-8663-A229AE430D9A}"/>
              </a:ext>
            </a:extLst>
          </p:cNvPr>
          <p:cNvSpPr/>
          <p:nvPr/>
        </p:nvSpPr>
        <p:spPr>
          <a:xfrm>
            <a:off x="1659376" y="931889"/>
            <a:ext cx="5692878" cy="1032387"/>
          </a:xfrm>
          <a:custGeom>
            <a:avLst/>
            <a:gdLst>
              <a:gd name="connsiteX0" fmla="*/ 483844 w 5692878"/>
              <a:gd name="connsiteY0" fmla="*/ 113726 h 1032387"/>
              <a:gd name="connsiteX1" fmla="*/ 370444 w 5692878"/>
              <a:gd name="connsiteY1" fmla="*/ 227453 h 1032387"/>
              <a:gd name="connsiteX2" fmla="*/ 483844 w 5692878"/>
              <a:gd name="connsiteY2" fmla="*/ 341180 h 1032387"/>
              <a:gd name="connsiteX3" fmla="*/ 597244 w 5692878"/>
              <a:gd name="connsiteY3" fmla="*/ 227453 h 1032387"/>
              <a:gd name="connsiteX4" fmla="*/ 483844 w 5692878"/>
              <a:gd name="connsiteY4" fmla="*/ 113726 h 1032387"/>
              <a:gd name="connsiteX5" fmla="*/ 258097 w 5692878"/>
              <a:gd name="connsiteY5" fmla="*/ 0 h 1032387"/>
              <a:gd name="connsiteX6" fmla="*/ 5692878 w 5692878"/>
              <a:gd name="connsiteY6" fmla="*/ 0 h 1032387"/>
              <a:gd name="connsiteX7" fmla="*/ 5434781 w 5692878"/>
              <a:gd name="connsiteY7" fmla="*/ 1032387 h 1032387"/>
              <a:gd name="connsiteX8" fmla="*/ 0 w 5692878"/>
              <a:gd name="connsiteY8" fmla="*/ 1032387 h 10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2878" h="1032387">
                <a:moveTo>
                  <a:pt x="483844" y="113726"/>
                </a:moveTo>
                <a:cubicBezTo>
                  <a:pt x="421215" y="113726"/>
                  <a:pt x="370444" y="164643"/>
                  <a:pt x="370444" y="227453"/>
                </a:cubicBezTo>
                <a:cubicBezTo>
                  <a:pt x="370444" y="290263"/>
                  <a:pt x="421215" y="341180"/>
                  <a:pt x="483844" y="341180"/>
                </a:cubicBezTo>
                <a:cubicBezTo>
                  <a:pt x="546473" y="341180"/>
                  <a:pt x="597244" y="290263"/>
                  <a:pt x="597244" y="227453"/>
                </a:cubicBezTo>
                <a:cubicBezTo>
                  <a:pt x="597244" y="164643"/>
                  <a:pt x="546473" y="113726"/>
                  <a:pt x="483844" y="113726"/>
                </a:cubicBezTo>
                <a:close/>
                <a:moveTo>
                  <a:pt x="258097" y="0"/>
                </a:moveTo>
                <a:lnTo>
                  <a:pt x="5692878" y="0"/>
                </a:lnTo>
                <a:lnTo>
                  <a:pt x="5434781" y="1032387"/>
                </a:lnTo>
                <a:lnTo>
                  <a:pt x="0" y="1032387"/>
                </a:lnTo>
                <a:close/>
              </a:path>
            </a:pathLst>
          </a:custGeom>
          <a:gradFill>
            <a:gsLst>
              <a:gs pos="100000">
                <a:srgbClr val="02A651"/>
              </a:gs>
              <a:gs pos="0">
                <a:schemeClr val="bg2">
                  <a:lumMod val="25000"/>
                </a:schemeClr>
              </a:gs>
            </a:gsLst>
            <a:lin ang="0" scaled="1"/>
          </a:gradFill>
          <a:ln>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pic>
        <p:nvPicPr>
          <p:cNvPr id="13" name="Picture 7">
            <a:extLst>
              <a:ext uri="{FF2B5EF4-FFF2-40B4-BE49-F238E27FC236}">
                <a16:creationId xmlns:a16="http://schemas.microsoft.com/office/drawing/2014/main" id="{1FB09C61-2D4C-403C-8734-C6D825E7B72F}"/>
              </a:ext>
            </a:extLst>
          </p:cNvPr>
          <p:cNvPicPr>
            <a:picLocks noChangeAspect="1"/>
          </p:cNvPicPr>
          <p:nvPr/>
        </p:nvPicPr>
        <p:blipFill>
          <a:blip r:embed="rId6"/>
          <a:srcRect/>
          <a:stretch>
            <a:fillRect/>
          </a:stretch>
        </p:blipFill>
        <p:spPr>
          <a:xfrm rot="3006934">
            <a:off x="711076" y="338279"/>
            <a:ext cx="1609940" cy="2236028"/>
          </a:xfrm>
          <a:prstGeom prst="rect">
            <a:avLst/>
          </a:prstGeom>
        </p:spPr>
      </p:pic>
      <p:sp>
        <p:nvSpPr>
          <p:cNvPr id="16" name="Freeform 4">
            <a:extLst>
              <a:ext uri="{FF2B5EF4-FFF2-40B4-BE49-F238E27FC236}">
                <a16:creationId xmlns:a16="http://schemas.microsoft.com/office/drawing/2014/main" id="{078BC2DB-4D63-4A51-8B97-E42A9E49C58D}"/>
              </a:ext>
            </a:extLst>
          </p:cNvPr>
          <p:cNvSpPr/>
          <p:nvPr/>
        </p:nvSpPr>
        <p:spPr>
          <a:xfrm>
            <a:off x="8460051" y="-292221"/>
            <a:ext cx="4039843" cy="3650226"/>
          </a:xfrm>
          <a:custGeom>
            <a:avLst/>
            <a:gdLst/>
            <a:ahLst/>
            <a:cxnLst/>
            <a:rect l="l" t="t" r="r" b="b"/>
            <a:pathLst>
              <a:path w="8957388" h="8229600">
                <a:moveTo>
                  <a:pt x="0" y="0"/>
                </a:moveTo>
                <a:lnTo>
                  <a:pt x="8957388" y="0"/>
                </a:lnTo>
                <a:lnTo>
                  <a:pt x="8957388" y="8229600"/>
                </a:lnTo>
                <a:lnTo>
                  <a:pt x="0" y="8229600"/>
                </a:lnTo>
                <a:lnTo>
                  <a:pt x="0" y="0"/>
                </a:lnTo>
                <a:close/>
              </a:path>
            </a:pathLst>
          </a:custGeom>
          <a:blipFill>
            <a:blip r:embed="rId7"/>
            <a:stretch>
              <a:fillRect/>
            </a:stretch>
          </a:blipFill>
        </p:spPr>
      </p:sp>
      <p:sp>
        <p:nvSpPr>
          <p:cNvPr id="22" name="Freeform: Shape 21">
            <a:extLst>
              <a:ext uri="{FF2B5EF4-FFF2-40B4-BE49-F238E27FC236}">
                <a16:creationId xmlns:a16="http://schemas.microsoft.com/office/drawing/2014/main" id="{74D2C2C8-F8E4-4CAF-B3BE-2CD77535EA7E}"/>
              </a:ext>
            </a:extLst>
          </p:cNvPr>
          <p:cNvSpPr/>
          <p:nvPr/>
        </p:nvSpPr>
        <p:spPr>
          <a:xfrm>
            <a:off x="4486524" y="4663587"/>
            <a:ext cx="5692878" cy="1032387"/>
          </a:xfrm>
          <a:custGeom>
            <a:avLst/>
            <a:gdLst>
              <a:gd name="connsiteX0" fmla="*/ 5283624 w 5692878"/>
              <a:gd name="connsiteY0" fmla="*/ 111736 h 1032387"/>
              <a:gd name="connsiteX1" fmla="*/ 5160721 w 5692878"/>
              <a:gd name="connsiteY1" fmla="*/ 234136 h 1032387"/>
              <a:gd name="connsiteX2" fmla="*/ 5283624 w 5692878"/>
              <a:gd name="connsiteY2" fmla="*/ 356536 h 1032387"/>
              <a:gd name="connsiteX3" fmla="*/ 5406527 w 5692878"/>
              <a:gd name="connsiteY3" fmla="*/ 234136 h 1032387"/>
              <a:gd name="connsiteX4" fmla="*/ 5283624 w 5692878"/>
              <a:gd name="connsiteY4" fmla="*/ 111736 h 1032387"/>
              <a:gd name="connsiteX5" fmla="*/ 258097 w 5692878"/>
              <a:gd name="connsiteY5" fmla="*/ 0 h 1032387"/>
              <a:gd name="connsiteX6" fmla="*/ 5692878 w 5692878"/>
              <a:gd name="connsiteY6" fmla="*/ 0 h 1032387"/>
              <a:gd name="connsiteX7" fmla="*/ 5434781 w 5692878"/>
              <a:gd name="connsiteY7" fmla="*/ 1032387 h 1032387"/>
              <a:gd name="connsiteX8" fmla="*/ 0 w 5692878"/>
              <a:gd name="connsiteY8" fmla="*/ 1032387 h 10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2878" h="1032387">
                <a:moveTo>
                  <a:pt x="5283624" y="111736"/>
                </a:moveTo>
                <a:cubicBezTo>
                  <a:pt x="5215747" y="111736"/>
                  <a:pt x="5160721" y="166536"/>
                  <a:pt x="5160721" y="234136"/>
                </a:cubicBezTo>
                <a:cubicBezTo>
                  <a:pt x="5160721" y="301736"/>
                  <a:pt x="5215747" y="356536"/>
                  <a:pt x="5283624" y="356536"/>
                </a:cubicBezTo>
                <a:cubicBezTo>
                  <a:pt x="5351501" y="356536"/>
                  <a:pt x="5406527" y="301736"/>
                  <a:pt x="5406527" y="234136"/>
                </a:cubicBezTo>
                <a:cubicBezTo>
                  <a:pt x="5406527" y="166536"/>
                  <a:pt x="5351501" y="111736"/>
                  <a:pt x="5283624" y="111736"/>
                </a:cubicBezTo>
                <a:close/>
                <a:moveTo>
                  <a:pt x="258097" y="0"/>
                </a:moveTo>
                <a:lnTo>
                  <a:pt x="5692878" y="0"/>
                </a:lnTo>
                <a:lnTo>
                  <a:pt x="5434781" y="1032387"/>
                </a:lnTo>
                <a:lnTo>
                  <a:pt x="0" y="1032387"/>
                </a:lnTo>
                <a:close/>
              </a:path>
            </a:pathLst>
          </a:custGeom>
          <a:gradFill>
            <a:gsLst>
              <a:gs pos="100000">
                <a:srgbClr val="02A651"/>
              </a:gs>
              <a:gs pos="0">
                <a:schemeClr val="bg2">
                  <a:lumMod val="25000"/>
                </a:schemeClr>
              </a:gs>
            </a:gsLst>
            <a:lin ang="0" scaled="1"/>
          </a:gradFill>
          <a:ln>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pic>
        <p:nvPicPr>
          <p:cNvPr id="23" name="Picture 7">
            <a:extLst>
              <a:ext uri="{FF2B5EF4-FFF2-40B4-BE49-F238E27FC236}">
                <a16:creationId xmlns:a16="http://schemas.microsoft.com/office/drawing/2014/main" id="{4E974C7F-99E2-4C3B-9019-C68052FECA03}"/>
              </a:ext>
            </a:extLst>
          </p:cNvPr>
          <p:cNvPicPr>
            <a:picLocks noChangeAspect="1"/>
          </p:cNvPicPr>
          <p:nvPr/>
        </p:nvPicPr>
        <p:blipFill>
          <a:blip r:embed="rId6"/>
          <a:srcRect/>
          <a:stretch>
            <a:fillRect/>
          </a:stretch>
        </p:blipFill>
        <p:spPr>
          <a:xfrm rot="19319601">
            <a:off x="9597350" y="4303801"/>
            <a:ext cx="1609940" cy="2236028"/>
          </a:xfrm>
          <a:prstGeom prst="rect">
            <a:avLst/>
          </a:prstGeom>
        </p:spPr>
      </p:pic>
      <p:sp>
        <p:nvSpPr>
          <p:cNvPr id="26" name="TextBox 25">
            <a:extLst>
              <a:ext uri="{FF2B5EF4-FFF2-40B4-BE49-F238E27FC236}">
                <a16:creationId xmlns:a16="http://schemas.microsoft.com/office/drawing/2014/main" id="{42934252-DEB6-4D80-B763-15DCA0C56C77}"/>
              </a:ext>
            </a:extLst>
          </p:cNvPr>
          <p:cNvSpPr txBox="1"/>
          <p:nvPr/>
        </p:nvSpPr>
        <p:spPr>
          <a:xfrm>
            <a:off x="2297722" y="2738084"/>
            <a:ext cx="6191347" cy="1200329"/>
          </a:xfrm>
          <a:prstGeom prst="rect">
            <a:avLst/>
          </a:prstGeom>
          <a:noFill/>
        </p:spPr>
        <p:txBody>
          <a:bodyPr wrap="square">
            <a:spAutoFit/>
          </a:bodyPr>
          <a:lstStyle/>
          <a:p>
            <a:pPr algn="ct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الافاق</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المستقبل</a:t>
            </a:r>
            <a:r>
              <a:rPr lang="ar-DZ" sz="3600" b="1" dirty="0">
                <a:latin typeface="GE SS Two Bold" panose="020A0503020102020204" pitchFamily="18" charset="-78"/>
                <a:ea typeface="GE SS Two Bold" panose="020A0503020102020204" pitchFamily="18" charset="-78"/>
                <a:cs typeface="GE SS Two Bold" panose="020A0503020102020204" pitchFamily="18" charset="-78"/>
              </a:rPr>
              <a:t>ية</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للاقتصاد</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الدائري</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واليات</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التفعيل</a:t>
            </a:r>
            <a:endParaRPr lang="fr-FR" sz="3600" b="1"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30" name="TextBox 29">
            <a:extLst>
              <a:ext uri="{FF2B5EF4-FFF2-40B4-BE49-F238E27FC236}">
                <a16:creationId xmlns:a16="http://schemas.microsoft.com/office/drawing/2014/main" id="{19FF61D9-7003-4B3F-AE0F-A3F0BD5758A6}"/>
              </a:ext>
            </a:extLst>
          </p:cNvPr>
          <p:cNvSpPr txBox="1"/>
          <p:nvPr/>
        </p:nvSpPr>
        <p:spPr>
          <a:xfrm>
            <a:off x="2722146" y="1137363"/>
            <a:ext cx="4053792" cy="646331"/>
          </a:xfrm>
          <a:prstGeom prst="rect">
            <a:avLst/>
          </a:prstGeom>
          <a:noFill/>
        </p:spPr>
        <p:txBody>
          <a:bodyPr wrap="square">
            <a:spAutoFit/>
          </a:bodyPr>
          <a:lstStyle/>
          <a:p>
            <a:pPr algn="ctr" rtl="1"/>
            <a:r>
              <a:rPr lang="fr-FR" sz="36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الافاق</a:t>
            </a:r>
            <a:r>
              <a:rPr lang="fr-FR" sz="3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المستقبلي</a:t>
            </a:r>
            <a:r>
              <a:rPr lang="ar-DZ" sz="3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ة</a:t>
            </a:r>
            <a:r>
              <a:rPr lang="fr-FR" sz="3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p>
        </p:txBody>
      </p:sp>
      <p:sp>
        <p:nvSpPr>
          <p:cNvPr id="31" name="TextBox 30">
            <a:extLst>
              <a:ext uri="{FF2B5EF4-FFF2-40B4-BE49-F238E27FC236}">
                <a16:creationId xmlns:a16="http://schemas.microsoft.com/office/drawing/2014/main" id="{14636245-F436-4CFB-9A46-D3FF3DF1E0C3}"/>
              </a:ext>
            </a:extLst>
          </p:cNvPr>
          <p:cNvSpPr txBox="1"/>
          <p:nvPr/>
        </p:nvSpPr>
        <p:spPr>
          <a:xfrm>
            <a:off x="5502513" y="4906769"/>
            <a:ext cx="3428475" cy="646331"/>
          </a:xfrm>
          <a:prstGeom prst="rect">
            <a:avLst/>
          </a:prstGeom>
          <a:noFill/>
        </p:spPr>
        <p:txBody>
          <a:bodyPr wrap="square">
            <a:spAutoFit/>
          </a:bodyPr>
          <a:lstStyle/>
          <a:p>
            <a:pPr algn="r" rtl="1"/>
            <a:r>
              <a:rPr lang="ar-DZ" sz="3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آليات التفعيل </a:t>
            </a:r>
            <a:endParaRPr lang="fr-FR" sz="3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32" name="Arrow: Right 31">
            <a:extLst>
              <a:ext uri="{FF2B5EF4-FFF2-40B4-BE49-F238E27FC236}">
                <a16:creationId xmlns:a16="http://schemas.microsoft.com/office/drawing/2014/main" id="{C8A07983-F1B0-43A2-85B8-4E255E3F1BCD}"/>
              </a:ext>
            </a:extLst>
          </p:cNvPr>
          <p:cNvSpPr/>
          <p:nvPr/>
        </p:nvSpPr>
        <p:spPr>
          <a:xfrm>
            <a:off x="-5414783" y="4263612"/>
            <a:ext cx="5238750" cy="1359408"/>
          </a:xfrm>
          <a:prstGeom prst="rightArrow">
            <a:avLst/>
          </a:prstGeom>
          <a:solidFill>
            <a:srgbClr val="009444"/>
          </a:solidFill>
          <a:ln>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reeform 5">
            <a:extLst>
              <a:ext uri="{FF2B5EF4-FFF2-40B4-BE49-F238E27FC236}">
                <a16:creationId xmlns:a16="http://schemas.microsoft.com/office/drawing/2014/main" id="{334C6DE2-7EC9-49E5-8A1E-48381CB6CD9E}"/>
              </a:ext>
            </a:extLst>
          </p:cNvPr>
          <p:cNvSpPr/>
          <p:nvPr/>
        </p:nvSpPr>
        <p:spPr>
          <a:xfrm>
            <a:off x="14434340" y="8045697"/>
            <a:ext cx="2408903" cy="2275146"/>
          </a:xfrm>
          <a:custGeom>
            <a:avLst/>
            <a:gdLst/>
            <a:ahLst/>
            <a:cxnLst/>
            <a:rect l="l" t="t" r="r" b="b"/>
            <a:pathLst>
              <a:path w="5788082" h="4114800">
                <a:moveTo>
                  <a:pt x="0" y="0"/>
                </a:moveTo>
                <a:lnTo>
                  <a:pt x="5788082" y="0"/>
                </a:lnTo>
                <a:lnTo>
                  <a:pt x="578808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4" name="Freeform 5">
            <a:extLst>
              <a:ext uri="{FF2B5EF4-FFF2-40B4-BE49-F238E27FC236}">
                <a16:creationId xmlns:a16="http://schemas.microsoft.com/office/drawing/2014/main" id="{82110F35-8585-4E1A-AD21-4E2A8C38B5DE}"/>
              </a:ext>
            </a:extLst>
          </p:cNvPr>
          <p:cNvSpPr/>
          <p:nvPr/>
        </p:nvSpPr>
        <p:spPr>
          <a:xfrm>
            <a:off x="-2988859" y="-3276221"/>
            <a:ext cx="1577867" cy="1731551"/>
          </a:xfrm>
          <a:custGeom>
            <a:avLst/>
            <a:gdLst/>
            <a:ahLst/>
            <a:cxnLst/>
            <a:rect l="l" t="t" r="r" b="b"/>
            <a:pathLst>
              <a:path w="5788082" h="4114800">
                <a:moveTo>
                  <a:pt x="0" y="0"/>
                </a:moveTo>
                <a:lnTo>
                  <a:pt x="5788082" y="0"/>
                </a:lnTo>
                <a:lnTo>
                  <a:pt x="578808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dirty="0"/>
          </a:p>
        </p:txBody>
      </p:sp>
      <mc:AlternateContent xmlns:mc="http://schemas.openxmlformats.org/markup-compatibility/2006" xmlns:pslz="http://schemas.microsoft.com/office/powerpoint/2016/slidezoom">
        <mc:Choice Requires="pslz">
          <p:graphicFrame>
            <p:nvGraphicFramePr>
              <p:cNvPr id="35" name="Slide Zoom 34">
                <a:extLst>
                  <a:ext uri="{FF2B5EF4-FFF2-40B4-BE49-F238E27FC236}">
                    <a16:creationId xmlns:a16="http://schemas.microsoft.com/office/drawing/2014/main" id="{65A3898F-012C-4021-A1C2-F0934A57BE69}"/>
                  </a:ext>
                </a:extLst>
              </p:cNvPr>
              <p:cNvGraphicFramePr>
                <a:graphicFrameLocks noChangeAspect="1"/>
              </p:cNvGraphicFramePr>
              <p:nvPr>
                <p:extLst>
                  <p:ext uri="{D42A27DB-BD31-4B8C-83A1-F6EECF244321}">
                    <p14:modId xmlns:p14="http://schemas.microsoft.com/office/powerpoint/2010/main" val="860778261"/>
                  </p:ext>
                </p:extLst>
              </p:nvPr>
            </p:nvGraphicFramePr>
            <p:xfrm>
              <a:off x="6378318" y="8068591"/>
              <a:ext cx="3048000" cy="1714500"/>
            </p:xfrm>
            <a:graphic>
              <a:graphicData uri="http://schemas.microsoft.com/office/powerpoint/2016/slidezoom">
                <pslz:sldZm>
                  <pslz:sldZmObj sldId="272" cId="4119548885">
                    <pslz:zmPr id="{F20B5357-1302-42CB-8299-F40EE1095324}" transitionDur="1000">
                      <p166:blipFill xmlns:p166="http://schemas.microsoft.com/office/powerpoint/2016/6/main">
                        <a:blip r:embed="rId10"/>
                        <a:stretch>
                          <a:fillRect/>
                        </a:stretch>
                      </p166:blipFill>
                      <p166:spPr xmlns:p166="http://schemas.microsoft.com/office/powerpoint/2016/6/main">
                        <a:xfrm>
                          <a:off x="0" y="0"/>
                          <a:ext cx="3048000" cy="1714500"/>
                        </a:xfrm>
                        <a:prstGeom prst="rect">
                          <a:avLst/>
                        </a:prstGeom>
                        <a:ln w="228600" cap="sq" cmpd="thickThin">
                          <a:solidFill>
                            <a:srgbClr val="A7DE9A"/>
                          </a:solidFill>
                          <a:prstDash val="solid"/>
                          <a:miter lim="800000"/>
                        </a:ln>
                        <a:effectLst>
                          <a:innerShdw blurRad="76200">
                            <a:srgbClr val="000000"/>
                          </a:innerShdw>
                        </a:effectLst>
                      </p166:spPr>
                    </pslz:zmPr>
                  </pslz:sldZmObj>
                </pslz:sldZm>
              </a:graphicData>
            </a:graphic>
          </p:graphicFrame>
        </mc:Choice>
        <mc:Fallback xmlns="">
          <p:pic>
            <p:nvPicPr>
              <p:cNvPr id="35" name="Slide Zoom 34">
                <a:hlinkClick r:id="rId12" action="ppaction://hlinksldjump"/>
                <a:extLst>
                  <a:ext uri="{FF2B5EF4-FFF2-40B4-BE49-F238E27FC236}">
                    <a16:creationId xmlns:a16="http://schemas.microsoft.com/office/drawing/2014/main" id="{65A3898F-012C-4021-A1C2-F0934A57BE69}"/>
                  </a:ext>
                </a:extLst>
              </p:cNvPr>
              <p:cNvPicPr>
                <a:picLocks noGrp="1" noRot="1" noChangeAspect="1" noMove="1" noResize="1" noEditPoints="1" noAdjustHandles="1" noChangeArrowheads="1" noChangeShapeType="1"/>
              </p:cNvPicPr>
              <p:nvPr/>
            </p:nvPicPr>
            <p:blipFill>
              <a:blip r:embed="rId11"/>
              <a:stretch>
                <a:fillRect/>
              </a:stretch>
            </p:blipFill>
            <p:spPr>
              <a:xfrm>
                <a:off x="6378318" y="8068591"/>
                <a:ext cx="3048000" cy="1714500"/>
              </a:xfrm>
              <a:prstGeom prst="rect">
                <a:avLst/>
              </a:prstGeom>
              <a:ln w="228600" cap="sq" cmpd="thickThin">
                <a:solidFill>
                  <a:srgbClr val="A7DE9A"/>
                </a:solidFill>
                <a:prstDash val="solid"/>
                <a:miter lim="800000"/>
              </a:ln>
              <a:effectLst>
                <a:innerShdw blurRad="76200">
                  <a:srgbClr val="000000"/>
                </a:innerShdw>
              </a:effectLst>
            </p:spPr>
          </p:pic>
        </mc:Fallback>
      </mc:AlternateContent>
      <mc:AlternateContent xmlns:mc="http://schemas.openxmlformats.org/markup-compatibility/2006" xmlns:pslz="http://schemas.microsoft.com/office/powerpoint/2016/slidezoom">
        <mc:Choice Requires="pslz">
          <p:graphicFrame>
            <p:nvGraphicFramePr>
              <p:cNvPr id="36" name="Slide Zoom 35">
                <a:extLst>
                  <a:ext uri="{FF2B5EF4-FFF2-40B4-BE49-F238E27FC236}">
                    <a16:creationId xmlns:a16="http://schemas.microsoft.com/office/drawing/2014/main" id="{3C4AB3C8-0736-409B-B7E6-4C7ECD59F23C}"/>
                  </a:ext>
                </a:extLst>
              </p:cNvPr>
              <p:cNvGraphicFramePr>
                <a:graphicFrameLocks noChangeAspect="1"/>
              </p:cNvGraphicFramePr>
              <p:nvPr>
                <p:extLst>
                  <p:ext uri="{D42A27DB-BD31-4B8C-83A1-F6EECF244321}">
                    <p14:modId xmlns:p14="http://schemas.microsoft.com/office/powerpoint/2010/main" val="1771237631"/>
                  </p:ext>
                </p:extLst>
              </p:nvPr>
            </p:nvGraphicFramePr>
            <p:xfrm>
              <a:off x="1951816" y="-3180032"/>
              <a:ext cx="3048000" cy="1714500"/>
            </p:xfrm>
            <a:graphic>
              <a:graphicData uri="http://schemas.microsoft.com/office/powerpoint/2016/slidezoom">
                <pslz:sldZm>
                  <pslz:sldZmObj sldId="273" cId="1158990599">
                    <pslz:zmPr id="{5CAC7EE5-4854-4682-A254-E4F12B9B2829}" transitionDur="1000">
                      <p166:blipFill xmlns:p166="http://schemas.microsoft.com/office/powerpoint/2016/6/main">
                        <a:blip r:embed="rId13"/>
                        <a:stretch>
                          <a:fillRect/>
                        </a:stretch>
                      </p166:blipFill>
                      <p166:spPr xmlns:p166="http://schemas.microsoft.com/office/powerpoint/2016/6/main">
                        <a:xfrm>
                          <a:off x="0" y="0"/>
                          <a:ext cx="3048000" cy="1714500"/>
                        </a:xfrm>
                        <a:prstGeom prst="rect">
                          <a:avLst/>
                        </a:prstGeom>
                        <a:ln w="228600" cap="sq" cmpd="thickThin">
                          <a:solidFill>
                            <a:srgbClr val="A7DE9A"/>
                          </a:solidFill>
                          <a:prstDash val="solid"/>
                          <a:miter lim="800000"/>
                        </a:ln>
                        <a:effectLst>
                          <a:innerShdw blurRad="76200">
                            <a:srgbClr val="000000"/>
                          </a:innerShdw>
                        </a:effectLst>
                      </p166:spPr>
                    </pslz:zmPr>
                  </pslz:sldZmObj>
                </pslz:sldZm>
              </a:graphicData>
            </a:graphic>
          </p:graphicFrame>
        </mc:Choice>
        <mc:Fallback xmlns="">
          <p:pic>
            <p:nvPicPr>
              <p:cNvPr id="36" name="Slide Zoom 35">
                <a:hlinkClick r:id="rId14" action="ppaction://hlinksldjump"/>
                <a:extLst>
                  <a:ext uri="{FF2B5EF4-FFF2-40B4-BE49-F238E27FC236}">
                    <a16:creationId xmlns:a16="http://schemas.microsoft.com/office/drawing/2014/main" id="{3C4AB3C8-0736-409B-B7E6-4C7ECD59F23C}"/>
                  </a:ext>
                </a:extLst>
              </p:cNvPr>
              <p:cNvPicPr>
                <a:picLocks noGrp="1" noRot="1" noChangeAspect="1" noMove="1" noResize="1" noEditPoints="1" noAdjustHandles="1" noChangeArrowheads="1" noChangeShapeType="1"/>
              </p:cNvPicPr>
              <p:nvPr/>
            </p:nvPicPr>
            <p:blipFill>
              <a:blip r:embed="rId15"/>
              <a:stretch>
                <a:fillRect/>
              </a:stretch>
            </p:blipFill>
            <p:spPr>
              <a:xfrm>
                <a:off x="1951816" y="-3180032"/>
                <a:ext cx="3048000" cy="1714500"/>
              </a:xfrm>
              <a:prstGeom prst="rect">
                <a:avLst/>
              </a:prstGeom>
              <a:ln w="228600" cap="sq" cmpd="thickThin">
                <a:solidFill>
                  <a:srgbClr val="A7DE9A"/>
                </a:solidFill>
                <a:prstDash val="solid"/>
                <a:miter lim="800000"/>
              </a:ln>
              <a:effectLst>
                <a:innerShdw blurRad="76200">
                  <a:srgbClr val="000000"/>
                </a:innerShdw>
              </a:effectLst>
            </p:spPr>
          </p:pic>
        </mc:Fallback>
      </mc:AlternateContent>
      <p:sp>
        <p:nvSpPr>
          <p:cNvPr id="37" name="Arrow: Right 36">
            <a:extLst>
              <a:ext uri="{FF2B5EF4-FFF2-40B4-BE49-F238E27FC236}">
                <a16:creationId xmlns:a16="http://schemas.microsoft.com/office/drawing/2014/main" id="{731605CD-2B5B-4526-869A-975916F4733D}"/>
              </a:ext>
            </a:extLst>
          </p:cNvPr>
          <p:cNvSpPr/>
          <p:nvPr/>
        </p:nvSpPr>
        <p:spPr>
          <a:xfrm rot="10800000">
            <a:off x="12192000" y="1232626"/>
            <a:ext cx="5118919" cy="1359408"/>
          </a:xfrm>
          <a:prstGeom prst="rightArrow">
            <a:avLst/>
          </a:prstGeom>
          <a:solidFill>
            <a:srgbClr val="009444"/>
          </a:solidFill>
          <a:ln>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TextBox 37">
            <a:extLst>
              <a:ext uri="{FF2B5EF4-FFF2-40B4-BE49-F238E27FC236}">
                <a16:creationId xmlns:a16="http://schemas.microsoft.com/office/drawing/2014/main" id="{407CCBD5-EA3E-4917-BE4D-C4CE71934365}"/>
              </a:ext>
            </a:extLst>
          </p:cNvPr>
          <p:cNvSpPr txBox="1"/>
          <p:nvPr/>
        </p:nvSpPr>
        <p:spPr>
          <a:xfrm>
            <a:off x="13190587" y="1638791"/>
            <a:ext cx="4925962" cy="461665"/>
          </a:xfrm>
          <a:prstGeom prst="rect">
            <a:avLst/>
          </a:prstGeom>
          <a:noFill/>
        </p:spPr>
        <p:txBody>
          <a:bodyPr wrap="square" rtlCol="0">
            <a:spAutoFit/>
          </a:bodyPr>
          <a:lstStyle/>
          <a:p>
            <a:r>
              <a:rPr lang="ar-DZ" sz="2400" b="1" dirty="0">
                <a:solidFill>
                  <a:schemeClr val="bg1"/>
                </a:solidFill>
              </a:rPr>
              <a:t>فرص الاقتصاد الدائري في الجزائر </a:t>
            </a:r>
            <a:endParaRPr lang="fr-FR" sz="2400" b="1" dirty="0">
              <a:solidFill>
                <a:schemeClr val="bg1"/>
              </a:solidFill>
            </a:endParaRPr>
          </a:p>
        </p:txBody>
      </p:sp>
      <p:sp>
        <p:nvSpPr>
          <p:cNvPr id="39" name="Freeform 21">
            <a:extLst>
              <a:ext uri="{FF2B5EF4-FFF2-40B4-BE49-F238E27FC236}">
                <a16:creationId xmlns:a16="http://schemas.microsoft.com/office/drawing/2014/main" id="{6EA0D691-0320-49BD-9F54-7664CE9C540C}"/>
              </a:ext>
            </a:extLst>
          </p:cNvPr>
          <p:cNvSpPr/>
          <p:nvPr/>
        </p:nvSpPr>
        <p:spPr>
          <a:xfrm>
            <a:off x="16040443" y="3628410"/>
            <a:ext cx="802800" cy="8011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40" name="Freeform 21">
            <a:extLst>
              <a:ext uri="{FF2B5EF4-FFF2-40B4-BE49-F238E27FC236}">
                <a16:creationId xmlns:a16="http://schemas.microsoft.com/office/drawing/2014/main" id="{9D5D647C-028F-401D-8D70-18604A9AE098}"/>
              </a:ext>
            </a:extLst>
          </p:cNvPr>
          <p:cNvSpPr/>
          <p:nvPr/>
        </p:nvSpPr>
        <p:spPr>
          <a:xfrm>
            <a:off x="-6096000" y="-2183948"/>
            <a:ext cx="802800" cy="8011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41" name="Freeform 30">
            <a:extLst>
              <a:ext uri="{FF2B5EF4-FFF2-40B4-BE49-F238E27FC236}">
                <a16:creationId xmlns:a16="http://schemas.microsoft.com/office/drawing/2014/main" id="{EDF1469B-D37E-4735-A964-505E972393DB}"/>
              </a:ext>
            </a:extLst>
          </p:cNvPr>
          <p:cNvSpPr/>
          <p:nvPr/>
        </p:nvSpPr>
        <p:spPr>
          <a:xfrm>
            <a:off x="13563014" y="-2801970"/>
            <a:ext cx="2075778" cy="1704023"/>
          </a:xfrm>
          <a:custGeom>
            <a:avLst/>
            <a:gdLst/>
            <a:ahLst/>
            <a:cxnLst/>
            <a:rect l="l" t="t" r="r" b="b"/>
            <a:pathLst>
              <a:path w="8517050" h="8229600">
                <a:moveTo>
                  <a:pt x="0" y="0"/>
                </a:moveTo>
                <a:lnTo>
                  <a:pt x="8517050" y="0"/>
                </a:lnTo>
                <a:lnTo>
                  <a:pt x="8517050" y="8229600"/>
                </a:lnTo>
                <a:lnTo>
                  <a:pt x="0" y="8229600"/>
                </a:lnTo>
                <a:lnTo>
                  <a:pt x="0" y="0"/>
                </a:lnTo>
                <a:close/>
              </a:path>
            </a:pathLst>
          </a:custGeom>
          <a:blipFill>
            <a:blip r:embed="rId18"/>
            <a:stretch>
              <a:fillRect/>
            </a:stretch>
          </a:blipFill>
        </p:spPr>
      </p:sp>
      <p:sp>
        <p:nvSpPr>
          <p:cNvPr id="42" name="Freeform 30">
            <a:extLst>
              <a:ext uri="{FF2B5EF4-FFF2-40B4-BE49-F238E27FC236}">
                <a16:creationId xmlns:a16="http://schemas.microsoft.com/office/drawing/2014/main" id="{F6DDC553-C84A-4A3C-991F-5A76D1E19BA6}"/>
              </a:ext>
            </a:extLst>
          </p:cNvPr>
          <p:cNvSpPr/>
          <p:nvPr/>
        </p:nvSpPr>
        <p:spPr>
          <a:xfrm>
            <a:off x="-2426992" y="7399118"/>
            <a:ext cx="2032000" cy="1938992"/>
          </a:xfrm>
          <a:custGeom>
            <a:avLst/>
            <a:gdLst/>
            <a:ahLst/>
            <a:cxnLst/>
            <a:rect l="l" t="t" r="r" b="b"/>
            <a:pathLst>
              <a:path w="8517050" h="8229600">
                <a:moveTo>
                  <a:pt x="0" y="0"/>
                </a:moveTo>
                <a:lnTo>
                  <a:pt x="8517050" y="0"/>
                </a:lnTo>
                <a:lnTo>
                  <a:pt x="8517050" y="8229600"/>
                </a:lnTo>
                <a:lnTo>
                  <a:pt x="0" y="8229600"/>
                </a:lnTo>
                <a:lnTo>
                  <a:pt x="0" y="0"/>
                </a:lnTo>
                <a:close/>
              </a:path>
            </a:pathLst>
          </a:custGeom>
          <a:blipFill>
            <a:blip r:embed="rId18"/>
            <a:stretch>
              <a:fillRect/>
            </a:stretch>
          </a:blipFill>
        </p:spPr>
      </p:sp>
      <p:sp>
        <p:nvSpPr>
          <p:cNvPr id="43" name="TextBox 42">
            <a:extLst>
              <a:ext uri="{FF2B5EF4-FFF2-40B4-BE49-F238E27FC236}">
                <a16:creationId xmlns:a16="http://schemas.microsoft.com/office/drawing/2014/main" id="{55C4AB16-12BC-4642-9DE9-A107EFA29407}"/>
              </a:ext>
            </a:extLst>
          </p:cNvPr>
          <p:cNvSpPr txBox="1"/>
          <p:nvPr/>
        </p:nvSpPr>
        <p:spPr>
          <a:xfrm>
            <a:off x="-5012104" y="4714377"/>
            <a:ext cx="4925962" cy="461665"/>
          </a:xfrm>
          <a:prstGeom prst="rect">
            <a:avLst/>
          </a:prstGeom>
          <a:noFill/>
        </p:spPr>
        <p:txBody>
          <a:bodyPr wrap="square" rtlCol="0">
            <a:spAutoFit/>
          </a:bodyPr>
          <a:lstStyle/>
          <a:p>
            <a:r>
              <a:rPr lang="ar-DZ" sz="2400" b="1" dirty="0">
                <a:solidFill>
                  <a:schemeClr val="bg1"/>
                </a:solidFill>
              </a:rPr>
              <a:t>تحديات الاقتصاد الدائري في الجزائر </a:t>
            </a:r>
            <a:endParaRPr lang="fr-FR" sz="2400" b="1" dirty="0">
              <a:solidFill>
                <a:schemeClr val="bg1"/>
              </a:solidFill>
            </a:endParaRPr>
          </a:p>
        </p:txBody>
      </p:sp>
    </p:spTree>
    <p:extLst>
      <p:ext uri="{BB962C8B-B14F-4D97-AF65-F5344CB8AC3E}">
        <p14:creationId xmlns:p14="http://schemas.microsoft.com/office/powerpoint/2010/main" val="3658846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Parallelogram 28">
            <a:extLst>
              <a:ext uri="{FF2B5EF4-FFF2-40B4-BE49-F238E27FC236}">
                <a16:creationId xmlns:a16="http://schemas.microsoft.com/office/drawing/2014/main" id="{2E051A63-51A3-40F4-AF52-902B0A6E8F43}"/>
              </a:ext>
            </a:extLst>
          </p:cNvPr>
          <p:cNvSpPr/>
          <p:nvPr/>
        </p:nvSpPr>
        <p:spPr>
          <a:xfrm>
            <a:off x="12192000" y="1547446"/>
            <a:ext cx="7633009" cy="3797822"/>
          </a:xfrm>
          <a:prstGeom prst="parallelogram">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r" rtl="1">
              <a:lnSpc>
                <a:spcPct val="150000"/>
              </a:lnSpc>
              <a:buFont typeface="Courier New" panose="02070309020205020404" pitchFamily="49" charset="0"/>
              <a:buChar char="o"/>
            </a:pPr>
            <a:r>
              <a:rPr lang="ar-DZ" sz="2000" dirty="0">
                <a:latin typeface="GE SS Two Bold" panose="020A0503020102020204" pitchFamily="18" charset="-78"/>
                <a:ea typeface="GE SS Two Bold" panose="020A0503020102020204" pitchFamily="18" charset="-78"/>
                <a:cs typeface="GE SS Two Bold" panose="020A0503020102020204" pitchFamily="18" charset="-78"/>
              </a:rPr>
              <a:t>تحسين كفاءه الموارد </a:t>
            </a:r>
          </a:p>
          <a:p>
            <a:pPr marL="285750" indent="-285750" algn="r" rtl="1">
              <a:lnSpc>
                <a:spcPct val="150000"/>
              </a:lnSpc>
              <a:buFont typeface="Courier New" panose="02070309020205020404" pitchFamily="49" charset="0"/>
              <a:buChar char="o"/>
            </a:pPr>
            <a:r>
              <a:rPr lang="ar-DZ" sz="2000" dirty="0">
                <a:latin typeface="GE SS Two Bold" panose="020A0503020102020204" pitchFamily="18" charset="-78"/>
                <a:ea typeface="GE SS Two Bold" panose="020A0503020102020204" pitchFamily="18" charset="-78"/>
                <a:cs typeface="GE SS Two Bold" panose="020A0503020102020204" pitchFamily="18" charset="-78"/>
              </a:rPr>
              <a:t>خلق فرص عمل جديدة</a:t>
            </a:r>
          </a:p>
          <a:p>
            <a:pPr marL="285750" indent="-285750" algn="r" rtl="1">
              <a:lnSpc>
                <a:spcPct val="150000"/>
              </a:lnSpc>
              <a:buFont typeface="Courier New" panose="02070309020205020404" pitchFamily="49" charset="0"/>
              <a:buChar char="o"/>
            </a:pPr>
            <a:r>
              <a:rPr lang="ar-DZ" sz="2000" dirty="0">
                <a:latin typeface="GE SS Two Bold" panose="020A0503020102020204" pitchFamily="18" charset="-78"/>
                <a:ea typeface="GE SS Two Bold" panose="020A0503020102020204" pitchFamily="18" charset="-78"/>
                <a:cs typeface="GE SS Two Bold" panose="020A0503020102020204" pitchFamily="18" charset="-78"/>
              </a:rPr>
              <a:t> تعزيز الابتكار</a:t>
            </a:r>
          </a:p>
          <a:p>
            <a:pPr marL="285750" indent="-285750" algn="r" rtl="1">
              <a:lnSpc>
                <a:spcPct val="150000"/>
              </a:lnSpc>
              <a:buFont typeface="Courier New" panose="02070309020205020404" pitchFamily="49" charset="0"/>
              <a:buChar char="o"/>
            </a:pPr>
            <a:r>
              <a:rPr lang="ar-DZ" sz="2000" dirty="0">
                <a:latin typeface="GE SS Two Bold" panose="020A0503020102020204" pitchFamily="18" charset="-78"/>
                <a:ea typeface="GE SS Two Bold" panose="020A0503020102020204" pitchFamily="18" charset="-78"/>
                <a:cs typeface="GE SS Two Bold" panose="020A0503020102020204" pitchFamily="18" charset="-78"/>
              </a:rPr>
              <a:t> تحقيق التنمية المنتظمة</a:t>
            </a:r>
            <a:endParaRPr lang="fr-FR" sz="2000"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8" name="TextBox 27">
            <a:extLst>
              <a:ext uri="{FF2B5EF4-FFF2-40B4-BE49-F238E27FC236}">
                <a16:creationId xmlns:a16="http://schemas.microsoft.com/office/drawing/2014/main" id="{048C875D-DC4B-4016-AB41-47E8EB3518CF}"/>
              </a:ext>
            </a:extLst>
          </p:cNvPr>
          <p:cNvSpPr txBox="1"/>
          <p:nvPr/>
        </p:nvSpPr>
        <p:spPr>
          <a:xfrm>
            <a:off x="2063262" y="2269963"/>
            <a:ext cx="6474542" cy="2308324"/>
          </a:xfrm>
          <a:prstGeom prst="rect">
            <a:avLst/>
          </a:prstGeom>
          <a:noFill/>
        </p:spPr>
        <p:txBody>
          <a:bodyPr wrap="square">
            <a:spAutoFit/>
          </a:bodyPr>
          <a:lstStyle/>
          <a:p>
            <a:pPr algn="ct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مع</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تزايد</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الوعي</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العالمي</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باهمية</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الاقتصاد</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الدائري</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يمكن</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ان</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تتجه</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الجزائر</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نحو</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تحقيق</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تحول</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فعال</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من</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خلال</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عده</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افاق</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واليات</a:t>
            </a:r>
            <a:endParaRPr lang="fr-FR" sz="3600" b="1"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45" name="Freeform 10">
            <a:extLst>
              <a:ext uri="{FF2B5EF4-FFF2-40B4-BE49-F238E27FC236}">
                <a16:creationId xmlns:a16="http://schemas.microsoft.com/office/drawing/2014/main" id="{34946F14-D67A-4EEE-B869-07B2109563F5}"/>
              </a:ext>
            </a:extLst>
          </p:cNvPr>
          <p:cNvSpPr/>
          <p:nvPr/>
        </p:nvSpPr>
        <p:spPr>
          <a:xfrm rot="4539451">
            <a:off x="8738166" y="5066928"/>
            <a:ext cx="366995" cy="387417"/>
          </a:xfrm>
          <a:custGeom>
            <a:avLst/>
            <a:gdLst/>
            <a:ahLst/>
            <a:cxnLst/>
            <a:rect l="l" t="t" r="r" b="b"/>
            <a:pathLst>
              <a:path w="7615809" h="8229600">
                <a:moveTo>
                  <a:pt x="0" y="0"/>
                </a:moveTo>
                <a:lnTo>
                  <a:pt x="7615808" y="0"/>
                </a:lnTo>
                <a:lnTo>
                  <a:pt x="7615808" y="8229600"/>
                </a:lnTo>
                <a:lnTo>
                  <a:pt x="0" y="8229600"/>
                </a:lnTo>
                <a:lnTo>
                  <a:pt x="0" y="0"/>
                </a:lnTo>
                <a:close/>
              </a:path>
            </a:pathLst>
          </a:custGeom>
          <a:blipFill>
            <a:blip r:embed="rId2"/>
            <a:stretch>
              <a:fillRect/>
            </a:stretch>
          </a:blipFill>
        </p:spPr>
      </p:sp>
      <p:sp>
        <p:nvSpPr>
          <p:cNvPr id="44" name="Freeform 8">
            <a:extLst>
              <a:ext uri="{FF2B5EF4-FFF2-40B4-BE49-F238E27FC236}">
                <a16:creationId xmlns:a16="http://schemas.microsoft.com/office/drawing/2014/main" id="{E0CE01AA-214B-418F-874E-47A52AE589DE}"/>
              </a:ext>
            </a:extLst>
          </p:cNvPr>
          <p:cNvSpPr/>
          <p:nvPr/>
        </p:nvSpPr>
        <p:spPr>
          <a:xfrm>
            <a:off x="2392067" y="1157967"/>
            <a:ext cx="1083749" cy="749850"/>
          </a:xfrm>
          <a:custGeom>
            <a:avLst/>
            <a:gdLst/>
            <a:ahLst/>
            <a:cxnLst/>
            <a:rect l="l" t="t" r="r" b="b"/>
            <a:pathLst>
              <a:path w="14917704" h="8229600">
                <a:moveTo>
                  <a:pt x="0" y="0"/>
                </a:moveTo>
                <a:lnTo>
                  <a:pt x="14917704" y="0"/>
                </a:lnTo>
                <a:lnTo>
                  <a:pt x="14917704" y="8229600"/>
                </a:lnTo>
                <a:lnTo>
                  <a:pt x="0" y="8229600"/>
                </a:lnTo>
                <a:lnTo>
                  <a:pt x="0" y="0"/>
                </a:lnTo>
                <a:close/>
              </a:path>
            </a:pathLst>
          </a:custGeom>
          <a:blipFill>
            <a:blip r:embed="rId3"/>
            <a:stretch>
              <a:fillRect/>
            </a:stretch>
          </a:blipFill>
        </p:spPr>
      </p:sp>
      <p:sp>
        <p:nvSpPr>
          <p:cNvPr id="8" name="Freeform 2">
            <a:extLst>
              <a:ext uri="{FF2B5EF4-FFF2-40B4-BE49-F238E27FC236}">
                <a16:creationId xmlns:a16="http://schemas.microsoft.com/office/drawing/2014/main" id="{CC24D0FB-F315-4B82-8DBA-6F1862850956}"/>
              </a:ext>
            </a:extLst>
          </p:cNvPr>
          <p:cNvSpPr/>
          <p:nvPr/>
        </p:nvSpPr>
        <p:spPr>
          <a:xfrm>
            <a:off x="-439503" y="3429000"/>
            <a:ext cx="4303059" cy="4114800"/>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Shape 14">
            <a:extLst>
              <a:ext uri="{FF2B5EF4-FFF2-40B4-BE49-F238E27FC236}">
                <a16:creationId xmlns:a16="http://schemas.microsoft.com/office/drawing/2014/main" id="{C0FBFD4E-93FC-4186-8663-A229AE430D9A}"/>
              </a:ext>
            </a:extLst>
          </p:cNvPr>
          <p:cNvSpPr/>
          <p:nvPr/>
        </p:nvSpPr>
        <p:spPr>
          <a:xfrm>
            <a:off x="1659376" y="931889"/>
            <a:ext cx="5692878" cy="1032387"/>
          </a:xfrm>
          <a:custGeom>
            <a:avLst/>
            <a:gdLst>
              <a:gd name="connsiteX0" fmla="*/ 483844 w 5692878"/>
              <a:gd name="connsiteY0" fmla="*/ 113726 h 1032387"/>
              <a:gd name="connsiteX1" fmla="*/ 370444 w 5692878"/>
              <a:gd name="connsiteY1" fmla="*/ 227453 h 1032387"/>
              <a:gd name="connsiteX2" fmla="*/ 483844 w 5692878"/>
              <a:gd name="connsiteY2" fmla="*/ 341180 h 1032387"/>
              <a:gd name="connsiteX3" fmla="*/ 597244 w 5692878"/>
              <a:gd name="connsiteY3" fmla="*/ 227453 h 1032387"/>
              <a:gd name="connsiteX4" fmla="*/ 483844 w 5692878"/>
              <a:gd name="connsiteY4" fmla="*/ 113726 h 1032387"/>
              <a:gd name="connsiteX5" fmla="*/ 258097 w 5692878"/>
              <a:gd name="connsiteY5" fmla="*/ 0 h 1032387"/>
              <a:gd name="connsiteX6" fmla="*/ 5692878 w 5692878"/>
              <a:gd name="connsiteY6" fmla="*/ 0 h 1032387"/>
              <a:gd name="connsiteX7" fmla="*/ 5434781 w 5692878"/>
              <a:gd name="connsiteY7" fmla="*/ 1032387 h 1032387"/>
              <a:gd name="connsiteX8" fmla="*/ 0 w 5692878"/>
              <a:gd name="connsiteY8" fmla="*/ 1032387 h 10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2878" h="1032387">
                <a:moveTo>
                  <a:pt x="483844" y="113726"/>
                </a:moveTo>
                <a:cubicBezTo>
                  <a:pt x="421215" y="113726"/>
                  <a:pt x="370444" y="164643"/>
                  <a:pt x="370444" y="227453"/>
                </a:cubicBezTo>
                <a:cubicBezTo>
                  <a:pt x="370444" y="290263"/>
                  <a:pt x="421215" y="341180"/>
                  <a:pt x="483844" y="341180"/>
                </a:cubicBezTo>
                <a:cubicBezTo>
                  <a:pt x="546473" y="341180"/>
                  <a:pt x="597244" y="290263"/>
                  <a:pt x="597244" y="227453"/>
                </a:cubicBezTo>
                <a:cubicBezTo>
                  <a:pt x="597244" y="164643"/>
                  <a:pt x="546473" y="113726"/>
                  <a:pt x="483844" y="113726"/>
                </a:cubicBezTo>
                <a:close/>
                <a:moveTo>
                  <a:pt x="258097" y="0"/>
                </a:moveTo>
                <a:lnTo>
                  <a:pt x="5692878" y="0"/>
                </a:lnTo>
                <a:lnTo>
                  <a:pt x="5434781" y="1032387"/>
                </a:lnTo>
                <a:lnTo>
                  <a:pt x="0" y="1032387"/>
                </a:lnTo>
                <a:close/>
              </a:path>
            </a:pathLst>
          </a:custGeom>
          <a:gradFill>
            <a:gsLst>
              <a:gs pos="100000">
                <a:srgbClr val="02A651"/>
              </a:gs>
              <a:gs pos="0">
                <a:schemeClr val="bg2">
                  <a:lumMod val="25000"/>
                </a:schemeClr>
              </a:gs>
            </a:gsLst>
            <a:lin ang="0" scaled="1"/>
          </a:gradFill>
          <a:ln>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pic>
        <p:nvPicPr>
          <p:cNvPr id="13" name="Picture 7">
            <a:extLst>
              <a:ext uri="{FF2B5EF4-FFF2-40B4-BE49-F238E27FC236}">
                <a16:creationId xmlns:a16="http://schemas.microsoft.com/office/drawing/2014/main" id="{1FB09C61-2D4C-403C-8734-C6D825E7B72F}"/>
              </a:ext>
            </a:extLst>
          </p:cNvPr>
          <p:cNvPicPr>
            <a:picLocks noChangeAspect="1"/>
          </p:cNvPicPr>
          <p:nvPr/>
        </p:nvPicPr>
        <p:blipFill>
          <a:blip r:embed="rId6"/>
          <a:srcRect/>
          <a:stretch>
            <a:fillRect/>
          </a:stretch>
        </p:blipFill>
        <p:spPr>
          <a:xfrm rot="3006934">
            <a:off x="711076" y="338279"/>
            <a:ext cx="1609940" cy="2236028"/>
          </a:xfrm>
          <a:prstGeom prst="rect">
            <a:avLst/>
          </a:prstGeom>
        </p:spPr>
      </p:pic>
      <p:sp>
        <p:nvSpPr>
          <p:cNvPr id="16" name="Freeform 4">
            <a:extLst>
              <a:ext uri="{FF2B5EF4-FFF2-40B4-BE49-F238E27FC236}">
                <a16:creationId xmlns:a16="http://schemas.microsoft.com/office/drawing/2014/main" id="{078BC2DB-4D63-4A51-8B97-E42A9E49C58D}"/>
              </a:ext>
            </a:extLst>
          </p:cNvPr>
          <p:cNvSpPr/>
          <p:nvPr/>
        </p:nvSpPr>
        <p:spPr>
          <a:xfrm>
            <a:off x="8460051" y="-292221"/>
            <a:ext cx="4039843" cy="3650226"/>
          </a:xfrm>
          <a:custGeom>
            <a:avLst/>
            <a:gdLst/>
            <a:ahLst/>
            <a:cxnLst/>
            <a:rect l="l" t="t" r="r" b="b"/>
            <a:pathLst>
              <a:path w="8957388" h="8229600">
                <a:moveTo>
                  <a:pt x="0" y="0"/>
                </a:moveTo>
                <a:lnTo>
                  <a:pt x="8957388" y="0"/>
                </a:lnTo>
                <a:lnTo>
                  <a:pt x="8957388" y="8229600"/>
                </a:lnTo>
                <a:lnTo>
                  <a:pt x="0" y="8229600"/>
                </a:lnTo>
                <a:lnTo>
                  <a:pt x="0" y="0"/>
                </a:lnTo>
                <a:close/>
              </a:path>
            </a:pathLst>
          </a:custGeom>
          <a:blipFill>
            <a:blip r:embed="rId7"/>
            <a:stretch>
              <a:fillRect/>
            </a:stretch>
          </a:blipFill>
        </p:spPr>
      </p:sp>
      <p:sp>
        <p:nvSpPr>
          <p:cNvPr id="22" name="Freeform: Shape 21">
            <a:extLst>
              <a:ext uri="{FF2B5EF4-FFF2-40B4-BE49-F238E27FC236}">
                <a16:creationId xmlns:a16="http://schemas.microsoft.com/office/drawing/2014/main" id="{74D2C2C8-F8E4-4CAF-B3BE-2CD77535EA7E}"/>
              </a:ext>
            </a:extLst>
          </p:cNvPr>
          <p:cNvSpPr/>
          <p:nvPr/>
        </p:nvSpPr>
        <p:spPr>
          <a:xfrm>
            <a:off x="4486524" y="4663587"/>
            <a:ext cx="5692878" cy="1032387"/>
          </a:xfrm>
          <a:custGeom>
            <a:avLst/>
            <a:gdLst>
              <a:gd name="connsiteX0" fmla="*/ 5283624 w 5692878"/>
              <a:gd name="connsiteY0" fmla="*/ 111736 h 1032387"/>
              <a:gd name="connsiteX1" fmla="*/ 5160721 w 5692878"/>
              <a:gd name="connsiteY1" fmla="*/ 234136 h 1032387"/>
              <a:gd name="connsiteX2" fmla="*/ 5283624 w 5692878"/>
              <a:gd name="connsiteY2" fmla="*/ 356536 h 1032387"/>
              <a:gd name="connsiteX3" fmla="*/ 5406527 w 5692878"/>
              <a:gd name="connsiteY3" fmla="*/ 234136 h 1032387"/>
              <a:gd name="connsiteX4" fmla="*/ 5283624 w 5692878"/>
              <a:gd name="connsiteY4" fmla="*/ 111736 h 1032387"/>
              <a:gd name="connsiteX5" fmla="*/ 258097 w 5692878"/>
              <a:gd name="connsiteY5" fmla="*/ 0 h 1032387"/>
              <a:gd name="connsiteX6" fmla="*/ 5692878 w 5692878"/>
              <a:gd name="connsiteY6" fmla="*/ 0 h 1032387"/>
              <a:gd name="connsiteX7" fmla="*/ 5434781 w 5692878"/>
              <a:gd name="connsiteY7" fmla="*/ 1032387 h 1032387"/>
              <a:gd name="connsiteX8" fmla="*/ 0 w 5692878"/>
              <a:gd name="connsiteY8" fmla="*/ 1032387 h 10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2878" h="1032387">
                <a:moveTo>
                  <a:pt x="5283624" y="111736"/>
                </a:moveTo>
                <a:cubicBezTo>
                  <a:pt x="5215747" y="111736"/>
                  <a:pt x="5160721" y="166536"/>
                  <a:pt x="5160721" y="234136"/>
                </a:cubicBezTo>
                <a:cubicBezTo>
                  <a:pt x="5160721" y="301736"/>
                  <a:pt x="5215747" y="356536"/>
                  <a:pt x="5283624" y="356536"/>
                </a:cubicBezTo>
                <a:cubicBezTo>
                  <a:pt x="5351501" y="356536"/>
                  <a:pt x="5406527" y="301736"/>
                  <a:pt x="5406527" y="234136"/>
                </a:cubicBezTo>
                <a:cubicBezTo>
                  <a:pt x="5406527" y="166536"/>
                  <a:pt x="5351501" y="111736"/>
                  <a:pt x="5283624" y="111736"/>
                </a:cubicBezTo>
                <a:close/>
                <a:moveTo>
                  <a:pt x="258097" y="0"/>
                </a:moveTo>
                <a:lnTo>
                  <a:pt x="5692878" y="0"/>
                </a:lnTo>
                <a:lnTo>
                  <a:pt x="5434781" y="1032387"/>
                </a:lnTo>
                <a:lnTo>
                  <a:pt x="0" y="1032387"/>
                </a:lnTo>
                <a:close/>
              </a:path>
            </a:pathLst>
          </a:custGeom>
          <a:gradFill>
            <a:gsLst>
              <a:gs pos="100000">
                <a:srgbClr val="02A651"/>
              </a:gs>
              <a:gs pos="0">
                <a:schemeClr val="bg2">
                  <a:lumMod val="25000"/>
                </a:schemeClr>
              </a:gs>
            </a:gsLst>
            <a:lin ang="0" scaled="1"/>
          </a:gradFill>
          <a:ln>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pic>
        <p:nvPicPr>
          <p:cNvPr id="23" name="Picture 7">
            <a:extLst>
              <a:ext uri="{FF2B5EF4-FFF2-40B4-BE49-F238E27FC236}">
                <a16:creationId xmlns:a16="http://schemas.microsoft.com/office/drawing/2014/main" id="{4E974C7F-99E2-4C3B-9019-C68052FECA03}"/>
              </a:ext>
            </a:extLst>
          </p:cNvPr>
          <p:cNvPicPr>
            <a:picLocks noChangeAspect="1"/>
          </p:cNvPicPr>
          <p:nvPr/>
        </p:nvPicPr>
        <p:blipFill>
          <a:blip r:embed="rId6"/>
          <a:srcRect/>
          <a:stretch>
            <a:fillRect/>
          </a:stretch>
        </p:blipFill>
        <p:spPr>
          <a:xfrm rot="19319601">
            <a:off x="9597350" y="4303801"/>
            <a:ext cx="1609940" cy="2236028"/>
          </a:xfrm>
          <a:prstGeom prst="rect">
            <a:avLst/>
          </a:prstGeom>
        </p:spPr>
      </p:pic>
      <p:sp>
        <p:nvSpPr>
          <p:cNvPr id="26" name="TextBox 25">
            <a:extLst>
              <a:ext uri="{FF2B5EF4-FFF2-40B4-BE49-F238E27FC236}">
                <a16:creationId xmlns:a16="http://schemas.microsoft.com/office/drawing/2014/main" id="{42934252-DEB6-4D80-B763-15DCA0C56C77}"/>
              </a:ext>
            </a:extLst>
          </p:cNvPr>
          <p:cNvSpPr txBox="1"/>
          <p:nvPr/>
        </p:nvSpPr>
        <p:spPr>
          <a:xfrm>
            <a:off x="-6869724" y="2738084"/>
            <a:ext cx="6191347" cy="1200329"/>
          </a:xfrm>
          <a:prstGeom prst="rect">
            <a:avLst/>
          </a:prstGeom>
          <a:noFill/>
        </p:spPr>
        <p:txBody>
          <a:bodyPr wrap="square">
            <a:spAutoFit/>
          </a:bodyPr>
          <a:lstStyle/>
          <a:p>
            <a:pPr algn="ct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الافاق</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المستقبل</a:t>
            </a:r>
            <a:r>
              <a:rPr lang="ar-DZ" sz="3600" b="1" dirty="0">
                <a:latin typeface="GE SS Two Bold" panose="020A0503020102020204" pitchFamily="18" charset="-78"/>
                <a:ea typeface="GE SS Two Bold" panose="020A0503020102020204" pitchFamily="18" charset="-78"/>
                <a:cs typeface="GE SS Two Bold" panose="020A0503020102020204" pitchFamily="18" charset="-78"/>
              </a:rPr>
              <a:t>ية</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للاقتصاد</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الدائري</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واليات</a:t>
            </a:r>
            <a:r>
              <a:rPr lang="fr-FR" sz="3600" b="1" dirty="0">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latin typeface="GE SS Two Bold" panose="020A0503020102020204" pitchFamily="18" charset="-78"/>
                <a:ea typeface="GE SS Two Bold" panose="020A0503020102020204" pitchFamily="18" charset="-78"/>
                <a:cs typeface="GE SS Two Bold" panose="020A0503020102020204" pitchFamily="18" charset="-78"/>
              </a:rPr>
              <a:t>التفعيل</a:t>
            </a:r>
            <a:endParaRPr lang="fr-FR" sz="3600" b="1"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30" name="TextBox 29">
            <a:extLst>
              <a:ext uri="{FF2B5EF4-FFF2-40B4-BE49-F238E27FC236}">
                <a16:creationId xmlns:a16="http://schemas.microsoft.com/office/drawing/2014/main" id="{19FF61D9-7003-4B3F-AE0F-A3F0BD5758A6}"/>
              </a:ext>
            </a:extLst>
          </p:cNvPr>
          <p:cNvSpPr txBox="1"/>
          <p:nvPr/>
        </p:nvSpPr>
        <p:spPr>
          <a:xfrm>
            <a:off x="2722146" y="1137363"/>
            <a:ext cx="4053792" cy="646331"/>
          </a:xfrm>
          <a:prstGeom prst="rect">
            <a:avLst/>
          </a:prstGeom>
          <a:noFill/>
        </p:spPr>
        <p:txBody>
          <a:bodyPr wrap="square">
            <a:spAutoFit/>
          </a:bodyPr>
          <a:lstStyle/>
          <a:p>
            <a:pPr algn="ctr" rtl="1"/>
            <a:r>
              <a:rPr lang="fr-FR" sz="36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الافاق</a:t>
            </a:r>
            <a:r>
              <a:rPr lang="fr-FR" sz="3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المستقبلي</a:t>
            </a:r>
            <a:r>
              <a:rPr lang="ar-DZ" sz="3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ة</a:t>
            </a:r>
            <a:r>
              <a:rPr lang="fr-FR" sz="3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p>
        </p:txBody>
      </p:sp>
      <p:sp>
        <p:nvSpPr>
          <p:cNvPr id="31" name="TextBox 30">
            <a:extLst>
              <a:ext uri="{FF2B5EF4-FFF2-40B4-BE49-F238E27FC236}">
                <a16:creationId xmlns:a16="http://schemas.microsoft.com/office/drawing/2014/main" id="{14636245-F436-4CFB-9A46-D3FF3DF1E0C3}"/>
              </a:ext>
            </a:extLst>
          </p:cNvPr>
          <p:cNvSpPr txBox="1"/>
          <p:nvPr/>
        </p:nvSpPr>
        <p:spPr>
          <a:xfrm>
            <a:off x="5502513" y="4906769"/>
            <a:ext cx="3428475" cy="646331"/>
          </a:xfrm>
          <a:prstGeom prst="rect">
            <a:avLst/>
          </a:prstGeom>
          <a:noFill/>
        </p:spPr>
        <p:txBody>
          <a:bodyPr wrap="square">
            <a:spAutoFit/>
          </a:bodyPr>
          <a:lstStyle/>
          <a:p>
            <a:pPr algn="r" rtl="1"/>
            <a:r>
              <a:rPr lang="ar-DZ" sz="3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آليات التفعيل </a:t>
            </a:r>
            <a:endParaRPr lang="fr-FR" sz="36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32" name="Arrow: Right 31">
            <a:extLst>
              <a:ext uri="{FF2B5EF4-FFF2-40B4-BE49-F238E27FC236}">
                <a16:creationId xmlns:a16="http://schemas.microsoft.com/office/drawing/2014/main" id="{C8A07983-F1B0-43A2-85B8-4E255E3F1BCD}"/>
              </a:ext>
            </a:extLst>
          </p:cNvPr>
          <p:cNvSpPr/>
          <p:nvPr/>
        </p:nvSpPr>
        <p:spPr>
          <a:xfrm>
            <a:off x="-5414783" y="4263612"/>
            <a:ext cx="5238750" cy="1359408"/>
          </a:xfrm>
          <a:prstGeom prst="rightArrow">
            <a:avLst/>
          </a:prstGeom>
          <a:solidFill>
            <a:srgbClr val="009444"/>
          </a:solidFill>
          <a:ln>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reeform 5">
            <a:extLst>
              <a:ext uri="{FF2B5EF4-FFF2-40B4-BE49-F238E27FC236}">
                <a16:creationId xmlns:a16="http://schemas.microsoft.com/office/drawing/2014/main" id="{334C6DE2-7EC9-49E5-8A1E-48381CB6CD9E}"/>
              </a:ext>
            </a:extLst>
          </p:cNvPr>
          <p:cNvSpPr/>
          <p:nvPr/>
        </p:nvSpPr>
        <p:spPr>
          <a:xfrm>
            <a:off x="14434340" y="8045697"/>
            <a:ext cx="2408903" cy="2275146"/>
          </a:xfrm>
          <a:custGeom>
            <a:avLst/>
            <a:gdLst/>
            <a:ahLst/>
            <a:cxnLst/>
            <a:rect l="l" t="t" r="r" b="b"/>
            <a:pathLst>
              <a:path w="5788082" h="4114800">
                <a:moveTo>
                  <a:pt x="0" y="0"/>
                </a:moveTo>
                <a:lnTo>
                  <a:pt x="5788082" y="0"/>
                </a:lnTo>
                <a:lnTo>
                  <a:pt x="578808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4" name="Freeform 5">
            <a:extLst>
              <a:ext uri="{FF2B5EF4-FFF2-40B4-BE49-F238E27FC236}">
                <a16:creationId xmlns:a16="http://schemas.microsoft.com/office/drawing/2014/main" id="{82110F35-8585-4E1A-AD21-4E2A8C38B5DE}"/>
              </a:ext>
            </a:extLst>
          </p:cNvPr>
          <p:cNvSpPr/>
          <p:nvPr/>
        </p:nvSpPr>
        <p:spPr>
          <a:xfrm>
            <a:off x="-2988859" y="-3276221"/>
            <a:ext cx="1577867" cy="1731551"/>
          </a:xfrm>
          <a:custGeom>
            <a:avLst/>
            <a:gdLst/>
            <a:ahLst/>
            <a:cxnLst/>
            <a:rect l="l" t="t" r="r" b="b"/>
            <a:pathLst>
              <a:path w="5788082" h="4114800">
                <a:moveTo>
                  <a:pt x="0" y="0"/>
                </a:moveTo>
                <a:lnTo>
                  <a:pt x="5788082" y="0"/>
                </a:lnTo>
                <a:lnTo>
                  <a:pt x="578808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dirty="0"/>
          </a:p>
        </p:txBody>
      </p:sp>
      <mc:AlternateContent xmlns:mc="http://schemas.openxmlformats.org/markup-compatibility/2006">
        <mc:Choice xmlns:pslz="http://schemas.microsoft.com/office/powerpoint/2016/slidezoom" Requires="pslz">
          <p:graphicFrame>
            <p:nvGraphicFramePr>
              <p:cNvPr id="35" name="Slide Zoom 34">
                <a:extLst>
                  <a:ext uri="{FF2B5EF4-FFF2-40B4-BE49-F238E27FC236}">
                    <a16:creationId xmlns:a16="http://schemas.microsoft.com/office/drawing/2014/main" id="{65A3898F-012C-4021-A1C2-F0934A57BE69}"/>
                  </a:ext>
                </a:extLst>
              </p:cNvPr>
              <p:cNvGraphicFramePr>
                <a:graphicFrameLocks noChangeAspect="1"/>
              </p:cNvGraphicFramePr>
              <p:nvPr/>
            </p:nvGraphicFramePr>
            <p:xfrm>
              <a:off x="6378318" y="8068591"/>
              <a:ext cx="3048000" cy="1714500"/>
            </p:xfrm>
            <a:graphic>
              <a:graphicData uri="http://schemas.microsoft.com/office/powerpoint/2016/slidezoom">
                <pslz:sldZm>
                  <pslz:sldZmObj sldId="272" cId="4119548885">
                    <pslz:zmPr id="{F20B5357-1302-42CB-8299-F40EE1095324}" transitionDur="1000">
                      <p166:blipFill xmlns:p166="http://schemas.microsoft.com/office/powerpoint/2016/6/main">
                        <a:blip r:embed="rId10"/>
                        <a:stretch>
                          <a:fillRect/>
                        </a:stretch>
                      </p166:blipFill>
                      <p166:spPr xmlns:p166="http://schemas.microsoft.com/office/powerpoint/2016/6/main">
                        <a:xfrm>
                          <a:off x="0" y="0"/>
                          <a:ext cx="3048000" cy="1714500"/>
                        </a:xfrm>
                        <a:prstGeom prst="rect">
                          <a:avLst/>
                        </a:prstGeom>
                        <a:ln w="228600" cap="sq" cmpd="thickThin">
                          <a:solidFill>
                            <a:srgbClr val="A7DE9A"/>
                          </a:solidFill>
                          <a:prstDash val="solid"/>
                          <a:miter lim="800000"/>
                        </a:ln>
                        <a:effectLst>
                          <a:innerShdw blurRad="76200">
                            <a:srgbClr val="000000"/>
                          </a:innerShdw>
                        </a:effectLst>
                      </p166:spPr>
                    </pslz:zmPr>
                  </pslz:sldZmObj>
                </pslz:sldZm>
              </a:graphicData>
            </a:graphic>
          </p:graphicFrame>
        </mc:Choice>
        <mc:Fallback>
          <p:pic>
            <p:nvPicPr>
              <p:cNvPr id="35" name="Slide Zoom 34">
                <a:hlinkClick r:id="rId11" action="ppaction://hlinksldjump"/>
                <a:extLst>
                  <a:ext uri="{FF2B5EF4-FFF2-40B4-BE49-F238E27FC236}">
                    <a16:creationId xmlns:a16="http://schemas.microsoft.com/office/drawing/2014/main" id="{65A3898F-012C-4021-A1C2-F0934A57BE69}"/>
                  </a:ext>
                </a:extLst>
              </p:cNvPr>
              <p:cNvPicPr>
                <a:picLocks noGrp="1" noRot="1" noChangeAspect="1" noMove="1" noResize="1" noEditPoints="1" noAdjustHandles="1" noChangeArrowheads="1" noChangeShapeType="1"/>
              </p:cNvPicPr>
              <p:nvPr/>
            </p:nvPicPr>
            <p:blipFill>
              <a:blip r:embed="rId10"/>
              <a:stretch>
                <a:fillRect/>
              </a:stretch>
            </p:blipFill>
            <p:spPr>
              <a:xfrm>
                <a:off x="6378318" y="8068591"/>
                <a:ext cx="3048000" cy="1714500"/>
              </a:xfrm>
              <a:prstGeom prst="rect">
                <a:avLst/>
              </a:prstGeom>
              <a:ln w="228600" cap="sq" cmpd="thickThin">
                <a:solidFill>
                  <a:srgbClr val="A7DE9A"/>
                </a:solidFill>
                <a:prstDash val="solid"/>
                <a:miter lim="800000"/>
              </a:ln>
              <a:effectLst>
                <a:innerShdw blurRad="76200">
                  <a:srgbClr val="000000"/>
                </a:innerShdw>
              </a:effectLst>
            </p:spPr>
          </p:pic>
        </mc:Fallback>
      </mc:AlternateContent>
      <mc:AlternateContent xmlns:mc="http://schemas.openxmlformats.org/markup-compatibility/2006">
        <mc:Choice xmlns:pslz="http://schemas.microsoft.com/office/powerpoint/2016/slidezoom" Requires="pslz">
          <p:graphicFrame>
            <p:nvGraphicFramePr>
              <p:cNvPr id="36" name="Slide Zoom 35">
                <a:extLst>
                  <a:ext uri="{FF2B5EF4-FFF2-40B4-BE49-F238E27FC236}">
                    <a16:creationId xmlns:a16="http://schemas.microsoft.com/office/drawing/2014/main" id="{3C4AB3C8-0736-409B-B7E6-4C7ECD59F23C}"/>
                  </a:ext>
                </a:extLst>
              </p:cNvPr>
              <p:cNvGraphicFramePr>
                <a:graphicFrameLocks noChangeAspect="1"/>
              </p:cNvGraphicFramePr>
              <p:nvPr/>
            </p:nvGraphicFramePr>
            <p:xfrm>
              <a:off x="1951816" y="-3180032"/>
              <a:ext cx="3048000" cy="1714500"/>
            </p:xfrm>
            <a:graphic>
              <a:graphicData uri="http://schemas.microsoft.com/office/powerpoint/2016/slidezoom">
                <pslz:sldZm>
                  <pslz:sldZmObj sldId="273" cId="1158990599">
                    <pslz:zmPr id="{5CAC7EE5-4854-4682-A254-E4F12B9B2829}" transitionDur="1000">
                      <p166:blipFill xmlns:p166="http://schemas.microsoft.com/office/powerpoint/2016/6/main">
                        <a:blip r:embed="rId12"/>
                        <a:stretch>
                          <a:fillRect/>
                        </a:stretch>
                      </p166:blipFill>
                      <p166:spPr xmlns:p166="http://schemas.microsoft.com/office/powerpoint/2016/6/main">
                        <a:xfrm>
                          <a:off x="0" y="0"/>
                          <a:ext cx="3048000" cy="1714500"/>
                        </a:xfrm>
                        <a:prstGeom prst="rect">
                          <a:avLst/>
                        </a:prstGeom>
                        <a:ln w="228600" cap="sq" cmpd="thickThin">
                          <a:solidFill>
                            <a:srgbClr val="A7DE9A"/>
                          </a:solidFill>
                          <a:prstDash val="solid"/>
                          <a:miter lim="800000"/>
                        </a:ln>
                        <a:effectLst>
                          <a:innerShdw blurRad="76200">
                            <a:srgbClr val="000000"/>
                          </a:innerShdw>
                        </a:effectLst>
                      </p166:spPr>
                    </pslz:zmPr>
                  </pslz:sldZmObj>
                </pslz:sldZm>
              </a:graphicData>
            </a:graphic>
          </p:graphicFrame>
        </mc:Choice>
        <mc:Fallback>
          <p:pic>
            <p:nvPicPr>
              <p:cNvPr id="36" name="Slide Zoom 35">
                <a:hlinkClick r:id="rId13" action="ppaction://hlinksldjump"/>
                <a:extLst>
                  <a:ext uri="{FF2B5EF4-FFF2-40B4-BE49-F238E27FC236}">
                    <a16:creationId xmlns:a16="http://schemas.microsoft.com/office/drawing/2014/main" id="{3C4AB3C8-0736-409B-B7E6-4C7ECD59F23C}"/>
                  </a:ext>
                </a:extLst>
              </p:cNvPr>
              <p:cNvPicPr>
                <a:picLocks noGrp="1" noRot="1" noChangeAspect="1" noMove="1" noResize="1" noEditPoints="1" noAdjustHandles="1" noChangeArrowheads="1" noChangeShapeType="1"/>
              </p:cNvPicPr>
              <p:nvPr/>
            </p:nvPicPr>
            <p:blipFill>
              <a:blip r:embed="rId12"/>
              <a:stretch>
                <a:fillRect/>
              </a:stretch>
            </p:blipFill>
            <p:spPr>
              <a:xfrm>
                <a:off x="1951816" y="-3180032"/>
                <a:ext cx="3048000" cy="1714500"/>
              </a:xfrm>
              <a:prstGeom prst="rect">
                <a:avLst/>
              </a:prstGeom>
              <a:ln w="228600" cap="sq" cmpd="thickThin">
                <a:solidFill>
                  <a:srgbClr val="A7DE9A"/>
                </a:solidFill>
                <a:prstDash val="solid"/>
                <a:miter lim="800000"/>
              </a:ln>
              <a:effectLst>
                <a:innerShdw blurRad="76200">
                  <a:srgbClr val="000000"/>
                </a:innerShdw>
              </a:effectLst>
            </p:spPr>
          </p:pic>
        </mc:Fallback>
      </mc:AlternateContent>
      <p:sp>
        <p:nvSpPr>
          <p:cNvPr id="37" name="Arrow: Right 36">
            <a:extLst>
              <a:ext uri="{FF2B5EF4-FFF2-40B4-BE49-F238E27FC236}">
                <a16:creationId xmlns:a16="http://schemas.microsoft.com/office/drawing/2014/main" id="{731605CD-2B5B-4526-869A-975916F4733D}"/>
              </a:ext>
            </a:extLst>
          </p:cNvPr>
          <p:cNvSpPr/>
          <p:nvPr/>
        </p:nvSpPr>
        <p:spPr>
          <a:xfrm rot="10800000">
            <a:off x="12192000" y="1232626"/>
            <a:ext cx="5118919" cy="1359408"/>
          </a:xfrm>
          <a:prstGeom prst="rightArrow">
            <a:avLst/>
          </a:prstGeom>
          <a:solidFill>
            <a:srgbClr val="009444"/>
          </a:solidFill>
          <a:ln>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TextBox 37">
            <a:extLst>
              <a:ext uri="{FF2B5EF4-FFF2-40B4-BE49-F238E27FC236}">
                <a16:creationId xmlns:a16="http://schemas.microsoft.com/office/drawing/2014/main" id="{407CCBD5-EA3E-4917-BE4D-C4CE71934365}"/>
              </a:ext>
            </a:extLst>
          </p:cNvPr>
          <p:cNvSpPr txBox="1"/>
          <p:nvPr/>
        </p:nvSpPr>
        <p:spPr>
          <a:xfrm>
            <a:off x="13190587" y="1638791"/>
            <a:ext cx="4925962" cy="461665"/>
          </a:xfrm>
          <a:prstGeom prst="rect">
            <a:avLst/>
          </a:prstGeom>
          <a:noFill/>
        </p:spPr>
        <p:txBody>
          <a:bodyPr wrap="square" rtlCol="0">
            <a:spAutoFit/>
          </a:bodyPr>
          <a:lstStyle/>
          <a:p>
            <a:r>
              <a:rPr lang="ar-DZ" sz="2400" b="1" dirty="0">
                <a:solidFill>
                  <a:schemeClr val="bg1"/>
                </a:solidFill>
              </a:rPr>
              <a:t>فرص الاقتصاد الدائري في الجزائر </a:t>
            </a:r>
            <a:endParaRPr lang="fr-FR" sz="2400" b="1" dirty="0">
              <a:solidFill>
                <a:schemeClr val="bg1"/>
              </a:solidFill>
            </a:endParaRPr>
          </a:p>
        </p:txBody>
      </p:sp>
      <p:sp>
        <p:nvSpPr>
          <p:cNvPr id="39" name="Freeform 21">
            <a:extLst>
              <a:ext uri="{FF2B5EF4-FFF2-40B4-BE49-F238E27FC236}">
                <a16:creationId xmlns:a16="http://schemas.microsoft.com/office/drawing/2014/main" id="{6EA0D691-0320-49BD-9F54-7664CE9C540C}"/>
              </a:ext>
            </a:extLst>
          </p:cNvPr>
          <p:cNvSpPr/>
          <p:nvPr/>
        </p:nvSpPr>
        <p:spPr>
          <a:xfrm>
            <a:off x="16040443" y="3628410"/>
            <a:ext cx="802800" cy="8011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40" name="Freeform 21">
            <a:extLst>
              <a:ext uri="{FF2B5EF4-FFF2-40B4-BE49-F238E27FC236}">
                <a16:creationId xmlns:a16="http://schemas.microsoft.com/office/drawing/2014/main" id="{9D5D647C-028F-401D-8D70-18604A9AE098}"/>
              </a:ext>
            </a:extLst>
          </p:cNvPr>
          <p:cNvSpPr/>
          <p:nvPr/>
        </p:nvSpPr>
        <p:spPr>
          <a:xfrm>
            <a:off x="-6096000" y="-2183948"/>
            <a:ext cx="802800" cy="8011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41" name="Freeform 30">
            <a:extLst>
              <a:ext uri="{FF2B5EF4-FFF2-40B4-BE49-F238E27FC236}">
                <a16:creationId xmlns:a16="http://schemas.microsoft.com/office/drawing/2014/main" id="{EDF1469B-D37E-4735-A964-505E972393DB}"/>
              </a:ext>
            </a:extLst>
          </p:cNvPr>
          <p:cNvSpPr/>
          <p:nvPr/>
        </p:nvSpPr>
        <p:spPr>
          <a:xfrm>
            <a:off x="13563014" y="-2801970"/>
            <a:ext cx="2075778" cy="1704023"/>
          </a:xfrm>
          <a:custGeom>
            <a:avLst/>
            <a:gdLst/>
            <a:ahLst/>
            <a:cxnLst/>
            <a:rect l="l" t="t" r="r" b="b"/>
            <a:pathLst>
              <a:path w="8517050" h="8229600">
                <a:moveTo>
                  <a:pt x="0" y="0"/>
                </a:moveTo>
                <a:lnTo>
                  <a:pt x="8517050" y="0"/>
                </a:lnTo>
                <a:lnTo>
                  <a:pt x="8517050" y="8229600"/>
                </a:lnTo>
                <a:lnTo>
                  <a:pt x="0" y="8229600"/>
                </a:lnTo>
                <a:lnTo>
                  <a:pt x="0" y="0"/>
                </a:lnTo>
                <a:close/>
              </a:path>
            </a:pathLst>
          </a:custGeom>
          <a:blipFill>
            <a:blip r:embed="rId16"/>
            <a:stretch>
              <a:fillRect/>
            </a:stretch>
          </a:blipFill>
        </p:spPr>
      </p:sp>
      <p:sp>
        <p:nvSpPr>
          <p:cNvPr id="42" name="Freeform 30">
            <a:extLst>
              <a:ext uri="{FF2B5EF4-FFF2-40B4-BE49-F238E27FC236}">
                <a16:creationId xmlns:a16="http://schemas.microsoft.com/office/drawing/2014/main" id="{F6DDC553-C84A-4A3C-991F-5A76D1E19BA6}"/>
              </a:ext>
            </a:extLst>
          </p:cNvPr>
          <p:cNvSpPr/>
          <p:nvPr/>
        </p:nvSpPr>
        <p:spPr>
          <a:xfrm>
            <a:off x="-2426992" y="7399118"/>
            <a:ext cx="2032000" cy="1938992"/>
          </a:xfrm>
          <a:custGeom>
            <a:avLst/>
            <a:gdLst/>
            <a:ahLst/>
            <a:cxnLst/>
            <a:rect l="l" t="t" r="r" b="b"/>
            <a:pathLst>
              <a:path w="8517050" h="8229600">
                <a:moveTo>
                  <a:pt x="0" y="0"/>
                </a:moveTo>
                <a:lnTo>
                  <a:pt x="8517050" y="0"/>
                </a:lnTo>
                <a:lnTo>
                  <a:pt x="8517050" y="8229600"/>
                </a:lnTo>
                <a:lnTo>
                  <a:pt x="0" y="8229600"/>
                </a:lnTo>
                <a:lnTo>
                  <a:pt x="0" y="0"/>
                </a:lnTo>
                <a:close/>
              </a:path>
            </a:pathLst>
          </a:custGeom>
          <a:blipFill>
            <a:blip r:embed="rId16"/>
            <a:stretch>
              <a:fillRect/>
            </a:stretch>
          </a:blipFill>
        </p:spPr>
      </p:sp>
      <p:sp>
        <p:nvSpPr>
          <p:cNvPr id="43" name="TextBox 42">
            <a:extLst>
              <a:ext uri="{FF2B5EF4-FFF2-40B4-BE49-F238E27FC236}">
                <a16:creationId xmlns:a16="http://schemas.microsoft.com/office/drawing/2014/main" id="{55C4AB16-12BC-4642-9DE9-A107EFA29407}"/>
              </a:ext>
            </a:extLst>
          </p:cNvPr>
          <p:cNvSpPr txBox="1"/>
          <p:nvPr/>
        </p:nvSpPr>
        <p:spPr>
          <a:xfrm>
            <a:off x="-5012104" y="4714377"/>
            <a:ext cx="4925962" cy="461665"/>
          </a:xfrm>
          <a:prstGeom prst="rect">
            <a:avLst/>
          </a:prstGeom>
          <a:noFill/>
        </p:spPr>
        <p:txBody>
          <a:bodyPr wrap="square" rtlCol="0">
            <a:spAutoFit/>
          </a:bodyPr>
          <a:lstStyle/>
          <a:p>
            <a:r>
              <a:rPr lang="ar-DZ" sz="2400" b="1" dirty="0">
                <a:solidFill>
                  <a:schemeClr val="bg1"/>
                </a:solidFill>
              </a:rPr>
              <a:t>تحديات الاقتصاد الدائري في الجزائر </a:t>
            </a:r>
            <a:endParaRPr lang="fr-FR" sz="2400" b="1" dirty="0">
              <a:solidFill>
                <a:schemeClr val="bg1"/>
              </a:solidFill>
            </a:endParaRPr>
          </a:p>
        </p:txBody>
      </p:sp>
      <p:sp>
        <p:nvSpPr>
          <p:cNvPr id="27" name="Freeform 22">
            <a:extLst>
              <a:ext uri="{FF2B5EF4-FFF2-40B4-BE49-F238E27FC236}">
                <a16:creationId xmlns:a16="http://schemas.microsoft.com/office/drawing/2014/main" id="{A4CA850B-B4B5-4345-BC15-C84FE073C3B0}"/>
              </a:ext>
            </a:extLst>
          </p:cNvPr>
          <p:cNvSpPr/>
          <p:nvPr/>
        </p:nvSpPr>
        <p:spPr>
          <a:xfrm>
            <a:off x="12192000" y="-2678712"/>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17">
              <a:duotone>
                <a:prstClr val="black"/>
                <a:schemeClr val="accent6">
                  <a:tint val="45000"/>
                  <a:satMod val="400000"/>
                </a:schemeClr>
              </a:duotone>
              <a:lum bright="-30000" contrast="-41000"/>
              <a:extLst>
                <a:ext uri="{96DAC541-7B7A-43D3-8B79-37D633B846F1}">
                  <asvg:svgBlip xmlns:asvg="http://schemas.microsoft.com/office/drawing/2016/SVG/main" r:embed="rId18"/>
                </a:ext>
              </a:extLst>
            </a:blip>
            <a:stretch>
              <a:fillRect/>
            </a:stretch>
          </a:blipFill>
          <a:effectLst>
            <a:outerShdw blurRad="571500" dist="50800" dir="5400000" algn="ctr" rotWithShape="0">
              <a:srgbClr val="000000">
                <a:alpha val="43137"/>
              </a:srgbClr>
            </a:outerShdw>
          </a:effectLst>
        </p:spPr>
      </p:sp>
    </p:spTree>
    <p:extLst>
      <p:ext uri="{BB962C8B-B14F-4D97-AF65-F5344CB8AC3E}">
        <p14:creationId xmlns:p14="http://schemas.microsoft.com/office/powerpoint/2010/main" val="24043065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arallelogram 20">
            <a:extLst>
              <a:ext uri="{FF2B5EF4-FFF2-40B4-BE49-F238E27FC236}">
                <a16:creationId xmlns:a16="http://schemas.microsoft.com/office/drawing/2014/main" id="{CDA87929-54BC-4813-8D96-CFB2F9F53CE3}"/>
              </a:ext>
            </a:extLst>
          </p:cNvPr>
          <p:cNvSpPr/>
          <p:nvPr/>
        </p:nvSpPr>
        <p:spPr>
          <a:xfrm>
            <a:off x="-7949662" y="2123476"/>
            <a:ext cx="7633009" cy="2669204"/>
          </a:xfrm>
          <a:prstGeom prst="parallelogram">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r" rtl="1">
              <a:lnSpc>
                <a:spcPct val="150000"/>
              </a:lnSpc>
              <a:buFont typeface="Courier New" panose="02070309020205020404" pitchFamily="49" charset="0"/>
              <a:buChar char="o"/>
            </a:pPr>
            <a:r>
              <a:rPr lang="ar-DZ" sz="2000" dirty="0">
                <a:latin typeface="GE SS Two Bold" panose="020A0503020102020204" pitchFamily="18" charset="-78"/>
                <a:ea typeface="GE SS Two Bold" panose="020A0503020102020204" pitchFamily="18" charset="-78"/>
                <a:cs typeface="GE SS Two Bold" panose="020A0503020102020204" pitchFamily="18" charset="-78"/>
              </a:rPr>
              <a:t> تطوير التشريعات والسياسات </a:t>
            </a:r>
          </a:p>
          <a:p>
            <a:pPr marL="285750" indent="-285750" algn="r" rtl="1">
              <a:lnSpc>
                <a:spcPct val="150000"/>
              </a:lnSpc>
              <a:buFont typeface="Courier New" panose="02070309020205020404" pitchFamily="49" charset="0"/>
              <a:buChar char="o"/>
            </a:pPr>
            <a:r>
              <a:rPr lang="ar-DZ" sz="2000" dirty="0">
                <a:latin typeface="GE SS Two Bold" panose="020A0503020102020204" pitchFamily="18" charset="-78"/>
                <a:ea typeface="GE SS Two Bold" panose="020A0503020102020204" pitchFamily="18" charset="-78"/>
                <a:cs typeface="GE SS Two Bold" panose="020A0503020102020204" pitchFamily="18" charset="-78"/>
              </a:rPr>
              <a:t>التوعيه والتثقيف</a:t>
            </a:r>
          </a:p>
          <a:p>
            <a:pPr marL="285750" indent="-285750" algn="r" rtl="1">
              <a:lnSpc>
                <a:spcPct val="150000"/>
              </a:lnSpc>
              <a:buFont typeface="Courier New" panose="02070309020205020404" pitchFamily="49" charset="0"/>
              <a:buChar char="o"/>
            </a:pPr>
            <a:r>
              <a:rPr lang="ar-DZ" sz="2000" dirty="0">
                <a:latin typeface="GE SS Two Bold" panose="020A0503020102020204" pitchFamily="18" charset="-78"/>
                <a:ea typeface="GE SS Two Bold" panose="020A0503020102020204" pitchFamily="18" charset="-78"/>
                <a:cs typeface="GE SS Two Bold" panose="020A0503020102020204" pitchFamily="18" charset="-78"/>
              </a:rPr>
              <a:t> الشراكة بين القطاعين العام و الخاص</a:t>
            </a:r>
          </a:p>
          <a:p>
            <a:pPr marL="285750" indent="-285750" algn="r" rtl="1">
              <a:lnSpc>
                <a:spcPct val="150000"/>
              </a:lnSpc>
              <a:buFont typeface="Courier New" panose="02070309020205020404" pitchFamily="49" charset="0"/>
              <a:buChar char="o"/>
            </a:pPr>
            <a:r>
              <a:rPr lang="ar-DZ" sz="2000" dirty="0">
                <a:latin typeface="GE SS Two Bold" panose="020A0503020102020204" pitchFamily="18" charset="-78"/>
                <a:ea typeface="GE SS Two Bold" panose="020A0503020102020204" pitchFamily="18" charset="-78"/>
                <a:cs typeface="GE SS Two Bold" panose="020A0503020102020204" pitchFamily="18" charset="-78"/>
              </a:rPr>
              <a:t>استثمار التكنولوجيا الحديثه تقديم الحوافز المالية</a:t>
            </a:r>
            <a:endParaRPr lang="fr-FR" sz="2000"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 name="Parallelogram 1">
            <a:extLst>
              <a:ext uri="{FF2B5EF4-FFF2-40B4-BE49-F238E27FC236}">
                <a16:creationId xmlns:a16="http://schemas.microsoft.com/office/drawing/2014/main" id="{FD402957-F5F8-425F-A21F-7DBEE437200B}"/>
              </a:ext>
            </a:extLst>
          </p:cNvPr>
          <p:cNvSpPr/>
          <p:nvPr/>
        </p:nvSpPr>
        <p:spPr>
          <a:xfrm>
            <a:off x="3185651" y="1547446"/>
            <a:ext cx="7633009" cy="3797822"/>
          </a:xfrm>
          <a:prstGeom prst="parallelogram">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r" rtl="1">
              <a:lnSpc>
                <a:spcPct val="150000"/>
              </a:lnSpc>
              <a:buFont typeface="Courier New" panose="02070309020205020404" pitchFamily="49" charset="0"/>
              <a:buChar char="o"/>
            </a:pPr>
            <a:r>
              <a:rPr lang="ar-DZ" sz="2000" dirty="0">
                <a:latin typeface="GE SS Two Bold" panose="020A0503020102020204" pitchFamily="18" charset="-78"/>
                <a:ea typeface="GE SS Two Bold" panose="020A0503020102020204" pitchFamily="18" charset="-78"/>
                <a:cs typeface="GE SS Two Bold" panose="020A0503020102020204" pitchFamily="18" charset="-78"/>
              </a:rPr>
              <a:t>تحسين كفاءه الموارد </a:t>
            </a:r>
          </a:p>
          <a:p>
            <a:pPr marL="285750" indent="-285750" algn="r" rtl="1">
              <a:lnSpc>
                <a:spcPct val="150000"/>
              </a:lnSpc>
              <a:buFont typeface="Courier New" panose="02070309020205020404" pitchFamily="49" charset="0"/>
              <a:buChar char="o"/>
            </a:pPr>
            <a:r>
              <a:rPr lang="ar-DZ" sz="2000" dirty="0">
                <a:latin typeface="GE SS Two Bold" panose="020A0503020102020204" pitchFamily="18" charset="-78"/>
                <a:ea typeface="GE SS Two Bold" panose="020A0503020102020204" pitchFamily="18" charset="-78"/>
                <a:cs typeface="GE SS Two Bold" panose="020A0503020102020204" pitchFamily="18" charset="-78"/>
              </a:rPr>
              <a:t>خلق فرص عمل جديدة</a:t>
            </a:r>
          </a:p>
          <a:p>
            <a:pPr marL="285750" indent="-285750" algn="r" rtl="1">
              <a:lnSpc>
                <a:spcPct val="150000"/>
              </a:lnSpc>
              <a:buFont typeface="Courier New" panose="02070309020205020404" pitchFamily="49" charset="0"/>
              <a:buChar char="o"/>
            </a:pPr>
            <a:r>
              <a:rPr lang="ar-DZ" sz="2000" dirty="0">
                <a:latin typeface="GE SS Two Bold" panose="020A0503020102020204" pitchFamily="18" charset="-78"/>
                <a:ea typeface="GE SS Two Bold" panose="020A0503020102020204" pitchFamily="18" charset="-78"/>
                <a:cs typeface="GE SS Two Bold" panose="020A0503020102020204" pitchFamily="18" charset="-78"/>
              </a:rPr>
              <a:t> تعزيز الابتكار</a:t>
            </a:r>
          </a:p>
          <a:p>
            <a:pPr marL="285750" indent="-285750" algn="r" rtl="1">
              <a:lnSpc>
                <a:spcPct val="150000"/>
              </a:lnSpc>
              <a:buFont typeface="Courier New" panose="02070309020205020404" pitchFamily="49" charset="0"/>
              <a:buChar char="o"/>
            </a:pPr>
            <a:r>
              <a:rPr lang="ar-DZ" sz="2000" dirty="0">
                <a:latin typeface="GE SS Two Bold" panose="020A0503020102020204" pitchFamily="18" charset="-78"/>
                <a:ea typeface="GE SS Two Bold" panose="020A0503020102020204" pitchFamily="18" charset="-78"/>
                <a:cs typeface="GE SS Two Bold" panose="020A0503020102020204" pitchFamily="18" charset="-78"/>
              </a:rPr>
              <a:t> تحقيق التنمية المنتظمة</a:t>
            </a:r>
            <a:endParaRPr lang="fr-FR" sz="2000"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0" name="Freeform 10">
            <a:extLst>
              <a:ext uri="{FF2B5EF4-FFF2-40B4-BE49-F238E27FC236}">
                <a16:creationId xmlns:a16="http://schemas.microsoft.com/office/drawing/2014/main" id="{EED27D46-D727-4408-A6DE-C1E25574771B}"/>
              </a:ext>
            </a:extLst>
          </p:cNvPr>
          <p:cNvSpPr/>
          <p:nvPr/>
        </p:nvSpPr>
        <p:spPr>
          <a:xfrm rot="4539451">
            <a:off x="9561459" y="5484316"/>
            <a:ext cx="366995" cy="387417"/>
          </a:xfrm>
          <a:custGeom>
            <a:avLst/>
            <a:gdLst/>
            <a:ahLst/>
            <a:cxnLst/>
            <a:rect l="l" t="t" r="r" b="b"/>
            <a:pathLst>
              <a:path w="7615809" h="8229600">
                <a:moveTo>
                  <a:pt x="0" y="0"/>
                </a:moveTo>
                <a:lnTo>
                  <a:pt x="7615808" y="0"/>
                </a:lnTo>
                <a:lnTo>
                  <a:pt x="7615808" y="8229600"/>
                </a:lnTo>
                <a:lnTo>
                  <a:pt x="0" y="8229600"/>
                </a:lnTo>
                <a:lnTo>
                  <a:pt x="0" y="0"/>
                </a:lnTo>
                <a:close/>
              </a:path>
            </a:pathLst>
          </a:custGeom>
          <a:blipFill>
            <a:blip r:embed="rId2"/>
            <a:stretch>
              <a:fillRect/>
            </a:stretch>
          </a:blipFill>
        </p:spPr>
      </p:sp>
      <p:sp>
        <p:nvSpPr>
          <p:cNvPr id="8" name="Freeform 2">
            <a:extLst>
              <a:ext uri="{FF2B5EF4-FFF2-40B4-BE49-F238E27FC236}">
                <a16:creationId xmlns:a16="http://schemas.microsoft.com/office/drawing/2014/main" id="{CC24D0FB-F315-4B82-8DBA-6F1862850956}"/>
              </a:ext>
            </a:extLst>
          </p:cNvPr>
          <p:cNvSpPr/>
          <p:nvPr/>
        </p:nvSpPr>
        <p:spPr>
          <a:xfrm>
            <a:off x="-1429933" y="4190238"/>
            <a:ext cx="4303059" cy="4114800"/>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Shape 14">
            <a:extLst>
              <a:ext uri="{FF2B5EF4-FFF2-40B4-BE49-F238E27FC236}">
                <a16:creationId xmlns:a16="http://schemas.microsoft.com/office/drawing/2014/main" id="{C0FBFD4E-93FC-4186-8663-A229AE430D9A}"/>
              </a:ext>
            </a:extLst>
          </p:cNvPr>
          <p:cNvSpPr/>
          <p:nvPr/>
        </p:nvSpPr>
        <p:spPr>
          <a:xfrm>
            <a:off x="1640085" y="851605"/>
            <a:ext cx="5692878" cy="1032387"/>
          </a:xfrm>
          <a:custGeom>
            <a:avLst/>
            <a:gdLst>
              <a:gd name="connsiteX0" fmla="*/ 483844 w 5692878"/>
              <a:gd name="connsiteY0" fmla="*/ 113726 h 1032387"/>
              <a:gd name="connsiteX1" fmla="*/ 370444 w 5692878"/>
              <a:gd name="connsiteY1" fmla="*/ 227453 h 1032387"/>
              <a:gd name="connsiteX2" fmla="*/ 483844 w 5692878"/>
              <a:gd name="connsiteY2" fmla="*/ 341180 h 1032387"/>
              <a:gd name="connsiteX3" fmla="*/ 597244 w 5692878"/>
              <a:gd name="connsiteY3" fmla="*/ 227453 h 1032387"/>
              <a:gd name="connsiteX4" fmla="*/ 483844 w 5692878"/>
              <a:gd name="connsiteY4" fmla="*/ 113726 h 1032387"/>
              <a:gd name="connsiteX5" fmla="*/ 258097 w 5692878"/>
              <a:gd name="connsiteY5" fmla="*/ 0 h 1032387"/>
              <a:gd name="connsiteX6" fmla="*/ 5692878 w 5692878"/>
              <a:gd name="connsiteY6" fmla="*/ 0 h 1032387"/>
              <a:gd name="connsiteX7" fmla="*/ 5434781 w 5692878"/>
              <a:gd name="connsiteY7" fmla="*/ 1032387 h 1032387"/>
              <a:gd name="connsiteX8" fmla="*/ 0 w 5692878"/>
              <a:gd name="connsiteY8" fmla="*/ 1032387 h 10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2878" h="1032387">
                <a:moveTo>
                  <a:pt x="483844" y="113726"/>
                </a:moveTo>
                <a:cubicBezTo>
                  <a:pt x="421215" y="113726"/>
                  <a:pt x="370444" y="164643"/>
                  <a:pt x="370444" y="227453"/>
                </a:cubicBezTo>
                <a:cubicBezTo>
                  <a:pt x="370444" y="290263"/>
                  <a:pt x="421215" y="341180"/>
                  <a:pt x="483844" y="341180"/>
                </a:cubicBezTo>
                <a:cubicBezTo>
                  <a:pt x="546473" y="341180"/>
                  <a:pt x="597244" y="290263"/>
                  <a:pt x="597244" y="227453"/>
                </a:cubicBezTo>
                <a:cubicBezTo>
                  <a:pt x="597244" y="164643"/>
                  <a:pt x="546473" y="113726"/>
                  <a:pt x="483844" y="113726"/>
                </a:cubicBezTo>
                <a:close/>
                <a:moveTo>
                  <a:pt x="258097" y="0"/>
                </a:moveTo>
                <a:lnTo>
                  <a:pt x="5692878" y="0"/>
                </a:lnTo>
                <a:lnTo>
                  <a:pt x="5434781" y="1032387"/>
                </a:lnTo>
                <a:lnTo>
                  <a:pt x="0" y="1032387"/>
                </a:lnTo>
                <a:close/>
              </a:path>
            </a:pathLst>
          </a:custGeom>
          <a:gradFill>
            <a:gsLst>
              <a:gs pos="100000">
                <a:srgbClr val="02A651"/>
              </a:gs>
              <a:gs pos="0">
                <a:schemeClr val="bg2">
                  <a:lumMod val="25000"/>
                </a:schemeClr>
              </a:gs>
            </a:gsLst>
            <a:lin ang="0" scaled="1"/>
          </a:gradFill>
          <a:ln>
            <a:noFill/>
          </a:ln>
          <a:effectLst>
            <a:outerShdw blurRad="3556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pic>
        <p:nvPicPr>
          <p:cNvPr id="13" name="Picture 7">
            <a:extLst>
              <a:ext uri="{FF2B5EF4-FFF2-40B4-BE49-F238E27FC236}">
                <a16:creationId xmlns:a16="http://schemas.microsoft.com/office/drawing/2014/main" id="{1FB09C61-2D4C-403C-8734-C6D825E7B72F}"/>
              </a:ext>
            </a:extLst>
          </p:cNvPr>
          <p:cNvPicPr>
            <a:picLocks noChangeAspect="1"/>
          </p:cNvPicPr>
          <p:nvPr/>
        </p:nvPicPr>
        <p:blipFill>
          <a:blip r:embed="rId5"/>
          <a:srcRect/>
          <a:stretch>
            <a:fillRect/>
          </a:stretch>
        </p:blipFill>
        <p:spPr>
          <a:xfrm rot="3006934">
            <a:off x="640712" y="360821"/>
            <a:ext cx="1609940" cy="2236028"/>
          </a:xfrm>
          <a:prstGeom prst="rect">
            <a:avLst/>
          </a:prstGeom>
        </p:spPr>
      </p:pic>
      <p:sp>
        <p:nvSpPr>
          <p:cNvPr id="16" name="Freeform 4">
            <a:extLst>
              <a:ext uri="{FF2B5EF4-FFF2-40B4-BE49-F238E27FC236}">
                <a16:creationId xmlns:a16="http://schemas.microsoft.com/office/drawing/2014/main" id="{078BC2DB-4D63-4A51-8B97-E42A9E49C58D}"/>
              </a:ext>
            </a:extLst>
          </p:cNvPr>
          <p:cNvSpPr/>
          <p:nvPr/>
        </p:nvSpPr>
        <p:spPr>
          <a:xfrm>
            <a:off x="13465318" y="-2635521"/>
            <a:ext cx="774886" cy="830997"/>
          </a:xfrm>
          <a:custGeom>
            <a:avLst/>
            <a:gdLst/>
            <a:ahLst/>
            <a:cxnLst/>
            <a:rect l="l" t="t" r="r" b="b"/>
            <a:pathLst>
              <a:path w="8957388" h="8229600">
                <a:moveTo>
                  <a:pt x="0" y="0"/>
                </a:moveTo>
                <a:lnTo>
                  <a:pt x="8957388" y="0"/>
                </a:lnTo>
                <a:lnTo>
                  <a:pt x="8957388" y="8229600"/>
                </a:lnTo>
                <a:lnTo>
                  <a:pt x="0" y="8229600"/>
                </a:lnTo>
                <a:lnTo>
                  <a:pt x="0" y="0"/>
                </a:lnTo>
                <a:close/>
              </a:path>
            </a:pathLst>
          </a:custGeom>
          <a:blipFill>
            <a:blip r:embed="rId6"/>
            <a:stretch>
              <a:fillRect/>
            </a:stretch>
          </a:blipFill>
        </p:spPr>
      </p:sp>
      <p:sp>
        <p:nvSpPr>
          <p:cNvPr id="22" name="Freeform: Shape 21">
            <a:extLst>
              <a:ext uri="{FF2B5EF4-FFF2-40B4-BE49-F238E27FC236}">
                <a16:creationId xmlns:a16="http://schemas.microsoft.com/office/drawing/2014/main" id="{74D2C2C8-F8E4-4CAF-B3BE-2CD77535EA7E}"/>
              </a:ext>
            </a:extLst>
          </p:cNvPr>
          <p:cNvSpPr/>
          <p:nvPr/>
        </p:nvSpPr>
        <p:spPr>
          <a:xfrm>
            <a:off x="5194216" y="5121467"/>
            <a:ext cx="5692878" cy="1032387"/>
          </a:xfrm>
          <a:custGeom>
            <a:avLst/>
            <a:gdLst>
              <a:gd name="connsiteX0" fmla="*/ 5283624 w 5692878"/>
              <a:gd name="connsiteY0" fmla="*/ 111736 h 1032387"/>
              <a:gd name="connsiteX1" fmla="*/ 5160721 w 5692878"/>
              <a:gd name="connsiteY1" fmla="*/ 234136 h 1032387"/>
              <a:gd name="connsiteX2" fmla="*/ 5283624 w 5692878"/>
              <a:gd name="connsiteY2" fmla="*/ 356536 h 1032387"/>
              <a:gd name="connsiteX3" fmla="*/ 5406527 w 5692878"/>
              <a:gd name="connsiteY3" fmla="*/ 234136 h 1032387"/>
              <a:gd name="connsiteX4" fmla="*/ 5283624 w 5692878"/>
              <a:gd name="connsiteY4" fmla="*/ 111736 h 1032387"/>
              <a:gd name="connsiteX5" fmla="*/ 258097 w 5692878"/>
              <a:gd name="connsiteY5" fmla="*/ 0 h 1032387"/>
              <a:gd name="connsiteX6" fmla="*/ 5692878 w 5692878"/>
              <a:gd name="connsiteY6" fmla="*/ 0 h 1032387"/>
              <a:gd name="connsiteX7" fmla="*/ 5434781 w 5692878"/>
              <a:gd name="connsiteY7" fmla="*/ 1032387 h 1032387"/>
              <a:gd name="connsiteX8" fmla="*/ 0 w 5692878"/>
              <a:gd name="connsiteY8" fmla="*/ 1032387 h 10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2878" h="1032387">
                <a:moveTo>
                  <a:pt x="5283624" y="111736"/>
                </a:moveTo>
                <a:cubicBezTo>
                  <a:pt x="5215747" y="111736"/>
                  <a:pt x="5160721" y="166536"/>
                  <a:pt x="5160721" y="234136"/>
                </a:cubicBezTo>
                <a:cubicBezTo>
                  <a:pt x="5160721" y="301736"/>
                  <a:pt x="5215747" y="356536"/>
                  <a:pt x="5283624" y="356536"/>
                </a:cubicBezTo>
                <a:cubicBezTo>
                  <a:pt x="5351501" y="356536"/>
                  <a:pt x="5406527" y="301736"/>
                  <a:pt x="5406527" y="234136"/>
                </a:cubicBezTo>
                <a:cubicBezTo>
                  <a:pt x="5406527" y="166536"/>
                  <a:pt x="5351501" y="111736"/>
                  <a:pt x="5283624" y="111736"/>
                </a:cubicBezTo>
                <a:close/>
                <a:moveTo>
                  <a:pt x="258097" y="0"/>
                </a:moveTo>
                <a:lnTo>
                  <a:pt x="5692878" y="0"/>
                </a:lnTo>
                <a:lnTo>
                  <a:pt x="5434781" y="1032387"/>
                </a:lnTo>
                <a:lnTo>
                  <a:pt x="0" y="1032387"/>
                </a:lnTo>
                <a:close/>
              </a:path>
            </a:pathLst>
          </a:custGeom>
          <a:gradFill>
            <a:gsLst>
              <a:gs pos="100000">
                <a:srgbClr val="02A651"/>
              </a:gs>
              <a:gs pos="0">
                <a:schemeClr val="bg2">
                  <a:lumMod val="25000"/>
                </a:schemeClr>
              </a:gs>
            </a:gsLst>
            <a:lin ang="0" scaled="1"/>
          </a:gradFill>
          <a:ln>
            <a:noFill/>
          </a:ln>
          <a:effectLst>
            <a:outerShdw blurRad="3556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pic>
        <p:nvPicPr>
          <p:cNvPr id="23" name="Picture 7">
            <a:extLst>
              <a:ext uri="{FF2B5EF4-FFF2-40B4-BE49-F238E27FC236}">
                <a16:creationId xmlns:a16="http://schemas.microsoft.com/office/drawing/2014/main" id="{4E974C7F-99E2-4C3B-9019-C68052FECA03}"/>
              </a:ext>
            </a:extLst>
          </p:cNvPr>
          <p:cNvPicPr>
            <a:picLocks noChangeAspect="1"/>
          </p:cNvPicPr>
          <p:nvPr/>
        </p:nvPicPr>
        <p:blipFill>
          <a:blip r:embed="rId5"/>
          <a:srcRect/>
          <a:stretch>
            <a:fillRect/>
          </a:stretch>
        </p:blipFill>
        <p:spPr>
          <a:xfrm rot="19319601">
            <a:off x="10305042" y="4855465"/>
            <a:ext cx="1609940" cy="2236028"/>
          </a:xfrm>
          <a:prstGeom prst="rect">
            <a:avLst/>
          </a:prstGeom>
        </p:spPr>
      </p:pic>
      <p:sp>
        <p:nvSpPr>
          <p:cNvPr id="26" name="TextBox 25">
            <a:extLst>
              <a:ext uri="{FF2B5EF4-FFF2-40B4-BE49-F238E27FC236}">
                <a16:creationId xmlns:a16="http://schemas.microsoft.com/office/drawing/2014/main" id="{42934252-DEB6-4D80-B763-15DCA0C56C77}"/>
              </a:ext>
            </a:extLst>
          </p:cNvPr>
          <p:cNvSpPr txBox="1"/>
          <p:nvPr/>
        </p:nvSpPr>
        <p:spPr>
          <a:xfrm>
            <a:off x="9470923" y="-2789409"/>
            <a:ext cx="6466114" cy="1446550"/>
          </a:xfrm>
          <a:prstGeom prst="rect">
            <a:avLst/>
          </a:prstGeom>
          <a:noFill/>
        </p:spPr>
        <p:txBody>
          <a:bodyPr wrap="square">
            <a:spAutoFit/>
          </a:bodyPr>
          <a:lstStyle/>
          <a:p>
            <a:pPr algn="ctr"/>
            <a:r>
              <a:rPr lang="fr-FR" sz="4400" b="1" dirty="0" err="1"/>
              <a:t>الافاق</a:t>
            </a:r>
            <a:r>
              <a:rPr lang="fr-FR" sz="4400" b="1" dirty="0"/>
              <a:t> </a:t>
            </a:r>
            <a:r>
              <a:rPr lang="fr-FR" sz="4400" b="1" dirty="0" err="1"/>
              <a:t>المستقبل</a:t>
            </a:r>
            <a:r>
              <a:rPr lang="ar-DZ" sz="4400" b="1" dirty="0"/>
              <a:t>ية</a:t>
            </a:r>
            <a:r>
              <a:rPr lang="fr-FR" sz="4400" b="1" dirty="0"/>
              <a:t> </a:t>
            </a:r>
            <a:r>
              <a:rPr lang="fr-FR" sz="4400" b="1" dirty="0" err="1"/>
              <a:t>للاقتصاد</a:t>
            </a:r>
            <a:r>
              <a:rPr lang="fr-FR" sz="4400" b="1" dirty="0"/>
              <a:t> </a:t>
            </a:r>
            <a:r>
              <a:rPr lang="fr-FR" sz="4400" b="1" dirty="0" err="1"/>
              <a:t>الدائري</a:t>
            </a:r>
            <a:r>
              <a:rPr lang="fr-FR" sz="4400" b="1" dirty="0"/>
              <a:t> </a:t>
            </a:r>
            <a:r>
              <a:rPr lang="fr-FR" sz="4400" b="1" dirty="0" err="1"/>
              <a:t>واليات</a:t>
            </a:r>
            <a:r>
              <a:rPr lang="fr-FR" sz="4400" b="1" dirty="0"/>
              <a:t> </a:t>
            </a:r>
            <a:r>
              <a:rPr lang="fr-FR" sz="4400" b="1" dirty="0" err="1"/>
              <a:t>التفعيل</a:t>
            </a:r>
            <a:endParaRPr lang="fr-FR" sz="4400" b="1" dirty="0"/>
          </a:p>
        </p:txBody>
      </p:sp>
      <p:sp>
        <p:nvSpPr>
          <p:cNvPr id="28" name="TextBox 27">
            <a:extLst>
              <a:ext uri="{FF2B5EF4-FFF2-40B4-BE49-F238E27FC236}">
                <a16:creationId xmlns:a16="http://schemas.microsoft.com/office/drawing/2014/main" id="{048C875D-DC4B-4016-AB41-47E8EB3518CF}"/>
              </a:ext>
            </a:extLst>
          </p:cNvPr>
          <p:cNvSpPr txBox="1"/>
          <p:nvPr/>
        </p:nvSpPr>
        <p:spPr>
          <a:xfrm>
            <a:off x="-5291982" y="-2220022"/>
            <a:ext cx="6474542" cy="1754326"/>
          </a:xfrm>
          <a:prstGeom prst="rect">
            <a:avLst/>
          </a:prstGeom>
          <a:noFill/>
        </p:spPr>
        <p:txBody>
          <a:bodyPr wrap="square">
            <a:spAutoFit/>
          </a:bodyPr>
          <a:lstStyle/>
          <a:p>
            <a:pPr algn="ctr"/>
            <a:r>
              <a:rPr lang="fr-FR" sz="3600" b="1" dirty="0" err="1"/>
              <a:t>مع</a:t>
            </a:r>
            <a:r>
              <a:rPr lang="fr-FR" sz="3600" b="1" dirty="0"/>
              <a:t> </a:t>
            </a:r>
            <a:r>
              <a:rPr lang="fr-FR" sz="3600" b="1" dirty="0" err="1"/>
              <a:t>تزايد</a:t>
            </a:r>
            <a:r>
              <a:rPr lang="fr-FR" sz="3600" b="1" dirty="0"/>
              <a:t> </a:t>
            </a:r>
            <a:r>
              <a:rPr lang="fr-FR" sz="3600" b="1" dirty="0" err="1"/>
              <a:t>الوعي</a:t>
            </a:r>
            <a:r>
              <a:rPr lang="fr-FR" sz="3600" b="1" dirty="0"/>
              <a:t> </a:t>
            </a:r>
            <a:r>
              <a:rPr lang="fr-FR" sz="3600" b="1" dirty="0" err="1"/>
              <a:t>العالمي</a:t>
            </a:r>
            <a:r>
              <a:rPr lang="fr-FR" sz="3600" b="1" dirty="0"/>
              <a:t> </a:t>
            </a:r>
            <a:r>
              <a:rPr lang="fr-FR" sz="3600" b="1" dirty="0" err="1"/>
              <a:t>باهمية</a:t>
            </a:r>
            <a:r>
              <a:rPr lang="fr-FR" sz="3600" b="1" dirty="0"/>
              <a:t> </a:t>
            </a:r>
            <a:r>
              <a:rPr lang="fr-FR" sz="3600" b="1" dirty="0" err="1"/>
              <a:t>الاقتصاد</a:t>
            </a:r>
            <a:r>
              <a:rPr lang="fr-FR" sz="3600" b="1" dirty="0"/>
              <a:t> </a:t>
            </a:r>
            <a:r>
              <a:rPr lang="fr-FR" sz="3600" b="1" dirty="0" err="1"/>
              <a:t>الدائري</a:t>
            </a:r>
            <a:r>
              <a:rPr lang="fr-FR" sz="3600" b="1" dirty="0"/>
              <a:t> </a:t>
            </a:r>
            <a:r>
              <a:rPr lang="fr-FR" sz="3600" b="1" dirty="0" err="1"/>
              <a:t>يمكن</a:t>
            </a:r>
            <a:r>
              <a:rPr lang="fr-FR" sz="3600" b="1" dirty="0"/>
              <a:t> </a:t>
            </a:r>
            <a:r>
              <a:rPr lang="fr-FR" sz="3600" b="1" dirty="0" err="1"/>
              <a:t>ان</a:t>
            </a:r>
            <a:r>
              <a:rPr lang="fr-FR" sz="3600" b="1" dirty="0"/>
              <a:t> </a:t>
            </a:r>
            <a:r>
              <a:rPr lang="fr-FR" sz="3600" b="1" dirty="0" err="1"/>
              <a:t>تتجه</a:t>
            </a:r>
            <a:r>
              <a:rPr lang="fr-FR" sz="3600" b="1" dirty="0"/>
              <a:t> </a:t>
            </a:r>
            <a:r>
              <a:rPr lang="fr-FR" sz="3600" b="1" dirty="0" err="1"/>
              <a:t>الجزائر</a:t>
            </a:r>
            <a:r>
              <a:rPr lang="fr-FR" sz="3600" b="1" dirty="0"/>
              <a:t> </a:t>
            </a:r>
            <a:r>
              <a:rPr lang="fr-FR" sz="3600" b="1" dirty="0" err="1"/>
              <a:t>نحو</a:t>
            </a:r>
            <a:r>
              <a:rPr lang="fr-FR" sz="3600" b="1" dirty="0"/>
              <a:t> </a:t>
            </a:r>
            <a:r>
              <a:rPr lang="fr-FR" sz="3600" b="1" dirty="0" err="1"/>
              <a:t>تحقيق</a:t>
            </a:r>
            <a:r>
              <a:rPr lang="fr-FR" sz="3600" b="1" dirty="0"/>
              <a:t> </a:t>
            </a:r>
            <a:r>
              <a:rPr lang="fr-FR" sz="3600" b="1" dirty="0" err="1"/>
              <a:t>تحول</a:t>
            </a:r>
            <a:r>
              <a:rPr lang="fr-FR" sz="3600" b="1" dirty="0"/>
              <a:t> </a:t>
            </a:r>
            <a:r>
              <a:rPr lang="fr-FR" sz="3600" b="1" dirty="0" err="1"/>
              <a:t>فعال</a:t>
            </a:r>
            <a:r>
              <a:rPr lang="fr-FR" sz="3600" b="1" dirty="0"/>
              <a:t> </a:t>
            </a:r>
            <a:r>
              <a:rPr lang="fr-FR" sz="3600" b="1" dirty="0" err="1"/>
              <a:t>من</a:t>
            </a:r>
            <a:r>
              <a:rPr lang="fr-FR" sz="3600" b="1" dirty="0"/>
              <a:t> </a:t>
            </a:r>
            <a:r>
              <a:rPr lang="fr-FR" sz="3600" b="1" dirty="0" err="1"/>
              <a:t>خلال</a:t>
            </a:r>
            <a:r>
              <a:rPr lang="fr-FR" sz="3600" b="1" dirty="0"/>
              <a:t> </a:t>
            </a:r>
            <a:r>
              <a:rPr lang="fr-FR" sz="3600" b="1" dirty="0" err="1"/>
              <a:t>عده</a:t>
            </a:r>
            <a:r>
              <a:rPr lang="fr-FR" sz="3600" b="1" dirty="0"/>
              <a:t> </a:t>
            </a:r>
            <a:r>
              <a:rPr lang="fr-FR" sz="3600" b="1" dirty="0" err="1"/>
              <a:t>افاق</a:t>
            </a:r>
            <a:r>
              <a:rPr lang="fr-FR" sz="3600" b="1" dirty="0"/>
              <a:t> </a:t>
            </a:r>
            <a:r>
              <a:rPr lang="fr-FR" sz="3600" b="1" dirty="0" err="1"/>
              <a:t>واليات</a:t>
            </a:r>
            <a:endParaRPr lang="fr-FR" sz="3600" b="1" dirty="0"/>
          </a:p>
        </p:txBody>
      </p:sp>
      <p:sp>
        <p:nvSpPr>
          <p:cNvPr id="12" name="Freeform 8">
            <a:extLst>
              <a:ext uri="{FF2B5EF4-FFF2-40B4-BE49-F238E27FC236}">
                <a16:creationId xmlns:a16="http://schemas.microsoft.com/office/drawing/2014/main" id="{B9D0B771-9F1A-44A7-9D62-302283022810}"/>
              </a:ext>
            </a:extLst>
          </p:cNvPr>
          <p:cNvSpPr/>
          <p:nvPr/>
        </p:nvSpPr>
        <p:spPr>
          <a:xfrm>
            <a:off x="3701831" y="2591364"/>
            <a:ext cx="2394169" cy="1916231"/>
          </a:xfrm>
          <a:custGeom>
            <a:avLst/>
            <a:gdLst/>
            <a:ahLst/>
            <a:cxnLst/>
            <a:rect l="l" t="t" r="r" b="b"/>
            <a:pathLst>
              <a:path w="14917704" h="8229600">
                <a:moveTo>
                  <a:pt x="0" y="0"/>
                </a:moveTo>
                <a:lnTo>
                  <a:pt x="14917704" y="0"/>
                </a:lnTo>
                <a:lnTo>
                  <a:pt x="14917704" y="8229600"/>
                </a:lnTo>
                <a:lnTo>
                  <a:pt x="0" y="8229600"/>
                </a:lnTo>
                <a:lnTo>
                  <a:pt x="0" y="0"/>
                </a:lnTo>
                <a:close/>
              </a:path>
            </a:pathLst>
          </a:custGeom>
          <a:blipFill>
            <a:blip r:embed="rId7"/>
            <a:stretch>
              <a:fillRect/>
            </a:stretch>
          </a:blipFill>
        </p:spPr>
      </p:sp>
      <p:sp>
        <p:nvSpPr>
          <p:cNvPr id="17" name="TextBox 16">
            <a:extLst>
              <a:ext uri="{FF2B5EF4-FFF2-40B4-BE49-F238E27FC236}">
                <a16:creationId xmlns:a16="http://schemas.microsoft.com/office/drawing/2014/main" id="{3EDDFB49-5990-4148-AE17-902509DFB1FA}"/>
              </a:ext>
            </a:extLst>
          </p:cNvPr>
          <p:cNvSpPr txBox="1"/>
          <p:nvPr/>
        </p:nvSpPr>
        <p:spPr>
          <a:xfrm>
            <a:off x="2722146" y="1137363"/>
            <a:ext cx="4053792" cy="646331"/>
          </a:xfrm>
          <a:prstGeom prst="rect">
            <a:avLst/>
          </a:prstGeom>
          <a:noFill/>
        </p:spPr>
        <p:txBody>
          <a:bodyPr wrap="square">
            <a:spAutoFit/>
          </a:bodyPr>
          <a:lstStyle/>
          <a:p>
            <a:pPr algn="ctr" rtl="1"/>
            <a:r>
              <a:rPr lang="fr-FR" sz="3600" b="1" dirty="0" err="1">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الافاق</a:t>
            </a:r>
            <a:r>
              <a:rPr lang="fr-FR" sz="3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المستقبلي</a:t>
            </a:r>
            <a:r>
              <a:rPr lang="ar-DZ" sz="3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ة</a:t>
            </a:r>
            <a:r>
              <a:rPr lang="fr-FR" sz="3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p>
        </p:txBody>
      </p:sp>
      <p:sp>
        <p:nvSpPr>
          <p:cNvPr id="18" name="TextBox 17">
            <a:extLst>
              <a:ext uri="{FF2B5EF4-FFF2-40B4-BE49-F238E27FC236}">
                <a16:creationId xmlns:a16="http://schemas.microsoft.com/office/drawing/2014/main" id="{AB2D041D-5051-47E1-9C5E-2C8A5E460647}"/>
              </a:ext>
            </a:extLst>
          </p:cNvPr>
          <p:cNvSpPr txBox="1"/>
          <p:nvPr/>
        </p:nvSpPr>
        <p:spPr>
          <a:xfrm>
            <a:off x="5713528" y="5328801"/>
            <a:ext cx="3428475" cy="646331"/>
          </a:xfrm>
          <a:prstGeom prst="rect">
            <a:avLst/>
          </a:prstGeom>
          <a:noFill/>
        </p:spPr>
        <p:txBody>
          <a:bodyPr wrap="square">
            <a:spAutoFit/>
          </a:bodyPr>
          <a:lstStyle/>
          <a:p>
            <a:pPr algn="r" rtl="1"/>
            <a:r>
              <a:rPr lang="ar-DZ" sz="3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آليات التفعيل </a:t>
            </a:r>
            <a:endParaRPr lang="fr-FR" sz="3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9" name="Freeform 22">
            <a:extLst>
              <a:ext uri="{FF2B5EF4-FFF2-40B4-BE49-F238E27FC236}">
                <a16:creationId xmlns:a16="http://schemas.microsoft.com/office/drawing/2014/main" id="{155F418E-21BB-4E14-BD10-2522916FB877}"/>
              </a:ext>
            </a:extLst>
          </p:cNvPr>
          <p:cNvSpPr/>
          <p:nvPr/>
        </p:nvSpPr>
        <p:spPr>
          <a:xfrm>
            <a:off x="8919363" y="-1225051"/>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8">
              <a:duotone>
                <a:prstClr val="black"/>
                <a:schemeClr val="accent6">
                  <a:tint val="45000"/>
                  <a:satMod val="400000"/>
                </a:schemeClr>
              </a:duotone>
              <a:lum bright="-30000" contrast="-41000"/>
              <a:extLst>
                <a:ext uri="{96DAC541-7B7A-43D3-8B79-37D633B846F1}">
                  <asvg:svgBlip xmlns:asvg="http://schemas.microsoft.com/office/drawing/2016/SVG/main" r:embed="rId9"/>
                </a:ext>
              </a:extLst>
            </a:blip>
            <a:stretch>
              <a:fillRect/>
            </a:stretch>
          </a:blipFill>
          <a:effectLst>
            <a:outerShdw blurRad="571500" dist="50800" dir="5400000" algn="ctr" rotWithShape="0">
              <a:srgbClr val="000000">
                <a:alpha val="43137"/>
              </a:srgbClr>
            </a:outerShdw>
          </a:effectLst>
        </p:spPr>
      </p:sp>
    </p:spTree>
    <p:extLst>
      <p:ext uri="{BB962C8B-B14F-4D97-AF65-F5344CB8AC3E}">
        <p14:creationId xmlns:p14="http://schemas.microsoft.com/office/powerpoint/2010/main" val="433582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Parallelogram 34">
            <a:extLst>
              <a:ext uri="{FF2B5EF4-FFF2-40B4-BE49-F238E27FC236}">
                <a16:creationId xmlns:a16="http://schemas.microsoft.com/office/drawing/2014/main" id="{C71B9BB2-E04D-4F31-BFCA-1E16638AB935}"/>
              </a:ext>
            </a:extLst>
          </p:cNvPr>
          <p:cNvSpPr/>
          <p:nvPr/>
        </p:nvSpPr>
        <p:spPr>
          <a:xfrm>
            <a:off x="12192000" y="1547446"/>
            <a:ext cx="7633009" cy="3797822"/>
          </a:xfrm>
          <a:prstGeom prst="parallelogram">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r" rtl="1">
              <a:lnSpc>
                <a:spcPct val="150000"/>
              </a:lnSpc>
              <a:buFont typeface="Courier New" panose="02070309020205020404" pitchFamily="49" charset="0"/>
              <a:buChar char="o"/>
            </a:pPr>
            <a:r>
              <a:rPr lang="ar-DZ" sz="2000" dirty="0">
                <a:latin typeface="GE SS Two Bold" panose="020A0503020102020204" pitchFamily="18" charset="-78"/>
                <a:ea typeface="GE SS Two Bold" panose="020A0503020102020204" pitchFamily="18" charset="-78"/>
                <a:cs typeface="GE SS Two Bold" panose="020A0503020102020204" pitchFamily="18" charset="-78"/>
              </a:rPr>
              <a:t>تحسين كفاءه الموارد </a:t>
            </a:r>
          </a:p>
          <a:p>
            <a:pPr marL="285750" indent="-285750" algn="r" rtl="1">
              <a:lnSpc>
                <a:spcPct val="150000"/>
              </a:lnSpc>
              <a:buFont typeface="Courier New" panose="02070309020205020404" pitchFamily="49" charset="0"/>
              <a:buChar char="o"/>
            </a:pPr>
            <a:r>
              <a:rPr lang="ar-DZ" sz="2000" dirty="0">
                <a:latin typeface="GE SS Two Bold" panose="020A0503020102020204" pitchFamily="18" charset="-78"/>
                <a:ea typeface="GE SS Two Bold" panose="020A0503020102020204" pitchFamily="18" charset="-78"/>
                <a:cs typeface="GE SS Two Bold" panose="020A0503020102020204" pitchFamily="18" charset="-78"/>
              </a:rPr>
              <a:t>خلق فرص عمل جديدة</a:t>
            </a:r>
          </a:p>
          <a:p>
            <a:pPr marL="285750" indent="-285750" algn="r" rtl="1">
              <a:lnSpc>
                <a:spcPct val="150000"/>
              </a:lnSpc>
              <a:buFont typeface="Courier New" panose="02070309020205020404" pitchFamily="49" charset="0"/>
              <a:buChar char="o"/>
            </a:pPr>
            <a:r>
              <a:rPr lang="ar-DZ" sz="2000" dirty="0">
                <a:latin typeface="GE SS Two Bold" panose="020A0503020102020204" pitchFamily="18" charset="-78"/>
                <a:ea typeface="GE SS Two Bold" panose="020A0503020102020204" pitchFamily="18" charset="-78"/>
                <a:cs typeface="GE SS Two Bold" panose="020A0503020102020204" pitchFamily="18" charset="-78"/>
              </a:rPr>
              <a:t> تعزيز الابتكار</a:t>
            </a:r>
          </a:p>
          <a:p>
            <a:pPr marL="285750" indent="-285750" algn="r" rtl="1">
              <a:lnSpc>
                <a:spcPct val="150000"/>
              </a:lnSpc>
              <a:buFont typeface="Courier New" panose="02070309020205020404" pitchFamily="49" charset="0"/>
              <a:buChar char="o"/>
            </a:pPr>
            <a:r>
              <a:rPr lang="ar-DZ" sz="2000" dirty="0">
                <a:latin typeface="GE SS Two Bold" panose="020A0503020102020204" pitchFamily="18" charset="-78"/>
                <a:ea typeface="GE SS Two Bold" panose="020A0503020102020204" pitchFamily="18" charset="-78"/>
                <a:cs typeface="GE SS Two Bold" panose="020A0503020102020204" pitchFamily="18" charset="-78"/>
              </a:rPr>
              <a:t> تحقيق التنمية المنتظمة</a:t>
            </a:r>
            <a:endParaRPr lang="fr-FR" sz="2000"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9" name="Parallelogram 28">
            <a:extLst>
              <a:ext uri="{FF2B5EF4-FFF2-40B4-BE49-F238E27FC236}">
                <a16:creationId xmlns:a16="http://schemas.microsoft.com/office/drawing/2014/main" id="{EE8E1271-53C7-4770-8F80-7774F5DC771A}"/>
              </a:ext>
            </a:extLst>
          </p:cNvPr>
          <p:cNvSpPr/>
          <p:nvPr/>
        </p:nvSpPr>
        <p:spPr>
          <a:xfrm>
            <a:off x="12543692" y="2227384"/>
            <a:ext cx="11652739" cy="3117883"/>
          </a:xfrm>
          <a:prstGeom prst="parallelogram">
            <a:avLst/>
          </a:prstGeom>
          <a:gradFill flip="none" rotWithShape="1">
            <a:gsLst>
              <a:gs pos="100000">
                <a:srgbClr val="02A651"/>
              </a:gs>
              <a:gs pos="39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50000"/>
              </a:lnSpc>
            </a:pPr>
            <a:endParaRPr lang="fr-FR" sz="2000"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32" name="TextBox 31">
            <a:extLst>
              <a:ext uri="{FF2B5EF4-FFF2-40B4-BE49-F238E27FC236}">
                <a16:creationId xmlns:a16="http://schemas.microsoft.com/office/drawing/2014/main" id="{19A1B743-FEB4-4F66-A100-20F4D63B7153}"/>
              </a:ext>
            </a:extLst>
          </p:cNvPr>
          <p:cNvSpPr txBox="1"/>
          <p:nvPr/>
        </p:nvSpPr>
        <p:spPr>
          <a:xfrm>
            <a:off x="13618061" y="2666028"/>
            <a:ext cx="9901830" cy="1900520"/>
          </a:xfrm>
          <a:prstGeom prst="rect">
            <a:avLst/>
          </a:prstGeom>
          <a:noFill/>
        </p:spPr>
        <p:txBody>
          <a:bodyPr wrap="square" rtlCol="0">
            <a:spAutoFit/>
          </a:bodyPr>
          <a:lstStyle/>
          <a:p>
            <a:pPr algn="just" rtl="1">
              <a:lnSpc>
                <a:spcPct val="150000"/>
              </a:lnSpc>
            </a:pPr>
            <a:r>
              <a:rPr lang="ar-DZ" sz="20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يمثل الاقتصاد الدائري مسارا واعدا نحو مستقبل اقتصادي اكثر استدامة في الجزائر مما يساهم في تحسين جوده الحياة وحماية البيئه للاجيال القادمة ان تحقيق هذا التحول يتطلب التزاما جماعيا ورؤية واضحة تضمن استغلال الفرص المتاحة وتجاوز التحديات القائمة</a:t>
            </a:r>
            <a:endParaRPr lang="fr-FR" sz="20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33" name="Freeform 8">
            <a:extLst>
              <a:ext uri="{FF2B5EF4-FFF2-40B4-BE49-F238E27FC236}">
                <a16:creationId xmlns:a16="http://schemas.microsoft.com/office/drawing/2014/main" id="{E6AED7C5-7EFD-4FF3-9E67-BBFD0B83E79D}"/>
              </a:ext>
            </a:extLst>
          </p:cNvPr>
          <p:cNvSpPr/>
          <p:nvPr/>
        </p:nvSpPr>
        <p:spPr>
          <a:xfrm>
            <a:off x="13321198" y="4506372"/>
            <a:ext cx="9773264" cy="2351628"/>
          </a:xfrm>
          <a:custGeom>
            <a:avLst/>
            <a:gdLst/>
            <a:ahLst/>
            <a:cxnLst/>
            <a:rect l="l" t="t" r="r" b="b"/>
            <a:pathLst>
              <a:path w="7315200" h="1591056">
                <a:moveTo>
                  <a:pt x="0" y="0"/>
                </a:moveTo>
                <a:lnTo>
                  <a:pt x="7315200" y="0"/>
                </a:lnTo>
                <a:lnTo>
                  <a:pt x="7315200" y="1591056"/>
                </a:lnTo>
                <a:lnTo>
                  <a:pt x="0" y="1591056"/>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812800" dist="50800" dir="5400000" algn="ctr" rotWithShape="0">
              <a:srgbClr val="000000">
                <a:alpha val="43137"/>
              </a:srgbClr>
            </a:outerShdw>
          </a:effectLst>
        </p:spPr>
      </p:sp>
      <p:sp>
        <p:nvSpPr>
          <p:cNvPr id="8" name="Freeform 2">
            <a:extLst>
              <a:ext uri="{FF2B5EF4-FFF2-40B4-BE49-F238E27FC236}">
                <a16:creationId xmlns:a16="http://schemas.microsoft.com/office/drawing/2014/main" id="{CC24D0FB-F315-4B82-8DBA-6F1862850956}"/>
              </a:ext>
            </a:extLst>
          </p:cNvPr>
          <p:cNvSpPr/>
          <p:nvPr/>
        </p:nvSpPr>
        <p:spPr>
          <a:xfrm rot="16200000">
            <a:off x="8947011" y="4601725"/>
            <a:ext cx="4303059" cy="4114800"/>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4">
            <a:extLst>
              <a:ext uri="{FF2B5EF4-FFF2-40B4-BE49-F238E27FC236}">
                <a16:creationId xmlns:a16="http://schemas.microsoft.com/office/drawing/2014/main" id="{078BC2DB-4D63-4A51-8B97-E42A9E49C58D}"/>
              </a:ext>
            </a:extLst>
          </p:cNvPr>
          <p:cNvSpPr/>
          <p:nvPr/>
        </p:nvSpPr>
        <p:spPr>
          <a:xfrm>
            <a:off x="13465318" y="-2635521"/>
            <a:ext cx="774886" cy="830997"/>
          </a:xfrm>
          <a:custGeom>
            <a:avLst/>
            <a:gdLst/>
            <a:ahLst/>
            <a:cxnLst/>
            <a:rect l="l" t="t" r="r" b="b"/>
            <a:pathLst>
              <a:path w="8957388" h="8229600">
                <a:moveTo>
                  <a:pt x="0" y="0"/>
                </a:moveTo>
                <a:lnTo>
                  <a:pt x="8957388" y="0"/>
                </a:lnTo>
                <a:lnTo>
                  <a:pt x="8957388" y="8229600"/>
                </a:lnTo>
                <a:lnTo>
                  <a:pt x="0" y="8229600"/>
                </a:lnTo>
                <a:lnTo>
                  <a:pt x="0" y="0"/>
                </a:lnTo>
                <a:close/>
              </a:path>
            </a:pathLst>
          </a:custGeom>
          <a:blipFill>
            <a:blip r:embed="rId6"/>
            <a:stretch>
              <a:fillRect/>
            </a:stretch>
          </a:blipFill>
        </p:spPr>
      </p:sp>
      <p:sp>
        <p:nvSpPr>
          <p:cNvPr id="26" name="TextBox 25">
            <a:extLst>
              <a:ext uri="{FF2B5EF4-FFF2-40B4-BE49-F238E27FC236}">
                <a16:creationId xmlns:a16="http://schemas.microsoft.com/office/drawing/2014/main" id="{42934252-DEB6-4D80-B763-15DCA0C56C77}"/>
              </a:ext>
            </a:extLst>
          </p:cNvPr>
          <p:cNvSpPr txBox="1"/>
          <p:nvPr/>
        </p:nvSpPr>
        <p:spPr>
          <a:xfrm>
            <a:off x="9470923" y="-2789409"/>
            <a:ext cx="6466114" cy="1446550"/>
          </a:xfrm>
          <a:prstGeom prst="rect">
            <a:avLst/>
          </a:prstGeom>
          <a:noFill/>
        </p:spPr>
        <p:txBody>
          <a:bodyPr wrap="square">
            <a:spAutoFit/>
          </a:bodyPr>
          <a:lstStyle/>
          <a:p>
            <a:pPr algn="ctr"/>
            <a:r>
              <a:rPr lang="fr-FR" sz="4400" b="1" dirty="0" err="1"/>
              <a:t>الافاق</a:t>
            </a:r>
            <a:r>
              <a:rPr lang="fr-FR" sz="4400" b="1" dirty="0"/>
              <a:t> </a:t>
            </a:r>
            <a:r>
              <a:rPr lang="fr-FR" sz="4400" b="1" dirty="0" err="1"/>
              <a:t>المستقبل</a:t>
            </a:r>
            <a:r>
              <a:rPr lang="ar-DZ" sz="4400" b="1" dirty="0"/>
              <a:t>ية</a:t>
            </a:r>
            <a:r>
              <a:rPr lang="fr-FR" sz="4400" b="1" dirty="0"/>
              <a:t> </a:t>
            </a:r>
            <a:r>
              <a:rPr lang="fr-FR" sz="4400" b="1" dirty="0" err="1"/>
              <a:t>للاقتصاد</a:t>
            </a:r>
            <a:r>
              <a:rPr lang="fr-FR" sz="4400" b="1" dirty="0"/>
              <a:t> </a:t>
            </a:r>
            <a:r>
              <a:rPr lang="fr-FR" sz="4400" b="1" dirty="0" err="1"/>
              <a:t>الدائري</a:t>
            </a:r>
            <a:r>
              <a:rPr lang="fr-FR" sz="4400" b="1" dirty="0"/>
              <a:t> </a:t>
            </a:r>
            <a:r>
              <a:rPr lang="fr-FR" sz="4400" b="1" dirty="0" err="1"/>
              <a:t>واليات</a:t>
            </a:r>
            <a:r>
              <a:rPr lang="fr-FR" sz="4400" b="1" dirty="0"/>
              <a:t> </a:t>
            </a:r>
            <a:r>
              <a:rPr lang="fr-FR" sz="4400" b="1" dirty="0" err="1"/>
              <a:t>التفعيل</a:t>
            </a:r>
            <a:endParaRPr lang="fr-FR" sz="4400" b="1" dirty="0"/>
          </a:p>
        </p:txBody>
      </p:sp>
      <p:sp>
        <p:nvSpPr>
          <p:cNvPr id="28" name="TextBox 27">
            <a:extLst>
              <a:ext uri="{FF2B5EF4-FFF2-40B4-BE49-F238E27FC236}">
                <a16:creationId xmlns:a16="http://schemas.microsoft.com/office/drawing/2014/main" id="{048C875D-DC4B-4016-AB41-47E8EB3518CF}"/>
              </a:ext>
            </a:extLst>
          </p:cNvPr>
          <p:cNvSpPr txBox="1"/>
          <p:nvPr/>
        </p:nvSpPr>
        <p:spPr>
          <a:xfrm>
            <a:off x="-5291982" y="-2220022"/>
            <a:ext cx="6474542" cy="1754326"/>
          </a:xfrm>
          <a:prstGeom prst="rect">
            <a:avLst/>
          </a:prstGeom>
          <a:noFill/>
        </p:spPr>
        <p:txBody>
          <a:bodyPr wrap="square">
            <a:spAutoFit/>
          </a:bodyPr>
          <a:lstStyle/>
          <a:p>
            <a:pPr algn="ctr"/>
            <a:r>
              <a:rPr lang="fr-FR" sz="3600" b="1" dirty="0" err="1"/>
              <a:t>مع</a:t>
            </a:r>
            <a:r>
              <a:rPr lang="fr-FR" sz="3600" b="1" dirty="0"/>
              <a:t> </a:t>
            </a:r>
            <a:r>
              <a:rPr lang="fr-FR" sz="3600" b="1" dirty="0" err="1"/>
              <a:t>تزايد</a:t>
            </a:r>
            <a:r>
              <a:rPr lang="fr-FR" sz="3600" b="1" dirty="0"/>
              <a:t> </a:t>
            </a:r>
            <a:r>
              <a:rPr lang="fr-FR" sz="3600" b="1" dirty="0" err="1"/>
              <a:t>الوعي</a:t>
            </a:r>
            <a:r>
              <a:rPr lang="fr-FR" sz="3600" b="1" dirty="0"/>
              <a:t> </a:t>
            </a:r>
            <a:r>
              <a:rPr lang="fr-FR" sz="3600" b="1" dirty="0" err="1"/>
              <a:t>العالمي</a:t>
            </a:r>
            <a:r>
              <a:rPr lang="fr-FR" sz="3600" b="1" dirty="0"/>
              <a:t> </a:t>
            </a:r>
            <a:r>
              <a:rPr lang="fr-FR" sz="3600" b="1" dirty="0" err="1"/>
              <a:t>باهمية</a:t>
            </a:r>
            <a:r>
              <a:rPr lang="fr-FR" sz="3600" b="1" dirty="0"/>
              <a:t> </a:t>
            </a:r>
            <a:r>
              <a:rPr lang="fr-FR" sz="3600" b="1" dirty="0" err="1"/>
              <a:t>الاقتصاد</a:t>
            </a:r>
            <a:r>
              <a:rPr lang="fr-FR" sz="3600" b="1" dirty="0"/>
              <a:t> </a:t>
            </a:r>
            <a:r>
              <a:rPr lang="fr-FR" sz="3600" b="1" dirty="0" err="1"/>
              <a:t>الدائري</a:t>
            </a:r>
            <a:r>
              <a:rPr lang="fr-FR" sz="3600" b="1" dirty="0"/>
              <a:t> </a:t>
            </a:r>
            <a:r>
              <a:rPr lang="fr-FR" sz="3600" b="1" dirty="0" err="1"/>
              <a:t>يمكن</a:t>
            </a:r>
            <a:r>
              <a:rPr lang="fr-FR" sz="3600" b="1" dirty="0"/>
              <a:t> </a:t>
            </a:r>
            <a:r>
              <a:rPr lang="fr-FR" sz="3600" b="1" dirty="0" err="1"/>
              <a:t>ان</a:t>
            </a:r>
            <a:r>
              <a:rPr lang="fr-FR" sz="3600" b="1" dirty="0"/>
              <a:t> </a:t>
            </a:r>
            <a:r>
              <a:rPr lang="fr-FR" sz="3600" b="1" dirty="0" err="1"/>
              <a:t>تتجه</a:t>
            </a:r>
            <a:r>
              <a:rPr lang="fr-FR" sz="3600" b="1" dirty="0"/>
              <a:t> </a:t>
            </a:r>
            <a:r>
              <a:rPr lang="fr-FR" sz="3600" b="1" dirty="0" err="1"/>
              <a:t>الجزائر</a:t>
            </a:r>
            <a:r>
              <a:rPr lang="fr-FR" sz="3600" b="1" dirty="0"/>
              <a:t> </a:t>
            </a:r>
            <a:r>
              <a:rPr lang="fr-FR" sz="3600" b="1" dirty="0" err="1"/>
              <a:t>نحو</a:t>
            </a:r>
            <a:r>
              <a:rPr lang="fr-FR" sz="3600" b="1" dirty="0"/>
              <a:t> </a:t>
            </a:r>
            <a:r>
              <a:rPr lang="fr-FR" sz="3600" b="1" dirty="0" err="1"/>
              <a:t>تحقيق</a:t>
            </a:r>
            <a:r>
              <a:rPr lang="fr-FR" sz="3600" b="1" dirty="0"/>
              <a:t> </a:t>
            </a:r>
            <a:r>
              <a:rPr lang="fr-FR" sz="3600" b="1" dirty="0" err="1"/>
              <a:t>تحول</a:t>
            </a:r>
            <a:r>
              <a:rPr lang="fr-FR" sz="3600" b="1" dirty="0"/>
              <a:t> </a:t>
            </a:r>
            <a:r>
              <a:rPr lang="fr-FR" sz="3600" b="1" dirty="0" err="1"/>
              <a:t>فعال</a:t>
            </a:r>
            <a:r>
              <a:rPr lang="fr-FR" sz="3600" b="1" dirty="0"/>
              <a:t> </a:t>
            </a:r>
            <a:r>
              <a:rPr lang="fr-FR" sz="3600" b="1" dirty="0" err="1"/>
              <a:t>من</a:t>
            </a:r>
            <a:r>
              <a:rPr lang="fr-FR" sz="3600" b="1" dirty="0"/>
              <a:t> </a:t>
            </a:r>
            <a:r>
              <a:rPr lang="fr-FR" sz="3600" b="1" dirty="0" err="1"/>
              <a:t>خلال</a:t>
            </a:r>
            <a:r>
              <a:rPr lang="fr-FR" sz="3600" b="1" dirty="0"/>
              <a:t> </a:t>
            </a:r>
            <a:r>
              <a:rPr lang="fr-FR" sz="3600" b="1" dirty="0" err="1"/>
              <a:t>عده</a:t>
            </a:r>
            <a:r>
              <a:rPr lang="fr-FR" sz="3600" b="1" dirty="0"/>
              <a:t> </a:t>
            </a:r>
            <a:r>
              <a:rPr lang="fr-FR" sz="3600" b="1" dirty="0" err="1"/>
              <a:t>افاق</a:t>
            </a:r>
            <a:r>
              <a:rPr lang="fr-FR" sz="3600" b="1" dirty="0"/>
              <a:t> </a:t>
            </a:r>
            <a:r>
              <a:rPr lang="fr-FR" sz="3600" b="1" dirty="0" err="1"/>
              <a:t>واليات</a:t>
            </a:r>
            <a:endParaRPr lang="fr-FR" sz="3600" b="1" dirty="0"/>
          </a:p>
        </p:txBody>
      </p:sp>
      <p:sp>
        <p:nvSpPr>
          <p:cNvPr id="2" name="Parallelogram 1">
            <a:extLst>
              <a:ext uri="{FF2B5EF4-FFF2-40B4-BE49-F238E27FC236}">
                <a16:creationId xmlns:a16="http://schemas.microsoft.com/office/drawing/2014/main" id="{FD402957-F5F8-425F-A21F-7DBEE437200B}"/>
              </a:ext>
            </a:extLst>
          </p:cNvPr>
          <p:cNvSpPr/>
          <p:nvPr/>
        </p:nvSpPr>
        <p:spPr>
          <a:xfrm>
            <a:off x="1944615" y="2123476"/>
            <a:ext cx="7633009" cy="2669204"/>
          </a:xfrm>
          <a:prstGeom prst="parallelogram">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r" rtl="1">
              <a:lnSpc>
                <a:spcPct val="150000"/>
              </a:lnSpc>
              <a:buFont typeface="Courier New" panose="02070309020205020404" pitchFamily="49" charset="0"/>
              <a:buChar char="o"/>
            </a:pPr>
            <a:r>
              <a:rPr lang="ar-DZ" sz="2000" dirty="0">
                <a:latin typeface="GE SS Two Bold" panose="020A0503020102020204" pitchFamily="18" charset="-78"/>
                <a:ea typeface="GE SS Two Bold" panose="020A0503020102020204" pitchFamily="18" charset="-78"/>
                <a:cs typeface="GE SS Two Bold" panose="020A0503020102020204" pitchFamily="18" charset="-78"/>
              </a:rPr>
              <a:t> تطوير التشريعات والسياسات </a:t>
            </a:r>
          </a:p>
          <a:p>
            <a:pPr marL="285750" indent="-285750" algn="r" rtl="1">
              <a:lnSpc>
                <a:spcPct val="150000"/>
              </a:lnSpc>
              <a:buFont typeface="Courier New" panose="02070309020205020404" pitchFamily="49" charset="0"/>
              <a:buChar char="o"/>
            </a:pPr>
            <a:r>
              <a:rPr lang="ar-DZ" sz="2000" dirty="0">
                <a:latin typeface="GE SS Two Bold" panose="020A0503020102020204" pitchFamily="18" charset="-78"/>
                <a:ea typeface="GE SS Two Bold" panose="020A0503020102020204" pitchFamily="18" charset="-78"/>
                <a:cs typeface="GE SS Two Bold" panose="020A0503020102020204" pitchFamily="18" charset="-78"/>
              </a:rPr>
              <a:t>التوعيه والتثقيف</a:t>
            </a:r>
          </a:p>
          <a:p>
            <a:pPr marL="285750" indent="-285750" algn="r" rtl="1">
              <a:lnSpc>
                <a:spcPct val="150000"/>
              </a:lnSpc>
              <a:buFont typeface="Courier New" panose="02070309020205020404" pitchFamily="49" charset="0"/>
              <a:buChar char="o"/>
            </a:pPr>
            <a:r>
              <a:rPr lang="ar-DZ" sz="2000" dirty="0">
                <a:latin typeface="GE SS Two Bold" panose="020A0503020102020204" pitchFamily="18" charset="-78"/>
                <a:ea typeface="GE SS Two Bold" panose="020A0503020102020204" pitchFamily="18" charset="-78"/>
                <a:cs typeface="GE SS Two Bold" panose="020A0503020102020204" pitchFamily="18" charset="-78"/>
              </a:rPr>
              <a:t> الشراكة بين القطاعين العام و الخاص</a:t>
            </a:r>
          </a:p>
          <a:p>
            <a:pPr marL="285750" indent="-285750" algn="r" rtl="1">
              <a:lnSpc>
                <a:spcPct val="150000"/>
              </a:lnSpc>
              <a:buFont typeface="Courier New" panose="02070309020205020404" pitchFamily="49" charset="0"/>
              <a:buChar char="o"/>
            </a:pPr>
            <a:r>
              <a:rPr lang="ar-DZ" sz="2000" dirty="0">
                <a:latin typeface="GE SS Two Bold" panose="020A0503020102020204" pitchFamily="18" charset="-78"/>
                <a:ea typeface="GE SS Two Bold" panose="020A0503020102020204" pitchFamily="18" charset="-78"/>
                <a:cs typeface="GE SS Two Bold" panose="020A0503020102020204" pitchFamily="18" charset="-78"/>
              </a:rPr>
              <a:t>استثمار التكنولوجيا الحديثه تقديم الحوافز المالية</a:t>
            </a:r>
            <a:endParaRPr lang="fr-FR" sz="2000"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2" name="Freeform 8">
            <a:extLst>
              <a:ext uri="{FF2B5EF4-FFF2-40B4-BE49-F238E27FC236}">
                <a16:creationId xmlns:a16="http://schemas.microsoft.com/office/drawing/2014/main" id="{B9D0B771-9F1A-44A7-9D62-302283022810}"/>
              </a:ext>
            </a:extLst>
          </p:cNvPr>
          <p:cNvSpPr/>
          <p:nvPr/>
        </p:nvSpPr>
        <p:spPr>
          <a:xfrm>
            <a:off x="-5303228" y="2663260"/>
            <a:ext cx="2394169" cy="1916231"/>
          </a:xfrm>
          <a:custGeom>
            <a:avLst/>
            <a:gdLst/>
            <a:ahLst/>
            <a:cxnLst/>
            <a:rect l="l" t="t" r="r" b="b"/>
            <a:pathLst>
              <a:path w="14917704" h="8229600">
                <a:moveTo>
                  <a:pt x="0" y="0"/>
                </a:moveTo>
                <a:lnTo>
                  <a:pt x="14917704" y="0"/>
                </a:lnTo>
                <a:lnTo>
                  <a:pt x="14917704" y="8229600"/>
                </a:lnTo>
                <a:lnTo>
                  <a:pt x="0" y="8229600"/>
                </a:lnTo>
                <a:lnTo>
                  <a:pt x="0" y="0"/>
                </a:lnTo>
                <a:close/>
              </a:path>
            </a:pathLst>
          </a:custGeom>
          <a:blipFill>
            <a:blip r:embed="rId7"/>
            <a:stretch>
              <a:fillRect/>
            </a:stretch>
          </a:blipFill>
        </p:spPr>
      </p:sp>
      <p:sp>
        <p:nvSpPr>
          <p:cNvPr id="14" name="Freeform 10">
            <a:extLst>
              <a:ext uri="{FF2B5EF4-FFF2-40B4-BE49-F238E27FC236}">
                <a16:creationId xmlns:a16="http://schemas.microsoft.com/office/drawing/2014/main" id="{D62083CA-7822-4D7A-818C-1D4BE7B9B429}"/>
              </a:ext>
            </a:extLst>
          </p:cNvPr>
          <p:cNvSpPr/>
          <p:nvPr/>
        </p:nvSpPr>
        <p:spPr>
          <a:xfrm>
            <a:off x="1287169" y="747236"/>
            <a:ext cx="2275636" cy="2314681"/>
          </a:xfrm>
          <a:custGeom>
            <a:avLst/>
            <a:gdLst/>
            <a:ahLst/>
            <a:cxnLst/>
            <a:rect l="l" t="t" r="r" b="b"/>
            <a:pathLst>
              <a:path w="7615809" h="8229600">
                <a:moveTo>
                  <a:pt x="0" y="0"/>
                </a:moveTo>
                <a:lnTo>
                  <a:pt x="7615808" y="0"/>
                </a:lnTo>
                <a:lnTo>
                  <a:pt x="7615808" y="8229600"/>
                </a:lnTo>
                <a:lnTo>
                  <a:pt x="0" y="8229600"/>
                </a:lnTo>
                <a:lnTo>
                  <a:pt x="0" y="0"/>
                </a:lnTo>
                <a:close/>
              </a:path>
            </a:pathLst>
          </a:custGeom>
          <a:blipFill>
            <a:blip r:embed="rId8"/>
            <a:stretch>
              <a:fillRect/>
            </a:stretch>
          </a:blipFill>
        </p:spPr>
      </p:sp>
      <p:sp>
        <p:nvSpPr>
          <p:cNvPr id="19" name="TextBox 18">
            <a:extLst>
              <a:ext uri="{FF2B5EF4-FFF2-40B4-BE49-F238E27FC236}">
                <a16:creationId xmlns:a16="http://schemas.microsoft.com/office/drawing/2014/main" id="{8465BE4E-E547-4D11-80E5-02EE87DB18B4}"/>
              </a:ext>
            </a:extLst>
          </p:cNvPr>
          <p:cNvSpPr txBox="1"/>
          <p:nvPr/>
        </p:nvSpPr>
        <p:spPr>
          <a:xfrm>
            <a:off x="23609381" y="304947"/>
            <a:ext cx="2182761" cy="830997"/>
          </a:xfrm>
          <a:prstGeom prst="rect">
            <a:avLst/>
          </a:prstGeom>
          <a:noFill/>
        </p:spPr>
        <p:txBody>
          <a:bodyPr wrap="square" rtlCol="0">
            <a:spAutoFit/>
          </a:bodyPr>
          <a:lstStyle/>
          <a:p>
            <a:pPr algn="r"/>
            <a:r>
              <a:rPr lang="ar-DZ" sz="4800" dirty="0">
                <a:solidFill>
                  <a:schemeClr val="bg1"/>
                </a:solidFill>
              </a:rPr>
              <a:t>الخاتمة</a:t>
            </a:r>
            <a:endParaRPr lang="fr-FR" sz="4800" dirty="0">
              <a:solidFill>
                <a:schemeClr val="bg1"/>
              </a:solidFill>
            </a:endParaRPr>
          </a:p>
        </p:txBody>
      </p:sp>
      <p:sp>
        <p:nvSpPr>
          <p:cNvPr id="20" name="TextBox 19">
            <a:extLst>
              <a:ext uri="{FF2B5EF4-FFF2-40B4-BE49-F238E27FC236}">
                <a16:creationId xmlns:a16="http://schemas.microsoft.com/office/drawing/2014/main" id="{A3FC8CEA-3FCB-4B90-B7A4-8373A106C495}"/>
              </a:ext>
            </a:extLst>
          </p:cNvPr>
          <p:cNvSpPr txBox="1"/>
          <p:nvPr/>
        </p:nvSpPr>
        <p:spPr>
          <a:xfrm>
            <a:off x="-11933024" y="1653671"/>
            <a:ext cx="10923639" cy="2308324"/>
          </a:xfrm>
          <a:prstGeom prst="rect">
            <a:avLst/>
          </a:prstGeom>
          <a:noFill/>
        </p:spPr>
        <p:txBody>
          <a:bodyPr wrap="square" rtlCol="0">
            <a:spAutoFit/>
          </a:bodyPr>
          <a:lstStyle/>
          <a:p>
            <a:pPr algn="r"/>
            <a:r>
              <a:rPr lang="ar-DZ" sz="3600" b="1" dirty="0"/>
              <a:t>يمثل الاقتصاد الدائري مسارا واعدا نحو مستقبل اقتصادي اكثر استدامة في الجزائر مما يساهم في تحسين جوده الحياة وحماية البيئه للاجيال القادمة ان تحقيق هذا التحول يتطلب التزاما جماعيا ورؤية واضحة تضمن استغلال الفرص المتاحة وتجاوز التحديات القائمة</a:t>
            </a:r>
            <a:endParaRPr lang="fr-FR" sz="3600" b="1" dirty="0"/>
          </a:p>
        </p:txBody>
      </p:sp>
      <p:sp>
        <p:nvSpPr>
          <p:cNvPr id="21" name="Freeform 8">
            <a:extLst>
              <a:ext uri="{FF2B5EF4-FFF2-40B4-BE49-F238E27FC236}">
                <a16:creationId xmlns:a16="http://schemas.microsoft.com/office/drawing/2014/main" id="{D0D14D5B-3F09-4A59-ADD1-B2FF7275292F}"/>
              </a:ext>
            </a:extLst>
          </p:cNvPr>
          <p:cNvSpPr/>
          <p:nvPr/>
        </p:nvSpPr>
        <p:spPr>
          <a:xfrm>
            <a:off x="12821116" y="4432157"/>
            <a:ext cx="1288404" cy="2364149"/>
          </a:xfrm>
          <a:custGeom>
            <a:avLst/>
            <a:gdLst/>
            <a:ahLst/>
            <a:cxnLst/>
            <a:rect l="l" t="t" r="r" b="b"/>
            <a:pathLst>
              <a:path w="7315200" h="1591056">
                <a:moveTo>
                  <a:pt x="0" y="0"/>
                </a:moveTo>
                <a:lnTo>
                  <a:pt x="7315200" y="0"/>
                </a:lnTo>
                <a:lnTo>
                  <a:pt x="7315200" y="1591056"/>
                </a:lnTo>
                <a:lnTo>
                  <a:pt x="0" y="1591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Shape 14">
            <a:extLst>
              <a:ext uri="{FF2B5EF4-FFF2-40B4-BE49-F238E27FC236}">
                <a16:creationId xmlns:a16="http://schemas.microsoft.com/office/drawing/2014/main" id="{C0FBFD4E-93FC-4186-8663-A229AE430D9A}"/>
              </a:ext>
            </a:extLst>
          </p:cNvPr>
          <p:cNvSpPr/>
          <p:nvPr/>
        </p:nvSpPr>
        <p:spPr>
          <a:xfrm>
            <a:off x="1186047" y="4488763"/>
            <a:ext cx="5692878" cy="1032387"/>
          </a:xfrm>
          <a:custGeom>
            <a:avLst/>
            <a:gdLst>
              <a:gd name="connsiteX0" fmla="*/ 483844 w 5692878"/>
              <a:gd name="connsiteY0" fmla="*/ 113726 h 1032387"/>
              <a:gd name="connsiteX1" fmla="*/ 370444 w 5692878"/>
              <a:gd name="connsiteY1" fmla="*/ 227453 h 1032387"/>
              <a:gd name="connsiteX2" fmla="*/ 483844 w 5692878"/>
              <a:gd name="connsiteY2" fmla="*/ 341180 h 1032387"/>
              <a:gd name="connsiteX3" fmla="*/ 597244 w 5692878"/>
              <a:gd name="connsiteY3" fmla="*/ 227453 h 1032387"/>
              <a:gd name="connsiteX4" fmla="*/ 483844 w 5692878"/>
              <a:gd name="connsiteY4" fmla="*/ 113726 h 1032387"/>
              <a:gd name="connsiteX5" fmla="*/ 258097 w 5692878"/>
              <a:gd name="connsiteY5" fmla="*/ 0 h 1032387"/>
              <a:gd name="connsiteX6" fmla="*/ 5692878 w 5692878"/>
              <a:gd name="connsiteY6" fmla="*/ 0 h 1032387"/>
              <a:gd name="connsiteX7" fmla="*/ 5434781 w 5692878"/>
              <a:gd name="connsiteY7" fmla="*/ 1032387 h 1032387"/>
              <a:gd name="connsiteX8" fmla="*/ 0 w 5692878"/>
              <a:gd name="connsiteY8" fmla="*/ 1032387 h 10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2878" h="1032387">
                <a:moveTo>
                  <a:pt x="483844" y="113726"/>
                </a:moveTo>
                <a:cubicBezTo>
                  <a:pt x="421215" y="113726"/>
                  <a:pt x="370444" y="164643"/>
                  <a:pt x="370444" y="227453"/>
                </a:cubicBezTo>
                <a:cubicBezTo>
                  <a:pt x="370444" y="290263"/>
                  <a:pt x="421215" y="341180"/>
                  <a:pt x="483844" y="341180"/>
                </a:cubicBezTo>
                <a:cubicBezTo>
                  <a:pt x="546473" y="341180"/>
                  <a:pt x="597244" y="290263"/>
                  <a:pt x="597244" y="227453"/>
                </a:cubicBezTo>
                <a:cubicBezTo>
                  <a:pt x="597244" y="164643"/>
                  <a:pt x="546473" y="113726"/>
                  <a:pt x="483844" y="113726"/>
                </a:cubicBezTo>
                <a:close/>
                <a:moveTo>
                  <a:pt x="258097" y="0"/>
                </a:moveTo>
                <a:lnTo>
                  <a:pt x="5692878" y="0"/>
                </a:lnTo>
                <a:lnTo>
                  <a:pt x="5434781" y="1032387"/>
                </a:lnTo>
                <a:lnTo>
                  <a:pt x="0" y="1032387"/>
                </a:lnTo>
                <a:close/>
              </a:path>
            </a:pathLst>
          </a:custGeom>
          <a:gradFill>
            <a:gsLst>
              <a:gs pos="100000">
                <a:srgbClr val="02A651"/>
              </a:gs>
              <a:gs pos="0">
                <a:schemeClr val="bg2">
                  <a:lumMod val="25000"/>
                </a:schemeClr>
              </a:gs>
            </a:gsLst>
            <a:lin ang="0" scaled="1"/>
          </a:gradFill>
          <a:ln>
            <a:noFill/>
          </a:ln>
          <a:effectLst>
            <a:outerShdw blurRad="3556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pic>
        <p:nvPicPr>
          <p:cNvPr id="13" name="Picture 7">
            <a:extLst>
              <a:ext uri="{FF2B5EF4-FFF2-40B4-BE49-F238E27FC236}">
                <a16:creationId xmlns:a16="http://schemas.microsoft.com/office/drawing/2014/main" id="{1FB09C61-2D4C-403C-8734-C6D825E7B72F}"/>
              </a:ext>
            </a:extLst>
          </p:cNvPr>
          <p:cNvPicPr>
            <a:picLocks noChangeAspect="1"/>
          </p:cNvPicPr>
          <p:nvPr/>
        </p:nvPicPr>
        <p:blipFill>
          <a:blip r:embed="rId9"/>
          <a:srcRect/>
          <a:stretch>
            <a:fillRect/>
          </a:stretch>
        </p:blipFill>
        <p:spPr>
          <a:xfrm rot="3006934">
            <a:off x="186674" y="3997979"/>
            <a:ext cx="1609940" cy="2236028"/>
          </a:xfrm>
          <a:prstGeom prst="rect">
            <a:avLst/>
          </a:prstGeom>
          <a:ln>
            <a:noFill/>
          </a:ln>
        </p:spPr>
      </p:pic>
      <p:sp>
        <p:nvSpPr>
          <p:cNvPr id="24" name="TextBox 23">
            <a:extLst>
              <a:ext uri="{FF2B5EF4-FFF2-40B4-BE49-F238E27FC236}">
                <a16:creationId xmlns:a16="http://schemas.microsoft.com/office/drawing/2014/main" id="{99FE8B3F-27C0-40A6-BD93-189857E400FF}"/>
              </a:ext>
            </a:extLst>
          </p:cNvPr>
          <p:cNvSpPr txBox="1"/>
          <p:nvPr/>
        </p:nvSpPr>
        <p:spPr>
          <a:xfrm>
            <a:off x="1971869" y="4701178"/>
            <a:ext cx="4053792" cy="646331"/>
          </a:xfrm>
          <a:prstGeom prst="rect">
            <a:avLst/>
          </a:prstGeom>
          <a:noFill/>
        </p:spPr>
        <p:txBody>
          <a:bodyPr wrap="square">
            <a:spAutoFit/>
          </a:bodyPr>
          <a:lstStyle/>
          <a:p>
            <a:pPr algn="ctr" rtl="1"/>
            <a:r>
              <a:rPr lang="fr-FR" sz="3600" b="1" dirty="0" err="1">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الافاق</a:t>
            </a:r>
            <a:r>
              <a:rPr lang="fr-FR" sz="3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r>
              <a:rPr lang="fr-FR" sz="3600" b="1" dirty="0" err="1">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المستقبلي</a:t>
            </a:r>
            <a:r>
              <a:rPr lang="ar-DZ" sz="3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ة</a:t>
            </a:r>
            <a:r>
              <a:rPr lang="fr-FR" sz="3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p>
        </p:txBody>
      </p:sp>
      <p:sp>
        <p:nvSpPr>
          <p:cNvPr id="27" name="Freeform 22">
            <a:extLst>
              <a:ext uri="{FF2B5EF4-FFF2-40B4-BE49-F238E27FC236}">
                <a16:creationId xmlns:a16="http://schemas.microsoft.com/office/drawing/2014/main" id="{6FE1F29A-2F55-4DA7-A3B2-B3B7392823AA}"/>
              </a:ext>
            </a:extLst>
          </p:cNvPr>
          <p:cNvSpPr/>
          <p:nvPr/>
        </p:nvSpPr>
        <p:spPr>
          <a:xfrm>
            <a:off x="8919363" y="-1225051"/>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10">
              <a:duotone>
                <a:prstClr val="black"/>
                <a:schemeClr val="accent6">
                  <a:tint val="45000"/>
                  <a:satMod val="400000"/>
                </a:schemeClr>
              </a:duotone>
              <a:lum bright="-30000" contrast="-41000"/>
              <a:extLst>
                <a:ext uri="{96DAC541-7B7A-43D3-8B79-37D633B846F1}">
                  <asvg:svgBlip xmlns:asvg="http://schemas.microsoft.com/office/drawing/2016/SVG/main" r:embed="rId11"/>
                </a:ext>
              </a:extLst>
            </a:blip>
            <a:stretch>
              <a:fillRect/>
            </a:stretch>
          </a:blipFill>
          <a:effectLst>
            <a:outerShdw blurRad="571500" dist="50800" dir="5400000" algn="ctr" rotWithShape="0">
              <a:srgbClr val="000000">
                <a:alpha val="43137"/>
              </a:srgbClr>
            </a:outerShdw>
          </a:effectLst>
        </p:spPr>
      </p:sp>
      <p:sp>
        <p:nvSpPr>
          <p:cNvPr id="22" name="Freeform: Shape 21">
            <a:extLst>
              <a:ext uri="{FF2B5EF4-FFF2-40B4-BE49-F238E27FC236}">
                <a16:creationId xmlns:a16="http://schemas.microsoft.com/office/drawing/2014/main" id="{74D2C2C8-F8E4-4CAF-B3BE-2CD77535EA7E}"/>
              </a:ext>
            </a:extLst>
          </p:cNvPr>
          <p:cNvSpPr/>
          <p:nvPr/>
        </p:nvSpPr>
        <p:spPr>
          <a:xfrm>
            <a:off x="5641962" y="1230884"/>
            <a:ext cx="5692878" cy="1032387"/>
          </a:xfrm>
          <a:custGeom>
            <a:avLst/>
            <a:gdLst>
              <a:gd name="connsiteX0" fmla="*/ 5283624 w 5692878"/>
              <a:gd name="connsiteY0" fmla="*/ 111736 h 1032387"/>
              <a:gd name="connsiteX1" fmla="*/ 5160721 w 5692878"/>
              <a:gd name="connsiteY1" fmla="*/ 234136 h 1032387"/>
              <a:gd name="connsiteX2" fmla="*/ 5283624 w 5692878"/>
              <a:gd name="connsiteY2" fmla="*/ 356536 h 1032387"/>
              <a:gd name="connsiteX3" fmla="*/ 5406527 w 5692878"/>
              <a:gd name="connsiteY3" fmla="*/ 234136 h 1032387"/>
              <a:gd name="connsiteX4" fmla="*/ 5283624 w 5692878"/>
              <a:gd name="connsiteY4" fmla="*/ 111736 h 1032387"/>
              <a:gd name="connsiteX5" fmla="*/ 258097 w 5692878"/>
              <a:gd name="connsiteY5" fmla="*/ 0 h 1032387"/>
              <a:gd name="connsiteX6" fmla="*/ 5692878 w 5692878"/>
              <a:gd name="connsiteY6" fmla="*/ 0 h 1032387"/>
              <a:gd name="connsiteX7" fmla="*/ 5434781 w 5692878"/>
              <a:gd name="connsiteY7" fmla="*/ 1032387 h 1032387"/>
              <a:gd name="connsiteX8" fmla="*/ 0 w 5692878"/>
              <a:gd name="connsiteY8" fmla="*/ 1032387 h 10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2878" h="1032387">
                <a:moveTo>
                  <a:pt x="5283624" y="111736"/>
                </a:moveTo>
                <a:cubicBezTo>
                  <a:pt x="5215747" y="111736"/>
                  <a:pt x="5160721" y="166536"/>
                  <a:pt x="5160721" y="234136"/>
                </a:cubicBezTo>
                <a:cubicBezTo>
                  <a:pt x="5160721" y="301736"/>
                  <a:pt x="5215747" y="356536"/>
                  <a:pt x="5283624" y="356536"/>
                </a:cubicBezTo>
                <a:cubicBezTo>
                  <a:pt x="5351501" y="356536"/>
                  <a:pt x="5406527" y="301736"/>
                  <a:pt x="5406527" y="234136"/>
                </a:cubicBezTo>
                <a:cubicBezTo>
                  <a:pt x="5406527" y="166536"/>
                  <a:pt x="5351501" y="111736"/>
                  <a:pt x="5283624" y="111736"/>
                </a:cubicBezTo>
                <a:close/>
                <a:moveTo>
                  <a:pt x="258097" y="0"/>
                </a:moveTo>
                <a:lnTo>
                  <a:pt x="5692878" y="0"/>
                </a:lnTo>
                <a:lnTo>
                  <a:pt x="5434781" y="1032387"/>
                </a:lnTo>
                <a:lnTo>
                  <a:pt x="0" y="1032387"/>
                </a:lnTo>
                <a:close/>
              </a:path>
            </a:pathLst>
          </a:custGeom>
          <a:gradFill>
            <a:gsLst>
              <a:gs pos="100000">
                <a:srgbClr val="02A651"/>
              </a:gs>
              <a:gs pos="0">
                <a:schemeClr val="bg2">
                  <a:lumMod val="25000"/>
                </a:schemeClr>
              </a:gs>
            </a:gsLst>
            <a:lin ang="0" scaled="1"/>
          </a:gradFill>
          <a:ln>
            <a:noFill/>
          </a:ln>
          <a:effectLst>
            <a:outerShdw blurRad="3556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5" name="TextBox 24">
            <a:extLst>
              <a:ext uri="{FF2B5EF4-FFF2-40B4-BE49-F238E27FC236}">
                <a16:creationId xmlns:a16="http://schemas.microsoft.com/office/drawing/2014/main" id="{CB659E47-8C9F-42D6-8EA9-4B24B0E25E5A}"/>
              </a:ext>
            </a:extLst>
          </p:cNvPr>
          <p:cNvSpPr txBox="1"/>
          <p:nvPr/>
        </p:nvSpPr>
        <p:spPr>
          <a:xfrm>
            <a:off x="6393466" y="1460186"/>
            <a:ext cx="3428475" cy="646331"/>
          </a:xfrm>
          <a:prstGeom prst="rect">
            <a:avLst/>
          </a:prstGeom>
          <a:noFill/>
        </p:spPr>
        <p:txBody>
          <a:bodyPr wrap="square">
            <a:spAutoFit/>
          </a:bodyPr>
          <a:lstStyle/>
          <a:p>
            <a:pPr algn="r" rtl="1"/>
            <a:r>
              <a:rPr lang="ar-DZ" sz="3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آليات التفعيل </a:t>
            </a:r>
            <a:endParaRPr lang="fr-FR" sz="3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pic>
        <p:nvPicPr>
          <p:cNvPr id="23" name="Picture 7">
            <a:extLst>
              <a:ext uri="{FF2B5EF4-FFF2-40B4-BE49-F238E27FC236}">
                <a16:creationId xmlns:a16="http://schemas.microsoft.com/office/drawing/2014/main" id="{4E974C7F-99E2-4C3B-9019-C68052FECA03}"/>
              </a:ext>
            </a:extLst>
          </p:cNvPr>
          <p:cNvPicPr>
            <a:picLocks noChangeAspect="1"/>
          </p:cNvPicPr>
          <p:nvPr/>
        </p:nvPicPr>
        <p:blipFill>
          <a:blip r:embed="rId9"/>
          <a:srcRect/>
          <a:stretch>
            <a:fillRect/>
          </a:stretch>
        </p:blipFill>
        <p:spPr>
          <a:xfrm rot="19319601">
            <a:off x="10752788" y="871098"/>
            <a:ext cx="1609940" cy="2236028"/>
          </a:xfrm>
          <a:prstGeom prst="rect">
            <a:avLst/>
          </a:prstGeom>
        </p:spPr>
      </p:pic>
      <p:sp>
        <p:nvSpPr>
          <p:cNvPr id="34" name="TextBox 33">
            <a:extLst>
              <a:ext uri="{FF2B5EF4-FFF2-40B4-BE49-F238E27FC236}">
                <a16:creationId xmlns:a16="http://schemas.microsoft.com/office/drawing/2014/main" id="{1DCAFCB9-06EC-42D1-A4D0-F296F8337652}"/>
              </a:ext>
            </a:extLst>
          </p:cNvPr>
          <p:cNvSpPr txBox="1"/>
          <p:nvPr/>
        </p:nvSpPr>
        <p:spPr>
          <a:xfrm>
            <a:off x="17018505" y="1051203"/>
            <a:ext cx="6474542" cy="1200329"/>
          </a:xfrm>
          <a:prstGeom prst="rect">
            <a:avLst/>
          </a:prstGeom>
          <a:noFill/>
        </p:spPr>
        <p:txBody>
          <a:bodyPr wrap="square">
            <a:spAutoFit/>
          </a:bodyPr>
          <a:lstStyle/>
          <a:p>
            <a:pPr algn="r" rtl="1"/>
            <a:r>
              <a:rPr lang="ar-DZ" sz="7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خاتـ</a:t>
            </a:r>
            <a:r>
              <a:rPr lang="ar-DZ" sz="7200" b="1" dirty="0">
                <a:solidFill>
                  <a:srgbClr val="0C4E0E"/>
                </a:solidFill>
                <a:latin typeface="GE SS Two Bold" panose="020A0503020102020204" pitchFamily="18" charset="-78"/>
                <a:ea typeface="GE SS Two Bold" panose="020A0503020102020204" pitchFamily="18" charset="-78"/>
                <a:cs typeface="GE SS Two Bold" panose="020A0503020102020204" pitchFamily="18" charset="-78"/>
              </a:rPr>
              <a:t>ـمة</a:t>
            </a:r>
            <a:endParaRPr lang="fr-FR" sz="7200" b="1" dirty="0">
              <a:solidFill>
                <a:srgbClr val="0C4E0E"/>
              </a:solidFill>
              <a:latin typeface="GE SS Two Bold" panose="020A0503020102020204" pitchFamily="18" charset="-78"/>
              <a:ea typeface="GE SS Two Bold" panose="020A0503020102020204" pitchFamily="18" charset="-78"/>
              <a:cs typeface="GE SS Two Bold" panose="020A0503020102020204" pitchFamily="18" charset="-78"/>
            </a:endParaRPr>
          </a:p>
        </p:txBody>
      </p:sp>
    </p:spTree>
    <p:extLst>
      <p:ext uri="{BB962C8B-B14F-4D97-AF65-F5344CB8AC3E}">
        <p14:creationId xmlns:p14="http://schemas.microsoft.com/office/powerpoint/2010/main" val="4236461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rallelogram 16">
            <a:extLst>
              <a:ext uri="{FF2B5EF4-FFF2-40B4-BE49-F238E27FC236}">
                <a16:creationId xmlns:a16="http://schemas.microsoft.com/office/drawing/2014/main" id="{AA0D0D75-F608-4213-9E6D-EBFFEBC06340}"/>
              </a:ext>
            </a:extLst>
          </p:cNvPr>
          <p:cNvSpPr/>
          <p:nvPr/>
        </p:nvSpPr>
        <p:spPr>
          <a:xfrm>
            <a:off x="164123" y="2227384"/>
            <a:ext cx="11652739" cy="3117883"/>
          </a:xfrm>
          <a:prstGeom prst="parallelogram">
            <a:avLst/>
          </a:prstGeom>
          <a:gradFill flip="none" rotWithShape="1">
            <a:gsLst>
              <a:gs pos="100000">
                <a:srgbClr val="02A651"/>
              </a:gs>
              <a:gs pos="39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50000"/>
              </a:lnSpc>
            </a:pPr>
            <a:endParaRPr lang="fr-FR" sz="2000"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7" name="TextBox 6">
            <a:extLst>
              <a:ext uri="{FF2B5EF4-FFF2-40B4-BE49-F238E27FC236}">
                <a16:creationId xmlns:a16="http://schemas.microsoft.com/office/drawing/2014/main" id="{F6BA0CB1-6172-4AE0-9F3C-077825F491B3}"/>
              </a:ext>
            </a:extLst>
          </p:cNvPr>
          <p:cNvSpPr txBox="1"/>
          <p:nvPr/>
        </p:nvSpPr>
        <p:spPr>
          <a:xfrm>
            <a:off x="1238492" y="2666028"/>
            <a:ext cx="9901830" cy="1900520"/>
          </a:xfrm>
          <a:prstGeom prst="rect">
            <a:avLst/>
          </a:prstGeom>
          <a:noFill/>
        </p:spPr>
        <p:txBody>
          <a:bodyPr wrap="square" rtlCol="0">
            <a:spAutoFit/>
          </a:bodyPr>
          <a:lstStyle/>
          <a:p>
            <a:pPr algn="just" rtl="1">
              <a:lnSpc>
                <a:spcPct val="150000"/>
              </a:lnSpc>
            </a:pPr>
            <a:r>
              <a:rPr lang="ar-DZ" sz="20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يمثل الاقتصاد الدائري مسارا واعدا نحو مستقبل اقتصادي اكثر استدامة في الجزائر مما يساهم في تحسين جوده الحياة وحماية البيئه للاجيال القادمة ان تحقيق هذا التحول يتطلب التزاما جماعيا ورؤية واضحة تضمن استغلال الفرص المتاحة وتجاوز التحديات القائمة</a:t>
            </a:r>
            <a:endParaRPr lang="fr-FR" sz="20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2" name="Freeform 8">
            <a:extLst>
              <a:ext uri="{FF2B5EF4-FFF2-40B4-BE49-F238E27FC236}">
                <a16:creationId xmlns:a16="http://schemas.microsoft.com/office/drawing/2014/main" id="{F3F28118-A85B-4A0F-8C00-9D52599FD6F6}"/>
              </a:ext>
            </a:extLst>
          </p:cNvPr>
          <p:cNvSpPr/>
          <p:nvPr/>
        </p:nvSpPr>
        <p:spPr>
          <a:xfrm>
            <a:off x="941629" y="4506372"/>
            <a:ext cx="9773264" cy="2351628"/>
          </a:xfrm>
          <a:custGeom>
            <a:avLst/>
            <a:gdLst/>
            <a:ahLst/>
            <a:cxnLst/>
            <a:rect l="l" t="t" r="r" b="b"/>
            <a:pathLst>
              <a:path w="7315200" h="1591056">
                <a:moveTo>
                  <a:pt x="0" y="0"/>
                </a:moveTo>
                <a:lnTo>
                  <a:pt x="7315200" y="0"/>
                </a:lnTo>
                <a:lnTo>
                  <a:pt x="7315200" y="1591056"/>
                </a:lnTo>
                <a:lnTo>
                  <a:pt x="0" y="1591056"/>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812800" dist="50800" dir="5400000" algn="ctr" rotWithShape="0">
              <a:srgbClr val="000000">
                <a:alpha val="43137"/>
              </a:srgbClr>
            </a:outerShdw>
          </a:effectLst>
        </p:spPr>
      </p:sp>
      <p:sp>
        <p:nvSpPr>
          <p:cNvPr id="13" name="Freeform 10">
            <a:extLst>
              <a:ext uri="{FF2B5EF4-FFF2-40B4-BE49-F238E27FC236}">
                <a16:creationId xmlns:a16="http://schemas.microsoft.com/office/drawing/2014/main" id="{036CF88A-D364-4062-9B74-8AC13B5F08DA}"/>
              </a:ext>
            </a:extLst>
          </p:cNvPr>
          <p:cNvSpPr/>
          <p:nvPr/>
        </p:nvSpPr>
        <p:spPr>
          <a:xfrm rot="20509902">
            <a:off x="504142" y="4315989"/>
            <a:ext cx="2151563" cy="2307393"/>
          </a:xfrm>
          <a:custGeom>
            <a:avLst/>
            <a:gdLst/>
            <a:ahLst/>
            <a:cxnLst/>
            <a:rect l="l" t="t" r="r" b="b"/>
            <a:pathLst>
              <a:path w="7615809" h="8229600">
                <a:moveTo>
                  <a:pt x="0" y="0"/>
                </a:moveTo>
                <a:lnTo>
                  <a:pt x="7615808" y="0"/>
                </a:lnTo>
                <a:lnTo>
                  <a:pt x="7615808" y="8229600"/>
                </a:lnTo>
                <a:lnTo>
                  <a:pt x="0" y="8229600"/>
                </a:lnTo>
                <a:lnTo>
                  <a:pt x="0" y="0"/>
                </a:lnTo>
                <a:close/>
              </a:path>
            </a:pathLst>
          </a:custGeom>
          <a:blipFill>
            <a:blip r:embed="rId4"/>
            <a:stretch>
              <a:fillRect/>
            </a:stretch>
          </a:blipFill>
        </p:spPr>
      </p:sp>
      <p:sp>
        <p:nvSpPr>
          <p:cNvPr id="25" name="Freeform 2">
            <a:extLst>
              <a:ext uri="{FF2B5EF4-FFF2-40B4-BE49-F238E27FC236}">
                <a16:creationId xmlns:a16="http://schemas.microsoft.com/office/drawing/2014/main" id="{043B630A-D5E1-4D8C-8DB2-23BA04C15556}"/>
              </a:ext>
            </a:extLst>
          </p:cNvPr>
          <p:cNvSpPr/>
          <p:nvPr/>
        </p:nvSpPr>
        <p:spPr>
          <a:xfrm rot="16200000">
            <a:off x="12584696" y="8392258"/>
            <a:ext cx="2005165" cy="1883048"/>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6" name="Freeform: Shape 25">
            <a:extLst>
              <a:ext uri="{FF2B5EF4-FFF2-40B4-BE49-F238E27FC236}">
                <a16:creationId xmlns:a16="http://schemas.microsoft.com/office/drawing/2014/main" id="{C943411B-D289-4D99-AFE6-A8F2CBD876A5}"/>
              </a:ext>
            </a:extLst>
          </p:cNvPr>
          <p:cNvSpPr/>
          <p:nvPr/>
        </p:nvSpPr>
        <p:spPr>
          <a:xfrm>
            <a:off x="-15892640" y="5213744"/>
            <a:ext cx="5692878" cy="1032387"/>
          </a:xfrm>
          <a:custGeom>
            <a:avLst/>
            <a:gdLst>
              <a:gd name="connsiteX0" fmla="*/ 483844 w 5692878"/>
              <a:gd name="connsiteY0" fmla="*/ 113726 h 1032387"/>
              <a:gd name="connsiteX1" fmla="*/ 370444 w 5692878"/>
              <a:gd name="connsiteY1" fmla="*/ 227453 h 1032387"/>
              <a:gd name="connsiteX2" fmla="*/ 483844 w 5692878"/>
              <a:gd name="connsiteY2" fmla="*/ 341180 h 1032387"/>
              <a:gd name="connsiteX3" fmla="*/ 597244 w 5692878"/>
              <a:gd name="connsiteY3" fmla="*/ 227453 h 1032387"/>
              <a:gd name="connsiteX4" fmla="*/ 483844 w 5692878"/>
              <a:gd name="connsiteY4" fmla="*/ 113726 h 1032387"/>
              <a:gd name="connsiteX5" fmla="*/ 258097 w 5692878"/>
              <a:gd name="connsiteY5" fmla="*/ 0 h 1032387"/>
              <a:gd name="connsiteX6" fmla="*/ 5692878 w 5692878"/>
              <a:gd name="connsiteY6" fmla="*/ 0 h 1032387"/>
              <a:gd name="connsiteX7" fmla="*/ 5434781 w 5692878"/>
              <a:gd name="connsiteY7" fmla="*/ 1032387 h 1032387"/>
              <a:gd name="connsiteX8" fmla="*/ 0 w 5692878"/>
              <a:gd name="connsiteY8" fmla="*/ 1032387 h 10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2878" h="1032387">
                <a:moveTo>
                  <a:pt x="483844" y="113726"/>
                </a:moveTo>
                <a:cubicBezTo>
                  <a:pt x="421215" y="113726"/>
                  <a:pt x="370444" y="164643"/>
                  <a:pt x="370444" y="227453"/>
                </a:cubicBezTo>
                <a:cubicBezTo>
                  <a:pt x="370444" y="290263"/>
                  <a:pt x="421215" y="341180"/>
                  <a:pt x="483844" y="341180"/>
                </a:cubicBezTo>
                <a:cubicBezTo>
                  <a:pt x="546473" y="341180"/>
                  <a:pt x="597244" y="290263"/>
                  <a:pt x="597244" y="227453"/>
                </a:cubicBezTo>
                <a:cubicBezTo>
                  <a:pt x="597244" y="164643"/>
                  <a:pt x="546473" y="113726"/>
                  <a:pt x="483844" y="113726"/>
                </a:cubicBezTo>
                <a:close/>
                <a:moveTo>
                  <a:pt x="258097" y="0"/>
                </a:moveTo>
                <a:lnTo>
                  <a:pt x="5692878" y="0"/>
                </a:lnTo>
                <a:lnTo>
                  <a:pt x="5434781" y="1032387"/>
                </a:lnTo>
                <a:lnTo>
                  <a:pt x="0" y="1032387"/>
                </a:lnTo>
                <a:close/>
              </a:path>
            </a:pathLst>
          </a:custGeom>
          <a:solidFill>
            <a:srgbClr val="009444"/>
          </a:solidFill>
          <a:ln>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pic>
        <p:nvPicPr>
          <p:cNvPr id="27" name="Picture 7">
            <a:extLst>
              <a:ext uri="{FF2B5EF4-FFF2-40B4-BE49-F238E27FC236}">
                <a16:creationId xmlns:a16="http://schemas.microsoft.com/office/drawing/2014/main" id="{939C06E8-DD1B-4B09-8201-64AFE75A98CC}"/>
              </a:ext>
            </a:extLst>
          </p:cNvPr>
          <p:cNvPicPr>
            <a:picLocks noChangeAspect="1"/>
          </p:cNvPicPr>
          <p:nvPr/>
        </p:nvPicPr>
        <p:blipFill>
          <a:blip r:embed="rId7"/>
          <a:srcRect/>
          <a:stretch>
            <a:fillRect/>
          </a:stretch>
        </p:blipFill>
        <p:spPr>
          <a:xfrm rot="3006934">
            <a:off x="-16892013" y="4722960"/>
            <a:ext cx="1609940" cy="2236028"/>
          </a:xfrm>
          <a:prstGeom prst="rect">
            <a:avLst/>
          </a:prstGeom>
        </p:spPr>
      </p:pic>
      <p:sp>
        <p:nvSpPr>
          <p:cNvPr id="28" name="Freeform: Shape 27">
            <a:extLst>
              <a:ext uri="{FF2B5EF4-FFF2-40B4-BE49-F238E27FC236}">
                <a16:creationId xmlns:a16="http://schemas.microsoft.com/office/drawing/2014/main" id="{81B37639-A0EF-4B35-B0A8-8E2767EDE096}"/>
              </a:ext>
            </a:extLst>
          </p:cNvPr>
          <p:cNvSpPr/>
          <p:nvPr/>
        </p:nvSpPr>
        <p:spPr>
          <a:xfrm>
            <a:off x="13250992" y="878358"/>
            <a:ext cx="5692878" cy="1032387"/>
          </a:xfrm>
          <a:custGeom>
            <a:avLst/>
            <a:gdLst>
              <a:gd name="connsiteX0" fmla="*/ 5283624 w 5692878"/>
              <a:gd name="connsiteY0" fmla="*/ 111736 h 1032387"/>
              <a:gd name="connsiteX1" fmla="*/ 5160721 w 5692878"/>
              <a:gd name="connsiteY1" fmla="*/ 234136 h 1032387"/>
              <a:gd name="connsiteX2" fmla="*/ 5283624 w 5692878"/>
              <a:gd name="connsiteY2" fmla="*/ 356536 h 1032387"/>
              <a:gd name="connsiteX3" fmla="*/ 5406527 w 5692878"/>
              <a:gd name="connsiteY3" fmla="*/ 234136 h 1032387"/>
              <a:gd name="connsiteX4" fmla="*/ 5283624 w 5692878"/>
              <a:gd name="connsiteY4" fmla="*/ 111736 h 1032387"/>
              <a:gd name="connsiteX5" fmla="*/ 258097 w 5692878"/>
              <a:gd name="connsiteY5" fmla="*/ 0 h 1032387"/>
              <a:gd name="connsiteX6" fmla="*/ 5692878 w 5692878"/>
              <a:gd name="connsiteY6" fmla="*/ 0 h 1032387"/>
              <a:gd name="connsiteX7" fmla="*/ 5434781 w 5692878"/>
              <a:gd name="connsiteY7" fmla="*/ 1032387 h 1032387"/>
              <a:gd name="connsiteX8" fmla="*/ 0 w 5692878"/>
              <a:gd name="connsiteY8" fmla="*/ 1032387 h 10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2878" h="1032387">
                <a:moveTo>
                  <a:pt x="5283624" y="111736"/>
                </a:moveTo>
                <a:cubicBezTo>
                  <a:pt x="5215747" y="111736"/>
                  <a:pt x="5160721" y="166536"/>
                  <a:pt x="5160721" y="234136"/>
                </a:cubicBezTo>
                <a:cubicBezTo>
                  <a:pt x="5160721" y="301736"/>
                  <a:pt x="5215747" y="356536"/>
                  <a:pt x="5283624" y="356536"/>
                </a:cubicBezTo>
                <a:cubicBezTo>
                  <a:pt x="5351501" y="356536"/>
                  <a:pt x="5406527" y="301736"/>
                  <a:pt x="5406527" y="234136"/>
                </a:cubicBezTo>
                <a:cubicBezTo>
                  <a:pt x="5406527" y="166536"/>
                  <a:pt x="5351501" y="111736"/>
                  <a:pt x="5283624" y="111736"/>
                </a:cubicBezTo>
                <a:close/>
                <a:moveTo>
                  <a:pt x="258097" y="0"/>
                </a:moveTo>
                <a:lnTo>
                  <a:pt x="5692878" y="0"/>
                </a:lnTo>
                <a:lnTo>
                  <a:pt x="5434781" y="1032387"/>
                </a:lnTo>
                <a:lnTo>
                  <a:pt x="0" y="1032387"/>
                </a:lnTo>
                <a:close/>
              </a:path>
            </a:pathLst>
          </a:custGeom>
          <a:solidFill>
            <a:srgbClr val="009444"/>
          </a:solidFill>
          <a:ln>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pic>
        <p:nvPicPr>
          <p:cNvPr id="29" name="Picture 7">
            <a:extLst>
              <a:ext uri="{FF2B5EF4-FFF2-40B4-BE49-F238E27FC236}">
                <a16:creationId xmlns:a16="http://schemas.microsoft.com/office/drawing/2014/main" id="{4BC37760-14D3-45C0-A057-163218CF1AC3}"/>
              </a:ext>
            </a:extLst>
          </p:cNvPr>
          <p:cNvPicPr>
            <a:picLocks noChangeAspect="1"/>
          </p:cNvPicPr>
          <p:nvPr/>
        </p:nvPicPr>
        <p:blipFill>
          <a:blip r:embed="rId7"/>
          <a:srcRect/>
          <a:stretch>
            <a:fillRect/>
          </a:stretch>
        </p:blipFill>
        <p:spPr>
          <a:xfrm rot="19319601">
            <a:off x="18361818" y="518572"/>
            <a:ext cx="1609940" cy="2236028"/>
          </a:xfrm>
          <a:prstGeom prst="rect">
            <a:avLst/>
          </a:prstGeom>
        </p:spPr>
      </p:pic>
      <p:sp>
        <p:nvSpPr>
          <p:cNvPr id="30" name="TextBox 29">
            <a:extLst>
              <a:ext uri="{FF2B5EF4-FFF2-40B4-BE49-F238E27FC236}">
                <a16:creationId xmlns:a16="http://schemas.microsoft.com/office/drawing/2014/main" id="{FF5102F1-7198-4135-92B6-CC0DB411A702}"/>
              </a:ext>
            </a:extLst>
          </p:cNvPr>
          <p:cNvSpPr txBox="1"/>
          <p:nvPr/>
        </p:nvSpPr>
        <p:spPr>
          <a:xfrm>
            <a:off x="-14673996" y="5356977"/>
            <a:ext cx="6474542" cy="830997"/>
          </a:xfrm>
          <a:prstGeom prst="rect">
            <a:avLst/>
          </a:prstGeom>
          <a:noFill/>
        </p:spPr>
        <p:txBody>
          <a:bodyPr wrap="square">
            <a:spAutoFit/>
          </a:bodyPr>
          <a:lstStyle/>
          <a:p>
            <a:r>
              <a:rPr lang="fr-FR" sz="4800" b="1" dirty="0" err="1">
                <a:solidFill>
                  <a:schemeClr val="bg1"/>
                </a:solidFill>
              </a:rPr>
              <a:t>الافاق</a:t>
            </a:r>
            <a:r>
              <a:rPr lang="fr-FR" sz="4800" b="1" dirty="0">
                <a:solidFill>
                  <a:schemeClr val="bg1"/>
                </a:solidFill>
              </a:rPr>
              <a:t> </a:t>
            </a:r>
            <a:r>
              <a:rPr lang="fr-FR" sz="4800" b="1" dirty="0" err="1">
                <a:solidFill>
                  <a:schemeClr val="bg1"/>
                </a:solidFill>
              </a:rPr>
              <a:t>المستقبلي</a:t>
            </a:r>
            <a:r>
              <a:rPr lang="ar-DZ" sz="4800" b="1" dirty="0">
                <a:solidFill>
                  <a:schemeClr val="bg1"/>
                </a:solidFill>
              </a:rPr>
              <a:t>ة</a:t>
            </a:r>
            <a:r>
              <a:rPr lang="fr-FR" sz="4800" b="1" dirty="0">
                <a:solidFill>
                  <a:schemeClr val="bg1"/>
                </a:solidFill>
              </a:rPr>
              <a:t> </a:t>
            </a:r>
          </a:p>
        </p:txBody>
      </p:sp>
      <p:sp>
        <p:nvSpPr>
          <p:cNvPr id="31" name="TextBox 30">
            <a:extLst>
              <a:ext uri="{FF2B5EF4-FFF2-40B4-BE49-F238E27FC236}">
                <a16:creationId xmlns:a16="http://schemas.microsoft.com/office/drawing/2014/main" id="{241DB319-E726-4865-937A-6EB112952A86}"/>
              </a:ext>
            </a:extLst>
          </p:cNvPr>
          <p:cNvSpPr txBox="1"/>
          <p:nvPr/>
        </p:nvSpPr>
        <p:spPr>
          <a:xfrm>
            <a:off x="14290428" y="1004310"/>
            <a:ext cx="6474542" cy="830997"/>
          </a:xfrm>
          <a:prstGeom prst="rect">
            <a:avLst/>
          </a:prstGeom>
          <a:noFill/>
        </p:spPr>
        <p:txBody>
          <a:bodyPr wrap="square">
            <a:spAutoFit/>
          </a:bodyPr>
          <a:lstStyle/>
          <a:p>
            <a:r>
              <a:rPr lang="ar-DZ" sz="4800" b="1" dirty="0">
                <a:solidFill>
                  <a:schemeClr val="bg1"/>
                </a:solidFill>
              </a:rPr>
              <a:t>اليات التفعيل </a:t>
            </a:r>
            <a:endParaRPr lang="fr-FR" sz="4800" b="1" dirty="0">
              <a:solidFill>
                <a:schemeClr val="bg1"/>
              </a:solidFill>
            </a:endParaRPr>
          </a:p>
        </p:txBody>
      </p:sp>
      <p:sp>
        <p:nvSpPr>
          <p:cNvPr id="32" name="Parallelogram 31">
            <a:extLst>
              <a:ext uri="{FF2B5EF4-FFF2-40B4-BE49-F238E27FC236}">
                <a16:creationId xmlns:a16="http://schemas.microsoft.com/office/drawing/2014/main" id="{9FDC2992-07CE-408D-8239-C821C249F942}"/>
              </a:ext>
            </a:extLst>
          </p:cNvPr>
          <p:cNvSpPr/>
          <p:nvPr/>
        </p:nvSpPr>
        <p:spPr>
          <a:xfrm>
            <a:off x="-15134072" y="2074734"/>
            <a:ext cx="7633009" cy="2669204"/>
          </a:xfrm>
          <a:prstGeom prst="parallelogram">
            <a:avLst/>
          </a:prstGeom>
          <a:solidFill>
            <a:srgbClr val="009444"/>
          </a:solidFill>
          <a:ln>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r" rtl="1">
              <a:buFont typeface="Courier New" panose="02070309020205020404" pitchFamily="49" charset="0"/>
              <a:buChar char="o"/>
            </a:pPr>
            <a:r>
              <a:rPr lang="ar-DZ" sz="3200" dirty="0"/>
              <a:t> تطوير التشريعات والسياسات </a:t>
            </a:r>
          </a:p>
          <a:p>
            <a:pPr marL="285750" indent="-285750" algn="r" rtl="1">
              <a:buFont typeface="Courier New" panose="02070309020205020404" pitchFamily="49" charset="0"/>
              <a:buChar char="o"/>
            </a:pPr>
            <a:r>
              <a:rPr lang="ar-DZ" sz="3200" dirty="0"/>
              <a:t>التوعيه والتثقيف</a:t>
            </a:r>
          </a:p>
          <a:p>
            <a:pPr marL="285750" indent="-285750" algn="r" rtl="1">
              <a:buFont typeface="Courier New" panose="02070309020205020404" pitchFamily="49" charset="0"/>
              <a:buChar char="o"/>
            </a:pPr>
            <a:r>
              <a:rPr lang="ar-DZ" sz="3200" dirty="0"/>
              <a:t> الشراكة بين القطاعين العام و الخاص</a:t>
            </a:r>
          </a:p>
          <a:p>
            <a:pPr marL="285750" indent="-285750" algn="r" rtl="1">
              <a:buFont typeface="Courier New" panose="02070309020205020404" pitchFamily="49" charset="0"/>
              <a:buChar char="o"/>
            </a:pPr>
            <a:r>
              <a:rPr lang="ar-DZ" sz="3200" dirty="0"/>
              <a:t>استثمار التكنولوجيا الحديثه تقديم الحوافز المالية</a:t>
            </a:r>
            <a:endParaRPr lang="fr-FR" sz="3200" dirty="0"/>
          </a:p>
        </p:txBody>
      </p:sp>
      <p:sp>
        <p:nvSpPr>
          <p:cNvPr id="15" name="Freeform 22">
            <a:extLst>
              <a:ext uri="{FF2B5EF4-FFF2-40B4-BE49-F238E27FC236}">
                <a16:creationId xmlns:a16="http://schemas.microsoft.com/office/drawing/2014/main" id="{A9BF4F5D-6DE9-4312-8287-B0D85D20513E}"/>
              </a:ext>
            </a:extLst>
          </p:cNvPr>
          <p:cNvSpPr/>
          <p:nvPr/>
        </p:nvSpPr>
        <p:spPr>
          <a:xfrm>
            <a:off x="8919363" y="-1225051"/>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8">
              <a:duotone>
                <a:prstClr val="black"/>
                <a:schemeClr val="accent6">
                  <a:tint val="45000"/>
                  <a:satMod val="400000"/>
                </a:schemeClr>
              </a:duotone>
              <a:lum bright="-30000" contrast="-41000"/>
              <a:extLst>
                <a:ext uri="{96DAC541-7B7A-43D3-8B79-37D633B846F1}">
                  <asvg:svgBlip xmlns:asvg="http://schemas.microsoft.com/office/drawing/2016/SVG/main" r:embed="rId9"/>
                </a:ext>
              </a:extLst>
            </a:blip>
            <a:stretch>
              <a:fillRect/>
            </a:stretch>
          </a:blipFill>
          <a:effectLst>
            <a:outerShdw blurRad="571500" dist="50800" dir="5400000" algn="ctr" rotWithShape="0">
              <a:srgbClr val="000000">
                <a:alpha val="43137"/>
              </a:srgbClr>
            </a:outerShdw>
          </a:effectLst>
        </p:spPr>
      </p:sp>
      <p:sp>
        <p:nvSpPr>
          <p:cNvPr id="16" name="TextBox 15">
            <a:extLst>
              <a:ext uri="{FF2B5EF4-FFF2-40B4-BE49-F238E27FC236}">
                <a16:creationId xmlns:a16="http://schemas.microsoft.com/office/drawing/2014/main" id="{AE75B092-3542-4B18-B4B7-DE6CCA6715DF}"/>
              </a:ext>
            </a:extLst>
          </p:cNvPr>
          <p:cNvSpPr txBox="1"/>
          <p:nvPr/>
        </p:nvSpPr>
        <p:spPr>
          <a:xfrm>
            <a:off x="4638936" y="1051203"/>
            <a:ext cx="6474542" cy="1200329"/>
          </a:xfrm>
          <a:prstGeom prst="rect">
            <a:avLst/>
          </a:prstGeom>
          <a:noFill/>
        </p:spPr>
        <p:txBody>
          <a:bodyPr wrap="square">
            <a:spAutoFit/>
          </a:bodyPr>
          <a:lstStyle/>
          <a:p>
            <a:pPr algn="r" rtl="1"/>
            <a:r>
              <a:rPr lang="ar-DZ" sz="7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خاتـ</a:t>
            </a:r>
            <a:r>
              <a:rPr lang="ar-DZ" sz="7200" b="1" dirty="0">
                <a:solidFill>
                  <a:srgbClr val="0C4E0E"/>
                </a:solidFill>
                <a:latin typeface="GE SS Two Bold" panose="020A0503020102020204" pitchFamily="18" charset="-78"/>
                <a:ea typeface="GE SS Two Bold" panose="020A0503020102020204" pitchFamily="18" charset="-78"/>
                <a:cs typeface="GE SS Two Bold" panose="020A0503020102020204" pitchFamily="18" charset="-78"/>
              </a:rPr>
              <a:t>ـمة</a:t>
            </a:r>
            <a:endParaRPr lang="fr-FR" sz="7200" b="1" dirty="0">
              <a:solidFill>
                <a:srgbClr val="0C4E0E"/>
              </a:solidFill>
              <a:latin typeface="GE SS Two Bold" panose="020A0503020102020204" pitchFamily="18" charset="-78"/>
              <a:ea typeface="GE SS Two Bold" panose="020A0503020102020204" pitchFamily="18" charset="-78"/>
              <a:cs typeface="GE SS Two Bold" panose="020A0503020102020204" pitchFamily="18" charset="-78"/>
            </a:endParaRPr>
          </a:p>
        </p:txBody>
      </p:sp>
    </p:spTree>
    <p:extLst>
      <p:ext uri="{BB962C8B-B14F-4D97-AF65-F5344CB8AC3E}">
        <p14:creationId xmlns:p14="http://schemas.microsoft.com/office/powerpoint/2010/main" val="2003502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Rounded Corners 71">
            <a:extLst>
              <a:ext uri="{FF2B5EF4-FFF2-40B4-BE49-F238E27FC236}">
                <a16:creationId xmlns:a16="http://schemas.microsoft.com/office/drawing/2014/main" id="{1A9E64EC-CB5B-48E7-8925-A9A7829ECF29}"/>
              </a:ext>
            </a:extLst>
          </p:cNvPr>
          <p:cNvSpPr/>
          <p:nvPr/>
        </p:nvSpPr>
        <p:spPr>
          <a:xfrm>
            <a:off x="1828800" y="-6858001"/>
            <a:ext cx="8703528" cy="6858001"/>
          </a:xfrm>
          <a:prstGeom prst="roundRect">
            <a:avLst>
              <a:gd name="adj" fmla="val 0"/>
            </a:avLst>
          </a:prstGeom>
          <a:gradFill>
            <a:gsLst>
              <a:gs pos="100000">
                <a:srgbClr val="02A651"/>
              </a:gs>
              <a:gs pos="3000">
                <a:schemeClr val="tx1">
                  <a:lumMod val="85000"/>
                  <a:lumOff val="15000"/>
                </a:schemeClr>
              </a:gs>
            </a:gsLst>
            <a:lin ang="0" scaled="1"/>
          </a:gradFill>
        </p:spPr>
      </p:sp>
      <p:grpSp>
        <p:nvGrpSpPr>
          <p:cNvPr id="3" name="Group 2">
            <a:extLst>
              <a:ext uri="{FF2B5EF4-FFF2-40B4-BE49-F238E27FC236}">
                <a16:creationId xmlns:a16="http://schemas.microsoft.com/office/drawing/2014/main" id="{5E8A13D0-DFDD-472B-915D-CD4EA7350965}"/>
              </a:ext>
            </a:extLst>
          </p:cNvPr>
          <p:cNvGrpSpPr/>
          <p:nvPr/>
        </p:nvGrpSpPr>
        <p:grpSpPr>
          <a:xfrm>
            <a:off x="0" y="2079673"/>
            <a:ext cx="12192000" cy="3398521"/>
            <a:chOff x="0" y="2079673"/>
            <a:chExt cx="12192000" cy="3398521"/>
          </a:xfrm>
        </p:grpSpPr>
        <p:sp>
          <p:nvSpPr>
            <p:cNvPr id="47" name="Freeform: Shape 46">
              <a:extLst>
                <a:ext uri="{FF2B5EF4-FFF2-40B4-BE49-F238E27FC236}">
                  <a16:creationId xmlns:a16="http://schemas.microsoft.com/office/drawing/2014/main" id="{9D5B1190-0832-4A39-A2A9-65940C02143A}"/>
                </a:ext>
              </a:extLst>
            </p:cNvPr>
            <p:cNvSpPr/>
            <p:nvPr/>
          </p:nvSpPr>
          <p:spPr>
            <a:xfrm>
              <a:off x="0" y="2079673"/>
              <a:ext cx="12192000" cy="3398521"/>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gradFill>
              <a:gsLst>
                <a:gs pos="100000">
                  <a:srgbClr val="02A651"/>
                </a:gs>
                <a:gs pos="3000">
                  <a:schemeClr val="tx1">
                    <a:lumMod val="85000"/>
                    <a:lumOff val="15000"/>
                  </a:schemeClr>
                </a:gs>
              </a:gsLst>
              <a:lin ang="0" scaled="1"/>
            </a:gradFill>
          </p:spPr>
        </p:sp>
        <p:sp>
          <p:nvSpPr>
            <p:cNvPr id="42" name="TextBox 41">
              <a:extLst>
                <a:ext uri="{FF2B5EF4-FFF2-40B4-BE49-F238E27FC236}">
                  <a16:creationId xmlns:a16="http://schemas.microsoft.com/office/drawing/2014/main" id="{8E3ACF60-584F-41B7-BB8A-1817870A418F}"/>
                </a:ext>
              </a:extLst>
            </p:cNvPr>
            <p:cNvSpPr txBox="1"/>
            <p:nvPr/>
          </p:nvSpPr>
          <p:spPr>
            <a:xfrm>
              <a:off x="2042160" y="2304617"/>
              <a:ext cx="8658449" cy="2362185"/>
            </a:xfrm>
            <a:prstGeom prst="rect">
              <a:avLst/>
            </a:prstGeom>
            <a:noFill/>
          </p:spPr>
          <p:txBody>
            <a:bodyPr wrap="square">
              <a:spAutoFit/>
            </a:bodyPr>
            <a:lstStyle/>
            <a:p>
              <a:pPr algn="just" rtl="1">
                <a:lnSpc>
                  <a:spcPct val="150000"/>
                </a:lnSpc>
              </a:pP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يمثل</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الاقتصاد</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الدائري</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في</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الجزائر</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نموذجا</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حديثا</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مسعى</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لتحقيق</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التوازن</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بين</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التنميه</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الاقتصادية</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والاستدامة</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البيئية</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يعتمد</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هذا</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النموذج</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على</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اعاده</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استخدام</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الموارد</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وتقليل</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النفايات</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مما</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يتيح</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استغلال</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الموارد</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بشكل</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اكثر</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كفاءه</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ويحد</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من</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التلوث</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رغم</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الفرص</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الكبيره</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التي</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يوفرها</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فان</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الاقتصاد</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الدائري</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يواجه</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تحديات</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عدة</a:t>
              </a:r>
              <a:endPar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7" name="TextBox 6">
              <a:extLst>
                <a:ext uri="{FF2B5EF4-FFF2-40B4-BE49-F238E27FC236}">
                  <a16:creationId xmlns:a16="http://schemas.microsoft.com/office/drawing/2014/main" id="{292E3D72-3BB0-4BC1-B637-21E290B03DB7}"/>
                </a:ext>
              </a:extLst>
            </p:cNvPr>
            <p:cNvSpPr txBox="1"/>
            <p:nvPr/>
          </p:nvSpPr>
          <p:spPr>
            <a:xfrm>
              <a:off x="3024309" y="4713873"/>
              <a:ext cx="7676300" cy="461665"/>
            </a:xfrm>
            <a:prstGeom prst="rect">
              <a:avLst/>
            </a:prstGeom>
            <a:noFill/>
          </p:spPr>
          <p:txBody>
            <a:bodyPr wrap="square" rtlCol="0">
              <a:spAutoFit/>
            </a:bodyPr>
            <a:lstStyle/>
            <a:p>
              <a:pPr algn="r"/>
              <a:r>
                <a:rPr lang="ar-DZ" sz="24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و من هنا جاء موضوع بحثنا بطرح الاشكالية التالية :</a:t>
              </a:r>
              <a:endParaRPr lang="fr-FR" sz="24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grpSp>
      <p:sp>
        <p:nvSpPr>
          <p:cNvPr id="41" name="Freeform: Shape 40">
            <a:extLst>
              <a:ext uri="{FF2B5EF4-FFF2-40B4-BE49-F238E27FC236}">
                <a16:creationId xmlns:a16="http://schemas.microsoft.com/office/drawing/2014/main" id="{48A00105-CA0C-4F3A-9D50-688E2D8053FB}"/>
              </a:ext>
            </a:extLst>
          </p:cNvPr>
          <p:cNvSpPr/>
          <p:nvPr/>
        </p:nvSpPr>
        <p:spPr>
          <a:xfrm rot="10800000">
            <a:off x="15901097" y="3415193"/>
            <a:ext cx="158925"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45" name="Freeform: Shape 44">
            <a:extLst>
              <a:ext uri="{FF2B5EF4-FFF2-40B4-BE49-F238E27FC236}">
                <a16:creationId xmlns:a16="http://schemas.microsoft.com/office/drawing/2014/main" id="{E2CEDCBC-8FE3-4EF6-BBC8-7701F6693006}"/>
              </a:ext>
            </a:extLst>
          </p:cNvPr>
          <p:cNvSpPr/>
          <p:nvPr/>
        </p:nvSpPr>
        <p:spPr>
          <a:xfrm rot="10800000">
            <a:off x="15901097" y="4294727"/>
            <a:ext cx="158925"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46" name="Freeform: Shape 45">
            <a:extLst>
              <a:ext uri="{FF2B5EF4-FFF2-40B4-BE49-F238E27FC236}">
                <a16:creationId xmlns:a16="http://schemas.microsoft.com/office/drawing/2014/main" id="{26A2B5EB-8E71-49A6-AB1B-6163E3381342}"/>
              </a:ext>
            </a:extLst>
          </p:cNvPr>
          <p:cNvSpPr/>
          <p:nvPr/>
        </p:nvSpPr>
        <p:spPr>
          <a:xfrm rot="10800000">
            <a:off x="15901097" y="5174259"/>
            <a:ext cx="158925"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48" name="Freeform: Shape 47">
            <a:extLst>
              <a:ext uri="{FF2B5EF4-FFF2-40B4-BE49-F238E27FC236}">
                <a16:creationId xmlns:a16="http://schemas.microsoft.com/office/drawing/2014/main" id="{7AE8EF24-2C1F-4F6D-926D-0A436766F2A9}"/>
              </a:ext>
            </a:extLst>
          </p:cNvPr>
          <p:cNvSpPr/>
          <p:nvPr/>
        </p:nvSpPr>
        <p:spPr>
          <a:xfrm rot="10800000">
            <a:off x="15901097" y="6053791"/>
            <a:ext cx="158925"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49" name="Freeform: Shape 48">
            <a:extLst>
              <a:ext uri="{FF2B5EF4-FFF2-40B4-BE49-F238E27FC236}">
                <a16:creationId xmlns:a16="http://schemas.microsoft.com/office/drawing/2014/main" id="{11CD396A-C5D1-4C4D-A7D8-E88C6228F25E}"/>
              </a:ext>
            </a:extLst>
          </p:cNvPr>
          <p:cNvSpPr/>
          <p:nvPr/>
        </p:nvSpPr>
        <p:spPr>
          <a:xfrm>
            <a:off x="-291510" y="1622483"/>
            <a:ext cx="122784"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51" name="Freeform: Shape 50">
            <a:extLst>
              <a:ext uri="{FF2B5EF4-FFF2-40B4-BE49-F238E27FC236}">
                <a16:creationId xmlns:a16="http://schemas.microsoft.com/office/drawing/2014/main" id="{AAD4094F-1B78-409B-8A82-6FB682762198}"/>
              </a:ext>
            </a:extLst>
          </p:cNvPr>
          <p:cNvSpPr/>
          <p:nvPr/>
        </p:nvSpPr>
        <p:spPr>
          <a:xfrm>
            <a:off x="-291513" y="2502016"/>
            <a:ext cx="122784"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52" name="Rectangle: Rounded Corners 51">
            <a:extLst>
              <a:ext uri="{FF2B5EF4-FFF2-40B4-BE49-F238E27FC236}">
                <a16:creationId xmlns:a16="http://schemas.microsoft.com/office/drawing/2014/main" id="{8B7CEF28-C7D4-4827-9DD8-BD867663C256}"/>
              </a:ext>
            </a:extLst>
          </p:cNvPr>
          <p:cNvSpPr/>
          <p:nvPr/>
        </p:nvSpPr>
        <p:spPr>
          <a:xfrm>
            <a:off x="-3631866" y="1622483"/>
            <a:ext cx="3160015" cy="600525"/>
          </a:xfrm>
          <a:prstGeom prst="roundRect">
            <a:avLst>
              <a:gd name="adj" fmla="val 21743"/>
            </a:avLst>
          </a:prstGeom>
          <a:gradFill>
            <a:gsLst>
              <a:gs pos="100000">
                <a:srgbClr val="02A651"/>
              </a:gs>
              <a:gs pos="3000">
                <a:schemeClr val="tx1">
                  <a:lumMod val="85000"/>
                  <a:lumOff val="15000"/>
                </a:schemeClr>
              </a:gs>
            </a:gsLst>
            <a:lin ang="0" scaled="1"/>
          </a:gradFill>
        </p:spPr>
      </p:sp>
      <p:sp>
        <p:nvSpPr>
          <p:cNvPr id="54" name="TextBox 53">
            <a:extLst>
              <a:ext uri="{FF2B5EF4-FFF2-40B4-BE49-F238E27FC236}">
                <a16:creationId xmlns:a16="http://schemas.microsoft.com/office/drawing/2014/main" id="{7A7B3AF7-8D48-447C-8E5F-258879A0459A}"/>
              </a:ext>
            </a:extLst>
          </p:cNvPr>
          <p:cNvSpPr txBox="1"/>
          <p:nvPr/>
        </p:nvSpPr>
        <p:spPr>
          <a:xfrm>
            <a:off x="-3771825" y="1789172"/>
            <a:ext cx="3477904" cy="338554"/>
          </a:xfrm>
          <a:prstGeom prst="rect">
            <a:avLst/>
          </a:prstGeom>
          <a:noFill/>
        </p:spPr>
        <p:txBody>
          <a:bodyPr wrap="square" rtlCol="0">
            <a:spAutoFit/>
          </a:bodyPr>
          <a:lstStyle/>
          <a:p>
            <a:pPr algn="ctr"/>
            <a:r>
              <a:rPr lang="ar-DZ"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واقع الاقتصاد الدائري في الجزائر</a:t>
            </a:r>
            <a:endParaRPr lang="fr-FR"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55" name="Freeform: Shape 54">
            <a:extLst>
              <a:ext uri="{FF2B5EF4-FFF2-40B4-BE49-F238E27FC236}">
                <a16:creationId xmlns:a16="http://schemas.microsoft.com/office/drawing/2014/main" id="{8151CD53-8D1D-4293-9F21-8F66A5950012}"/>
              </a:ext>
            </a:extLst>
          </p:cNvPr>
          <p:cNvSpPr/>
          <p:nvPr/>
        </p:nvSpPr>
        <p:spPr>
          <a:xfrm>
            <a:off x="-291513" y="742950"/>
            <a:ext cx="122784"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grpSp>
        <p:nvGrpSpPr>
          <p:cNvPr id="56" name="Group 55">
            <a:extLst>
              <a:ext uri="{FF2B5EF4-FFF2-40B4-BE49-F238E27FC236}">
                <a16:creationId xmlns:a16="http://schemas.microsoft.com/office/drawing/2014/main" id="{D873F982-7F59-49A8-9369-9124859376D0}"/>
              </a:ext>
            </a:extLst>
          </p:cNvPr>
          <p:cNvGrpSpPr/>
          <p:nvPr/>
        </p:nvGrpSpPr>
        <p:grpSpPr>
          <a:xfrm>
            <a:off x="-3631869" y="742950"/>
            <a:ext cx="3160015" cy="600525"/>
            <a:chOff x="611884" y="742950"/>
            <a:chExt cx="3160015" cy="600525"/>
          </a:xfrm>
        </p:grpSpPr>
        <p:sp>
          <p:nvSpPr>
            <p:cNvPr id="57" name="Rectangle: Rounded Corners 56">
              <a:extLst>
                <a:ext uri="{FF2B5EF4-FFF2-40B4-BE49-F238E27FC236}">
                  <a16:creationId xmlns:a16="http://schemas.microsoft.com/office/drawing/2014/main" id="{C118C16D-D506-4764-9050-68E3D5EBE297}"/>
                </a:ext>
              </a:extLst>
            </p:cNvPr>
            <p:cNvSpPr/>
            <p:nvPr/>
          </p:nvSpPr>
          <p:spPr>
            <a:xfrm>
              <a:off x="611884" y="742950"/>
              <a:ext cx="3160015" cy="600525"/>
            </a:xfrm>
            <a:prstGeom prst="roundRect">
              <a:avLst>
                <a:gd name="adj" fmla="val 17619"/>
              </a:avLst>
            </a:prstGeom>
            <a:gradFill flip="none" rotWithShape="1">
              <a:gsLst>
                <a:gs pos="100000">
                  <a:srgbClr val="02A651"/>
                </a:gs>
                <a:gs pos="5000">
                  <a:schemeClr val="tx1">
                    <a:lumMod val="85000"/>
                    <a:lumOff val="15000"/>
                  </a:schemeClr>
                </a:gs>
              </a:gsLst>
              <a:lin ang="0" scaled="1"/>
              <a:tileRect/>
            </a:gradFill>
          </p:spPr>
        </p:sp>
        <p:sp>
          <p:nvSpPr>
            <p:cNvPr id="58" name="TextBox 57">
              <a:extLst>
                <a:ext uri="{FF2B5EF4-FFF2-40B4-BE49-F238E27FC236}">
                  <a16:creationId xmlns:a16="http://schemas.microsoft.com/office/drawing/2014/main" id="{700F9C9E-9028-46FA-9F04-5BBE3954024A}"/>
                </a:ext>
              </a:extLst>
            </p:cNvPr>
            <p:cNvSpPr txBox="1"/>
            <p:nvPr/>
          </p:nvSpPr>
          <p:spPr>
            <a:xfrm>
              <a:off x="949617" y="872188"/>
              <a:ext cx="2510020" cy="461665"/>
            </a:xfrm>
            <a:prstGeom prst="rect">
              <a:avLst/>
            </a:prstGeom>
            <a:noFill/>
          </p:spPr>
          <p:txBody>
            <a:bodyPr wrap="square">
              <a:spAutoFit/>
            </a:bodyPr>
            <a:lstStyle/>
            <a:p>
              <a:pPr algn="ctr" rtl="1"/>
              <a:r>
                <a:rPr lang="ar-DZ" sz="24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مقدمة</a:t>
              </a:r>
              <a:endParaRPr lang="fr-FR" sz="24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grpSp>
      <p:sp>
        <p:nvSpPr>
          <p:cNvPr id="59" name="Rectangle: Rounded Corners 58">
            <a:extLst>
              <a:ext uri="{FF2B5EF4-FFF2-40B4-BE49-F238E27FC236}">
                <a16:creationId xmlns:a16="http://schemas.microsoft.com/office/drawing/2014/main" id="{BAC32D2D-92F2-485E-9249-B455CC05C37F}"/>
              </a:ext>
            </a:extLst>
          </p:cNvPr>
          <p:cNvSpPr/>
          <p:nvPr/>
        </p:nvSpPr>
        <p:spPr>
          <a:xfrm>
            <a:off x="-3631869" y="2502016"/>
            <a:ext cx="3160015" cy="600525"/>
          </a:xfrm>
          <a:prstGeom prst="roundRect">
            <a:avLst>
              <a:gd name="adj" fmla="val 23434"/>
            </a:avLst>
          </a:prstGeom>
          <a:gradFill>
            <a:gsLst>
              <a:gs pos="100000">
                <a:srgbClr val="02A651"/>
              </a:gs>
              <a:gs pos="3000">
                <a:schemeClr val="tx1">
                  <a:lumMod val="85000"/>
                  <a:lumOff val="15000"/>
                </a:schemeClr>
              </a:gs>
            </a:gsLst>
            <a:lin ang="0" scaled="1"/>
          </a:gradFill>
        </p:spPr>
      </p:sp>
      <p:sp>
        <p:nvSpPr>
          <p:cNvPr id="60" name="TextBox 59">
            <a:extLst>
              <a:ext uri="{FF2B5EF4-FFF2-40B4-BE49-F238E27FC236}">
                <a16:creationId xmlns:a16="http://schemas.microsoft.com/office/drawing/2014/main" id="{1D86F5B0-7F45-416F-BC5B-F3ED44BA2D32}"/>
              </a:ext>
            </a:extLst>
          </p:cNvPr>
          <p:cNvSpPr txBox="1"/>
          <p:nvPr/>
        </p:nvSpPr>
        <p:spPr>
          <a:xfrm>
            <a:off x="-3641356" y="2485637"/>
            <a:ext cx="3064630" cy="584775"/>
          </a:xfrm>
          <a:prstGeom prst="rect">
            <a:avLst/>
          </a:prstGeom>
          <a:noFill/>
        </p:spPr>
        <p:txBody>
          <a:bodyPr wrap="square">
            <a:spAutoFit/>
          </a:bodyPr>
          <a:lstStyle/>
          <a:p>
            <a:pPr algn="ctr"/>
            <a:r>
              <a:rPr lang="ar-DZ"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جهود الجزائر في مجال الاقتصاد الدائري</a:t>
            </a:r>
            <a:endParaRPr lang="fr-FR"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61" name="Rectangle: Rounded Corners 60">
            <a:extLst>
              <a:ext uri="{FF2B5EF4-FFF2-40B4-BE49-F238E27FC236}">
                <a16:creationId xmlns:a16="http://schemas.microsoft.com/office/drawing/2014/main" id="{A168D4E6-DC87-477E-B7E8-8F3110C92337}"/>
              </a:ext>
            </a:extLst>
          </p:cNvPr>
          <p:cNvSpPr/>
          <p:nvPr/>
        </p:nvSpPr>
        <p:spPr>
          <a:xfrm>
            <a:off x="12546623" y="3415194"/>
            <a:ext cx="3160015" cy="600525"/>
          </a:xfrm>
          <a:prstGeom prst="roundRect">
            <a:avLst/>
          </a:prstGeom>
          <a:gradFill>
            <a:gsLst>
              <a:gs pos="100000">
                <a:srgbClr val="02A651"/>
              </a:gs>
              <a:gs pos="3000">
                <a:schemeClr val="tx1">
                  <a:lumMod val="85000"/>
                  <a:lumOff val="15000"/>
                </a:schemeClr>
              </a:gs>
            </a:gsLst>
            <a:lin ang="0" scaled="1"/>
          </a:gradFill>
        </p:spPr>
      </p:sp>
      <p:sp>
        <p:nvSpPr>
          <p:cNvPr id="62" name="TextBox 61">
            <a:extLst>
              <a:ext uri="{FF2B5EF4-FFF2-40B4-BE49-F238E27FC236}">
                <a16:creationId xmlns:a16="http://schemas.microsoft.com/office/drawing/2014/main" id="{B1C813CC-1557-43B9-8EC3-4251F2C3F9E9}"/>
              </a:ext>
            </a:extLst>
          </p:cNvPr>
          <p:cNvSpPr txBox="1"/>
          <p:nvPr/>
        </p:nvSpPr>
        <p:spPr>
          <a:xfrm>
            <a:off x="12546623" y="3461424"/>
            <a:ext cx="3169502" cy="584775"/>
          </a:xfrm>
          <a:prstGeom prst="rect">
            <a:avLst/>
          </a:prstGeom>
          <a:noFill/>
        </p:spPr>
        <p:txBody>
          <a:bodyPr wrap="square">
            <a:spAutoFit/>
          </a:bodyPr>
          <a:lstStyle/>
          <a:p>
            <a:pPr algn="ctr"/>
            <a:r>
              <a:rPr lang="ar-DZ"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الااستراتيجية الوطنية لتطوير قطاع اعادة التدوير في الجزائر</a:t>
            </a:r>
            <a:endParaRPr lang="fr-FR"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63" name="Rectangle: Rounded Corners 62">
            <a:extLst>
              <a:ext uri="{FF2B5EF4-FFF2-40B4-BE49-F238E27FC236}">
                <a16:creationId xmlns:a16="http://schemas.microsoft.com/office/drawing/2014/main" id="{D642B1B0-75F2-4C32-8EC3-E632361C16A9}"/>
              </a:ext>
            </a:extLst>
          </p:cNvPr>
          <p:cNvSpPr/>
          <p:nvPr/>
        </p:nvSpPr>
        <p:spPr>
          <a:xfrm>
            <a:off x="12546623" y="4294728"/>
            <a:ext cx="3160015" cy="600525"/>
          </a:xfrm>
          <a:prstGeom prst="roundRect">
            <a:avLst/>
          </a:prstGeom>
          <a:gradFill>
            <a:gsLst>
              <a:gs pos="100000">
                <a:srgbClr val="02A651"/>
              </a:gs>
              <a:gs pos="3000">
                <a:schemeClr val="tx1">
                  <a:lumMod val="85000"/>
                  <a:lumOff val="15000"/>
                </a:schemeClr>
              </a:gs>
            </a:gsLst>
            <a:lin ang="0" scaled="1"/>
          </a:gradFill>
        </p:spPr>
      </p:sp>
      <p:sp>
        <p:nvSpPr>
          <p:cNvPr id="64" name="TextBox 63">
            <a:extLst>
              <a:ext uri="{FF2B5EF4-FFF2-40B4-BE49-F238E27FC236}">
                <a16:creationId xmlns:a16="http://schemas.microsoft.com/office/drawing/2014/main" id="{D5981F51-6766-4672-8B8C-42FE943B1E26}"/>
              </a:ext>
            </a:extLst>
          </p:cNvPr>
          <p:cNvSpPr txBox="1"/>
          <p:nvPr/>
        </p:nvSpPr>
        <p:spPr>
          <a:xfrm>
            <a:off x="12526430" y="4334425"/>
            <a:ext cx="3169502" cy="584775"/>
          </a:xfrm>
          <a:prstGeom prst="rect">
            <a:avLst/>
          </a:prstGeom>
          <a:noFill/>
        </p:spPr>
        <p:txBody>
          <a:bodyPr wrap="square">
            <a:spAutoFit/>
          </a:bodyPr>
          <a:lstStyle/>
          <a:p>
            <a:pPr algn="ctr"/>
            <a:r>
              <a:rPr lang="ar-DZ"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تحديات و فرص الاقتصاد الدائري في الجزائر</a:t>
            </a:r>
            <a:endParaRPr lang="fr-FR"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65" name="Rectangle: Rounded Corners 64">
            <a:extLst>
              <a:ext uri="{FF2B5EF4-FFF2-40B4-BE49-F238E27FC236}">
                <a16:creationId xmlns:a16="http://schemas.microsoft.com/office/drawing/2014/main" id="{A75C7129-DE0C-4AA9-9005-3E674F3DD1AE}"/>
              </a:ext>
            </a:extLst>
          </p:cNvPr>
          <p:cNvSpPr/>
          <p:nvPr/>
        </p:nvSpPr>
        <p:spPr>
          <a:xfrm>
            <a:off x="12546623" y="5174260"/>
            <a:ext cx="3160015" cy="600525"/>
          </a:xfrm>
          <a:prstGeom prst="roundRect">
            <a:avLst/>
          </a:prstGeom>
          <a:gradFill>
            <a:gsLst>
              <a:gs pos="100000">
                <a:srgbClr val="02A651"/>
              </a:gs>
              <a:gs pos="3000">
                <a:schemeClr val="tx1">
                  <a:lumMod val="85000"/>
                  <a:lumOff val="15000"/>
                </a:schemeClr>
              </a:gs>
            </a:gsLst>
            <a:lin ang="0" scaled="1"/>
          </a:gradFill>
        </p:spPr>
      </p:sp>
      <p:sp>
        <p:nvSpPr>
          <p:cNvPr id="66" name="TextBox 65">
            <a:extLst>
              <a:ext uri="{FF2B5EF4-FFF2-40B4-BE49-F238E27FC236}">
                <a16:creationId xmlns:a16="http://schemas.microsoft.com/office/drawing/2014/main" id="{76777567-2D92-44CC-B577-55224CCB2B82}"/>
              </a:ext>
            </a:extLst>
          </p:cNvPr>
          <p:cNvSpPr txBox="1"/>
          <p:nvPr/>
        </p:nvSpPr>
        <p:spPr>
          <a:xfrm>
            <a:off x="12516943" y="5206874"/>
            <a:ext cx="3169502" cy="584775"/>
          </a:xfrm>
          <a:prstGeom prst="rect">
            <a:avLst/>
          </a:prstGeom>
          <a:noFill/>
        </p:spPr>
        <p:txBody>
          <a:bodyPr wrap="square">
            <a:spAutoFit/>
          </a:bodyPr>
          <a:lstStyle/>
          <a:p>
            <a:pPr algn="ctr"/>
            <a:r>
              <a:rPr lang="ar-DZ"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الافاق المستقبلية للاقتصاد الدائري  اليات التفعيل </a:t>
            </a:r>
            <a:endParaRPr lang="fr-FR" sz="16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67" name="Rectangle: Rounded Corners 66">
            <a:extLst>
              <a:ext uri="{FF2B5EF4-FFF2-40B4-BE49-F238E27FC236}">
                <a16:creationId xmlns:a16="http://schemas.microsoft.com/office/drawing/2014/main" id="{8D3782F4-A9C4-4553-8C54-3F77C22BC3B8}"/>
              </a:ext>
            </a:extLst>
          </p:cNvPr>
          <p:cNvSpPr/>
          <p:nvPr/>
        </p:nvSpPr>
        <p:spPr>
          <a:xfrm>
            <a:off x="12546623" y="6053792"/>
            <a:ext cx="3160015" cy="600525"/>
          </a:xfrm>
          <a:prstGeom prst="roundRect">
            <a:avLst/>
          </a:prstGeom>
          <a:gradFill>
            <a:gsLst>
              <a:gs pos="100000">
                <a:srgbClr val="02A651"/>
              </a:gs>
              <a:gs pos="0">
                <a:schemeClr val="tx1">
                  <a:lumMod val="75000"/>
                  <a:lumOff val="25000"/>
                </a:schemeClr>
              </a:gs>
            </a:gsLst>
            <a:lin ang="0" scaled="1"/>
          </a:gradFill>
        </p:spPr>
      </p:sp>
      <p:sp>
        <p:nvSpPr>
          <p:cNvPr id="68" name="TextBox 67">
            <a:extLst>
              <a:ext uri="{FF2B5EF4-FFF2-40B4-BE49-F238E27FC236}">
                <a16:creationId xmlns:a16="http://schemas.microsoft.com/office/drawing/2014/main" id="{D4EDDA22-594F-4917-87BF-3C2563EA5726}"/>
              </a:ext>
            </a:extLst>
          </p:cNvPr>
          <p:cNvSpPr txBox="1"/>
          <p:nvPr/>
        </p:nvSpPr>
        <p:spPr>
          <a:xfrm>
            <a:off x="13124219" y="6132127"/>
            <a:ext cx="1975450" cy="461665"/>
          </a:xfrm>
          <a:prstGeom prst="rect">
            <a:avLst/>
          </a:prstGeom>
          <a:noFill/>
        </p:spPr>
        <p:txBody>
          <a:bodyPr wrap="square">
            <a:spAutoFit/>
          </a:bodyPr>
          <a:lstStyle/>
          <a:p>
            <a:pPr algn="ctr"/>
            <a:r>
              <a:rPr lang="ar-DZ" sz="24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خاتمة</a:t>
            </a:r>
            <a:endParaRPr lang="fr-FR" sz="24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69" name="Freeform 22">
            <a:extLst>
              <a:ext uri="{FF2B5EF4-FFF2-40B4-BE49-F238E27FC236}">
                <a16:creationId xmlns:a16="http://schemas.microsoft.com/office/drawing/2014/main" id="{16F304FB-264D-4A97-882C-241A0956D642}"/>
              </a:ext>
            </a:extLst>
          </p:cNvPr>
          <p:cNvSpPr/>
          <p:nvPr/>
        </p:nvSpPr>
        <p:spPr>
          <a:xfrm>
            <a:off x="-1835388" y="4888542"/>
            <a:ext cx="3851757" cy="2948345"/>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2">
              <a:duotone>
                <a:prstClr val="black"/>
                <a:schemeClr val="accent6">
                  <a:tint val="45000"/>
                  <a:satMod val="400000"/>
                </a:schemeClr>
              </a:duotone>
              <a:lum bright="-30000" contrast="-41000"/>
              <a:extLst>
                <a:ext uri="{96DAC541-7B7A-43D3-8B79-37D633B846F1}">
                  <asvg:svgBlip xmlns:asvg="http://schemas.microsoft.com/office/drawing/2016/SVG/main" r:embed="rId3"/>
                </a:ext>
              </a:extLst>
            </a:blip>
            <a:stretch>
              <a:fillRect/>
            </a:stretch>
          </a:blipFill>
        </p:spPr>
      </p:sp>
      <p:sp>
        <p:nvSpPr>
          <p:cNvPr id="70" name="TextBox 69">
            <a:extLst>
              <a:ext uri="{FF2B5EF4-FFF2-40B4-BE49-F238E27FC236}">
                <a16:creationId xmlns:a16="http://schemas.microsoft.com/office/drawing/2014/main" id="{132CEE39-0D83-4C1B-86A7-6B0D504F9548}"/>
              </a:ext>
            </a:extLst>
          </p:cNvPr>
          <p:cNvSpPr txBox="1"/>
          <p:nvPr/>
        </p:nvSpPr>
        <p:spPr>
          <a:xfrm>
            <a:off x="4309793" y="-2746305"/>
            <a:ext cx="3792100" cy="923330"/>
          </a:xfrm>
          <a:prstGeom prst="rect">
            <a:avLst/>
          </a:prstGeom>
          <a:noFill/>
        </p:spPr>
        <p:txBody>
          <a:bodyPr wrap="square">
            <a:spAutoFit/>
          </a:bodyPr>
          <a:lstStyle/>
          <a:p>
            <a:pPr algn="ctr"/>
            <a:r>
              <a:rPr lang="ar-DZ" sz="54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الاشكالية</a:t>
            </a:r>
            <a:endParaRPr lang="fr-FR" sz="54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71" name="TextBox 70">
            <a:extLst>
              <a:ext uri="{FF2B5EF4-FFF2-40B4-BE49-F238E27FC236}">
                <a16:creationId xmlns:a16="http://schemas.microsoft.com/office/drawing/2014/main" id="{8E630815-0140-4225-96A7-02EB98B759F8}"/>
              </a:ext>
            </a:extLst>
          </p:cNvPr>
          <p:cNvSpPr txBox="1"/>
          <p:nvPr/>
        </p:nvSpPr>
        <p:spPr>
          <a:xfrm>
            <a:off x="3150916" y="-2554545"/>
            <a:ext cx="5890168" cy="2554545"/>
          </a:xfrm>
          <a:prstGeom prst="rect">
            <a:avLst/>
          </a:prstGeom>
          <a:noFill/>
        </p:spPr>
        <p:txBody>
          <a:bodyPr wrap="square">
            <a:spAutoFit/>
          </a:bodyPr>
          <a:lstStyle/>
          <a:p>
            <a:pPr algn="just" rtl="1"/>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كيف</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يمكن</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للجزائري</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تحقيق</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الانتقال</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الفعالي</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نحو</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الاقتصاد</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الدائري</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 </a:t>
            </a:r>
            <a:endParaRPr lang="ar-DZ"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a:p>
            <a:pPr algn="just" rtl="1"/>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وما</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هي</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التحديات</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والفرص</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المرتبط</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وبذلك</a:t>
            </a:r>
            <a:r>
              <a:rPr lang="ar-DZ"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a:t>
            </a:r>
            <a:endPar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39" name="Freeform 22">
            <a:extLst>
              <a:ext uri="{FF2B5EF4-FFF2-40B4-BE49-F238E27FC236}">
                <a16:creationId xmlns:a16="http://schemas.microsoft.com/office/drawing/2014/main" id="{AB4465FA-D45A-42BF-AA71-283981A3CAA9}"/>
              </a:ext>
            </a:extLst>
          </p:cNvPr>
          <p:cNvSpPr/>
          <p:nvPr/>
        </p:nvSpPr>
        <p:spPr>
          <a:xfrm>
            <a:off x="8919363" y="-1225051"/>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2">
              <a:duotone>
                <a:prstClr val="black"/>
                <a:schemeClr val="accent6">
                  <a:tint val="45000"/>
                  <a:satMod val="400000"/>
                </a:schemeClr>
              </a:duotone>
              <a:lum bright="-30000" contrast="-41000"/>
              <a:extLst>
                <a:ext uri="{96DAC541-7B7A-43D3-8B79-37D633B846F1}">
                  <asvg:svgBlip xmlns:asvg="http://schemas.microsoft.com/office/drawing/2016/SVG/main" r:embed="rId3"/>
                </a:ext>
              </a:extLst>
            </a:blip>
            <a:stretch>
              <a:fillRect/>
            </a:stretch>
          </a:blipFill>
        </p:spPr>
      </p:sp>
      <p:sp>
        <p:nvSpPr>
          <p:cNvPr id="35" name="TextBox 34">
            <a:extLst>
              <a:ext uri="{FF2B5EF4-FFF2-40B4-BE49-F238E27FC236}">
                <a16:creationId xmlns:a16="http://schemas.microsoft.com/office/drawing/2014/main" id="{739F7B11-9060-44C6-AF50-63D78066A87E}"/>
              </a:ext>
            </a:extLst>
          </p:cNvPr>
          <p:cNvSpPr txBox="1"/>
          <p:nvPr/>
        </p:nvSpPr>
        <p:spPr>
          <a:xfrm>
            <a:off x="6324601" y="588972"/>
            <a:ext cx="4551172" cy="1446550"/>
          </a:xfrm>
          <a:prstGeom prst="rect">
            <a:avLst/>
          </a:prstGeom>
          <a:noFill/>
        </p:spPr>
        <p:txBody>
          <a:bodyPr wrap="square" rtlCol="0">
            <a:spAutoFit/>
          </a:bodyPr>
          <a:lstStyle/>
          <a:p>
            <a:pPr algn="r"/>
            <a:r>
              <a:rPr lang="ar-DZ" sz="88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مق</a:t>
            </a:r>
            <a:r>
              <a:rPr lang="ar-DZ" sz="8800" b="1" dirty="0">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دمة</a:t>
            </a:r>
            <a:endParaRPr lang="fr-FR" sz="8800" b="1" dirty="0">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Tree>
    <p:extLst>
      <p:ext uri="{BB962C8B-B14F-4D97-AF65-F5344CB8AC3E}">
        <p14:creationId xmlns:p14="http://schemas.microsoft.com/office/powerpoint/2010/main" val="3143509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60989F8A-DFEC-4BD9-AD14-6F99A6CD5736}"/>
              </a:ext>
            </a:extLst>
          </p:cNvPr>
          <p:cNvGrpSpPr/>
          <p:nvPr/>
        </p:nvGrpSpPr>
        <p:grpSpPr>
          <a:xfrm>
            <a:off x="-12192000" y="2079673"/>
            <a:ext cx="12192000" cy="3398521"/>
            <a:chOff x="0" y="2079673"/>
            <a:chExt cx="12192000" cy="3398521"/>
          </a:xfrm>
        </p:grpSpPr>
        <p:sp>
          <p:nvSpPr>
            <p:cNvPr id="52" name="Freeform: Shape 51">
              <a:extLst>
                <a:ext uri="{FF2B5EF4-FFF2-40B4-BE49-F238E27FC236}">
                  <a16:creationId xmlns:a16="http://schemas.microsoft.com/office/drawing/2014/main" id="{8DFE2852-0134-46EE-A282-D2B699258566}"/>
                </a:ext>
              </a:extLst>
            </p:cNvPr>
            <p:cNvSpPr/>
            <p:nvPr/>
          </p:nvSpPr>
          <p:spPr>
            <a:xfrm>
              <a:off x="0" y="2079673"/>
              <a:ext cx="12192000" cy="3398521"/>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gradFill>
              <a:gsLst>
                <a:gs pos="100000">
                  <a:srgbClr val="02A651"/>
                </a:gs>
                <a:gs pos="3000">
                  <a:schemeClr val="tx1">
                    <a:lumMod val="85000"/>
                    <a:lumOff val="15000"/>
                  </a:schemeClr>
                </a:gs>
              </a:gsLst>
              <a:lin ang="0" scaled="1"/>
            </a:gradFill>
          </p:spPr>
        </p:sp>
        <p:sp>
          <p:nvSpPr>
            <p:cNvPr id="53" name="TextBox 52">
              <a:extLst>
                <a:ext uri="{FF2B5EF4-FFF2-40B4-BE49-F238E27FC236}">
                  <a16:creationId xmlns:a16="http://schemas.microsoft.com/office/drawing/2014/main" id="{8C426BEB-4C84-4A29-A836-DDD12DB9C458}"/>
                </a:ext>
              </a:extLst>
            </p:cNvPr>
            <p:cNvSpPr txBox="1"/>
            <p:nvPr/>
          </p:nvSpPr>
          <p:spPr>
            <a:xfrm>
              <a:off x="2042160" y="2304617"/>
              <a:ext cx="8658449" cy="2362185"/>
            </a:xfrm>
            <a:prstGeom prst="rect">
              <a:avLst/>
            </a:prstGeom>
            <a:noFill/>
          </p:spPr>
          <p:txBody>
            <a:bodyPr wrap="square">
              <a:spAutoFit/>
            </a:bodyPr>
            <a:lstStyle/>
            <a:p>
              <a:pPr algn="just" rtl="1">
                <a:lnSpc>
                  <a:spcPct val="150000"/>
                </a:lnSpc>
              </a:pP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يمثل</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الاقتصاد</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الدائري</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في</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الجزائر</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نموذجا</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حديثا</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مسعى</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لتحقيق</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التوازن</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بين</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التنميه</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الاقتصادية</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والاستدامة</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البيئية</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يعتمد</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هذا</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النموذج</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على</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اعاده</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استخدام</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الموارد</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وتقليل</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النفايات</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مما</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يتيح</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استغلال</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الموارد</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بشكل</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اكثر</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كفاءه</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ويحد</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من</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التلوث</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رغم</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الفرص</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الكبيره</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التي</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يوفرها</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فان</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الاقتصاد</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الدائري</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يواجه</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تحديات</a:t>
              </a:r>
              <a:r>
                <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2000"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عدة</a:t>
              </a:r>
              <a:endParaRPr lang="fr-FR" sz="2000"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54" name="TextBox 53">
              <a:extLst>
                <a:ext uri="{FF2B5EF4-FFF2-40B4-BE49-F238E27FC236}">
                  <a16:creationId xmlns:a16="http://schemas.microsoft.com/office/drawing/2014/main" id="{D562BA0E-BB51-4A46-92B3-43357BA14089}"/>
                </a:ext>
              </a:extLst>
            </p:cNvPr>
            <p:cNvSpPr txBox="1"/>
            <p:nvPr/>
          </p:nvSpPr>
          <p:spPr>
            <a:xfrm>
              <a:off x="3024309" y="4713873"/>
              <a:ext cx="7676300" cy="461665"/>
            </a:xfrm>
            <a:prstGeom prst="rect">
              <a:avLst/>
            </a:prstGeom>
            <a:noFill/>
          </p:spPr>
          <p:txBody>
            <a:bodyPr wrap="square" rtlCol="0">
              <a:spAutoFit/>
            </a:bodyPr>
            <a:lstStyle/>
            <a:p>
              <a:pPr algn="r"/>
              <a:r>
                <a:rPr lang="ar-DZ" sz="24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و من هنا جاء موضوع بحثنا بطرح الاشكالية التالية :</a:t>
              </a:r>
              <a:endParaRPr lang="fr-FR" sz="24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grpSp>
      <p:sp>
        <p:nvSpPr>
          <p:cNvPr id="44" name="TextBox 43">
            <a:extLst>
              <a:ext uri="{FF2B5EF4-FFF2-40B4-BE49-F238E27FC236}">
                <a16:creationId xmlns:a16="http://schemas.microsoft.com/office/drawing/2014/main" id="{45B02850-F297-4946-92F9-F73D6D209221}"/>
              </a:ext>
            </a:extLst>
          </p:cNvPr>
          <p:cNvSpPr txBox="1"/>
          <p:nvPr/>
        </p:nvSpPr>
        <p:spPr>
          <a:xfrm>
            <a:off x="4510083" y="-3709528"/>
            <a:ext cx="966374" cy="584775"/>
          </a:xfrm>
          <a:prstGeom prst="rect">
            <a:avLst/>
          </a:prstGeom>
          <a:noFill/>
        </p:spPr>
        <p:txBody>
          <a:bodyPr wrap="square">
            <a:spAutoFit/>
          </a:bodyPr>
          <a:lstStyle/>
          <a:p>
            <a:r>
              <a:rPr lang="ar-DZ" sz="3200" b="1" dirty="0">
                <a:solidFill>
                  <a:schemeClr val="bg1"/>
                </a:solidFill>
              </a:rPr>
              <a:t>مقدمة</a:t>
            </a:r>
            <a:endParaRPr lang="fr-FR" sz="3200" b="1" dirty="0">
              <a:solidFill>
                <a:schemeClr val="bg1"/>
              </a:solidFill>
            </a:endParaRPr>
          </a:p>
        </p:txBody>
      </p:sp>
      <p:sp>
        <p:nvSpPr>
          <p:cNvPr id="10" name="Rectangle: Rounded Corners 9">
            <a:extLst>
              <a:ext uri="{FF2B5EF4-FFF2-40B4-BE49-F238E27FC236}">
                <a16:creationId xmlns:a16="http://schemas.microsoft.com/office/drawing/2014/main" id="{C8DAAAE9-3B9B-44A3-A6FB-1AD88A6C0BA9}"/>
              </a:ext>
            </a:extLst>
          </p:cNvPr>
          <p:cNvSpPr/>
          <p:nvPr/>
        </p:nvSpPr>
        <p:spPr>
          <a:xfrm>
            <a:off x="1828800" y="-1"/>
            <a:ext cx="8703528" cy="6858001"/>
          </a:xfrm>
          <a:prstGeom prst="roundRect">
            <a:avLst>
              <a:gd name="adj" fmla="val 0"/>
            </a:avLst>
          </a:prstGeom>
          <a:gradFill>
            <a:gsLst>
              <a:gs pos="100000">
                <a:srgbClr val="02A651"/>
              </a:gs>
              <a:gs pos="3000">
                <a:schemeClr val="tx1">
                  <a:lumMod val="85000"/>
                  <a:lumOff val="15000"/>
                </a:schemeClr>
              </a:gs>
            </a:gsLst>
            <a:lin ang="0" scaled="1"/>
          </a:gradFill>
        </p:spPr>
      </p:sp>
      <p:sp>
        <p:nvSpPr>
          <p:cNvPr id="11" name="TextBox 10">
            <a:extLst>
              <a:ext uri="{FF2B5EF4-FFF2-40B4-BE49-F238E27FC236}">
                <a16:creationId xmlns:a16="http://schemas.microsoft.com/office/drawing/2014/main" id="{FE239BA6-6825-445F-A0EF-0A7039CCC600}"/>
              </a:ext>
            </a:extLst>
          </p:cNvPr>
          <p:cNvSpPr txBox="1"/>
          <p:nvPr/>
        </p:nvSpPr>
        <p:spPr>
          <a:xfrm>
            <a:off x="4309793" y="1262987"/>
            <a:ext cx="3792100" cy="923330"/>
          </a:xfrm>
          <a:prstGeom prst="rect">
            <a:avLst/>
          </a:prstGeom>
          <a:noFill/>
        </p:spPr>
        <p:txBody>
          <a:bodyPr wrap="square">
            <a:spAutoFit/>
          </a:bodyPr>
          <a:lstStyle/>
          <a:p>
            <a:pPr algn="ctr"/>
            <a:r>
              <a:rPr lang="ar-DZ" sz="54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الاشكالية</a:t>
            </a:r>
            <a:endParaRPr lang="fr-FR" sz="54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pic>
        <p:nvPicPr>
          <p:cNvPr id="12" name="Picture 9">
            <a:extLst>
              <a:ext uri="{FF2B5EF4-FFF2-40B4-BE49-F238E27FC236}">
                <a16:creationId xmlns:a16="http://schemas.microsoft.com/office/drawing/2014/main" id="{FBD546FB-00E7-44B1-BDDA-E60E9089F090}"/>
              </a:ext>
            </a:extLst>
          </p:cNvPr>
          <p:cNvPicPr>
            <a:picLocks noChangeAspect="1"/>
          </p:cNvPicPr>
          <p:nvPr/>
        </p:nvPicPr>
        <p:blipFill>
          <a:blip r:embed="rId2"/>
          <a:srcRect/>
          <a:stretch>
            <a:fillRect/>
          </a:stretch>
        </p:blipFill>
        <p:spPr>
          <a:xfrm>
            <a:off x="8711493" y="4955622"/>
            <a:ext cx="1427724" cy="1622414"/>
          </a:xfrm>
          <a:prstGeom prst="rect">
            <a:avLst/>
          </a:prstGeom>
        </p:spPr>
      </p:pic>
      <p:sp>
        <p:nvSpPr>
          <p:cNvPr id="15" name="TextBox 14">
            <a:extLst>
              <a:ext uri="{FF2B5EF4-FFF2-40B4-BE49-F238E27FC236}">
                <a16:creationId xmlns:a16="http://schemas.microsoft.com/office/drawing/2014/main" id="{BA275C79-82A5-4E95-A606-8F85536D50AA}"/>
              </a:ext>
            </a:extLst>
          </p:cNvPr>
          <p:cNvSpPr txBox="1"/>
          <p:nvPr/>
        </p:nvSpPr>
        <p:spPr>
          <a:xfrm>
            <a:off x="3150916" y="2459504"/>
            <a:ext cx="5890168" cy="2554545"/>
          </a:xfrm>
          <a:prstGeom prst="rect">
            <a:avLst/>
          </a:prstGeom>
          <a:noFill/>
        </p:spPr>
        <p:txBody>
          <a:bodyPr wrap="square">
            <a:spAutoFit/>
          </a:bodyPr>
          <a:lstStyle/>
          <a:p>
            <a:pPr algn="just" rtl="1"/>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كيف</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يمكن</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للجزائري</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تحقيق</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الانتقال</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الفعالي</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نحو</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الاقتصاد</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الدائري</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 </a:t>
            </a:r>
            <a:endParaRPr lang="ar-DZ"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a:p>
            <a:pPr algn="just" rtl="1"/>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وما</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هي</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التحديات</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والفرص</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المرتبط</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وبذلك</a:t>
            </a:r>
            <a:r>
              <a:rPr lang="ar-DZ"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a:t>
            </a:r>
            <a:endPar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4" name="Freeform 22">
            <a:extLst>
              <a:ext uri="{FF2B5EF4-FFF2-40B4-BE49-F238E27FC236}">
                <a16:creationId xmlns:a16="http://schemas.microsoft.com/office/drawing/2014/main" id="{E3A2F02E-B0CB-4D93-81EB-AA8EB8FE39D8}"/>
              </a:ext>
            </a:extLst>
          </p:cNvPr>
          <p:cNvSpPr/>
          <p:nvPr/>
        </p:nvSpPr>
        <p:spPr>
          <a:xfrm>
            <a:off x="8919363" y="-1225051"/>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3">
              <a:duotone>
                <a:prstClr val="black"/>
                <a:schemeClr val="accent6">
                  <a:tint val="45000"/>
                  <a:satMod val="400000"/>
                </a:schemeClr>
              </a:duotone>
              <a:lum bright="-30000" contrast="-41000"/>
              <a:extLst>
                <a:ext uri="{96DAC541-7B7A-43D3-8B79-37D633B846F1}">
                  <asvg:svgBlip xmlns:asvg="http://schemas.microsoft.com/office/drawing/2016/SVG/main" r:embed="rId4"/>
                </a:ext>
              </a:extLst>
            </a:blip>
            <a:stretch>
              <a:fillRect/>
            </a:stretch>
          </a:blipFill>
          <a:effectLst>
            <a:outerShdw blurRad="571500" dist="50800" dir="5400000" algn="ctr" rotWithShape="0">
              <a:srgbClr val="000000">
                <a:alpha val="43137"/>
              </a:srgbClr>
            </a:outerShdw>
          </a:effectLst>
        </p:spPr>
      </p:sp>
      <p:sp>
        <p:nvSpPr>
          <p:cNvPr id="25" name="Freeform 30">
            <a:extLst>
              <a:ext uri="{FF2B5EF4-FFF2-40B4-BE49-F238E27FC236}">
                <a16:creationId xmlns:a16="http://schemas.microsoft.com/office/drawing/2014/main" id="{417FA55A-9331-4470-AF68-057EC11DB1E5}"/>
              </a:ext>
            </a:extLst>
          </p:cNvPr>
          <p:cNvSpPr/>
          <p:nvPr/>
        </p:nvSpPr>
        <p:spPr>
          <a:xfrm>
            <a:off x="-3934950" y="3503939"/>
            <a:ext cx="6942429" cy="6708122"/>
          </a:xfrm>
          <a:custGeom>
            <a:avLst/>
            <a:gdLst/>
            <a:ahLst/>
            <a:cxnLst/>
            <a:rect l="l" t="t" r="r" b="b"/>
            <a:pathLst>
              <a:path w="8517050" h="8229600">
                <a:moveTo>
                  <a:pt x="0" y="0"/>
                </a:moveTo>
                <a:lnTo>
                  <a:pt x="8517050" y="0"/>
                </a:lnTo>
                <a:lnTo>
                  <a:pt x="8517050" y="8229600"/>
                </a:lnTo>
                <a:lnTo>
                  <a:pt x="0" y="8229600"/>
                </a:lnTo>
                <a:lnTo>
                  <a:pt x="0" y="0"/>
                </a:lnTo>
                <a:close/>
              </a:path>
            </a:pathLst>
          </a:custGeom>
          <a:blipFill>
            <a:blip r:embed="rId5"/>
            <a:stretch>
              <a:fillRect/>
            </a:stretch>
          </a:blipFill>
        </p:spPr>
      </p:sp>
      <p:sp>
        <p:nvSpPr>
          <p:cNvPr id="27" name="TextBox 26">
            <a:extLst>
              <a:ext uri="{FF2B5EF4-FFF2-40B4-BE49-F238E27FC236}">
                <a16:creationId xmlns:a16="http://schemas.microsoft.com/office/drawing/2014/main" id="{D81C995E-E925-46CD-A877-43056FDC1ED8}"/>
              </a:ext>
            </a:extLst>
          </p:cNvPr>
          <p:cNvSpPr txBox="1"/>
          <p:nvPr/>
        </p:nvSpPr>
        <p:spPr>
          <a:xfrm>
            <a:off x="2008758" y="6858000"/>
            <a:ext cx="8174485" cy="369332"/>
          </a:xfrm>
          <a:prstGeom prst="rect">
            <a:avLst/>
          </a:prstGeom>
          <a:noFill/>
        </p:spPr>
        <p:txBody>
          <a:bodyPr wrap="square" rtlCol="0">
            <a:spAutoFit/>
          </a:bodyPr>
          <a:lstStyle/>
          <a:p>
            <a:pPr algn="ctr"/>
            <a:r>
              <a:rPr lang="ar-DZ" b="1" dirty="0">
                <a:latin typeface="GE SS Two Bold" panose="020A0503020102020204" pitchFamily="18" charset="-78"/>
                <a:ea typeface="GE SS Two Bold" panose="020A0503020102020204" pitchFamily="18" charset="-78"/>
                <a:cs typeface="GE SS Two Bold" panose="020A0503020102020204" pitchFamily="18" charset="-78"/>
              </a:rPr>
              <a:t>وعليه كانت اشكالية البحث تتمحور حول التساؤلات الفرعية التالية :</a:t>
            </a:r>
            <a:endParaRPr lang="fr-FR" b="1"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8" name="Parallelogram 27">
            <a:extLst>
              <a:ext uri="{FF2B5EF4-FFF2-40B4-BE49-F238E27FC236}">
                <a16:creationId xmlns:a16="http://schemas.microsoft.com/office/drawing/2014/main" id="{9B59CCAB-E09B-4885-A27B-7BED8F419C2D}"/>
              </a:ext>
            </a:extLst>
          </p:cNvPr>
          <p:cNvSpPr/>
          <p:nvPr/>
        </p:nvSpPr>
        <p:spPr>
          <a:xfrm>
            <a:off x="3548125" y="7091277"/>
            <a:ext cx="5859076" cy="744119"/>
          </a:xfrm>
          <a:prstGeom prst="parallelogram">
            <a:avLst/>
          </a:prstGeom>
          <a:gradFill>
            <a:gsLst>
              <a:gs pos="100000">
                <a:srgbClr val="02A651"/>
              </a:gs>
              <a:gs pos="3000">
                <a:schemeClr val="tx1">
                  <a:lumMod val="85000"/>
                  <a:lumOff val="1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Parallelogram 28">
            <a:extLst>
              <a:ext uri="{FF2B5EF4-FFF2-40B4-BE49-F238E27FC236}">
                <a16:creationId xmlns:a16="http://schemas.microsoft.com/office/drawing/2014/main" id="{D75B53DF-6284-4474-8CEE-0F7D93947D52}"/>
              </a:ext>
            </a:extLst>
          </p:cNvPr>
          <p:cNvSpPr/>
          <p:nvPr/>
        </p:nvSpPr>
        <p:spPr>
          <a:xfrm>
            <a:off x="3334765" y="7916527"/>
            <a:ext cx="5859076" cy="744119"/>
          </a:xfrm>
          <a:prstGeom prst="parallelogram">
            <a:avLst/>
          </a:prstGeom>
          <a:gradFill>
            <a:gsLst>
              <a:gs pos="100000">
                <a:srgbClr val="02A651"/>
              </a:gs>
              <a:gs pos="3000">
                <a:schemeClr val="tx1">
                  <a:lumMod val="85000"/>
                  <a:lumOff val="1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Parallelogram 29">
            <a:extLst>
              <a:ext uri="{FF2B5EF4-FFF2-40B4-BE49-F238E27FC236}">
                <a16:creationId xmlns:a16="http://schemas.microsoft.com/office/drawing/2014/main" id="{4F6105EC-2BF8-46E8-B7F9-206A82BEF6AC}"/>
              </a:ext>
            </a:extLst>
          </p:cNvPr>
          <p:cNvSpPr/>
          <p:nvPr/>
        </p:nvSpPr>
        <p:spPr>
          <a:xfrm>
            <a:off x="3136645" y="8741777"/>
            <a:ext cx="5859076" cy="744119"/>
          </a:xfrm>
          <a:prstGeom prst="parallelogram">
            <a:avLst/>
          </a:prstGeom>
          <a:gradFill>
            <a:gsLst>
              <a:gs pos="100000">
                <a:srgbClr val="02A651"/>
              </a:gs>
              <a:gs pos="3000">
                <a:schemeClr val="tx1">
                  <a:lumMod val="85000"/>
                  <a:lumOff val="1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TextBox 30">
            <a:extLst>
              <a:ext uri="{FF2B5EF4-FFF2-40B4-BE49-F238E27FC236}">
                <a16:creationId xmlns:a16="http://schemas.microsoft.com/office/drawing/2014/main" id="{6B92E742-AE85-4779-9E6A-D133955964F3}"/>
              </a:ext>
            </a:extLst>
          </p:cNvPr>
          <p:cNvSpPr txBox="1"/>
          <p:nvPr/>
        </p:nvSpPr>
        <p:spPr>
          <a:xfrm>
            <a:off x="3940974" y="7282344"/>
            <a:ext cx="4973874" cy="400110"/>
          </a:xfrm>
          <a:prstGeom prst="rect">
            <a:avLst/>
          </a:prstGeom>
          <a:noFill/>
        </p:spPr>
        <p:txBody>
          <a:bodyPr wrap="square" rtlCol="0">
            <a:spAutoFit/>
          </a:bodyPr>
          <a:lstStyle/>
          <a:p>
            <a:pPr algn="ctr" rtl="1"/>
            <a:r>
              <a:rPr lang="ar-DZ"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ما هو واقع الاقتصاد الدائري في الجزائر ؟</a:t>
            </a:r>
            <a:endParaRPr lang="fr-FR"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32" name="TextBox 31">
            <a:extLst>
              <a:ext uri="{FF2B5EF4-FFF2-40B4-BE49-F238E27FC236}">
                <a16:creationId xmlns:a16="http://schemas.microsoft.com/office/drawing/2014/main" id="{99978B83-AD4A-471D-B9A2-A2096DA4DECE}"/>
              </a:ext>
            </a:extLst>
          </p:cNvPr>
          <p:cNvSpPr txBox="1"/>
          <p:nvPr/>
        </p:nvSpPr>
        <p:spPr>
          <a:xfrm>
            <a:off x="3788162" y="7945039"/>
            <a:ext cx="4973874" cy="707886"/>
          </a:xfrm>
          <a:prstGeom prst="rect">
            <a:avLst/>
          </a:prstGeom>
          <a:noFill/>
        </p:spPr>
        <p:txBody>
          <a:bodyPr wrap="square" rtlCol="0">
            <a:spAutoFit/>
          </a:bodyPr>
          <a:lstStyle/>
          <a:p>
            <a:pPr algn="ctr" rtl="1"/>
            <a:r>
              <a:rPr lang="ar-DZ"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فيما تتمثل جهود الجزائر في المجال الاقتصاد الدائري؟</a:t>
            </a:r>
            <a:endParaRPr lang="fr-FR"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33" name="TextBox 32">
            <a:extLst>
              <a:ext uri="{FF2B5EF4-FFF2-40B4-BE49-F238E27FC236}">
                <a16:creationId xmlns:a16="http://schemas.microsoft.com/office/drawing/2014/main" id="{23D2B64C-392F-40EE-887F-9E3025897BF5}"/>
              </a:ext>
            </a:extLst>
          </p:cNvPr>
          <p:cNvSpPr txBox="1"/>
          <p:nvPr/>
        </p:nvSpPr>
        <p:spPr>
          <a:xfrm>
            <a:off x="3616384" y="8779002"/>
            <a:ext cx="4973874" cy="707886"/>
          </a:xfrm>
          <a:prstGeom prst="rect">
            <a:avLst/>
          </a:prstGeom>
          <a:noFill/>
        </p:spPr>
        <p:txBody>
          <a:bodyPr wrap="square" rtlCol="0">
            <a:spAutoFit/>
          </a:bodyPr>
          <a:lstStyle/>
          <a:p>
            <a:pPr algn="ctr" rtl="1"/>
            <a:r>
              <a:rPr lang="ar-DZ"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كيف تساهم الاستراتيجيه الوطنيه لتطوير قطاع ماده التدوير؟</a:t>
            </a:r>
            <a:endParaRPr lang="fr-FR"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34" name="Parallelogram 33">
            <a:extLst>
              <a:ext uri="{FF2B5EF4-FFF2-40B4-BE49-F238E27FC236}">
                <a16:creationId xmlns:a16="http://schemas.microsoft.com/office/drawing/2014/main" id="{9F28D1AB-25A3-4BFB-BA26-4FCA3ABAB460}"/>
              </a:ext>
            </a:extLst>
          </p:cNvPr>
          <p:cNvSpPr/>
          <p:nvPr/>
        </p:nvSpPr>
        <p:spPr>
          <a:xfrm>
            <a:off x="2937684" y="9598490"/>
            <a:ext cx="5859076" cy="744119"/>
          </a:xfrm>
          <a:prstGeom prst="parallelogram">
            <a:avLst/>
          </a:prstGeom>
          <a:gradFill>
            <a:gsLst>
              <a:gs pos="100000">
                <a:srgbClr val="02A651"/>
              </a:gs>
              <a:gs pos="3000">
                <a:schemeClr val="tx1">
                  <a:lumMod val="85000"/>
                  <a:lumOff val="1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Parallelogram 34">
            <a:extLst>
              <a:ext uri="{FF2B5EF4-FFF2-40B4-BE49-F238E27FC236}">
                <a16:creationId xmlns:a16="http://schemas.microsoft.com/office/drawing/2014/main" id="{E129B14A-BEF6-4995-8D95-538AE96E2571}"/>
              </a:ext>
            </a:extLst>
          </p:cNvPr>
          <p:cNvSpPr/>
          <p:nvPr/>
        </p:nvSpPr>
        <p:spPr>
          <a:xfrm>
            <a:off x="2740915" y="10421039"/>
            <a:ext cx="5859076" cy="744119"/>
          </a:xfrm>
          <a:prstGeom prst="parallelogram">
            <a:avLst/>
          </a:prstGeom>
          <a:gradFill>
            <a:gsLst>
              <a:gs pos="100000">
                <a:srgbClr val="02A651"/>
              </a:gs>
              <a:gs pos="3000">
                <a:schemeClr val="tx1">
                  <a:lumMod val="85000"/>
                  <a:lumOff val="1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TextBox 35">
            <a:extLst>
              <a:ext uri="{FF2B5EF4-FFF2-40B4-BE49-F238E27FC236}">
                <a16:creationId xmlns:a16="http://schemas.microsoft.com/office/drawing/2014/main" id="{987B8D87-AE38-4922-89DD-E8DEE4966C0D}"/>
              </a:ext>
            </a:extLst>
          </p:cNvPr>
          <p:cNvSpPr txBox="1"/>
          <p:nvPr/>
        </p:nvSpPr>
        <p:spPr>
          <a:xfrm>
            <a:off x="3367932" y="9650152"/>
            <a:ext cx="4973874" cy="707886"/>
          </a:xfrm>
          <a:prstGeom prst="rect">
            <a:avLst/>
          </a:prstGeom>
          <a:noFill/>
        </p:spPr>
        <p:txBody>
          <a:bodyPr wrap="square" rtlCol="0">
            <a:spAutoFit/>
          </a:bodyPr>
          <a:lstStyle/>
          <a:p>
            <a:pPr algn="ctr" rtl="1"/>
            <a:r>
              <a:rPr lang="ar-DZ"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ما هي التحديات والفرص التي تواجه الجزائر في تطبيق نموذج الاقتصاد الدائري ؟</a:t>
            </a:r>
            <a:endParaRPr lang="fr-FR"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40" name="TextBox 39">
            <a:extLst>
              <a:ext uri="{FF2B5EF4-FFF2-40B4-BE49-F238E27FC236}">
                <a16:creationId xmlns:a16="http://schemas.microsoft.com/office/drawing/2014/main" id="{7AC2ADFB-3F21-49FF-8FF3-D46AE7BA0667}"/>
              </a:ext>
            </a:extLst>
          </p:cNvPr>
          <p:cNvSpPr txBox="1"/>
          <p:nvPr/>
        </p:nvSpPr>
        <p:spPr>
          <a:xfrm>
            <a:off x="3220654" y="10458264"/>
            <a:ext cx="4973874" cy="707886"/>
          </a:xfrm>
          <a:prstGeom prst="rect">
            <a:avLst/>
          </a:prstGeom>
          <a:noFill/>
        </p:spPr>
        <p:txBody>
          <a:bodyPr wrap="square" rtlCol="0">
            <a:spAutoFit/>
          </a:bodyPr>
          <a:lstStyle/>
          <a:p>
            <a:pPr algn="ctr" rtl="1"/>
            <a:r>
              <a:rPr lang="ar-DZ"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ما هي الافاق المستقبلية للاقتصاد الدائري في الجزائر؟</a:t>
            </a:r>
            <a:endParaRPr lang="fr-FR"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Tree>
    <p:extLst>
      <p:ext uri="{BB962C8B-B14F-4D97-AF65-F5344CB8AC3E}">
        <p14:creationId xmlns:p14="http://schemas.microsoft.com/office/powerpoint/2010/main" val="3405529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2430837-DA58-4D5F-8EC2-3B3012BF0D5F}"/>
              </a:ext>
            </a:extLst>
          </p:cNvPr>
          <p:cNvPicPr>
            <a:picLocks noChangeAspect="1"/>
          </p:cNvPicPr>
          <p:nvPr/>
        </p:nvPicPr>
        <p:blipFill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14000" contrast="39000"/>
                    </a14:imgEffect>
                  </a14:imgLayer>
                </a14:imgProps>
              </a:ext>
              <a:ext uri="{28A0092B-C50C-407E-A947-70E740481C1C}">
                <a14:useLocalDpi xmlns:a14="http://schemas.microsoft.com/office/drawing/2010/main" val="0"/>
              </a:ext>
            </a:extLst>
          </a:blip>
          <a:srcRect l="54292" b="19481"/>
          <a:stretch/>
        </p:blipFill>
        <p:spPr>
          <a:xfrm>
            <a:off x="4472940" y="-3523738"/>
            <a:ext cx="3246120" cy="3216593"/>
          </a:xfrm>
          <a:prstGeom prst="rect">
            <a:avLst/>
          </a:prstGeom>
        </p:spPr>
      </p:pic>
      <p:sp>
        <p:nvSpPr>
          <p:cNvPr id="31" name="Freeform 24">
            <a:extLst>
              <a:ext uri="{FF2B5EF4-FFF2-40B4-BE49-F238E27FC236}">
                <a16:creationId xmlns:a16="http://schemas.microsoft.com/office/drawing/2014/main" id="{FF4932DB-AD43-4FF0-966C-53970DE2FF4F}"/>
              </a:ext>
            </a:extLst>
          </p:cNvPr>
          <p:cNvSpPr/>
          <p:nvPr/>
        </p:nvSpPr>
        <p:spPr>
          <a:xfrm>
            <a:off x="5543811" y="-1059789"/>
            <a:ext cx="1104378" cy="346067"/>
          </a:xfrm>
          <a:custGeom>
            <a:avLst/>
            <a:gdLst/>
            <a:ahLst/>
            <a:cxnLst/>
            <a:rect l="l" t="t" r="r" b="b"/>
            <a:pathLst>
              <a:path w="7315200" h="2513769">
                <a:moveTo>
                  <a:pt x="0" y="0"/>
                </a:moveTo>
                <a:lnTo>
                  <a:pt x="7315200" y="0"/>
                </a:lnTo>
                <a:lnTo>
                  <a:pt x="7315200" y="2513768"/>
                </a:lnTo>
                <a:lnTo>
                  <a:pt x="0" y="2513768"/>
                </a:lnTo>
                <a:lnTo>
                  <a:pt x="0" y="0"/>
                </a:lnTo>
                <a:close/>
              </a:path>
            </a:pathLst>
          </a:custGeom>
          <a:noFill/>
        </p:spPr>
      </p:sp>
      <p:sp>
        <p:nvSpPr>
          <p:cNvPr id="32" name="TextBox 31">
            <a:extLst>
              <a:ext uri="{FF2B5EF4-FFF2-40B4-BE49-F238E27FC236}">
                <a16:creationId xmlns:a16="http://schemas.microsoft.com/office/drawing/2014/main" id="{91520758-5354-4A70-93F0-9880B81396A3}"/>
              </a:ext>
            </a:extLst>
          </p:cNvPr>
          <p:cNvSpPr txBox="1"/>
          <p:nvPr/>
        </p:nvSpPr>
        <p:spPr>
          <a:xfrm>
            <a:off x="3999966" y="-2617727"/>
            <a:ext cx="4192068" cy="1569660"/>
          </a:xfrm>
          <a:prstGeom prst="rect">
            <a:avLst/>
          </a:prstGeom>
          <a:noFill/>
        </p:spPr>
        <p:txBody>
          <a:bodyPr wrap="square" rtlCol="0">
            <a:spAutoFit/>
          </a:bodyPr>
          <a:lstStyle/>
          <a:p>
            <a:pPr algn="ctr" rtl="1"/>
            <a:r>
              <a:rPr lang="ar-DZ" sz="48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اهداف الدراسة </a:t>
            </a:r>
            <a:endParaRPr lang="fr-FR" sz="48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8" name="Rectangle: Rounded Corners 27">
            <a:extLst>
              <a:ext uri="{FF2B5EF4-FFF2-40B4-BE49-F238E27FC236}">
                <a16:creationId xmlns:a16="http://schemas.microsoft.com/office/drawing/2014/main" id="{C645B3AC-3AA2-46A2-B3E7-6E8F5AE4F5AF}"/>
              </a:ext>
            </a:extLst>
          </p:cNvPr>
          <p:cNvSpPr/>
          <p:nvPr/>
        </p:nvSpPr>
        <p:spPr>
          <a:xfrm>
            <a:off x="2658636" y="-5509847"/>
            <a:ext cx="6874728" cy="6858001"/>
          </a:xfrm>
          <a:prstGeom prst="roundRect">
            <a:avLst>
              <a:gd name="adj" fmla="val 50000"/>
            </a:avLst>
          </a:prstGeom>
          <a:gradFill>
            <a:gsLst>
              <a:gs pos="100000">
                <a:srgbClr val="02A651"/>
              </a:gs>
              <a:gs pos="3000">
                <a:schemeClr val="tx1">
                  <a:lumMod val="85000"/>
                  <a:lumOff val="15000"/>
                </a:schemeClr>
              </a:gs>
            </a:gsLst>
            <a:lin ang="0" scaled="1"/>
          </a:gradFill>
        </p:spPr>
      </p:sp>
      <p:sp>
        <p:nvSpPr>
          <p:cNvPr id="29" name="TextBox 28">
            <a:extLst>
              <a:ext uri="{FF2B5EF4-FFF2-40B4-BE49-F238E27FC236}">
                <a16:creationId xmlns:a16="http://schemas.microsoft.com/office/drawing/2014/main" id="{70FCDCA4-DBAB-4883-86B2-E174E4E177C7}"/>
              </a:ext>
            </a:extLst>
          </p:cNvPr>
          <p:cNvSpPr txBox="1"/>
          <p:nvPr/>
        </p:nvSpPr>
        <p:spPr>
          <a:xfrm>
            <a:off x="3150916" y="-3057376"/>
            <a:ext cx="5890168" cy="2554545"/>
          </a:xfrm>
          <a:prstGeom prst="rect">
            <a:avLst/>
          </a:prstGeom>
          <a:noFill/>
        </p:spPr>
        <p:txBody>
          <a:bodyPr wrap="square">
            <a:spAutoFit/>
          </a:bodyPr>
          <a:lstStyle/>
          <a:p>
            <a:pPr algn="just" rtl="1"/>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كيف</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يمكن</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للجزائري</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تحقيق</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الانتقال</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الفعالي</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نحو</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الاقتصاد</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الدائري</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 </a:t>
            </a:r>
            <a:endParaRPr lang="ar-DZ"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a:p>
            <a:pPr algn="just" rtl="1"/>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وما</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هي</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التحديات</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والفرص</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المرتبط</a:t>
            </a:r>
            <a:r>
              <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 </a:t>
            </a:r>
            <a:r>
              <a:rPr lang="fr-FR" sz="3200" b="1" dirty="0" err="1">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وبذلك</a:t>
            </a:r>
            <a:r>
              <a:rPr lang="ar-DZ"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a:t>
            </a:r>
            <a:endParaRPr lang="fr-FR" sz="32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pic>
        <p:nvPicPr>
          <p:cNvPr id="87" name="Picture 31">
            <a:extLst>
              <a:ext uri="{FF2B5EF4-FFF2-40B4-BE49-F238E27FC236}">
                <a16:creationId xmlns:a16="http://schemas.microsoft.com/office/drawing/2014/main" id="{0C117290-4265-4D4F-85BF-EFFA13E11646}"/>
              </a:ext>
            </a:extLst>
          </p:cNvPr>
          <p:cNvPicPr>
            <a:picLocks noChangeAspect="1"/>
          </p:cNvPicPr>
          <p:nvPr/>
        </p:nvPicPr>
        <p:blipFill>
          <a:blip r:embed="rId4"/>
          <a:srcRect/>
          <a:stretch>
            <a:fillRect/>
          </a:stretch>
        </p:blipFill>
        <p:spPr>
          <a:xfrm>
            <a:off x="15281500" y="-7177228"/>
            <a:ext cx="7295310" cy="7177228"/>
          </a:xfrm>
          <a:prstGeom prst="rect">
            <a:avLst/>
          </a:prstGeom>
        </p:spPr>
      </p:pic>
      <p:sp>
        <p:nvSpPr>
          <p:cNvPr id="40" name="Freeform 2">
            <a:extLst>
              <a:ext uri="{FF2B5EF4-FFF2-40B4-BE49-F238E27FC236}">
                <a16:creationId xmlns:a16="http://schemas.microsoft.com/office/drawing/2014/main" id="{201BC6E1-F721-458A-9F5F-38778F42FDB8}"/>
              </a:ext>
            </a:extLst>
          </p:cNvPr>
          <p:cNvSpPr/>
          <p:nvPr/>
        </p:nvSpPr>
        <p:spPr>
          <a:xfrm rot="758504">
            <a:off x="-5240490" y="-1426096"/>
            <a:ext cx="3465091" cy="2210031"/>
          </a:xfrm>
          <a:custGeom>
            <a:avLst/>
            <a:gdLst/>
            <a:ahLst/>
            <a:cxnLst/>
            <a:rect l="l" t="t" r="r" b="b"/>
            <a:pathLst>
              <a:path w="13744635" h="8229600">
                <a:moveTo>
                  <a:pt x="0" y="0"/>
                </a:moveTo>
                <a:lnTo>
                  <a:pt x="13744634" y="0"/>
                </a:lnTo>
                <a:lnTo>
                  <a:pt x="13744634" y="8229600"/>
                </a:lnTo>
                <a:lnTo>
                  <a:pt x="0" y="8229600"/>
                </a:lnTo>
                <a:lnTo>
                  <a:pt x="0" y="0"/>
                </a:lnTo>
                <a:close/>
              </a:path>
            </a:pathLst>
          </a:custGeom>
          <a:blipFill>
            <a:blip r:embed="rId5"/>
            <a:stretch>
              <a:fillRect/>
            </a:stretch>
          </a:blipFill>
        </p:spPr>
      </p:sp>
      <p:sp>
        <p:nvSpPr>
          <p:cNvPr id="37" name="Freeform 11">
            <a:extLst>
              <a:ext uri="{FF2B5EF4-FFF2-40B4-BE49-F238E27FC236}">
                <a16:creationId xmlns:a16="http://schemas.microsoft.com/office/drawing/2014/main" id="{817C2A1D-2948-48B8-B62C-DC2B736B3426}"/>
              </a:ext>
            </a:extLst>
          </p:cNvPr>
          <p:cNvSpPr/>
          <p:nvPr/>
        </p:nvSpPr>
        <p:spPr>
          <a:xfrm>
            <a:off x="-2707987" y="6282813"/>
            <a:ext cx="3062636" cy="2580968"/>
          </a:xfrm>
          <a:custGeom>
            <a:avLst/>
            <a:gdLst/>
            <a:ahLst/>
            <a:cxnLst/>
            <a:rect l="l" t="t" r="r" b="b"/>
            <a:pathLst>
              <a:path w="8896865" h="8229600">
                <a:moveTo>
                  <a:pt x="0" y="0"/>
                </a:moveTo>
                <a:lnTo>
                  <a:pt x="8896864" y="0"/>
                </a:lnTo>
                <a:lnTo>
                  <a:pt x="8896864" y="8229600"/>
                </a:lnTo>
                <a:lnTo>
                  <a:pt x="0" y="8229600"/>
                </a:lnTo>
                <a:lnTo>
                  <a:pt x="0" y="0"/>
                </a:lnTo>
                <a:close/>
              </a:path>
            </a:pathLst>
          </a:custGeom>
          <a:blipFill>
            <a:blip r:embed="rId6"/>
            <a:stretch>
              <a:fillRect/>
            </a:stretch>
          </a:blipFill>
        </p:spPr>
      </p:sp>
      <p:sp>
        <p:nvSpPr>
          <p:cNvPr id="43" name="Freeform: Shape 42">
            <a:extLst>
              <a:ext uri="{FF2B5EF4-FFF2-40B4-BE49-F238E27FC236}">
                <a16:creationId xmlns:a16="http://schemas.microsoft.com/office/drawing/2014/main" id="{9D857E0D-B9F0-420B-B884-CEA192851B6F}"/>
              </a:ext>
            </a:extLst>
          </p:cNvPr>
          <p:cNvSpPr/>
          <p:nvPr/>
        </p:nvSpPr>
        <p:spPr>
          <a:xfrm>
            <a:off x="12983610" y="-3292774"/>
            <a:ext cx="3160015" cy="600525"/>
          </a:xfrm>
          <a:custGeom>
            <a:avLst/>
            <a:gdLst>
              <a:gd name="connsiteX0" fmla="*/ 0 w 2379516"/>
              <a:gd name="connsiteY0" fmla="*/ 0 h 600525"/>
              <a:gd name="connsiteX1" fmla="*/ 2379516 w 2379516"/>
              <a:gd name="connsiteY1" fmla="*/ 0 h 600525"/>
              <a:gd name="connsiteX2" fmla="*/ 2379516 w 2379516"/>
              <a:gd name="connsiteY2" fmla="*/ 600525 h 600525"/>
              <a:gd name="connsiteX3" fmla="*/ 0 w 2379516"/>
              <a:gd name="connsiteY3" fmla="*/ 600525 h 600525"/>
              <a:gd name="connsiteX4" fmla="*/ 0 w 2379516"/>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516" h="600525">
                <a:moveTo>
                  <a:pt x="0" y="0"/>
                </a:moveTo>
                <a:lnTo>
                  <a:pt x="2379516" y="0"/>
                </a:lnTo>
                <a:lnTo>
                  <a:pt x="2379516" y="600525"/>
                </a:lnTo>
                <a:lnTo>
                  <a:pt x="0" y="6005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4" name="TextBox 43">
            <a:extLst>
              <a:ext uri="{FF2B5EF4-FFF2-40B4-BE49-F238E27FC236}">
                <a16:creationId xmlns:a16="http://schemas.microsoft.com/office/drawing/2014/main" id="{45B02850-F297-4946-92F9-F73D6D209221}"/>
              </a:ext>
            </a:extLst>
          </p:cNvPr>
          <p:cNvSpPr txBox="1"/>
          <p:nvPr/>
        </p:nvSpPr>
        <p:spPr>
          <a:xfrm>
            <a:off x="4308031" y="244888"/>
            <a:ext cx="3575939" cy="830997"/>
          </a:xfrm>
          <a:prstGeom prst="rect">
            <a:avLst/>
          </a:prstGeom>
          <a:noFill/>
        </p:spPr>
        <p:txBody>
          <a:bodyPr wrap="square">
            <a:spAutoFit/>
          </a:bodyPr>
          <a:lstStyle/>
          <a:p>
            <a:pPr algn="ctr"/>
            <a:r>
              <a:rPr lang="ar-DZ" sz="48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الاشكالية</a:t>
            </a:r>
            <a:endParaRPr lang="fr-FR" sz="48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0" name="Freeform 30">
            <a:extLst>
              <a:ext uri="{FF2B5EF4-FFF2-40B4-BE49-F238E27FC236}">
                <a16:creationId xmlns:a16="http://schemas.microsoft.com/office/drawing/2014/main" id="{4C56E80B-6E18-439E-9746-C1491932948C}"/>
              </a:ext>
            </a:extLst>
          </p:cNvPr>
          <p:cNvSpPr/>
          <p:nvPr/>
        </p:nvSpPr>
        <p:spPr>
          <a:xfrm>
            <a:off x="-4011150" y="3075958"/>
            <a:ext cx="6942429" cy="6708122"/>
          </a:xfrm>
          <a:custGeom>
            <a:avLst/>
            <a:gdLst/>
            <a:ahLst/>
            <a:cxnLst/>
            <a:rect l="l" t="t" r="r" b="b"/>
            <a:pathLst>
              <a:path w="8517050" h="8229600">
                <a:moveTo>
                  <a:pt x="0" y="0"/>
                </a:moveTo>
                <a:lnTo>
                  <a:pt x="8517050" y="0"/>
                </a:lnTo>
                <a:lnTo>
                  <a:pt x="8517050" y="8229600"/>
                </a:lnTo>
                <a:lnTo>
                  <a:pt x="0" y="8229600"/>
                </a:lnTo>
                <a:lnTo>
                  <a:pt x="0" y="0"/>
                </a:lnTo>
                <a:close/>
              </a:path>
            </a:pathLst>
          </a:custGeom>
          <a:blipFill>
            <a:blip r:embed="rId9"/>
            <a:stretch>
              <a:fillRect/>
            </a:stretch>
          </a:blipFill>
        </p:spPr>
      </p:sp>
      <p:sp>
        <p:nvSpPr>
          <p:cNvPr id="14" name="Freeform 6">
            <a:extLst>
              <a:ext uri="{FF2B5EF4-FFF2-40B4-BE49-F238E27FC236}">
                <a16:creationId xmlns:a16="http://schemas.microsoft.com/office/drawing/2014/main" id="{8662947D-D4D8-4D91-BA18-CA60C9B9807D}"/>
              </a:ext>
            </a:extLst>
          </p:cNvPr>
          <p:cNvSpPr/>
          <p:nvPr/>
        </p:nvSpPr>
        <p:spPr>
          <a:xfrm rot="687859">
            <a:off x="-6113288" y="9774282"/>
            <a:ext cx="946640" cy="827140"/>
          </a:xfrm>
          <a:custGeom>
            <a:avLst/>
            <a:gdLst/>
            <a:ahLst/>
            <a:cxnLst/>
            <a:rect l="l" t="t" r="r" b="b"/>
            <a:pathLst>
              <a:path w="4424516" h="4114800">
                <a:moveTo>
                  <a:pt x="0" y="0"/>
                </a:moveTo>
                <a:lnTo>
                  <a:pt x="4424516" y="0"/>
                </a:lnTo>
                <a:lnTo>
                  <a:pt x="44245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 name="TextBox 1">
            <a:extLst>
              <a:ext uri="{FF2B5EF4-FFF2-40B4-BE49-F238E27FC236}">
                <a16:creationId xmlns:a16="http://schemas.microsoft.com/office/drawing/2014/main" id="{2BBAAFD3-783F-4231-8485-C1CD0F96DA40}"/>
              </a:ext>
            </a:extLst>
          </p:cNvPr>
          <p:cNvSpPr txBox="1"/>
          <p:nvPr/>
        </p:nvSpPr>
        <p:spPr>
          <a:xfrm>
            <a:off x="2008758" y="1693753"/>
            <a:ext cx="8174485" cy="369332"/>
          </a:xfrm>
          <a:prstGeom prst="rect">
            <a:avLst/>
          </a:prstGeom>
          <a:noFill/>
        </p:spPr>
        <p:txBody>
          <a:bodyPr wrap="square" rtlCol="0">
            <a:spAutoFit/>
          </a:bodyPr>
          <a:lstStyle/>
          <a:p>
            <a:pPr algn="ctr"/>
            <a:r>
              <a:rPr lang="ar-DZ" b="1" dirty="0">
                <a:latin typeface="GE SS Two Bold" panose="020A0503020102020204" pitchFamily="18" charset="-78"/>
                <a:ea typeface="GE SS Two Bold" panose="020A0503020102020204" pitchFamily="18" charset="-78"/>
                <a:cs typeface="GE SS Two Bold" panose="020A0503020102020204" pitchFamily="18" charset="-78"/>
              </a:rPr>
              <a:t>وعليه كانت اشكالية البحث تتمحور حول التساؤلات الفرعية التالية :</a:t>
            </a:r>
            <a:endParaRPr lang="fr-FR" b="1"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9" name="Parallelogram 18">
            <a:extLst>
              <a:ext uri="{FF2B5EF4-FFF2-40B4-BE49-F238E27FC236}">
                <a16:creationId xmlns:a16="http://schemas.microsoft.com/office/drawing/2014/main" id="{755DF949-3928-428B-A60A-AE2FE5FB4F8E}"/>
              </a:ext>
            </a:extLst>
          </p:cNvPr>
          <p:cNvSpPr/>
          <p:nvPr/>
        </p:nvSpPr>
        <p:spPr>
          <a:xfrm>
            <a:off x="3548125" y="2296362"/>
            <a:ext cx="5859076" cy="744119"/>
          </a:xfrm>
          <a:prstGeom prst="parallelogram">
            <a:avLst/>
          </a:prstGeom>
          <a:gradFill>
            <a:gsLst>
              <a:gs pos="100000">
                <a:srgbClr val="02A651"/>
              </a:gs>
              <a:gs pos="3000">
                <a:schemeClr val="tx1">
                  <a:lumMod val="85000"/>
                  <a:lumOff val="1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Parallelogram 66">
            <a:extLst>
              <a:ext uri="{FF2B5EF4-FFF2-40B4-BE49-F238E27FC236}">
                <a16:creationId xmlns:a16="http://schemas.microsoft.com/office/drawing/2014/main" id="{59D56489-6D22-4029-973A-BD6C8A7B3F4E}"/>
              </a:ext>
            </a:extLst>
          </p:cNvPr>
          <p:cNvSpPr/>
          <p:nvPr/>
        </p:nvSpPr>
        <p:spPr>
          <a:xfrm>
            <a:off x="3334765" y="3121612"/>
            <a:ext cx="5859076" cy="744119"/>
          </a:xfrm>
          <a:prstGeom prst="parallelogram">
            <a:avLst/>
          </a:prstGeom>
          <a:gradFill>
            <a:gsLst>
              <a:gs pos="100000">
                <a:srgbClr val="02A651"/>
              </a:gs>
              <a:gs pos="3000">
                <a:schemeClr val="tx1">
                  <a:lumMod val="85000"/>
                  <a:lumOff val="1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Parallelogram 68">
            <a:extLst>
              <a:ext uri="{FF2B5EF4-FFF2-40B4-BE49-F238E27FC236}">
                <a16:creationId xmlns:a16="http://schemas.microsoft.com/office/drawing/2014/main" id="{56FB54F4-6190-4F18-B983-115239E3AF75}"/>
              </a:ext>
            </a:extLst>
          </p:cNvPr>
          <p:cNvSpPr/>
          <p:nvPr/>
        </p:nvSpPr>
        <p:spPr>
          <a:xfrm>
            <a:off x="3136645" y="3946862"/>
            <a:ext cx="5859076" cy="744119"/>
          </a:xfrm>
          <a:prstGeom prst="parallelogram">
            <a:avLst/>
          </a:prstGeom>
          <a:gradFill>
            <a:gsLst>
              <a:gs pos="100000">
                <a:srgbClr val="02A651"/>
              </a:gs>
              <a:gs pos="3000">
                <a:schemeClr val="tx1">
                  <a:lumMod val="85000"/>
                  <a:lumOff val="1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TextBox 19">
            <a:extLst>
              <a:ext uri="{FF2B5EF4-FFF2-40B4-BE49-F238E27FC236}">
                <a16:creationId xmlns:a16="http://schemas.microsoft.com/office/drawing/2014/main" id="{2667C4E9-FECD-421E-B38B-45F5E92A92AE}"/>
              </a:ext>
            </a:extLst>
          </p:cNvPr>
          <p:cNvSpPr txBox="1"/>
          <p:nvPr/>
        </p:nvSpPr>
        <p:spPr>
          <a:xfrm>
            <a:off x="3940974" y="2487429"/>
            <a:ext cx="4973874" cy="400110"/>
          </a:xfrm>
          <a:prstGeom prst="rect">
            <a:avLst/>
          </a:prstGeom>
          <a:noFill/>
        </p:spPr>
        <p:txBody>
          <a:bodyPr wrap="square" rtlCol="0">
            <a:spAutoFit/>
          </a:bodyPr>
          <a:lstStyle/>
          <a:p>
            <a:pPr algn="ctr" rtl="1"/>
            <a:r>
              <a:rPr lang="ar-DZ"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ما هو واقع الاقتصاد الدائري في الجزائر ؟</a:t>
            </a:r>
            <a:endParaRPr lang="fr-FR"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70" name="TextBox 69">
            <a:extLst>
              <a:ext uri="{FF2B5EF4-FFF2-40B4-BE49-F238E27FC236}">
                <a16:creationId xmlns:a16="http://schemas.microsoft.com/office/drawing/2014/main" id="{59F62C3B-E5E1-41F4-884B-A790F8A2A910}"/>
              </a:ext>
            </a:extLst>
          </p:cNvPr>
          <p:cNvSpPr txBox="1"/>
          <p:nvPr/>
        </p:nvSpPr>
        <p:spPr>
          <a:xfrm>
            <a:off x="3788162" y="3150124"/>
            <a:ext cx="4973874" cy="707886"/>
          </a:xfrm>
          <a:prstGeom prst="rect">
            <a:avLst/>
          </a:prstGeom>
          <a:noFill/>
        </p:spPr>
        <p:txBody>
          <a:bodyPr wrap="square" rtlCol="0">
            <a:spAutoFit/>
          </a:bodyPr>
          <a:lstStyle/>
          <a:p>
            <a:pPr algn="ctr" rtl="1"/>
            <a:r>
              <a:rPr lang="ar-DZ"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فيما تتمثل جهود الجزائر في المجال الاقتصاد الدائري؟</a:t>
            </a:r>
            <a:endParaRPr lang="fr-FR"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71" name="TextBox 70">
            <a:extLst>
              <a:ext uri="{FF2B5EF4-FFF2-40B4-BE49-F238E27FC236}">
                <a16:creationId xmlns:a16="http://schemas.microsoft.com/office/drawing/2014/main" id="{AA0DD2E0-F68B-4D58-87B9-FF2C28F9634B}"/>
              </a:ext>
            </a:extLst>
          </p:cNvPr>
          <p:cNvSpPr txBox="1"/>
          <p:nvPr/>
        </p:nvSpPr>
        <p:spPr>
          <a:xfrm>
            <a:off x="3616384" y="3984087"/>
            <a:ext cx="4973874" cy="707886"/>
          </a:xfrm>
          <a:prstGeom prst="rect">
            <a:avLst/>
          </a:prstGeom>
          <a:noFill/>
        </p:spPr>
        <p:txBody>
          <a:bodyPr wrap="square" rtlCol="0">
            <a:spAutoFit/>
          </a:bodyPr>
          <a:lstStyle/>
          <a:p>
            <a:pPr algn="ctr" rtl="1"/>
            <a:r>
              <a:rPr lang="ar-DZ"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كيف تساهم الاستراتيجيه الوطنيه لتطوير قطاع ماده التدوير؟</a:t>
            </a:r>
            <a:endParaRPr lang="fr-FR"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79" name="Parallelogram 78">
            <a:extLst>
              <a:ext uri="{FF2B5EF4-FFF2-40B4-BE49-F238E27FC236}">
                <a16:creationId xmlns:a16="http://schemas.microsoft.com/office/drawing/2014/main" id="{8107A5C5-585C-45BB-AB76-1166A50666E4}"/>
              </a:ext>
            </a:extLst>
          </p:cNvPr>
          <p:cNvSpPr/>
          <p:nvPr/>
        </p:nvSpPr>
        <p:spPr>
          <a:xfrm>
            <a:off x="2937684" y="4803575"/>
            <a:ext cx="5859076" cy="744119"/>
          </a:xfrm>
          <a:prstGeom prst="parallelogram">
            <a:avLst/>
          </a:prstGeom>
          <a:gradFill>
            <a:gsLst>
              <a:gs pos="100000">
                <a:srgbClr val="02A651"/>
              </a:gs>
              <a:gs pos="3000">
                <a:schemeClr val="tx1">
                  <a:lumMod val="85000"/>
                  <a:lumOff val="1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Parallelogram 80">
            <a:extLst>
              <a:ext uri="{FF2B5EF4-FFF2-40B4-BE49-F238E27FC236}">
                <a16:creationId xmlns:a16="http://schemas.microsoft.com/office/drawing/2014/main" id="{5A9F29C2-12C7-44EB-890E-1C18EA35D5C8}"/>
              </a:ext>
            </a:extLst>
          </p:cNvPr>
          <p:cNvSpPr/>
          <p:nvPr/>
        </p:nvSpPr>
        <p:spPr>
          <a:xfrm>
            <a:off x="2740915" y="5626124"/>
            <a:ext cx="5859076" cy="744119"/>
          </a:xfrm>
          <a:prstGeom prst="parallelogram">
            <a:avLst/>
          </a:prstGeom>
          <a:gradFill>
            <a:gsLst>
              <a:gs pos="100000">
                <a:srgbClr val="02A651"/>
              </a:gs>
              <a:gs pos="3000">
                <a:schemeClr val="tx1">
                  <a:lumMod val="85000"/>
                  <a:lumOff val="1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TextBox 81">
            <a:extLst>
              <a:ext uri="{FF2B5EF4-FFF2-40B4-BE49-F238E27FC236}">
                <a16:creationId xmlns:a16="http://schemas.microsoft.com/office/drawing/2014/main" id="{B27C538C-691E-486E-BDC3-C217DA91BEAC}"/>
              </a:ext>
            </a:extLst>
          </p:cNvPr>
          <p:cNvSpPr txBox="1"/>
          <p:nvPr/>
        </p:nvSpPr>
        <p:spPr>
          <a:xfrm>
            <a:off x="3367932" y="4855237"/>
            <a:ext cx="4973874" cy="707886"/>
          </a:xfrm>
          <a:prstGeom prst="rect">
            <a:avLst/>
          </a:prstGeom>
          <a:noFill/>
        </p:spPr>
        <p:txBody>
          <a:bodyPr wrap="square" rtlCol="0">
            <a:spAutoFit/>
          </a:bodyPr>
          <a:lstStyle/>
          <a:p>
            <a:pPr algn="ctr" rtl="1"/>
            <a:r>
              <a:rPr lang="ar-DZ"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ما هي التحديات والفرص التي تواجه الجزائر في تطبيق نموذج الاقتصاد الدائري ؟</a:t>
            </a:r>
            <a:endParaRPr lang="fr-FR"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83" name="TextBox 82">
            <a:extLst>
              <a:ext uri="{FF2B5EF4-FFF2-40B4-BE49-F238E27FC236}">
                <a16:creationId xmlns:a16="http://schemas.microsoft.com/office/drawing/2014/main" id="{90D4EC50-1C64-4990-969F-ADDC11BD188D}"/>
              </a:ext>
            </a:extLst>
          </p:cNvPr>
          <p:cNvSpPr txBox="1"/>
          <p:nvPr/>
        </p:nvSpPr>
        <p:spPr>
          <a:xfrm>
            <a:off x="3220654" y="5663349"/>
            <a:ext cx="4973874" cy="707886"/>
          </a:xfrm>
          <a:prstGeom prst="rect">
            <a:avLst/>
          </a:prstGeom>
          <a:noFill/>
        </p:spPr>
        <p:txBody>
          <a:bodyPr wrap="square" rtlCol="0">
            <a:spAutoFit/>
          </a:bodyPr>
          <a:lstStyle/>
          <a:p>
            <a:pPr algn="ctr" rtl="1"/>
            <a:r>
              <a:rPr lang="ar-DZ"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ما هي الافاق المستقبلية للاقتصاد الدائري في الجزائر؟</a:t>
            </a:r>
            <a:endParaRPr lang="fr-FR"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7" name="Freeform 22">
            <a:extLst>
              <a:ext uri="{FF2B5EF4-FFF2-40B4-BE49-F238E27FC236}">
                <a16:creationId xmlns:a16="http://schemas.microsoft.com/office/drawing/2014/main" id="{58FE70FB-61ED-4E73-A11C-BD273F71CF26}"/>
              </a:ext>
            </a:extLst>
          </p:cNvPr>
          <p:cNvSpPr/>
          <p:nvPr/>
        </p:nvSpPr>
        <p:spPr>
          <a:xfrm>
            <a:off x="8919363" y="-1225051"/>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12">
              <a:duotone>
                <a:prstClr val="black"/>
                <a:schemeClr val="accent6">
                  <a:tint val="45000"/>
                  <a:satMod val="400000"/>
                </a:schemeClr>
              </a:duotone>
              <a:lum bright="-30000" contrast="-41000"/>
              <a:extLst>
                <a:ext uri="{96DAC541-7B7A-43D3-8B79-37D633B846F1}">
                  <asvg:svgBlip xmlns:asvg="http://schemas.microsoft.com/office/drawing/2016/SVG/main" r:embed="rId13"/>
                </a:ext>
              </a:extLst>
            </a:blip>
            <a:stretch>
              <a:fillRect/>
            </a:stretch>
          </a:blipFill>
          <a:effectLst>
            <a:outerShdw blurRad="571500" dist="50800" dir="5400000" algn="ctr" rotWithShape="0">
              <a:srgbClr val="000000">
                <a:alpha val="43137"/>
              </a:srgbClr>
            </a:outerShdw>
          </a:effectLst>
        </p:spPr>
      </p:sp>
      <p:sp>
        <p:nvSpPr>
          <p:cNvPr id="33" name="Freeform 9">
            <a:extLst>
              <a:ext uri="{FF2B5EF4-FFF2-40B4-BE49-F238E27FC236}">
                <a16:creationId xmlns:a16="http://schemas.microsoft.com/office/drawing/2014/main" id="{B74828B7-AD06-42D2-8033-EC196A7915E2}"/>
              </a:ext>
            </a:extLst>
          </p:cNvPr>
          <p:cNvSpPr/>
          <p:nvPr/>
        </p:nvSpPr>
        <p:spPr>
          <a:xfrm rot="10800000">
            <a:off x="-515815" y="-914400"/>
            <a:ext cx="7315200" cy="914400"/>
          </a:xfrm>
          <a:custGeom>
            <a:avLst/>
            <a:gdLst/>
            <a:ahLst/>
            <a:cxnLst/>
            <a:rect l="l" t="t" r="r" b="b"/>
            <a:pathLst>
              <a:path w="7315200" h="914400">
                <a:moveTo>
                  <a:pt x="0" y="0"/>
                </a:moveTo>
                <a:lnTo>
                  <a:pt x="7315200" y="0"/>
                </a:lnTo>
                <a:lnTo>
                  <a:pt x="7315200" y="914400"/>
                </a:lnTo>
                <a:lnTo>
                  <a:pt x="0" y="914400"/>
                </a:lnTo>
                <a:lnTo>
                  <a:pt x="0" y="0"/>
                </a:lnTo>
                <a:close/>
              </a:path>
            </a:pathLst>
          </a:custGeom>
          <a:blipFill>
            <a:blip r:embed="rId14">
              <a:duotone>
                <a:prstClr val="black"/>
                <a:schemeClr val="accent6">
                  <a:tint val="45000"/>
                  <a:satMod val="400000"/>
                </a:schemeClr>
              </a:duotone>
              <a:lum contrast="42000"/>
              <a:extLst>
                <a:ext uri="{96DAC541-7B7A-43D3-8B79-37D633B846F1}">
                  <asvg:svgBlip xmlns:asvg="http://schemas.microsoft.com/office/drawing/2016/SVG/main" r:embed="rId15"/>
                </a:ext>
              </a:extLst>
            </a:blip>
            <a:stretch>
              <a:fillRect/>
            </a:stretch>
          </a:blipFill>
        </p:spPr>
      </p:sp>
    </p:spTree>
    <p:extLst>
      <p:ext uri="{BB962C8B-B14F-4D97-AF65-F5344CB8AC3E}">
        <p14:creationId xmlns:p14="http://schemas.microsoft.com/office/powerpoint/2010/main" val="1123791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reeform 24">
            <a:extLst>
              <a:ext uri="{FF2B5EF4-FFF2-40B4-BE49-F238E27FC236}">
                <a16:creationId xmlns:a16="http://schemas.microsoft.com/office/drawing/2014/main" id="{54C2C373-D560-466D-B44A-247FC12A7B11}"/>
              </a:ext>
            </a:extLst>
          </p:cNvPr>
          <p:cNvSpPr/>
          <p:nvPr/>
        </p:nvSpPr>
        <p:spPr>
          <a:xfrm>
            <a:off x="4678679" y="6858000"/>
            <a:ext cx="2956562" cy="4084320"/>
          </a:xfrm>
          <a:custGeom>
            <a:avLst/>
            <a:gdLst>
              <a:gd name="connsiteX0" fmla="*/ 1455173 w 7315200"/>
              <a:gd name="connsiteY0" fmla="*/ 0 h 2513768"/>
              <a:gd name="connsiteX1" fmla="*/ 7315200 w 7315200"/>
              <a:gd name="connsiteY1" fmla="*/ 0 h 2513768"/>
              <a:gd name="connsiteX2" fmla="*/ 7315200 w 7315200"/>
              <a:gd name="connsiteY2" fmla="*/ 2513768 h 2513768"/>
              <a:gd name="connsiteX3" fmla="*/ 0 w 7315200"/>
              <a:gd name="connsiteY3" fmla="*/ 2513768 h 2513768"/>
              <a:gd name="connsiteX4" fmla="*/ 1455173 w 7315200"/>
              <a:gd name="connsiteY4" fmla="*/ 0 h 2513768"/>
              <a:gd name="connsiteX0" fmla="*/ 1455173 w 7315200"/>
              <a:gd name="connsiteY0" fmla="*/ 0 h 2513768"/>
              <a:gd name="connsiteX1" fmla="*/ 5624053 w 7315200"/>
              <a:gd name="connsiteY1" fmla="*/ 0 h 2513768"/>
              <a:gd name="connsiteX2" fmla="*/ 7315200 w 7315200"/>
              <a:gd name="connsiteY2" fmla="*/ 2513768 h 2513768"/>
              <a:gd name="connsiteX3" fmla="*/ 0 w 7315200"/>
              <a:gd name="connsiteY3" fmla="*/ 2513768 h 2513768"/>
              <a:gd name="connsiteX4" fmla="*/ 1455173 w 7315200"/>
              <a:gd name="connsiteY4" fmla="*/ 0 h 2513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0" h="2513768">
                <a:moveTo>
                  <a:pt x="1455173" y="0"/>
                </a:moveTo>
                <a:lnTo>
                  <a:pt x="5624053" y="0"/>
                </a:lnTo>
                <a:lnTo>
                  <a:pt x="7315200" y="2513768"/>
                </a:lnTo>
                <a:lnTo>
                  <a:pt x="0" y="2513768"/>
                </a:lnTo>
                <a:lnTo>
                  <a:pt x="1455173" y="0"/>
                </a:lnTo>
                <a:close/>
              </a:path>
            </a:pathLst>
          </a:custGeom>
          <a:gradFill>
            <a:gsLst>
              <a:gs pos="100000">
                <a:srgbClr val="02A651"/>
              </a:gs>
              <a:gs pos="3000">
                <a:schemeClr val="tx1">
                  <a:lumMod val="85000"/>
                  <a:lumOff val="15000"/>
                </a:schemeClr>
              </a:gs>
            </a:gsLst>
            <a:lin ang="0" scaled="1"/>
          </a:gradFill>
        </p:spPr>
      </p:sp>
      <p:sp>
        <p:nvSpPr>
          <p:cNvPr id="98" name="TextBox 97">
            <a:extLst>
              <a:ext uri="{FF2B5EF4-FFF2-40B4-BE49-F238E27FC236}">
                <a16:creationId xmlns:a16="http://schemas.microsoft.com/office/drawing/2014/main" id="{38B56AF6-984B-4B93-B639-B005EA6C8417}"/>
              </a:ext>
            </a:extLst>
          </p:cNvPr>
          <p:cNvSpPr txBox="1"/>
          <p:nvPr/>
        </p:nvSpPr>
        <p:spPr>
          <a:xfrm>
            <a:off x="-7533827" y="1693753"/>
            <a:ext cx="8174485" cy="369332"/>
          </a:xfrm>
          <a:prstGeom prst="rect">
            <a:avLst/>
          </a:prstGeom>
          <a:noFill/>
        </p:spPr>
        <p:txBody>
          <a:bodyPr wrap="square" rtlCol="0">
            <a:spAutoFit/>
          </a:bodyPr>
          <a:lstStyle/>
          <a:p>
            <a:pPr algn="ctr"/>
            <a:r>
              <a:rPr lang="ar-DZ" b="1" dirty="0">
                <a:latin typeface="GE SS Two Bold" panose="020A0503020102020204" pitchFamily="18" charset="-78"/>
                <a:ea typeface="GE SS Two Bold" panose="020A0503020102020204" pitchFamily="18" charset="-78"/>
                <a:cs typeface="GE SS Two Bold" panose="020A0503020102020204" pitchFamily="18" charset="-78"/>
              </a:rPr>
              <a:t>وعليه كانت اشكالية البحث تتمحور حول التساؤلات الفرعية التالية :</a:t>
            </a:r>
            <a:endParaRPr lang="fr-FR" b="1"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99" name="Parallelogram 98">
            <a:extLst>
              <a:ext uri="{FF2B5EF4-FFF2-40B4-BE49-F238E27FC236}">
                <a16:creationId xmlns:a16="http://schemas.microsoft.com/office/drawing/2014/main" id="{23080014-E878-4B26-93A6-1FC4F03DA48A}"/>
              </a:ext>
            </a:extLst>
          </p:cNvPr>
          <p:cNvSpPr/>
          <p:nvPr/>
        </p:nvSpPr>
        <p:spPr>
          <a:xfrm>
            <a:off x="-5994460" y="2296362"/>
            <a:ext cx="5859076" cy="744119"/>
          </a:xfrm>
          <a:prstGeom prst="parallelogram">
            <a:avLst/>
          </a:prstGeom>
          <a:gradFill>
            <a:gsLst>
              <a:gs pos="100000">
                <a:srgbClr val="02A651"/>
              </a:gs>
              <a:gs pos="3000">
                <a:schemeClr val="tx1">
                  <a:lumMod val="85000"/>
                  <a:lumOff val="1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Parallelogram 99">
            <a:extLst>
              <a:ext uri="{FF2B5EF4-FFF2-40B4-BE49-F238E27FC236}">
                <a16:creationId xmlns:a16="http://schemas.microsoft.com/office/drawing/2014/main" id="{2971C2A5-557E-4AB1-AB2B-2CCD123FBA2F}"/>
              </a:ext>
            </a:extLst>
          </p:cNvPr>
          <p:cNvSpPr/>
          <p:nvPr/>
        </p:nvSpPr>
        <p:spPr>
          <a:xfrm>
            <a:off x="-6207820" y="3121612"/>
            <a:ext cx="5859076" cy="744119"/>
          </a:xfrm>
          <a:prstGeom prst="parallelogram">
            <a:avLst/>
          </a:prstGeom>
          <a:gradFill>
            <a:gsLst>
              <a:gs pos="100000">
                <a:srgbClr val="02A651"/>
              </a:gs>
              <a:gs pos="3000">
                <a:schemeClr val="tx1">
                  <a:lumMod val="85000"/>
                  <a:lumOff val="1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Parallelogram 100">
            <a:extLst>
              <a:ext uri="{FF2B5EF4-FFF2-40B4-BE49-F238E27FC236}">
                <a16:creationId xmlns:a16="http://schemas.microsoft.com/office/drawing/2014/main" id="{4E48A666-F50A-48D7-9282-B67EA3B03E48}"/>
              </a:ext>
            </a:extLst>
          </p:cNvPr>
          <p:cNvSpPr/>
          <p:nvPr/>
        </p:nvSpPr>
        <p:spPr>
          <a:xfrm>
            <a:off x="-6405940" y="3946862"/>
            <a:ext cx="5859076" cy="744119"/>
          </a:xfrm>
          <a:prstGeom prst="parallelogram">
            <a:avLst/>
          </a:prstGeom>
          <a:gradFill>
            <a:gsLst>
              <a:gs pos="100000">
                <a:srgbClr val="02A651"/>
              </a:gs>
              <a:gs pos="3000">
                <a:schemeClr val="tx1">
                  <a:lumMod val="85000"/>
                  <a:lumOff val="1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TextBox 101">
            <a:extLst>
              <a:ext uri="{FF2B5EF4-FFF2-40B4-BE49-F238E27FC236}">
                <a16:creationId xmlns:a16="http://schemas.microsoft.com/office/drawing/2014/main" id="{9AE07964-5976-417F-AF9A-5E886AC25C17}"/>
              </a:ext>
            </a:extLst>
          </p:cNvPr>
          <p:cNvSpPr txBox="1"/>
          <p:nvPr/>
        </p:nvSpPr>
        <p:spPr>
          <a:xfrm>
            <a:off x="-5601611" y="2487429"/>
            <a:ext cx="4973874" cy="400110"/>
          </a:xfrm>
          <a:prstGeom prst="rect">
            <a:avLst/>
          </a:prstGeom>
          <a:noFill/>
        </p:spPr>
        <p:txBody>
          <a:bodyPr wrap="square" rtlCol="0">
            <a:spAutoFit/>
          </a:bodyPr>
          <a:lstStyle/>
          <a:p>
            <a:pPr algn="ctr" rtl="1"/>
            <a:r>
              <a:rPr lang="ar-DZ"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ما هو واقع الاقتصاد الدائري في الجزائر ؟</a:t>
            </a:r>
            <a:endParaRPr lang="fr-FR"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03" name="TextBox 102">
            <a:extLst>
              <a:ext uri="{FF2B5EF4-FFF2-40B4-BE49-F238E27FC236}">
                <a16:creationId xmlns:a16="http://schemas.microsoft.com/office/drawing/2014/main" id="{54EE275E-C3F8-4762-8894-664F6CE1D406}"/>
              </a:ext>
            </a:extLst>
          </p:cNvPr>
          <p:cNvSpPr txBox="1"/>
          <p:nvPr/>
        </p:nvSpPr>
        <p:spPr>
          <a:xfrm>
            <a:off x="-5754423" y="3150124"/>
            <a:ext cx="4973874" cy="707886"/>
          </a:xfrm>
          <a:prstGeom prst="rect">
            <a:avLst/>
          </a:prstGeom>
          <a:noFill/>
        </p:spPr>
        <p:txBody>
          <a:bodyPr wrap="square" rtlCol="0">
            <a:spAutoFit/>
          </a:bodyPr>
          <a:lstStyle/>
          <a:p>
            <a:pPr algn="ctr" rtl="1"/>
            <a:r>
              <a:rPr lang="ar-DZ"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فيما تتمثل جهود الجزائر في المجال الاقتصاد الدائري؟</a:t>
            </a:r>
            <a:endParaRPr lang="fr-FR"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04" name="TextBox 103">
            <a:extLst>
              <a:ext uri="{FF2B5EF4-FFF2-40B4-BE49-F238E27FC236}">
                <a16:creationId xmlns:a16="http://schemas.microsoft.com/office/drawing/2014/main" id="{F9CC476A-EC22-46B5-9966-23150C1C2B00}"/>
              </a:ext>
            </a:extLst>
          </p:cNvPr>
          <p:cNvSpPr txBox="1"/>
          <p:nvPr/>
        </p:nvSpPr>
        <p:spPr>
          <a:xfrm>
            <a:off x="-5926201" y="3984087"/>
            <a:ext cx="4973874" cy="707886"/>
          </a:xfrm>
          <a:prstGeom prst="rect">
            <a:avLst/>
          </a:prstGeom>
          <a:noFill/>
        </p:spPr>
        <p:txBody>
          <a:bodyPr wrap="square" rtlCol="0">
            <a:spAutoFit/>
          </a:bodyPr>
          <a:lstStyle/>
          <a:p>
            <a:pPr algn="ctr" rtl="1"/>
            <a:r>
              <a:rPr lang="ar-DZ"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كيف تساهم الاستراتيجيه الوطنيه لتطوير قطاع ماده التدوير؟</a:t>
            </a:r>
            <a:endParaRPr lang="fr-FR"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05" name="Parallelogram 104">
            <a:extLst>
              <a:ext uri="{FF2B5EF4-FFF2-40B4-BE49-F238E27FC236}">
                <a16:creationId xmlns:a16="http://schemas.microsoft.com/office/drawing/2014/main" id="{CFE55B98-FC15-440B-9DCA-CC128B7AE37C}"/>
              </a:ext>
            </a:extLst>
          </p:cNvPr>
          <p:cNvSpPr/>
          <p:nvPr/>
        </p:nvSpPr>
        <p:spPr>
          <a:xfrm>
            <a:off x="-6604901" y="4803575"/>
            <a:ext cx="5859076" cy="744119"/>
          </a:xfrm>
          <a:prstGeom prst="parallelogram">
            <a:avLst/>
          </a:prstGeom>
          <a:gradFill>
            <a:gsLst>
              <a:gs pos="100000">
                <a:srgbClr val="02A651"/>
              </a:gs>
              <a:gs pos="3000">
                <a:schemeClr val="tx1">
                  <a:lumMod val="85000"/>
                  <a:lumOff val="1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Parallelogram 105">
            <a:extLst>
              <a:ext uri="{FF2B5EF4-FFF2-40B4-BE49-F238E27FC236}">
                <a16:creationId xmlns:a16="http://schemas.microsoft.com/office/drawing/2014/main" id="{EEAE4B71-2352-4B62-91E6-99303CFC1AAB}"/>
              </a:ext>
            </a:extLst>
          </p:cNvPr>
          <p:cNvSpPr/>
          <p:nvPr/>
        </p:nvSpPr>
        <p:spPr>
          <a:xfrm>
            <a:off x="-6801670" y="5626124"/>
            <a:ext cx="5859076" cy="744119"/>
          </a:xfrm>
          <a:prstGeom prst="parallelogram">
            <a:avLst/>
          </a:prstGeom>
          <a:gradFill>
            <a:gsLst>
              <a:gs pos="100000">
                <a:srgbClr val="02A651"/>
              </a:gs>
              <a:gs pos="3000">
                <a:schemeClr val="tx1">
                  <a:lumMod val="85000"/>
                  <a:lumOff val="1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TextBox 106">
            <a:extLst>
              <a:ext uri="{FF2B5EF4-FFF2-40B4-BE49-F238E27FC236}">
                <a16:creationId xmlns:a16="http://schemas.microsoft.com/office/drawing/2014/main" id="{B7EA1CC1-1AB4-460C-9F64-F3E4BD7DFA0B}"/>
              </a:ext>
            </a:extLst>
          </p:cNvPr>
          <p:cNvSpPr txBox="1"/>
          <p:nvPr/>
        </p:nvSpPr>
        <p:spPr>
          <a:xfrm>
            <a:off x="-6174653" y="4855237"/>
            <a:ext cx="4973874" cy="707886"/>
          </a:xfrm>
          <a:prstGeom prst="rect">
            <a:avLst/>
          </a:prstGeom>
          <a:noFill/>
        </p:spPr>
        <p:txBody>
          <a:bodyPr wrap="square" rtlCol="0">
            <a:spAutoFit/>
          </a:bodyPr>
          <a:lstStyle/>
          <a:p>
            <a:pPr algn="ctr" rtl="1"/>
            <a:r>
              <a:rPr lang="ar-DZ"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ما هي التحديات والفرص التي تواجه الجزائر في تطبيق نموذج الاقتصاد الدائري ؟</a:t>
            </a:r>
            <a:endParaRPr lang="fr-FR"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08" name="TextBox 107">
            <a:extLst>
              <a:ext uri="{FF2B5EF4-FFF2-40B4-BE49-F238E27FC236}">
                <a16:creationId xmlns:a16="http://schemas.microsoft.com/office/drawing/2014/main" id="{45428DB0-D166-4BE8-ABBF-553881CF9054}"/>
              </a:ext>
            </a:extLst>
          </p:cNvPr>
          <p:cNvSpPr txBox="1"/>
          <p:nvPr/>
        </p:nvSpPr>
        <p:spPr>
          <a:xfrm>
            <a:off x="-6321931" y="5663349"/>
            <a:ext cx="4973874" cy="707886"/>
          </a:xfrm>
          <a:prstGeom prst="rect">
            <a:avLst/>
          </a:prstGeom>
          <a:noFill/>
        </p:spPr>
        <p:txBody>
          <a:bodyPr wrap="square" rtlCol="0">
            <a:spAutoFit/>
          </a:bodyPr>
          <a:lstStyle/>
          <a:p>
            <a:pPr algn="ctr" rtl="1"/>
            <a:r>
              <a:rPr lang="ar-DZ"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ما هي الافاق المستقبلية للاقتصاد الدائري في الجزائر؟</a:t>
            </a:r>
            <a:endParaRPr lang="fr-FR" sz="20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pic>
        <p:nvPicPr>
          <p:cNvPr id="3" name="Picture 2">
            <a:extLst>
              <a:ext uri="{FF2B5EF4-FFF2-40B4-BE49-F238E27FC236}">
                <a16:creationId xmlns:a16="http://schemas.microsoft.com/office/drawing/2014/main" id="{BB40F322-6F0C-402E-9688-2CDCA149D10A}"/>
              </a:ext>
            </a:extLst>
          </p:cNvPr>
          <p:cNvPicPr>
            <a:picLocks noChangeAspect="1"/>
          </p:cNvPicPr>
          <p:nvPr/>
        </p:nvPicPr>
        <p:blipFill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14000" contrast="39000"/>
                    </a14:imgEffect>
                  </a14:imgLayer>
                </a14:imgProps>
              </a:ext>
              <a:ext uri="{28A0092B-C50C-407E-A947-70E740481C1C}">
                <a14:useLocalDpi xmlns:a14="http://schemas.microsoft.com/office/drawing/2010/main" val="0"/>
              </a:ext>
            </a:extLst>
          </a:blip>
          <a:srcRect l="54292" b="19481"/>
          <a:stretch/>
        </p:blipFill>
        <p:spPr>
          <a:xfrm>
            <a:off x="4472940" y="1751647"/>
            <a:ext cx="3246120" cy="3216593"/>
          </a:xfrm>
          <a:prstGeom prst="rect">
            <a:avLst/>
          </a:prstGeom>
        </p:spPr>
      </p:pic>
      <p:sp>
        <p:nvSpPr>
          <p:cNvPr id="45" name="Freeform 24">
            <a:extLst>
              <a:ext uri="{FF2B5EF4-FFF2-40B4-BE49-F238E27FC236}">
                <a16:creationId xmlns:a16="http://schemas.microsoft.com/office/drawing/2014/main" id="{7963D9B7-AD59-446E-A350-1C68BB4F5B0C}"/>
              </a:ext>
            </a:extLst>
          </p:cNvPr>
          <p:cNvSpPr/>
          <p:nvPr/>
        </p:nvSpPr>
        <p:spPr>
          <a:xfrm>
            <a:off x="5543811" y="4215596"/>
            <a:ext cx="1104378" cy="346067"/>
          </a:xfrm>
          <a:custGeom>
            <a:avLst/>
            <a:gdLst/>
            <a:ahLst/>
            <a:cxnLst/>
            <a:rect l="l" t="t" r="r" b="b"/>
            <a:pathLst>
              <a:path w="7315200" h="2513769">
                <a:moveTo>
                  <a:pt x="0" y="0"/>
                </a:moveTo>
                <a:lnTo>
                  <a:pt x="7315200" y="0"/>
                </a:lnTo>
                <a:lnTo>
                  <a:pt x="7315200" y="2513768"/>
                </a:lnTo>
                <a:lnTo>
                  <a:pt x="0" y="2513768"/>
                </a:lnTo>
                <a:lnTo>
                  <a:pt x="0" y="0"/>
                </a:lnTo>
                <a:close/>
              </a:path>
            </a:pathLst>
          </a:custGeom>
          <a:noFill/>
        </p:spPr>
      </p:sp>
      <p:sp>
        <p:nvSpPr>
          <p:cNvPr id="19" name="TextBox 18">
            <a:extLst>
              <a:ext uri="{FF2B5EF4-FFF2-40B4-BE49-F238E27FC236}">
                <a16:creationId xmlns:a16="http://schemas.microsoft.com/office/drawing/2014/main" id="{877A4C58-A54C-43A9-83E3-4C7475435CC2}"/>
              </a:ext>
            </a:extLst>
          </p:cNvPr>
          <p:cNvSpPr txBox="1"/>
          <p:nvPr/>
        </p:nvSpPr>
        <p:spPr>
          <a:xfrm>
            <a:off x="3999966" y="2657658"/>
            <a:ext cx="4192068" cy="1569660"/>
          </a:xfrm>
          <a:prstGeom prst="rect">
            <a:avLst/>
          </a:prstGeom>
          <a:noFill/>
        </p:spPr>
        <p:txBody>
          <a:bodyPr wrap="square" rtlCol="0">
            <a:spAutoFit/>
          </a:bodyPr>
          <a:lstStyle/>
          <a:p>
            <a:pPr algn="ctr" rtl="1"/>
            <a:r>
              <a:rPr lang="ar-DZ" sz="48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اهداف الدراسة </a:t>
            </a:r>
            <a:endParaRPr lang="fr-FR" sz="48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64" name="Freeform 9">
            <a:extLst>
              <a:ext uri="{FF2B5EF4-FFF2-40B4-BE49-F238E27FC236}">
                <a16:creationId xmlns:a16="http://schemas.microsoft.com/office/drawing/2014/main" id="{1055F83E-CEDF-4D6D-AF89-8EB3006A5843}"/>
              </a:ext>
            </a:extLst>
          </p:cNvPr>
          <p:cNvSpPr/>
          <p:nvPr/>
        </p:nvSpPr>
        <p:spPr>
          <a:xfrm>
            <a:off x="-923441" y="7146457"/>
            <a:ext cx="1846882" cy="345724"/>
          </a:xfrm>
          <a:custGeom>
            <a:avLst/>
            <a:gdLst/>
            <a:ahLst/>
            <a:cxnLst/>
            <a:rect l="l" t="t" r="r" b="b"/>
            <a:pathLst>
              <a:path w="7315200" h="914400">
                <a:moveTo>
                  <a:pt x="0" y="0"/>
                </a:moveTo>
                <a:lnTo>
                  <a:pt x="7315200" y="0"/>
                </a:lnTo>
                <a:lnTo>
                  <a:pt x="7315200" y="914400"/>
                </a:lnTo>
                <a:lnTo>
                  <a:pt x="0" y="914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6" name="Parallelogram 65">
            <a:extLst>
              <a:ext uri="{FF2B5EF4-FFF2-40B4-BE49-F238E27FC236}">
                <a16:creationId xmlns:a16="http://schemas.microsoft.com/office/drawing/2014/main" id="{D215F582-12C4-47A9-9F77-870B4F6C749F}"/>
              </a:ext>
            </a:extLst>
          </p:cNvPr>
          <p:cNvSpPr/>
          <p:nvPr/>
        </p:nvSpPr>
        <p:spPr>
          <a:xfrm>
            <a:off x="-29320698" y="2377228"/>
            <a:ext cx="5596893" cy="854992"/>
          </a:xfrm>
          <a:prstGeom prst="parallelogram">
            <a:avLst/>
          </a:prstGeom>
          <a:solidFill>
            <a:srgbClr val="0C4E0E"/>
          </a:solidFill>
          <a:ln>
            <a:solidFill>
              <a:srgbClr val="0C4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Freeform 12">
            <a:extLst>
              <a:ext uri="{FF2B5EF4-FFF2-40B4-BE49-F238E27FC236}">
                <a16:creationId xmlns:a16="http://schemas.microsoft.com/office/drawing/2014/main" id="{13F77261-6B26-48F8-89A5-B429BA86507E}"/>
              </a:ext>
            </a:extLst>
          </p:cNvPr>
          <p:cNvSpPr/>
          <p:nvPr/>
        </p:nvSpPr>
        <p:spPr>
          <a:xfrm>
            <a:off x="-23791829" y="4123489"/>
            <a:ext cx="965405" cy="929747"/>
          </a:xfrm>
          <a:custGeom>
            <a:avLst/>
            <a:gdLst/>
            <a:ahLst/>
            <a:cxnLst/>
            <a:rect l="l" t="t" r="r" b="b"/>
            <a:pathLst>
              <a:path w="8386854" h="8229600">
                <a:moveTo>
                  <a:pt x="0" y="0"/>
                </a:moveTo>
                <a:lnTo>
                  <a:pt x="8386854" y="0"/>
                </a:lnTo>
                <a:lnTo>
                  <a:pt x="8386854" y="8229600"/>
                </a:lnTo>
                <a:lnTo>
                  <a:pt x="0" y="8229600"/>
                </a:lnTo>
                <a:lnTo>
                  <a:pt x="0" y="0"/>
                </a:lnTo>
                <a:close/>
              </a:path>
            </a:pathLst>
          </a:custGeom>
          <a:blipFill>
            <a:blip r:embed="rId6"/>
            <a:stretch>
              <a:fillRect/>
            </a:stretch>
          </a:blipFill>
        </p:spPr>
      </p:sp>
      <p:sp>
        <p:nvSpPr>
          <p:cNvPr id="68" name="Parallelogram 67">
            <a:extLst>
              <a:ext uri="{FF2B5EF4-FFF2-40B4-BE49-F238E27FC236}">
                <a16:creationId xmlns:a16="http://schemas.microsoft.com/office/drawing/2014/main" id="{85ED587D-78D5-4C57-A92F-8B22AD451104}"/>
              </a:ext>
            </a:extLst>
          </p:cNvPr>
          <p:cNvSpPr/>
          <p:nvPr/>
        </p:nvSpPr>
        <p:spPr>
          <a:xfrm>
            <a:off x="-29364222" y="4123489"/>
            <a:ext cx="5596893" cy="854992"/>
          </a:xfrm>
          <a:prstGeom prst="parallelogram">
            <a:avLst/>
          </a:prstGeom>
          <a:solidFill>
            <a:srgbClr val="0C4E0E"/>
          </a:solidFill>
          <a:ln>
            <a:solidFill>
              <a:srgbClr val="0C4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TextBox 68">
            <a:extLst>
              <a:ext uri="{FF2B5EF4-FFF2-40B4-BE49-F238E27FC236}">
                <a16:creationId xmlns:a16="http://schemas.microsoft.com/office/drawing/2014/main" id="{7B453885-7700-4288-86D8-28724C355031}"/>
              </a:ext>
            </a:extLst>
          </p:cNvPr>
          <p:cNvSpPr txBox="1"/>
          <p:nvPr/>
        </p:nvSpPr>
        <p:spPr>
          <a:xfrm>
            <a:off x="-28847270" y="2401223"/>
            <a:ext cx="4551062" cy="830997"/>
          </a:xfrm>
          <a:prstGeom prst="rect">
            <a:avLst/>
          </a:prstGeom>
          <a:noFill/>
        </p:spPr>
        <p:txBody>
          <a:bodyPr wrap="square" rtlCol="0">
            <a:spAutoFit/>
          </a:bodyPr>
          <a:lstStyle/>
          <a:p>
            <a:pPr algn="ctr"/>
            <a:r>
              <a:rPr lang="ar-DZ" sz="2400" b="1" dirty="0">
                <a:solidFill>
                  <a:schemeClr val="bg1"/>
                </a:solidFill>
              </a:rPr>
              <a:t>ما هي التحديات والفرص التي تواجه الجزائر في تطبيق نموذج الاقتصاد الدائري ؟</a:t>
            </a:r>
            <a:endParaRPr lang="fr-FR" sz="2400" b="1" dirty="0">
              <a:solidFill>
                <a:schemeClr val="bg1"/>
              </a:solidFill>
            </a:endParaRPr>
          </a:p>
        </p:txBody>
      </p:sp>
      <p:sp>
        <p:nvSpPr>
          <p:cNvPr id="70" name="TextBox 69">
            <a:extLst>
              <a:ext uri="{FF2B5EF4-FFF2-40B4-BE49-F238E27FC236}">
                <a16:creationId xmlns:a16="http://schemas.microsoft.com/office/drawing/2014/main" id="{75D3456D-D633-4B3B-BAF0-4151615D136D}"/>
              </a:ext>
            </a:extLst>
          </p:cNvPr>
          <p:cNvSpPr txBox="1"/>
          <p:nvPr/>
        </p:nvSpPr>
        <p:spPr>
          <a:xfrm>
            <a:off x="-28923907" y="4197715"/>
            <a:ext cx="4899401" cy="830997"/>
          </a:xfrm>
          <a:prstGeom prst="rect">
            <a:avLst/>
          </a:prstGeom>
          <a:noFill/>
        </p:spPr>
        <p:txBody>
          <a:bodyPr wrap="square" rtlCol="0">
            <a:spAutoFit/>
          </a:bodyPr>
          <a:lstStyle/>
          <a:p>
            <a:pPr algn="ctr"/>
            <a:r>
              <a:rPr lang="ar-DZ" sz="2000" b="1" dirty="0">
                <a:solidFill>
                  <a:schemeClr val="bg1"/>
                </a:solidFill>
              </a:rPr>
              <a:t> </a:t>
            </a:r>
            <a:r>
              <a:rPr lang="ar-DZ" sz="2400" b="1" dirty="0">
                <a:solidFill>
                  <a:schemeClr val="bg1"/>
                </a:solidFill>
              </a:rPr>
              <a:t>ما هي الافاق المستقبلية للاقتصاد الدائري في الجزائر؟</a:t>
            </a:r>
            <a:endParaRPr lang="fr-FR" sz="2000" b="1" dirty="0">
              <a:solidFill>
                <a:schemeClr val="bg1"/>
              </a:solidFill>
            </a:endParaRPr>
          </a:p>
        </p:txBody>
      </p:sp>
      <p:sp>
        <p:nvSpPr>
          <p:cNvPr id="73" name="TextBox 72">
            <a:extLst>
              <a:ext uri="{FF2B5EF4-FFF2-40B4-BE49-F238E27FC236}">
                <a16:creationId xmlns:a16="http://schemas.microsoft.com/office/drawing/2014/main" id="{66D5A067-0025-4E7F-B242-2E604FFE12F4}"/>
              </a:ext>
            </a:extLst>
          </p:cNvPr>
          <p:cNvSpPr txBox="1"/>
          <p:nvPr/>
        </p:nvSpPr>
        <p:spPr>
          <a:xfrm>
            <a:off x="5222576" y="-873240"/>
            <a:ext cx="2823291" cy="830997"/>
          </a:xfrm>
          <a:prstGeom prst="rect">
            <a:avLst/>
          </a:prstGeom>
          <a:noFill/>
        </p:spPr>
        <p:txBody>
          <a:bodyPr wrap="square">
            <a:spAutoFit/>
          </a:bodyPr>
          <a:lstStyle/>
          <a:p>
            <a:r>
              <a:rPr lang="ar-DZ" sz="4800" b="1" dirty="0">
                <a:solidFill>
                  <a:schemeClr val="bg1"/>
                </a:solidFill>
              </a:rPr>
              <a:t>الاشكالية</a:t>
            </a:r>
            <a:endParaRPr lang="fr-FR" sz="4800" b="1" dirty="0">
              <a:solidFill>
                <a:schemeClr val="bg1"/>
              </a:solidFill>
            </a:endParaRPr>
          </a:p>
        </p:txBody>
      </p:sp>
      <p:sp>
        <p:nvSpPr>
          <p:cNvPr id="74" name="Freeform 30">
            <a:extLst>
              <a:ext uri="{FF2B5EF4-FFF2-40B4-BE49-F238E27FC236}">
                <a16:creationId xmlns:a16="http://schemas.microsoft.com/office/drawing/2014/main" id="{E79D2A6F-22D1-4528-9319-75371F20FE21}"/>
              </a:ext>
            </a:extLst>
          </p:cNvPr>
          <p:cNvSpPr/>
          <p:nvPr/>
        </p:nvSpPr>
        <p:spPr>
          <a:xfrm>
            <a:off x="13513017" y="7638947"/>
            <a:ext cx="2354399" cy="2470287"/>
          </a:xfrm>
          <a:custGeom>
            <a:avLst/>
            <a:gdLst/>
            <a:ahLst/>
            <a:cxnLst/>
            <a:rect l="l" t="t" r="r" b="b"/>
            <a:pathLst>
              <a:path w="8517050" h="8229600">
                <a:moveTo>
                  <a:pt x="0" y="0"/>
                </a:moveTo>
                <a:lnTo>
                  <a:pt x="8517050" y="0"/>
                </a:lnTo>
                <a:lnTo>
                  <a:pt x="8517050" y="8229600"/>
                </a:lnTo>
                <a:lnTo>
                  <a:pt x="0" y="8229600"/>
                </a:lnTo>
                <a:lnTo>
                  <a:pt x="0" y="0"/>
                </a:lnTo>
                <a:close/>
              </a:path>
            </a:pathLst>
          </a:custGeom>
          <a:blipFill>
            <a:blip r:embed="rId7"/>
            <a:stretch>
              <a:fillRect/>
            </a:stretch>
          </a:blipFill>
        </p:spPr>
      </p:sp>
      <p:sp>
        <p:nvSpPr>
          <p:cNvPr id="75" name="Freeform 2">
            <a:extLst>
              <a:ext uri="{FF2B5EF4-FFF2-40B4-BE49-F238E27FC236}">
                <a16:creationId xmlns:a16="http://schemas.microsoft.com/office/drawing/2014/main" id="{A4F9432C-0CBE-4A7B-B503-B8C694C064B8}"/>
              </a:ext>
            </a:extLst>
          </p:cNvPr>
          <p:cNvSpPr/>
          <p:nvPr/>
        </p:nvSpPr>
        <p:spPr>
          <a:xfrm>
            <a:off x="14108390" y="7882305"/>
            <a:ext cx="1163651" cy="1235144"/>
          </a:xfrm>
          <a:custGeom>
            <a:avLst/>
            <a:gdLst/>
            <a:ahLst/>
            <a:cxnLst/>
            <a:rect l="l" t="t" r="r" b="b"/>
            <a:pathLst>
              <a:path w="4209514" h="4114800">
                <a:moveTo>
                  <a:pt x="0" y="0"/>
                </a:moveTo>
                <a:lnTo>
                  <a:pt x="4209514" y="0"/>
                </a:lnTo>
                <a:lnTo>
                  <a:pt x="420951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5" name="Freeform 30">
            <a:extLst>
              <a:ext uri="{FF2B5EF4-FFF2-40B4-BE49-F238E27FC236}">
                <a16:creationId xmlns:a16="http://schemas.microsoft.com/office/drawing/2014/main" id="{7DD486E7-0416-4F9D-8B96-496B4254C7D8}"/>
              </a:ext>
            </a:extLst>
          </p:cNvPr>
          <p:cNvSpPr/>
          <p:nvPr/>
        </p:nvSpPr>
        <p:spPr>
          <a:xfrm>
            <a:off x="-4011150" y="3075958"/>
            <a:ext cx="6942429" cy="6708122"/>
          </a:xfrm>
          <a:custGeom>
            <a:avLst/>
            <a:gdLst/>
            <a:ahLst/>
            <a:cxnLst/>
            <a:rect l="l" t="t" r="r" b="b"/>
            <a:pathLst>
              <a:path w="8517050" h="8229600">
                <a:moveTo>
                  <a:pt x="0" y="0"/>
                </a:moveTo>
                <a:lnTo>
                  <a:pt x="8517050" y="0"/>
                </a:lnTo>
                <a:lnTo>
                  <a:pt x="8517050" y="8229600"/>
                </a:lnTo>
                <a:lnTo>
                  <a:pt x="0" y="8229600"/>
                </a:lnTo>
                <a:lnTo>
                  <a:pt x="0" y="0"/>
                </a:lnTo>
                <a:close/>
              </a:path>
            </a:pathLst>
          </a:custGeom>
          <a:blipFill>
            <a:blip r:embed="rId7"/>
            <a:stretch>
              <a:fillRect/>
            </a:stretch>
          </a:blipFill>
        </p:spPr>
      </p:sp>
      <p:sp>
        <p:nvSpPr>
          <p:cNvPr id="36" name="Freeform 22">
            <a:extLst>
              <a:ext uri="{FF2B5EF4-FFF2-40B4-BE49-F238E27FC236}">
                <a16:creationId xmlns:a16="http://schemas.microsoft.com/office/drawing/2014/main" id="{C24C64F6-E7A9-4D9B-BEB1-34C00542FE3D}"/>
              </a:ext>
            </a:extLst>
          </p:cNvPr>
          <p:cNvSpPr/>
          <p:nvPr/>
        </p:nvSpPr>
        <p:spPr>
          <a:xfrm>
            <a:off x="8919363" y="-1225051"/>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10">
              <a:duotone>
                <a:prstClr val="black"/>
                <a:schemeClr val="accent6">
                  <a:tint val="45000"/>
                  <a:satMod val="400000"/>
                </a:schemeClr>
              </a:duotone>
              <a:lum bright="-30000" contrast="-41000"/>
              <a:extLst>
                <a:ext uri="{96DAC541-7B7A-43D3-8B79-37D633B846F1}">
                  <asvg:svgBlip xmlns:asvg="http://schemas.microsoft.com/office/drawing/2016/SVG/main" r:embed="rId11"/>
                </a:ext>
              </a:extLst>
            </a:blip>
            <a:stretch>
              <a:fillRect/>
            </a:stretch>
          </a:blipFill>
          <a:effectLst>
            <a:outerShdw blurRad="571500" dist="50800" dir="5400000" algn="ctr" rotWithShape="0">
              <a:srgbClr val="000000">
                <a:alpha val="43137"/>
              </a:srgbClr>
            </a:outerShdw>
          </a:effectLst>
        </p:spPr>
      </p:sp>
      <p:sp>
        <p:nvSpPr>
          <p:cNvPr id="37" name="Freeform 9">
            <a:extLst>
              <a:ext uri="{FF2B5EF4-FFF2-40B4-BE49-F238E27FC236}">
                <a16:creationId xmlns:a16="http://schemas.microsoft.com/office/drawing/2014/main" id="{663EE2BB-21F3-4CEB-B593-2D54A0817359}"/>
              </a:ext>
            </a:extLst>
          </p:cNvPr>
          <p:cNvSpPr/>
          <p:nvPr/>
        </p:nvSpPr>
        <p:spPr>
          <a:xfrm rot="10800000">
            <a:off x="0" y="0"/>
            <a:ext cx="7315200" cy="914400"/>
          </a:xfrm>
          <a:custGeom>
            <a:avLst/>
            <a:gdLst/>
            <a:ahLst/>
            <a:cxnLst/>
            <a:rect l="l" t="t" r="r" b="b"/>
            <a:pathLst>
              <a:path w="7315200" h="914400">
                <a:moveTo>
                  <a:pt x="0" y="0"/>
                </a:moveTo>
                <a:lnTo>
                  <a:pt x="7315200" y="0"/>
                </a:lnTo>
                <a:lnTo>
                  <a:pt x="7315200" y="914400"/>
                </a:lnTo>
                <a:lnTo>
                  <a:pt x="0" y="914400"/>
                </a:lnTo>
                <a:lnTo>
                  <a:pt x="0" y="0"/>
                </a:lnTo>
                <a:close/>
              </a:path>
            </a:pathLst>
          </a:custGeom>
          <a:blipFill>
            <a:blip r:embed="rId4">
              <a:duotone>
                <a:prstClr val="black"/>
                <a:schemeClr val="accent6">
                  <a:tint val="45000"/>
                  <a:satMod val="400000"/>
                </a:schemeClr>
              </a:duotone>
              <a:lum contrast="42000"/>
              <a:extLst>
                <a:ext uri="{96DAC541-7B7A-43D3-8B79-37D633B846F1}">
                  <asvg:svgBlip xmlns:asvg="http://schemas.microsoft.com/office/drawing/2016/SVG/main" r:embed="rId5"/>
                </a:ext>
              </a:extLst>
            </a:blip>
            <a:stretch>
              <a:fillRect/>
            </a:stretch>
          </a:blipFill>
        </p:spPr>
      </p:sp>
      <p:sp>
        <p:nvSpPr>
          <p:cNvPr id="55" name="Freeform: Shape 54">
            <a:extLst>
              <a:ext uri="{FF2B5EF4-FFF2-40B4-BE49-F238E27FC236}">
                <a16:creationId xmlns:a16="http://schemas.microsoft.com/office/drawing/2014/main" id="{FA2F3918-B984-45BF-BC84-B58C3605AF43}"/>
              </a:ext>
            </a:extLst>
          </p:cNvPr>
          <p:cNvSpPr/>
          <p:nvPr/>
        </p:nvSpPr>
        <p:spPr>
          <a:xfrm>
            <a:off x="4470404" y="8185843"/>
            <a:ext cx="122784"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56" name="Rectangle: Rounded Corners 55">
            <a:extLst>
              <a:ext uri="{FF2B5EF4-FFF2-40B4-BE49-F238E27FC236}">
                <a16:creationId xmlns:a16="http://schemas.microsoft.com/office/drawing/2014/main" id="{38DB2413-CC9A-469E-8DB5-79E2CB9DF511}"/>
              </a:ext>
            </a:extLst>
          </p:cNvPr>
          <p:cNvSpPr/>
          <p:nvPr/>
        </p:nvSpPr>
        <p:spPr>
          <a:xfrm>
            <a:off x="426720" y="8185843"/>
            <a:ext cx="3863343" cy="600525"/>
          </a:xfrm>
          <a:prstGeom prst="roundRect">
            <a:avLst>
              <a:gd name="adj" fmla="val 21743"/>
            </a:avLst>
          </a:prstGeom>
          <a:gradFill>
            <a:gsLst>
              <a:gs pos="100000">
                <a:srgbClr val="02A651"/>
              </a:gs>
              <a:gs pos="3000">
                <a:schemeClr val="tx1">
                  <a:lumMod val="85000"/>
                  <a:lumOff val="15000"/>
                </a:schemeClr>
              </a:gs>
            </a:gsLst>
            <a:lin ang="0" scaled="1"/>
          </a:gradFill>
        </p:spPr>
      </p:sp>
      <p:sp>
        <p:nvSpPr>
          <p:cNvPr id="57" name="TextBox 56">
            <a:extLst>
              <a:ext uri="{FF2B5EF4-FFF2-40B4-BE49-F238E27FC236}">
                <a16:creationId xmlns:a16="http://schemas.microsoft.com/office/drawing/2014/main" id="{27B1EB0C-E5CA-4721-929A-7EDABF94A574}"/>
              </a:ext>
            </a:extLst>
          </p:cNvPr>
          <p:cNvSpPr txBox="1"/>
          <p:nvPr/>
        </p:nvSpPr>
        <p:spPr>
          <a:xfrm>
            <a:off x="441960" y="8200132"/>
            <a:ext cx="3949833" cy="646331"/>
          </a:xfrm>
          <a:prstGeom prst="rect">
            <a:avLst/>
          </a:prstGeom>
          <a:noFill/>
        </p:spPr>
        <p:txBody>
          <a:bodyPr wrap="square" rtlCol="0">
            <a:spAutoFit/>
          </a:bodyPr>
          <a:lstStyle/>
          <a:p>
            <a:pPr algn="ctr"/>
            <a:r>
              <a:rPr lang="ar-DZ"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توضيح الاستراتيجيه الوطنيه لتطوير قطاع اعاده التدوير في الجزائر</a:t>
            </a:r>
            <a:endParaRPr lang="fr-FR"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58" name="Freeform: Shape 57">
            <a:extLst>
              <a:ext uri="{FF2B5EF4-FFF2-40B4-BE49-F238E27FC236}">
                <a16:creationId xmlns:a16="http://schemas.microsoft.com/office/drawing/2014/main" id="{5BE883C1-8CA1-4650-8CA3-A03B0DE9691E}"/>
              </a:ext>
            </a:extLst>
          </p:cNvPr>
          <p:cNvSpPr/>
          <p:nvPr/>
        </p:nvSpPr>
        <p:spPr>
          <a:xfrm>
            <a:off x="4470401" y="7306310"/>
            <a:ext cx="122784"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59" name="Rectangle: Rounded Corners 58">
            <a:extLst>
              <a:ext uri="{FF2B5EF4-FFF2-40B4-BE49-F238E27FC236}">
                <a16:creationId xmlns:a16="http://schemas.microsoft.com/office/drawing/2014/main" id="{928F71F2-1384-4E3E-9484-866C1B9CC89D}"/>
              </a:ext>
            </a:extLst>
          </p:cNvPr>
          <p:cNvSpPr/>
          <p:nvPr/>
        </p:nvSpPr>
        <p:spPr>
          <a:xfrm>
            <a:off x="426721" y="7306310"/>
            <a:ext cx="3863340" cy="600525"/>
          </a:xfrm>
          <a:prstGeom prst="roundRect">
            <a:avLst>
              <a:gd name="adj" fmla="val 17619"/>
            </a:avLst>
          </a:prstGeom>
          <a:gradFill flip="none" rotWithShape="1">
            <a:gsLst>
              <a:gs pos="100000">
                <a:srgbClr val="02A651"/>
              </a:gs>
              <a:gs pos="5000">
                <a:schemeClr val="tx1">
                  <a:lumMod val="85000"/>
                  <a:lumOff val="15000"/>
                </a:schemeClr>
              </a:gs>
            </a:gsLst>
            <a:lin ang="0" scaled="1"/>
            <a:tileRect/>
          </a:gradFill>
        </p:spPr>
      </p:sp>
      <p:sp>
        <p:nvSpPr>
          <p:cNvPr id="60" name="TextBox 59">
            <a:extLst>
              <a:ext uri="{FF2B5EF4-FFF2-40B4-BE49-F238E27FC236}">
                <a16:creationId xmlns:a16="http://schemas.microsoft.com/office/drawing/2014/main" id="{E39E2361-AD2C-40CB-A926-6C3293D5FD31}"/>
              </a:ext>
            </a:extLst>
          </p:cNvPr>
          <p:cNvSpPr txBox="1"/>
          <p:nvPr/>
        </p:nvSpPr>
        <p:spPr>
          <a:xfrm>
            <a:off x="563880" y="7313628"/>
            <a:ext cx="3688080" cy="646331"/>
          </a:xfrm>
          <a:prstGeom prst="rect">
            <a:avLst/>
          </a:prstGeom>
          <a:noFill/>
        </p:spPr>
        <p:txBody>
          <a:bodyPr wrap="square">
            <a:spAutoFit/>
          </a:bodyPr>
          <a:lstStyle/>
          <a:p>
            <a:pPr algn="ctr"/>
            <a:r>
              <a:rPr lang="ar-DZ"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ابرز الفرص المتاحه لتطوير الاقتصاد الدائري في الجزائر </a:t>
            </a:r>
            <a:endParaRPr lang="fr-FR"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62" name="Rectangle: Rounded Corners 61">
            <a:extLst>
              <a:ext uri="{FF2B5EF4-FFF2-40B4-BE49-F238E27FC236}">
                <a16:creationId xmlns:a16="http://schemas.microsoft.com/office/drawing/2014/main" id="{87606425-AA5E-43E7-8043-5419067BD7FC}"/>
              </a:ext>
            </a:extLst>
          </p:cNvPr>
          <p:cNvSpPr/>
          <p:nvPr/>
        </p:nvSpPr>
        <p:spPr>
          <a:xfrm>
            <a:off x="7894320" y="8185843"/>
            <a:ext cx="3863343" cy="600525"/>
          </a:xfrm>
          <a:prstGeom prst="roundRect">
            <a:avLst>
              <a:gd name="adj" fmla="val 21743"/>
            </a:avLst>
          </a:prstGeom>
          <a:gradFill>
            <a:gsLst>
              <a:gs pos="100000">
                <a:srgbClr val="02A651"/>
              </a:gs>
              <a:gs pos="3000">
                <a:schemeClr val="tx1">
                  <a:lumMod val="85000"/>
                  <a:lumOff val="15000"/>
                </a:schemeClr>
              </a:gs>
            </a:gsLst>
            <a:lin ang="0" scaled="1"/>
          </a:gradFill>
        </p:spPr>
      </p:sp>
      <p:sp>
        <p:nvSpPr>
          <p:cNvPr id="63" name="TextBox 62">
            <a:extLst>
              <a:ext uri="{FF2B5EF4-FFF2-40B4-BE49-F238E27FC236}">
                <a16:creationId xmlns:a16="http://schemas.microsoft.com/office/drawing/2014/main" id="{226CE1FE-9EC8-43BB-8C21-40703FBA88E9}"/>
              </a:ext>
            </a:extLst>
          </p:cNvPr>
          <p:cNvSpPr txBox="1"/>
          <p:nvPr/>
        </p:nvSpPr>
        <p:spPr>
          <a:xfrm>
            <a:off x="7972682" y="8184892"/>
            <a:ext cx="3777358" cy="646331"/>
          </a:xfrm>
          <a:prstGeom prst="rect">
            <a:avLst/>
          </a:prstGeom>
          <a:noFill/>
        </p:spPr>
        <p:txBody>
          <a:bodyPr wrap="square" rtlCol="0">
            <a:spAutoFit/>
          </a:bodyPr>
          <a:lstStyle/>
          <a:p>
            <a:pPr algn="ctr"/>
            <a:r>
              <a:rPr lang="ar-DZ"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التطرق للجهود التي قدمتها الجزائر في مجال الاقتصاد الدائري</a:t>
            </a:r>
            <a:endParaRPr lang="fr-FR"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65" name="Rectangle: Rounded Corners 64">
            <a:extLst>
              <a:ext uri="{FF2B5EF4-FFF2-40B4-BE49-F238E27FC236}">
                <a16:creationId xmlns:a16="http://schemas.microsoft.com/office/drawing/2014/main" id="{355DC3FB-7150-43BE-92F5-4A949BF62868}"/>
              </a:ext>
            </a:extLst>
          </p:cNvPr>
          <p:cNvSpPr/>
          <p:nvPr/>
        </p:nvSpPr>
        <p:spPr>
          <a:xfrm>
            <a:off x="7894321" y="7306310"/>
            <a:ext cx="3863340" cy="600525"/>
          </a:xfrm>
          <a:prstGeom prst="roundRect">
            <a:avLst>
              <a:gd name="adj" fmla="val 17619"/>
            </a:avLst>
          </a:prstGeom>
          <a:gradFill flip="none" rotWithShape="1">
            <a:gsLst>
              <a:gs pos="100000">
                <a:srgbClr val="02A651"/>
              </a:gs>
              <a:gs pos="5000">
                <a:schemeClr val="tx1">
                  <a:lumMod val="85000"/>
                  <a:lumOff val="15000"/>
                </a:schemeClr>
              </a:gs>
            </a:gsLst>
            <a:lin ang="0" scaled="1"/>
            <a:tileRect/>
          </a:gradFill>
        </p:spPr>
      </p:sp>
      <p:sp>
        <p:nvSpPr>
          <p:cNvPr id="71" name="TextBox 70">
            <a:extLst>
              <a:ext uri="{FF2B5EF4-FFF2-40B4-BE49-F238E27FC236}">
                <a16:creationId xmlns:a16="http://schemas.microsoft.com/office/drawing/2014/main" id="{51CADA3C-8FEA-47AA-AB08-308632CB9497}"/>
              </a:ext>
            </a:extLst>
          </p:cNvPr>
          <p:cNvSpPr txBox="1"/>
          <p:nvPr/>
        </p:nvSpPr>
        <p:spPr>
          <a:xfrm>
            <a:off x="8122920" y="7283148"/>
            <a:ext cx="3322478" cy="646331"/>
          </a:xfrm>
          <a:prstGeom prst="rect">
            <a:avLst/>
          </a:prstGeom>
          <a:noFill/>
        </p:spPr>
        <p:txBody>
          <a:bodyPr wrap="square">
            <a:spAutoFit/>
          </a:bodyPr>
          <a:lstStyle/>
          <a:p>
            <a:pPr algn="ctr"/>
            <a:r>
              <a:rPr lang="ar-DZ"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تحديد التحديات التي تواجه تطبيق الاقتصاد الدائري</a:t>
            </a:r>
            <a:endParaRPr lang="fr-FR"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91" name="Freeform: Shape 90">
            <a:extLst>
              <a:ext uri="{FF2B5EF4-FFF2-40B4-BE49-F238E27FC236}">
                <a16:creationId xmlns:a16="http://schemas.microsoft.com/office/drawing/2014/main" id="{B8A1371D-9383-4F24-A2E8-15B002C5246F}"/>
              </a:ext>
            </a:extLst>
          </p:cNvPr>
          <p:cNvSpPr/>
          <p:nvPr/>
        </p:nvSpPr>
        <p:spPr>
          <a:xfrm>
            <a:off x="7609844" y="8185843"/>
            <a:ext cx="122784"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92" name="Freeform: Shape 91">
            <a:extLst>
              <a:ext uri="{FF2B5EF4-FFF2-40B4-BE49-F238E27FC236}">
                <a16:creationId xmlns:a16="http://schemas.microsoft.com/office/drawing/2014/main" id="{DC87E323-EC7B-4FDE-92B9-A1F357C66038}"/>
              </a:ext>
            </a:extLst>
          </p:cNvPr>
          <p:cNvSpPr/>
          <p:nvPr/>
        </p:nvSpPr>
        <p:spPr>
          <a:xfrm>
            <a:off x="7609841" y="7306310"/>
            <a:ext cx="122784"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grpSp>
        <p:nvGrpSpPr>
          <p:cNvPr id="93" name="Group 92">
            <a:extLst>
              <a:ext uri="{FF2B5EF4-FFF2-40B4-BE49-F238E27FC236}">
                <a16:creationId xmlns:a16="http://schemas.microsoft.com/office/drawing/2014/main" id="{62E14B0A-A42C-4910-BD2D-ACB320DD0E3B}"/>
              </a:ext>
            </a:extLst>
          </p:cNvPr>
          <p:cNvGrpSpPr/>
          <p:nvPr/>
        </p:nvGrpSpPr>
        <p:grpSpPr>
          <a:xfrm>
            <a:off x="4114801" y="9376918"/>
            <a:ext cx="3901439" cy="655681"/>
            <a:chOff x="4114801" y="5292598"/>
            <a:chExt cx="3901439" cy="655681"/>
          </a:xfrm>
        </p:grpSpPr>
        <p:sp>
          <p:nvSpPr>
            <p:cNvPr id="94" name="Rectangle: Rounded Corners 93">
              <a:extLst>
                <a:ext uri="{FF2B5EF4-FFF2-40B4-BE49-F238E27FC236}">
                  <a16:creationId xmlns:a16="http://schemas.microsoft.com/office/drawing/2014/main" id="{8B33D355-D6E0-40AD-821C-F7CE9447318A}"/>
                </a:ext>
              </a:extLst>
            </p:cNvPr>
            <p:cNvSpPr/>
            <p:nvPr/>
          </p:nvSpPr>
          <p:spPr>
            <a:xfrm>
              <a:off x="4114801" y="5325110"/>
              <a:ext cx="3863340" cy="600525"/>
            </a:xfrm>
            <a:prstGeom prst="roundRect">
              <a:avLst>
                <a:gd name="adj" fmla="val 17619"/>
              </a:avLst>
            </a:prstGeom>
            <a:gradFill flip="none" rotWithShape="1">
              <a:gsLst>
                <a:gs pos="100000">
                  <a:srgbClr val="02A651"/>
                </a:gs>
                <a:gs pos="5000">
                  <a:schemeClr val="tx1">
                    <a:lumMod val="85000"/>
                    <a:lumOff val="15000"/>
                  </a:schemeClr>
                </a:gs>
              </a:gsLst>
              <a:lin ang="0" scaled="1"/>
              <a:tileRect/>
            </a:gradFill>
          </p:spPr>
        </p:sp>
        <p:sp>
          <p:nvSpPr>
            <p:cNvPr id="95" name="Rectangle: Rounded Corners 72">
              <a:extLst>
                <a:ext uri="{FF2B5EF4-FFF2-40B4-BE49-F238E27FC236}">
                  <a16:creationId xmlns:a16="http://schemas.microsoft.com/office/drawing/2014/main" id="{E3C57E72-5AE1-4063-A3A8-94C2549930B4}"/>
                </a:ext>
              </a:extLst>
            </p:cNvPr>
            <p:cNvSpPr/>
            <p:nvPr/>
          </p:nvSpPr>
          <p:spPr>
            <a:xfrm>
              <a:off x="4815840" y="5292598"/>
              <a:ext cx="2651760" cy="612717"/>
            </a:xfrm>
            <a:custGeom>
              <a:avLst/>
              <a:gdLst>
                <a:gd name="connsiteX0" fmla="*/ 0 w 2651760"/>
                <a:gd name="connsiteY0" fmla="*/ 0 h 600525"/>
                <a:gd name="connsiteX1" fmla="*/ 0 w 2651760"/>
                <a:gd name="connsiteY1" fmla="*/ 0 h 600525"/>
                <a:gd name="connsiteX2" fmla="*/ 2651760 w 2651760"/>
                <a:gd name="connsiteY2" fmla="*/ 0 h 600525"/>
                <a:gd name="connsiteX3" fmla="*/ 2651760 w 2651760"/>
                <a:gd name="connsiteY3" fmla="*/ 0 h 600525"/>
                <a:gd name="connsiteX4" fmla="*/ 2651760 w 2651760"/>
                <a:gd name="connsiteY4" fmla="*/ 600525 h 600525"/>
                <a:gd name="connsiteX5" fmla="*/ 2651760 w 2651760"/>
                <a:gd name="connsiteY5" fmla="*/ 600525 h 600525"/>
                <a:gd name="connsiteX6" fmla="*/ 0 w 2651760"/>
                <a:gd name="connsiteY6" fmla="*/ 600525 h 600525"/>
                <a:gd name="connsiteX7" fmla="*/ 0 w 2651760"/>
                <a:gd name="connsiteY7" fmla="*/ 600525 h 600525"/>
                <a:gd name="connsiteX8" fmla="*/ 0 w 2651760"/>
                <a:gd name="connsiteY8" fmla="*/ 0 h 600525"/>
                <a:gd name="connsiteX0" fmla="*/ 85344 w 2651760"/>
                <a:gd name="connsiteY0" fmla="*/ 18288 h 600525"/>
                <a:gd name="connsiteX1" fmla="*/ 0 w 2651760"/>
                <a:gd name="connsiteY1" fmla="*/ 0 h 600525"/>
                <a:gd name="connsiteX2" fmla="*/ 2651760 w 2651760"/>
                <a:gd name="connsiteY2" fmla="*/ 0 h 600525"/>
                <a:gd name="connsiteX3" fmla="*/ 2651760 w 2651760"/>
                <a:gd name="connsiteY3" fmla="*/ 0 h 600525"/>
                <a:gd name="connsiteX4" fmla="*/ 2651760 w 2651760"/>
                <a:gd name="connsiteY4" fmla="*/ 600525 h 600525"/>
                <a:gd name="connsiteX5" fmla="*/ 2651760 w 2651760"/>
                <a:gd name="connsiteY5" fmla="*/ 600525 h 600525"/>
                <a:gd name="connsiteX6" fmla="*/ 0 w 2651760"/>
                <a:gd name="connsiteY6" fmla="*/ 600525 h 600525"/>
                <a:gd name="connsiteX7" fmla="*/ 0 w 2651760"/>
                <a:gd name="connsiteY7" fmla="*/ 600525 h 600525"/>
                <a:gd name="connsiteX8" fmla="*/ 85344 w 2651760"/>
                <a:gd name="connsiteY8" fmla="*/ 18288 h 600525"/>
                <a:gd name="connsiteX0" fmla="*/ 85344 w 2651760"/>
                <a:gd name="connsiteY0" fmla="*/ 30480 h 612717"/>
                <a:gd name="connsiteX1" fmla="*/ 0 w 2651760"/>
                <a:gd name="connsiteY1" fmla="*/ 12192 h 612717"/>
                <a:gd name="connsiteX2" fmla="*/ 2651760 w 2651760"/>
                <a:gd name="connsiteY2" fmla="*/ 12192 h 612717"/>
                <a:gd name="connsiteX3" fmla="*/ 2560320 w 2651760"/>
                <a:gd name="connsiteY3" fmla="*/ 0 h 612717"/>
                <a:gd name="connsiteX4" fmla="*/ 2651760 w 2651760"/>
                <a:gd name="connsiteY4" fmla="*/ 612717 h 612717"/>
                <a:gd name="connsiteX5" fmla="*/ 2651760 w 2651760"/>
                <a:gd name="connsiteY5" fmla="*/ 612717 h 612717"/>
                <a:gd name="connsiteX6" fmla="*/ 0 w 2651760"/>
                <a:gd name="connsiteY6" fmla="*/ 612717 h 612717"/>
                <a:gd name="connsiteX7" fmla="*/ 0 w 2651760"/>
                <a:gd name="connsiteY7" fmla="*/ 612717 h 612717"/>
                <a:gd name="connsiteX8" fmla="*/ 85344 w 2651760"/>
                <a:gd name="connsiteY8" fmla="*/ 30480 h 61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1760" h="612717">
                  <a:moveTo>
                    <a:pt x="85344" y="30480"/>
                  </a:moveTo>
                  <a:lnTo>
                    <a:pt x="0" y="12192"/>
                  </a:lnTo>
                  <a:lnTo>
                    <a:pt x="2651760" y="12192"/>
                  </a:lnTo>
                  <a:lnTo>
                    <a:pt x="2560320" y="0"/>
                  </a:lnTo>
                  <a:lnTo>
                    <a:pt x="2651760" y="612717"/>
                  </a:lnTo>
                  <a:lnTo>
                    <a:pt x="2651760" y="612717"/>
                  </a:lnTo>
                  <a:lnTo>
                    <a:pt x="0" y="612717"/>
                  </a:lnTo>
                  <a:lnTo>
                    <a:pt x="0" y="612717"/>
                  </a:lnTo>
                  <a:lnTo>
                    <a:pt x="85344" y="30480"/>
                  </a:lnTo>
                  <a:close/>
                </a:path>
              </a:pathLst>
            </a:custGeom>
            <a:solidFill>
              <a:schemeClr val="bg1"/>
            </a:solidFill>
          </p:spPr>
        </p:sp>
        <p:sp>
          <p:nvSpPr>
            <p:cNvPr id="96" name="TextBox 95">
              <a:extLst>
                <a:ext uri="{FF2B5EF4-FFF2-40B4-BE49-F238E27FC236}">
                  <a16:creationId xmlns:a16="http://schemas.microsoft.com/office/drawing/2014/main" id="{D831D477-7932-4691-A435-F69F301E8FDB}"/>
                </a:ext>
              </a:extLst>
            </p:cNvPr>
            <p:cNvSpPr txBox="1"/>
            <p:nvPr/>
          </p:nvSpPr>
          <p:spPr>
            <a:xfrm>
              <a:off x="4175760" y="5301948"/>
              <a:ext cx="3840480" cy="646331"/>
            </a:xfrm>
            <a:prstGeom prst="rect">
              <a:avLst/>
            </a:prstGeom>
            <a:noFill/>
          </p:spPr>
          <p:txBody>
            <a:bodyPr wrap="square">
              <a:spAutoFit/>
            </a:bodyPr>
            <a:lstStyle/>
            <a:p>
              <a:pPr algn="ctr"/>
              <a:r>
                <a:rPr lang="ar-DZ"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ابرز ال</a:t>
              </a:r>
              <a:r>
                <a:rPr lang="ar-DZ" b="1"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فرص المتاحه لتطوير الاق</a:t>
              </a:r>
              <a:r>
                <a:rPr lang="ar-DZ"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تصاد </a:t>
              </a:r>
              <a:r>
                <a:rPr lang="ar-DZ" b="1"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الدائري في الجزائر </a:t>
              </a:r>
              <a:endParaRPr lang="fr-FR" b="1"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grpSp>
      <p:sp>
        <p:nvSpPr>
          <p:cNvPr id="97" name="TextBox 96">
            <a:extLst>
              <a:ext uri="{FF2B5EF4-FFF2-40B4-BE49-F238E27FC236}">
                <a16:creationId xmlns:a16="http://schemas.microsoft.com/office/drawing/2014/main" id="{357DFF02-29D2-4041-9191-D497CFBEB517}"/>
              </a:ext>
            </a:extLst>
          </p:cNvPr>
          <p:cNvSpPr txBox="1"/>
          <p:nvPr/>
        </p:nvSpPr>
        <p:spPr>
          <a:xfrm>
            <a:off x="-4367046" y="244888"/>
            <a:ext cx="3575939" cy="830997"/>
          </a:xfrm>
          <a:prstGeom prst="rect">
            <a:avLst/>
          </a:prstGeom>
          <a:noFill/>
        </p:spPr>
        <p:txBody>
          <a:bodyPr wrap="square">
            <a:spAutoFit/>
          </a:bodyPr>
          <a:lstStyle/>
          <a:p>
            <a:pPr algn="ctr"/>
            <a:r>
              <a:rPr lang="ar-DZ" sz="48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rPr>
              <a:t>الاشكالية</a:t>
            </a:r>
            <a:endParaRPr lang="fr-FR" sz="4800" b="1" dirty="0">
              <a:solidFill>
                <a:schemeClr val="bg1"/>
              </a:solidFill>
              <a:latin typeface="GE SS Two Bold" panose="020A0503020102020204" pitchFamily="18" charset="-78"/>
              <a:ea typeface="GE SS Two Bold" panose="020A0503020102020204" pitchFamily="18" charset="-78"/>
              <a:cs typeface="GE SS Two Bold" panose="020A0503020102020204" pitchFamily="18" charset="-78"/>
            </a:endParaRPr>
          </a:p>
        </p:txBody>
      </p:sp>
    </p:spTree>
    <p:extLst>
      <p:ext uri="{BB962C8B-B14F-4D97-AF65-F5344CB8AC3E}">
        <p14:creationId xmlns:p14="http://schemas.microsoft.com/office/powerpoint/2010/main" val="2588871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reeform 26">
            <a:extLst>
              <a:ext uri="{FF2B5EF4-FFF2-40B4-BE49-F238E27FC236}">
                <a16:creationId xmlns:a16="http://schemas.microsoft.com/office/drawing/2014/main" id="{EA4F2F43-20FB-4383-8B31-68A13296B6BF}"/>
              </a:ext>
            </a:extLst>
          </p:cNvPr>
          <p:cNvSpPr/>
          <p:nvPr/>
        </p:nvSpPr>
        <p:spPr>
          <a:xfrm rot="5400000">
            <a:off x="15131083" y="-1443669"/>
            <a:ext cx="4235490" cy="11285957"/>
          </a:xfrm>
          <a:custGeom>
            <a:avLst/>
            <a:gdLst/>
            <a:ahLst/>
            <a:cxnLst/>
            <a:rect l="l" t="t" r="r" b="b"/>
            <a:pathLst>
              <a:path w="3312414" h="8229600">
                <a:moveTo>
                  <a:pt x="0" y="0"/>
                </a:moveTo>
                <a:lnTo>
                  <a:pt x="3312414" y="0"/>
                </a:lnTo>
                <a:lnTo>
                  <a:pt x="3312414" y="8229600"/>
                </a:lnTo>
                <a:lnTo>
                  <a:pt x="0" y="8229600"/>
                </a:lnTo>
                <a:lnTo>
                  <a:pt x="0" y="0"/>
                </a:lnTo>
                <a:close/>
              </a:path>
            </a:pathLst>
          </a:custGeom>
          <a:blipFill>
            <a:blip r:embed="rId2"/>
            <a:stretch>
              <a:fillRect/>
            </a:stretch>
          </a:blipFill>
        </p:spPr>
        <p:txBody>
          <a:bodyPr/>
          <a:lstStyle/>
          <a:p>
            <a:endParaRPr lang="fr-FR" dirty="0"/>
          </a:p>
        </p:txBody>
      </p:sp>
      <p:sp>
        <p:nvSpPr>
          <p:cNvPr id="76" name="TextBox 75">
            <a:extLst>
              <a:ext uri="{FF2B5EF4-FFF2-40B4-BE49-F238E27FC236}">
                <a16:creationId xmlns:a16="http://schemas.microsoft.com/office/drawing/2014/main" id="{48FB37B0-14FD-4FA6-AF48-5AE831DBE272}"/>
              </a:ext>
            </a:extLst>
          </p:cNvPr>
          <p:cNvSpPr txBox="1"/>
          <p:nvPr/>
        </p:nvSpPr>
        <p:spPr>
          <a:xfrm>
            <a:off x="12663847" y="2890992"/>
            <a:ext cx="6960588" cy="1938992"/>
          </a:xfrm>
          <a:prstGeom prst="rect">
            <a:avLst/>
          </a:prstGeom>
          <a:noFill/>
        </p:spPr>
        <p:txBody>
          <a:bodyPr wrap="square" rtlCol="0">
            <a:spAutoFit/>
          </a:bodyPr>
          <a:lstStyle/>
          <a:p>
            <a:pPr algn="just" rtl="1"/>
            <a:r>
              <a:rPr lang="ar-DZ" sz="40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اتبعنا المنهج الوصفي التحليلي من خلال تحليل واقع الاقتصاد الدائري في الجزائر</a:t>
            </a:r>
            <a:endParaRPr lang="fr-FR" sz="40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77" name="Freeform 11">
            <a:extLst>
              <a:ext uri="{FF2B5EF4-FFF2-40B4-BE49-F238E27FC236}">
                <a16:creationId xmlns:a16="http://schemas.microsoft.com/office/drawing/2014/main" id="{151C76E5-E00B-4DB2-91E4-8360DC396092}"/>
              </a:ext>
            </a:extLst>
          </p:cNvPr>
          <p:cNvSpPr/>
          <p:nvPr/>
        </p:nvSpPr>
        <p:spPr>
          <a:xfrm rot="20245925">
            <a:off x="12498235" y="4797041"/>
            <a:ext cx="2445986" cy="2083937"/>
          </a:xfrm>
          <a:custGeom>
            <a:avLst/>
            <a:gdLst/>
            <a:ahLst/>
            <a:cxnLst/>
            <a:rect l="l" t="t" r="r" b="b"/>
            <a:pathLst>
              <a:path w="10160000" h="8229600">
                <a:moveTo>
                  <a:pt x="0" y="0"/>
                </a:moveTo>
                <a:lnTo>
                  <a:pt x="10160000" y="0"/>
                </a:lnTo>
                <a:lnTo>
                  <a:pt x="10160000" y="8229600"/>
                </a:lnTo>
                <a:lnTo>
                  <a:pt x="0" y="8229600"/>
                </a:lnTo>
                <a:lnTo>
                  <a:pt x="0" y="0"/>
                </a:lnTo>
                <a:close/>
              </a:path>
            </a:pathLst>
          </a:custGeom>
          <a:blipFill>
            <a:blip r:embed="rId3"/>
            <a:stretch>
              <a:fillRect/>
            </a:stretch>
          </a:blipFill>
        </p:spPr>
      </p:sp>
      <p:sp>
        <p:nvSpPr>
          <p:cNvPr id="55" name="Freeform 9">
            <a:extLst>
              <a:ext uri="{FF2B5EF4-FFF2-40B4-BE49-F238E27FC236}">
                <a16:creationId xmlns:a16="http://schemas.microsoft.com/office/drawing/2014/main" id="{C6B763C9-32A2-44EB-BAD4-C43FADD296B8}"/>
              </a:ext>
            </a:extLst>
          </p:cNvPr>
          <p:cNvSpPr/>
          <p:nvPr/>
        </p:nvSpPr>
        <p:spPr>
          <a:xfrm rot="10800000">
            <a:off x="0" y="0"/>
            <a:ext cx="7315200" cy="914400"/>
          </a:xfrm>
          <a:custGeom>
            <a:avLst/>
            <a:gdLst/>
            <a:ahLst/>
            <a:cxnLst/>
            <a:rect l="l" t="t" r="r" b="b"/>
            <a:pathLst>
              <a:path w="7315200" h="914400">
                <a:moveTo>
                  <a:pt x="0" y="0"/>
                </a:moveTo>
                <a:lnTo>
                  <a:pt x="7315200" y="0"/>
                </a:lnTo>
                <a:lnTo>
                  <a:pt x="7315200" y="914400"/>
                </a:lnTo>
                <a:lnTo>
                  <a:pt x="0" y="914400"/>
                </a:lnTo>
                <a:lnTo>
                  <a:pt x="0" y="0"/>
                </a:lnTo>
                <a:close/>
              </a:path>
            </a:pathLst>
          </a:custGeom>
          <a:blipFill>
            <a:blip r:embed="rId4">
              <a:duotone>
                <a:prstClr val="black"/>
                <a:schemeClr val="accent6">
                  <a:tint val="45000"/>
                  <a:satMod val="400000"/>
                </a:schemeClr>
              </a:duotone>
              <a:lum contrast="42000"/>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1" name="Freeform 24">
            <a:extLst>
              <a:ext uri="{FF2B5EF4-FFF2-40B4-BE49-F238E27FC236}">
                <a16:creationId xmlns:a16="http://schemas.microsoft.com/office/drawing/2014/main" id="{D1B663DF-70F1-4168-8437-98AC3ED4A6B5}"/>
              </a:ext>
            </a:extLst>
          </p:cNvPr>
          <p:cNvSpPr/>
          <p:nvPr/>
        </p:nvSpPr>
        <p:spPr>
          <a:xfrm>
            <a:off x="4678679" y="2773680"/>
            <a:ext cx="2956562" cy="4084320"/>
          </a:xfrm>
          <a:custGeom>
            <a:avLst/>
            <a:gdLst>
              <a:gd name="connsiteX0" fmla="*/ 1455173 w 7315200"/>
              <a:gd name="connsiteY0" fmla="*/ 0 h 2513768"/>
              <a:gd name="connsiteX1" fmla="*/ 7315200 w 7315200"/>
              <a:gd name="connsiteY1" fmla="*/ 0 h 2513768"/>
              <a:gd name="connsiteX2" fmla="*/ 7315200 w 7315200"/>
              <a:gd name="connsiteY2" fmla="*/ 2513768 h 2513768"/>
              <a:gd name="connsiteX3" fmla="*/ 0 w 7315200"/>
              <a:gd name="connsiteY3" fmla="*/ 2513768 h 2513768"/>
              <a:gd name="connsiteX4" fmla="*/ 1455173 w 7315200"/>
              <a:gd name="connsiteY4" fmla="*/ 0 h 2513768"/>
              <a:gd name="connsiteX0" fmla="*/ 1455173 w 7315200"/>
              <a:gd name="connsiteY0" fmla="*/ 0 h 2513768"/>
              <a:gd name="connsiteX1" fmla="*/ 5624053 w 7315200"/>
              <a:gd name="connsiteY1" fmla="*/ 0 h 2513768"/>
              <a:gd name="connsiteX2" fmla="*/ 7315200 w 7315200"/>
              <a:gd name="connsiteY2" fmla="*/ 2513768 h 2513768"/>
              <a:gd name="connsiteX3" fmla="*/ 0 w 7315200"/>
              <a:gd name="connsiteY3" fmla="*/ 2513768 h 2513768"/>
              <a:gd name="connsiteX4" fmla="*/ 1455173 w 7315200"/>
              <a:gd name="connsiteY4" fmla="*/ 0 h 2513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0" h="2513768">
                <a:moveTo>
                  <a:pt x="1455173" y="0"/>
                </a:moveTo>
                <a:lnTo>
                  <a:pt x="5624053" y="0"/>
                </a:lnTo>
                <a:lnTo>
                  <a:pt x="7315200" y="2513768"/>
                </a:lnTo>
                <a:lnTo>
                  <a:pt x="0" y="2513768"/>
                </a:lnTo>
                <a:lnTo>
                  <a:pt x="1455173" y="0"/>
                </a:lnTo>
                <a:close/>
              </a:path>
            </a:pathLst>
          </a:custGeom>
          <a:gradFill>
            <a:gsLst>
              <a:gs pos="100000">
                <a:srgbClr val="02A651"/>
              </a:gs>
              <a:gs pos="3000">
                <a:schemeClr val="tx1">
                  <a:lumMod val="85000"/>
                  <a:lumOff val="15000"/>
                </a:schemeClr>
              </a:gs>
            </a:gsLst>
            <a:lin ang="0" scaled="1"/>
          </a:gradFill>
        </p:spPr>
      </p:sp>
      <p:sp>
        <p:nvSpPr>
          <p:cNvPr id="65" name="Freeform 19">
            <a:extLst>
              <a:ext uri="{FF2B5EF4-FFF2-40B4-BE49-F238E27FC236}">
                <a16:creationId xmlns:a16="http://schemas.microsoft.com/office/drawing/2014/main" id="{E09A8EDD-F614-4496-9EDD-3FA9CC0C246E}"/>
              </a:ext>
            </a:extLst>
          </p:cNvPr>
          <p:cNvSpPr/>
          <p:nvPr/>
        </p:nvSpPr>
        <p:spPr>
          <a:xfrm rot="3352177">
            <a:off x="12192000" y="-2202378"/>
            <a:ext cx="2028463" cy="2145151"/>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pic>
        <p:nvPicPr>
          <p:cNvPr id="27" name="Picture 26">
            <a:extLst>
              <a:ext uri="{FF2B5EF4-FFF2-40B4-BE49-F238E27FC236}">
                <a16:creationId xmlns:a16="http://schemas.microsoft.com/office/drawing/2014/main" id="{EA3C8998-D601-4398-A532-1F113F00A2E5}"/>
              </a:ext>
            </a:extLst>
          </p:cNvPr>
          <p:cNvPicPr>
            <a:picLocks noChangeAspect="1"/>
          </p:cNvPicPr>
          <p:nvPr/>
        </p:nvPicPr>
        <p:blipFill rotWithShape="1">
          <a:blip r:embed="rId8">
            <a:duotone>
              <a:prstClr val="black"/>
              <a:schemeClr val="accent6">
                <a:tint val="45000"/>
                <a:satMod val="400000"/>
              </a:schemeClr>
            </a:duotone>
            <a:extLst>
              <a:ext uri="{BEBA8EAE-BF5A-486C-A8C5-ECC9F3942E4B}">
                <a14:imgProps xmlns:a14="http://schemas.microsoft.com/office/drawing/2010/main">
                  <a14:imgLayer r:embed="rId9">
                    <a14:imgEffect>
                      <a14:brightnessContrast bright="-14000" contrast="39000"/>
                    </a14:imgEffect>
                  </a14:imgLayer>
                </a14:imgProps>
              </a:ext>
              <a:ext uri="{28A0092B-C50C-407E-A947-70E740481C1C}">
                <a14:useLocalDpi xmlns:a14="http://schemas.microsoft.com/office/drawing/2010/main" val="0"/>
              </a:ext>
            </a:extLst>
          </a:blip>
          <a:srcRect l="54292" b="19481"/>
          <a:stretch/>
        </p:blipFill>
        <p:spPr>
          <a:xfrm>
            <a:off x="4842057" y="989647"/>
            <a:ext cx="2507886" cy="2485074"/>
          </a:xfrm>
          <a:prstGeom prst="rect">
            <a:avLst/>
          </a:prstGeom>
          <a:effectLst>
            <a:outerShdw blurRad="533400" dist="1993900" dir="5400000" sx="52000" sy="52000" algn="t" rotWithShape="0">
              <a:prstClr val="black">
                <a:alpha val="40000"/>
              </a:prstClr>
            </a:outerShdw>
          </a:effectLst>
        </p:spPr>
      </p:pic>
      <p:sp>
        <p:nvSpPr>
          <p:cNvPr id="28" name="TextBox 27">
            <a:extLst>
              <a:ext uri="{FF2B5EF4-FFF2-40B4-BE49-F238E27FC236}">
                <a16:creationId xmlns:a16="http://schemas.microsoft.com/office/drawing/2014/main" id="{98183022-D5C3-4408-91BA-1D6178C18751}"/>
              </a:ext>
            </a:extLst>
          </p:cNvPr>
          <p:cNvSpPr txBox="1"/>
          <p:nvPr/>
        </p:nvSpPr>
        <p:spPr>
          <a:xfrm>
            <a:off x="4949779" y="1758498"/>
            <a:ext cx="2292442" cy="1077218"/>
          </a:xfrm>
          <a:prstGeom prst="rect">
            <a:avLst/>
          </a:prstGeom>
          <a:noFill/>
        </p:spPr>
        <p:txBody>
          <a:bodyPr wrap="square" rtlCol="0">
            <a:spAutoFit/>
          </a:bodyPr>
          <a:lstStyle/>
          <a:p>
            <a:pPr algn="ctr" rtl="1"/>
            <a:r>
              <a:rPr lang="ar-DZ" sz="32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اهداف الدراسة </a:t>
            </a:r>
            <a:endParaRPr lang="fr-FR" sz="32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31" name="Freeform: Shape 30">
            <a:extLst>
              <a:ext uri="{FF2B5EF4-FFF2-40B4-BE49-F238E27FC236}">
                <a16:creationId xmlns:a16="http://schemas.microsoft.com/office/drawing/2014/main" id="{27BA6275-D20A-401D-AA68-618BBB33E4AC}"/>
              </a:ext>
            </a:extLst>
          </p:cNvPr>
          <p:cNvSpPr/>
          <p:nvPr/>
        </p:nvSpPr>
        <p:spPr>
          <a:xfrm>
            <a:off x="4470404" y="4101523"/>
            <a:ext cx="122784"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34" name="Rectangle: Rounded Corners 33">
            <a:extLst>
              <a:ext uri="{FF2B5EF4-FFF2-40B4-BE49-F238E27FC236}">
                <a16:creationId xmlns:a16="http://schemas.microsoft.com/office/drawing/2014/main" id="{87EACBAB-ECE1-4760-90A5-BC14AD40B880}"/>
              </a:ext>
            </a:extLst>
          </p:cNvPr>
          <p:cNvSpPr/>
          <p:nvPr/>
        </p:nvSpPr>
        <p:spPr>
          <a:xfrm>
            <a:off x="426720" y="4101523"/>
            <a:ext cx="3863343" cy="600525"/>
          </a:xfrm>
          <a:prstGeom prst="roundRect">
            <a:avLst>
              <a:gd name="adj" fmla="val 21743"/>
            </a:avLst>
          </a:prstGeom>
          <a:gradFill>
            <a:gsLst>
              <a:gs pos="100000">
                <a:srgbClr val="02A651"/>
              </a:gs>
              <a:gs pos="3000">
                <a:schemeClr val="tx1">
                  <a:lumMod val="85000"/>
                  <a:lumOff val="15000"/>
                </a:schemeClr>
              </a:gs>
            </a:gsLst>
            <a:lin ang="0" scaled="1"/>
          </a:gradFill>
        </p:spPr>
      </p:sp>
      <p:sp>
        <p:nvSpPr>
          <p:cNvPr id="35" name="TextBox 34">
            <a:extLst>
              <a:ext uri="{FF2B5EF4-FFF2-40B4-BE49-F238E27FC236}">
                <a16:creationId xmlns:a16="http://schemas.microsoft.com/office/drawing/2014/main" id="{0F41D378-3AD4-4B33-B44E-F4570D33C9EE}"/>
              </a:ext>
            </a:extLst>
          </p:cNvPr>
          <p:cNvSpPr txBox="1"/>
          <p:nvPr/>
        </p:nvSpPr>
        <p:spPr>
          <a:xfrm>
            <a:off x="441960" y="4115812"/>
            <a:ext cx="3949833" cy="646331"/>
          </a:xfrm>
          <a:prstGeom prst="rect">
            <a:avLst/>
          </a:prstGeom>
          <a:noFill/>
        </p:spPr>
        <p:txBody>
          <a:bodyPr wrap="square" rtlCol="0">
            <a:spAutoFit/>
          </a:bodyPr>
          <a:lstStyle/>
          <a:p>
            <a:pPr algn="ctr"/>
            <a:r>
              <a:rPr lang="ar-DZ"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توضيح الاستراتيجيه الوطنيه لتطوير قطاع اعاده التدوير في الجزائر</a:t>
            </a:r>
            <a:endParaRPr lang="fr-FR"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42" name="Freeform: Shape 41">
            <a:extLst>
              <a:ext uri="{FF2B5EF4-FFF2-40B4-BE49-F238E27FC236}">
                <a16:creationId xmlns:a16="http://schemas.microsoft.com/office/drawing/2014/main" id="{BC1987E5-A9A7-480B-ABB5-BCEC3400A877}"/>
              </a:ext>
            </a:extLst>
          </p:cNvPr>
          <p:cNvSpPr/>
          <p:nvPr/>
        </p:nvSpPr>
        <p:spPr>
          <a:xfrm>
            <a:off x="4470401" y="3221990"/>
            <a:ext cx="122784"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48" name="Rectangle: Rounded Corners 47">
            <a:extLst>
              <a:ext uri="{FF2B5EF4-FFF2-40B4-BE49-F238E27FC236}">
                <a16:creationId xmlns:a16="http://schemas.microsoft.com/office/drawing/2014/main" id="{5079BF92-CAF8-4F45-9FD6-ECDBC2C2695B}"/>
              </a:ext>
            </a:extLst>
          </p:cNvPr>
          <p:cNvSpPr/>
          <p:nvPr/>
        </p:nvSpPr>
        <p:spPr>
          <a:xfrm>
            <a:off x="426721" y="3221990"/>
            <a:ext cx="3863340" cy="600525"/>
          </a:xfrm>
          <a:prstGeom prst="roundRect">
            <a:avLst>
              <a:gd name="adj" fmla="val 17619"/>
            </a:avLst>
          </a:prstGeom>
          <a:gradFill flip="none" rotWithShape="1">
            <a:gsLst>
              <a:gs pos="100000">
                <a:srgbClr val="02A651"/>
              </a:gs>
              <a:gs pos="5000">
                <a:schemeClr val="tx1">
                  <a:lumMod val="85000"/>
                  <a:lumOff val="15000"/>
                </a:schemeClr>
              </a:gs>
            </a:gsLst>
            <a:lin ang="0" scaled="1"/>
            <a:tileRect/>
          </a:gradFill>
        </p:spPr>
      </p:sp>
      <p:sp>
        <p:nvSpPr>
          <p:cNvPr id="56" name="TextBox 55">
            <a:extLst>
              <a:ext uri="{FF2B5EF4-FFF2-40B4-BE49-F238E27FC236}">
                <a16:creationId xmlns:a16="http://schemas.microsoft.com/office/drawing/2014/main" id="{80A31B99-9112-4145-8D89-A58DF73F5249}"/>
              </a:ext>
            </a:extLst>
          </p:cNvPr>
          <p:cNvSpPr txBox="1"/>
          <p:nvPr/>
        </p:nvSpPr>
        <p:spPr>
          <a:xfrm>
            <a:off x="563880" y="3229308"/>
            <a:ext cx="3688080" cy="646331"/>
          </a:xfrm>
          <a:prstGeom prst="rect">
            <a:avLst/>
          </a:prstGeom>
          <a:noFill/>
        </p:spPr>
        <p:txBody>
          <a:bodyPr wrap="square">
            <a:spAutoFit/>
          </a:bodyPr>
          <a:lstStyle/>
          <a:p>
            <a:pPr algn="ctr"/>
            <a:r>
              <a:rPr lang="ar-DZ"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بيان الافاق المستقبلية للاقتصاد الدائري</a:t>
            </a:r>
            <a:endParaRPr lang="fr-FR"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60" name="Rectangle: Rounded Corners 59">
            <a:extLst>
              <a:ext uri="{FF2B5EF4-FFF2-40B4-BE49-F238E27FC236}">
                <a16:creationId xmlns:a16="http://schemas.microsoft.com/office/drawing/2014/main" id="{F31352CC-964E-4855-823A-6D934469D830}"/>
              </a:ext>
            </a:extLst>
          </p:cNvPr>
          <p:cNvSpPr/>
          <p:nvPr/>
        </p:nvSpPr>
        <p:spPr>
          <a:xfrm>
            <a:off x="7894320" y="4101523"/>
            <a:ext cx="3863343" cy="600525"/>
          </a:xfrm>
          <a:prstGeom prst="roundRect">
            <a:avLst>
              <a:gd name="adj" fmla="val 21743"/>
            </a:avLst>
          </a:prstGeom>
          <a:gradFill>
            <a:gsLst>
              <a:gs pos="100000">
                <a:srgbClr val="02A651"/>
              </a:gs>
              <a:gs pos="3000">
                <a:schemeClr val="tx1">
                  <a:lumMod val="85000"/>
                  <a:lumOff val="15000"/>
                </a:schemeClr>
              </a:gs>
            </a:gsLst>
            <a:lin ang="0" scaled="1"/>
          </a:gradFill>
        </p:spPr>
      </p:sp>
      <p:sp>
        <p:nvSpPr>
          <p:cNvPr id="61" name="TextBox 60">
            <a:extLst>
              <a:ext uri="{FF2B5EF4-FFF2-40B4-BE49-F238E27FC236}">
                <a16:creationId xmlns:a16="http://schemas.microsoft.com/office/drawing/2014/main" id="{1BDD57BB-A2BC-4D55-AF5D-DCB152CA1965}"/>
              </a:ext>
            </a:extLst>
          </p:cNvPr>
          <p:cNvSpPr txBox="1"/>
          <p:nvPr/>
        </p:nvSpPr>
        <p:spPr>
          <a:xfrm>
            <a:off x="7972682" y="4100572"/>
            <a:ext cx="3777358" cy="646331"/>
          </a:xfrm>
          <a:prstGeom prst="rect">
            <a:avLst/>
          </a:prstGeom>
          <a:noFill/>
        </p:spPr>
        <p:txBody>
          <a:bodyPr wrap="square" rtlCol="0">
            <a:spAutoFit/>
          </a:bodyPr>
          <a:lstStyle/>
          <a:p>
            <a:pPr algn="ctr"/>
            <a:r>
              <a:rPr lang="ar-DZ"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التطرق للجهود التي قدمتها الجزائر في مجال الاقتصاد الدائري</a:t>
            </a:r>
            <a:endParaRPr lang="fr-FR"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67" name="Rectangle: Rounded Corners 66">
            <a:extLst>
              <a:ext uri="{FF2B5EF4-FFF2-40B4-BE49-F238E27FC236}">
                <a16:creationId xmlns:a16="http://schemas.microsoft.com/office/drawing/2014/main" id="{4E374BED-CDF7-4A93-876B-82C56C8E6A37}"/>
              </a:ext>
            </a:extLst>
          </p:cNvPr>
          <p:cNvSpPr/>
          <p:nvPr/>
        </p:nvSpPr>
        <p:spPr>
          <a:xfrm>
            <a:off x="7894321" y="3221990"/>
            <a:ext cx="3863340" cy="600525"/>
          </a:xfrm>
          <a:prstGeom prst="roundRect">
            <a:avLst>
              <a:gd name="adj" fmla="val 17619"/>
            </a:avLst>
          </a:prstGeom>
          <a:gradFill flip="none" rotWithShape="1">
            <a:gsLst>
              <a:gs pos="100000">
                <a:srgbClr val="02A651"/>
              </a:gs>
              <a:gs pos="5000">
                <a:schemeClr val="tx1">
                  <a:lumMod val="85000"/>
                  <a:lumOff val="15000"/>
                </a:schemeClr>
              </a:gs>
            </a:gsLst>
            <a:lin ang="0" scaled="1"/>
            <a:tileRect/>
          </a:gradFill>
        </p:spPr>
      </p:sp>
      <p:sp>
        <p:nvSpPr>
          <p:cNvPr id="68" name="TextBox 67">
            <a:extLst>
              <a:ext uri="{FF2B5EF4-FFF2-40B4-BE49-F238E27FC236}">
                <a16:creationId xmlns:a16="http://schemas.microsoft.com/office/drawing/2014/main" id="{6FB01E96-FF96-4B95-84C1-1F873A1DC863}"/>
              </a:ext>
            </a:extLst>
          </p:cNvPr>
          <p:cNvSpPr txBox="1"/>
          <p:nvPr/>
        </p:nvSpPr>
        <p:spPr>
          <a:xfrm>
            <a:off x="8122920" y="3198828"/>
            <a:ext cx="3322478" cy="646331"/>
          </a:xfrm>
          <a:prstGeom prst="rect">
            <a:avLst/>
          </a:prstGeom>
          <a:noFill/>
        </p:spPr>
        <p:txBody>
          <a:bodyPr wrap="square">
            <a:spAutoFit/>
          </a:bodyPr>
          <a:lstStyle/>
          <a:p>
            <a:pPr algn="ctr"/>
            <a:r>
              <a:rPr lang="ar-DZ"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تحديد التحديات التي تواجه تطبيق الاقتصاد الدائري</a:t>
            </a:r>
            <a:endParaRPr lang="fr-FR"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69" name="Freeform: Shape 68">
            <a:extLst>
              <a:ext uri="{FF2B5EF4-FFF2-40B4-BE49-F238E27FC236}">
                <a16:creationId xmlns:a16="http://schemas.microsoft.com/office/drawing/2014/main" id="{EDDB55BF-AD6E-4F8C-934F-0E0DE9C26931}"/>
              </a:ext>
            </a:extLst>
          </p:cNvPr>
          <p:cNvSpPr/>
          <p:nvPr/>
        </p:nvSpPr>
        <p:spPr>
          <a:xfrm>
            <a:off x="7609844" y="4101523"/>
            <a:ext cx="122784"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70" name="Freeform: Shape 69">
            <a:extLst>
              <a:ext uri="{FF2B5EF4-FFF2-40B4-BE49-F238E27FC236}">
                <a16:creationId xmlns:a16="http://schemas.microsoft.com/office/drawing/2014/main" id="{05264627-C0D3-4F00-8050-804EB91B32C8}"/>
              </a:ext>
            </a:extLst>
          </p:cNvPr>
          <p:cNvSpPr/>
          <p:nvPr/>
        </p:nvSpPr>
        <p:spPr>
          <a:xfrm>
            <a:off x="7609841" y="3221990"/>
            <a:ext cx="122784"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grpSp>
        <p:nvGrpSpPr>
          <p:cNvPr id="3" name="Group 2">
            <a:extLst>
              <a:ext uri="{FF2B5EF4-FFF2-40B4-BE49-F238E27FC236}">
                <a16:creationId xmlns:a16="http://schemas.microsoft.com/office/drawing/2014/main" id="{23FF4A64-3252-45CE-B053-D52E22B8EFF6}"/>
              </a:ext>
            </a:extLst>
          </p:cNvPr>
          <p:cNvGrpSpPr/>
          <p:nvPr/>
        </p:nvGrpSpPr>
        <p:grpSpPr>
          <a:xfrm>
            <a:off x="4114801" y="5292598"/>
            <a:ext cx="3901439" cy="655681"/>
            <a:chOff x="4114801" y="5292598"/>
            <a:chExt cx="3901439" cy="655681"/>
          </a:xfrm>
        </p:grpSpPr>
        <p:sp>
          <p:nvSpPr>
            <p:cNvPr id="71" name="Rectangle: Rounded Corners 70">
              <a:extLst>
                <a:ext uri="{FF2B5EF4-FFF2-40B4-BE49-F238E27FC236}">
                  <a16:creationId xmlns:a16="http://schemas.microsoft.com/office/drawing/2014/main" id="{8CF3DA1E-906C-4AD9-A5FB-EB0A7EFAFA2E}"/>
                </a:ext>
              </a:extLst>
            </p:cNvPr>
            <p:cNvSpPr/>
            <p:nvPr/>
          </p:nvSpPr>
          <p:spPr>
            <a:xfrm>
              <a:off x="4114801" y="5325110"/>
              <a:ext cx="3863340" cy="600525"/>
            </a:xfrm>
            <a:prstGeom prst="roundRect">
              <a:avLst>
                <a:gd name="adj" fmla="val 17619"/>
              </a:avLst>
            </a:prstGeom>
            <a:gradFill flip="none" rotWithShape="1">
              <a:gsLst>
                <a:gs pos="100000">
                  <a:srgbClr val="02A651"/>
                </a:gs>
                <a:gs pos="5000">
                  <a:schemeClr val="tx1">
                    <a:lumMod val="85000"/>
                    <a:lumOff val="15000"/>
                  </a:schemeClr>
                </a:gs>
              </a:gsLst>
              <a:lin ang="0" scaled="1"/>
              <a:tileRect/>
            </a:gradFill>
          </p:spPr>
        </p:sp>
        <p:sp>
          <p:nvSpPr>
            <p:cNvPr id="73" name="Rectangle: Rounded Corners 72">
              <a:extLst>
                <a:ext uri="{FF2B5EF4-FFF2-40B4-BE49-F238E27FC236}">
                  <a16:creationId xmlns:a16="http://schemas.microsoft.com/office/drawing/2014/main" id="{ABEA7A47-760C-4E63-8D5A-4AF25FEC4A29}"/>
                </a:ext>
              </a:extLst>
            </p:cNvPr>
            <p:cNvSpPr/>
            <p:nvPr/>
          </p:nvSpPr>
          <p:spPr>
            <a:xfrm>
              <a:off x="4815840" y="5292598"/>
              <a:ext cx="2651760" cy="612717"/>
            </a:xfrm>
            <a:custGeom>
              <a:avLst/>
              <a:gdLst>
                <a:gd name="connsiteX0" fmla="*/ 0 w 2651760"/>
                <a:gd name="connsiteY0" fmla="*/ 0 h 600525"/>
                <a:gd name="connsiteX1" fmla="*/ 0 w 2651760"/>
                <a:gd name="connsiteY1" fmla="*/ 0 h 600525"/>
                <a:gd name="connsiteX2" fmla="*/ 2651760 w 2651760"/>
                <a:gd name="connsiteY2" fmla="*/ 0 h 600525"/>
                <a:gd name="connsiteX3" fmla="*/ 2651760 w 2651760"/>
                <a:gd name="connsiteY3" fmla="*/ 0 h 600525"/>
                <a:gd name="connsiteX4" fmla="*/ 2651760 w 2651760"/>
                <a:gd name="connsiteY4" fmla="*/ 600525 h 600525"/>
                <a:gd name="connsiteX5" fmla="*/ 2651760 w 2651760"/>
                <a:gd name="connsiteY5" fmla="*/ 600525 h 600525"/>
                <a:gd name="connsiteX6" fmla="*/ 0 w 2651760"/>
                <a:gd name="connsiteY6" fmla="*/ 600525 h 600525"/>
                <a:gd name="connsiteX7" fmla="*/ 0 w 2651760"/>
                <a:gd name="connsiteY7" fmla="*/ 600525 h 600525"/>
                <a:gd name="connsiteX8" fmla="*/ 0 w 2651760"/>
                <a:gd name="connsiteY8" fmla="*/ 0 h 600525"/>
                <a:gd name="connsiteX0" fmla="*/ 85344 w 2651760"/>
                <a:gd name="connsiteY0" fmla="*/ 18288 h 600525"/>
                <a:gd name="connsiteX1" fmla="*/ 0 w 2651760"/>
                <a:gd name="connsiteY1" fmla="*/ 0 h 600525"/>
                <a:gd name="connsiteX2" fmla="*/ 2651760 w 2651760"/>
                <a:gd name="connsiteY2" fmla="*/ 0 h 600525"/>
                <a:gd name="connsiteX3" fmla="*/ 2651760 w 2651760"/>
                <a:gd name="connsiteY3" fmla="*/ 0 h 600525"/>
                <a:gd name="connsiteX4" fmla="*/ 2651760 w 2651760"/>
                <a:gd name="connsiteY4" fmla="*/ 600525 h 600525"/>
                <a:gd name="connsiteX5" fmla="*/ 2651760 w 2651760"/>
                <a:gd name="connsiteY5" fmla="*/ 600525 h 600525"/>
                <a:gd name="connsiteX6" fmla="*/ 0 w 2651760"/>
                <a:gd name="connsiteY6" fmla="*/ 600525 h 600525"/>
                <a:gd name="connsiteX7" fmla="*/ 0 w 2651760"/>
                <a:gd name="connsiteY7" fmla="*/ 600525 h 600525"/>
                <a:gd name="connsiteX8" fmla="*/ 85344 w 2651760"/>
                <a:gd name="connsiteY8" fmla="*/ 18288 h 600525"/>
                <a:gd name="connsiteX0" fmla="*/ 85344 w 2651760"/>
                <a:gd name="connsiteY0" fmla="*/ 30480 h 612717"/>
                <a:gd name="connsiteX1" fmla="*/ 0 w 2651760"/>
                <a:gd name="connsiteY1" fmla="*/ 12192 h 612717"/>
                <a:gd name="connsiteX2" fmla="*/ 2651760 w 2651760"/>
                <a:gd name="connsiteY2" fmla="*/ 12192 h 612717"/>
                <a:gd name="connsiteX3" fmla="*/ 2560320 w 2651760"/>
                <a:gd name="connsiteY3" fmla="*/ 0 h 612717"/>
                <a:gd name="connsiteX4" fmla="*/ 2651760 w 2651760"/>
                <a:gd name="connsiteY4" fmla="*/ 612717 h 612717"/>
                <a:gd name="connsiteX5" fmla="*/ 2651760 w 2651760"/>
                <a:gd name="connsiteY5" fmla="*/ 612717 h 612717"/>
                <a:gd name="connsiteX6" fmla="*/ 0 w 2651760"/>
                <a:gd name="connsiteY6" fmla="*/ 612717 h 612717"/>
                <a:gd name="connsiteX7" fmla="*/ 0 w 2651760"/>
                <a:gd name="connsiteY7" fmla="*/ 612717 h 612717"/>
                <a:gd name="connsiteX8" fmla="*/ 85344 w 2651760"/>
                <a:gd name="connsiteY8" fmla="*/ 30480 h 61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1760" h="612717">
                  <a:moveTo>
                    <a:pt x="85344" y="30480"/>
                  </a:moveTo>
                  <a:lnTo>
                    <a:pt x="0" y="12192"/>
                  </a:lnTo>
                  <a:lnTo>
                    <a:pt x="2651760" y="12192"/>
                  </a:lnTo>
                  <a:lnTo>
                    <a:pt x="2560320" y="0"/>
                  </a:lnTo>
                  <a:lnTo>
                    <a:pt x="2651760" y="612717"/>
                  </a:lnTo>
                  <a:lnTo>
                    <a:pt x="2651760" y="612717"/>
                  </a:lnTo>
                  <a:lnTo>
                    <a:pt x="0" y="612717"/>
                  </a:lnTo>
                  <a:lnTo>
                    <a:pt x="0" y="612717"/>
                  </a:lnTo>
                  <a:lnTo>
                    <a:pt x="85344" y="30480"/>
                  </a:lnTo>
                  <a:close/>
                </a:path>
              </a:pathLst>
            </a:custGeom>
            <a:solidFill>
              <a:schemeClr val="bg1"/>
            </a:solidFill>
          </p:spPr>
        </p:sp>
        <p:sp>
          <p:nvSpPr>
            <p:cNvPr id="72" name="TextBox 71">
              <a:extLst>
                <a:ext uri="{FF2B5EF4-FFF2-40B4-BE49-F238E27FC236}">
                  <a16:creationId xmlns:a16="http://schemas.microsoft.com/office/drawing/2014/main" id="{395A5B39-77CA-41F2-851B-CE7BBDE4982A}"/>
                </a:ext>
              </a:extLst>
            </p:cNvPr>
            <p:cNvSpPr txBox="1"/>
            <p:nvPr/>
          </p:nvSpPr>
          <p:spPr>
            <a:xfrm>
              <a:off x="4175760" y="5301948"/>
              <a:ext cx="3840480" cy="646331"/>
            </a:xfrm>
            <a:prstGeom prst="rect">
              <a:avLst/>
            </a:prstGeom>
            <a:noFill/>
          </p:spPr>
          <p:txBody>
            <a:bodyPr wrap="square">
              <a:spAutoFit/>
            </a:bodyPr>
            <a:lstStyle/>
            <a:p>
              <a:pPr algn="ctr"/>
              <a:r>
                <a:rPr lang="ar-DZ"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ابرز ال</a:t>
              </a:r>
              <a:r>
                <a:rPr lang="ar-DZ" b="1"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فرص المتاحه لتطوير الاق</a:t>
              </a:r>
              <a:r>
                <a:rPr lang="ar-DZ"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تصاد </a:t>
              </a:r>
              <a:r>
                <a:rPr lang="ar-DZ" b="1"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الدائري في الجزائر </a:t>
              </a:r>
              <a:endParaRPr lang="fr-FR" b="1"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grpSp>
      <p:sp>
        <p:nvSpPr>
          <p:cNvPr id="74" name="Freeform 22">
            <a:extLst>
              <a:ext uri="{FF2B5EF4-FFF2-40B4-BE49-F238E27FC236}">
                <a16:creationId xmlns:a16="http://schemas.microsoft.com/office/drawing/2014/main" id="{3DCE6757-8E84-40A0-9FFE-56065ADE1C89}"/>
              </a:ext>
            </a:extLst>
          </p:cNvPr>
          <p:cNvSpPr/>
          <p:nvPr/>
        </p:nvSpPr>
        <p:spPr>
          <a:xfrm>
            <a:off x="8919363" y="-1225051"/>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10">
              <a:duotone>
                <a:prstClr val="black"/>
                <a:schemeClr val="accent6">
                  <a:tint val="45000"/>
                  <a:satMod val="400000"/>
                </a:schemeClr>
              </a:duotone>
              <a:lum bright="-30000" contrast="-41000"/>
              <a:extLst>
                <a:ext uri="{96DAC541-7B7A-43D3-8B79-37D633B846F1}">
                  <asvg:svgBlip xmlns:asvg="http://schemas.microsoft.com/office/drawing/2016/SVG/main" r:embed="rId11"/>
                </a:ext>
              </a:extLst>
            </a:blip>
            <a:stretch>
              <a:fillRect/>
            </a:stretch>
          </a:blipFill>
          <a:effectLst>
            <a:outerShdw blurRad="571500" dist="50800" dir="5400000" algn="ctr" rotWithShape="0">
              <a:srgbClr val="000000">
                <a:alpha val="43137"/>
              </a:srgbClr>
            </a:outerShdw>
          </a:effectLst>
        </p:spPr>
      </p:sp>
      <p:sp>
        <p:nvSpPr>
          <p:cNvPr id="78" name="TextBox 77">
            <a:extLst>
              <a:ext uri="{FF2B5EF4-FFF2-40B4-BE49-F238E27FC236}">
                <a16:creationId xmlns:a16="http://schemas.microsoft.com/office/drawing/2014/main" id="{D6D95D1E-9AAC-4C42-B88F-CD3B8FC8FBA4}"/>
              </a:ext>
            </a:extLst>
          </p:cNvPr>
          <p:cNvSpPr txBox="1"/>
          <p:nvPr/>
        </p:nvSpPr>
        <p:spPr>
          <a:xfrm>
            <a:off x="11163013" y="1055113"/>
            <a:ext cx="6421605" cy="830997"/>
          </a:xfrm>
          <a:prstGeom prst="rect">
            <a:avLst/>
          </a:prstGeom>
          <a:noFill/>
        </p:spPr>
        <p:txBody>
          <a:bodyPr wrap="square" rtlCol="0">
            <a:spAutoFit/>
          </a:bodyPr>
          <a:lstStyle/>
          <a:p>
            <a:pPr algn="ctr" rtl="1"/>
            <a:r>
              <a:rPr lang="ar-DZ" sz="48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أهداف</a:t>
            </a:r>
            <a:r>
              <a:rPr lang="en-US" sz="48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r>
              <a:rPr lang="ar-DZ" sz="48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r>
              <a:rPr lang="en-US" sz="48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r>
              <a:rPr lang="ar-DZ" sz="4800" b="1"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الدراسة</a:t>
            </a:r>
            <a:r>
              <a:rPr lang="ar-DZ" sz="48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endParaRPr lang="fr-FR" sz="48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Tree>
    <p:extLst>
      <p:ext uri="{BB962C8B-B14F-4D97-AF65-F5344CB8AC3E}">
        <p14:creationId xmlns:p14="http://schemas.microsoft.com/office/powerpoint/2010/main" val="4218340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26">
            <a:extLst>
              <a:ext uri="{FF2B5EF4-FFF2-40B4-BE49-F238E27FC236}">
                <a16:creationId xmlns:a16="http://schemas.microsoft.com/office/drawing/2014/main" id="{FFADD0A1-9797-484C-A6D2-7625A2D0CD4C}"/>
              </a:ext>
            </a:extLst>
          </p:cNvPr>
          <p:cNvSpPr/>
          <p:nvPr/>
        </p:nvSpPr>
        <p:spPr>
          <a:xfrm rot="5400000">
            <a:off x="3525234" y="-1443669"/>
            <a:ext cx="4235490" cy="11285957"/>
          </a:xfrm>
          <a:custGeom>
            <a:avLst/>
            <a:gdLst/>
            <a:ahLst/>
            <a:cxnLst/>
            <a:rect l="l" t="t" r="r" b="b"/>
            <a:pathLst>
              <a:path w="3312414" h="8229600">
                <a:moveTo>
                  <a:pt x="0" y="0"/>
                </a:moveTo>
                <a:lnTo>
                  <a:pt x="3312414" y="0"/>
                </a:lnTo>
                <a:lnTo>
                  <a:pt x="3312414" y="8229600"/>
                </a:lnTo>
                <a:lnTo>
                  <a:pt x="0" y="8229600"/>
                </a:lnTo>
                <a:lnTo>
                  <a:pt x="0" y="0"/>
                </a:lnTo>
                <a:close/>
              </a:path>
            </a:pathLst>
          </a:custGeom>
          <a:blipFill>
            <a:blip r:embed="rId2"/>
            <a:stretch>
              <a:fillRect/>
            </a:stretch>
          </a:blipFill>
        </p:spPr>
        <p:txBody>
          <a:bodyPr/>
          <a:lstStyle/>
          <a:p>
            <a:endParaRPr lang="fr-FR" dirty="0"/>
          </a:p>
        </p:txBody>
      </p:sp>
      <p:sp>
        <p:nvSpPr>
          <p:cNvPr id="2" name="TextBox 1">
            <a:extLst>
              <a:ext uri="{FF2B5EF4-FFF2-40B4-BE49-F238E27FC236}">
                <a16:creationId xmlns:a16="http://schemas.microsoft.com/office/drawing/2014/main" id="{9EDA0540-50EF-4436-8908-B45CFA53B5FE}"/>
              </a:ext>
            </a:extLst>
          </p:cNvPr>
          <p:cNvSpPr txBox="1"/>
          <p:nvPr/>
        </p:nvSpPr>
        <p:spPr>
          <a:xfrm>
            <a:off x="1174838" y="134034"/>
            <a:ext cx="3603081" cy="646331"/>
          </a:xfrm>
          <a:prstGeom prst="rect">
            <a:avLst/>
          </a:prstGeom>
          <a:noFill/>
        </p:spPr>
        <p:txBody>
          <a:bodyPr wrap="square" rtlCol="0">
            <a:spAutoFit/>
          </a:bodyPr>
          <a:lstStyle/>
          <a:p>
            <a:r>
              <a:rPr lang="ar-DZ" sz="3600" b="1" dirty="0">
                <a:solidFill>
                  <a:schemeClr val="bg1"/>
                </a:solidFill>
              </a:rPr>
              <a:t>منهجية الدراسة</a:t>
            </a:r>
            <a:endParaRPr lang="fr-FR" sz="3600" b="1" dirty="0">
              <a:solidFill>
                <a:schemeClr val="bg1"/>
              </a:solidFill>
            </a:endParaRPr>
          </a:p>
        </p:txBody>
      </p:sp>
      <p:sp>
        <p:nvSpPr>
          <p:cNvPr id="3" name="TextBox 2">
            <a:extLst>
              <a:ext uri="{FF2B5EF4-FFF2-40B4-BE49-F238E27FC236}">
                <a16:creationId xmlns:a16="http://schemas.microsoft.com/office/drawing/2014/main" id="{AD58EFEE-E529-44E1-834D-34D8D14C9652}"/>
              </a:ext>
            </a:extLst>
          </p:cNvPr>
          <p:cNvSpPr txBox="1"/>
          <p:nvPr/>
        </p:nvSpPr>
        <p:spPr>
          <a:xfrm>
            <a:off x="1292460" y="2890992"/>
            <a:ext cx="6960588" cy="1938992"/>
          </a:xfrm>
          <a:prstGeom prst="rect">
            <a:avLst/>
          </a:prstGeom>
          <a:noFill/>
        </p:spPr>
        <p:txBody>
          <a:bodyPr wrap="square" rtlCol="0">
            <a:spAutoFit/>
          </a:bodyPr>
          <a:lstStyle/>
          <a:p>
            <a:pPr algn="just" rtl="1"/>
            <a:r>
              <a:rPr lang="ar-DZ" sz="40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اتبعنا المنهج الوصفي التحليلي من خلال تحليل واقع الاقتصاد الدائري في الجزائر</a:t>
            </a:r>
            <a:endParaRPr lang="fr-FR" sz="40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29" name="Freeform 11">
            <a:extLst>
              <a:ext uri="{FF2B5EF4-FFF2-40B4-BE49-F238E27FC236}">
                <a16:creationId xmlns:a16="http://schemas.microsoft.com/office/drawing/2014/main" id="{29E06930-062F-4517-9E60-FD832D66085C}"/>
              </a:ext>
            </a:extLst>
          </p:cNvPr>
          <p:cNvSpPr/>
          <p:nvPr/>
        </p:nvSpPr>
        <p:spPr>
          <a:xfrm rot="20245925">
            <a:off x="79537" y="4797041"/>
            <a:ext cx="2445986" cy="2083937"/>
          </a:xfrm>
          <a:custGeom>
            <a:avLst/>
            <a:gdLst/>
            <a:ahLst/>
            <a:cxnLst/>
            <a:rect l="l" t="t" r="r" b="b"/>
            <a:pathLst>
              <a:path w="10160000" h="8229600">
                <a:moveTo>
                  <a:pt x="0" y="0"/>
                </a:moveTo>
                <a:lnTo>
                  <a:pt x="10160000" y="0"/>
                </a:lnTo>
                <a:lnTo>
                  <a:pt x="10160000" y="8229600"/>
                </a:lnTo>
                <a:lnTo>
                  <a:pt x="0" y="8229600"/>
                </a:lnTo>
                <a:lnTo>
                  <a:pt x="0" y="0"/>
                </a:lnTo>
                <a:close/>
              </a:path>
            </a:pathLst>
          </a:custGeom>
          <a:blipFill>
            <a:blip r:embed="rId3"/>
            <a:stretch>
              <a:fillRect/>
            </a:stretch>
          </a:blipFill>
        </p:spPr>
      </p:sp>
      <p:sp>
        <p:nvSpPr>
          <p:cNvPr id="34" name="Freeform 22">
            <a:extLst>
              <a:ext uri="{FF2B5EF4-FFF2-40B4-BE49-F238E27FC236}">
                <a16:creationId xmlns:a16="http://schemas.microsoft.com/office/drawing/2014/main" id="{08A373BC-2A83-40DA-9CEF-D5C1EC6E06F9}"/>
              </a:ext>
            </a:extLst>
          </p:cNvPr>
          <p:cNvSpPr/>
          <p:nvPr/>
        </p:nvSpPr>
        <p:spPr>
          <a:xfrm>
            <a:off x="8919363" y="-1225051"/>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4">
              <a:duotone>
                <a:prstClr val="black"/>
                <a:schemeClr val="accent6">
                  <a:tint val="45000"/>
                  <a:satMod val="400000"/>
                </a:schemeClr>
              </a:duotone>
              <a:lum bright="-30000" contrast="-41000"/>
              <a:extLst>
                <a:ext uri="{96DAC541-7B7A-43D3-8B79-37D633B846F1}">
                  <asvg:svgBlip xmlns:asvg="http://schemas.microsoft.com/office/drawing/2016/SVG/main" r:embed="rId5"/>
                </a:ext>
              </a:extLst>
            </a:blip>
            <a:stretch>
              <a:fillRect/>
            </a:stretch>
          </a:blipFill>
          <a:effectLst>
            <a:outerShdw blurRad="571500" dist="50800" dir="5400000" algn="ctr" rotWithShape="0">
              <a:srgbClr val="000000">
                <a:alpha val="43137"/>
              </a:srgbClr>
            </a:outerShdw>
          </a:effectLst>
        </p:spPr>
      </p:sp>
      <p:sp>
        <p:nvSpPr>
          <p:cNvPr id="35" name="TextBox 34">
            <a:extLst>
              <a:ext uri="{FF2B5EF4-FFF2-40B4-BE49-F238E27FC236}">
                <a16:creationId xmlns:a16="http://schemas.microsoft.com/office/drawing/2014/main" id="{9C1DD911-5498-42C4-9539-B3FEAD7573F2}"/>
              </a:ext>
            </a:extLst>
          </p:cNvPr>
          <p:cNvSpPr txBox="1"/>
          <p:nvPr/>
        </p:nvSpPr>
        <p:spPr>
          <a:xfrm>
            <a:off x="5957965" y="1055113"/>
            <a:ext cx="6421605" cy="830997"/>
          </a:xfrm>
          <a:prstGeom prst="rect">
            <a:avLst/>
          </a:prstGeom>
          <a:noFill/>
        </p:spPr>
        <p:txBody>
          <a:bodyPr wrap="square" rtlCol="0">
            <a:spAutoFit/>
          </a:bodyPr>
          <a:lstStyle/>
          <a:p>
            <a:pPr algn="ctr" rtl="1"/>
            <a:r>
              <a:rPr lang="ar-DZ" sz="48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أهداف</a:t>
            </a:r>
            <a:r>
              <a:rPr lang="en-US" sz="48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r>
              <a:rPr lang="ar-DZ" sz="48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r>
              <a:rPr lang="en-US" sz="48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r>
              <a:rPr lang="ar-DZ" sz="4800" b="1"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الدراسة</a:t>
            </a:r>
            <a:r>
              <a:rPr lang="ar-DZ" sz="48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a:t>
            </a:r>
            <a:endParaRPr lang="fr-FR" sz="48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42" name="Freeform 24">
            <a:extLst>
              <a:ext uri="{FF2B5EF4-FFF2-40B4-BE49-F238E27FC236}">
                <a16:creationId xmlns:a16="http://schemas.microsoft.com/office/drawing/2014/main" id="{3730E398-AFD9-4672-9528-A1A45126C760}"/>
              </a:ext>
            </a:extLst>
          </p:cNvPr>
          <p:cNvSpPr/>
          <p:nvPr/>
        </p:nvSpPr>
        <p:spPr>
          <a:xfrm>
            <a:off x="4678679" y="6858000"/>
            <a:ext cx="2956562" cy="4084320"/>
          </a:xfrm>
          <a:custGeom>
            <a:avLst/>
            <a:gdLst>
              <a:gd name="connsiteX0" fmla="*/ 1455173 w 7315200"/>
              <a:gd name="connsiteY0" fmla="*/ 0 h 2513768"/>
              <a:gd name="connsiteX1" fmla="*/ 7315200 w 7315200"/>
              <a:gd name="connsiteY1" fmla="*/ 0 h 2513768"/>
              <a:gd name="connsiteX2" fmla="*/ 7315200 w 7315200"/>
              <a:gd name="connsiteY2" fmla="*/ 2513768 h 2513768"/>
              <a:gd name="connsiteX3" fmla="*/ 0 w 7315200"/>
              <a:gd name="connsiteY3" fmla="*/ 2513768 h 2513768"/>
              <a:gd name="connsiteX4" fmla="*/ 1455173 w 7315200"/>
              <a:gd name="connsiteY4" fmla="*/ 0 h 2513768"/>
              <a:gd name="connsiteX0" fmla="*/ 1455173 w 7315200"/>
              <a:gd name="connsiteY0" fmla="*/ 0 h 2513768"/>
              <a:gd name="connsiteX1" fmla="*/ 5624053 w 7315200"/>
              <a:gd name="connsiteY1" fmla="*/ 0 h 2513768"/>
              <a:gd name="connsiteX2" fmla="*/ 7315200 w 7315200"/>
              <a:gd name="connsiteY2" fmla="*/ 2513768 h 2513768"/>
              <a:gd name="connsiteX3" fmla="*/ 0 w 7315200"/>
              <a:gd name="connsiteY3" fmla="*/ 2513768 h 2513768"/>
              <a:gd name="connsiteX4" fmla="*/ 1455173 w 7315200"/>
              <a:gd name="connsiteY4" fmla="*/ 0 h 2513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0" h="2513768">
                <a:moveTo>
                  <a:pt x="1455173" y="0"/>
                </a:moveTo>
                <a:lnTo>
                  <a:pt x="5624053" y="0"/>
                </a:lnTo>
                <a:lnTo>
                  <a:pt x="7315200" y="2513768"/>
                </a:lnTo>
                <a:lnTo>
                  <a:pt x="0" y="2513768"/>
                </a:lnTo>
                <a:lnTo>
                  <a:pt x="1455173" y="0"/>
                </a:lnTo>
                <a:close/>
              </a:path>
            </a:pathLst>
          </a:custGeom>
          <a:gradFill>
            <a:gsLst>
              <a:gs pos="100000">
                <a:srgbClr val="02A651"/>
              </a:gs>
              <a:gs pos="3000">
                <a:schemeClr val="tx1">
                  <a:lumMod val="85000"/>
                  <a:lumOff val="15000"/>
                </a:schemeClr>
              </a:gs>
            </a:gsLst>
            <a:lin ang="0" scaled="1"/>
          </a:gradFill>
        </p:spPr>
      </p:sp>
      <p:pic>
        <p:nvPicPr>
          <p:cNvPr id="46" name="Picture 45">
            <a:extLst>
              <a:ext uri="{FF2B5EF4-FFF2-40B4-BE49-F238E27FC236}">
                <a16:creationId xmlns:a16="http://schemas.microsoft.com/office/drawing/2014/main" id="{6E391A61-37ED-4497-AEBD-B6991905CA54}"/>
              </a:ext>
            </a:extLst>
          </p:cNvPr>
          <p:cNvPicPr>
            <a:picLocks noChangeAspect="1"/>
          </p:cNvPicPr>
          <p:nvPr/>
        </p:nvPicPr>
        <p:blipFill rotWithShape="1">
          <a:blip r:embed="rId6">
            <a:duotone>
              <a:prstClr val="black"/>
              <a:schemeClr val="accent6">
                <a:tint val="45000"/>
                <a:satMod val="400000"/>
              </a:schemeClr>
            </a:duotone>
            <a:extLst>
              <a:ext uri="{BEBA8EAE-BF5A-486C-A8C5-ECC9F3942E4B}">
                <a14:imgProps xmlns:a14="http://schemas.microsoft.com/office/drawing/2010/main">
                  <a14:imgLayer r:embed="rId7">
                    <a14:imgEffect>
                      <a14:brightnessContrast bright="-14000" contrast="39000"/>
                    </a14:imgEffect>
                  </a14:imgLayer>
                </a14:imgProps>
              </a:ext>
              <a:ext uri="{28A0092B-C50C-407E-A947-70E740481C1C}">
                <a14:useLocalDpi xmlns:a14="http://schemas.microsoft.com/office/drawing/2010/main" val="0"/>
              </a:ext>
            </a:extLst>
          </a:blip>
          <a:srcRect l="54292" b="19481"/>
          <a:stretch/>
        </p:blipFill>
        <p:spPr>
          <a:xfrm>
            <a:off x="4842057" y="7003366"/>
            <a:ext cx="2507886" cy="2485074"/>
          </a:xfrm>
          <a:prstGeom prst="rect">
            <a:avLst/>
          </a:prstGeom>
          <a:effectLst>
            <a:outerShdw blurRad="533400" dist="1993900" dir="5400000" sx="52000" sy="52000" algn="t" rotWithShape="0">
              <a:prstClr val="black">
                <a:alpha val="40000"/>
              </a:prstClr>
            </a:outerShdw>
          </a:effectLst>
        </p:spPr>
      </p:pic>
      <p:sp>
        <p:nvSpPr>
          <p:cNvPr id="48" name="TextBox 47">
            <a:extLst>
              <a:ext uri="{FF2B5EF4-FFF2-40B4-BE49-F238E27FC236}">
                <a16:creationId xmlns:a16="http://schemas.microsoft.com/office/drawing/2014/main" id="{1AE179D7-8F4F-4904-942F-0D66261CDB08}"/>
              </a:ext>
            </a:extLst>
          </p:cNvPr>
          <p:cNvSpPr txBox="1"/>
          <p:nvPr/>
        </p:nvSpPr>
        <p:spPr>
          <a:xfrm>
            <a:off x="4949779" y="7626851"/>
            <a:ext cx="2292442" cy="1077218"/>
          </a:xfrm>
          <a:prstGeom prst="rect">
            <a:avLst/>
          </a:prstGeom>
          <a:noFill/>
        </p:spPr>
        <p:txBody>
          <a:bodyPr wrap="square" rtlCol="0">
            <a:spAutoFit/>
          </a:bodyPr>
          <a:lstStyle/>
          <a:p>
            <a:pPr algn="ctr" rtl="1"/>
            <a:r>
              <a:rPr lang="ar-DZ" sz="32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اهداف الدراسة </a:t>
            </a:r>
            <a:endParaRPr lang="fr-FR" sz="3200"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56" name="Freeform: Shape 55">
            <a:extLst>
              <a:ext uri="{FF2B5EF4-FFF2-40B4-BE49-F238E27FC236}">
                <a16:creationId xmlns:a16="http://schemas.microsoft.com/office/drawing/2014/main" id="{9DC4732D-3209-4BF8-8028-F5270BE89EBA}"/>
              </a:ext>
            </a:extLst>
          </p:cNvPr>
          <p:cNvSpPr/>
          <p:nvPr/>
        </p:nvSpPr>
        <p:spPr>
          <a:xfrm>
            <a:off x="4470404" y="8040477"/>
            <a:ext cx="122784"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57" name="Rectangle: Rounded Corners 56">
            <a:extLst>
              <a:ext uri="{FF2B5EF4-FFF2-40B4-BE49-F238E27FC236}">
                <a16:creationId xmlns:a16="http://schemas.microsoft.com/office/drawing/2014/main" id="{8CA76CC0-C676-4577-9250-3EA444693595}"/>
              </a:ext>
            </a:extLst>
          </p:cNvPr>
          <p:cNvSpPr/>
          <p:nvPr/>
        </p:nvSpPr>
        <p:spPr>
          <a:xfrm>
            <a:off x="426720" y="8040477"/>
            <a:ext cx="3863343" cy="600525"/>
          </a:xfrm>
          <a:prstGeom prst="roundRect">
            <a:avLst>
              <a:gd name="adj" fmla="val 21743"/>
            </a:avLst>
          </a:prstGeom>
          <a:gradFill>
            <a:gsLst>
              <a:gs pos="100000">
                <a:srgbClr val="02A651"/>
              </a:gs>
              <a:gs pos="3000">
                <a:schemeClr val="tx1">
                  <a:lumMod val="85000"/>
                  <a:lumOff val="15000"/>
                </a:schemeClr>
              </a:gs>
            </a:gsLst>
            <a:lin ang="0" scaled="1"/>
          </a:gradFill>
        </p:spPr>
      </p:sp>
      <p:sp>
        <p:nvSpPr>
          <p:cNvPr id="58" name="TextBox 57">
            <a:extLst>
              <a:ext uri="{FF2B5EF4-FFF2-40B4-BE49-F238E27FC236}">
                <a16:creationId xmlns:a16="http://schemas.microsoft.com/office/drawing/2014/main" id="{97409925-4D62-401A-8B91-0D809F067E1F}"/>
              </a:ext>
            </a:extLst>
          </p:cNvPr>
          <p:cNvSpPr txBox="1"/>
          <p:nvPr/>
        </p:nvSpPr>
        <p:spPr>
          <a:xfrm>
            <a:off x="441960" y="8054766"/>
            <a:ext cx="3949833" cy="646331"/>
          </a:xfrm>
          <a:prstGeom prst="rect">
            <a:avLst/>
          </a:prstGeom>
          <a:noFill/>
        </p:spPr>
        <p:txBody>
          <a:bodyPr wrap="square" rtlCol="0">
            <a:spAutoFit/>
          </a:bodyPr>
          <a:lstStyle/>
          <a:p>
            <a:pPr algn="ctr"/>
            <a:r>
              <a:rPr lang="ar-DZ"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توضيح الاستراتيجيه الوطنيه لتطوير قطاع اعاده التدوير في الجزائر</a:t>
            </a:r>
            <a:endParaRPr lang="fr-FR"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59" name="Freeform: Shape 58">
            <a:extLst>
              <a:ext uri="{FF2B5EF4-FFF2-40B4-BE49-F238E27FC236}">
                <a16:creationId xmlns:a16="http://schemas.microsoft.com/office/drawing/2014/main" id="{DDED5D46-B0D9-4663-8594-EE509EBCC1D6}"/>
              </a:ext>
            </a:extLst>
          </p:cNvPr>
          <p:cNvSpPr/>
          <p:nvPr/>
        </p:nvSpPr>
        <p:spPr>
          <a:xfrm>
            <a:off x="4470401" y="7160944"/>
            <a:ext cx="122784"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60" name="Rectangle: Rounded Corners 59">
            <a:extLst>
              <a:ext uri="{FF2B5EF4-FFF2-40B4-BE49-F238E27FC236}">
                <a16:creationId xmlns:a16="http://schemas.microsoft.com/office/drawing/2014/main" id="{0CC4012C-A946-4803-BD90-91845CF9D38A}"/>
              </a:ext>
            </a:extLst>
          </p:cNvPr>
          <p:cNvSpPr/>
          <p:nvPr/>
        </p:nvSpPr>
        <p:spPr>
          <a:xfrm>
            <a:off x="426721" y="7160944"/>
            <a:ext cx="3863340" cy="600525"/>
          </a:xfrm>
          <a:prstGeom prst="roundRect">
            <a:avLst>
              <a:gd name="adj" fmla="val 17619"/>
            </a:avLst>
          </a:prstGeom>
          <a:gradFill flip="none" rotWithShape="1">
            <a:gsLst>
              <a:gs pos="100000">
                <a:srgbClr val="02A651"/>
              </a:gs>
              <a:gs pos="5000">
                <a:schemeClr val="tx1">
                  <a:lumMod val="85000"/>
                  <a:lumOff val="15000"/>
                </a:schemeClr>
              </a:gs>
            </a:gsLst>
            <a:lin ang="0" scaled="1"/>
            <a:tileRect/>
          </a:gradFill>
        </p:spPr>
      </p:sp>
      <p:sp>
        <p:nvSpPr>
          <p:cNvPr id="64" name="TextBox 63">
            <a:extLst>
              <a:ext uri="{FF2B5EF4-FFF2-40B4-BE49-F238E27FC236}">
                <a16:creationId xmlns:a16="http://schemas.microsoft.com/office/drawing/2014/main" id="{4E02338C-F510-4074-AD05-1A6971B47277}"/>
              </a:ext>
            </a:extLst>
          </p:cNvPr>
          <p:cNvSpPr txBox="1"/>
          <p:nvPr/>
        </p:nvSpPr>
        <p:spPr>
          <a:xfrm>
            <a:off x="563880" y="7168262"/>
            <a:ext cx="3688080" cy="646331"/>
          </a:xfrm>
          <a:prstGeom prst="rect">
            <a:avLst/>
          </a:prstGeom>
          <a:noFill/>
        </p:spPr>
        <p:txBody>
          <a:bodyPr wrap="square">
            <a:spAutoFit/>
          </a:bodyPr>
          <a:lstStyle/>
          <a:p>
            <a:pPr algn="ctr"/>
            <a:r>
              <a:rPr lang="ar-DZ"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بيان الافاق المستقبلية للاقتصاد الدائري</a:t>
            </a:r>
            <a:endParaRPr lang="fr-FR"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65" name="Rectangle: Rounded Corners 64">
            <a:extLst>
              <a:ext uri="{FF2B5EF4-FFF2-40B4-BE49-F238E27FC236}">
                <a16:creationId xmlns:a16="http://schemas.microsoft.com/office/drawing/2014/main" id="{911202A0-C3F8-4073-83ED-C2FCC57A2B80}"/>
              </a:ext>
            </a:extLst>
          </p:cNvPr>
          <p:cNvSpPr/>
          <p:nvPr/>
        </p:nvSpPr>
        <p:spPr>
          <a:xfrm>
            <a:off x="7894320" y="8040477"/>
            <a:ext cx="3863343" cy="600525"/>
          </a:xfrm>
          <a:prstGeom prst="roundRect">
            <a:avLst>
              <a:gd name="adj" fmla="val 21743"/>
            </a:avLst>
          </a:prstGeom>
          <a:gradFill>
            <a:gsLst>
              <a:gs pos="100000">
                <a:srgbClr val="02A651"/>
              </a:gs>
              <a:gs pos="3000">
                <a:schemeClr val="tx1">
                  <a:lumMod val="85000"/>
                  <a:lumOff val="15000"/>
                </a:schemeClr>
              </a:gs>
            </a:gsLst>
            <a:lin ang="0" scaled="1"/>
          </a:gradFill>
        </p:spPr>
      </p:sp>
      <p:sp>
        <p:nvSpPr>
          <p:cNvPr id="66" name="TextBox 65">
            <a:extLst>
              <a:ext uri="{FF2B5EF4-FFF2-40B4-BE49-F238E27FC236}">
                <a16:creationId xmlns:a16="http://schemas.microsoft.com/office/drawing/2014/main" id="{BB6B0DC7-53C0-431F-93C9-0EF9008195CC}"/>
              </a:ext>
            </a:extLst>
          </p:cNvPr>
          <p:cNvSpPr txBox="1"/>
          <p:nvPr/>
        </p:nvSpPr>
        <p:spPr>
          <a:xfrm>
            <a:off x="7972682" y="8039526"/>
            <a:ext cx="3777358" cy="646331"/>
          </a:xfrm>
          <a:prstGeom prst="rect">
            <a:avLst/>
          </a:prstGeom>
          <a:noFill/>
        </p:spPr>
        <p:txBody>
          <a:bodyPr wrap="square" rtlCol="0">
            <a:spAutoFit/>
          </a:bodyPr>
          <a:lstStyle/>
          <a:p>
            <a:pPr algn="ctr"/>
            <a:r>
              <a:rPr lang="ar-DZ"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التطرق للجهود التي قدمتها الجزائر في مجال الاقتصاد الدائري</a:t>
            </a:r>
            <a:endParaRPr lang="fr-FR"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70" name="Rectangle: Rounded Corners 69">
            <a:extLst>
              <a:ext uri="{FF2B5EF4-FFF2-40B4-BE49-F238E27FC236}">
                <a16:creationId xmlns:a16="http://schemas.microsoft.com/office/drawing/2014/main" id="{8E6CEF23-CD58-4984-B939-46EEC5B52DB5}"/>
              </a:ext>
            </a:extLst>
          </p:cNvPr>
          <p:cNvSpPr/>
          <p:nvPr/>
        </p:nvSpPr>
        <p:spPr>
          <a:xfrm>
            <a:off x="7894321" y="7160944"/>
            <a:ext cx="3863340" cy="600525"/>
          </a:xfrm>
          <a:prstGeom prst="roundRect">
            <a:avLst>
              <a:gd name="adj" fmla="val 17619"/>
            </a:avLst>
          </a:prstGeom>
          <a:gradFill flip="none" rotWithShape="1">
            <a:gsLst>
              <a:gs pos="100000">
                <a:srgbClr val="02A651"/>
              </a:gs>
              <a:gs pos="5000">
                <a:schemeClr val="tx1">
                  <a:lumMod val="85000"/>
                  <a:lumOff val="15000"/>
                </a:schemeClr>
              </a:gs>
            </a:gsLst>
            <a:lin ang="0" scaled="1"/>
            <a:tileRect/>
          </a:gradFill>
        </p:spPr>
      </p:sp>
      <p:sp>
        <p:nvSpPr>
          <p:cNvPr id="71" name="TextBox 70">
            <a:extLst>
              <a:ext uri="{FF2B5EF4-FFF2-40B4-BE49-F238E27FC236}">
                <a16:creationId xmlns:a16="http://schemas.microsoft.com/office/drawing/2014/main" id="{0F4675DC-9A98-4891-ACC1-E3BD646133F8}"/>
              </a:ext>
            </a:extLst>
          </p:cNvPr>
          <p:cNvSpPr txBox="1"/>
          <p:nvPr/>
        </p:nvSpPr>
        <p:spPr>
          <a:xfrm>
            <a:off x="8122920" y="7137782"/>
            <a:ext cx="3322478" cy="646331"/>
          </a:xfrm>
          <a:prstGeom prst="rect">
            <a:avLst/>
          </a:prstGeom>
          <a:noFill/>
        </p:spPr>
        <p:txBody>
          <a:bodyPr wrap="square">
            <a:spAutoFit/>
          </a:bodyPr>
          <a:lstStyle/>
          <a:p>
            <a:pPr algn="ctr"/>
            <a:r>
              <a:rPr lang="ar-DZ"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تحديد التحديات التي تواجه تطبيق الاقتصاد الدائري</a:t>
            </a:r>
            <a:endParaRPr lang="fr-FR"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72" name="Freeform: Shape 71">
            <a:extLst>
              <a:ext uri="{FF2B5EF4-FFF2-40B4-BE49-F238E27FC236}">
                <a16:creationId xmlns:a16="http://schemas.microsoft.com/office/drawing/2014/main" id="{6C83088D-D78A-4F8C-8E82-D058FBAEE562}"/>
              </a:ext>
            </a:extLst>
          </p:cNvPr>
          <p:cNvSpPr/>
          <p:nvPr/>
        </p:nvSpPr>
        <p:spPr>
          <a:xfrm>
            <a:off x="7609844" y="8063924"/>
            <a:ext cx="122784"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sp>
        <p:nvSpPr>
          <p:cNvPr id="73" name="Freeform: Shape 72">
            <a:extLst>
              <a:ext uri="{FF2B5EF4-FFF2-40B4-BE49-F238E27FC236}">
                <a16:creationId xmlns:a16="http://schemas.microsoft.com/office/drawing/2014/main" id="{F960A92C-8095-479B-BB96-A17E67C1F6E0}"/>
              </a:ext>
            </a:extLst>
          </p:cNvPr>
          <p:cNvSpPr/>
          <p:nvPr/>
        </p:nvSpPr>
        <p:spPr>
          <a:xfrm>
            <a:off x="7609841" y="7160944"/>
            <a:ext cx="122784" cy="600525"/>
          </a:xfrm>
          <a:custGeom>
            <a:avLst/>
            <a:gdLst>
              <a:gd name="connsiteX0" fmla="*/ 0 w 314325"/>
              <a:gd name="connsiteY0" fmla="*/ 0 h 600525"/>
              <a:gd name="connsiteX1" fmla="*/ 314325 w 314325"/>
              <a:gd name="connsiteY1" fmla="*/ 0 h 600525"/>
              <a:gd name="connsiteX2" fmla="*/ 314325 w 314325"/>
              <a:gd name="connsiteY2" fmla="*/ 600525 h 600525"/>
              <a:gd name="connsiteX3" fmla="*/ 0 w 314325"/>
              <a:gd name="connsiteY3" fmla="*/ 600525 h 600525"/>
              <a:gd name="connsiteX4" fmla="*/ 0 w 314325"/>
              <a:gd name="connsiteY4" fmla="*/ 0 h 60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0525">
                <a:moveTo>
                  <a:pt x="0" y="0"/>
                </a:moveTo>
                <a:lnTo>
                  <a:pt x="314325" y="0"/>
                </a:lnTo>
                <a:lnTo>
                  <a:pt x="314325" y="600525"/>
                </a:lnTo>
                <a:lnTo>
                  <a:pt x="0" y="600525"/>
                </a:lnTo>
                <a:lnTo>
                  <a:pt x="0" y="0"/>
                </a:lnTo>
                <a:close/>
              </a:path>
            </a:pathLst>
          </a:custGeom>
          <a:solidFill>
            <a:schemeClr val="tx1">
              <a:lumMod val="75000"/>
              <a:lumOff val="25000"/>
            </a:schemeClr>
          </a:solidFill>
        </p:spPr>
      </p:sp>
      <p:grpSp>
        <p:nvGrpSpPr>
          <p:cNvPr id="74" name="Group 73">
            <a:extLst>
              <a:ext uri="{FF2B5EF4-FFF2-40B4-BE49-F238E27FC236}">
                <a16:creationId xmlns:a16="http://schemas.microsoft.com/office/drawing/2014/main" id="{BA5FE94F-4F50-4B7D-833B-08C1914A3077}"/>
              </a:ext>
            </a:extLst>
          </p:cNvPr>
          <p:cNvGrpSpPr/>
          <p:nvPr/>
        </p:nvGrpSpPr>
        <p:grpSpPr>
          <a:xfrm>
            <a:off x="4114801" y="7402752"/>
            <a:ext cx="3901439" cy="655681"/>
            <a:chOff x="4114801" y="5292598"/>
            <a:chExt cx="3901439" cy="655681"/>
          </a:xfrm>
        </p:grpSpPr>
        <p:sp>
          <p:nvSpPr>
            <p:cNvPr id="75" name="Rectangle: Rounded Corners 74">
              <a:extLst>
                <a:ext uri="{FF2B5EF4-FFF2-40B4-BE49-F238E27FC236}">
                  <a16:creationId xmlns:a16="http://schemas.microsoft.com/office/drawing/2014/main" id="{C6F991D7-DC7D-424D-B492-B5AA11669885}"/>
                </a:ext>
              </a:extLst>
            </p:cNvPr>
            <p:cNvSpPr/>
            <p:nvPr/>
          </p:nvSpPr>
          <p:spPr>
            <a:xfrm>
              <a:off x="4114801" y="5325110"/>
              <a:ext cx="3863340" cy="600525"/>
            </a:xfrm>
            <a:prstGeom prst="roundRect">
              <a:avLst>
                <a:gd name="adj" fmla="val 17619"/>
              </a:avLst>
            </a:prstGeom>
            <a:gradFill flip="none" rotWithShape="1">
              <a:gsLst>
                <a:gs pos="100000">
                  <a:srgbClr val="02A651"/>
                </a:gs>
                <a:gs pos="5000">
                  <a:schemeClr val="tx1">
                    <a:lumMod val="85000"/>
                    <a:lumOff val="15000"/>
                  </a:schemeClr>
                </a:gs>
              </a:gsLst>
              <a:lin ang="0" scaled="1"/>
              <a:tileRect/>
            </a:gradFill>
          </p:spPr>
        </p:sp>
        <p:sp>
          <p:nvSpPr>
            <p:cNvPr id="76" name="Rectangle: Rounded Corners 72">
              <a:extLst>
                <a:ext uri="{FF2B5EF4-FFF2-40B4-BE49-F238E27FC236}">
                  <a16:creationId xmlns:a16="http://schemas.microsoft.com/office/drawing/2014/main" id="{CC495C18-E429-4F7D-B81D-F0ACA186E259}"/>
                </a:ext>
              </a:extLst>
            </p:cNvPr>
            <p:cNvSpPr/>
            <p:nvPr/>
          </p:nvSpPr>
          <p:spPr>
            <a:xfrm>
              <a:off x="4815840" y="5292598"/>
              <a:ext cx="2651760" cy="612717"/>
            </a:xfrm>
            <a:custGeom>
              <a:avLst/>
              <a:gdLst>
                <a:gd name="connsiteX0" fmla="*/ 0 w 2651760"/>
                <a:gd name="connsiteY0" fmla="*/ 0 h 600525"/>
                <a:gd name="connsiteX1" fmla="*/ 0 w 2651760"/>
                <a:gd name="connsiteY1" fmla="*/ 0 h 600525"/>
                <a:gd name="connsiteX2" fmla="*/ 2651760 w 2651760"/>
                <a:gd name="connsiteY2" fmla="*/ 0 h 600525"/>
                <a:gd name="connsiteX3" fmla="*/ 2651760 w 2651760"/>
                <a:gd name="connsiteY3" fmla="*/ 0 h 600525"/>
                <a:gd name="connsiteX4" fmla="*/ 2651760 w 2651760"/>
                <a:gd name="connsiteY4" fmla="*/ 600525 h 600525"/>
                <a:gd name="connsiteX5" fmla="*/ 2651760 w 2651760"/>
                <a:gd name="connsiteY5" fmla="*/ 600525 h 600525"/>
                <a:gd name="connsiteX6" fmla="*/ 0 w 2651760"/>
                <a:gd name="connsiteY6" fmla="*/ 600525 h 600525"/>
                <a:gd name="connsiteX7" fmla="*/ 0 w 2651760"/>
                <a:gd name="connsiteY7" fmla="*/ 600525 h 600525"/>
                <a:gd name="connsiteX8" fmla="*/ 0 w 2651760"/>
                <a:gd name="connsiteY8" fmla="*/ 0 h 600525"/>
                <a:gd name="connsiteX0" fmla="*/ 85344 w 2651760"/>
                <a:gd name="connsiteY0" fmla="*/ 18288 h 600525"/>
                <a:gd name="connsiteX1" fmla="*/ 0 w 2651760"/>
                <a:gd name="connsiteY1" fmla="*/ 0 h 600525"/>
                <a:gd name="connsiteX2" fmla="*/ 2651760 w 2651760"/>
                <a:gd name="connsiteY2" fmla="*/ 0 h 600525"/>
                <a:gd name="connsiteX3" fmla="*/ 2651760 w 2651760"/>
                <a:gd name="connsiteY3" fmla="*/ 0 h 600525"/>
                <a:gd name="connsiteX4" fmla="*/ 2651760 w 2651760"/>
                <a:gd name="connsiteY4" fmla="*/ 600525 h 600525"/>
                <a:gd name="connsiteX5" fmla="*/ 2651760 w 2651760"/>
                <a:gd name="connsiteY5" fmla="*/ 600525 h 600525"/>
                <a:gd name="connsiteX6" fmla="*/ 0 w 2651760"/>
                <a:gd name="connsiteY6" fmla="*/ 600525 h 600525"/>
                <a:gd name="connsiteX7" fmla="*/ 0 w 2651760"/>
                <a:gd name="connsiteY7" fmla="*/ 600525 h 600525"/>
                <a:gd name="connsiteX8" fmla="*/ 85344 w 2651760"/>
                <a:gd name="connsiteY8" fmla="*/ 18288 h 600525"/>
                <a:gd name="connsiteX0" fmla="*/ 85344 w 2651760"/>
                <a:gd name="connsiteY0" fmla="*/ 30480 h 612717"/>
                <a:gd name="connsiteX1" fmla="*/ 0 w 2651760"/>
                <a:gd name="connsiteY1" fmla="*/ 12192 h 612717"/>
                <a:gd name="connsiteX2" fmla="*/ 2651760 w 2651760"/>
                <a:gd name="connsiteY2" fmla="*/ 12192 h 612717"/>
                <a:gd name="connsiteX3" fmla="*/ 2560320 w 2651760"/>
                <a:gd name="connsiteY3" fmla="*/ 0 h 612717"/>
                <a:gd name="connsiteX4" fmla="*/ 2651760 w 2651760"/>
                <a:gd name="connsiteY4" fmla="*/ 612717 h 612717"/>
                <a:gd name="connsiteX5" fmla="*/ 2651760 w 2651760"/>
                <a:gd name="connsiteY5" fmla="*/ 612717 h 612717"/>
                <a:gd name="connsiteX6" fmla="*/ 0 w 2651760"/>
                <a:gd name="connsiteY6" fmla="*/ 612717 h 612717"/>
                <a:gd name="connsiteX7" fmla="*/ 0 w 2651760"/>
                <a:gd name="connsiteY7" fmla="*/ 612717 h 612717"/>
                <a:gd name="connsiteX8" fmla="*/ 85344 w 2651760"/>
                <a:gd name="connsiteY8" fmla="*/ 30480 h 61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1760" h="612717">
                  <a:moveTo>
                    <a:pt x="85344" y="30480"/>
                  </a:moveTo>
                  <a:lnTo>
                    <a:pt x="0" y="12192"/>
                  </a:lnTo>
                  <a:lnTo>
                    <a:pt x="2651760" y="12192"/>
                  </a:lnTo>
                  <a:lnTo>
                    <a:pt x="2560320" y="0"/>
                  </a:lnTo>
                  <a:lnTo>
                    <a:pt x="2651760" y="612717"/>
                  </a:lnTo>
                  <a:lnTo>
                    <a:pt x="2651760" y="612717"/>
                  </a:lnTo>
                  <a:lnTo>
                    <a:pt x="0" y="612717"/>
                  </a:lnTo>
                  <a:lnTo>
                    <a:pt x="0" y="612717"/>
                  </a:lnTo>
                  <a:lnTo>
                    <a:pt x="85344" y="30480"/>
                  </a:lnTo>
                  <a:close/>
                </a:path>
              </a:pathLst>
            </a:custGeom>
            <a:solidFill>
              <a:schemeClr val="bg1"/>
            </a:solidFill>
          </p:spPr>
        </p:sp>
        <p:sp>
          <p:nvSpPr>
            <p:cNvPr id="77" name="TextBox 76">
              <a:extLst>
                <a:ext uri="{FF2B5EF4-FFF2-40B4-BE49-F238E27FC236}">
                  <a16:creationId xmlns:a16="http://schemas.microsoft.com/office/drawing/2014/main" id="{305CCF9D-E1B8-4445-A68F-DC202A6FCAD0}"/>
                </a:ext>
              </a:extLst>
            </p:cNvPr>
            <p:cNvSpPr txBox="1"/>
            <p:nvPr/>
          </p:nvSpPr>
          <p:spPr>
            <a:xfrm>
              <a:off x="4175760" y="5301948"/>
              <a:ext cx="3840480" cy="646331"/>
            </a:xfrm>
            <a:prstGeom prst="rect">
              <a:avLst/>
            </a:prstGeom>
            <a:noFill/>
          </p:spPr>
          <p:txBody>
            <a:bodyPr wrap="square">
              <a:spAutoFit/>
            </a:bodyPr>
            <a:lstStyle/>
            <a:p>
              <a:pPr algn="ctr"/>
              <a:r>
                <a:rPr lang="ar-DZ"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ابرز ال</a:t>
              </a:r>
              <a:r>
                <a:rPr lang="ar-DZ" b="1"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فرص المتاحه لتطوير الاق</a:t>
              </a:r>
              <a:r>
                <a:rPr lang="ar-DZ" b="1"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تصاد </a:t>
              </a:r>
              <a:r>
                <a:rPr lang="ar-DZ" b="1"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الدائري في الجزائر </a:t>
              </a:r>
              <a:endParaRPr lang="fr-FR" b="1"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grpSp>
      <p:sp>
        <p:nvSpPr>
          <p:cNvPr id="78" name="Freeform 9">
            <a:extLst>
              <a:ext uri="{FF2B5EF4-FFF2-40B4-BE49-F238E27FC236}">
                <a16:creationId xmlns:a16="http://schemas.microsoft.com/office/drawing/2014/main" id="{E530A3F8-9998-4753-A117-D96BFF6CDFE7}"/>
              </a:ext>
            </a:extLst>
          </p:cNvPr>
          <p:cNvSpPr/>
          <p:nvPr/>
        </p:nvSpPr>
        <p:spPr>
          <a:xfrm rot="10800000">
            <a:off x="0" y="0"/>
            <a:ext cx="7315200" cy="914400"/>
          </a:xfrm>
          <a:custGeom>
            <a:avLst/>
            <a:gdLst/>
            <a:ahLst/>
            <a:cxnLst/>
            <a:rect l="l" t="t" r="r" b="b"/>
            <a:pathLst>
              <a:path w="7315200" h="914400">
                <a:moveTo>
                  <a:pt x="0" y="0"/>
                </a:moveTo>
                <a:lnTo>
                  <a:pt x="7315200" y="0"/>
                </a:lnTo>
                <a:lnTo>
                  <a:pt x="7315200" y="914400"/>
                </a:lnTo>
                <a:lnTo>
                  <a:pt x="0" y="914400"/>
                </a:lnTo>
                <a:lnTo>
                  <a:pt x="0" y="0"/>
                </a:lnTo>
                <a:close/>
              </a:path>
            </a:pathLst>
          </a:custGeom>
          <a:blipFill>
            <a:blip r:embed="rId8">
              <a:duotone>
                <a:prstClr val="black"/>
                <a:schemeClr val="accent6">
                  <a:tint val="45000"/>
                  <a:satMod val="400000"/>
                </a:schemeClr>
              </a:duotone>
              <a:lum contrast="42000"/>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3644662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Parallelogram 35">
            <a:extLst>
              <a:ext uri="{FF2B5EF4-FFF2-40B4-BE49-F238E27FC236}">
                <a16:creationId xmlns:a16="http://schemas.microsoft.com/office/drawing/2014/main" id="{3B5D8AFF-B369-4E21-81A5-04B898BA1389}"/>
              </a:ext>
            </a:extLst>
          </p:cNvPr>
          <p:cNvSpPr/>
          <p:nvPr/>
        </p:nvSpPr>
        <p:spPr>
          <a:xfrm>
            <a:off x="3642360" y="6858000"/>
            <a:ext cx="4907280" cy="2743200"/>
          </a:xfrm>
          <a:prstGeom prst="parallelogram">
            <a:avLst>
              <a:gd name="adj" fmla="val 22778"/>
            </a:avLst>
          </a:prstGeom>
          <a:gradFill flip="none" rotWithShape="1">
            <a:gsLst>
              <a:gs pos="100000">
                <a:srgbClr val="02A651"/>
              </a:gs>
              <a:gs pos="32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300A185-1DF5-4530-9585-EBBD4695EFDF}"/>
              </a:ext>
            </a:extLst>
          </p:cNvPr>
          <p:cNvSpPr/>
          <p:nvPr/>
        </p:nvSpPr>
        <p:spPr>
          <a:xfrm>
            <a:off x="3305908" y="2321169"/>
            <a:ext cx="5580184" cy="726831"/>
          </a:xfrm>
          <a:prstGeom prst="roundRect">
            <a:avLst>
              <a:gd name="adj" fmla="val 50000"/>
            </a:avLst>
          </a:prstGeom>
          <a:gradFill flip="none" rotWithShape="1">
            <a:gsLst>
              <a:gs pos="100000">
                <a:srgbClr val="02A651"/>
              </a:gs>
              <a:gs pos="10000">
                <a:schemeClr val="bg2">
                  <a:lumMod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22">
            <a:extLst>
              <a:ext uri="{FF2B5EF4-FFF2-40B4-BE49-F238E27FC236}">
                <a16:creationId xmlns:a16="http://schemas.microsoft.com/office/drawing/2014/main" id="{43E5ABB1-A524-4F7E-AE0C-AC6A3D144333}"/>
              </a:ext>
            </a:extLst>
          </p:cNvPr>
          <p:cNvSpPr/>
          <p:nvPr/>
        </p:nvSpPr>
        <p:spPr>
          <a:xfrm>
            <a:off x="8708347" y="-1365728"/>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2">
              <a:duotone>
                <a:prstClr val="black"/>
                <a:schemeClr val="accent6">
                  <a:tint val="45000"/>
                  <a:satMod val="400000"/>
                </a:schemeClr>
              </a:duotone>
              <a:lum bright="-30000" contrast="-41000"/>
              <a:extLst>
                <a:ext uri="{96DAC541-7B7A-43D3-8B79-37D633B846F1}">
                  <asvg:svgBlip xmlns:asvg="http://schemas.microsoft.com/office/drawing/2016/SVG/main" r:embed="rId3"/>
                </a:ext>
              </a:extLst>
            </a:blip>
            <a:stretch>
              <a:fillRect/>
            </a:stretch>
          </a:blipFill>
          <a:effectLst>
            <a:outerShdw blurRad="571500" dist="50800" dir="5400000" algn="ctr" rotWithShape="0">
              <a:srgbClr val="000000">
                <a:alpha val="43137"/>
              </a:srgbClr>
            </a:outerShdw>
          </a:effectLst>
        </p:spPr>
      </p:sp>
      <p:sp>
        <p:nvSpPr>
          <p:cNvPr id="5" name="Freeform 30">
            <a:extLst>
              <a:ext uri="{FF2B5EF4-FFF2-40B4-BE49-F238E27FC236}">
                <a16:creationId xmlns:a16="http://schemas.microsoft.com/office/drawing/2014/main" id="{FA9FA5C7-479F-4243-A2F4-50A7D58018FA}"/>
              </a:ext>
            </a:extLst>
          </p:cNvPr>
          <p:cNvSpPr/>
          <p:nvPr/>
        </p:nvSpPr>
        <p:spPr>
          <a:xfrm>
            <a:off x="-5347580" y="3075958"/>
            <a:ext cx="6942429" cy="6708122"/>
          </a:xfrm>
          <a:custGeom>
            <a:avLst/>
            <a:gdLst/>
            <a:ahLst/>
            <a:cxnLst/>
            <a:rect l="l" t="t" r="r" b="b"/>
            <a:pathLst>
              <a:path w="8517050" h="8229600">
                <a:moveTo>
                  <a:pt x="0" y="0"/>
                </a:moveTo>
                <a:lnTo>
                  <a:pt x="8517050" y="0"/>
                </a:lnTo>
                <a:lnTo>
                  <a:pt x="8517050" y="8229600"/>
                </a:lnTo>
                <a:lnTo>
                  <a:pt x="0" y="8229600"/>
                </a:lnTo>
                <a:lnTo>
                  <a:pt x="0" y="0"/>
                </a:lnTo>
                <a:close/>
              </a:path>
            </a:pathLst>
          </a:custGeom>
          <a:blipFill>
            <a:blip r:embed="rId4"/>
            <a:stretch>
              <a:fillRect/>
            </a:stretch>
          </a:blipFill>
          <a:effectLst>
            <a:outerShdw blurRad="469900" dist="50800" dir="5400000" algn="ctr" rotWithShape="0">
              <a:srgbClr val="000000">
                <a:alpha val="43137"/>
              </a:srgbClr>
            </a:outerShdw>
          </a:effectLst>
        </p:spPr>
      </p:sp>
      <p:sp>
        <p:nvSpPr>
          <p:cNvPr id="6" name="TextBox 5">
            <a:extLst>
              <a:ext uri="{FF2B5EF4-FFF2-40B4-BE49-F238E27FC236}">
                <a16:creationId xmlns:a16="http://schemas.microsoft.com/office/drawing/2014/main" id="{0FF8BC84-FAD8-4D50-B754-FD887374B390}"/>
              </a:ext>
            </a:extLst>
          </p:cNvPr>
          <p:cNvSpPr txBox="1"/>
          <p:nvPr/>
        </p:nvSpPr>
        <p:spPr>
          <a:xfrm>
            <a:off x="4071436" y="6858000"/>
            <a:ext cx="3891464" cy="2504532"/>
          </a:xfrm>
          <a:prstGeom prst="rect">
            <a:avLst/>
          </a:prstGeom>
          <a:noFill/>
        </p:spPr>
        <p:txBody>
          <a:bodyPr wrap="square" rtlCol="0">
            <a:spAutoFit/>
          </a:bodyPr>
          <a:lstStyle/>
          <a:p>
            <a:pPr algn="ctr" rtl="1"/>
            <a:r>
              <a:rPr lang="ar-DZ" sz="24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الوكالة الوطنية للنفايات </a:t>
            </a:r>
          </a:p>
          <a:p>
            <a:pPr marL="285750" indent="-285750" algn="just"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إعلام ونشر تقنيات فرز النفايات </a:t>
            </a:r>
          </a:p>
          <a:p>
            <a:pPr marL="285750" indent="-285750" algn="just"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جمعها </a:t>
            </a:r>
          </a:p>
          <a:p>
            <a:pPr marL="285750" indent="-285750" algn="just"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نقلها</a:t>
            </a:r>
          </a:p>
          <a:p>
            <a:pPr marL="285750" indent="-285750" algn="just"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 معالجتها </a:t>
            </a:r>
          </a:p>
          <a:p>
            <a:pPr marL="285750" indent="-285750" algn="just" rtl="1">
              <a:lnSpc>
                <a:spcPct val="150000"/>
              </a:lnSpc>
              <a:buFont typeface="Arial" panose="020B0604020202020204" pitchFamily="34" charset="0"/>
              <a:buChar char="•"/>
            </a:pPr>
            <a:r>
              <a:rPr lang="ar-DZ"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التخلص منها</a:t>
            </a:r>
            <a:endParaRPr lang="fr-FR"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8" name="TextBox 7">
            <a:extLst>
              <a:ext uri="{FF2B5EF4-FFF2-40B4-BE49-F238E27FC236}">
                <a16:creationId xmlns:a16="http://schemas.microsoft.com/office/drawing/2014/main" id="{84C8491F-C01A-46FB-86B2-D5423465A6F6}"/>
              </a:ext>
            </a:extLst>
          </p:cNvPr>
          <p:cNvSpPr txBox="1"/>
          <p:nvPr/>
        </p:nvSpPr>
        <p:spPr>
          <a:xfrm>
            <a:off x="3188678" y="1116594"/>
            <a:ext cx="8276492" cy="769441"/>
          </a:xfrm>
          <a:prstGeom prst="rect">
            <a:avLst/>
          </a:prstGeom>
          <a:noFill/>
        </p:spPr>
        <p:txBody>
          <a:bodyPr wrap="square">
            <a:spAutoFit/>
          </a:bodyPr>
          <a:lstStyle/>
          <a:p>
            <a:pPr algn="r" rtl="1"/>
            <a:r>
              <a:rPr lang="ar-DZ" sz="44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واقع الاق</a:t>
            </a:r>
            <a:r>
              <a:rPr lang="ar-DZ" sz="44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ـتصاد الدائري في الجزائر </a:t>
            </a:r>
            <a:endParaRPr lang="en-US" sz="4400" dirty="0">
              <a:solidFill>
                <a:srgbClr val="0C4E0E"/>
              </a:solidFill>
            </a:endParaRPr>
          </a:p>
        </p:txBody>
      </p:sp>
      <p:sp>
        <p:nvSpPr>
          <p:cNvPr id="10" name="TextBox 9">
            <a:extLst>
              <a:ext uri="{FF2B5EF4-FFF2-40B4-BE49-F238E27FC236}">
                <a16:creationId xmlns:a16="http://schemas.microsoft.com/office/drawing/2014/main" id="{76A313B8-2823-4129-A708-66D431D2DF36}"/>
              </a:ext>
            </a:extLst>
          </p:cNvPr>
          <p:cNvSpPr txBox="1"/>
          <p:nvPr/>
        </p:nvSpPr>
        <p:spPr>
          <a:xfrm>
            <a:off x="4009293" y="2368061"/>
            <a:ext cx="4173414" cy="584775"/>
          </a:xfrm>
          <a:prstGeom prst="rect">
            <a:avLst/>
          </a:prstGeom>
          <a:noFill/>
        </p:spPr>
        <p:txBody>
          <a:bodyPr wrap="square">
            <a:spAutoFit/>
          </a:bodyPr>
          <a:lstStyle/>
          <a:p>
            <a:pPr algn="ctr"/>
            <a:r>
              <a:rPr lang="ar-DZ" sz="32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الاقتصاد الدائري </a:t>
            </a:r>
            <a:endParaRPr lang="en-US" sz="3200" dirty="0">
              <a:solidFill>
                <a:schemeClr val="bg1"/>
              </a:solidFill>
            </a:endParaRPr>
          </a:p>
        </p:txBody>
      </p:sp>
      <p:sp>
        <p:nvSpPr>
          <p:cNvPr id="12" name="Oval 11">
            <a:extLst>
              <a:ext uri="{FF2B5EF4-FFF2-40B4-BE49-F238E27FC236}">
                <a16:creationId xmlns:a16="http://schemas.microsoft.com/office/drawing/2014/main" id="{D95DC1AC-ABC9-4FE5-BA34-0118EA9FD764}"/>
              </a:ext>
            </a:extLst>
          </p:cNvPr>
          <p:cNvSpPr/>
          <p:nvPr/>
        </p:nvSpPr>
        <p:spPr>
          <a:xfrm>
            <a:off x="5130800" y="3478472"/>
            <a:ext cx="1930400" cy="19304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AE1CAA5-FEE0-4D7C-9876-9B9706A2A607}"/>
              </a:ext>
            </a:extLst>
          </p:cNvPr>
          <p:cNvSpPr txBox="1"/>
          <p:nvPr/>
        </p:nvSpPr>
        <p:spPr>
          <a:xfrm>
            <a:off x="4967070" y="3980777"/>
            <a:ext cx="2307490" cy="923330"/>
          </a:xfrm>
          <a:prstGeom prst="rect">
            <a:avLst/>
          </a:prstGeom>
          <a:noFill/>
        </p:spPr>
        <p:txBody>
          <a:bodyPr wrap="square">
            <a:spAutoFit/>
          </a:bodyPr>
          <a:lstStyle/>
          <a:p>
            <a:pPr algn="ctr" rtl="1"/>
            <a:r>
              <a:rPr lang="ar-DZ" sz="1800" dirty="0">
                <a:solidFill>
                  <a:schemeClr val="bg1"/>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تسيير النفايات وادارتها وتحويلها لمواد مفيده </a:t>
            </a:r>
            <a:endParaRPr lang="en-US"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6" name="TextBox 15">
            <a:extLst>
              <a:ext uri="{FF2B5EF4-FFF2-40B4-BE49-F238E27FC236}">
                <a16:creationId xmlns:a16="http://schemas.microsoft.com/office/drawing/2014/main" id="{523DC8DA-3D5C-4DD8-B3A5-6BA14FFA091E}"/>
              </a:ext>
            </a:extLst>
          </p:cNvPr>
          <p:cNvSpPr txBox="1"/>
          <p:nvPr/>
        </p:nvSpPr>
        <p:spPr>
          <a:xfrm>
            <a:off x="7452360" y="5438894"/>
            <a:ext cx="3124200" cy="523220"/>
          </a:xfrm>
          <a:prstGeom prst="rect">
            <a:avLst/>
          </a:prstGeom>
          <a:noFill/>
        </p:spPr>
        <p:txBody>
          <a:bodyPr wrap="square">
            <a:spAutoFit/>
          </a:bodyPr>
          <a:lstStyle/>
          <a:p>
            <a:pPr algn="r" rtl="1"/>
            <a:r>
              <a:rPr lang="ar-DZ" sz="28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إعادة الاستخدام </a:t>
            </a:r>
            <a:endParaRPr lang="en-US" sz="2800" dirty="0">
              <a:solidFill>
                <a:srgbClr val="0C4E0E"/>
              </a:solidFill>
            </a:endParaRPr>
          </a:p>
        </p:txBody>
      </p:sp>
      <p:sp>
        <p:nvSpPr>
          <p:cNvPr id="17" name="TextBox 16">
            <a:extLst>
              <a:ext uri="{FF2B5EF4-FFF2-40B4-BE49-F238E27FC236}">
                <a16:creationId xmlns:a16="http://schemas.microsoft.com/office/drawing/2014/main" id="{8A08F107-59D2-4CA1-9538-3E6D45D0EFA8}"/>
              </a:ext>
            </a:extLst>
          </p:cNvPr>
          <p:cNvSpPr txBox="1"/>
          <p:nvPr/>
        </p:nvSpPr>
        <p:spPr>
          <a:xfrm>
            <a:off x="701040" y="5430984"/>
            <a:ext cx="3124200" cy="523220"/>
          </a:xfrm>
          <a:prstGeom prst="rect">
            <a:avLst/>
          </a:prstGeom>
          <a:noFill/>
        </p:spPr>
        <p:txBody>
          <a:bodyPr wrap="square">
            <a:spAutoFit/>
          </a:bodyPr>
          <a:lstStyle/>
          <a:p>
            <a:pPr algn="r" rtl="1"/>
            <a:r>
              <a:rPr lang="ar-DZ" sz="2800" dirty="0">
                <a:solidFill>
                  <a:srgbClr val="0C4E0E"/>
                </a:solidFill>
                <a:effectLst>
                  <a:outerShdw blurRad="38100" dist="38100" dir="2700000" algn="tl">
                    <a:srgbClr val="000000">
                      <a:alpha val="43137"/>
                    </a:srgbClr>
                  </a:outerShdw>
                </a:effectLst>
                <a:latin typeface="GE SS Two Bold" panose="020A0503020102020204" pitchFamily="18" charset="-78"/>
                <a:ea typeface="GE SS Two Bold" panose="020A0503020102020204" pitchFamily="18" charset="-78"/>
                <a:cs typeface="GE SS Two Bold" panose="020A0503020102020204" pitchFamily="18" charset="-78"/>
              </a:rPr>
              <a:t>إعادة التدوير</a:t>
            </a:r>
            <a:endParaRPr lang="en-US" sz="2800" dirty="0">
              <a:solidFill>
                <a:srgbClr val="0C4E0E"/>
              </a:solidFill>
            </a:endParaRPr>
          </a:p>
        </p:txBody>
      </p:sp>
      <p:sp>
        <p:nvSpPr>
          <p:cNvPr id="18" name="Rectangle 17">
            <a:extLst>
              <a:ext uri="{FF2B5EF4-FFF2-40B4-BE49-F238E27FC236}">
                <a16:creationId xmlns:a16="http://schemas.microsoft.com/office/drawing/2014/main" id="{79EA4496-491E-4C3A-B1ED-BA948A2AB8AF}"/>
              </a:ext>
            </a:extLst>
          </p:cNvPr>
          <p:cNvSpPr/>
          <p:nvPr/>
        </p:nvSpPr>
        <p:spPr>
          <a:xfrm>
            <a:off x="10614660" y="5467350"/>
            <a:ext cx="76200" cy="44196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721ED76-0A6E-412D-B62A-FF1C0C0651F3}"/>
              </a:ext>
            </a:extLst>
          </p:cNvPr>
          <p:cNvSpPr/>
          <p:nvPr/>
        </p:nvSpPr>
        <p:spPr>
          <a:xfrm>
            <a:off x="3848100" y="5467350"/>
            <a:ext cx="76200" cy="44196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Arrow Connector 20">
            <a:extLst>
              <a:ext uri="{FF2B5EF4-FFF2-40B4-BE49-F238E27FC236}">
                <a16:creationId xmlns:a16="http://schemas.microsoft.com/office/drawing/2014/main" id="{449C0D73-6000-4EB5-96D5-FCE2E38B8D6C}"/>
              </a:ext>
            </a:extLst>
          </p:cNvPr>
          <p:cNvCxnSpPr>
            <a:cxnSpLocks/>
          </p:cNvCxnSpPr>
          <p:nvPr/>
        </p:nvCxnSpPr>
        <p:spPr>
          <a:xfrm>
            <a:off x="6096000" y="3053864"/>
            <a:ext cx="0" cy="439838"/>
          </a:xfrm>
          <a:prstGeom prst="straightConnector1">
            <a:avLst/>
          </a:prstGeom>
          <a:ln w="571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Arc 21">
            <a:extLst>
              <a:ext uri="{FF2B5EF4-FFF2-40B4-BE49-F238E27FC236}">
                <a16:creationId xmlns:a16="http://schemas.microsoft.com/office/drawing/2014/main" id="{28CCAF3A-7215-4A76-A6BD-C9C2B49D98BB}"/>
              </a:ext>
            </a:extLst>
          </p:cNvPr>
          <p:cNvSpPr/>
          <p:nvPr/>
        </p:nvSpPr>
        <p:spPr>
          <a:xfrm>
            <a:off x="4399280" y="4114800"/>
            <a:ext cx="5110480" cy="2255520"/>
          </a:xfrm>
          <a:prstGeom prst="arc">
            <a:avLst>
              <a:gd name="adj1" fmla="val 16338126"/>
              <a:gd name="adj2" fmla="val 21564682"/>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FF803185-5DDA-4244-9BEE-807660C3A43B}"/>
              </a:ext>
            </a:extLst>
          </p:cNvPr>
          <p:cNvSpPr/>
          <p:nvPr/>
        </p:nvSpPr>
        <p:spPr>
          <a:xfrm flipH="1">
            <a:off x="2692400" y="4114800"/>
            <a:ext cx="5110480" cy="2255520"/>
          </a:xfrm>
          <a:prstGeom prst="arc">
            <a:avLst>
              <a:gd name="adj1" fmla="val 16338126"/>
              <a:gd name="adj2" fmla="val 21564682"/>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86947928"/>
      </p:ext>
    </p:extLst>
  </p:cSld>
  <p:clrMapOvr>
    <a:masterClrMapping/>
  </p:clrMapOvr>
  <p:transition spd="slow">
    <p:cover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1535</TotalTime>
  <Words>1816</Words>
  <Application>Microsoft Office PowerPoint</Application>
  <PresentationFormat>Widescreen</PresentationFormat>
  <Paragraphs>305</Paragraphs>
  <Slides>28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Aharoni</vt:lpstr>
      <vt:lpstr>Algerian</vt:lpstr>
      <vt:lpstr>Arabic Typesetting</vt:lpstr>
      <vt:lpstr>Arial</vt:lpstr>
      <vt:lpstr>Calibri</vt:lpstr>
      <vt:lpstr>Calibri Light</vt:lpstr>
      <vt:lpstr>Courier New</vt:lpstr>
      <vt:lpstr>GE SS Two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Méd Amine</cp:lastModifiedBy>
  <cp:revision>32</cp:revision>
  <dcterms:created xsi:type="dcterms:W3CDTF">2024-12-02T13:41:06Z</dcterms:created>
  <dcterms:modified xsi:type="dcterms:W3CDTF">2024-12-03T19:08:54Z</dcterms:modified>
</cp:coreProperties>
</file>