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A8A9-4B62-4D24-A0C0-9D522104AE7E}" type="datetimeFigureOut">
              <a:rPr lang="fr-FR" smtClean="0"/>
              <a:pPr/>
              <a:t>19/11/2023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88B3-08B3-40DD-8857-FDA69FA07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DZ" dirty="0" smtClean="0"/>
              <a:t>قرارات المزيج التسويقي </a:t>
            </a:r>
            <a:r>
              <a:rPr lang="ar-DZ" dirty="0" err="1" smtClean="0"/>
              <a:t>الاخلاقية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DZ" dirty="0" smtClean="0"/>
              <a:t>مقدمة من طرف </a:t>
            </a:r>
            <a:r>
              <a:rPr lang="ar-DZ" dirty="0" err="1" smtClean="0"/>
              <a:t>الاستاذة</a:t>
            </a:r>
            <a:r>
              <a:rPr lang="ar-DZ" dirty="0" smtClean="0"/>
              <a:t> الدكتورة حنان برجم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ar-DZ" dirty="0" smtClean="0"/>
              <a:t>شكرا على </a:t>
            </a:r>
            <a:r>
              <a:rPr lang="ar-DZ" smtClean="0"/>
              <a:t>حسن المتابعة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المزيج التسويقي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643050"/>
            <a:ext cx="7929618" cy="4525963"/>
          </a:xfrm>
        </p:spPr>
        <p:txBody>
          <a:bodyPr>
            <a:normAutofit fontScale="85000" lnSpcReduction="20000"/>
          </a:bodyPr>
          <a:lstStyle/>
          <a:p>
            <a:pPr algn="just" rtl="1"/>
            <a:r>
              <a:rPr lang="ar-DZ" dirty="0"/>
              <a:t>يمثل المزيج التسويقي الركن الرئيسي في </a:t>
            </a:r>
            <a:r>
              <a:rPr lang="ar-DZ" dirty="0" smtClean="0"/>
              <a:t>التسويق، وعليه فإن </a:t>
            </a:r>
            <a:r>
              <a:rPr lang="ar-DZ" dirty="0"/>
              <a:t>انتهاج الجوانب الأخلاقية في مفردات عمل وتنفيذ المزيج التسويقي يعني بحد </a:t>
            </a:r>
            <a:r>
              <a:rPr lang="ar-DZ" dirty="0" smtClean="0"/>
              <a:t>ذاته التسويق </a:t>
            </a:r>
            <a:r>
              <a:rPr lang="ar-DZ" dirty="0"/>
              <a:t>أيضا، لذلك فان النشاط الذي يمارس ويؤدي </a:t>
            </a:r>
            <a:r>
              <a:rPr lang="ar-DZ" dirty="0" err="1"/>
              <a:t>الى</a:t>
            </a:r>
            <a:r>
              <a:rPr lang="ar-DZ" dirty="0"/>
              <a:t> خلق حالة من الشعور </a:t>
            </a:r>
            <a:r>
              <a:rPr lang="ar-DZ" dirty="0" smtClean="0"/>
              <a:t>بالغش والخداع </a:t>
            </a:r>
            <a:r>
              <a:rPr lang="ar-DZ" dirty="0"/>
              <a:t>من قبل المستهلك على مجمل أعمال المنظمة التسويقية وتبرز مشكلة </a:t>
            </a:r>
            <a:r>
              <a:rPr lang="ar-DZ" dirty="0" smtClean="0"/>
              <a:t>أخلاقية تسويقية </a:t>
            </a:r>
            <a:r>
              <a:rPr lang="ar-DZ" dirty="0"/>
              <a:t>وبغض النظر عما إذا كان النشاط التسويقي المؤدى شرعي أم غير </a:t>
            </a:r>
            <a:r>
              <a:rPr lang="ar-DZ" dirty="0" smtClean="0"/>
              <a:t>شرعي، فعندما </a:t>
            </a:r>
            <a:r>
              <a:rPr lang="ar-DZ" dirty="0"/>
              <a:t>تضع الشركة هدف لتحقيق الربح أو زيادة حصتها التسويقية في المقدمة، فإن </a:t>
            </a:r>
            <a:r>
              <a:rPr lang="ar-DZ" dirty="0" smtClean="0"/>
              <a:t>ذلك يعني </a:t>
            </a:r>
            <a:r>
              <a:rPr lang="ar-DZ" dirty="0"/>
              <a:t>الضغط على المسوقين من اجل بيع منتجات غير صالحة للمستهلك وبأي شكل </a:t>
            </a:r>
            <a:r>
              <a:rPr lang="ar-DZ" dirty="0" smtClean="0"/>
              <a:t>كان، ويعني </a:t>
            </a:r>
            <a:r>
              <a:rPr lang="ar-DZ" dirty="0"/>
              <a:t>في حقيقته عملا تسويقيا غير </a:t>
            </a:r>
            <a:r>
              <a:rPr lang="ar-DZ" dirty="0" smtClean="0"/>
              <a:t>أخلاقي لذلك </a:t>
            </a:r>
            <a:r>
              <a:rPr lang="ar-DZ" dirty="0"/>
              <a:t>يكون من الضروري معرفة العديد من الجوانب الأخلاقية التي تظهر </a:t>
            </a:r>
            <a:r>
              <a:rPr lang="ar-DZ" dirty="0" smtClean="0"/>
              <a:t>في النشاط </a:t>
            </a:r>
            <a:r>
              <a:rPr lang="ar-DZ" dirty="0"/>
              <a:t>التسويقي لغرض العمل على معالجتها قبل أن تستعمل والتي تنحصر أساسا </a:t>
            </a:r>
            <a:r>
              <a:rPr lang="ar-DZ" dirty="0" smtClean="0"/>
              <a:t>في عناصر </a:t>
            </a:r>
            <a:r>
              <a:rPr lang="ar-DZ" dirty="0"/>
              <a:t>المزيج </a:t>
            </a:r>
            <a:r>
              <a:rPr lang="ar-DZ" dirty="0" smtClean="0"/>
              <a:t>التسويقي.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المنتج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مفهوم المنتج</a:t>
            </a:r>
          </a:p>
          <a:p>
            <a:pPr algn="r" rtl="1"/>
            <a:r>
              <a:rPr lang="ar-DZ" dirty="0" smtClean="0"/>
              <a:t>عناصر المنتج : التركيبة ، </a:t>
            </a:r>
            <a:r>
              <a:rPr lang="ar-DZ" dirty="0" err="1" smtClean="0"/>
              <a:t>الاداء</a:t>
            </a:r>
            <a:r>
              <a:rPr lang="ar-DZ" dirty="0" smtClean="0"/>
              <a:t>،المظهر الخارجي</a:t>
            </a:r>
          </a:p>
          <a:p>
            <a:pPr algn="r" rtl="1"/>
            <a:r>
              <a:rPr lang="ar-DZ" dirty="0" smtClean="0"/>
              <a:t>تشكيلة المنتجات: مستويات التشكيلة ،طول التشكيلة وعمقها</a:t>
            </a:r>
          </a:p>
          <a:p>
            <a:pPr algn="r" rtl="1"/>
            <a:r>
              <a:rPr lang="ar-DZ" dirty="0" smtClean="0"/>
              <a:t>التغليف  </a:t>
            </a:r>
          </a:p>
          <a:p>
            <a:pPr algn="r" rtl="1"/>
            <a:r>
              <a:rPr lang="ar-DZ" dirty="0" smtClean="0"/>
              <a:t>العلامة :أنواع العلامات ،  الهوية المرئية للعلامة</a:t>
            </a:r>
          </a:p>
        </p:txBody>
      </p:sp>
      <p:pic>
        <p:nvPicPr>
          <p:cNvPr id="1026" name="Picture 2" descr="baskets veja e%CC%81corespons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4500562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DZ" b="1" dirty="0" smtClean="0"/>
              <a:t>الأخلاقية والمنتج</a:t>
            </a:r>
            <a:br>
              <a:rPr lang="ar-DZ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868" y="1285860"/>
            <a:ext cx="5114932" cy="4840303"/>
          </a:xfrm>
        </p:spPr>
        <p:txBody>
          <a:bodyPr>
            <a:normAutofit/>
          </a:bodyPr>
          <a:lstStyle/>
          <a:p>
            <a:pPr algn="just" rtl="1"/>
            <a:r>
              <a:rPr lang="ar-DZ" sz="2400" dirty="0" smtClean="0"/>
              <a:t>يؤكد </a:t>
            </a:r>
            <a:r>
              <a:rPr lang="ar-DZ" sz="2400" dirty="0"/>
              <a:t>جميع خبراء التسويق وأساتذته على أن العنصر الأول من عناصر </a:t>
            </a:r>
            <a:r>
              <a:rPr lang="ar-DZ" sz="2400" dirty="0" smtClean="0"/>
              <a:t>المزيج التسويقي </a:t>
            </a:r>
            <a:r>
              <a:rPr lang="ar-DZ" sz="2400" dirty="0"/>
              <a:t>هو المنتج، وهذه الأولوية لهذا العنصر </a:t>
            </a:r>
            <a:r>
              <a:rPr lang="ar-DZ" sz="2400" dirty="0" smtClean="0"/>
              <a:t>ناتجة عن كونه </a:t>
            </a:r>
            <a:r>
              <a:rPr lang="ar-DZ" sz="2400" dirty="0"/>
              <a:t>يمثل حلقة الوصل </a:t>
            </a:r>
            <a:r>
              <a:rPr lang="ar-DZ" sz="2400" dirty="0" smtClean="0"/>
              <a:t>بين المنظمة </a:t>
            </a:r>
            <a:r>
              <a:rPr lang="ar-DZ" sz="2400" dirty="0"/>
              <a:t>وأسواقها ومستهلكيها. وعلى هذا الأساس فالمنظمات الإنتاجية والضمنية لا </a:t>
            </a:r>
            <a:r>
              <a:rPr lang="ar-DZ" sz="2400" dirty="0" smtClean="0"/>
              <a:t>يمكن أن </a:t>
            </a:r>
            <a:r>
              <a:rPr lang="ar-DZ" sz="2400" dirty="0"/>
              <a:t>تحقق أهدافها التسويقية ما لم تقم بتقديم منتجات تتلاءم مع رغبات وحاجات </a:t>
            </a:r>
            <a:r>
              <a:rPr lang="ar-DZ" sz="2400" dirty="0" smtClean="0"/>
              <a:t>المستهلكين وحاجاتهم </a:t>
            </a:r>
            <a:r>
              <a:rPr lang="ar-DZ" sz="2400" dirty="0"/>
              <a:t>في السوق، وبالتالي تستطيع هذه المنظمات البقاء والاستمرار فيه، معتمدة </a:t>
            </a:r>
            <a:r>
              <a:rPr lang="ar-DZ" sz="2400" dirty="0" smtClean="0"/>
              <a:t>على ترسيخ </a:t>
            </a:r>
            <a:r>
              <a:rPr lang="ar-DZ" sz="2400" dirty="0"/>
              <a:t>إستراتيجية المنافع المتبادلة لكل من المنظمة وهي الربحية والرضا للمستهلكين</a:t>
            </a:r>
            <a:endParaRPr lang="fr-FR" sz="2400" dirty="0"/>
          </a:p>
        </p:txBody>
      </p:sp>
      <p:sp>
        <p:nvSpPr>
          <p:cNvPr id="9218" name="AutoShape 2" descr="Le coton biologique dans la mode éthique - Mademoisellegrenad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0" name="Picture 4" descr="Le coton biologique dans la mode éthique - Mademoisellegrenad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916227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DZ" sz="2800" b="1" dirty="0" smtClean="0"/>
              <a:t>الجوانب/العناصر الأخلاقية التي يجب توفرها في سياسة المنتج:</a:t>
            </a:r>
            <a:br>
              <a:rPr lang="ar-DZ" sz="2800" b="1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>
            <a:normAutofit fontScale="85000" lnSpcReduction="10000"/>
          </a:bodyPr>
          <a:lstStyle/>
          <a:p>
            <a:pPr algn="just" rtl="1"/>
            <a:r>
              <a:rPr lang="ar-DZ" dirty="0" smtClean="0"/>
              <a:t>تظهر </a:t>
            </a:r>
            <a:r>
              <a:rPr lang="ar-DZ" dirty="0"/>
              <a:t>هذه الجوانب عندما يعجز المسوقون في الكشف عن مخاطر </a:t>
            </a:r>
            <a:r>
              <a:rPr lang="ar-DZ" dirty="0" smtClean="0"/>
              <a:t>المتعلقة بالمنتجات </a:t>
            </a:r>
            <a:r>
              <a:rPr lang="ar-DZ" dirty="0"/>
              <a:t>وتقديم المعلومات اللازمة لكيفية أداء المنتج واستخدامه وما ينجم عنها </a:t>
            </a:r>
            <a:r>
              <a:rPr lang="ar-DZ" dirty="0" smtClean="0"/>
              <a:t>من أخطار</a:t>
            </a:r>
            <a:r>
              <a:rPr lang="ar-DZ" dirty="0"/>
              <a:t>. </a:t>
            </a:r>
            <a:endParaRPr lang="ar-DZ" dirty="0" smtClean="0"/>
          </a:p>
          <a:p>
            <a:pPr algn="just" rtl="1"/>
            <a:r>
              <a:rPr lang="ar-DZ" dirty="0" smtClean="0"/>
              <a:t>كما </a:t>
            </a:r>
            <a:r>
              <a:rPr lang="ar-DZ" dirty="0"/>
              <a:t>قد يفشل المسوقون في تقديم منتج بنوعية جيدة، من جراء الضغط </a:t>
            </a:r>
            <a:r>
              <a:rPr lang="ar-DZ" dirty="0" smtClean="0"/>
              <a:t>على استخدام </a:t>
            </a:r>
            <a:r>
              <a:rPr lang="ar-DZ" dirty="0"/>
              <a:t>مواد رديئة بهدف تخفيض التكاليف للحصول على أرباح اعلي، فضلا عن </a:t>
            </a:r>
            <a:r>
              <a:rPr lang="ar-DZ" dirty="0" smtClean="0"/>
              <a:t>فشلهم في </a:t>
            </a:r>
            <a:r>
              <a:rPr lang="ar-DZ" dirty="0"/>
              <a:t>تعريف المستهلك بالخصائص المميزة، والتغييرات قد تحصل في معيارية </a:t>
            </a:r>
            <a:r>
              <a:rPr lang="ar-DZ" dirty="0" smtClean="0"/>
              <a:t>تلك الخصائص </a:t>
            </a:r>
            <a:r>
              <a:rPr lang="ar-DZ" dirty="0"/>
              <a:t>مستقبلا ولأي سبب </a:t>
            </a:r>
            <a:r>
              <a:rPr lang="ar-DZ" dirty="0" smtClean="0"/>
              <a:t>كان.</a:t>
            </a:r>
            <a:endParaRPr lang="fr-FR" dirty="0"/>
          </a:p>
        </p:txBody>
      </p:sp>
      <p:pic>
        <p:nvPicPr>
          <p:cNvPr id="8194" name="Picture 2" descr="Les marques de vêtements et accessoires de sport éthiques et écologiques -  Eloge de la curiosit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916227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تابع....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00430" y="1600200"/>
            <a:ext cx="5186370" cy="4525963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ar-DZ" sz="2800" dirty="0"/>
              <a:t>واستنادا على نتائج العديد من الدراسات، وفي إطار المسؤولية القانونية للمنتج </a:t>
            </a:r>
            <a:r>
              <a:rPr lang="ar-DZ" sz="2800" dirty="0" smtClean="0"/>
              <a:t>عن الأضرار </a:t>
            </a:r>
            <a:r>
              <a:rPr lang="ar-DZ" sz="2800" dirty="0"/>
              <a:t>التي تسببها المنتجات التي ينتجها، قرر عدد من المحاكم أن" الصانع </a:t>
            </a:r>
            <a:r>
              <a:rPr lang="ar-DZ" sz="2800" dirty="0" smtClean="0"/>
              <a:t>يكون ملزما </a:t>
            </a:r>
            <a:r>
              <a:rPr lang="ar-DZ" sz="2800" dirty="0"/>
              <a:t>بتسليم منتجاته خالية من أي عيب تصنيع من شانه إحداث خطر بالنسبة </a:t>
            </a:r>
            <a:r>
              <a:rPr lang="ar-DZ" sz="2800" dirty="0" smtClean="0"/>
              <a:t>للأشخاص أو </a:t>
            </a:r>
            <a:r>
              <a:rPr lang="ar-DZ" sz="2800" dirty="0"/>
              <a:t>الأموال، كما أن المنتج عليه التزام بتحذير المستهلك بالمخاطر الخاصة </a:t>
            </a:r>
            <a:r>
              <a:rPr lang="ar-DZ" sz="2800" dirty="0" smtClean="0"/>
              <a:t>بالمنتج، ويشمل </a:t>
            </a:r>
            <a:r>
              <a:rPr lang="ar-DZ" sz="2800" dirty="0"/>
              <a:t>ذلك أسلوب استعمال المنتج وكذلك الاحتياطات الخاصة الواجب اتخاذها </a:t>
            </a:r>
            <a:r>
              <a:rPr lang="ar-DZ" sz="2800" dirty="0" smtClean="0"/>
              <a:t>قبل استعماله </a:t>
            </a:r>
            <a:r>
              <a:rPr lang="ar-DZ" sz="2800" dirty="0"/>
              <a:t>أو تشغيله ويكون ذالك في صورة تحذير مصاحب للمنتج</a:t>
            </a:r>
            <a:endParaRPr lang="fr-FR" sz="2800" dirty="0"/>
          </a:p>
        </p:txBody>
      </p:sp>
      <p:pic>
        <p:nvPicPr>
          <p:cNvPr id="5124" name="Picture 4" descr="Nu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31051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تابع...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>
            <a:normAutofit/>
          </a:bodyPr>
          <a:lstStyle/>
          <a:p>
            <a:pPr algn="just" rtl="1"/>
            <a:r>
              <a:rPr lang="ar-DZ" sz="2800" dirty="0" smtClean="0"/>
              <a:t>ينبغي </a:t>
            </a:r>
            <a:r>
              <a:rPr lang="ar-DZ" sz="2800" dirty="0"/>
              <a:t>على المنتج أو المصنع أن يتحلى </a:t>
            </a:r>
            <a:r>
              <a:rPr lang="ar-DZ" sz="2800" dirty="0" smtClean="0"/>
              <a:t>بالجانب الأخلاقي </a:t>
            </a:r>
            <a:r>
              <a:rPr lang="ar-DZ" sz="2800" dirty="0"/>
              <a:t>عند وضع إستراتيجية المنتج، وبان يتأكد من الحفاظ على أمان المنتج، </a:t>
            </a:r>
            <a:r>
              <a:rPr lang="ar-DZ" sz="2800" dirty="0" smtClean="0"/>
              <a:t>العمر الافتراضي </a:t>
            </a:r>
            <a:r>
              <a:rPr lang="ar-DZ" sz="2800" dirty="0"/>
              <a:t>له، الاهتمام بالحفاظ على البيئة...الخ، فمثلا أن تتأكد جيدا من أن المنتج </a:t>
            </a:r>
            <a:r>
              <a:rPr lang="ar-DZ" sz="2800" dirty="0" smtClean="0"/>
              <a:t>آمن للاستخدام</a:t>
            </a:r>
            <a:r>
              <a:rPr lang="ar-DZ" sz="2800" dirty="0"/>
              <a:t>، وخالي من أية محتويات تضر بالبيئة</a:t>
            </a:r>
            <a:r>
              <a:rPr lang="ar-DZ" sz="2800" dirty="0" smtClean="0"/>
              <a:t>.</a:t>
            </a:r>
            <a:endParaRPr lang="fr-FR" sz="2800" dirty="0" smtClean="0"/>
          </a:p>
          <a:p>
            <a:pPr algn="just" rtl="1"/>
            <a:r>
              <a:rPr lang="ar-DZ" sz="2800" dirty="0" err="1" smtClean="0"/>
              <a:t>اميلا</a:t>
            </a:r>
            <a:r>
              <a:rPr lang="ar-DZ" sz="2800" dirty="0" smtClean="0"/>
              <a:t> مصنع </a:t>
            </a:r>
            <a:r>
              <a:rPr lang="ar-DZ" sz="2800" dirty="0" err="1" smtClean="0"/>
              <a:t>بجاية</a:t>
            </a:r>
            <a:r>
              <a:rPr lang="ar-DZ" sz="2800" dirty="0" smtClean="0"/>
              <a:t> تم غلقه لوجود مواد </a:t>
            </a:r>
            <a:r>
              <a:rPr lang="ar-DZ" sz="2800" dirty="0" err="1" smtClean="0"/>
              <a:t>مهلوسة</a:t>
            </a:r>
            <a:r>
              <a:rPr lang="ar-DZ" sz="2800" dirty="0" smtClean="0"/>
              <a:t> </a:t>
            </a:r>
            <a:r>
              <a:rPr lang="fr-FR" sz="2800" dirty="0" smtClean="0"/>
              <a:t>substance alcoolique psychotrope</a:t>
            </a:r>
            <a:endParaRPr lang="fr-FR" sz="2800" dirty="0"/>
          </a:p>
        </p:txBody>
      </p:sp>
      <p:pic>
        <p:nvPicPr>
          <p:cNvPr id="4098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2928966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smtClean="0"/>
              <a:t>تابع...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4612" y="1600200"/>
            <a:ext cx="5972188" cy="4525963"/>
          </a:xfrm>
        </p:spPr>
        <p:txBody>
          <a:bodyPr/>
          <a:lstStyle/>
          <a:p>
            <a:pPr algn="just" rtl="1">
              <a:buNone/>
            </a:pPr>
            <a:r>
              <a:rPr lang="ar-DZ" dirty="0"/>
              <a:t>وعليه ومن بين الواجبات المتحتمة على الشركات المنتجة فيما يخص </a:t>
            </a:r>
            <a:r>
              <a:rPr lang="ar-DZ" dirty="0" smtClean="0"/>
              <a:t>الأخلاقيات اتجاه </a:t>
            </a:r>
            <a:r>
              <a:rPr lang="ar-DZ" dirty="0"/>
              <a:t>المنتج نجد:</a:t>
            </a:r>
          </a:p>
          <a:p>
            <a:pPr algn="just" rtl="1"/>
            <a:r>
              <a:rPr lang="ar-DZ" dirty="0" smtClean="0"/>
              <a:t>نشر </a:t>
            </a:r>
            <a:r>
              <a:rPr lang="ar-DZ" dirty="0"/>
              <a:t>المخاطر أو الآثار الجانبية المتعلقة بالمنتج أو </a:t>
            </a:r>
            <a:r>
              <a:rPr lang="ar-DZ" dirty="0" smtClean="0"/>
              <a:t>الخدمة</a:t>
            </a:r>
          </a:p>
          <a:p>
            <a:pPr algn="just" rtl="1"/>
            <a:r>
              <a:rPr lang="ar-DZ" dirty="0" smtClean="0"/>
              <a:t>الإشارة </a:t>
            </a:r>
            <a:r>
              <a:rPr lang="ar-DZ" dirty="0"/>
              <a:t>إلى الملامح التي قد تترتب عليها تكلفة إضافية للمشتري</a:t>
            </a:r>
            <a:endParaRPr lang="fr-FR" dirty="0"/>
          </a:p>
        </p:txBody>
      </p:sp>
      <p:pic>
        <p:nvPicPr>
          <p:cNvPr id="3074" name="Picture 2" descr="https://7joursinfo.com/wp-content/uploads/2022/04/c6603ae43702d3d4f0aca051be9e897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2571768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15394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« A chaque fois que nous faisons nos </a:t>
            </a:r>
            <a:r>
              <a:rPr lang="fr-FR" dirty="0" smtClean="0"/>
              <a:t>courses, nous </a:t>
            </a:r>
            <a:r>
              <a:rPr lang="fr-FR" dirty="0"/>
              <a:t>opérons des choix de produits, de </a:t>
            </a:r>
            <a:r>
              <a:rPr lang="fr-FR" dirty="0" smtClean="0"/>
              <a:t>prix, de </a:t>
            </a:r>
            <a:r>
              <a:rPr lang="fr-FR" dirty="0"/>
              <a:t>qualité; mais nous achetons aussi </a:t>
            </a:r>
            <a:r>
              <a:rPr lang="fr-FR" dirty="0" smtClean="0"/>
              <a:t>les conditions </a:t>
            </a:r>
            <a:r>
              <a:rPr lang="fr-FR" dirty="0"/>
              <a:t>de travail de ceux qui </a:t>
            </a:r>
            <a:r>
              <a:rPr lang="fr-FR" dirty="0" smtClean="0"/>
              <a:t>produisent, les </a:t>
            </a:r>
            <a:r>
              <a:rPr lang="fr-FR" dirty="0"/>
              <a:t>conditions de fabrication, d’évolution et de</a:t>
            </a:r>
          </a:p>
          <a:p>
            <a:r>
              <a:rPr lang="fr-FR" dirty="0"/>
              <a:t>destruction des produits, et donc leur </a:t>
            </a:r>
            <a:r>
              <a:rPr lang="fr-FR" dirty="0" smtClean="0"/>
              <a:t>impact sur </a:t>
            </a:r>
            <a:r>
              <a:rPr lang="fr-FR" dirty="0"/>
              <a:t>la planète. (…) Quand on achète </a:t>
            </a:r>
            <a:r>
              <a:rPr lang="fr-FR" dirty="0" smtClean="0"/>
              <a:t>un produit</a:t>
            </a:r>
            <a:r>
              <a:rPr lang="fr-FR" dirty="0"/>
              <a:t>, on achète aussi le monde qui </a:t>
            </a:r>
            <a:r>
              <a:rPr lang="fr-FR" dirty="0" smtClean="0"/>
              <a:t>va avec </a:t>
            </a:r>
            <a:r>
              <a:rPr lang="fr-FR" dirty="0"/>
              <a:t>(…) »</a:t>
            </a:r>
          </a:p>
          <a:p>
            <a:r>
              <a:rPr lang="fr-FR" dirty="0"/>
              <a:t>Nathalie Kosciusko-</a:t>
            </a:r>
            <a:r>
              <a:rPr lang="fr-FR" dirty="0" err="1"/>
              <a:t>Morizet</a:t>
            </a:r>
            <a:r>
              <a:rPr lang="fr-FR" dirty="0"/>
              <a:t> (présidente de consodurable.org)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592</Words>
  <Application>Microsoft Office PowerPoint</Application>
  <PresentationFormat>Affichage à l'écran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قرارات المزيج التسويقي الاخلاقية</vt:lpstr>
      <vt:lpstr>المزيج التسويقي </vt:lpstr>
      <vt:lpstr>المنتج </vt:lpstr>
      <vt:lpstr>الأخلاقية والمنتج </vt:lpstr>
      <vt:lpstr>الجوانب/العناصر الأخلاقية التي يجب توفرها في سياسة المنتج: </vt:lpstr>
      <vt:lpstr>تابع....</vt:lpstr>
      <vt:lpstr>تابع...</vt:lpstr>
      <vt:lpstr>تابع...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قرارات المزيج التسويقي الاخلاقية</dc:title>
  <dc:creator>DELL</dc:creator>
  <cp:lastModifiedBy>DELL</cp:lastModifiedBy>
  <cp:revision>7</cp:revision>
  <dcterms:created xsi:type="dcterms:W3CDTF">2023-11-05T19:25:47Z</dcterms:created>
  <dcterms:modified xsi:type="dcterms:W3CDTF">2023-11-19T20:26:56Z</dcterms:modified>
</cp:coreProperties>
</file>