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116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E4AB4-8027-4845-A1F1-BC8D48E7D606}" type="datetimeFigureOut">
              <a:rPr lang="" smtClean="0"/>
              <a:t>11/10/2024</a:t>
            </a:fld>
            <a:endParaRPr lang="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D0A2C-433C-DC4E-B544-E6FC25642913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227059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65907C-0C36-69B1-149A-49A9066EF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918A40-C450-D9D6-0E3F-45B7F4125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234A01-62E5-E200-8A22-4D41415C6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D92F-E712-4AE2-93A2-001638854B14}" type="datetimeFigureOut">
              <a:rPr lang="fr-CA" smtClean="0"/>
              <a:t>2024-11-10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95F09B-65C4-1F72-2CB8-D2225B5B1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98FC7F-7C98-11D7-F4D2-D20B67205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C84-72C9-4BEF-8965-92BCC44138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023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B78F3A-0B8F-C97A-7D7D-589E62113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FC44803-7647-7A21-285D-BB3DB54B2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A97AD0-4690-1004-2F25-E21F6EF78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D92F-E712-4AE2-93A2-001638854B14}" type="datetimeFigureOut">
              <a:rPr lang="fr-CA" smtClean="0"/>
              <a:t>2024-11-10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E737C4-FFE0-E122-5407-C40DA505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B45A2C-79F2-0131-BB65-C07D9742F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C84-72C9-4BEF-8965-92BCC44138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436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81FF912-5F34-81F2-9B94-25D537625E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B7D1FE-F96C-39FD-1B04-A2F4D9B216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0DF267-713B-2E83-BB7D-4D50F44A9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D92F-E712-4AE2-93A2-001638854B14}" type="datetimeFigureOut">
              <a:rPr lang="fr-CA" smtClean="0"/>
              <a:t>2024-11-10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A32E42-8A0E-3BB6-4B0B-25E855B1E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FAA07A-6BD3-72EB-E3CC-8D56BD5CE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C84-72C9-4BEF-8965-92BCC44138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2410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p10"/>
          <p:cNvSpPr txBox="1">
            <a:spLocks noGrp="1"/>
          </p:cNvSpPr>
          <p:nvPr>
            <p:ph type="body" idx="1"/>
          </p:nvPr>
        </p:nvSpPr>
        <p:spPr>
          <a:xfrm>
            <a:off x="1479400" y="5438703"/>
            <a:ext cx="9233200" cy="5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latin typeface="Exo"/>
                <a:ea typeface="Exo"/>
                <a:cs typeface="Exo"/>
                <a:sym typeface="Exo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685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AA46FA-6033-13EB-2166-559CA8F9D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1B6E59-4974-1A06-7A79-21828E0E3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E1FC5D-7340-AFEB-6C39-5EA07FE54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D92F-E712-4AE2-93A2-001638854B14}" type="datetimeFigureOut">
              <a:rPr lang="fr-CA" smtClean="0"/>
              <a:t>2024-11-10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CE3E18-007E-5DED-97DB-67B7AEF3C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C0667A-3217-A342-A872-EEDF8E565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C84-72C9-4BEF-8965-92BCC44138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750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33BB96-00B8-58D5-5B76-EE5EBCC9A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DC4CF6-CC05-2FA5-524A-AE78B49F5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5CA56B-BAEE-0198-9C21-2B77F1462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D92F-E712-4AE2-93A2-001638854B14}" type="datetimeFigureOut">
              <a:rPr lang="fr-CA" smtClean="0"/>
              <a:t>2024-11-10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E12569-FE3D-4931-D84B-3ECF1DC7D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C40F52-74EB-CF4E-EC81-B9AB711F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C84-72C9-4BEF-8965-92BCC44138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095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30097B-3881-97C7-3BE9-08F429D17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409671-1F74-0DF8-4F50-CE1B80C18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8D0FD0-A49A-653B-52CE-26206A05D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7C355CF-0D9C-0C09-87CB-6618B7FDE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D92F-E712-4AE2-93A2-001638854B14}" type="datetimeFigureOut">
              <a:rPr lang="fr-CA" smtClean="0"/>
              <a:t>2024-11-10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475E9B-2BA6-044A-8E1F-3AC799CBD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65AFA0-E3A5-2D4F-5EA9-75E4E6F1E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C84-72C9-4BEF-8965-92BCC44138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1404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8B823A-BD83-61D2-761A-6B0D0C44E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B44E2D-4152-588C-5581-5B2563ED1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1341293-46AA-A77E-3BA2-C0F9DC849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27D353D-AF2F-E1E3-2B9D-D2AD43403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45AEE54-17C2-E42D-1466-888D6212D5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FF07376-D308-A081-C2C0-CEB362B7C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D92F-E712-4AE2-93A2-001638854B14}" type="datetimeFigureOut">
              <a:rPr lang="fr-CA" smtClean="0"/>
              <a:t>2024-11-10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3D6A194-9280-B573-3502-D5DA5E281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9096C6E-27C8-C662-C0A9-F8EDDB2E3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C84-72C9-4BEF-8965-92BCC44138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793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3D03D7-5459-D041-5B76-5861717BF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D6C73EE-1AF0-73E5-1AE2-6401BD6FA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D92F-E712-4AE2-93A2-001638854B14}" type="datetimeFigureOut">
              <a:rPr lang="fr-CA" smtClean="0"/>
              <a:t>2024-11-10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5D5116B-EDF7-61A4-F5A1-9AA89C79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7501EC9-81DA-8D03-68E7-93DBD59E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C84-72C9-4BEF-8965-92BCC44138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4135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A636DBA-908D-4863-5F49-0FD17BFCC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D92F-E712-4AE2-93A2-001638854B14}" type="datetimeFigureOut">
              <a:rPr lang="fr-CA" smtClean="0"/>
              <a:t>2024-11-10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F4CD13B-19D5-1522-1FA3-5488B307E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FC9DCE5-1574-4814-66D5-12F63543A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C84-72C9-4BEF-8965-92BCC44138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182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DE5538-194A-55FA-6594-23C8F4F10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D9AEBC-CE09-51D7-FC14-4FBDF4D3F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3E3228D-903B-A58E-67FB-F81C879B5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A9584D-6E1E-6EA1-D896-54B9EB3F1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D92F-E712-4AE2-93A2-001638854B14}" type="datetimeFigureOut">
              <a:rPr lang="fr-CA" smtClean="0"/>
              <a:t>2024-11-10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1EA173-F46D-2F5D-B947-948F177AF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5796A8-F0D2-1F0F-45A0-1AF56794A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C84-72C9-4BEF-8965-92BCC44138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203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2BA3F3-4EA6-F0E1-A890-DEB91CD08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2E66B9F-BB6E-3EF7-6686-E5063ABE73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670E357-672B-1A55-E597-D9C28D5E3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E5C217-81DF-4D9B-C383-091DDE579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D92F-E712-4AE2-93A2-001638854B14}" type="datetimeFigureOut">
              <a:rPr lang="fr-CA" smtClean="0"/>
              <a:t>2024-11-10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A0A995-A3CD-D5BC-6A43-D1DEF04E9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2BA864-12D2-DCC4-8024-D7543A8CC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C84-72C9-4BEF-8965-92BCC44138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900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294A0C7-1CB5-D285-4A7A-CC3B44089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F4ECBC-6A67-73E4-EB4E-787875C47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38091C-4AC4-97B2-0F09-A0ED2EFFF5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81D92F-E712-4AE2-93A2-001638854B14}" type="datetimeFigureOut">
              <a:rPr lang="fr-CA" smtClean="0"/>
              <a:t>2024-11-10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D45A2D-CD3F-24D9-AE5E-D34621B773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BB89C8-7DEC-5E5D-B70D-AA8D2131FE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1C3C84-72C9-4BEF-8965-92BCC44138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597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>
            <a:extLst>
              <a:ext uri="{FF2B5EF4-FFF2-40B4-BE49-F238E27FC236}">
                <a16:creationId xmlns:a16="http://schemas.microsoft.com/office/drawing/2014/main" id="{997FE22B-FA99-E838-E16E-6AFF97F17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60725"/>
            <a:ext cx="12208432" cy="691872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84C37DF-43B9-8D6B-C27A-EAB4E8808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8329" y="1086385"/>
            <a:ext cx="7841130" cy="2342615"/>
          </a:xfrm>
        </p:spPr>
        <p:txBody>
          <a:bodyPr>
            <a:noAutofit/>
          </a:bodyPr>
          <a:lstStyle/>
          <a:p>
            <a:r>
              <a:rPr lang="ar-DZ" sz="4800" b="1" i="1" dirty="0">
                <a:solidFill>
                  <a:schemeClr val="bg1"/>
                </a:solidFill>
              </a:rPr>
              <a:t>بحث حول عناصر الانتاج</a:t>
            </a:r>
            <a:endParaRPr lang="fr-CA" sz="4800" b="1" i="1" dirty="0">
              <a:solidFill>
                <a:schemeClr val="bg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85D562-EBA2-9321-9E8C-93F51945A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451770" y="4271401"/>
            <a:ext cx="4395930" cy="1936938"/>
          </a:xfrm>
        </p:spPr>
        <p:txBody>
          <a:bodyPr>
            <a:normAutofit/>
          </a:bodyPr>
          <a:lstStyle/>
          <a:p>
            <a:pPr algn="r"/>
            <a:r>
              <a:rPr lang="ar-DZ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أعضاء</a:t>
            </a:r>
            <a:r>
              <a:rPr lang="fr-FR" sz="28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البحث</a:t>
            </a:r>
            <a:endParaRPr lang="fr-FR" sz="28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ar-DZ" sz="2800" b="1" dirty="0">
                <a:solidFill>
                  <a:schemeClr val="bg1"/>
                </a:solidFill>
              </a:rPr>
              <a:t>بن مرابط ايناس </a:t>
            </a:r>
            <a:r>
              <a:rPr lang="ar-DZ" sz="2800" dirty="0">
                <a:solidFill>
                  <a:schemeClr val="bg1"/>
                </a:solidFill>
              </a:rPr>
              <a:t>                            </a:t>
            </a:r>
            <a:r>
              <a:rPr lang="ar-DZ" sz="2800" b="1" dirty="0">
                <a:solidFill>
                  <a:schemeClr val="bg1"/>
                </a:solidFill>
              </a:rPr>
              <a:t>بوعافية معاد</a:t>
            </a:r>
            <a:endParaRPr lang="fr-CA" sz="2800" b="1" dirty="0">
              <a:solidFill>
                <a:schemeClr val="bg1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7E64DB1-9578-4298-BDEE-855105E21CFE}"/>
              </a:ext>
            </a:extLst>
          </p:cNvPr>
          <p:cNvSpPr txBox="1"/>
          <p:nvPr/>
        </p:nvSpPr>
        <p:spPr>
          <a:xfrm>
            <a:off x="5181600" y="2516094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1BCC75B-D51A-B5D3-E118-63FC4EC6B4B1}"/>
              </a:ext>
            </a:extLst>
          </p:cNvPr>
          <p:cNvSpPr txBox="1"/>
          <p:nvPr/>
        </p:nvSpPr>
        <p:spPr>
          <a:xfrm>
            <a:off x="5181600" y="2516094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8DC1245-E1FA-45DB-87AD-817DC32EF4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42024" cy="30420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7824ED6-87CE-F404-1E32-D4ECE0AE7ABA}"/>
              </a:ext>
            </a:extLst>
          </p:cNvPr>
          <p:cNvSpPr txBox="1"/>
          <p:nvPr/>
        </p:nvSpPr>
        <p:spPr>
          <a:xfrm>
            <a:off x="5181600" y="2516094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A2D7D87-6C96-B709-CB1C-0F566C3D5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7840" y="-62616"/>
            <a:ext cx="3042024" cy="30420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Cadre 10">
            <a:extLst>
              <a:ext uri="{FF2B5EF4-FFF2-40B4-BE49-F238E27FC236}">
                <a16:creationId xmlns:a16="http://schemas.microsoft.com/office/drawing/2014/main" id="{FE3A3A53-9901-3233-5653-2D92AA3B50CA}"/>
              </a:ext>
            </a:extLst>
          </p:cNvPr>
          <p:cNvSpPr/>
          <p:nvPr/>
        </p:nvSpPr>
        <p:spPr>
          <a:xfrm>
            <a:off x="2705850" y="2478772"/>
            <a:ext cx="6623421" cy="1322294"/>
          </a:xfrm>
          <a:prstGeom prst="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">
              <a:solidFill>
                <a:schemeClr val="tx1"/>
              </a:solidFill>
            </a:endParaRPr>
          </a:p>
        </p:txBody>
      </p:sp>
      <p:sp>
        <p:nvSpPr>
          <p:cNvPr id="9" name="Sous-titre 8">
            <a:extLst>
              <a:ext uri="{FF2B5EF4-FFF2-40B4-BE49-F238E27FC236}">
                <a16:creationId xmlns:a16="http://schemas.microsoft.com/office/drawing/2014/main" id="{D6E1D8AD-9CBC-7231-B9C4-0C1AE2065046}"/>
              </a:ext>
            </a:extLst>
          </p:cNvPr>
          <p:cNvSpPr txBox="1">
            <a:spLocks/>
          </p:cNvSpPr>
          <p:nvPr/>
        </p:nvSpPr>
        <p:spPr>
          <a:xfrm>
            <a:off x="8175813" y="4489680"/>
            <a:ext cx="3742997" cy="2044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b="1" u="sng" dirty="0" err="1">
                <a:solidFill>
                  <a:schemeClr val="bg1"/>
                </a:solidFill>
              </a:rPr>
              <a:t>المقياس:مدخل</a:t>
            </a:r>
            <a:r>
              <a:rPr lang="fr-FR" sz="3200" b="1" u="sng" dirty="0">
                <a:solidFill>
                  <a:schemeClr val="bg1"/>
                </a:solidFill>
              </a:rPr>
              <a:t> </a:t>
            </a:r>
            <a:r>
              <a:rPr lang="fr-FR" sz="3200" b="1" u="sng" dirty="0" err="1">
                <a:solidFill>
                  <a:schemeClr val="bg1"/>
                </a:solidFill>
              </a:rPr>
              <a:t>للإقتصاد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</a:p>
          <a:p>
            <a:r>
              <a:rPr lang="fr-FR" sz="3200" b="1" u="sng" dirty="0" err="1">
                <a:solidFill>
                  <a:schemeClr val="bg1"/>
                </a:solidFill>
              </a:rPr>
              <a:t>أستاذة</a:t>
            </a:r>
            <a:r>
              <a:rPr lang="fr-FR" sz="3200" b="1" u="sng" dirty="0">
                <a:solidFill>
                  <a:schemeClr val="bg1"/>
                </a:solidFill>
              </a:rPr>
              <a:t> </a:t>
            </a:r>
            <a:r>
              <a:rPr lang="fr-FR" sz="3200" b="1" u="sng" dirty="0" err="1">
                <a:solidFill>
                  <a:schemeClr val="bg1"/>
                </a:solidFill>
              </a:rPr>
              <a:t>المقياس</a:t>
            </a:r>
            <a:r>
              <a:rPr lang="fr-FR" sz="3200" u="sng" dirty="0" err="1">
                <a:solidFill>
                  <a:schemeClr val="bg1"/>
                </a:solidFill>
              </a:rPr>
              <a:t>:</a:t>
            </a:r>
            <a:r>
              <a:rPr lang="fr-FR" sz="3200" b="1" u="sng" dirty="0" err="1">
                <a:solidFill>
                  <a:schemeClr val="bg1"/>
                </a:solidFill>
              </a:rPr>
              <a:t>بوشنقير</a:t>
            </a:r>
            <a:endParaRPr lang="fr-FR" sz="3200" b="1" u="sng" dirty="0">
              <a:solidFill>
                <a:schemeClr val="bg1"/>
              </a:solidFill>
            </a:endParaRPr>
          </a:p>
          <a:p>
            <a:r>
              <a:rPr lang="fr-FR" sz="3200" b="1" u="sng" dirty="0">
                <a:solidFill>
                  <a:schemeClr val="bg1"/>
                </a:solidFill>
              </a:rPr>
              <a:t>المجموعة:1</a:t>
            </a:r>
            <a:endParaRPr lang="fr-FR" sz="3200" b="1" dirty="0">
              <a:solidFill>
                <a:schemeClr val="bg1"/>
              </a:solidFill>
            </a:endParaRPr>
          </a:p>
          <a:p>
            <a:r>
              <a:rPr lang="fr-FR" sz="3200" b="1" dirty="0">
                <a:solidFill>
                  <a:schemeClr val="bg1"/>
                </a:solidFill>
              </a:rPr>
              <a:t>ا</a:t>
            </a:r>
            <a:r>
              <a:rPr lang="fr-FR" sz="3200" b="1" u="sng" dirty="0">
                <a:solidFill>
                  <a:schemeClr val="bg1"/>
                </a:solidFill>
              </a:rPr>
              <a:t>لفوج:7</a:t>
            </a:r>
            <a:endParaRPr lang="" sz="3200" u="sng" dirty="0">
              <a:solidFill>
                <a:schemeClr val="bg1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C1917D7-1CB2-BD91-B3F1-8B2A2579AE6D}"/>
              </a:ext>
            </a:extLst>
          </p:cNvPr>
          <p:cNvSpPr txBox="1"/>
          <p:nvPr/>
        </p:nvSpPr>
        <p:spPr>
          <a:xfrm>
            <a:off x="5036673" y="4471210"/>
            <a:ext cx="3139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3200" b="1" dirty="0">
                <a:solidFill>
                  <a:schemeClr val="bg1"/>
                </a:solidFill>
              </a:rPr>
              <a:t>2024/2025</a:t>
            </a:r>
            <a:endParaRPr lang="" sz="3200" b="1" dirty="0">
              <a:solidFill>
                <a:schemeClr val="bg1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F86DFE0-406F-9E0F-78C9-D8DAA9FCB73A}"/>
              </a:ext>
            </a:extLst>
          </p:cNvPr>
          <p:cNvSpPr txBox="1"/>
          <p:nvPr/>
        </p:nvSpPr>
        <p:spPr>
          <a:xfrm>
            <a:off x="4064000" y="2581835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D9EF390-652F-19EB-993C-674990D35652}"/>
              </a:ext>
            </a:extLst>
          </p:cNvPr>
          <p:cNvSpPr txBox="1">
            <a:spLocks/>
          </p:cNvSpPr>
          <p:nvPr/>
        </p:nvSpPr>
        <p:spPr>
          <a:xfrm>
            <a:off x="2604995" y="929887"/>
            <a:ext cx="6825129" cy="132229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b="1" dirty="0" err="1">
                <a:solidFill>
                  <a:srgbClr val="FF0000"/>
                </a:solidFill>
              </a:rPr>
              <a:t>جامعة</a:t>
            </a:r>
            <a:r>
              <a:rPr lang="fr-FR" sz="3600" b="1" dirty="0">
                <a:solidFill>
                  <a:srgbClr val="FF0000"/>
                </a:solidFill>
              </a:rPr>
              <a:t> </a:t>
            </a:r>
            <a:r>
              <a:rPr lang="fr-FR" sz="3600" b="1" dirty="0" err="1">
                <a:solidFill>
                  <a:srgbClr val="FF0000"/>
                </a:solidFill>
              </a:rPr>
              <a:t>باجي</a:t>
            </a:r>
            <a:r>
              <a:rPr lang="fr-FR" sz="3600" b="1" dirty="0">
                <a:solidFill>
                  <a:srgbClr val="FF0000"/>
                </a:solidFill>
              </a:rPr>
              <a:t> </a:t>
            </a:r>
            <a:r>
              <a:rPr lang="fr-FR" sz="3600" b="1" dirty="0" err="1">
                <a:solidFill>
                  <a:srgbClr val="FF0000"/>
                </a:solidFill>
              </a:rPr>
              <a:t>مختار</a:t>
            </a:r>
            <a:r>
              <a:rPr lang="fr-FR" sz="3600" b="1" dirty="0">
                <a:solidFill>
                  <a:srgbClr val="FF0000"/>
                </a:solidFill>
              </a:rPr>
              <a:t> </a:t>
            </a:r>
            <a:r>
              <a:rPr lang="fr-FR" sz="3600" b="1" dirty="0" err="1">
                <a:solidFill>
                  <a:srgbClr val="FF0000"/>
                </a:solidFill>
              </a:rPr>
              <a:t>عنابة</a:t>
            </a:r>
            <a:r>
              <a:rPr lang="fr-FR" sz="3600" b="1" dirty="0"/>
              <a:t> </a:t>
            </a:r>
            <a:endParaRPr lang="fr-FR" sz="3600" b="1" dirty="0">
              <a:solidFill>
                <a:schemeClr val="bg1"/>
              </a:solidFill>
            </a:endParaRPr>
          </a:p>
          <a:p>
            <a:r>
              <a:rPr lang="fr-FR" sz="3600" b="1" dirty="0" err="1">
                <a:solidFill>
                  <a:schemeClr val="bg1"/>
                </a:solidFill>
              </a:rPr>
              <a:t>كلية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العلوم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الاقتصادية</a:t>
            </a:r>
            <a:r>
              <a:rPr lang="fr-FR" sz="3600" b="1" dirty="0">
                <a:solidFill>
                  <a:schemeClr val="bg1"/>
                </a:solidFill>
              </a:rPr>
              <a:t> و </a:t>
            </a:r>
            <a:r>
              <a:rPr lang="fr-FR" sz="3600" b="1" dirty="0" err="1">
                <a:solidFill>
                  <a:schemeClr val="bg1"/>
                </a:solidFill>
              </a:rPr>
              <a:t>التجارية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وعلوم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التسيير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</a:p>
          <a:p>
            <a:r>
              <a:rPr lang="fr-FR" sz="3600" b="1" dirty="0" err="1">
                <a:solidFill>
                  <a:schemeClr val="bg1"/>
                </a:solidFill>
              </a:rPr>
              <a:t>قسم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الجذع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المشترك</a:t>
            </a:r>
            <a:r>
              <a:rPr lang="fr-FR" dirty="0">
                <a:solidFill>
                  <a:schemeClr val="bg1"/>
                </a:solidFill>
              </a:rPr>
              <a:t> LMD</a:t>
            </a:r>
          </a:p>
        </p:txBody>
      </p:sp>
    </p:spTree>
    <p:extLst>
      <p:ext uri="{BB962C8B-B14F-4D97-AF65-F5344CB8AC3E}">
        <p14:creationId xmlns:p14="http://schemas.microsoft.com/office/powerpoint/2010/main" val="3692741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AB5EBCBE-4CA8-2BA8-4BF5-51BD7D893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C9B40D-B9BF-3441-C4C5-58AD39B56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29" y="2016872"/>
            <a:ext cx="10515600" cy="4351338"/>
          </a:xfrm>
        </p:spPr>
        <p:txBody>
          <a:bodyPr>
            <a:normAutofit/>
          </a:bodyPr>
          <a:lstStyle/>
          <a:p>
            <a:pPr algn="r"/>
            <a:r>
              <a:rPr lang="ar-DZ" sz="4000" dirty="0">
                <a:solidFill>
                  <a:schemeClr val="bg1"/>
                </a:solidFill>
              </a:rPr>
              <a:t>في الختام تمتل عناصرالانتاج الأربعة الأساس لاي نشاط اقتصادي لكل عنصر دور مهم في تحويل الموارد الى سلع و خدمات تلبي احتياجات المجتمع , من خلال إدارة هده العناصر و يمكن تعزيز كفاءة الإنتاج و تحقيق النمو الاقتصادي , لذا يبقى تطوير استخدام هده العناصر بشكل امثل أساسا لتنمية الاقتصادية المستدامة  </a:t>
            </a:r>
            <a:endParaRPr lang="fr-CA" sz="4000" dirty="0">
              <a:solidFill>
                <a:schemeClr val="bg1"/>
              </a:solidFill>
            </a:endParaRPr>
          </a:p>
        </p:txBody>
      </p:sp>
      <p:sp>
        <p:nvSpPr>
          <p:cNvPr id="7" name="Organigramme : Terminateur 6">
            <a:extLst>
              <a:ext uri="{FF2B5EF4-FFF2-40B4-BE49-F238E27FC236}">
                <a16:creationId xmlns:a16="http://schemas.microsoft.com/office/drawing/2014/main" id="{C2FFA623-E67C-EA04-1EDB-CF56E9A72480}"/>
              </a:ext>
            </a:extLst>
          </p:cNvPr>
          <p:cNvSpPr/>
          <p:nvPr/>
        </p:nvSpPr>
        <p:spPr>
          <a:xfrm>
            <a:off x="5289177" y="663542"/>
            <a:ext cx="3711388" cy="863540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err="1"/>
              <a:t>الخاتمة</a:t>
            </a:r>
            <a:endParaRPr lang="" sz="3600" b="1" dirty="0"/>
          </a:p>
        </p:txBody>
      </p:sp>
    </p:spTree>
    <p:extLst>
      <p:ext uri="{BB962C8B-B14F-4D97-AF65-F5344CB8AC3E}">
        <p14:creationId xmlns:p14="http://schemas.microsoft.com/office/powerpoint/2010/main" val="144412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4DECDCFC-B2F4-F319-8C58-6CBAA2BFCE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9" name="Organigramme : Préparation 8">
            <a:extLst>
              <a:ext uri="{FF2B5EF4-FFF2-40B4-BE49-F238E27FC236}">
                <a16:creationId xmlns:a16="http://schemas.microsoft.com/office/drawing/2014/main" id="{59FBFD5E-2C1C-7817-049C-2CD1D7195818}"/>
              </a:ext>
            </a:extLst>
          </p:cNvPr>
          <p:cNvSpPr/>
          <p:nvPr/>
        </p:nvSpPr>
        <p:spPr>
          <a:xfrm>
            <a:off x="3851089" y="194233"/>
            <a:ext cx="3881598" cy="1258107"/>
          </a:xfrm>
          <a:prstGeom prst="flowChartPreparati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err="1">
                <a:solidFill>
                  <a:schemeClr val="bg1"/>
                </a:solidFill>
              </a:rPr>
              <a:t>خطة</a:t>
            </a:r>
            <a:r>
              <a:rPr lang="fr-FR" sz="4000" dirty="0">
                <a:solidFill>
                  <a:schemeClr val="bg1"/>
                </a:solidFill>
              </a:rPr>
              <a:t> </a:t>
            </a:r>
            <a:r>
              <a:rPr lang="fr-FR" sz="4000" dirty="0" err="1">
                <a:solidFill>
                  <a:schemeClr val="bg1"/>
                </a:solidFill>
              </a:rPr>
              <a:t>البحث</a:t>
            </a:r>
            <a:endParaRPr lang="" sz="4000" dirty="0">
              <a:solidFill>
                <a:schemeClr val="bg1"/>
              </a:solidFill>
            </a:endParaRPr>
          </a:p>
        </p:txBody>
      </p:sp>
      <p:sp>
        <p:nvSpPr>
          <p:cNvPr id="11" name="Organigramme : Terminateur 10">
            <a:extLst>
              <a:ext uri="{FF2B5EF4-FFF2-40B4-BE49-F238E27FC236}">
                <a16:creationId xmlns:a16="http://schemas.microsoft.com/office/drawing/2014/main" id="{85BAE8C1-A7A1-8BD9-D946-E167B605399A}"/>
              </a:ext>
            </a:extLst>
          </p:cNvPr>
          <p:cNvSpPr/>
          <p:nvPr/>
        </p:nvSpPr>
        <p:spPr>
          <a:xfrm>
            <a:off x="5480423" y="1682433"/>
            <a:ext cx="3881598" cy="911356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err="1"/>
              <a:t>المقدمة</a:t>
            </a:r>
            <a:endParaRPr lang="" sz="4000" b="1" dirty="0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54FD3062-54A7-E463-2B9A-F2E059B08001}"/>
              </a:ext>
            </a:extLst>
          </p:cNvPr>
          <p:cNvSpPr/>
          <p:nvPr/>
        </p:nvSpPr>
        <p:spPr>
          <a:xfrm>
            <a:off x="9024472" y="1535955"/>
            <a:ext cx="1159434" cy="105783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1</a:t>
            </a:r>
            <a:endParaRPr lang="" sz="4400" dirty="0"/>
          </a:p>
        </p:txBody>
      </p:sp>
      <p:sp>
        <p:nvSpPr>
          <p:cNvPr id="18" name="Organigramme : Terminateur 17">
            <a:extLst>
              <a:ext uri="{FF2B5EF4-FFF2-40B4-BE49-F238E27FC236}">
                <a16:creationId xmlns:a16="http://schemas.microsoft.com/office/drawing/2014/main" id="{3C221859-E01D-BF87-F37A-7F2792727180}"/>
              </a:ext>
            </a:extLst>
          </p:cNvPr>
          <p:cNvSpPr/>
          <p:nvPr/>
        </p:nvSpPr>
        <p:spPr>
          <a:xfrm>
            <a:off x="5722591" y="5390680"/>
            <a:ext cx="3881598" cy="911356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err="1"/>
              <a:t>الخاتمة</a:t>
            </a:r>
            <a:endParaRPr lang="" sz="4000" b="1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013D6B0-D107-1478-8849-95F0FA9086F9}"/>
              </a:ext>
            </a:extLst>
          </p:cNvPr>
          <p:cNvSpPr/>
          <p:nvPr/>
        </p:nvSpPr>
        <p:spPr>
          <a:xfrm>
            <a:off x="9024472" y="5292168"/>
            <a:ext cx="1159434" cy="105783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/>
              <a:t>4</a:t>
            </a:r>
            <a:endParaRPr lang="" sz="4000" dirty="0"/>
          </a:p>
        </p:txBody>
      </p:sp>
      <p:sp>
        <p:nvSpPr>
          <p:cNvPr id="20" name="Organigramme : Terminateur 19">
            <a:extLst>
              <a:ext uri="{FF2B5EF4-FFF2-40B4-BE49-F238E27FC236}">
                <a16:creationId xmlns:a16="http://schemas.microsoft.com/office/drawing/2014/main" id="{821A462D-84EA-8B11-DAB4-C0A7CFB4F919}"/>
              </a:ext>
            </a:extLst>
          </p:cNvPr>
          <p:cNvSpPr/>
          <p:nvPr/>
        </p:nvSpPr>
        <p:spPr>
          <a:xfrm>
            <a:off x="1470212" y="3151010"/>
            <a:ext cx="4761755" cy="972660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err="1"/>
              <a:t>مفاهيم</a:t>
            </a:r>
            <a:r>
              <a:rPr lang="fr-FR" sz="3600" b="1" dirty="0"/>
              <a:t> </a:t>
            </a:r>
            <a:r>
              <a:rPr lang="fr-FR" sz="3600" b="1" dirty="0" err="1"/>
              <a:t>اساسية</a:t>
            </a:r>
            <a:r>
              <a:rPr lang="fr-FR" sz="3600" b="1" dirty="0"/>
              <a:t> </a:t>
            </a:r>
            <a:r>
              <a:rPr lang="fr-FR" sz="3600" b="1" dirty="0" err="1"/>
              <a:t>حول</a:t>
            </a:r>
            <a:r>
              <a:rPr lang="fr-FR" sz="3600" b="1" dirty="0"/>
              <a:t> </a:t>
            </a:r>
            <a:r>
              <a:rPr lang="fr-FR" sz="3600" b="1" dirty="0" err="1"/>
              <a:t>الانتاج</a:t>
            </a:r>
            <a:endParaRPr lang="" sz="3600" b="1" dirty="0"/>
          </a:p>
        </p:txBody>
      </p:sp>
      <p:sp>
        <p:nvSpPr>
          <p:cNvPr id="14" name="Organigramme : Terminateur 13">
            <a:extLst>
              <a:ext uri="{FF2B5EF4-FFF2-40B4-BE49-F238E27FC236}">
                <a16:creationId xmlns:a16="http://schemas.microsoft.com/office/drawing/2014/main" id="{670838CA-9624-00F0-8655-15297AAC1DB0}"/>
              </a:ext>
            </a:extLst>
          </p:cNvPr>
          <p:cNvSpPr/>
          <p:nvPr/>
        </p:nvSpPr>
        <p:spPr>
          <a:xfrm>
            <a:off x="5585011" y="2817903"/>
            <a:ext cx="3881598" cy="911356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err="1">
                <a:solidFill>
                  <a:schemeClr val="bg1"/>
                </a:solidFill>
              </a:rPr>
              <a:t>المبحث</a:t>
            </a:r>
            <a:r>
              <a:rPr lang="fr-FR" sz="4000" b="1" dirty="0">
                <a:solidFill>
                  <a:schemeClr val="bg1"/>
                </a:solidFill>
              </a:rPr>
              <a:t> </a:t>
            </a:r>
            <a:r>
              <a:rPr lang="fr-FR" sz="4000" b="1" dirty="0" err="1">
                <a:solidFill>
                  <a:schemeClr val="bg1"/>
                </a:solidFill>
              </a:rPr>
              <a:t>الأول</a:t>
            </a:r>
            <a:endParaRPr lang="" sz="4000" b="1" dirty="0">
              <a:solidFill>
                <a:schemeClr val="bg1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F89B07FD-FA5B-2D12-88D8-77A9C1DC5828}"/>
              </a:ext>
            </a:extLst>
          </p:cNvPr>
          <p:cNvSpPr/>
          <p:nvPr/>
        </p:nvSpPr>
        <p:spPr>
          <a:xfrm>
            <a:off x="9024472" y="2788026"/>
            <a:ext cx="1159434" cy="105783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/>
              <a:t>2</a:t>
            </a:r>
            <a:endParaRPr lang="" sz="4000" dirty="0"/>
          </a:p>
        </p:txBody>
      </p:sp>
      <p:sp>
        <p:nvSpPr>
          <p:cNvPr id="24" name="Organigramme : Terminateur 23">
            <a:extLst>
              <a:ext uri="{FF2B5EF4-FFF2-40B4-BE49-F238E27FC236}">
                <a16:creationId xmlns:a16="http://schemas.microsoft.com/office/drawing/2014/main" id="{0AE44082-06BC-6A79-D560-AE4284742663}"/>
              </a:ext>
            </a:extLst>
          </p:cNvPr>
          <p:cNvSpPr/>
          <p:nvPr/>
        </p:nvSpPr>
        <p:spPr>
          <a:xfrm>
            <a:off x="1401421" y="4340425"/>
            <a:ext cx="4761755" cy="972660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err="1"/>
              <a:t>عناصر</a:t>
            </a:r>
            <a:r>
              <a:rPr lang="fr-FR" sz="3600" b="1" dirty="0"/>
              <a:t> </a:t>
            </a:r>
            <a:r>
              <a:rPr lang="fr-FR" sz="3600" b="1" dirty="0" err="1"/>
              <a:t>الانتاج</a:t>
            </a:r>
            <a:endParaRPr lang="" sz="3600" b="1" dirty="0"/>
          </a:p>
        </p:txBody>
      </p:sp>
      <p:sp>
        <p:nvSpPr>
          <p:cNvPr id="16" name="Organigramme : Terminateur 15">
            <a:extLst>
              <a:ext uri="{FF2B5EF4-FFF2-40B4-BE49-F238E27FC236}">
                <a16:creationId xmlns:a16="http://schemas.microsoft.com/office/drawing/2014/main" id="{8D73EC09-7440-56DD-7402-53E0DFF6F60B}"/>
              </a:ext>
            </a:extLst>
          </p:cNvPr>
          <p:cNvSpPr/>
          <p:nvPr/>
        </p:nvSpPr>
        <p:spPr>
          <a:xfrm>
            <a:off x="5722591" y="4171636"/>
            <a:ext cx="3881598" cy="911356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err="1"/>
              <a:t>المبحث</a:t>
            </a:r>
            <a:r>
              <a:rPr lang="fr-FR" sz="4000" b="1" dirty="0"/>
              <a:t> </a:t>
            </a:r>
            <a:r>
              <a:rPr lang="fr-FR" sz="4000" b="1" dirty="0" err="1"/>
              <a:t>الثاني</a:t>
            </a:r>
            <a:endParaRPr lang="" sz="4000" b="1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C04C12B-4DD0-9105-D5DC-82B31D5451D9}"/>
              </a:ext>
            </a:extLst>
          </p:cNvPr>
          <p:cNvSpPr/>
          <p:nvPr/>
        </p:nvSpPr>
        <p:spPr>
          <a:xfrm>
            <a:off x="9024472" y="4040097"/>
            <a:ext cx="1159434" cy="105783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/>
              <a:t>3</a:t>
            </a:r>
            <a:endParaRPr lang="" sz="4000" dirty="0"/>
          </a:p>
        </p:txBody>
      </p:sp>
    </p:spTree>
    <p:extLst>
      <p:ext uri="{BB962C8B-B14F-4D97-AF65-F5344CB8AC3E}">
        <p14:creationId xmlns:p14="http://schemas.microsoft.com/office/powerpoint/2010/main" val="423775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2" grpId="0" animBg="1"/>
      <p:bldP spid="18" grpId="0" animBg="1"/>
      <p:bldP spid="8" grpId="0" animBg="1"/>
      <p:bldP spid="20" grpId="0" animBg="1"/>
      <p:bldP spid="14" grpId="0" animBg="1"/>
      <p:bldP spid="4" grpId="0" animBg="1"/>
      <p:bldP spid="24" grpId="0" animBg="1"/>
      <p:bldP spid="16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E9A4CD22-8390-E488-AA31-DCB3796AE5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0245B0-7C7B-D867-0691-2F6B62130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447" y="2426446"/>
            <a:ext cx="9692341" cy="4709459"/>
          </a:xfrm>
        </p:spPr>
        <p:txBody>
          <a:bodyPr>
            <a:normAutofit/>
          </a:bodyPr>
          <a:lstStyle/>
          <a:p>
            <a:pPr algn="r"/>
            <a:r>
              <a:rPr lang="ar-DZ" sz="3600" b="1" dirty="0">
                <a:solidFill>
                  <a:schemeClr val="bg1"/>
                </a:solidFill>
              </a:rPr>
              <a:t>يعتبر علم الاقتصاد أحد مجالات المعرفة التي تهم الانسان حيت ان له ظواهر ووقائع الخاصة به وبناءا عليه فهو لديه عدة خصائص من بينها الانتاج , حيت يعرف بأنه خلق للمنفعة او إضافة منفعة لأي سلعة لتصبح قابلة للاشباع , و منه فهو مهم في حياة الفرد . فماهو مفهوم الإنتاج ؟ وفيما تتمتل عناصره </a:t>
            </a:r>
            <a:r>
              <a:rPr lang="ar-DZ" sz="3600" b="1" dirty="0"/>
              <a:t>؟؟  </a:t>
            </a:r>
          </a:p>
        </p:txBody>
      </p:sp>
      <p:sp>
        <p:nvSpPr>
          <p:cNvPr id="7" name="Organigramme : Terminateur 6">
            <a:extLst>
              <a:ext uri="{FF2B5EF4-FFF2-40B4-BE49-F238E27FC236}">
                <a16:creationId xmlns:a16="http://schemas.microsoft.com/office/drawing/2014/main" id="{379A007B-4FAD-AFE4-678D-56391B867C25}"/>
              </a:ext>
            </a:extLst>
          </p:cNvPr>
          <p:cNvSpPr/>
          <p:nvPr/>
        </p:nvSpPr>
        <p:spPr>
          <a:xfrm>
            <a:off x="4231340" y="525929"/>
            <a:ext cx="4279153" cy="1171389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err="1">
                <a:solidFill>
                  <a:schemeClr val="bg1"/>
                </a:solidFill>
              </a:rPr>
              <a:t>المقدمة</a:t>
            </a:r>
            <a:endParaRPr lang="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32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AF0A00CE-C2E5-7291-BF92-751F31C217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7999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B4B95B-CED8-7972-5604-6405026A9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434353" y="3109819"/>
            <a:ext cx="12192000" cy="2579782"/>
          </a:xfrm>
        </p:spPr>
        <p:txBody>
          <a:bodyPr>
            <a:normAutofit fontScale="92500" lnSpcReduction="10000"/>
          </a:bodyPr>
          <a:lstStyle/>
          <a:p>
            <a:pPr lvl="4" algn="r"/>
            <a:r>
              <a:rPr lang="ar-DZ" sz="4400" b="1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هو خلق منفعة أو زيادتها . فهو النشاط الدي</a:t>
            </a:r>
            <a:r>
              <a:rPr lang="fr-FR" sz="4400" b="1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يصنع الموارد الإنتاجية و يجعلها سلعا و خدمات . لتلبي اشباع ورغبات الافراد و المجتمعات .  </a:t>
            </a:r>
          </a:p>
          <a:p>
            <a:pPr marL="0" indent="0" algn="r">
              <a:buNone/>
            </a:pPr>
            <a:r>
              <a:rPr lang="ar-DZ" sz="5400" b="1" dirty="0">
                <a:solidFill>
                  <a:schemeClr val="accent5">
                    <a:lumMod val="5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 </a:t>
            </a:r>
            <a:endParaRPr lang="fr-CA" sz="5400" b="1" dirty="0">
              <a:solidFill>
                <a:schemeClr val="accent5">
                  <a:lumMod val="5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Organigramme : Terminateur 7">
            <a:extLst>
              <a:ext uri="{FF2B5EF4-FFF2-40B4-BE49-F238E27FC236}">
                <a16:creationId xmlns:a16="http://schemas.microsoft.com/office/drawing/2014/main" id="{A8405FF4-9EFA-0DC5-1AAC-7AB50E8B9777}"/>
              </a:ext>
            </a:extLst>
          </p:cNvPr>
          <p:cNvSpPr/>
          <p:nvPr/>
        </p:nvSpPr>
        <p:spPr>
          <a:xfrm>
            <a:off x="8379012" y="1569921"/>
            <a:ext cx="3717365" cy="1352584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err="1">
                <a:solidFill>
                  <a:schemeClr val="bg1"/>
                </a:solidFill>
              </a:rPr>
              <a:t>المطلب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الأول</a:t>
            </a:r>
            <a:endParaRPr lang="fr-FR" sz="3200" b="1" dirty="0">
              <a:solidFill>
                <a:schemeClr val="bg1"/>
              </a:solidFill>
            </a:endParaRPr>
          </a:p>
          <a:p>
            <a:pPr algn="ctr"/>
            <a:r>
              <a:rPr lang="fr-FR" sz="3200" b="1" dirty="0" err="1">
                <a:solidFill>
                  <a:schemeClr val="bg1"/>
                </a:solidFill>
              </a:rPr>
              <a:t>مفهوم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الإنتاج</a:t>
            </a:r>
            <a:endParaRPr lang="" sz="3200" b="1" dirty="0">
              <a:solidFill>
                <a:schemeClr val="bg1"/>
              </a:solidFill>
            </a:endParaRPr>
          </a:p>
        </p:txBody>
      </p:sp>
      <p:sp>
        <p:nvSpPr>
          <p:cNvPr id="7" name="Organigramme : Terminateur 6">
            <a:extLst>
              <a:ext uri="{FF2B5EF4-FFF2-40B4-BE49-F238E27FC236}">
                <a16:creationId xmlns:a16="http://schemas.microsoft.com/office/drawing/2014/main" id="{3555CC9F-C9ED-54EE-39B0-2B61025D33F4}"/>
              </a:ext>
            </a:extLst>
          </p:cNvPr>
          <p:cNvSpPr/>
          <p:nvPr/>
        </p:nvSpPr>
        <p:spPr>
          <a:xfrm>
            <a:off x="2737224" y="392545"/>
            <a:ext cx="7147859" cy="1352584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err="1"/>
              <a:t>المبحث</a:t>
            </a:r>
            <a:r>
              <a:rPr lang="fr-FR" sz="3600" b="1" dirty="0"/>
              <a:t> </a:t>
            </a:r>
            <a:r>
              <a:rPr lang="fr-FR" sz="3600" b="1" dirty="0" err="1"/>
              <a:t>الأول:مفاهيم</a:t>
            </a:r>
            <a:r>
              <a:rPr lang="fr-FR" sz="3600" b="1" dirty="0"/>
              <a:t> </a:t>
            </a:r>
            <a:r>
              <a:rPr lang="fr-FR" sz="3600" b="1" dirty="0" err="1"/>
              <a:t>أساسية</a:t>
            </a:r>
            <a:r>
              <a:rPr lang="fr-FR" sz="3600" b="1" dirty="0"/>
              <a:t> </a:t>
            </a:r>
            <a:r>
              <a:rPr lang="fr-FR" sz="3600" b="1" dirty="0" err="1"/>
              <a:t>حول</a:t>
            </a:r>
            <a:r>
              <a:rPr lang="fr-FR" sz="3600" b="1" dirty="0"/>
              <a:t> </a:t>
            </a:r>
            <a:r>
              <a:rPr lang="fr-FR" sz="3600" b="1" dirty="0" err="1"/>
              <a:t>الإنتاج</a:t>
            </a:r>
            <a:endParaRPr lang="" sz="3600" b="1" dirty="0"/>
          </a:p>
        </p:txBody>
      </p:sp>
    </p:spTree>
    <p:extLst>
      <p:ext uri="{BB962C8B-B14F-4D97-AF65-F5344CB8AC3E}">
        <p14:creationId xmlns:p14="http://schemas.microsoft.com/office/powerpoint/2010/main" val="108645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8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F05E7240-A91B-F01A-2816-C054AE9E91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87624" cy="6858000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EA52DA-B071-B921-2B9F-14A04A63D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5624" y="1192119"/>
            <a:ext cx="12192000" cy="246548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DZ" sz="4000" dirty="0">
                <a:solidFill>
                  <a:schemeClr val="bg1"/>
                </a:solidFill>
              </a:rPr>
              <a:t>تعرف عناصر الإنتاج بانها المدخلات الأساسية اللازمة لانتاج السلع و الخدمات و تصنف هده العناصر تقليديا الى أربعة عناصر رئيسية : الأرض, العمل, رأس المال ,و التنضيم. لكل عنصر من هده العناصر يساهم بشكل أساسي في عملية الإنتاج وتعتمد كفاءة الإنتاج على التوازن و </a:t>
            </a:r>
            <a:r>
              <a:rPr lang="fr-FR" sz="4000" dirty="0" err="1">
                <a:solidFill>
                  <a:schemeClr val="bg1"/>
                </a:solidFill>
              </a:rPr>
              <a:t>التنسيق</a:t>
            </a:r>
            <a:endParaRPr lang="ar-DZ" sz="4000" dirty="0">
              <a:solidFill>
                <a:schemeClr val="bg1"/>
              </a:solidFill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7520F0DC-CE86-404F-D012-EE7DEA79141C}"/>
              </a:ext>
            </a:extLst>
          </p:cNvPr>
          <p:cNvSpPr txBox="1"/>
          <p:nvPr/>
        </p:nvSpPr>
        <p:spPr>
          <a:xfrm>
            <a:off x="5515353" y="383708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" dirty="0"/>
          </a:p>
        </p:txBody>
      </p:sp>
      <p:sp>
        <p:nvSpPr>
          <p:cNvPr id="71" name="Flèche : gauche 70">
            <a:extLst>
              <a:ext uri="{FF2B5EF4-FFF2-40B4-BE49-F238E27FC236}">
                <a16:creationId xmlns:a16="http://schemas.microsoft.com/office/drawing/2014/main" id="{34525256-EDC9-B38E-0B83-FE3E9FF0A2D7}"/>
              </a:ext>
            </a:extLst>
          </p:cNvPr>
          <p:cNvSpPr/>
          <p:nvPr/>
        </p:nvSpPr>
        <p:spPr>
          <a:xfrm>
            <a:off x="2774931" y="4199295"/>
            <a:ext cx="1956816" cy="969264"/>
          </a:xfrm>
          <a:prstGeom prst="leftArrow">
            <a:avLst>
              <a:gd name="adj1" fmla="val 35202"/>
              <a:gd name="adj2" fmla="val 5000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"/>
          </a:p>
        </p:txBody>
      </p:sp>
      <p:sp>
        <p:nvSpPr>
          <p:cNvPr id="56" name="Arc partiel 55">
            <a:extLst>
              <a:ext uri="{FF2B5EF4-FFF2-40B4-BE49-F238E27FC236}">
                <a16:creationId xmlns:a16="http://schemas.microsoft.com/office/drawing/2014/main" id="{599762F3-9B81-D2E2-2363-237FA5F8B8CA}"/>
              </a:ext>
            </a:extLst>
          </p:cNvPr>
          <p:cNvSpPr/>
          <p:nvPr/>
        </p:nvSpPr>
        <p:spPr>
          <a:xfrm>
            <a:off x="3853902" y="3834237"/>
            <a:ext cx="2640672" cy="2668645"/>
          </a:xfrm>
          <a:prstGeom prst="pie">
            <a:avLst>
              <a:gd name="adj1" fmla="val 10186822"/>
              <a:gd name="adj2" fmla="val 1620000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">
              <a:solidFill>
                <a:schemeClr val="tx1"/>
              </a:solidFill>
            </a:endParaRPr>
          </a:p>
        </p:txBody>
      </p:sp>
      <p:sp>
        <p:nvSpPr>
          <p:cNvPr id="72" name="Flèche : droite 71">
            <a:extLst>
              <a:ext uri="{FF2B5EF4-FFF2-40B4-BE49-F238E27FC236}">
                <a16:creationId xmlns:a16="http://schemas.microsoft.com/office/drawing/2014/main" id="{D75DAC57-92EC-D9C1-2588-85FD7F48B4DF}"/>
              </a:ext>
            </a:extLst>
          </p:cNvPr>
          <p:cNvSpPr/>
          <p:nvPr/>
        </p:nvSpPr>
        <p:spPr>
          <a:xfrm>
            <a:off x="5988075" y="4237144"/>
            <a:ext cx="1956816" cy="969264"/>
          </a:xfrm>
          <a:prstGeom prst="rightArrow">
            <a:avLst>
              <a:gd name="adj1" fmla="val 44395"/>
              <a:gd name="adj2" fmla="val 5000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"/>
          </a:p>
        </p:txBody>
      </p:sp>
      <p:sp>
        <p:nvSpPr>
          <p:cNvPr id="68" name="Arc partiel 67">
            <a:extLst>
              <a:ext uri="{FF2B5EF4-FFF2-40B4-BE49-F238E27FC236}">
                <a16:creationId xmlns:a16="http://schemas.microsoft.com/office/drawing/2014/main" id="{6AC39CAD-A5D3-6152-A0C8-A28A997699DC}"/>
              </a:ext>
            </a:extLst>
          </p:cNvPr>
          <p:cNvSpPr/>
          <p:nvPr/>
        </p:nvSpPr>
        <p:spPr>
          <a:xfrm>
            <a:off x="3948140" y="3834237"/>
            <a:ext cx="2640672" cy="2668645"/>
          </a:xfrm>
          <a:prstGeom prst="pie">
            <a:avLst>
              <a:gd name="adj1" fmla="val 16193597"/>
              <a:gd name="adj2" fmla="val 78224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" sz="3200" b="1" dirty="0">
              <a:solidFill>
                <a:schemeClr val="bg1"/>
              </a:solidFill>
            </a:endParaRPr>
          </a:p>
        </p:txBody>
      </p:sp>
      <p:sp>
        <p:nvSpPr>
          <p:cNvPr id="73" name="Flèche : droite 72">
            <a:extLst>
              <a:ext uri="{FF2B5EF4-FFF2-40B4-BE49-F238E27FC236}">
                <a16:creationId xmlns:a16="http://schemas.microsoft.com/office/drawing/2014/main" id="{2833BCB3-AF8B-584F-2DAA-10C4B3B8C67C}"/>
              </a:ext>
            </a:extLst>
          </p:cNvPr>
          <p:cNvSpPr/>
          <p:nvPr/>
        </p:nvSpPr>
        <p:spPr>
          <a:xfrm rot="983373">
            <a:off x="5451345" y="5533838"/>
            <a:ext cx="1956816" cy="969264"/>
          </a:xfrm>
          <a:prstGeom prst="rightArrow">
            <a:avLst>
              <a:gd name="adj1" fmla="val 36499"/>
              <a:gd name="adj2" fmla="val 5389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"/>
          </a:p>
        </p:txBody>
      </p:sp>
      <p:sp>
        <p:nvSpPr>
          <p:cNvPr id="66" name="Arc partiel 65">
            <a:extLst>
              <a:ext uri="{FF2B5EF4-FFF2-40B4-BE49-F238E27FC236}">
                <a16:creationId xmlns:a16="http://schemas.microsoft.com/office/drawing/2014/main" id="{E347268B-22AA-1D90-866D-32D0EA578812}"/>
              </a:ext>
            </a:extLst>
          </p:cNvPr>
          <p:cNvSpPr/>
          <p:nvPr/>
        </p:nvSpPr>
        <p:spPr>
          <a:xfrm>
            <a:off x="3923540" y="3884555"/>
            <a:ext cx="2640672" cy="2668645"/>
          </a:xfrm>
          <a:prstGeom prst="pie">
            <a:avLst>
              <a:gd name="adj1" fmla="val 940069"/>
              <a:gd name="adj2" fmla="val 502837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">
              <a:solidFill>
                <a:schemeClr val="tx1"/>
              </a:solidFill>
            </a:endParaRPr>
          </a:p>
        </p:txBody>
      </p:sp>
      <p:sp>
        <p:nvSpPr>
          <p:cNvPr id="74" name="Flèche : gauche 73">
            <a:extLst>
              <a:ext uri="{FF2B5EF4-FFF2-40B4-BE49-F238E27FC236}">
                <a16:creationId xmlns:a16="http://schemas.microsoft.com/office/drawing/2014/main" id="{038BA698-F905-DC8E-6D78-5851E8417442}"/>
              </a:ext>
            </a:extLst>
          </p:cNvPr>
          <p:cNvSpPr/>
          <p:nvPr/>
        </p:nvSpPr>
        <p:spPr>
          <a:xfrm rot="21195191">
            <a:off x="2686044" y="5598141"/>
            <a:ext cx="1956816" cy="969264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"/>
          </a:p>
        </p:txBody>
      </p:sp>
      <p:sp>
        <p:nvSpPr>
          <p:cNvPr id="64" name="Arc partiel 63">
            <a:extLst>
              <a:ext uri="{FF2B5EF4-FFF2-40B4-BE49-F238E27FC236}">
                <a16:creationId xmlns:a16="http://schemas.microsoft.com/office/drawing/2014/main" id="{D393AA1D-8DD8-AD71-0B7B-77D5A0A78684}"/>
              </a:ext>
            </a:extLst>
          </p:cNvPr>
          <p:cNvSpPr/>
          <p:nvPr/>
        </p:nvSpPr>
        <p:spPr>
          <a:xfrm>
            <a:off x="3853902" y="3884555"/>
            <a:ext cx="2640672" cy="2668645"/>
          </a:xfrm>
          <a:prstGeom prst="pie">
            <a:avLst>
              <a:gd name="adj1" fmla="val 5081218"/>
              <a:gd name="adj2" fmla="val 1007933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">
              <a:solidFill>
                <a:schemeClr val="tx1"/>
              </a:solidFill>
            </a:endParaRP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7FD69B5B-A9B0-D44A-F04B-24F0E725645F}"/>
              </a:ext>
            </a:extLst>
          </p:cNvPr>
          <p:cNvSpPr txBox="1"/>
          <p:nvPr/>
        </p:nvSpPr>
        <p:spPr>
          <a:xfrm>
            <a:off x="7979820" y="4333175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4000" b="1" dirty="0" err="1">
                <a:solidFill>
                  <a:schemeClr val="bg1"/>
                </a:solidFill>
              </a:rPr>
              <a:t>الأرض</a:t>
            </a:r>
            <a:endParaRPr lang="" sz="4000" b="1" dirty="0">
              <a:solidFill>
                <a:schemeClr val="bg1"/>
              </a:solidFill>
            </a:endParaRP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5853C5F7-8CC7-E7CA-3266-A8DF91D10F2D}"/>
              </a:ext>
            </a:extLst>
          </p:cNvPr>
          <p:cNvSpPr txBox="1"/>
          <p:nvPr/>
        </p:nvSpPr>
        <p:spPr>
          <a:xfrm>
            <a:off x="1645342" y="4329984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4000" b="1" dirty="0" err="1">
                <a:solidFill>
                  <a:schemeClr val="bg1"/>
                </a:solidFill>
              </a:rPr>
              <a:t>العمل</a:t>
            </a:r>
            <a:endParaRPr lang="" sz="4000" b="1" dirty="0">
              <a:solidFill>
                <a:schemeClr val="bg1"/>
              </a:solidFill>
            </a:endParaRP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DD0D246B-53AC-B724-7178-69F7304044F0}"/>
              </a:ext>
            </a:extLst>
          </p:cNvPr>
          <p:cNvSpPr txBox="1"/>
          <p:nvPr/>
        </p:nvSpPr>
        <p:spPr>
          <a:xfrm>
            <a:off x="7250146" y="6080019"/>
            <a:ext cx="2893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4000" b="1" dirty="0" err="1">
                <a:solidFill>
                  <a:schemeClr val="bg1"/>
                </a:solidFill>
              </a:rPr>
              <a:t>رأس</a:t>
            </a:r>
            <a:r>
              <a:rPr lang="fr-FR" sz="4000" b="1" dirty="0">
                <a:solidFill>
                  <a:schemeClr val="bg1"/>
                </a:solidFill>
              </a:rPr>
              <a:t> </a:t>
            </a:r>
            <a:r>
              <a:rPr lang="fr-FR" sz="4000" b="1" dirty="0" err="1">
                <a:solidFill>
                  <a:schemeClr val="bg1"/>
                </a:solidFill>
              </a:rPr>
              <a:t>المال</a:t>
            </a:r>
            <a:endParaRPr lang="" sz="4000" b="1" dirty="0">
              <a:solidFill>
                <a:schemeClr val="bg1"/>
              </a:solidFill>
            </a:endParaRP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0534E26F-151F-201A-5689-B3488D9556C1}"/>
              </a:ext>
            </a:extLst>
          </p:cNvPr>
          <p:cNvSpPr txBox="1"/>
          <p:nvPr/>
        </p:nvSpPr>
        <p:spPr>
          <a:xfrm>
            <a:off x="1374796" y="5955167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4000" b="1" dirty="0" err="1">
                <a:solidFill>
                  <a:schemeClr val="bg1"/>
                </a:solidFill>
              </a:rPr>
              <a:t>التنظيم</a:t>
            </a:r>
            <a:endParaRPr lang="" sz="4000" b="1" dirty="0">
              <a:solidFill>
                <a:schemeClr val="bg1"/>
              </a:solidFill>
            </a:endParaRPr>
          </a:p>
        </p:txBody>
      </p:sp>
      <p:sp>
        <p:nvSpPr>
          <p:cNvPr id="81" name="Organigramme : Terminateur 80">
            <a:extLst>
              <a:ext uri="{FF2B5EF4-FFF2-40B4-BE49-F238E27FC236}">
                <a16:creationId xmlns:a16="http://schemas.microsoft.com/office/drawing/2014/main" id="{B53EF110-F9C3-24F2-E5BD-ACC10EB332DD}"/>
              </a:ext>
            </a:extLst>
          </p:cNvPr>
          <p:cNvSpPr/>
          <p:nvPr/>
        </p:nvSpPr>
        <p:spPr>
          <a:xfrm>
            <a:off x="3753339" y="36590"/>
            <a:ext cx="6082198" cy="976049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err="1">
                <a:solidFill>
                  <a:schemeClr val="bg1"/>
                </a:solidFill>
              </a:rPr>
              <a:t>المطلب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الثاني:مفهوم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عناصر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الإنتاج</a:t>
            </a:r>
            <a:endParaRPr lang="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70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5" grpId="0"/>
      <p:bldP spid="77" grpId="0"/>
      <p:bldP spid="79" grpId="0"/>
      <p:bldP spid="80" grpId="0"/>
      <p:bldP spid="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02AEE746-9899-7B56-812A-737DCB825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47789A-3933-C948-3476-9E225B1BC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314824" y="2506662"/>
            <a:ext cx="11994077" cy="4351338"/>
          </a:xfrm>
        </p:spPr>
        <p:txBody>
          <a:bodyPr/>
          <a:lstStyle/>
          <a:p>
            <a:pPr algn="r"/>
            <a:r>
              <a:rPr lang="ar-DZ" dirty="0">
                <a:solidFill>
                  <a:schemeClr val="bg1"/>
                </a:solidFill>
              </a:rPr>
              <a:t>تقديم سلع مختلفة تغطي كافة احتياجات الانسان بمعايير مناسبة للاستهلاك </a:t>
            </a:r>
            <a:r>
              <a:rPr lang="en-ZA" dirty="0">
                <a:solidFill>
                  <a:schemeClr val="bg1"/>
                </a:solidFill>
              </a:rPr>
              <a:t>_</a:t>
            </a:r>
            <a:endParaRPr lang="ar-DZ" dirty="0">
              <a:solidFill>
                <a:schemeClr val="bg1"/>
              </a:solidFill>
            </a:endParaRPr>
          </a:p>
          <a:p>
            <a:pPr algn="r"/>
            <a:r>
              <a:rPr lang="ar-DZ" dirty="0">
                <a:solidFill>
                  <a:schemeClr val="bg1"/>
                </a:solidFill>
              </a:rPr>
              <a:t>الارتقاء بالحياة الإنسانية و تطويرها</a:t>
            </a:r>
            <a:r>
              <a:rPr lang="en-ZA" dirty="0">
                <a:solidFill>
                  <a:schemeClr val="bg1"/>
                </a:solidFill>
              </a:rPr>
              <a:t>_</a:t>
            </a:r>
          </a:p>
          <a:p>
            <a:pPr algn="r"/>
            <a:r>
              <a:rPr lang="ar-DZ" dirty="0">
                <a:solidFill>
                  <a:schemeClr val="bg1"/>
                </a:solidFill>
              </a:rPr>
              <a:t>مصدر قوي للاستتمار و دفع الناتج المحلي الإجمالي للبلد و تنشيط العجلة الاقتصادية </a:t>
            </a:r>
            <a:r>
              <a:rPr lang="en-ZA" dirty="0">
                <a:solidFill>
                  <a:schemeClr val="bg1"/>
                </a:solidFill>
              </a:rPr>
              <a:t>_</a:t>
            </a:r>
          </a:p>
          <a:p>
            <a:pPr algn="r"/>
            <a:r>
              <a:rPr lang="ar-DZ" dirty="0">
                <a:solidFill>
                  <a:schemeClr val="bg1"/>
                </a:solidFill>
              </a:rPr>
              <a:t>زيادة فرص العمل و الحد من معدل البطالة </a:t>
            </a:r>
            <a:r>
              <a:rPr lang="en-ZA" dirty="0">
                <a:solidFill>
                  <a:schemeClr val="bg1"/>
                </a:solidFill>
              </a:rPr>
              <a:t>_</a:t>
            </a:r>
            <a:endParaRPr lang="ar-DZ" dirty="0">
              <a:solidFill>
                <a:schemeClr val="bg1"/>
              </a:solidFill>
            </a:endParaRPr>
          </a:p>
          <a:p>
            <a:pPr algn="r"/>
            <a:r>
              <a:rPr lang="ar-DZ" dirty="0">
                <a:solidFill>
                  <a:schemeClr val="bg1"/>
                </a:solidFill>
              </a:rPr>
              <a:t>تحقيق ميزة تنافسية للبلد المنتجة بين البلدان الأخرى </a:t>
            </a:r>
            <a:r>
              <a:rPr lang="en-ZA" dirty="0">
                <a:solidFill>
                  <a:schemeClr val="bg1"/>
                </a:solidFill>
              </a:rPr>
              <a:t>_</a:t>
            </a:r>
            <a:endParaRPr lang="ar-DZ" dirty="0">
              <a:solidFill>
                <a:schemeClr val="bg1"/>
              </a:solidFill>
            </a:endParaRPr>
          </a:p>
          <a:p>
            <a:pPr algn="r"/>
            <a:r>
              <a:rPr lang="ar-DZ" dirty="0">
                <a:solidFill>
                  <a:schemeClr val="bg1"/>
                </a:solidFill>
              </a:rPr>
              <a:t>تحقيق الاكتفاء الذاتي النسبي </a:t>
            </a:r>
            <a:r>
              <a:rPr lang="en-ZA" dirty="0"/>
              <a:t>_</a:t>
            </a:r>
            <a:endParaRPr lang="ar-DZ" dirty="0"/>
          </a:p>
          <a:p>
            <a:pPr lvl="8" algn="r"/>
            <a:endParaRPr lang="fr-CA" dirty="0"/>
          </a:p>
        </p:txBody>
      </p:sp>
      <p:sp>
        <p:nvSpPr>
          <p:cNvPr id="7" name="Organigramme : Terminateur 6">
            <a:extLst>
              <a:ext uri="{FF2B5EF4-FFF2-40B4-BE49-F238E27FC236}">
                <a16:creationId xmlns:a16="http://schemas.microsoft.com/office/drawing/2014/main" id="{4E65CBFF-0643-693C-8C17-BF060C56A3C1}"/>
              </a:ext>
            </a:extLst>
          </p:cNvPr>
          <p:cNvSpPr/>
          <p:nvPr/>
        </p:nvSpPr>
        <p:spPr>
          <a:xfrm>
            <a:off x="4410635" y="667638"/>
            <a:ext cx="6048188" cy="1171388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err="1">
                <a:solidFill>
                  <a:schemeClr val="bg1"/>
                </a:solidFill>
              </a:rPr>
              <a:t>المطلب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الثالث:أهمية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الإنتاج</a:t>
            </a:r>
            <a:endParaRPr lang="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29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1C4EF4CC-3F54-C32D-9315-B007EDEA2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8E9E1A-702D-2AE2-276D-C285FA6C9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43812" y="2448816"/>
            <a:ext cx="11460679" cy="4158158"/>
          </a:xfrm>
        </p:spPr>
        <p:txBody>
          <a:bodyPr>
            <a:normAutofit/>
          </a:bodyPr>
          <a:lstStyle/>
          <a:p>
            <a:pPr algn="r"/>
            <a:r>
              <a:rPr lang="ar-DZ" sz="4000" b="1" dirty="0">
                <a:solidFill>
                  <a:schemeClr val="bg1"/>
                </a:solidFill>
              </a:rPr>
              <a:t>الأرض : </a:t>
            </a:r>
            <a:r>
              <a:rPr lang="ar-DZ" sz="4000" dirty="0">
                <a:solidFill>
                  <a:schemeClr val="bg1"/>
                </a:solidFill>
              </a:rPr>
              <a:t>هي احد عوامل الإنتاج الرئيسية و تتمتل بكافة الموارد المتوفرة على سطحها و باطنها وما حولها موهوبة من الخالق عز و جل متل الأراضي الزراعية و البحار و ما يستخرج من باطنها من معادن ثمينة ...</a:t>
            </a:r>
          </a:p>
          <a:p>
            <a:pPr algn="r"/>
            <a:r>
              <a:rPr lang="ar-DZ" sz="4000" b="1" dirty="0">
                <a:solidFill>
                  <a:schemeClr val="bg1"/>
                </a:solidFill>
              </a:rPr>
              <a:t>العمل : </a:t>
            </a:r>
            <a:r>
              <a:rPr lang="ar-DZ" sz="4000" dirty="0">
                <a:solidFill>
                  <a:schemeClr val="bg1"/>
                </a:solidFill>
              </a:rPr>
              <a:t>يقصد بانه المجهود الإنساني الدي يبدله الانسان سواء كان فكريا او جسديا و يؤدي الى خلق المنفعة لاشباع حاجاته المختلفة </a:t>
            </a:r>
            <a:endParaRPr lang="fr-CA" sz="4000" dirty="0">
              <a:solidFill>
                <a:schemeClr val="bg1"/>
              </a:solidFill>
            </a:endParaRPr>
          </a:p>
        </p:txBody>
      </p:sp>
      <p:sp>
        <p:nvSpPr>
          <p:cNvPr id="7" name="Organigramme : Terminateur 6">
            <a:extLst>
              <a:ext uri="{FF2B5EF4-FFF2-40B4-BE49-F238E27FC236}">
                <a16:creationId xmlns:a16="http://schemas.microsoft.com/office/drawing/2014/main" id="{65256C8E-58EC-C533-9AD8-2B88672E1274}"/>
              </a:ext>
            </a:extLst>
          </p:cNvPr>
          <p:cNvSpPr/>
          <p:nvPr/>
        </p:nvSpPr>
        <p:spPr>
          <a:xfrm>
            <a:off x="7054467" y="1084789"/>
            <a:ext cx="4643718" cy="923305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u="sng" dirty="0" err="1">
                <a:solidFill>
                  <a:schemeClr val="bg1"/>
                </a:solidFill>
              </a:rPr>
              <a:t>المطلب</a:t>
            </a:r>
            <a:r>
              <a:rPr lang="fr-FR" sz="2800" b="1" u="sng" dirty="0">
                <a:solidFill>
                  <a:schemeClr val="bg1"/>
                </a:solidFill>
              </a:rPr>
              <a:t> </a:t>
            </a:r>
            <a:r>
              <a:rPr lang="fr-FR" sz="2800" b="1" u="sng" dirty="0" err="1">
                <a:solidFill>
                  <a:schemeClr val="bg1"/>
                </a:solidFill>
              </a:rPr>
              <a:t>الأول</a:t>
            </a:r>
            <a:r>
              <a:rPr lang="fr-FR" sz="2800" b="1" u="sng" dirty="0">
                <a:solidFill>
                  <a:schemeClr val="bg1"/>
                </a:solidFill>
              </a:rPr>
              <a:t> :</a:t>
            </a:r>
            <a:r>
              <a:rPr lang="fr-FR" sz="2800" b="1" u="sng" dirty="0" err="1">
                <a:solidFill>
                  <a:schemeClr val="bg1"/>
                </a:solidFill>
              </a:rPr>
              <a:t>الأرض</a:t>
            </a:r>
            <a:r>
              <a:rPr lang="fr-FR" sz="2800" b="1" u="sng" dirty="0">
                <a:solidFill>
                  <a:schemeClr val="bg1"/>
                </a:solidFill>
              </a:rPr>
              <a:t> و </a:t>
            </a:r>
            <a:r>
              <a:rPr lang="fr-FR" sz="2800" b="1" u="sng" dirty="0" err="1">
                <a:solidFill>
                  <a:schemeClr val="bg1"/>
                </a:solidFill>
              </a:rPr>
              <a:t>العمل</a:t>
            </a:r>
            <a:endParaRPr lang="" sz="2800" b="1" u="sng" dirty="0">
              <a:solidFill>
                <a:schemeClr val="bg1"/>
              </a:solidFill>
            </a:endParaRPr>
          </a:p>
        </p:txBody>
      </p:sp>
      <p:sp>
        <p:nvSpPr>
          <p:cNvPr id="6" name="Organigramme : Terminateur 5">
            <a:extLst>
              <a:ext uri="{FF2B5EF4-FFF2-40B4-BE49-F238E27FC236}">
                <a16:creationId xmlns:a16="http://schemas.microsoft.com/office/drawing/2014/main" id="{DF96021C-9705-C3BF-AA55-696DCB9F489F}"/>
              </a:ext>
            </a:extLst>
          </p:cNvPr>
          <p:cNvSpPr/>
          <p:nvPr/>
        </p:nvSpPr>
        <p:spPr>
          <a:xfrm>
            <a:off x="4389473" y="94232"/>
            <a:ext cx="4288362" cy="1364027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err="1">
                <a:solidFill>
                  <a:schemeClr val="bg1"/>
                </a:solidFill>
              </a:rPr>
              <a:t>المبحث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الثاني:عناصر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الإنتاج</a:t>
            </a:r>
            <a:endParaRPr lang="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09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DF3B681E-4249-3C4A-2AFF-AA61A04B2A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9610D5-8AFE-2155-F4E5-A93B021E4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42259" y="2040778"/>
            <a:ext cx="11353800" cy="4351338"/>
          </a:xfrm>
        </p:spPr>
        <p:txBody>
          <a:bodyPr>
            <a:normAutofit/>
          </a:bodyPr>
          <a:lstStyle/>
          <a:p>
            <a:pPr algn="r"/>
            <a:r>
              <a:rPr lang="ar-DZ" sz="4800" b="1" dirty="0">
                <a:solidFill>
                  <a:schemeClr val="bg1"/>
                </a:solidFill>
              </a:rPr>
              <a:t>رأس المال</a:t>
            </a:r>
            <a:r>
              <a:rPr lang="ar-DZ" sz="6000" b="1" dirty="0">
                <a:solidFill>
                  <a:schemeClr val="bg1"/>
                </a:solidFill>
              </a:rPr>
              <a:t>: يعرف رأس المال من الناحية الاقتصادية بأنه جميع العناصر التي يتم انتاجها بواسطة الانسان من اجل استعمالها في عمليات إنتاجية لاحقة</a:t>
            </a:r>
            <a:r>
              <a:rPr lang="ar-DZ" sz="6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fr-CA" sz="6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Organigramme : Terminateur 5">
            <a:extLst>
              <a:ext uri="{FF2B5EF4-FFF2-40B4-BE49-F238E27FC236}">
                <a16:creationId xmlns:a16="http://schemas.microsoft.com/office/drawing/2014/main" id="{F3361A3D-CDA9-7E1E-B2FA-3417A8F0CC04}"/>
              </a:ext>
            </a:extLst>
          </p:cNvPr>
          <p:cNvSpPr/>
          <p:nvPr/>
        </p:nvSpPr>
        <p:spPr>
          <a:xfrm>
            <a:off x="4261222" y="225361"/>
            <a:ext cx="5492378" cy="1161180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err="1">
                <a:solidFill>
                  <a:schemeClr val="bg1"/>
                </a:solidFill>
              </a:rPr>
              <a:t>المطلب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الثاني:رأس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المال</a:t>
            </a:r>
            <a:endParaRPr lang="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4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854DBF00-96C4-9F29-A9E8-91C439CAE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8" name="Organigramme : Terminateur 7">
            <a:extLst>
              <a:ext uri="{FF2B5EF4-FFF2-40B4-BE49-F238E27FC236}">
                <a16:creationId xmlns:a16="http://schemas.microsoft.com/office/drawing/2014/main" id="{FCC74578-EFF0-C758-C8EA-0E38AF593E22}"/>
              </a:ext>
            </a:extLst>
          </p:cNvPr>
          <p:cNvSpPr/>
          <p:nvPr/>
        </p:nvSpPr>
        <p:spPr>
          <a:xfrm>
            <a:off x="6974540" y="236129"/>
            <a:ext cx="4536141" cy="995023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err="1">
                <a:solidFill>
                  <a:schemeClr val="bg1"/>
                </a:solidFill>
              </a:rPr>
              <a:t>المطلب</a:t>
            </a:r>
            <a:r>
              <a:rPr lang="fr-FR" sz="4000" b="1" dirty="0">
                <a:solidFill>
                  <a:schemeClr val="bg1"/>
                </a:solidFill>
              </a:rPr>
              <a:t> </a:t>
            </a:r>
            <a:r>
              <a:rPr lang="fr-FR" sz="4000" b="1" dirty="0" err="1">
                <a:solidFill>
                  <a:schemeClr val="bg1"/>
                </a:solidFill>
              </a:rPr>
              <a:t>الثالث:التنظيم</a:t>
            </a:r>
            <a:endParaRPr lang="" sz="4000" b="1" dirty="0">
              <a:solidFill>
                <a:schemeClr val="bg1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C538549-36E3-D0FD-F19F-AEDCA71008CF}"/>
              </a:ext>
            </a:extLst>
          </p:cNvPr>
          <p:cNvSpPr txBox="1"/>
          <p:nvPr/>
        </p:nvSpPr>
        <p:spPr>
          <a:xfrm>
            <a:off x="3291540" y="1792941"/>
            <a:ext cx="7366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dirty="0"/>
              <a:t>‎</a:t>
            </a:r>
            <a:r>
              <a:rPr lang="fr-FR" sz="3200" b="1" dirty="0" err="1">
                <a:solidFill>
                  <a:schemeClr val="bg1"/>
                </a:solidFill>
              </a:rPr>
              <a:t>التنظيم</a:t>
            </a:r>
            <a:r>
              <a:rPr lang="fr-FR" sz="3200" b="1" dirty="0">
                <a:solidFill>
                  <a:schemeClr val="bg1"/>
                </a:solidFill>
              </a:rPr>
              <a:t> :</a:t>
            </a:r>
            <a:r>
              <a:rPr lang="fr-FR" sz="3200" b="1" dirty="0" err="1">
                <a:solidFill>
                  <a:schemeClr val="bg1"/>
                </a:solidFill>
              </a:rPr>
              <a:t>هو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عملية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تجميع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ومزج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عوامل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الإنتاج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المختلفة</a:t>
            </a:r>
            <a:r>
              <a:rPr lang="fr-FR" sz="3200" b="1" dirty="0">
                <a:solidFill>
                  <a:schemeClr val="bg1"/>
                </a:solidFill>
              </a:rPr>
              <a:t> (</a:t>
            </a:r>
            <a:r>
              <a:rPr lang="fr-FR" sz="3200" b="1" dirty="0" err="1">
                <a:solidFill>
                  <a:schemeClr val="bg1"/>
                </a:solidFill>
              </a:rPr>
              <a:t>الأرض</a:t>
            </a:r>
            <a:r>
              <a:rPr lang="fr-FR" sz="3200" b="1" dirty="0">
                <a:solidFill>
                  <a:schemeClr val="bg1"/>
                </a:solidFill>
              </a:rPr>
              <a:t>، </a:t>
            </a:r>
            <a:r>
              <a:rPr lang="fr-FR" sz="3200" b="1" dirty="0" err="1">
                <a:solidFill>
                  <a:schemeClr val="bg1"/>
                </a:solidFill>
              </a:rPr>
              <a:t>العمل</a:t>
            </a:r>
            <a:r>
              <a:rPr lang="fr-FR" sz="3200" b="1" dirty="0">
                <a:solidFill>
                  <a:schemeClr val="bg1"/>
                </a:solidFill>
              </a:rPr>
              <a:t> ،</a:t>
            </a:r>
            <a:r>
              <a:rPr lang="fr-FR" sz="3200" b="1" dirty="0" err="1">
                <a:solidFill>
                  <a:schemeClr val="bg1"/>
                </a:solidFill>
              </a:rPr>
              <a:t>رأس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المال</a:t>
            </a:r>
            <a:r>
              <a:rPr lang="fr-FR" sz="3200" b="1" dirty="0">
                <a:solidFill>
                  <a:schemeClr val="bg1"/>
                </a:solidFill>
              </a:rPr>
              <a:t> ) </a:t>
            </a:r>
            <a:r>
              <a:rPr lang="fr-FR" sz="3200" b="1" dirty="0" err="1">
                <a:solidFill>
                  <a:schemeClr val="bg1"/>
                </a:solidFill>
              </a:rPr>
              <a:t>لإنتاج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السلع</a:t>
            </a:r>
            <a:r>
              <a:rPr lang="fr-FR" sz="3200" b="1" dirty="0">
                <a:solidFill>
                  <a:schemeClr val="bg1"/>
                </a:solidFill>
              </a:rPr>
              <a:t> و </a:t>
            </a:r>
            <a:r>
              <a:rPr lang="fr-FR" sz="3200" b="1" dirty="0" err="1">
                <a:solidFill>
                  <a:schemeClr val="bg1"/>
                </a:solidFill>
              </a:rPr>
              <a:t>الخدمات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التي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يحتاجها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الأفراد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بهدف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تحقيق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الربح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مع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تحمل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قدر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معين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من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المخاطر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ويعرف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المنظم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على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أنه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الشخص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الذي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يقوم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بتجميع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عوامل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الإنتاج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والتنسيق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بينها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في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إنتاج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السلع</a:t>
            </a:r>
            <a:r>
              <a:rPr lang="fr-FR" sz="3200" b="1" dirty="0">
                <a:solidFill>
                  <a:schemeClr val="bg1"/>
                </a:solidFill>
              </a:rPr>
              <a:t> و </a:t>
            </a:r>
            <a:r>
              <a:rPr lang="fr-FR" sz="3200" b="1" dirty="0" err="1">
                <a:solidFill>
                  <a:schemeClr val="bg1"/>
                </a:solidFill>
              </a:rPr>
              <a:t>الخدمات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واتخاذ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القرارات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على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نوع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السلعة</a:t>
            </a:r>
            <a:r>
              <a:rPr lang="fr-FR" sz="3200" b="1" dirty="0">
                <a:solidFill>
                  <a:schemeClr val="bg1"/>
                </a:solidFill>
              </a:rPr>
              <a:t> .</a:t>
            </a:r>
            <a:r>
              <a:rPr lang="fr-FR" sz="3200" b="1" dirty="0" err="1">
                <a:solidFill>
                  <a:schemeClr val="bg1"/>
                </a:solidFill>
              </a:rPr>
              <a:t>المنتجة</a:t>
            </a:r>
            <a:r>
              <a:rPr lang="fr-FR" sz="3200" b="1" dirty="0">
                <a:solidFill>
                  <a:schemeClr val="bg1"/>
                </a:solidFill>
              </a:rPr>
              <a:t> ،</a:t>
            </a:r>
            <a:r>
              <a:rPr lang="fr-FR" sz="3200" b="1" dirty="0" err="1">
                <a:solidFill>
                  <a:schemeClr val="bg1"/>
                </a:solidFill>
              </a:rPr>
              <a:t>وكميتها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واسعارها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مقابل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عائد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يسمى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الربح</a:t>
            </a:r>
            <a:r>
              <a:rPr lang="fr-FR" dirty="0"/>
              <a:t>‎</a:t>
            </a:r>
            <a:endParaRPr lang="" dirty="0"/>
          </a:p>
        </p:txBody>
      </p:sp>
    </p:spTree>
    <p:extLst>
      <p:ext uri="{BB962C8B-B14F-4D97-AF65-F5344CB8AC3E}">
        <p14:creationId xmlns:p14="http://schemas.microsoft.com/office/powerpoint/2010/main" val="35255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495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Exo</vt:lpstr>
      <vt:lpstr>Segoe UI Semibold</vt:lpstr>
      <vt:lpstr>Thème Office</vt:lpstr>
      <vt:lpstr>بحث حول عناصر الانتاج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بحث حول عناصر الانتاج</dc:title>
  <dc:creator>jihene jiji</dc:creator>
  <cp:lastModifiedBy>Dell3189</cp:lastModifiedBy>
  <cp:revision>12</cp:revision>
  <dcterms:created xsi:type="dcterms:W3CDTF">2024-10-22T14:10:48Z</dcterms:created>
  <dcterms:modified xsi:type="dcterms:W3CDTF">2024-11-10T09:31:18Z</dcterms:modified>
</cp:coreProperties>
</file>