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6" r:id="rId1"/>
  </p:sldMasterIdLst>
  <p:sldIdLst>
    <p:sldId id="310" r:id="rId2"/>
    <p:sldId id="311" r:id="rId3"/>
    <p:sldId id="282" r:id="rId4"/>
    <p:sldId id="258" r:id="rId5"/>
    <p:sldId id="259" r:id="rId6"/>
    <p:sldId id="260" r:id="rId7"/>
    <p:sldId id="261" r:id="rId8"/>
    <p:sldId id="262" r:id="rId9"/>
    <p:sldId id="264" r:id="rId10"/>
    <p:sldId id="274" r:id="rId11"/>
    <p:sldId id="275" r:id="rId12"/>
    <p:sldId id="276" r:id="rId13"/>
    <p:sldId id="277" r:id="rId14"/>
    <p:sldId id="293" r:id="rId15"/>
    <p:sldId id="279" r:id="rId16"/>
    <p:sldId id="294" r:id="rId17"/>
    <p:sldId id="295" r:id="rId18"/>
  </p:sldIdLst>
  <p:sldSz cx="9144000" cy="6858000" type="screen4x3"/>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4660"/>
  </p:normalViewPr>
  <p:slideViewPr>
    <p:cSldViewPr>
      <p:cViewPr varScale="1">
        <p:scale>
          <a:sx n="76" d="100"/>
          <a:sy n="76" d="100"/>
        </p:scale>
        <p:origin x="1061"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7F759C-9DCF-4DBE-9935-8CF7D14C2B3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endParaRPr lang="fr-DZ"/>
          </a:p>
        </p:txBody>
      </p:sp>
      <p:sp>
        <p:nvSpPr>
          <p:cNvPr id="3" name="Sous-titre 2">
            <a:extLst>
              <a:ext uri="{FF2B5EF4-FFF2-40B4-BE49-F238E27FC236}">
                <a16:creationId xmlns:a16="http://schemas.microsoft.com/office/drawing/2014/main" id="{9C5549AB-AA76-489A-973E-D430CDB9600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6831A84A-1185-440D-AA5D-1E8DDBC84BB1}"/>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5" name="Espace réservé du pied de page 4">
            <a:extLst>
              <a:ext uri="{FF2B5EF4-FFF2-40B4-BE49-F238E27FC236}">
                <a16:creationId xmlns:a16="http://schemas.microsoft.com/office/drawing/2014/main" id="{B755BBE1-9B00-470B-9F6E-0B0CEA9FC1D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14334B-5C4B-4D35-BBCC-923CBB4FEF64}"/>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891686598"/>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2E4CB1-4A7D-4A43-933D-5DD85E17F8AE}"/>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F5AE8E95-8BFE-4905-97F4-20654AEC42E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842A094A-0384-483A-A492-C1A1B21D5302}"/>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5" name="Espace réservé du pied de page 4">
            <a:extLst>
              <a:ext uri="{FF2B5EF4-FFF2-40B4-BE49-F238E27FC236}">
                <a16:creationId xmlns:a16="http://schemas.microsoft.com/office/drawing/2014/main" id="{0651DEEA-0B04-4F74-855E-33970CF322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8B6B3C-8CA5-483E-A29D-F816B02F5F89}"/>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2040353023"/>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1626218-3AF4-46DA-8503-03968F0B9465}"/>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CF1FFABF-94F6-4941-94A3-D434EBC25B48}"/>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8C54A92-3227-4478-ADE0-429F73D34F72}"/>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5" name="Espace réservé du pied de page 4">
            <a:extLst>
              <a:ext uri="{FF2B5EF4-FFF2-40B4-BE49-F238E27FC236}">
                <a16:creationId xmlns:a16="http://schemas.microsoft.com/office/drawing/2014/main" id="{FE0CF654-07AD-4044-8DCA-821D9DC1E87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2663BE-AF15-4784-B843-7979D480CC41}"/>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210161773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BE8957-B5AF-4FFE-9E23-E07B735B8104}"/>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66446E1C-55A6-4C8F-ABE0-039E995ABD0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3A16AE0B-E472-4AE9-B5EC-AAEC324427AD}"/>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5" name="Espace réservé du pied de page 4">
            <a:extLst>
              <a:ext uri="{FF2B5EF4-FFF2-40B4-BE49-F238E27FC236}">
                <a16:creationId xmlns:a16="http://schemas.microsoft.com/office/drawing/2014/main" id="{61A643EA-0B8C-4639-99FD-3E34F2972D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B9D856-4FAE-4C7D-945E-CFC95299CD6C}"/>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340151581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8B2674-B42C-45F9-8D17-E28F1C413166}"/>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FCAF26CC-48EA-4792-B88E-FB8145A663D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0FC0362-C7E4-4BEA-8E5E-AAAB34463825}"/>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5" name="Espace réservé du pied de page 4">
            <a:extLst>
              <a:ext uri="{FF2B5EF4-FFF2-40B4-BE49-F238E27FC236}">
                <a16:creationId xmlns:a16="http://schemas.microsoft.com/office/drawing/2014/main" id="{A14396D4-F96E-4080-B1FA-E0097F4B2A0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F14A854-08C5-4985-9C39-350B8A73ECCE}"/>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756191960"/>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2A3A20-C87C-4079-8B12-9CBE88FB9CC2}"/>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69C4E7B7-1932-46EE-A28A-BF0C1DF34B54}"/>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3E543B99-0E90-4B9D-86BD-930B52DBEBF1}"/>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BE91D236-CB1B-43B6-9A5B-901A52C3C0E9}"/>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6" name="Espace réservé du pied de page 5">
            <a:extLst>
              <a:ext uri="{FF2B5EF4-FFF2-40B4-BE49-F238E27FC236}">
                <a16:creationId xmlns:a16="http://schemas.microsoft.com/office/drawing/2014/main" id="{CCCA4D7C-08C5-4216-8693-EBED2D1D37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E11B77E-C1DD-4622-A5C7-8A3A78BBF64D}"/>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3990022652"/>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9EE49E-7FEB-40E5-B829-EC9CF821ACA0}"/>
              </a:ext>
            </a:extLst>
          </p:cNvPr>
          <p:cNvSpPr>
            <a:spLocks noGrp="1"/>
          </p:cNvSpPr>
          <p:nvPr>
            <p:ph type="title"/>
          </p:nvPr>
        </p:nvSpPr>
        <p:spPr>
          <a:xfrm>
            <a:off x="629841" y="365126"/>
            <a:ext cx="78867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403321F6-BE16-4483-9EB4-5F1E3D976FE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6BF777A-B4FC-49B2-8CA2-E5D32B70457B}"/>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F30C0EEA-F312-454F-ABA5-9A9151967B2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3F23EAB-723F-45F0-99A2-160D614994A5}"/>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829E7635-61E0-42EC-981D-4A16627E6853}"/>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8" name="Espace réservé du pied de page 7">
            <a:extLst>
              <a:ext uri="{FF2B5EF4-FFF2-40B4-BE49-F238E27FC236}">
                <a16:creationId xmlns:a16="http://schemas.microsoft.com/office/drawing/2014/main" id="{C1B4BD81-088D-400F-B4D6-82EE422CE38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308A5C6-B88B-4C11-ACD3-98C4B922D2D6}"/>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183962247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ECA89B-9F61-4FFA-BBB5-0CA4124C2AF8}"/>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7AD91F98-D2D1-45E4-A801-A30DFDBA55C4}"/>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4" name="Espace réservé du pied de page 3">
            <a:extLst>
              <a:ext uri="{FF2B5EF4-FFF2-40B4-BE49-F238E27FC236}">
                <a16:creationId xmlns:a16="http://schemas.microsoft.com/office/drawing/2014/main" id="{7E4F03AB-0CC2-412C-9BA1-1E798083DD4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FCBA3CE-75A3-4364-A166-1FB8D2D4D53E}"/>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1869982301"/>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C2E1C06-257F-415E-9D97-B7E92CD74F46}"/>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3" name="Espace réservé du pied de page 2">
            <a:extLst>
              <a:ext uri="{FF2B5EF4-FFF2-40B4-BE49-F238E27FC236}">
                <a16:creationId xmlns:a16="http://schemas.microsoft.com/office/drawing/2014/main" id="{58E6AB8E-4FAE-4D26-B636-1EC16F27A94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C0CDF2C-E5CC-4D85-BE53-79F879192D20}"/>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2359995264"/>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85DD16-91DB-4D43-B5EA-5D7883A1EFF1}"/>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2DDFBDEF-3FD0-4019-B7DD-0C7B7E702C9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7F6231BA-246C-4E5E-91CE-23BAD1099D5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0199982-673D-437A-A033-14F68034C403}"/>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6" name="Espace réservé du pied de page 5">
            <a:extLst>
              <a:ext uri="{FF2B5EF4-FFF2-40B4-BE49-F238E27FC236}">
                <a16:creationId xmlns:a16="http://schemas.microsoft.com/office/drawing/2014/main" id="{8466FB21-E275-4CF3-A82B-9C837DBC045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267B307-397E-4228-AFFF-85D118D46C27}"/>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183117905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4D5793-9782-4115-92E5-B6127B485CE0}"/>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A07F5228-8FAA-4E20-9695-B4D205689C3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DZ"/>
          </a:p>
        </p:txBody>
      </p:sp>
      <p:sp>
        <p:nvSpPr>
          <p:cNvPr id="4" name="Espace réservé du texte 3">
            <a:extLst>
              <a:ext uri="{FF2B5EF4-FFF2-40B4-BE49-F238E27FC236}">
                <a16:creationId xmlns:a16="http://schemas.microsoft.com/office/drawing/2014/main" id="{5334FD80-9B9C-4F70-8298-64D471B7FA9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91E6040-5BF0-450D-A5E3-35291E6AF375}"/>
              </a:ext>
            </a:extLst>
          </p:cNvPr>
          <p:cNvSpPr>
            <a:spLocks noGrp="1"/>
          </p:cNvSpPr>
          <p:nvPr>
            <p:ph type="dt" sz="half" idx="10"/>
          </p:nvPr>
        </p:nvSpPr>
        <p:spPr/>
        <p:txBody>
          <a:bodyPr/>
          <a:lstStyle/>
          <a:p>
            <a:fld id="{AD8AC283-2256-4A1B-8C86-2599EA1FA566}" type="datetimeFigureOut">
              <a:rPr lang="fr-FR" smtClean="0"/>
              <a:pPr/>
              <a:t>29/10/2024</a:t>
            </a:fld>
            <a:endParaRPr lang="fr-FR"/>
          </a:p>
        </p:txBody>
      </p:sp>
      <p:sp>
        <p:nvSpPr>
          <p:cNvPr id="6" name="Espace réservé du pied de page 5">
            <a:extLst>
              <a:ext uri="{FF2B5EF4-FFF2-40B4-BE49-F238E27FC236}">
                <a16:creationId xmlns:a16="http://schemas.microsoft.com/office/drawing/2014/main" id="{04724F5F-6F88-4FC3-8E6F-AF30E4A6B6D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0413A14-168A-4011-A518-102EA1C2D365}"/>
              </a:ext>
            </a:extLst>
          </p:cNvPr>
          <p:cNvSpPr>
            <a:spLocks noGrp="1"/>
          </p:cNvSpPr>
          <p:nvPr>
            <p:ph type="sldNum" sz="quarter" idx="12"/>
          </p:nvPr>
        </p:nvSpPr>
        <p:spPr/>
        <p:txBody>
          <a:bodyPr/>
          <a:lstStyle/>
          <a:p>
            <a:fld id="{98945E52-9BFE-4F9B-9F25-5A71850403DE}" type="slidenum">
              <a:rPr lang="fr-FR" smtClean="0"/>
              <a:pPr/>
              <a:t>‹N°›</a:t>
            </a:fld>
            <a:endParaRPr lang="fr-FR"/>
          </a:p>
        </p:txBody>
      </p:sp>
    </p:spTree>
    <p:extLst>
      <p:ext uri="{BB962C8B-B14F-4D97-AF65-F5344CB8AC3E}">
        <p14:creationId xmlns:p14="http://schemas.microsoft.com/office/powerpoint/2010/main" val="2665023389"/>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C05487C-F263-4D09-A60D-67EF361AF3D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D2BE0AED-949D-432E-A2B9-8338F789108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39EF77C0-CF79-4B15-BA26-2FA13608EA0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D8AC283-2256-4A1B-8C86-2599EA1FA566}" type="datetimeFigureOut">
              <a:rPr lang="fr-FR" smtClean="0"/>
              <a:pPr/>
              <a:t>29/10/2024</a:t>
            </a:fld>
            <a:endParaRPr lang="fr-FR"/>
          </a:p>
        </p:txBody>
      </p:sp>
      <p:sp>
        <p:nvSpPr>
          <p:cNvPr id="5" name="Espace réservé du pied de page 4">
            <a:extLst>
              <a:ext uri="{FF2B5EF4-FFF2-40B4-BE49-F238E27FC236}">
                <a16:creationId xmlns:a16="http://schemas.microsoft.com/office/drawing/2014/main" id="{1E02E863-6E9D-45F1-88B8-051D5058C39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B6048F2-68AC-4D4D-BF9B-96CC3B586A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945E52-9BFE-4F9B-9F25-5A71850403DE}" type="slidenum">
              <a:rPr lang="fr-FR" smtClean="0"/>
              <a:pPr/>
              <a:t>‹N°›</a:t>
            </a:fld>
            <a:endParaRPr lang="fr-FR"/>
          </a:p>
        </p:txBody>
      </p:sp>
    </p:spTree>
    <p:extLst>
      <p:ext uri="{BB962C8B-B14F-4D97-AF65-F5344CB8AC3E}">
        <p14:creationId xmlns:p14="http://schemas.microsoft.com/office/powerpoint/2010/main" val="103746299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spd="slow">
    <p:fade/>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D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1557495"/>
            <a:ext cx="9164096" cy="3165858"/>
          </a:xfrm>
        </p:spPr>
        <p:txBody>
          <a:bodyPr>
            <a:normAutofit/>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761" y="3605338"/>
            <a:ext cx="1223957" cy="1035117"/>
          </a:xfrm>
          <a:prstGeom prst="rect">
            <a:avLst/>
          </a:prstGeom>
        </p:spPr>
      </p:pic>
    </p:spTree>
    <p:extLst>
      <p:ext uri="{BB962C8B-B14F-4D97-AF65-F5344CB8AC3E}">
        <p14:creationId xmlns:p14="http://schemas.microsoft.com/office/powerpoint/2010/main" val="15763919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501122" cy="6215106"/>
          </a:xfrm>
        </p:spPr>
        <p:txBody>
          <a:bodyPr>
            <a:normAutofit/>
          </a:bodyPr>
          <a:lstStyle/>
          <a:p>
            <a:pPr algn="ctr" rtl="1">
              <a:lnSpc>
                <a:spcPct val="150000"/>
              </a:lnSpc>
              <a:buNone/>
            </a:pPr>
            <a:r>
              <a:rPr lang="ar-DZ" b="1" dirty="0">
                <a:solidFill>
                  <a:schemeClr val="tx2"/>
                </a:solidFill>
              </a:rPr>
              <a:t>الأساليب</a:t>
            </a:r>
            <a:r>
              <a:rPr lang="ar-SA" b="1" dirty="0">
                <a:solidFill>
                  <a:schemeClr val="tx2"/>
                </a:solidFill>
              </a:rPr>
              <a:t> </a:t>
            </a:r>
            <a:r>
              <a:rPr lang="ar-DZ" b="1" dirty="0">
                <a:solidFill>
                  <a:schemeClr val="tx2"/>
                </a:solidFill>
              </a:rPr>
              <a:t>(الحالات ) الملائمة لاختيار </a:t>
            </a:r>
            <a:r>
              <a:rPr lang="ar-SY" b="1" dirty="0">
                <a:solidFill>
                  <a:schemeClr val="tx2"/>
                </a:solidFill>
              </a:rPr>
              <a:t>ثابت التهدئة</a:t>
            </a:r>
            <a:endParaRPr lang="fr-FR" b="1" dirty="0">
              <a:solidFill>
                <a:schemeClr val="tx2"/>
              </a:solidFill>
            </a:endParaRPr>
          </a:p>
          <a:p>
            <a:pPr algn="just" rtl="1">
              <a:lnSpc>
                <a:spcPct val="150000"/>
              </a:lnSpc>
              <a:buNone/>
            </a:pPr>
            <a:r>
              <a:rPr lang="ar-SY" b="1" dirty="0">
                <a:solidFill>
                  <a:srgbClr val="FF0000"/>
                </a:solidFill>
              </a:rPr>
              <a:t>أولاً</a:t>
            </a:r>
            <a:r>
              <a:rPr lang="ar-SY" dirty="0"/>
              <a:t>:</a:t>
            </a:r>
            <a:endParaRPr lang="fr-FR" dirty="0"/>
          </a:p>
          <a:p>
            <a:pPr algn="just" rtl="1">
              <a:lnSpc>
                <a:spcPct val="150000"/>
              </a:lnSpc>
              <a:buFont typeface="Wingdings" pitchFamily="2" charset="2"/>
              <a:buChar char="q"/>
            </a:pPr>
            <a:r>
              <a:rPr lang="ar-SY" dirty="0"/>
              <a:t> في حالة </a:t>
            </a:r>
            <a:r>
              <a:rPr lang="ar-SY" b="1" dirty="0">
                <a:solidFill>
                  <a:srgbClr val="FF0000"/>
                </a:solidFill>
              </a:rPr>
              <a:t>التذبذبات الصغيرة </a:t>
            </a:r>
            <a:r>
              <a:rPr lang="ar-SY" dirty="0"/>
              <a:t>في بيانات الطلب يتم </a:t>
            </a:r>
            <a:r>
              <a:rPr lang="ar-SY" b="1" dirty="0">
                <a:solidFill>
                  <a:schemeClr val="accent1"/>
                </a:solidFill>
              </a:rPr>
              <a:t>استخدام ثابت تهدئة (α) ضئيل مثلا(0.1) أو (0.3) </a:t>
            </a:r>
            <a:endParaRPr lang="fr-FR" b="1" dirty="0">
              <a:solidFill>
                <a:schemeClr val="accent1"/>
              </a:solidFill>
            </a:endParaRPr>
          </a:p>
          <a:p>
            <a:pPr algn="just" rtl="1">
              <a:lnSpc>
                <a:spcPct val="150000"/>
              </a:lnSpc>
              <a:buFont typeface="Wingdings" pitchFamily="2" charset="2"/>
              <a:buChar char="q"/>
            </a:pPr>
            <a:r>
              <a:rPr lang="ar-SY" dirty="0"/>
              <a:t>وفي حالة </a:t>
            </a:r>
            <a:r>
              <a:rPr lang="ar-SY" b="1" dirty="0">
                <a:solidFill>
                  <a:srgbClr val="FF0000"/>
                </a:solidFill>
              </a:rPr>
              <a:t>التذبذبات الكبيرة </a:t>
            </a:r>
            <a:r>
              <a:rPr lang="ar-SY" dirty="0"/>
              <a:t>يستخدم </a:t>
            </a:r>
            <a:r>
              <a:rPr lang="ar-SY" b="1" dirty="0">
                <a:solidFill>
                  <a:schemeClr val="accent1"/>
                </a:solidFill>
              </a:rPr>
              <a:t>ثابت تهدئة كبير مثلاً (0.7)أو(0.9)</a:t>
            </a:r>
            <a:r>
              <a:rPr lang="ar-SY" dirty="0"/>
              <a:t>، والقائم بالتنبؤ يمكن أن يعدل ثابت التهدئة للوصول إلى قيمة ملائمة له لتحقيق الهدف في الوصول إلى التنبؤ الأدق. </a:t>
            </a:r>
            <a:endParaRPr lang="fr-FR" dirty="0"/>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lnSpc>
                <a:spcPct val="150000"/>
              </a:lnSpc>
              <a:buNone/>
            </a:pPr>
            <a:r>
              <a:rPr lang="ar-SY" b="1" dirty="0">
                <a:solidFill>
                  <a:srgbClr val="FF0000"/>
                </a:solidFill>
              </a:rPr>
              <a:t>ثانياً</a:t>
            </a:r>
            <a:r>
              <a:rPr lang="ar-SY" dirty="0"/>
              <a:t>:</a:t>
            </a:r>
            <a:endParaRPr lang="fr-FR" dirty="0"/>
          </a:p>
          <a:p>
            <a:pPr algn="just" rtl="1">
              <a:lnSpc>
                <a:spcPct val="150000"/>
              </a:lnSpc>
              <a:buNone/>
            </a:pPr>
            <a:r>
              <a:rPr lang="ar-SY" dirty="0"/>
              <a:t> في حالة </a:t>
            </a:r>
            <a:r>
              <a:rPr lang="ar-SY" b="1" dirty="0">
                <a:solidFill>
                  <a:srgbClr val="FF0000"/>
                </a:solidFill>
              </a:rPr>
              <a:t>إعطاء أهمية أكبر للبيانات الأحدث </a:t>
            </a:r>
            <a:r>
              <a:rPr lang="ar-SY" dirty="0"/>
              <a:t>يتم استخدام </a:t>
            </a:r>
            <a:r>
              <a:rPr lang="ar-SY" b="1" dirty="0">
                <a:solidFill>
                  <a:schemeClr val="accent1"/>
                </a:solidFill>
              </a:rPr>
              <a:t>ثابت تهدئة كبير </a:t>
            </a:r>
            <a:r>
              <a:rPr lang="ar-SY" dirty="0"/>
              <a:t>وهذا يعني </a:t>
            </a:r>
            <a:r>
              <a:rPr lang="ar-DZ" dirty="0"/>
              <a:t>ضمنيا</a:t>
            </a:r>
            <a:r>
              <a:rPr lang="ar-SY" dirty="0"/>
              <a:t> أهمية أدنى للبيانات الأقدم، </a:t>
            </a:r>
            <a:endParaRPr lang="ar-DZ" dirty="0"/>
          </a:p>
          <a:p>
            <a:pPr algn="just" rtl="1">
              <a:lnSpc>
                <a:spcPct val="150000"/>
              </a:lnSpc>
              <a:buNone/>
            </a:pPr>
            <a:r>
              <a:rPr lang="ar-SY" dirty="0"/>
              <a:t>وبالعكس عند إعطاء أهمية أقل للبيانات الحالية وأهمية أكبر للبيانات الماضية يستخدم ثابت تهدئة ضئيل. </a:t>
            </a:r>
            <a:endParaRPr lang="fr-FR" dirty="0"/>
          </a:p>
          <a:p>
            <a:endParaRPr lang="fr-FR" dirty="0"/>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Espace réservé du contenu 2"/>
              <p:cNvSpPr>
                <a:spLocks noGrp="1"/>
              </p:cNvSpPr>
              <p:nvPr>
                <p:ph idx="1"/>
              </p:nvPr>
            </p:nvSpPr>
            <p:spPr>
              <a:xfrm>
                <a:off x="323528" y="1556792"/>
                <a:ext cx="7467600" cy="4873752"/>
              </a:xfrm>
            </p:spPr>
            <p:txBody>
              <a:bodyPr/>
              <a:lstStyle/>
              <a:p>
                <a:pPr algn="just" rtl="1">
                  <a:lnSpc>
                    <a:spcPct val="150000"/>
                  </a:lnSpc>
                </a:pPr>
                <a:r>
                  <a:rPr lang="ar-SY" b="1" dirty="0">
                    <a:solidFill>
                      <a:srgbClr val="FF0000"/>
                    </a:solidFill>
                  </a:rPr>
                  <a:t>ثالثاً: </a:t>
                </a:r>
                <a:endParaRPr lang="ar-DZ" b="1" dirty="0">
                  <a:solidFill>
                    <a:srgbClr val="FF0000"/>
                  </a:solidFill>
                </a:endParaRPr>
              </a:p>
              <a:p>
                <a:pPr algn="just" rtl="1">
                  <a:lnSpc>
                    <a:spcPct val="150000"/>
                  </a:lnSpc>
                  <a:buNone/>
                </a:pPr>
                <a:r>
                  <a:rPr lang="ar-SY" dirty="0"/>
                  <a:t>في الممارسة العملية إن </a:t>
                </a:r>
                <a:r>
                  <a:rPr lang="ar-SY" b="1" dirty="0">
                    <a:solidFill>
                      <a:srgbClr val="FF0000"/>
                    </a:solidFill>
                  </a:rPr>
                  <a:t>قيمة ثابت التهدئة (α) </a:t>
                </a:r>
                <a:r>
                  <a:rPr lang="ar-SY" dirty="0"/>
                  <a:t>يتم التوصل إليه من خلال التجربة على الفترات الماضية، واحتساب أخطاء التنبؤ</a:t>
                </a:r>
                <a:r>
                  <a:rPr lang="ar-SA" dirty="0"/>
                  <a:t> (متوسط التنبؤ)</a:t>
                </a:r>
                <a:r>
                  <a:rPr lang="ar-SY" dirty="0"/>
                  <a:t> يساعد على التعديل الملائم لقيمة (</a:t>
                </a:r>
                <a:r>
                  <a:rPr lang="ar-SY" b="1" dirty="0">
                    <a:solidFill>
                      <a:schemeClr val="accent1"/>
                    </a:solidFill>
                  </a:rPr>
                  <a:t>α</a:t>
                </a:r>
                <a:r>
                  <a:rPr lang="ar-SY" dirty="0"/>
                  <a:t>). </a:t>
                </a:r>
                <a:endParaRPr lang="ar-SA" dirty="0"/>
              </a:p>
              <a:p>
                <a:pPr algn="just" rtl="1">
                  <a:lnSpc>
                    <a:spcPct val="150000"/>
                  </a:lnSpc>
                  <a:buNone/>
                </a:pPr>
                <a:r>
                  <a:rPr lang="ar-SA" dirty="0"/>
                  <a:t>قانون حساب أخطاء التنبؤ </a:t>
                </a:r>
              </a:p>
              <a:p>
                <a:pPr algn="just" rtl="1">
                  <a:lnSpc>
                    <a:spcPct val="150000"/>
                  </a:lnSpc>
                  <a:buNone/>
                </a:pPr>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sym typeface="Wingdings" panose="05000000000000000000" pitchFamily="2" charset="2"/>
                        </a:rPr>
                        <m:t>𝑴𝑬</m:t>
                      </m:r>
                      <m:r>
                        <a:rPr lang="en-US" b="1" i="1" smtClean="0">
                          <a:solidFill>
                            <a:schemeClr val="tx1"/>
                          </a:solidFill>
                          <a:latin typeface="Cambria Math" panose="02040503050406030204" pitchFamily="18" charset="0"/>
                          <a:sym typeface="Wingdings" panose="05000000000000000000" pitchFamily="2" charset="2"/>
                        </a:rPr>
                        <m:t>=</m:t>
                      </m:r>
                      <m:f>
                        <m:fPr>
                          <m:ctrlPr>
                            <a:rPr lang="en-US" b="1" i="1" smtClean="0">
                              <a:solidFill>
                                <a:schemeClr val="tx1"/>
                              </a:solidFill>
                              <a:latin typeface="Cambria Math" panose="02040503050406030204" pitchFamily="18" charset="0"/>
                              <a:sym typeface="Wingdings" panose="05000000000000000000" pitchFamily="2" charset="2"/>
                            </a:rPr>
                          </m:ctrlPr>
                        </m:fPr>
                        <m:num>
                          <m:r>
                            <a:rPr lang="en-US" b="1" i="1" smtClean="0">
                              <a:solidFill>
                                <a:schemeClr val="tx1"/>
                              </a:solidFill>
                              <a:latin typeface="Cambria Math" panose="02040503050406030204" pitchFamily="18" charset="0"/>
                              <a:sym typeface="Wingdings" panose="05000000000000000000" pitchFamily="2" charset="2"/>
                            </a:rPr>
                            <m:t>𝜮</m:t>
                          </m:r>
                          <m:r>
                            <a:rPr lang="fr-FR" b="1" i="1" smtClean="0">
                              <a:solidFill>
                                <a:schemeClr val="tx1"/>
                              </a:solidFill>
                              <a:latin typeface="Cambria Math" panose="02040503050406030204" pitchFamily="18" charset="0"/>
                              <a:sym typeface="Wingdings" panose="05000000000000000000" pitchFamily="2" charset="2"/>
                            </a:rPr>
                            <m:t>(</m:t>
                          </m:r>
                          <m:r>
                            <a:rPr lang="fr-FR" b="1" i="1" smtClean="0">
                              <a:solidFill>
                                <a:schemeClr val="tx1"/>
                              </a:solidFill>
                              <a:latin typeface="Cambria Math" panose="02040503050406030204" pitchFamily="18" charset="0"/>
                              <a:sym typeface="Wingdings" panose="05000000000000000000" pitchFamily="2" charset="2"/>
                            </a:rPr>
                            <m:t>𝑨</m:t>
                          </m:r>
                          <m:r>
                            <a:rPr lang="fr-FR" b="1" i="1" smtClean="0">
                              <a:solidFill>
                                <a:schemeClr val="tx1"/>
                              </a:solidFill>
                              <a:latin typeface="Cambria Math" panose="02040503050406030204" pitchFamily="18" charset="0"/>
                              <a:sym typeface="Wingdings" panose="05000000000000000000" pitchFamily="2" charset="2"/>
                            </a:rPr>
                            <m:t>−</m:t>
                          </m:r>
                          <m:r>
                            <a:rPr lang="fr-FR" b="1" i="1" smtClean="0">
                              <a:solidFill>
                                <a:schemeClr val="tx1"/>
                              </a:solidFill>
                              <a:latin typeface="Cambria Math" panose="02040503050406030204" pitchFamily="18" charset="0"/>
                              <a:sym typeface="Wingdings" panose="05000000000000000000" pitchFamily="2" charset="2"/>
                            </a:rPr>
                            <m:t>𝑭</m:t>
                          </m:r>
                          <m:r>
                            <a:rPr lang="fr-FR" b="1" i="1" smtClean="0">
                              <a:solidFill>
                                <a:schemeClr val="tx1"/>
                              </a:solidFill>
                              <a:latin typeface="Cambria Math" panose="02040503050406030204" pitchFamily="18" charset="0"/>
                              <a:sym typeface="Wingdings" panose="05000000000000000000" pitchFamily="2" charset="2"/>
                            </a:rPr>
                            <m:t>)</m:t>
                          </m:r>
                        </m:num>
                        <m:den>
                          <m:r>
                            <a:rPr lang="fr-FR" b="1" i="1" smtClean="0">
                              <a:solidFill>
                                <a:schemeClr val="tx1"/>
                              </a:solidFill>
                              <a:latin typeface="Cambria Math" panose="02040503050406030204" pitchFamily="18" charset="0"/>
                              <a:sym typeface="Wingdings" panose="05000000000000000000" pitchFamily="2" charset="2"/>
                            </a:rPr>
                            <m:t>𝒏</m:t>
                          </m:r>
                        </m:den>
                      </m:f>
                    </m:oMath>
                  </m:oMathPara>
                </a14:m>
                <a:endParaRPr lang="fr-FR" dirty="0"/>
              </a:p>
            </p:txBody>
          </p:sp>
        </mc:Choice>
        <mc:Fallback>
          <p:sp>
            <p:nvSpPr>
              <p:cNvPr id="3" name="Espace réservé du contenu 2"/>
              <p:cNvSpPr>
                <a:spLocks noGrp="1" noRot="1" noChangeAspect="1" noMove="1" noResize="1" noEditPoints="1" noAdjustHandles="1" noChangeArrowheads="1" noChangeShapeType="1" noTextEdit="1"/>
              </p:cNvSpPr>
              <p:nvPr>
                <p:ph idx="1"/>
              </p:nvPr>
            </p:nvSpPr>
            <p:spPr>
              <a:xfrm>
                <a:off x="323528" y="1556792"/>
                <a:ext cx="7467600" cy="4873752"/>
              </a:xfrm>
              <a:blipFill>
                <a:blip r:embed="rId2"/>
                <a:stretch>
                  <a:fillRect l="-2041" r="-980"/>
                </a:stretch>
              </a:blipFill>
            </p:spPr>
            <p:txBody>
              <a:bodyPr/>
              <a:lstStyle/>
              <a:p>
                <a:r>
                  <a:rPr lang="fr-DZ">
                    <a:noFill/>
                  </a:rPr>
                  <a:t> </a:t>
                </a:r>
              </a:p>
            </p:txBody>
          </p:sp>
        </mc:Fallback>
      </mc:AlternateContent>
      <p:sp>
        <p:nvSpPr>
          <p:cNvPr id="4" name="Rectangle 3">
            <a:extLst>
              <a:ext uri="{FF2B5EF4-FFF2-40B4-BE49-F238E27FC236}">
                <a16:creationId xmlns:a16="http://schemas.microsoft.com/office/drawing/2014/main" id="{F412FF99-3A1C-4A5A-85D5-64EF88378B87}"/>
              </a:ext>
            </a:extLst>
          </p:cNvPr>
          <p:cNvSpPr/>
          <p:nvPr/>
        </p:nvSpPr>
        <p:spPr>
          <a:xfrm>
            <a:off x="2653172" y="4221088"/>
            <a:ext cx="2808312" cy="936104"/>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solidFill>
                <a:schemeClr val="tx1"/>
              </a:solidFill>
            </a:endParaRP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358246" cy="6045348"/>
          </a:xfrm>
        </p:spPr>
        <p:txBody>
          <a:bodyPr/>
          <a:lstStyle/>
          <a:p>
            <a:pPr algn="just" rtl="1">
              <a:lnSpc>
                <a:spcPct val="150000"/>
              </a:lnSpc>
            </a:pPr>
            <a:r>
              <a:rPr lang="ar-DZ" dirty="0"/>
              <a:t>مثال :</a:t>
            </a:r>
          </a:p>
          <a:p>
            <a:pPr algn="just" rtl="1">
              <a:lnSpc>
                <a:spcPct val="150000"/>
              </a:lnSpc>
            </a:pPr>
            <a:r>
              <a:rPr lang="ar-SY" dirty="0"/>
              <a:t>تتوفر لدى مدير المصنع بيانات عن الطلب في (6) فترات ماضية ويرغب في استخدام التهدئة الآسية في التنبؤ بالطلب للفترة السابعة، وقد افترض أن الطلب المتوقع في الفترة الأولى كان (60) ألف وحدة، ويحاول اختبار قيمتين لثابت التهدئة (0.1) و</a:t>
            </a:r>
            <a:r>
              <a:rPr lang="ar-SA" dirty="0"/>
              <a:t> </a:t>
            </a:r>
            <a:r>
              <a:rPr lang="ar-SY" dirty="0"/>
              <a:t>(0.7).</a:t>
            </a:r>
            <a:endParaRPr lang="fr-FR" dirty="0"/>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553ED78E-5C24-4473-B60D-C3050332C82C}"/>
              </a:ext>
            </a:extLst>
          </p:cNvPr>
          <p:cNvGraphicFramePr>
            <a:graphicFrameLocks noGrp="1"/>
          </p:cNvGraphicFramePr>
          <p:nvPr>
            <p:extLst>
              <p:ext uri="{D42A27DB-BD31-4B8C-83A1-F6EECF244321}">
                <p14:modId xmlns:p14="http://schemas.microsoft.com/office/powerpoint/2010/main" val="2964333913"/>
              </p:ext>
            </p:extLst>
          </p:nvPr>
        </p:nvGraphicFramePr>
        <p:xfrm>
          <a:off x="323528" y="404664"/>
          <a:ext cx="8064896" cy="6120682"/>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756084"/>
                    </a:ext>
                  </a:extLst>
                </a:gridCol>
                <a:gridCol w="2016224">
                  <a:extLst>
                    <a:ext uri="{9D8B030D-6E8A-4147-A177-3AD203B41FA5}">
                      <a16:colId xmlns:a16="http://schemas.microsoft.com/office/drawing/2014/main" val="2513035172"/>
                    </a:ext>
                  </a:extLst>
                </a:gridCol>
                <a:gridCol w="2016224">
                  <a:extLst>
                    <a:ext uri="{9D8B030D-6E8A-4147-A177-3AD203B41FA5}">
                      <a16:colId xmlns:a16="http://schemas.microsoft.com/office/drawing/2014/main" val="2857594590"/>
                    </a:ext>
                  </a:extLst>
                </a:gridCol>
                <a:gridCol w="2016224">
                  <a:extLst>
                    <a:ext uri="{9D8B030D-6E8A-4147-A177-3AD203B41FA5}">
                      <a16:colId xmlns:a16="http://schemas.microsoft.com/office/drawing/2014/main" val="3313578984"/>
                    </a:ext>
                  </a:extLst>
                </a:gridCol>
              </a:tblGrid>
              <a:tr h="1301469">
                <a:tc>
                  <a:txBody>
                    <a:bodyPr/>
                    <a:lstStyle/>
                    <a:p>
                      <a:pPr algn="ctr"/>
                      <a:r>
                        <a:rPr lang="ar-SA" sz="2000" b="1" dirty="0"/>
                        <a:t> التنبؤ</a:t>
                      </a:r>
                    </a:p>
                    <a:p>
                      <a:pPr marL="0" marR="0" lvl="0" indent="0" algn="ctr" defTabSz="914400" rtl="0" eaLnBrk="1" fontAlgn="auto" latinLnBrk="0" hangingPunct="1">
                        <a:lnSpc>
                          <a:spcPct val="100000"/>
                        </a:lnSpc>
                        <a:spcBef>
                          <a:spcPts val="0"/>
                        </a:spcBef>
                        <a:spcAft>
                          <a:spcPts val="0"/>
                        </a:spcAft>
                        <a:buClrTx/>
                        <a:buSzTx/>
                        <a:buFontTx/>
                        <a:buNone/>
                        <a:tabLst/>
                        <a:defRPr/>
                      </a:pPr>
                      <a:r>
                        <a:rPr lang="ar-SY" sz="2000" b="1" dirty="0">
                          <a:solidFill>
                            <a:schemeClr val="bg1"/>
                          </a:solidFill>
                        </a:rPr>
                        <a:t>α</a:t>
                      </a:r>
                      <a:r>
                        <a:rPr lang="fr-FR" sz="2000" b="1" dirty="0">
                          <a:solidFill>
                            <a:schemeClr val="bg1"/>
                          </a:solidFill>
                        </a:rPr>
                        <a:t>= </a:t>
                      </a:r>
                      <a:r>
                        <a:rPr lang="ar-SA" sz="2000" b="1" dirty="0">
                          <a:solidFill>
                            <a:schemeClr val="bg1"/>
                          </a:solidFill>
                        </a:rPr>
                        <a:t>0,7</a:t>
                      </a:r>
                      <a:endParaRPr lang="fr-DZ" sz="2000" b="1" dirty="0">
                        <a:solidFill>
                          <a:schemeClr val="bg1"/>
                        </a:solidFill>
                      </a:endParaRPr>
                    </a:p>
                  </a:txBody>
                  <a:tcPr/>
                </a:tc>
                <a:tc>
                  <a:txBody>
                    <a:bodyPr/>
                    <a:lstStyle/>
                    <a:p>
                      <a:pPr algn="ctr"/>
                      <a:r>
                        <a:rPr lang="ar-SA" sz="2000" b="1" dirty="0"/>
                        <a:t>التنبؤ </a:t>
                      </a:r>
                    </a:p>
                    <a:p>
                      <a:pPr algn="ctr"/>
                      <a:r>
                        <a:rPr lang="ar-SY" sz="2000" b="1" dirty="0">
                          <a:solidFill>
                            <a:schemeClr val="bg1"/>
                          </a:solidFill>
                        </a:rPr>
                        <a:t>α</a:t>
                      </a:r>
                      <a:r>
                        <a:rPr lang="fr-FR" sz="2000" b="1" dirty="0">
                          <a:solidFill>
                            <a:schemeClr val="bg1"/>
                          </a:solidFill>
                        </a:rPr>
                        <a:t>= 0,1</a:t>
                      </a:r>
                      <a:endParaRPr lang="fr-DZ" sz="2000" b="1" dirty="0">
                        <a:solidFill>
                          <a:schemeClr val="bg1"/>
                        </a:solidFill>
                      </a:endParaRPr>
                    </a:p>
                  </a:txBody>
                  <a:tcPr/>
                </a:tc>
                <a:tc>
                  <a:txBody>
                    <a:bodyPr/>
                    <a:lstStyle/>
                    <a:p>
                      <a:pPr algn="ctr"/>
                      <a:r>
                        <a:rPr lang="ar-SA" sz="2000" b="1" dirty="0"/>
                        <a:t>الطلب </a:t>
                      </a:r>
                    </a:p>
                    <a:p>
                      <a:pPr algn="ctr"/>
                      <a:r>
                        <a:rPr lang="ar-SA" sz="2000" b="1" dirty="0"/>
                        <a:t>ألف وحدة</a:t>
                      </a:r>
                      <a:endParaRPr lang="fr-DZ" sz="2000" b="1" dirty="0"/>
                    </a:p>
                  </a:txBody>
                  <a:tcPr/>
                </a:tc>
                <a:tc>
                  <a:txBody>
                    <a:bodyPr/>
                    <a:lstStyle/>
                    <a:p>
                      <a:pPr algn="ctr"/>
                      <a:r>
                        <a:rPr lang="ar-SA" sz="2000" b="1" dirty="0"/>
                        <a:t>الفترة</a:t>
                      </a:r>
                      <a:endParaRPr lang="fr-DZ" sz="2000" b="1" dirty="0"/>
                    </a:p>
                  </a:txBody>
                  <a:tcPr/>
                </a:tc>
                <a:extLst>
                  <a:ext uri="{0D108BD9-81ED-4DB2-BD59-A6C34878D82A}">
                    <a16:rowId xmlns:a16="http://schemas.microsoft.com/office/drawing/2014/main" val="1488933316"/>
                  </a:ext>
                </a:extLst>
              </a:tr>
              <a:tr h="688459">
                <a:tc>
                  <a:txBody>
                    <a:bodyPr/>
                    <a:lstStyle/>
                    <a:p>
                      <a:pPr algn="ctr"/>
                      <a:r>
                        <a:rPr lang="ar-SA" b="1" dirty="0"/>
                        <a:t>60</a:t>
                      </a:r>
                      <a:endParaRPr lang="fr-DZ" b="1" dirty="0"/>
                    </a:p>
                  </a:txBody>
                  <a:tcPr/>
                </a:tc>
                <a:tc>
                  <a:txBody>
                    <a:bodyPr/>
                    <a:lstStyle/>
                    <a:p>
                      <a:pPr algn="ctr"/>
                      <a:r>
                        <a:rPr lang="ar-SA" b="1" dirty="0"/>
                        <a:t>60</a:t>
                      </a:r>
                      <a:endParaRPr lang="fr-DZ" b="1" dirty="0"/>
                    </a:p>
                  </a:txBody>
                  <a:tcPr/>
                </a:tc>
                <a:tc>
                  <a:txBody>
                    <a:bodyPr/>
                    <a:lstStyle/>
                    <a:p>
                      <a:pPr algn="ctr"/>
                      <a:r>
                        <a:rPr lang="ar-SA" b="1" dirty="0"/>
                        <a:t>65</a:t>
                      </a:r>
                      <a:endParaRPr lang="fr-DZ" b="1" dirty="0"/>
                    </a:p>
                  </a:txBody>
                  <a:tcPr/>
                </a:tc>
                <a:tc>
                  <a:txBody>
                    <a:bodyPr/>
                    <a:lstStyle/>
                    <a:p>
                      <a:pPr algn="ctr"/>
                      <a:r>
                        <a:rPr lang="ar-SA" b="1" dirty="0"/>
                        <a:t>1</a:t>
                      </a:r>
                      <a:endParaRPr lang="fr-DZ" b="1" dirty="0"/>
                    </a:p>
                  </a:txBody>
                  <a:tcPr/>
                </a:tc>
                <a:extLst>
                  <a:ext uri="{0D108BD9-81ED-4DB2-BD59-A6C34878D82A}">
                    <a16:rowId xmlns:a16="http://schemas.microsoft.com/office/drawing/2014/main" val="277056879"/>
                  </a:ext>
                </a:extLst>
              </a:tr>
              <a:tr h="688459">
                <a:tc>
                  <a:txBody>
                    <a:bodyPr/>
                    <a:lstStyle/>
                    <a:p>
                      <a:pPr algn="ctr"/>
                      <a:r>
                        <a:rPr lang="ar-SA" b="1" dirty="0"/>
                        <a:t>63,5</a:t>
                      </a:r>
                      <a:endParaRPr lang="fr-DZ" b="1" dirty="0"/>
                    </a:p>
                  </a:txBody>
                  <a:tcPr/>
                </a:tc>
                <a:tc>
                  <a:txBody>
                    <a:bodyPr/>
                    <a:lstStyle/>
                    <a:p>
                      <a:pPr algn="ctr"/>
                      <a:r>
                        <a:rPr lang="ar-SA" b="1" dirty="0"/>
                        <a:t>60,5</a:t>
                      </a:r>
                      <a:endParaRPr lang="fr-DZ" b="1" dirty="0"/>
                    </a:p>
                  </a:txBody>
                  <a:tcPr/>
                </a:tc>
                <a:tc>
                  <a:txBody>
                    <a:bodyPr/>
                    <a:lstStyle/>
                    <a:p>
                      <a:pPr algn="ctr"/>
                      <a:r>
                        <a:rPr lang="ar-SA" b="1" dirty="0"/>
                        <a:t>75</a:t>
                      </a:r>
                      <a:endParaRPr lang="fr-DZ" b="1" dirty="0"/>
                    </a:p>
                  </a:txBody>
                  <a:tcPr/>
                </a:tc>
                <a:tc>
                  <a:txBody>
                    <a:bodyPr/>
                    <a:lstStyle/>
                    <a:p>
                      <a:pPr algn="ctr"/>
                      <a:r>
                        <a:rPr lang="ar-SA" b="1" dirty="0"/>
                        <a:t>2</a:t>
                      </a:r>
                      <a:endParaRPr lang="fr-DZ" b="1" dirty="0"/>
                    </a:p>
                  </a:txBody>
                  <a:tcPr/>
                </a:tc>
                <a:extLst>
                  <a:ext uri="{0D108BD9-81ED-4DB2-BD59-A6C34878D82A}">
                    <a16:rowId xmlns:a16="http://schemas.microsoft.com/office/drawing/2014/main" val="2129287833"/>
                  </a:ext>
                </a:extLst>
              </a:tr>
              <a:tr h="688459">
                <a:tc>
                  <a:txBody>
                    <a:bodyPr/>
                    <a:lstStyle/>
                    <a:p>
                      <a:pPr algn="ctr"/>
                      <a:r>
                        <a:rPr lang="ar-SA" b="1" dirty="0"/>
                        <a:t>71,55</a:t>
                      </a:r>
                      <a:endParaRPr lang="fr-DZ" b="1" dirty="0"/>
                    </a:p>
                  </a:txBody>
                  <a:tcPr/>
                </a:tc>
                <a:tc>
                  <a:txBody>
                    <a:bodyPr/>
                    <a:lstStyle/>
                    <a:p>
                      <a:pPr algn="ctr"/>
                      <a:r>
                        <a:rPr lang="ar-SA" b="1" dirty="0"/>
                        <a:t>61,95</a:t>
                      </a:r>
                      <a:endParaRPr lang="fr-DZ" b="1" dirty="0"/>
                    </a:p>
                  </a:txBody>
                  <a:tcPr/>
                </a:tc>
                <a:tc>
                  <a:txBody>
                    <a:bodyPr/>
                    <a:lstStyle/>
                    <a:p>
                      <a:pPr algn="ctr"/>
                      <a:r>
                        <a:rPr lang="ar-SA" b="1" dirty="0"/>
                        <a:t>85</a:t>
                      </a:r>
                      <a:endParaRPr lang="fr-DZ" b="1" dirty="0"/>
                    </a:p>
                  </a:txBody>
                  <a:tcPr/>
                </a:tc>
                <a:tc>
                  <a:txBody>
                    <a:bodyPr/>
                    <a:lstStyle/>
                    <a:p>
                      <a:pPr algn="ctr"/>
                      <a:r>
                        <a:rPr lang="ar-SA" b="1" dirty="0"/>
                        <a:t>3</a:t>
                      </a:r>
                      <a:endParaRPr lang="fr-DZ" b="1" dirty="0"/>
                    </a:p>
                  </a:txBody>
                  <a:tcPr/>
                </a:tc>
                <a:extLst>
                  <a:ext uri="{0D108BD9-81ED-4DB2-BD59-A6C34878D82A}">
                    <a16:rowId xmlns:a16="http://schemas.microsoft.com/office/drawing/2014/main" val="1186067418"/>
                  </a:ext>
                </a:extLst>
              </a:tr>
              <a:tr h="688459">
                <a:tc>
                  <a:txBody>
                    <a:bodyPr/>
                    <a:lstStyle/>
                    <a:p>
                      <a:pPr algn="ctr"/>
                      <a:r>
                        <a:rPr lang="ar-SA" b="1" dirty="0"/>
                        <a:t>80,97</a:t>
                      </a:r>
                      <a:endParaRPr lang="fr-DZ" b="1" dirty="0"/>
                    </a:p>
                  </a:txBody>
                  <a:tcPr/>
                </a:tc>
                <a:tc>
                  <a:txBody>
                    <a:bodyPr/>
                    <a:lstStyle/>
                    <a:p>
                      <a:pPr algn="ctr"/>
                      <a:r>
                        <a:rPr lang="ar-SA" b="1" dirty="0"/>
                        <a:t>64,26</a:t>
                      </a:r>
                      <a:endParaRPr lang="fr-DZ" b="1" dirty="0"/>
                    </a:p>
                  </a:txBody>
                  <a:tcPr/>
                </a:tc>
                <a:tc>
                  <a:txBody>
                    <a:bodyPr/>
                    <a:lstStyle/>
                    <a:p>
                      <a:pPr algn="ctr"/>
                      <a:r>
                        <a:rPr lang="ar-SA" b="1" dirty="0"/>
                        <a:t>95</a:t>
                      </a:r>
                      <a:endParaRPr lang="fr-DZ" b="1" dirty="0"/>
                    </a:p>
                  </a:txBody>
                  <a:tcPr/>
                </a:tc>
                <a:tc>
                  <a:txBody>
                    <a:bodyPr/>
                    <a:lstStyle/>
                    <a:p>
                      <a:pPr algn="ctr"/>
                      <a:r>
                        <a:rPr lang="ar-SA" b="1" dirty="0"/>
                        <a:t>4</a:t>
                      </a:r>
                      <a:endParaRPr lang="fr-DZ" b="1" dirty="0"/>
                    </a:p>
                  </a:txBody>
                  <a:tcPr/>
                </a:tc>
                <a:extLst>
                  <a:ext uri="{0D108BD9-81ED-4DB2-BD59-A6C34878D82A}">
                    <a16:rowId xmlns:a16="http://schemas.microsoft.com/office/drawing/2014/main" val="1096541313"/>
                  </a:ext>
                </a:extLst>
              </a:tr>
              <a:tr h="688459">
                <a:tc>
                  <a:txBody>
                    <a:bodyPr/>
                    <a:lstStyle/>
                    <a:p>
                      <a:pPr algn="ctr"/>
                      <a:r>
                        <a:rPr lang="ar-SA" b="1" dirty="0"/>
                        <a:t>90,79</a:t>
                      </a:r>
                      <a:endParaRPr lang="fr-DZ" b="1" dirty="0"/>
                    </a:p>
                  </a:txBody>
                  <a:tcPr/>
                </a:tc>
                <a:tc>
                  <a:txBody>
                    <a:bodyPr/>
                    <a:lstStyle/>
                    <a:p>
                      <a:pPr algn="ctr"/>
                      <a:r>
                        <a:rPr lang="ar-SA" b="1" dirty="0"/>
                        <a:t>67,33</a:t>
                      </a:r>
                      <a:endParaRPr lang="fr-DZ" b="1" dirty="0"/>
                    </a:p>
                  </a:txBody>
                  <a:tcPr/>
                </a:tc>
                <a:tc>
                  <a:txBody>
                    <a:bodyPr/>
                    <a:lstStyle/>
                    <a:p>
                      <a:pPr algn="ctr"/>
                      <a:r>
                        <a:rPr lang="ar-SA" b="1" dirty="0"/>
                        <a:t>110</a:t>
                      </a:r>
                      <a:endParaRPr lang="fr-DZ" b="1" dirty="0"/>
                    </a:p>
                  </a:txBody>
                  <a:tcPr/>
                </a:tc>
                <a:tc>
                  <a:txBody>
                    <a:bodyPr/>
                    <a:lstStyle/>
                    <a:p>
                      <a:pPr algn="ctr"/>
                      <a:r>
                        <a:rPr lang="ar-SA" b="1" dirty="0"/>
                        <a:t>5</a:t>
                      </a:r>
                      <a:endParaRPr lang="fr-DZ" b="1" dirty="0"/>
                    </a:p>
                  </a:txBody>
                  <a:tcPr/>
                </a:tc>
                <a:extLst>
                  <a:ext uri="{0D108BD9-81ED-4DB2-BD59-A6C34878D82A}">
                    <a16:rowId xmlns:a16="http://schemas.microsoft.com/office/drawing/2014/main" val="2545961777"/>
                  </a:ext>
                </a:extLst>
              </a:tr>
              <a:tr h="688459">
                <a:tc>
                  <a:txBody>
                    <a:bodyPr/>
                    <a:lstStyle/>
                    <a:p>
                      <a:pPr algn="ctr"/>
                      <a:r>
                        <a:rPr lang="ar-SA" b="1" dirty="0"/>
                        <a:t>104,24</a:t>
                      </a:r>
                      <a:endParaRPr lang="fr-DZ" b="1" dirty="0"/>
                    </a:p>
                  </a:txBody>
                  <a:tcPr/>
                </a:tc>
                <a:tc>
                  <a:txBody>
                    <a:bodyPr/>
                    <a:lstStyle/>
                    <a:p>
                      <a:pPr algn="ctr"/>
                      <a:r>
                        <a:rPr lang="ar-SA" b="1" dirty="0"/>
                        <a:t>71,60</a:t>
                      </a:r>
                      <a:endParaRPr lang="fr-DZ" b="1" dirty="0"/>
                    </a:p>
                  </a:txBody>
                  <a:tcPr/>
                </a:tc>
                <a:tc>
                  <a:txBody>
                    <a:bodyPr/>
                    <a:lstStyle/>
                    <a:p>
                      <a:pPr algn="ctr"/>
                      <a:r>
                        <a:rPr lang="ar-SA" b="1" dirty="0"/>
                        <a:t>125</a:t>
                      </a:r>
                      <a:endParaRPr lang="fr-DZ" b="1" dirty="0"/>
                    </a:p>
                  </a:txBody>
                  <a:tcPr/>
                </a:tc>
                <a:tc>
                  <a:txBody>
                    <a:bodyPr/>
                    <a:lstStyle/>
                    <a:p>
                      <a:pPr algn="ctr"/>
                      <a:r>
                        <a:rPr lang="ar-SA" b="1" dirty="0"/>
                        <a:t>6</a:t>
                      </a:r>
                      <a:endParaRPr lang="fr-DZ" b="1" dirty="0"/>
                    </a:p>
                  </a:txBody>
                  <a:tcPr/>
                </a:tc>
                <a:extLst>
                  <a:ext uri="{0D108BD9-81ED-4DB2-BD59-A6C34878D82A}">
                    <a16:rowId xmlns:a16="http://schemas.microsoft.com/office/drawing/2014/main" val="874763674"/>
                  </a:ext>
                </a:extLst>
              </a:tr>
              <a:tr h="688459">
                <a:tc>
                  <a:txBody>
                    <a:bodyPr/>
                    <a:lstStyle/>
                    <a:p>
                      <a:pPr algn="ctr"/>
                      <a:r>
                        <a:rPr lang="ar-SA" b="1" dirty="0"/>
                        <a:t>118,77</a:t>
                      </a:r>
                      <a:endParaRPr lang="fr-DZ" b="1" dirty="0"/>
                    </a:p>
                  </a:txBody>
                  <a:tcPr/>
                </a:tc>
                <a:tc>
                  <a:txBody>
                    <a:bodyPr/>
                    <a:lstStyle/>
                    <a:p>
                      <a:pPr algn="ctr"/>
                      <a:r>
                        <a:rPr lang="ar-SA" b="1" dirty="0"/>
                        <a:t>76,94</a:t>
                      </a:r>
                      <a:endParaRPr lang="fr-DZ" b="1" dirty="0"/>
                    </a:p>
                  </a:txBody>
                  <a:tcPr/>
                </a:tc>
                <a:tc>
                  <a:txBody>
                    <a:bodyPr/>
                    <a:lstStyle/>
                    <a:p>
                      <a:pPr algn="ctr"/>
                      <a:r>
                        <a:rPr lang="ar-SA" b="1" dirty="0"/>
                        <a:t>-----</a:t>
                      </a:r>
                      <a:endParaRPr lang="fr-DZ" b="1" dirty="0"/>
                    </a:p>
                  </a:txBody>
                  <a:tcPr/>
                </a:tc>
                <a:tc>
                  <a:txBody>
                    <a:bodyPr/>
                    <a:lstStyle/>
                    <a:p>
                      <a:pPr algn="ctr"/>
                      <a:r>
                        <a:rPr lang="ar-SA" b="1" dirty="0"/>
                        <a:t>7</a:t>
                      </a:r>
                      <a:endParaRPr lang="fr-DZ" b="1" dirty="0"/>
                    </a:p>
                  </a:txBody>
                  <a:tcPr/>
                </a:tc>
                <a:extLst>
                  <a:ext uri="{0D108BD9-81ED-4DB2-BD59-A6C34878D82A}">
                    <a16:rowId xmlns:a16="http://schemas.microsoft.com/office/drawing/2014/main" val="876726034"/>
                  </a:ext>
                </a:extLst>
              </a:tr>
            </a:tbl>
          </a:graphicData>
        </a:graphic>
      </p:graphicFrame>
    </p:spTree>
    <p:extLst>
      <p:ext uri="{BB962C8B-B14F-4D97-AF65-F5344CB8AC3E}">
        <p14:creationId xmlns:p14="http://schemas.microsoft.com/office/powerpoint/2010/main" val="1144704287"/>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107504" y="0"/>
                <a:ext cx="8784976" cy="6473952"/>
              </a:xfrm>
            </p:spPr>
            <p:txBody>
              <a:bodyPr>
                <a:normAutofit/>
              </a:bodyPr>
              <a:lstStyle/>
              <a:p>
                <a:pPr algn="just" rtl="1">
                  <a:lnSpc>
                    <a:spcPct val="150000"/>
                  </a:lnSpc>
                </a:pPr>
                <a:r>
                  <a:rPr lang="ar-DZ" dirty="0"/>
                  <a:t>حساب خطا التنبؤ بالنسبة</a:t>
                </a:r>
                <a:r>
                  <a:rPr lang="ar-SA" dirty="0"/>
                  <a:t> لـ</a:t>
                </a:r>
                <a:r>
                  <a:rPr lang="ar-DZ" dirty="0"/>
                  <a:t> </a:t>
                </a:r>
                <a:r>
                  <a:rPr lang="ar-SY" dirty="0"/>
                  <a:t>(0.1) </a:t>
                </a:r>
                <a:r>
                  <a:rPr lang="ar-SY" dirty="0" err="1"/>
                  <a:t>و</a:t>
                </a:r>
                <a:r>
                  <a:rPr lang="ar-SY" dirty="0"/>
                  <a:t>(0.7).</a:t>
                </a:r>
                <a:endParaRPr lang="ar-DZ" dirty="0"/>
              </a:p>
              <a:p>
                <a:pPr algn="just" rtl="1">
                  <a:lnSpc>
                    <a:spcPct val="150000"/>
                  </a:lnSpc>
                  <a:buNone/>
                </a:pPr>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sym typeface="Wingdings" panose="05000000000000000000" pitchFamily="2" charset="2"/>
                        </a:rPr>
                        <m:t>𝑴𝑬</m:t>
                      </m:r>
                      <m:r>
                        <a:rPr lang="en-US" b="1" i="1" smtClean="0">
                          <a:solidFill>
                            <a:schemeClr val="tx1"/>
                          </a:solidFill>
                          <a:latin typeface="Cambria Math" panose="02040503050406030204" pitchFamily="18" charset="0"/>
                          <a:sym typeface="Wingdings" panose="05000000000000000000" pitchFamily="2" charset="2"/>
                        </a:rPr>
                        <m:t>=</m:t>
                      </m:r>
                      <m:f>
                        <m:fPr>
                          <m:ctrlPr>
                            <a:rPr lang="en-US" b="1" i="1" smtClean="0">
                              <a:solidFill>
                                <a:schemeClr val="tx1"/>
                              </a:solidFill>
                              <a:latin typeface="Cambria Math" panose="02040503050406030204" pitchFamily="18" charset="0"/>
                              <a:sym typeface="Wingdings" panose="05000000000000000000" pitchFamily="2" charset="2"/>
                            </a:rPr>
                          </m:ctrlPr>
                        </m:fPr>
                        <m:num>
                          <m:r>
                            <a:rPr lang="en-US" b="1" i="1" smtClean="0">
                              <a:solidFill>
                                <a:schemeClr val="tx1"/>
                              </a:solidFill>
                              <a:latin typeface="Cambria Math" panose="02040503050406030204" pitchFamily="18" charset="0"/>
                              <a:sym typeface="Wingdings" panose="05000000000000000000" pitchFamily="2" charset="2"/>
                            </a:rPr>
                            <m:t>𝜮</m:t>
                          </m:r>
                          <m:r>
                            <a:rPr lang="fr-FR" b="1" i="1" smtClean="0">
                              <a:solidFill>
                                <a:schemeClr val="tx1"/>
                              </a:solidFill>
                              <a:latin typeface="Cambria Math" panose="02040503050406030204" pitchFamily="18" charset="0"/>
                              <a:sym typeface="Wingdings" panose="05000000000000000000" pitchFamily="2" charset="2"/>
                            </a:rPr>
                            <m:t>(</m:t>
                          </m:r>
                          <m:r>
                            <a:rPr lang="fr-FR" b="1" i="1" smtClean="0">
                              <a:solidFill>
                                <a:schemeClr val="tx1"/>
                              </a:solidFill>
                              <a:latin typeface="Cambria Math" panose="02040503050406030204" pitchFamily="18" charset="0"/>
                              <a:sym typeface="Wingdings" panose="05000000000000000000" pitchFamily="2" charset="2"/>
                            </a:rPr>
                            <m:t>𝑨</m:t>
                          </m:r>
                          <m:r>
                            <a:rPr lang="fr-FR" b="1" i="1" smtClean="0">
                              <a:solidFill>
                                <a:schemeClr val="tx1"/>
                              </a:solidFill>
                              <a:latin typeface="Cambria Math" panose="02040503050406030204" pitchFamily="18" charset="0"/>
                              <a:sym typeface="Wingdings" panose="05000000000000000000" pitchFamily="2" charset="2"/>
                            </a:rPr>
                            <m:t>−</m:t>
                          </m:r>
                          <m:r>
                            <a:rPr lang="fr-FR" b="1" i="1" smtClean="0">
                              <a:solidFill>
                                <a:schemeClr val="tx1"/>
                              </a:solidFill>
                              <a:latin typeface="Cambria Math" panose="02040503050406030204" pitchFamily="18" charset="0"/>
                              <a:sym typeface="Wingdings" panose="05000000000000000000" pitchFamily="2" charset="2"/>
                            </a:rPr>
                            <m:t>𝑭</m:t>
                          </m:r>
                          <m:r>
                            <a:rPr lang="fr-FR" b="1" i="1" smtClean="0">
                              <a:solidFill>
                                <a:schemeClr val="tx1"/>
                              </a:solidFill>
                              <a:latin typeface="Cambria Math" panose="02040503050406030204" pitchFamily="18" charset="0"/>
                              <a:sym typeface="Wingdings" panose="05000000000000000000" pitchFamily="2" charset="2"/>
                            </a:rPr>
                            <m:t>)</m:t>
                          </m:r>
                        </m:num>
                        <m:den>
                          <m:r>
                            <a:rPr lang="fr-FR" b="1" i="1" smtClean="0">
                              <a:solidFill>
                                <a:schemeClr val="tx1"/>
                              </a:solidFill>
                              <a:latin typeface="Cambria Math" panose="02040503050406030204" pitchFamily="18" charset="0"/>
                              <a:sym typeface="Wingdings" panose="05000000000000000000" pitchFamily="2" charset="2"/>
                            </a:rPr>
                            <m:t>𝒏</m:t>
                          </m:r>
                        </m:den>
                      </m:f>
                    </m:oMath>
                  </m:oMathPara>
                </a14:m>
                <a:endParaRPr lang="fr-FR" dirty="0"/>
              </a:p>
              <a:p>
                <a:pPr marL="0" lvl="0" indent="0" algn="justLow" rtl="1" eaLnBrk="0" fontAlgn="base" hangingPunct="0">
                  <a:lnSpc>
                    <a:spcPct val="150000"/>
                  </a:lnSpc>
                  <a:spcBef>
                    <a:spcPct val="0"/>
                  </a:spcBef>
                  <a:spcAft>
                    <a:spcPct val="0"/>
                  </a:spcAft>
                  <a:buClrTx/>
                  <a:buSzTx/>
                  <a:buNone/>
                </a:pPr>
                <a:r>
                  <a:rPr lang="ar-SY" b="1" dirty="0">
                    <a:solidFill>
                      <a:srgbClr val="C00000"/>
                    </a:solidFill>
                    <a:latin typeface="Arial" pitchFamily="34" charset="0"/>
                    <a:ea typeface="Times New Roman" pitchFamily="18" charset="0"/>
                    <a:cs typeface="Arial" pitchFamily="34" charset="0"/>
                  </a:rPr>
                  <a:t>متوسط التنبؤ </a:t>
                </a:r>
                <a:r>
                  <a:rPr lang="ar-DZ" dirty="0"/>
                  <a:t>ل</a:t>
                </a:r>
                <a:r>
                  <a:rPr lang="ar-SA" dirty="0"/>
                  <a:t>ـ</a:t>
                </a:r>
                <a:r>
                  <a:rPr lang="ar-DZ" dirty="0"/>
                  <a:t> </a:t>
                </a:r>
                <a:r>
                  <a:rPr lang="ar-SY" sz="2000" dirty="0"/>
                  <a:t>(0.1</a:t>
                </a:r>
                <a:r>
                  <a:rPr lang="fr-FR" sz="2000" dirty="0"/>
                  <a:t>(</a:t>
                </a:r>
              </a:p>
              <a:p>
                <a:pPr marL="0" lvl="0" indent="0" algn="justLow" rtl="1" eaLnBrk="0" fontAlgn="base" hangingPunct="0">
                  <a:lnSpc>
                    <a:spcPct val="150000"/>
                  </a:lnSpc>
                  <a:spcBef>
                    <a:spcPct val="0"/>
                  </a:spcBef>
                  <a:spcAft>
                    <a:spcPct val="0"/>
                  </a:spcAft>
                  <a:buClrTx/>
                  <a:buSzTx/>
                  <a:buNone/>
                </a:pPr>
                <a:endParaRPr lang="ar-DZ" sz="2000"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1400" b="1" i="1" smtClean="0">
                          <a:solidFill>
                            <a:schemeClr val="tx1"/>
                          </a:solidFill>
                          <a:latin typeface="Cambria Math" panose="02040503050406030204" pitchFamily="18" charset="0"/>
                          <a:sym typeface="Wingdings" panose="05000000000000000000" pitchFamily="2" charset="2"/>
                        </a:rPr>
                        <m:t>𝑴</m:t>
                      </m:r>
                      <m:sSub>
                        <m:sSubPr>
                          <m:ctrlPr>
                            <a:rPr lang="fr-FR" sz="1400" b="1" i="1" smtClean="0">
                              <a:solidFill>
                                <a:schemeClr val="tx1"/>
                              </a:solidFill>
                              <a:latin typeface="Cambria Math" panose="02040503050406030204" pitchFamily="18" charset="0"/>
                              <a:sym typeface="Wingdings" panose="05000000000000000000" pitchFamily="2" charset="2"/>
                            </a:rPr>
                          </m:ctrlPr>
                        </m:sSubPr>
                        <m:e>
                          <m:r>
                            <a:rPr lang="fr-FR" sz="1400" b="1" i="1" smtClean="0">
                              <a:solidFill>
                                <a:schemeClr val="tx1"/>
                              </a:solidFill>
                              <a:latin typeface="Cambria Math" panose="02040503050406030204" pitchFamily="18" charset="0"/>
                              <a:sym typeface="Wingdings" panose="05000000000000000000" pitchFamily="2" charset="2"/>
                            </a:rPr>
                            <m:t>𝑬</m:t>
                          </m:r>
                        </m:e>
                        <m:sub>
                          <m:r>
                            <a:rPr lang="fr-FR" sz="1400" b="1" i="1" smtClean="0">
                              <a:solidFill>
                                <a:schemeClr val="tx1"/>
                              </a:solidFill>
                              <a:latin typeface="Cambria Math" panose="02040503050406030204" pitchFamily="18" charset="0"/>
                              <a:sym typeface="Wingdings" panose="05000000000000000000" pitchFamily="2" charset="2"/>
                            </a:rPr>
                            <m:t>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𝟏</m:t>
                          </m:r>
                        </m:sub>
                      </m:sSub>
                      <m:r>
                        <a:rPr lang="en-US" sz="1400" b="1" i="1" smtClean="0">
                          <a:solidFill>
                            <a:schemeClr val="tx1"/>
                          </a:solidFill>
                          <a:latin typeface="Cambria Math" panose="02040503050406030204" pitchFamily="18" charset="0"/>
                          <a:sym typeface="Wingdings" panose="05000000000000000000" pitchFamily="2" charset="2"/>
                        </a:rPr>
                        <m:t>=</m:t>
                      </m:r>
                      <m:f>
                        <m:fPr>
                          <m:ctrlPr>
                            <a:rPr lang="en-US" sz="1400" b="1" i="1" smtClean="0">
                              <a:solidFill>
                                <a:schemeClr val="tx1"/>
                              </a:solidFill>
                              <a:latin typeface="Cambria Math" panose="02040503050406030204" pitchFamily="18" charset="0"/>
                              <a:sym typeface="Wingdings" panose="05000000000000000000" pitchFamily="2" charset="2"/>
                            </a:rPr>
                          </m:ctrlPr>
                        </m:fPr>
                        <m:num>
                          <m:d>
                            <m:dPr>
                              <m:ctrlPr>
                                <a:rPr lang="fr-FR" sz="1400" b="1" i="1" smtClean="0">
                                  <a:solidFill>
                                    <a:schemeClr val="tx1"/>
                                  </a:solidFill>
                                  <a:latin typeface="Cambria Math" panose="02040503050406030204" pitchFamily="18" charset="0"/>
                                  <a:sym typeface="Wingdings" panose="05000000000000000000" pitchFamily="2" charset="2"/>
                                </a:rPr>
                              </m:ctrlPr>
                            </m:dPr>
                            <m:e>
                              <m:r>
                                <a:rPr lang="fr-FR" sz="1400" b="1" i="1" smtClean="0">
                                  <a:solidFill>
                                    <a:schemeClr val="tx1"/>
                                  </a:solidFill>
                                  <a:latin typeface="Cambria Math" panose="02040503050406030204" pitchFamily="18" charset="0"/>
                                  <a:sym typeface="Wingdings" panose="05000000000000000000" pitchFamily="2" charset="2"/>
                                </a:rPr>
                                <m:t>𝟔𝟓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𝟔𝟎</m:t>
                              </m:r>
                            </m:e>
                          </m:d>
                          <m:r>
                            <a:rPr lang="fr-FR" sz="1400" b="1" i="1" smtClean="0">
                              <a:solidFill>
                                <a:schemeClr val="tx1"/>
                              </a:solidFill>
                              <a:latin typeface="Cambria Math" panose="02040503050406030204" pitchFamily="18" charset="0"/>
                              <a:sym typeface="Wingdings" panose="05000000000000000000" pitchFamily="2" charset="2"/>
                            </a:rPr>
                            <m:t>+</m:t>
                          </m:r>
                          <m:d>
                            <m:dPr>
                              <m:ctrlPr>
                                <a:rPr lang="fr-FR" sz="1400" b="1" i="1" smtClean="0">
                                  <a:solidFill>
                                    <a:schemeClr val="tx1"/>
                                  </a:solidFill>
                                  <a:latin typeface="Cambria Math" panose="02040503050406030204" pitchFamily="18" charset="0"/>
                                  <a:sym typeface="Wingdings" panose="05000000000000000000" pitchFamily="2" charset="2"/>
                                </a:rPr>
                              </m:ctrlPr>
                            </m:dPr>
                            <m:e>
                              <m:r>
                                <a:rPr lang="fr-FR" sz="1400" b="1" i="1" smtClean="0">
                                  <a:solidFill>
                                    <a:schemeClr val="tx1"/>
                                  </a:solidFill>
                                  <a:latin typeface="Cambria Math" panose="02040503050406030204" pitchFamily="18" charset="0"/>
                                  <a:sym typeface="Wingdings" panose="05000000000000000000" pitchFamily="2" charset="2"/>
                                </a:rPr>
                                <m:t>𝟕𝟓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𝟓</m:t>
                              </m:r>
                            </m:e>
                          </m:d>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𝟖𝟓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𝟔𝟏</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𝟗𝟓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𝟗𝟓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𝟔𝟒</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𝟐𝟔</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𝟏𝟏𝟎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𝟔𝟕</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𝟑𝟑</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𝟏𝟐𝟓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𝟕𝟏</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𝟔𝟎</m:t>
                          </m:r>
                          <m:r>
                            <a:rPr lang="fr-FR" sz="1400" b="1" i="1" smtClean="0">
                              <a:solidFill>
                                <a:schemeClr val="tx1"/>
                              </a:solidFill>
                              <a:latin typeface="Cambria Math" panose="02040503050406030204" pitchFamily="18" charset="0"/>
                              <a:sym typeface="Wingdings" panose="05000000000000000000" pitchFamily="2" charset="2"/>
                            </a:rPr>
                            <m:t>)</m:t>
                          </m:r>
                        </m:num>
                        <m:den>
                          <m:r>
                            <a:rPr lang="fr-FR" sz="1400" b="1" i="1" smtClean="0">
                              <a:solidFill>
                                <a:schemeClr val="tx1"/>
                              </a:solidFill>
                              <a:latin typeface="Cambria Math" panose="02040503050406030204" pitchFamily="18" charset="0"/>
                              <a:sym typeface="Wingdings" panose="05000000000000000000" pitchFamily="2" charset="2"/>
                            </a:rPr>
                            <m:t>𝟔</m:t>
                          </m:r>
                        </m:den>
                      </m:f>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smtClean="0">
                          <a:solidFill>
                            <a:schemeClr val="tx1"/>
                          </a:solidFill>
                          <a:latin typeface="Cambria Math" panose="02040503050406030204" pitchFamily="18" charset="0"/>
                          <a:sym typeface="Wingdings" panose="05000000000000000000" pitchFamily="2" charset="2"/>
                        </a:rPr>
                        <m:t>𝑴</m:t>
                      </m:r>
                      <m:sSub>
                        <m:sSubPr>
                          <m:ctrlPr>
                            <a:rPr lang="fr-FR" sz="2000" b="1" i="1" smtClean="0">
                              <a:solidFill>
                                <a:schemeClr val="tx1"/>
                              </a:solidFill>
                              <a:latin typeface="Cambria Math" panose="02040503050406030204" pitchFamily="18" charset="0"/>
                              <a:sym typeface="Wingdings" panose="05000000000000000000" pitchFamily="2" charset="2"/>
                            </a:rPr>
                          </m:ctrlPr>
                        </m:sSubPr>
                        <m:e>
                          <m:r>
                            <a:rPr lang="fr-FR" sz="2000" b="1" i="1" smtClean="0">
                              <a:solidFill>
                                <a:schemeClr val="tx1"/>
                              </a:solidFill>
                              <a:latin typeface="Cambria Math" panose="02040503050406030204" pitchFamily="18" charset="0"/>
                              <a:sym typeface="Wingdings" panose="05000000000000000000" pitchFamily="2" charset="2"/>
                            </a:rPr>
                            <m:t>𝑬</m:t>
                          </m:r>
                        </m:e>
                        <m:sub>
                          <m:r>
                            <a:rPr lang="fr-FR" sz="2000" b="1" i="1" smtClean="0">
                              <a:solidFill>
                                <a:schemeClr val="tx1"/>
                              </a:solidFill>
                              <a:latin typeface="Cambria Math" panose="02040503050406030204" pitchFamily="18" charset="0"/>
                              <a:sym typeface="Wingdings" panose="05000000000000000000" pitchFamily="2" charset="2"/>
                            </a:rPr>
                            <m:t>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m:t>
                          </m:r>
                        </m:sub>
                      </m:sSub>
                      <m:r>
                        <a:rPr lang="en-US" sz="2000" b="1" i="1" smtClean="0">
                          <a:solidFill>
                            <a:schemeClr val="tx1"/>
                          </a:solidFill>
                          <a:latin typeface="Cambria Math" panose="02040503050406030204" pitchFamily="18" charset="0"/>
                          <a:sym typeface="Wingdings" panose="05000000000000000000" pitchFamily="2" charset="2"/>
                        </a:rPr>
                        <m:t>=</m:t>
                      </m:r>
                      <m:f>
                        <m:fPr>
                          <m:ctrlPr>
                            <a:rPr lang="en-US" sz="2000" b="1" i="1" smtClean="0">
                              <a:solidFill>
                                <a:schemeClr val="tx1"/>
                              </a:solidFill>
                              <a:latin typeface="Cambria Math" panose="02040503050406030204" pitchFamily="18" charset="0"/>
                              <a:sym typeface="Wingdings" panose="05000000000000000000" pitchFamily="2" charset="2"/>
                            </a:rPr>
                          </m:ctrlPr>
                        </m:fPr>
                        <m:num>
                          <m:d>
                            <m:dPr>
                              <m:ctrlPr>
                                <a:rPr lang="fr-FR" sz="2000" b="1" i="1" smtClean="0">
                                  <a:solidFill>
                                    <a:schemeClr val="tx1"/>
                                  </a:solidFill>
                                  <a:latin typeface="Cambria Math" panose="02040503050406030204" pitchFamily="18" charset="0"/>
                                  <a:sym typeface="Wingdings" panose="05000000000000000000" pitchFamily="2" charset="2"/>
                                </a:rPr>
                              </m:ctrlPr>
                            </m:dPr>
                            <m:e>
                              <m:r>
                                <a:rPr lang="fr-FR" sz="2000" b="1" i="1" smtClean="0">
                                  <a:solidFill>
                                    <a:schemeClr val="tx1"/>
                                  </a:solidFill>
                                  <a:latin typeface="Cambria Math" panose="02040503050406030204" pitchFamily="18" charset="0"/>
                                  <a:sym typeface="Wingdings" panose="05000000000000000000" pitchFamily="2" charset="2"/>
                                </a:rPr>
                                <m:t>𝟓</m:t>
                              </m:r>
                            </m:e>
                          </m:d>
                          <m:r>
                            <a:rPr lang="fr-FR" sz="2000" b="1" i="1" smtClean="0">
                              <a:solidFill>
                                <a:schemeClr val="tx1"/>
                              </a:solidFill>
                              <a:latin typeface="Cambria Math" panose="02040503050406030204" pitchFamily="18" charset="0"/>
                              <a:sym typeface="Wingdings" panose="05000000000000000000" pitchFamily="2" charset="2"/>
                            </a:rPr>
                            <m:t>+</m:t>
                          </m:r>
                          <m:d>
                            <m:dPr>
                              <m:ctrlPr>
                                <a:rPr lang="fr-FR" sz="2000" b="1" i="1" smtClean="0">
                                  <a:solidFill>
                                    <a:schemeClr val="tx1"/>
                                  </a:solidFill>
                                  <a:latin typeface="Cambria Math" panose="02040503050406030204" pitchFamily="18" charset="0"/>
                                  <a:sym typeface="Wingdings" panose="05000000000000000000" pitchFamily="2" charset="2"/>
                                </a:rPr>
                              </m:ctrlPr>
                            </m:dPr>
                            <m:e>
                              <m:r>
                                <a:rPr lang="fr-FR" sz="2000" b="1" i="1" smtClean="0">
                                  <a:solidFill>
                                    <a:schemeClr val="tx1"/>
                                  </a:solidFill>
                                  <a:latin typeface="Cambria Math" panose="02040503050406030204" pitchFamily="18" charset="0"/>
                                  <a:sym typeface="Wingdings" panose="05000000000000000000" pitchFamily="2" charset="2"/>
                                </a:rPr>
                                <m:t>𝟏𝟒</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𝟓</m:t>
                              </m:r>
                            </m:e>
                          </m:d>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𝟐𝟑</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𝟎𝟓</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𝟑𝟎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𝟕𝟒</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𝟒𝟐</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𝟔𝟕</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𝟓𝟑</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𝟒</m:t>
                          </m:r>
                          <m:r>
                            <a:rPr lang="fr-FR" sz="2000" b="1" i="1" smtClean="0">
                              <a:solidFill>
                                <a:schemeClr val="tx1"/>
                              </a:solidFill>
                              <a:latin typeface="Cambria Math" panose="02040503050406030204" pitchFamily="18" charset="0"/>
                              <a:sym typeface="Wingdings" panose="05000000000000000000" pitchFamily="2" charset="2"/>
                            </a:rPr>
                            <m:t>)</m:t>
                          </m:r>
                        </m:num>
                        <m:den>
                          <m:r>
                            <a:rPr lang="fr-FR" sz="2000" b="1" i="1" smtClean="0">
                              <a:solidFill>
                                <a:schemeClr val="tx1"/>
                              </a:solidFill>
                              <a:latin typeface="Cambria Math" panose="02040503050406030204" pitchFamily="18" charset="0"/>
                              <a:sym typeface="Wingdings" panose="05000000000000000000" pitchFamily="2" charset="2"/>
                            </a:rPr>
                            <m:t>𝟔</m:t>
                          </m:r>
                        </m:den>
                      </m:f>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smtClean="0">
                          <a:solidFill>
                            <a:schemeClr val="tx1"/>
                          </a:solidFill>
                          <a:latin typeface="Cambria Math" panose="02040503050406030204" pitchFamily="18" charset="0"/>
                          <a:sym typeface="Wingdings" panose="05000000000000000000" pitchFamily="2" charset="2"/>
                        </a:rPr>
                        <m:t>𝑴</m:t>
                      </m:r>
                      <m:sSub>
                        <m:sSubPr>
                          <m:ctrlPr>
                            <a:rPr lang="fr-FR" sz="2000" b="1" i="1" smtClean="0">
                              <a:solidFill>
                                <a:schemeClr val="tx1"/>
                              </a:solidFill>
                              <a:latin typeface="Cambria Math" panose="02040503050406030204" pitchFamily="18" charset="0"/>
                              <a:sym typeface="Wingdings" panose="05000000000000000000" pitchFamily="2" charset="2"/>
                            </a:rPr>
                          </m:ctrlPr>
                        </m:sSubPr>
                        <m:e>
                          <m:r>
                            <a:rPr lang="fr-FR" sz="2000" b="1" i="1" smtClean="0">
                              <a:solidFill>
                                <a:schemeClr val="tx1"/>
                              </a:solidFill>
                              <a:latin typeface="Cambria Math" panose="02040503050406030204" pitchFamily="18" charset="0"/>
                              <a:sym typeface="Wingdings" panose="05000000000000000000" pitchFamily="2" charset="2"/>
                            </a:rPr>
                            <m:t>𝑬</m:t>
                          </m:r>
                        </m:e>
                        <m:sub>
                          <m:r>
                            <a:rPr lang="fr-FR" sz="2000" b="1" i="1" smtClean="0">
                              <a:solidFill>
                                <a:schemeClr val="tx1"/>
                              </a:solidFill>
                              <a:latin typeface="Cambria Math" panose="02040503050406030204" pitchFamily="18" charset="0"/>
                              <a:sym typeface="Wingdings" panose="05000000000000000000" pitchFamily="2" charset="2"/>
                            </a:rPr>
                            <m:t>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m:t>
                          </m:r>
                        </m:sub>
                      </m:sSub>
                      <m:r>
                        <a:rPr lang="en-US" sz="2000" b="1" i="1" smtClean="0">
                          <a:solidFill>
                            <a:schemeClr val="tx1"/>
                          </a:solidFill>
                          <a:latin typeface="Cambria Math" panose="02040503050406030204" pitchFamily="18" charset="0"/>
                          <a:sym typeface="Wingdings" panose="05000000000000000000" pitchFamily="2" charset="2"/>
                        </a:rPr>
                        <m:t>=</m:t>
                      </m:r>
                      <m:f>
                        <m:fPr>
                          <m:ctrlPr>
                            <a:rPr lang="en-US" sz="2000" b="1" i="1" smtClean="0">
                              <a:solidFill>
                                <a:schemeClr val="tx1"/>
                              </a:solidFill>
                              <a:latin typeface="Cambria Math" panose="02040503050406030204" pitchFamily="18" charset="0"/>
                              <a:sym typeface="Wingdings" panose="05000000000000000000" pitchFamily="2" charset="2"/>
                            </a:rPr>
                          </m:ctrlPr>
                        </m:fPr>
                        <m:num>
                          <m:r>
                            <a:rPr lang="fr-FR" sz="2000" b="1" i="1" smtClean="0">
                              <a:solidFill>
                                <a:schemeClr val="tx1"/>
                              </a:solidFill>
                              <a:latin typeface="Cambria Math" panose="02040503050406030204" pitchFamily="18" charset="0"/>
                              <a:sym typeface="Wingdings" panose="05000000000000000000" pitchFamily="2" charset="2"/>
                            </a:rPr>
                            <m:t>𝟏𝟔𝟗</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𝟑𝟔</m:t>
                          </m:r>
                        </m:num>
                        <m:den>
                          <m:r>
                            <a:rPr lang="fr-FR" sz="2000" b="1" i="1" smtClean="0">
                              <a:solidFill>
                                <a:schemeClr val="tx1"/>
                              </a:solidFill>
                              <a:latin typeface="Cambria Math" panose="02040503050406030204" pitchFamily="18" charset="0"/>
                              <a:sym typeface="Wingdings" panose="05000000000000000000" pitchFamily="2" charset="2"/>
                            </a:rPr>
                            <m:t>𝟔</m:t>
                          </m:r>
                        </m:den>
                      </m:f>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smtClean="0">
                          <a:solidFill>
                            <a:schemeClr val="tx1"/>
                          </a:solidFill>
                          <a:latin typeface="Cambria Math" panose="02040503050406030204" pitchFamily="18" charset="0"/>
                          <a:sym typeface="Wingdings" panose="05000000000000000000" pitchFamily="2" charset="2"/>
                        </a:rPr>
                        <m:t>𝑴</m:t>
                      </m:r>
                      <m:sSub>
                        <m:sSubPr>
                          <m:ctrlPr>
                            <a:rPr lang="fr-FR" sz="2000" b="1" i="1" smtClean="0">
                              <a:solidFill>
                                <a:schemeClr val="tx1"/>
                              </a:solidFill>
                              <a:latin typeface="Cambria Math" panose="02040503050406030204" pitchFamily="18" charset="0"/>
                              <a:sym typeface="Wingdings" panose="05000000000000000000" pitchFamily="2" charset="2"/>
                            </a:rPr>
                          </m:ctrlPr>
                        </m:sSubPr>
                        <m:e>
                          <m:r>
                            <a:rPr lang="fr-FR" sz="2000" b="1" i="1" smtClean="0">
                              <a:solidFill>
                                <a:schemeClr val="tx1"/>
                              </a:solidFill>
                              <a:latin typeface="Cambria Math" panose="02040503050406030204" pitchFamily="18" charset="0"/>
                              <a:sym typeface="Wingdings" panose="05000000000000000000" pitchFamily="2" charset="2"/>
                            </a:rPr>
                            <m:t>𝑬</m:t>
                          </m:r>
                        </m:e>
                        <m:sub>
                          <m:r>
                            <a:rPr lang="fr-FR" sz="2000" b="1" i="1" smtClean="0">
                              <a:solidFill>
                                <a:schemeClr val="tx1"/>
                              </a:solidFill>
                              <a:latin typeface="Cambria Math" panose="02040503050406030204" pitchFamily="18" charset="0"/>
                              <a:sym typeface="Wingdings" panose="05000000000000000000" pitchFamily="2" charset="2"/>
                            </a:rPr>
                            <m:t>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m:t>
                          </m:r>
                        </m:sub>
                      </m:sSub>
                      <m:r>
                        <a:rPr lang="en-US"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𝟐𝟖</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𝟐𝟐</m:t>
                      </m:r>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endParaRPr lang="ar-DZ" dirty="0"/>
              </a:p>
              <a:p>
                <a:pPr algn="just" rtl="1">
                  <a:lnSpc>
                    <a:spcPct val="150000"/>
                  </a:lnSpc>
                  <a:buNone/>
                </a:pPr>
                <a:endParaRPr lang="ar-DZ" sz="2600" dirty="0"/>
              </a:p>
              <a:p>
                <a:pPr algn="just" rtl="1">
                  <a:lnSpc>
                    <a:spcPct val="150000"/>
                  </a:lnSpc>
                </a:pP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sz="quarter" idx="1"/>
              </p:nvPr>
            </p:nvSpPr>
            <p:spPr>
              <a:xfrm>
                <a:off x="107504" y="0"/>
                <a:ext cx="8784976" cy="6473952"/>
              </a:xfrm>
              <a:blipFill>
                <a:blip r:embed="rId2"/>
                <a:stretch>
                  <a:fillRect r="-1041"/>
                </a:stretch>
              </a:blipFill>
            </p:spPr>
            <p:txBody>
              <a:bodyPr/>
              <a:lstStyle/>
              <a:p>
                <a:r>
                  <a:rPr lang="fr-DZ">
                    <a:noFill/>
                  </a:rPr>
                  <a:t> </a:t>
                </a:r>
              </a:p>
            </p:txBody>
          </p:sp>
        </mc:Fallback>
      </mc:AlternateContent>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107504" y="0"/>
                <a:ext cx="8784976" cy="6858000"/>
              </a:xfrm>
            </p:spPr>
            <p:txBody>
              <a:bodyPr>
                <a:normAutofit/>
              </a:bodyPr>
              <a:lstStyle/>
              <a:p>
                <a:pPr algn="just" rtl="1">
                  <a:lnSpc>
                    <a:spcPct val="150000"/>
                  </a:lnSpc>
                </a:pPr>
                <a:r>
                  <a:rPr lang="ar-DZ" dirty="0"/>
                  <a:t>حساب خطا التنبؤ بالنسبة</a:t>
                </a:r>
                <a:r>
                  <a:rPr lang="ar-SA" dirty="0"/>
                  <a:t> لـ</a:t>
                </a:r>
                <a:r>
                  <a:rPr lang="ar-DZ" dirty="0"/>
                  <a:t> </a:t>
                </a:r>
                <a:r>
                  <a:rPr lang="ar-SY" dirty="0"/>
                  <a:t>(0.1) </a:t>
                </a:r>
                <a:r>
                  <a:rPr lang="ar-SY" dirty="0" err="1"/>
                  <a:t>و</a:t>
                </a:r>
                <a:r>
                  <a:rPr lang="ar-SY" dirty="0"/>
                  <a:t>(0.7).</a:t>
                </a:r>
                <a:endParaRPr lang="ar-DZ" dirty="0"/>
              </a:p>
              <a:p>
                <a:pPr algn="just" rtl="1">
                  <a:lnSpc>
                    <a:spcPct val="150000"/>
                  </a:lnSpc>
                  <a:buNone/>
                </a:pPr>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sym typeface="Wingdings" panose="05000000000000000000" pitchFamily="2" charset="2"/>
                        </a:rPr>
                        <m:t>𝑴𝑬</m:t>
                      </m:r>
                      <m:r>
                        <a:rPr lang="en-US" b="1" i="1" smtClean="0">
                          <a:solidFill>
                            <a:schemeClr val="tx1"/>
                          </a:solidFill>
                          <a:latin typeface="Cambria Math" panose="02040503050406030204" pitchFamily="18" charset="0"/>
                          <a:sym typeface="Wingdings" panose="05000000000000000000" pitchFamily="2" charset="2"/>
                        </a:rPr>
                        <m:t>=</m:t>
                      </m:r>
                      <m:f>
                        <m:fPr>
                          <m:ctrlPr>
                            <a:rPr lang="en-US" b="1" i="1" smtClean="0">
                              <a:solidFill>
                                <a:schemeClr val="tx1"/>
                              </a:solidFill>
                              <a:latin typeface="Cambria Math" panose="02040503050406030204" pitchFamily="18" charset="0"/>
                              <a:sym typeface="Wingdings" panose="05000000000000000000" pitchFamily="2" charset="2"/>
                            </a:rPr>
                          </m:ctrlPr>
                        </m:fPr>
                        <m:num>
                          <m:r>
                            <a:rPr lang="en-US" b="1" i="1" smtClean="0">
                              <a:solidFill>
                                <a:schemeClr val="tx1"/>
                              </a:solidFill>
                              <a:latin typeface="Cambria Math" panose="02040503050406030204" pitchFamily="18" charset="0"/>
                              <a:sym typeface="Wingdings" panose="05000000000000000000" pitchFamily="2" charset="2"/>
                            </a:rPr>
                            <m:t>𝜮</m:t>
                          </m:r>
                          <m:r>
                            <a:rPr lang="fr-FR" b="1" i="1" smtClean="0">
                              <a:solidFill>
                                <a:schemeClr val="tx1"/>
                              </a:solidFill>
                              <a:latin typeface="Cambria Math" panose="02040503050406030204" pitchFamily="18" charset="0"/>
                              <a:sym typeface="Wingdings" panose="05000000000000000000" pitchFamily="2" charset="2"/>
                            </a:rPr>
                            <m:t>(</m:t>
                          </m:r>
                          <m:r>
                            <a:rPr lang="fr-FR" b="1" i="1" smtClean="0">
                              <a:solidFill>
                                <a:schemeClr val="tx1"/>
                              </a:solidFill>
                              <a:latin typeface="Cambria Math" panose="02040503050406030204" pitchFamily="18" charset="0"/>
                              <a:sym typeface="Wingdings" panose="05000000000000000000" pitchFamily="2" charset="2"/>
                            </a:rPr>
                            <m:t>𝑨</m:t>
                          </m:r>
                          <m:r>
                            <a:rPr lang="fr-FR" b="1" i="1" smtClean="0">
                              <a:solidFill>
                                <a:schemeClr val="tx1"/>
                              </a:solidFill>
                              <a:latin typeface="Cambria Math" panose="02040503050406030204" pitchFamily="18" charset="0"/>
                              <a:sym typeface="Wingdings" panose="05000000000000000000" pitchFamily="2" charset="2"/>
                            </a:rPr>
                            <m:t>−</m:t>
                          </m:r>
                          <m:r>
                            <a:rPr lang="fr-FR" b="1" i="1" smtClean="0">
                              <a:solidFill>
                                <a:schemeClr val="tx1"/>
                              </a:solidFill>
                              <a:latin typeface="Cambria Math" panose="02040503050406030204" pitchFamily="18" charset="0"/>
                              <a:sym typeface="Wingdings" panose="05000000000000000000" pitchFamily="2" charset="2"/>
                            </a:rPr>
                            <m:t>𝑭</m:t>
                          </m:r>
                          <m:r>
                            <a:rPr lang="fr-FR" b="1" i="1" smtClean="0">
                              <a:solidFill>
                                <a:schemeClr val="tx1"/>
                              </a:solidFill>
                              <a:latin typeface="Cambria Math" panose="02040503050406030204" pitchFamily="18" charset="0"/>
                              <a:sym typeface="Wingdings" panose="05000000000000000000" pitchFamily="2" charset="2"/>
                            </a:rPr>
                            <m:t>)</m:t>
                          </m:r>
                        </m:num>
                        <m:den>
                          <m:r>
                            <a:rPr lang="fr-FR" b="1" i="1" smtClean="0">
                              <a:solidFill>
                                <a:schemeClr val="tx1"/>
                              </a:solidFill>
                              <a:latin typeface="Cambria Math" panose="02040503050406030204" pitchFamily="18" charset="0"/>
                              <a:sym typeface="Wingdings" panose="05000000000000000000" pitchFamily="2" charset="2"/>
                            </a:rPr>
                            <m:t>𝒏</m:t>
                          </m:r>
                        </m:den>
                      </m:f>
                    </m:oMath>
                  </m:oMathPara>
                </a14:m>
                <a:endParaRPr lang="fr-FR" dirty="0"/>
              </a:p>
              <a:p>
                <a:pPr marL="0" lvl="0" indent="0" algn="justLow" rtl="1" eaLnBrk="0" fontAlgn="base" hangingPunct="0">
                  <a:lnSpc>
                    <a:spcPct val="150000"/>
                  </a:lnSpc>
                  <a:spcBef>
                    <a:spcPct val="0"/>
                  </a:spcBef>
                  <a:spcAft>
                    <a:spcPct val="0"/>
                  </a:spcAft>
                  <a:buClrTx/>
                  <a:buSzTx/>
                  <a:buNone/>
                </a:pPr>
                <a:r>
                  <a:rPr lang="ar-SY" b="1" dirty="0">
                    <a:solidFill>
                      <a:srgbClr val="C00000"/>
                    </a:solidFill>
                    <a:latin typeface="Arial" pitchFamily="34" charset="0"/>
                    <a:ea typeface="Times New Roman" pitchFamily="18" charset="0"/>
                    <a:cs typeface="Arial" pitchFamily="34" charset="0"/>
                  </a:rPr>
                  <a:t>متوسط التنبؤ </a:t>
                </a:r>
                <a:r>
                  <a:rPr lang="ar-DZ" dirty="0"/>
                  <a:t>ل</a:t>
                </a:r>
                <a:r>
                  <a:rPr lang="ar-SA" dirty="0"/>
                  <a:t>ـ</a:t>
                </a:r>
                <a:r>
                  <a:rPr lang="ar-DZ" dirty="0"/>
                  <a:t> </a:t>
                </a:r>
                <a:r>
                  <a:rPr lang="ar-SY" sz="2000" dirty="0"/>
                  <a:t>(</a:t>
                </a:r>
                <a:r>
                  <a:rPr lang="ar-SA" sz="2000" dirty="0"/>
                  <a:t>0,7</a:t>
                </a:r>
                <a:r>
                  <a:rPr lang="fr-FR" sz="2000" dirty="0"/>
                  <a:t>(</a:t>
                </a:r>
              </a:p>
              <a:p>
                <a:pPr marL="0" lvl="0" indent="0" algn="justLow" rtl="1" eaLnBrk="0" fontAlgn="base" hangingPunct="0">
                  <a:lnSpc>
                    <a:spcPct val="150000"/>
                  </a:lnSpc>
                  <a:spcBef>
                    <a:spcPct val="0"/>
                  </a:spcBef>
                  <a:spcAft>
                    <a:spcPct val="0"/>
                  </a:spcAft>
                  <a:buClrTx/>
                  <a:buSzTx/>
                  <a:buNone/>
                </a:pPr>
                <a:endParaRPr lang="ar-DZ" sz="2000"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1400" b="1" i="1" smtClean="0">
                          <a:solidFill>
                            <a:schemeClr val="tx1"/>
                          </a:solidFill>
                          <a:latin typeface="Cambria Math" panose="02040503050406030204" pitchFamily="18" charset="0"/>
                          <a:sym typeface="Wingdings" panose="05000000000000000000" pitchFamily="2" charset="2"/>
                        </a:rPr>
                        <m:t>𝑴</m:t>
                      </m:r>
                      <m:sSub>
                        <m:sSubPr>
                          <m:ctrlPr>
                            <a:rPr lang="fr-FR" sz="1400" b="1" i="1" smtClean="0">
                              <a:solidFill>
                                <a:schemeClr val="tx1"/>
                              </a:solidFill>
                              <a:latin typeface="Cambria Math" panose="02040503050406030204" pitchFamily="18" charset="0"/>
                              <a:sym typeface="Wingdings" panose="05000000000000000000" pitchFamily="2" charset="2"/>
                            </a:rPr>
                          </m:ctrlPr>
                        </m:sSubPr>
                        <m:e>
                          <m:r>
                            <a:rPr lang="fr-FR" sz="1400" b="1" i="1" smtClean="0">
                              <a:solidFill>
                                <a:schemeClr val="tx1"/>
                              </a:solidFill>
                              <a:latin typeface="Cambria Math" panose="02040503050406030204" pitchFamily="18" charset="0"/>
                              <a:sym typeface="Wingdings" panose="05000000000000000000" pitchFamily="2" charset="2"/>
                            </a:rPr>
                            <m:t>𝑬</m:t>
                          </m:r>
                        </m:e>
                        <m:sub>
                          <m:r>
                            <a:rPr lang="fr-FR" sz="1400" b="1" i="1" smtClean="0">
                              <a:solidFill>
                                <a:schemeClr val="tx1"/>
                              </a:solidFill>
                              <a:latin typeface="Cambria Math" panose="02040503050406030204" pitchFamily="18" charset="0"/>
                              <a:sym typeface="Wingdings" panose="05000000000000000000" pitchFamily="2" charset="2"/>
                            </a:rPr>
                            <m:t>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𝟕</m:t>
                          </m:r>
                        </m:sub>
                      </m:sSub>
                      <m:r>
                        <a:rPr lang="en-US" sz="1400" b="1" i="1" smtClean="0">
                          <a:solidFill>
                            <a:schemeClr val="tx1"/>
                          </a:solidFill>
                          <a:latin typeface="Cambria Math" panose="02040503050406030204" pitchFamily="18" charset="0"/>
                          <a:sym typeface="Wingdings" panose="05000000000000000000" pitchFamily="2" charset="2"/>
                        </a:rPr>
                        <m:t>=</m:t>
                      </m:r>
                      <m:f>
                        <m:fPr>
                          <m:ctrlPr>
                            <a:rPr lang="en-US" sz="1400" b="1" i="1" smtClean="0">
                              <a:solidFill>
                                <a:schemeClr val="tx1"/>
                              </a:solidFill>
                              <a:latin typeface="Cambria Math" panose="02040503050406030204" pitchFamily="18" charset="0"/>
                              <a:sym typeface="Wingdings" panose="05000000000000000000" pitchFamily="2" charset="2"/>
                            </a:rPr>
                          </m:ctrlPr>
                        </m:fPr>
                        <m:num>
                          <m:d>
                            <m:dPr>
                              <m:ctrlPr>
                                <a:rPr lang="fr-FR" sz="1400" b="1" i="1" smtClean="0">
                                  <a:solidFill>
                                    <a:schemeClr val="tx1"/>
                                  </a:solidFill>
                                  <a:latin typeface="Cambria Math" panose="02040503050406030204" pitchFamily="18" charset="0"/>
                                  <a:sym typeface="Wingdings" panose="05000000000000000000" pitchFamily="2" charset="2"/>
                                </a:rPr>
                              </m:ctrlPr>
                            </m:dPr>
                            <m:e>
                              <m:r>
                                <a:rPr lang="fr-FR" sz="1400" b="1" i="1" smtClean="0">
                                  <a:solidFill>
                                    <a:schemeClr val="tx1"/>
                                  </a:solidFill>
                                  <a:latin typeface="Cambria Math" panose="02040503050406030204" pitchFamily="18" charset="0"/>
                                  <a:sym typeface="Wingdings" panose="05000000000000000000" pitchFamily="2" charset="2"/>
                                </a:rPr>
                                <m:t>𝟔𝟓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𝟔𝟎</m:t>
                              </m:r>
                            </m:e>
                          </m:d>
                          <m:r>
                            <a:rPr lang="fr-FR" sz="1400" b="1" i="1" smtClean="0">
                              <a:solidFill>
                                <a:schemeClr val="tx1"/>
                              </a:solidFill>
                              <a:latin typeface="Cambria Math" panose="02040503050406030204" pitchFamily="18" charset="0"/>
                              <a:sym typeface="Wingdings" panose="05000000000000000000" pitchFamily="2" charset="2"/>
                            </a:rPr>
                            <m:t>+</m:t>
                          </m:r>
                          <m:d>
                            <m:dPr>
                              <m:ctrlPr>
                                <a:rPr lang="fr-FR" sz="1400" b="1" i="1" smtClean="0">
                                  <a:solidFill>
                                    <a:schemeClr val="tx1"/>
                                  </a:solidFill>
                                  <a:latin typeface="Cambria Math" panose="02040503050406030204" pitchFamily="18" charset="0"/>
                                  <a:sym typeface="Wingdings" panose="05000000000000000000" pitchFamily="2" charset="2"/>
                                </a:rPr>
                              </m:ctrlPr>
                            </m:dPr>
                            <m:e>
                              <m:r>
                                <a:rPr lang="fr-FR" sz="1400" b="1" i="1" smtClean="0">
                                  <a:solidFill>
                                    <a:schemeClr val="tx1"/>
                                  </a:solidFill>
                                  <a:latin typeface="Cambria Math" panose="02040503050406030204" pitchFamily="18" charset="0"/>
                                  <a:sym typeface="Wingdings" panose="05000000000000000000" pitchFamily="2" charset="2"/>
                                </a:rPr>
                                <m:t>𝟕𝟓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𝟔𝟑</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𝟓</m:t>
                              </m:r>
                            </m:e>
                          </m:d>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𝟖𝟓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𝟕𝟏</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𝟓𝟓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𝟗𝟓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𝟖𝟎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𝟗𝟕</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𝟏𝟏𝟎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𝟗𝟎</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𝟕𝟗</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𝟏𝟐𝟓</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𝟏𝟎𝟒</m:t>
                          </m:r>
                          <m:r>
                            <a:rPr lang="fr-FR" sz="1400" b="1" i="1" smtClean="0">
                              <a:solidFill>
                                <a:schemeClr val="tx1"/>
                              </a:solidFill>
                              <a:latin typeface="Cambria Math" panose="02040503050406030204" pitchFamily="18" charset="0"/>
                              <a:sym typeface="Wingdings" panose="05000000000000000000" pitchFamily="2" charset="2"/>
                            </a:rPr>
                            <m:t>,</m:t>
                          </m:r>
                          <m:r>
                            <a:rPr lang="fr-FR" sz="1400" b="1" i="1" smtClean="0">
                              <a:solidFill>
                                <a:schemeClr val="tx1"/>
                              </a:solidFill>
                              <a:latin typeface="Cambria Math" panose="02040503050406030204" pitchFamily="18" charset="0"/>
                              <a:sym typeface="Wingdings" panose="05000000000000000000" pitchFamily="2" charset="2"/>
                            </a:rPr>
                            <m:t>𝟐𝟒</m:t>
                          </m:r>
                          <m:r>
                            <a:rPr lang="fr-FR" sz="1400" b="1" i="1" smtClean="0">
                              <a:solidFill>
                                <a:schemeClr val="tx1"/>
                              </a:solidFill>
                              <a:latin typeface="Cambria Math" panose="02040503050406030204" pitchFamily="18" charset="0"/>
                              <a:sym typeface="Wingdings" panose="05000000000000000000" pitchFamily="2" charset="2"/>
                            </a:rPr>
                            <m:t>)</m:t>
                          </m:r>
                        </m:num>
                        <m:den>
                          <m:r>
                            <a:rPr lang="fr-FR" sz="1400" b="1" i="1" smtClean="0">
                              <a:solidFill>
                                <a:schemeClr val="tx1"/>
                              </a:solidFill>
                              <a:latin typeface="Cambria Math" panose="02040503050406030204" pitchFamily="18" charset="0"/>
                              <a:sym typeface="Wingdings" panose="05000000000000000000" pitchFamily="2" charset="2"/>
                            </a:rPr>
                            <m:t>𝟔</m:t>
                          </m:r>
                        </m:den>
                      </m:f>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a:latin typeface="Cambria Math" panose="02040503050406030204" pitchFamily="18" charset="0"/>
                          <a:sym typeface="Wingdings" panose="05000000000000000000" pitchFamily="2" charset="2"/>
                        </a:rPr>
                        <m:t>𝑴</m:t>
                      </m:r>
                      <m:sSub>
                        <m:sSubPr>
                          <m:ctrlPr>
                            <a:rPr lang="fr-FR" sz="2000" b="1" i="1">
                              <a:latin typeface="Cambria Math" panose="02040503050406030204" pitchFamily="18" charset="0"/>
                              <a:sym typeface="Wingdings" panose="05000000000000000000" pitchFamily="2" charset="2"/>
                            </a:rPr>
                          </m:ctrlPr>
                        </m:sSubPr>
                        <m:e>
                          <m:r>
                            <a:rPr lang="fr-FR" sz="2000" b="1" i="1">
                              <a:latin typeface="Cambria Math" panose="02040503050406030204" pitchFamily="18" charset="0"/>
                              <a:sym typeface="Wingdings" panose="05000000000000000000" pitchFamily="2" charset="2"/>
                            </a:rPr>
                            <m:t>𝑬</m:t>
                          </m:r>
                        </m:e>
                        <m:sub>
                          <m:r>
                            <a:rPr lang="fr-FR" sz="2000" b="1" i="1">
                              <a:latin typeface="Cambria Math" panose="02040503050406030204" pitchFamily="18" charset="0"/>
                              <a:sym typeface="Wingdings" panose="05000000000000000000" pitchFamily="2" charset="2"/>
                            </a:rPr>
                            <m:t>𝟎</m:t>
                          </m:r>
                          <m:r>
                            <a:rPr lang="fr-FR" sz="2000" b="1" i="1">
                              <a:latin typeface="Cambria Math" panose="02040503050406030204" pitchFamily="18" charset="0"/>
                              <a:sym typeface="Wingdings" panose="05000000000000000000" pitchFamily="2" charset="2"/>
                            </a:rPr>
                            <m:t>,</m:t>
                          </m:r>
                          <m:r>
                            <a:rPr lang="fr-FR" sz="2000" b="1" i="1">
                              <a:latin typeface="Cambria Math" panose="02040503050406030204" pitchFamily="18" charset="0"/>
                              <a:sym typeface="Wingdings" panose="05000000000000000000" pitchFamily="2" charset="2"/>
                            </a:rPr>
                            <m:t>𝟕</m:t>
                          </m:r>
                        </m:sub>
                      </m:sSub>
                      <m:r>
                        <a:rPr lang="en-US" sz="2000" b="1" i="1" smtClean="0">
                          <a:solidFill>
                            <a:schemeClr val="tx1"/>
                          </a:solidFill>
                          <a:latin typeface="Cambria Math" panose="02040503050406030204" pitchFamily="18" charset="0"/>
                          <a:sym typeface="Wingdings" panose="05000000000000000000" pitchFamily="2" charset="2"/>
                        </a:rPr>
                        <m:t>=</m:t>
                      </m:r>
                      <m:f>
                        <m:fPr>
                          <m:ctrlPr>
                            <a:rPr lang="en-US" sz="2000" b="1" i="1" smtClean="0">
                              <a:solidFill>
                                <a:schemeClr val="tx1"/>
                              </a:solidFill>
                              <a:latin typeface="Cambria Math" panose="02040503050406030204" pitchFamily="18" charset="0"/>
                              <a:sym typeface="Wingdings" panose="05000000000000000000" pitchFamily="2" charset="2"/>
                            </a:rPr>
                          </m:ctrlPr>
                        </m:fPr>
                        <m:num>
                          <m:d>
                            <m:dPr>
                              <m:ctrlPr>
                                <a:rPr lang="fr-FR" sz="2000" b="1" i="1" smtClean="0">
                                  <a:solidFill>
                                    <a:schemeClr val="tx1"/>
                                  </a:solidFill>
                                  <a:latin typeface="Cambria Math" panose="02040503050406030204" pitchFamily="18" charset="0"/>
                                  <a:sym typeface="Wingdings" panose="05000000000000000000" pitchFamily="2" charset="2"/>
                                </a:rPr>
                              </m:ctrlPr>
                            </m:dPr>
                            <m:e>
                              <m:r>
                                <a:rPr lang="fr-FR" sz="2000" b="1" i="1" smtClean="0">
                                  <a:solidFill>
                                    <a:schemeClr val="tx1"/>
                                  </a:solidFill>
                                  <a:latin typeface="Cambria Math" panose="02040503050406030204" pitchFamily="18" charset="0"/>
                                  <a:sym typeface="Wingdings" panose="05000000000000000000" pitchFamily="2" charset="2"/>
                                </a:rPr>
                                <m:t>𝟓</m:t>
                              </m:r>
                            </m:e>
                          </m:d>
                          <m:r>
                            <a:rPr lang="fr-FR" sz="2000" b="1" i="1" smtClean="0">
                              <a:solidFill>
                                <a:schemeClr val="tx1"/>
                              </a:solidFill>
                              <a:latin typeface="Cambria Math" panose="02040503050406030204" pitchFamily="18" charset="0"/>
                              <a:sym typeface="Wingdings" panose="05000000000000000000" pitchFamily="2" charset="2"/>
                            </a:rPr>
                            <m:t>+</m:t>
                          </m:r>
                          <m:d>
                            <m:dPr>
                              <m:ctrlPr>
                                <a:rPr lang="fr-FR" sz="2000" b="1" i="1" smtClean="0">
                                  <a:solidFill>
                                    <a:schemeClr val="tx1"/>
                                  </a:solidFill>
                                  <a:latin typeface="Cambria Math" panose="02040503050406030204" pitchFamily="18" charset="0"/>
                                  <a:sym typeface="Wingdings" panose="05000000000000000000" pitchFamily="2" charset="2"/>
                                </a:rPr>
                              </m:ctrlPr>
                            </m:dPr>
                            <m:e>
                              <m:r>
                                <a:rPr lang="fr-FR" sz="2000" b="1" i="1" smtClean="0">
                                  <a:solidFill>
                                    <a:schemeClr val="tx1"/>
                                  </a:solidFill>
                                  <a:latin typeface="Cambria Math" panose="02040503050406030204" pitchFamily="18" charset="0"/>
                                  <a:sym typeface="Wingdings" panose="05000000000000000000" pitchFamily="2" charset="2"/>
                                </a:rPr>
                                <m:t>𝟏𝟏</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𝟓</m:t>
                              </m:r>
                            </m:e>
                          </m:d>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𝟏𝟑</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𝟒𝟓</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𝟏𝟒</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𝟎𝟑</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𝟏𝟗</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𝟐𝟏</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𝟕𝟔</m:t>
                          </m:r>
                          <m:r>
                            <a:rPr lang="fr-FR" sz="2000" b="1" i="1" smtClean="0">
                              <a:solidFill>
                                <a:schemeClr val="tx1"/>
                              </a:solidFill>
                              <a:latin typeface="Cambria Math" panose="02040503050406030204" pitchFamily="18" charset="0"/>
                              <a:sym typeface="Wingdings" panose="05000000000000000000" pitchFamily="2" charset="2"/>
                            </a:rPr>
                            <m:t>)</m:t>
                          </m:r>
                        </m:num>
                        <m:den>
                          <m:r>
                            <a:rPr lang="fr-FR" sz="2000" b="1" i="1" smtClean="0">
                              <a:solidFill>
                                <a:schemeClr val="tx1"/>
                              </a:solidFill>
                              <a:latin typeface="Cambria Math" panose="02040503050406030204" pitchFamily="18" charset="0"/>
                              <a:sym typeface="Wingdings" panose="05000000000000000000" pitchFamily="2" charset="2"/>
                            </a:rPr>
                            <m:t>𝟔</m:t>
                          </m:r>
                        </m:den>
                      </m:f>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a:latin typeface="Cambria Math" panose="02040503050406030204" pitchFamily="18" charset="0"/>
                          <a:sym typeface="Wingdings" panose="05000000000000000000" pitchFamily="2" charset="2"/>
                        </a:rPr>
                        <m:t>𝑴</m:t>
                      </m:r>
                      <m:sSub>
                        <m:sSubPr>
                          <m:ctrlPr>
                            <a:rPr lang="fr-FR" sz="2000" b="1" i="1">
                              <a:latin typeface="Cambria Math" panose="02040503050406030204" pitchFamily="18" charset="0"/>
                              <a:sym typeface="Wingdings" panose="05000000000000000000" pitchFamily="2" charset="2"/>
                            </a:rPr>
                          </m:ctrlPr>
                        </m:sSubPr>
                        <m:e>
                          <m:r>
                            <a:rPr lang="fr-FR" sz="2000" b="1" i="1">
                              <a:latin typeface="Cambria Math" panose="02040503050406030204" pitchFamily="18" charset="0"/>
                              <a:sym typeface="Wingdings" panose="05000000000000000000" pitchFamily="2" charset="2"/>
                            </a:rPr>
                            <m:t>𝑬</m:t>
                          </m:r>
                        </m:e>
                        <m:sub>
                          <m:r>
                            <a:rPr lang="fr-FR" sz="2000" b="1" i="1">
                              <a:latin typeface="Cambria Math" panose="02040503050406030204" pitchFamily="18" charset="0"/>
                              <a:sym typeface="Wingdings" panose="05000000000000000000" pitchFamily="2" charset="2"/>
                            </a:rPr>
                            <m:t>𝟎</m:t>
                          </m:r>
                          <m:r>
                            <a:rPr lang="fr-FR" sz="2000" b="1" i="1">
                              <a:latin typeface="Cambria Math" panose="02040503050406030204" pitchFamily="18" charset="0"/>
                              <a:sym typeface="Wingdings" panose="05000000000000000000" pitchFamily="2" charset="2"/>
                            </a:rPr>
                            <m:t>,</m:t>
                          </m:r>
                          <m:r>
                            <a:rPr lang="fr-FR" sz="2000" b="1" i="1">
                              <a:latin typeface="Cambria Math" panose="02040503050406030204" pitchFamily="18" charset="0"/>
                              <a:sym typeface="Wingdings" panose="05000000000000000000" pitchFamily="2" charset="2"/>
                            </a:rPr>
                            <m:t>𝟕</m:t>
                          </m:r>
                        </m:sub>
                      </m:sSub>
                      <m:r>
                        <a:rPr lang="en-US" sz="2000" b="1" i="1" smtClean="0">
                          <a:solidFill>
                            <a:schemeClr val="tx1"/>
                          </a:solidFill>
                          <a:latin typeface="Cambria Math" panose="02040503050406030204" pitchFamily="18" charset="0"/>
                          <a:sym typeface="Wingdings" panose="05000000000000000000" pitchFamily="2" charset="2"/>
                        </a:rPr>
                        <m:t>=</m:t>
                      </m:r>
                      <m:f>
                        <m:fPr>
                          <m:ctrlPr>
                            <a:rPr lang="en-US" sz="2000" b="1" i="1" smtClean="0">
                              <a:solidFill>
                                <a:schemeClr val="tx1"/>
                              </a:solidFill>
                              <a:latin typeface="Cambria Math" panose="02040503050406030204" pitchFamily="18" charset="0"/>
                              <a:sym typeface="Wingdings" panose="05000000000000000000" pitchFamily="2" charset="2"/>
                            </a:rPr>
                          </m:ctrlPr>
                        </m:fPr>
                        <m:num>
                          <m:r>
                            <a:rPr lang="fr-FR" sz="2000" b="1" i="1" smtClean="0">
                              <a:solidFill>
                                <a:schemeClr val="tx1"/>
                              </a:solidFill>
                              <a:latin typeface="Cambria Math" panose="02040503050406030204" pitchFamily="18" charset="0"/>
                              <a:sym typeface="Wingdings" panose="05000000000000000000" pitchFamily="2" charset="2"/>
                            </a:rPr>
                            <m:t>𝟖𝟑</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𝟗𝟓</m:t>
                          </m:r>
                        </m:num>
                        <m:den>
                          <m:r>
                            <a:rPr lang="fr-FR" sz="2000" b="1" i="1" smtClean="0">
                              <a:solidFill>
                                <a:schemeClr val="tx1"/>
                              </a:solidFill>
                              <a:latin typeface="Cambria Math" panose="02040503050406030204" pitchFamily="18" charset="0"/>
                              <a:sym typeface="Wingdings" panose="05000000000000000000" pitchFamily="2" charset="2"/>
                            </a:rPr>
                            <m:t>𝟔</m:t>
                          </m:r>
                        </m:den>
                      </m:f>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a:latin typeface="Cambria Math" panose="02040503050406030204" pitchFamily="18" charset="0"/>
                          <a:sym typeface="Wingdings" panose="05000000000000000000" pitchFamily="2" charset="2"/>
                        </a:rPr>
                        <m:t>𝑴</m:t>
                      </m:r>
                      <m:sSub>
                        <m:sSubPr>
                          <m:ctrlPr>
                            <a:rPr lang="fr-FR" sz="2000" b="1" i="1">
                              <a:latin typeface="Cambria Math" panose="02040503050406030204" pitchFamily="18" charset="0"/>
                              <a:sym typeface="Wingdings" panose="05000000000000000000" pitchFamily="2" charset="2"/>
                            </a:rPr>
                          </m:ctrlPr>
                        </m:sSubPr>
                        <m:e>
                          <m:r>
                            <a:rPr lang="fr-FR" sz="2000" b="1" i="1">
                              <a:latin typeface="Cambria Math" panose="02040503050406030204" pitchFamily="18" charset="0"/>
                              <a:sym typeface="Wingdings" panose="05000000000000000000" pitchFamily="2" charset="2"/>
                            </a:rPr>
                            <m:t>𝑬</m:t>
                          </m:r>
                        </m:e>
                        <m:sub>
                          <m:r>
                            <a:rPr lang="fr-FR" sz="2000" b="1" i="1">
                              <a:latin typeface="Cambria Math" panose="02040503050406030204" pitchFamily="18" charset="0"/>
                              <a:sym typeface="Wingdings" panose="05000000000000000000" pitchFamily="2" charset="2"/>
                            </a:rPr>
                            <m:t>𝟎</m:t>
                          </m:r>
                          <m:r>
                            <a:rPr lang="fr-FR" sz="2000" b="1" i="1">
                              <a:latin typeface="Cambria Math" panose="02040503050406030204" pitchFamily="18" charset="0"/>
                              <a:sym typeface="Wingdings" panose="05000000000000000000" pitchFamily="2" charset="2"/>
                            </a:rPr>
                            <m:t>,</m:t>
                          </m:r>
                          <m:r>
                            <a:rPr lang="fr-FR" sz="2000" b="1" i="1">
                              <a:latin typeface="Cambria Math" panose="02040503050406030204" pitchFamily="18" charset="0"/>
                              <a:sym typeface="Wingdings" panose="05000000000000000000" pitchFamily="2" charset="2"/>
                            </a:rPr>
                            <m:t>𝟕</m:t>
                          </m:r>
                        </m:sub>
                      </m:sSub>
                      <m:r>
                        <a:rPr lang="en-US"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𝟏𝟑</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𝟗𝟗</m:t>
                      </m:r>
                    </m:oMath>
                  </m:oMathPara>
                </a14:m>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endParaRPr lang="ar-DZ" dirty="0"/>
              </a:p>
              <a:p>
                <a:pPr algn="just" rtl="1">
                  <a:lnSpc>
                    <a:spcPct val="150000"/>
                  </a:lnSpc>
                  <a:buNone/>
                </a:pPr>
                <a:endParaRPr lang="ar-DZ" sz="2600" dirty="0"/>
              </a:p>
              <a:p>
                <a:pPr algn="just" rtl="1">
                  <a:lnSpc>
                    <a:spcPct val="150000"/>
                  </a:lnSpc>
                </a:pP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sz="quarter" idx="1"/>
              </p:nvPr>
            </p:nvSpPr>
            <p:spPr>
              <a:xfrm>
                <a:off x="107504" y="0"/>
                <a:ext cx="8784976" cy="6858000"/>
              </a:xfrm>
              <a:blipFill>
                <a:blip r:embed="rId2"/>
                <a:stretch>
                  <a:fillRect r="-1041"/>
                </a:stretch>
              </a:blipFill>
            </p:spPr>
            <p:txBody>
              <a:bodyPr/>
              <a:lstStyle/>
              <a:p>
                <a:r>
                  <a:rPr lang="fr-DZ">
                    <a:noFill/>
                  </a:rPr>
                  <a:t> </a:t>
                </a:r>
              </a:p>
            </p:txBody>
          </p:sp>
        </mc:Fallback>
      </mc:AlternateContent>
    </p:spTree>
    <p:extLst>
      <p:ext uri="{BB962C8B-B14F-4D97-AF65-F5344CB8AC3E}">
        <p14:creationId xmlns:p14="http://schemas.microsoft.com/office/powerpoint/2010/main" val="250962671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107504" y="0"/>
                <a:ext cx="8784976" cy="6858000"/>
              </a:xfrm>
            </p:spPr>
            <p:txBody>
              <a:bodyPr>
                <a:normAutofit/>
              </a:bodyPr>
              <a:lstStyle/>
              <a:p>
                <a:pPr marL="0" lvl="0" indent="0" algn="justLow" rtl="1" eaLnBrk="0" fontAlgn="base" hangingPunct="0">
                  <a:lnSpc>
                    <a:spcPct val="150000"/>
                  </a:lnSpc>
                  <a:spcBef>
                    <a:spcPct val="0"/>
                  </a:spcBef>
                  <a:spcAft>
                    <a:spcPct val="0"/>
                  </a:spcAft>
                  <a:buClrTx/>
                  <a:buSzTx/>
                  <a:buNone/>
                </a:pPr>
                <a14:m>
                  <m:oMathPara xmlns:m="http://schemas.openxmlformats.org/officeDocument/2006/math">
                    <m:oMathParaPr>
                      <m:jc m:val="centerGroup"/>
                    </m:oMathParaPr>
                    <m:oMath xmlns:m="http://schemas.openxmlformats.org/officeDocument/2006/math">
                      <m:r>
                        <a:rPr lang="fr-FR" sz="2000" b="1" i="1" smtClean="0">
                          <a:solidFill>
                            <a:schemeClr val="tx1"/>
                          </a:solidFill>
                          <a:latin typeface="Cambria Math" panose="02040503050406030204" pitchFamily="18" charset="0"/>
                          <a:sym typeface="Wingdings" panose="05000000000000000000" pitchFamily="2" charset="2"/>
                        </a:rPr>
                        <m:t>𝑴</m:t>
                      </m:r>
                      <m:sSub>
                        <m:sSubPr>
                          <m:ctrlPr>
                            <a:rPr lang="fr-FR" sz="2000" b="1" i="1" smtClean="0">
                              <a:solidFill>
                                <a:schemeClr val="tx1"/>
                              </a:solidFill>
                              <a:latin typeface="Cambria Math" panose="02040503050406030204" pitchFamily="18" charset="0"/>
                              <a:sym typeface="Wingdings" panose="05000000000000000000" pitchFamily="2" charset="2"/>
                            </a:rPr>
                          </m:ctrlPr>
                        </m:sSubPr>
                        <m:e>
                          <m:r>
                            <a:rPr lang="fr-FR" sz="2000" b="1" i="1" smtClean="0">
                              <a:solidFill>
                                <a:schemeClr val="tx1"/>
                              </a:solidFill>
                              <a:latin typeface="Cambria Math" panose="02040503050406030204" pitchFamily="18" charset="0"/>
                              <a:sym typeface="Wingdings" panose="05000000000000000000" pitchFamily="2" charset="2"/>
                            </a:rPr>
                            <m:t>𝑬</m:t>
                          </m:r>
                        </m:e>
                        <m:sub>
                          <m:r>
                            <a:rPr lang="fr-FR" sz="2000" b="1" i="1" smtClean="0">
                              <a:solidFill>
                                <a:schemeClr val="tx1"/>
                              </a:solidFill>
                              <a:latin typeface="Cambria Math" panose="02040503050406030204" pitchFamily="18" charset="0"/>
                              <a:sym typeface="Wingdings" panose="05000000000000000000" pitchFamily="2" charset="2"/>
                            </a:rPr>
                            <m:t>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𝟏</m:t>
                          </m:r>
                        </m:sub>
                      </m:sSub>
                      <m:r>
                        <a:rPr lang="en-US"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𝟐𝟖</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𝟐𝟐</m:t>
                      </m:r>
                    </m:oMath>
                  </m:oMathPara>
                </a14:m>
                <a:endParaRPr lang="fr-FR" sz="2000" b="1" dirty="0">
                  <a:latin typeface="Arial" pitchFamily="34" charset="0"/>
                  <a:ea typeface="Times New Roman" pitchFamily="18" charset="0"/>
                  <a:cs typeface="Arial" pitchFamily="34" charset="0"/>
                </a:endParaRPr>
              </a:p>
              <a:p>
                <a:pPr marL="0" lvl="0" indent="0" algn="ctr" rtl="1" eaLnBrk="0" fontAlgn="base" hangingPunct="0">
                  <a:lnSpc>
                    <a:spcPct val="150000"/>
                  </a:lnSpc>
                  <a:spcBef>
                    <a:spcPct val="0"/>
                  </a:spcBef>
                  <a:spcAft>
                    <a:spcPct val="0"/>
                  </a:spcAft>
                  <a:buClrTx/>
                  <a:buSzTx/>
                  <a:buNone/>
                </a:pPr>
                <a14:m>
                  <m:oMath xmlns:m="http://schemas.openxmlformats.org/officeDocument/2006/math">
                    <m:r>
                      <a:rPr lang="fr-FR" sz="2000" b="1" i="1" smtClean="0">
                        <a:solidFill>
                          <a:schemeClr val="tx1"/>
                        </a:solidFill>
                        <a:latin typeface="Cambria Math" panose="02040503050406030204" pitchFamily="18" charset="0"/>
                        <a:sym typeface="Wingdings" panose="05000000000000000000" pitchFamily="2" charset="2"/>
                      </a:rPr>
                      <m:t>𝑴</m:t>
                    </m:r>
                    <m:sSub>
                      <m:sSubPr>
                        <m:ctrlPr>
                          <a:rPr lang="fr-FR" sz="2000" b="1" i="1" smtClean="0">
                            <a:solidFill>
                              <a:schemeClr val="tx1"/>
                            </a:solidFill>
                            <a:latin typeface="Cambria Math" panose="02040503050406030204" pitchFamily="18" charset="0"/>
                            <a:sym typeface="Wingdings" panose="05000000000000000000" pitchFamily="2" charset="2"/>
                          </a:rPr>
                        </m:ctrlPr>
                      </m:sSubPr>
                      <m:e>
                        <m:r>
                          <a:rPr lang="fr-FR" sz="2000" b="1" i="1" smtClean="0">
                            <a:solidFill>
                              <a:schemeClr val="tx1"/>
                            </a:solidFill>
                            <a:latin typeface="Cambria Math" panose="02040503050406030204" pitchFamily="18" charset="0"/>
                            <a:sym typeface="Wingdings" panose="05000000000000000000" pitchFamily="2" charset="2"/>
                          </a:rPr>
                          <m:t>𝑬</m:t>
                        </m:r>
                      </m:e>
                      <m:sub>
                        <m:r>
                          <a:rPr lang="fr-FR" sz="2000" b="1" i="1" smtClean="0">
                            <a:solidFill>
                              <a:schemeClr val="tx1"/>
                            </a:solidFill>
                            <a:latin typeface="Cambria Math" panose="02040503050406030204" pitchFamily="18" charset="0"/>
                            <a:sym typeface="Wingdings" panose="05000000000000000000" pitchFamily="2" charset="2"/>
                          </a:rPr>
                          <m:t>𝟎</m:t>
                        </m:r>
                        <m:r>
                          <a:rPr lang="fr-FR" sz="2000" b="1" i="1" smtClean="0">
                            <a:solidFill>
                              <a:schemeClr val="tx1"/>
                            </a:solidFill>
                            <a:latin typeface="Cambria Math" panose="02040503050406030204" pitchFamily="18" charset="0"/>
                            <a:sym typeface="Wingdings" panose="05000000000000000000" pitchFamily="2" charset="2"/>
                          </a:rPr>
                          <m:t>,</m:t>
                        </m:r>
                        <m:r>
                          <a:rPr lang="fr-FR" sz="2000" b="1" i="1" smtClean="0">
                            <a:solidFill>
                              <a:schemeClr val="tx1"/>
                            </a:solidFill>
                            <a:latin typeface="Cambria Math" panose="02040503050406030204" pitchFamily="18" charset="0"/>
                            <a:sym typeface="Wingdings" panose="05000000000000000000" pitchFamily="2" charset="2"/>
                          </a:rPr>
                          <m:t>𝟕</m:t>
                        </m:r>
                      </m:sub>
                    </m:sSub>
                  </m:oMath>
                </a14:m>
                <a:r>
                  <a:rPr lang="fr-FR" sz="2000" b="1" dirty="0">
                    <a:latin typeface="Arial" pitchFamily="34" charset="0"/>
                    <a:ea typeface="Times New Roman" pitchFamily="18" charset="0"/>
                    <a:cs typeface="Arial" pitchFamily="34" charset="0"/>
                  </a:rPr>
                  <a:t> = 13,99</a:t>
                </a:r>
              </a:p>
              <a:p>
                <a:pPr marL="0" lvl="0" indent="0" algn="justLow" rtl="1" eaLnBrk="0" fontAlgn="base" hangingPunct="0">
                  <a:lnSpc>
                    <a:spcPct val="150000"/>
                  </a:lnSpc>
                  <a:spcBef>
                    <a:spcPct val="0"/>
                  </a:spcBef>
                  <a:spcAft>
                    <a:spcPct val="0"/>
                  </a:spcAft>
                  <a:buClrTx/>
                  <a:buSzTx/>
                  <a:buNone/>
                </a:pPr>
                <a:endParaRPr lang="fr-FR" sz="2000" b="1" dirty="0">
                  <a:latin typeface="Arial" pitchFamily="34" charset="0"/>
                  <a:ea typeface="Times New Roman" pitchFamily="18" charset="0"/>
                  <a:cs typeface="Arial" pitchFamily="34" charset="0"/>
                </a:endParaRPr>
              </a:p>
              <a:p>
                <a:pPr marL="0" lvl="0" indent="0" algn="justLow" rtl="1" eaLnBrk="0" fontAlgn="base" hangingPunct="0">
                  <a:lnSpc>
                    <a:spcPct val="150000"/>
                  </a:lnSpc>
                  <a:spcBef>
                    <a:spcPct val="0"/>
                  </a:spcBef>
                  <a:spcAft>
                    <a:spcPct val="0"/>
                  </a:spcAft>
                  <a:buClrTx/>
                  <a:buSzTx/>
                  <a:buNone/>
                </a:pPr>
                <a:endParaRPr lang="ar-DZ" dirty="0"/>
              </a:p>
              <a:p>
                <a:pPr algn="just" rtl="1">
                  <a:lnSpc>
                    <a:spcPct val="150000"/>
                  </a:lnSpc>
                  <a:buNone/>
                </a:pPr>
                <a:endParaRPr lang="ar-DZ" sz="2600" dirty="0"/>
              </a:p>
              <a:p>
                <a:pPr algn="just" rtl="1">
                  <a:lnSpc>
                    <a:spcPct val="150000"/>
                  </a:lnSpc>
                </a:pP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sz="quarter" idx="1"/>
              </p:nvPr>
            </p:nvSpPr>
            <p:spPr>
              <a:xfrm>
                <a:off x="107504" y="0"/>
                <a:ext cx="8784976" cy="6858000"/>
              </a:xfrm>
              <a:blipFill>
                <a:blip r:embed="rId2"/>
                <a:stretch>
                  <a:fillRect/>
                </a:stretch>
              </a:blipFill>
            </p:spPr>
            <p:txBody>
              <a:bodyPr/>
              <a:lstStyle/>
              <a:p>
                <a:r>
                  <a:rPr lang="fr-DZ">
                    <a:noFill/>
                  </a:rPr>
                  <a:t> </a:t>
                </a:r>
              </a:p>
            </p:txBody>
          </p:sp>
        </mc:Fallback>
      </mc:AlternateContent>
      <p:sp>
        <p:nvSpPr>
          <p:cNvPr id="2" name="Phylactère : pensées 1">
            <a:extLst>
              <a:ext uri="{FF2B5EF4-FFF2-40B4-BE49-F238E27FC236}">
                <a16:creationId xmlns:a16="http://schemas.microsoft.com/office/drawing/2014/main" id="{99016566-EE00-49E1-9A73-687D0CC1E4A9}"/>
              </a:ext>
            </a:extLst>
          </p:cNvPr>
          <p:cNvSpPr/>
          <p:nvPr/>
        </p:nvSpPr>
        <p:spPr>
          <a:xfrm>
            <a:off x="899592" y="1772816"/>
            <a:ext cx="7020272" cy="4320480"/>
          </a:xfrm>
          <a:prstGeom prst="cloudCallout">
            <a:avLst>
              <a:gd name="adj1" fmla="val 16453"/>
              <a:gd name="adj2" fmla="val -66228"/>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Y" sz="3200" b="1" dirty="0"/>
              <a:t>يلاحظ أن التذبذبات (التغير في الطلب) كبيرة مما يجعل ثابت التهدئة الضئيل غي</a:t>
            </a:r>
            <a:r>
              <a:rPr lang="ar-DZ" sz="3200" b="1" dirty="0"/>
              <a:t>ر</a:t>
            </a:r>
            <a:r>
              <a:rPr lang="ar-SY" sz="3200" b="1" dirty="0"/>
              <a:t> ملائم لأنه يجعل خطأ التنبؤ كبيراً, لذا فإن ثابت التهدئة (0.7) أكثر ملائمة من نظيره (0.1).</a:t>
            </a:r>
            <a:endParaRPr lang="fr-FR" sz="3200" b="1" dirty="0"/>
          </a:p>
          <a:p>
            <a:pPr algn="ctr"/>
            <a:endParaRPr lang="fr-DZ" dirty="0"/>
          </a:p>
        </p:txBody>
      </p:sp>
    </p:spTree>
    <p:extLst>
      <p:ext uri="{BB962C8B-B14F-4D97-AF65-F5344CB8AC3E}">
        <p14:creationId xmlns:p14="http://schemas.microsoft.com/office/powerpoint/2010/main" val="28494548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3608" y="908720"/>
            <a:ext cx="6858000" cy="2387600"/>
          </a:xfrm>
        </p:spPr>
        <p:txBody>
          <a:bodyPr>
            <a:noAutofit/>
          </a:bodyPr>
          <a:lstStyle/>
          <a:p>
            <a:pPr algn="ctr" rtl="1"/>
            <a:r>
              <a:rPr lang="ar-SA" sz="4000" b="1" dirty="0"/>
              <a:t>المحور الثاني: التنبؤ بمبيعات المنتجات الجديدة</a:t>
            </a:r>
            <a:br>
              <a:rPr lang="ar-SA" sz="4000" b="1" dirty="0"/>
            </a:br>
            <a:br>
              <a:rPr lang="ar-SA" sz="4000" b="1" dirty="0"/>
            </a:br>
            <a:r>
              <a:rPr lang="ar-SY" sz="4000" b="1" u="sng" dirty="0"/>
              <a:t>الأساليب الكمية: </a:t>
            </a:r>
            <a:br>
              <a:rPr lang="ar-SA" sz="4000" b="1" u="sng" dirty="0"/>
            </a:br>
            <a:r>
              <a:rPr lang="en-US" sz="4000" b="1" u="sng" dirty="0"/>
              <a:t>(Quantitative Methods)</a:t>
            </a:r>
            <a:endParaRPr lang="fr-FR" sz="4000" b="1" dirty="0"/>
          </a:p>
        </p:txBody>
      </p:sp>
      <p:pic>
        <p:nvPicPr>
          <p:cNvPr id="1028" name="Picture 4" descr="Résultat d’images pour methodes quanitative">
            <a:extLst>
              <a:ext uri="{FF2B5EF4-FFF2-40B4-BE49-F238E27FC236}">
                <a16:creationId xmlns:a16="http://schemas.microsoft.com/office/drawing/2014/main" id="{6C79340B-9667-49E6-A9FD-70EABD824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1"/>
            <a:ext cx="9144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74373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JO" sz="3200" b="1" dirty="0"/>
              <a:t>أسلوب التمهيد أو التسريح الآسي البسيط</a:t>
            </a:r>
            <a:br>
              <a:rPr lang="ar-JO" sz="3200" b="1" dirty="0"/>
            </a:br>
            <a:r>
              <a:rPr lang="en-US" sz="3200" b="1" dirty="0"/>
              <a:t>Simple exponential smoothing method</a:t>
            </a:r>
            <a:endParaRPr lang="fr-FR" b="1" dirty="0"/>
          </a:p>
        </p:txBody>
      </p:sp>
      <p:sp>
        <p:nvSpPr>
          <p:cNvPr id="3" name="Espace réservé du contenu 2"/>
          <p:cNvSpPr>
            <a:spLocks noGrp="1"/>
          </p:cNvSpPr>
          <p:nvPr>
            <p:ph idx="1"/>
          </p:nvPr>
        </p:nvSpPr>
        <p:spPr/>
        <p:txBody>
          <a:bodyPr>
            <a:normAutofit/>
          </a:bodyPr>
          <a:lstStyle/>
          <a:p>
            <a:pPr algn="just" rtl="1">
              <a:lnSpc>
                <a:spcPct val="150000"/>
              </a:lnSpc>
            </a:pPr>
            <a:r>
              <a:rPr lang="ar-DZ" dirty="0"/>
              <a:t>يعود تأسيسها للباحث </a:t>
            </a:r>
            <a:r>
              <a:rPr lang="fr-FR" dirty="0"/>
              <a:t>Holt </a:t>
            </a:r>
            <a:r>
              <a:rPr lang="ar-SA" dirty="0"/>
              <a:t> </a:t>
            </a:r>
            <a:r>
              <a:rPr lang="ar-DZ" dirty="0"/>
              <a:t>في سنة 1957 وكذلك للباحث</a:t>
            </a:r>
            <a:r>
              <a:rPr lang="fr-FR" dirty="0"/>
              <a:t>Brown </a:t>
            </a:r>
            <a:r>
              <a:rPr lang="ar-SA" dirty="0"/>
              <a:t> </a:t>
            </a:r>
            <a:r>
              <a:rPr lang="ar-DZ" dirty="0"/>
              <a:t>سنة 1962. تعتبر هذه الطريقة من بين الأساليب الشائعة في الحياة العملية، وتعتمد على فكرة أن المعلومات القديمة أقل أهمية من المعلومات الحديثة ولهذا يجب أن تعطي وزنا أقل، بحيث يؤخذ التنبؤ الخاص بالفترة السابقة ويجرى عليه التعديل للحصول على التنبؤ الخاص بالفترة اللاحقة. يعبر هذا التعديل على خطأ التنبؤ في الفترة السابقة ويتم حسابه بضرب خطأ التنبؤ في الفترة السابقة في معامل ثابت يتراوح بين 0 و1.</a:t>
            </a:r>
            <a:endParaRPr lang="fr-FR" dirty="0"/>
          </a:p>
          <a:p>
            <a:pPr algn="just" rtl="1">
              <a:lnSpc>
                <a:spcPct val="150000"/>
              </a:lnSpc>
            </a:pPr>
            <a:endParaRPr lang="fr-FR" dirty="0"/>
          </a:p>
        </p:txBody>
      </p:sp>
    </p:spTree>
    <p:extLst>
      <p:ext uri="{BB962C8B-B14F-4D97-AF65-F5344CB8AC3E}">
        <p14:creationId xmlns:p14="http://schemas.microsoft.com/office/powerpoint/2010/main" val="43378032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idx="1"/>
          </p:nvPr>
        </p:nvSpPr>
        <p:spPr>
          <a:xfrm>
            <a:off x="457200" y="390525"/>
            <a:ext cx="8229600" cy="5991225"/>
          </a:xfrm>
        </p:spPr>
        <p:txBody>
          <a:bodyPr/>
          <a:lstStyle/>
          <a:p>
            <a:pPr algn="r" rtl="1" eaLnBrk="1" hangingPunct="1">
              <a:lnSpc>
                <a:spcPct val="80000"/>
              </a:lnSpc>
            </a:pPr>
            <a:r>
              <a:rPr lang="ar-JO" sz="2400" dirty="0"/>
              <a:t>ويتم حسابه من خلال العلاقة التالية :</a:t>
            </a:r>
            <a:endParaRPr lang="fr-FR" sz="2400" dirty="0"/>
          </a:p>
          <a:p>
            <a:pPr marL="0" indent="0" algn="r" rtl="1" eaLnBrk="1" hangingPunct="1">
              <a:lnSpc>
                <a:spcPct val="80000"/>
              </a:lnSpc>
              <a:buNone/>
            </a:pPr>
            <a:endParaRPr lang="en-US" sz="2400" dirty="0"/>
          </a:p>
          <a:p>
            <a:pPr algn="ctr" rtl="1" eaLnBrk="1" hangingPunct="1">
              <a:lnSpc>
                <a:spcPct val="80000"/>
              </a:lnSpc>
              <a:buFontTx/>
              <a:buNone/>
            </a:pPr>
            <a:r>
              <a:rPr lang="ar-SA" sz="2800" b="1" dirty="0">
                <a:solidFill>
                  <a:srgbClr val="000000"/>
                </a:solidFill>
                <a:cs typeface="Times New Roman" pitchFamily="18" charset="0"/>
              </a:rPr>
              <a:t>(</a:t>
            </a: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t</a:t>
            </a:r>
            <a:r>
              <a:rPr lang="en-US" sz="2800" b="1" dirty="0">
                <a:solidFill>
                  <a:srgbClr val="000000"/>
                </a:solidFill>
                <a:cs typeface="Times New Roman" pitchFamily="18" charset="0"/>
              </a:rPr>
              <a:t>= F</a:t>
            </a:r>
            <a:r>
              <a:rPr lang="en-US" sz="2800" b="1" baseline="-30000" dirty="0">
                <a:solidFill>
                  <a:srgbClr val="000000"/>
                </a:solidFill>
                <a:cs typeface="Times New Roman" pitchFamily="18" charset="0"/>
              </a:rPr>
              <a:t>t-1 </a:t>
            </a:r>
            <a:r>
              <a:rPr lang="en-US" sz="2800" b="1" dirty="0">
                <a:solidFill>
                  <a:srgbClr val="000000"/>
                </a:solidFill>
                <a:cs typeface="Times New Roman" pitchFamily="18" charset="0"/>
              </a:rPr>
              <a:t>+ α (A</a:t>
            </a:r>
            <a:r>
              <a:rPr lang="en-US" sz="2800" b="1" baseline="-30000" dirty="0">
                <a:solidFill>
                  <a:srgbClr val="000000"/>
                </a:solidFill>
                <a:cs typeface="Times New Roman" pitchFamily="18" charset="0"/>
              </a:rPr>
              <a:t>t-1 </a:t>
            </a:r>
            <a:r>
              <a:rPr lang="en-US" sz="2800" b="1" dirty="0">
                <a:solidFill>
                  <a:srgbClr val="000000"/>
                </a:solidFill>
                <a:cs typeface="Times New Roman" pitchFamily="18" charset="0"/>
              </a:rPr>
              <a:t>- F</a:t>
            </a:r>
            <a:r>
              <a:rPr lang="en-US" sz="2800" b="1" baseline="-30000" dirty="0">
                <a:solidFill>
                  <a:srgbClr val="000000"/>
                </a:solidFill>
                <a:cs typeface="Times New Roman" pitchFamily="18" charset="0"/>
              </a:rPr>
              <a:t>t-1</a:t>
            </a:r>
            <a:r>
              <a:rPr lang="en-US" sz="2800" dirty="0"/>
              <a:t> </a:t>
            </a:r>
            <a:r>
              <a:rPr lang="ar-JO" sz="2800" dirty="0"/>
              <a:t> </a:t>
            </a:r>
          </a:p>
          <a:p>
            <a:pPr algn="r" rtl="1" eaLnBrk="1" hangingPunct="1">
              <a:lnSpc>
                <a:spcPct val="80000"/>
              </a:lnSpc>
              <a:buFontTx/>
              <a:buNone/>
            </a:pPr>
            <a:endParaRPr lang="fr-FR" sz="2400" dirty="0"/>
          </a:p>
          <a:p>
            <a:pPr algn="r" rtl="1" eaLnBrk="1" hangingPunct="1">
              <a:lnSpc>
                <a:spcPct val="80000"/>
              </a:lnSpc>
              <a:buFontTx/>
              <a:buNone/>
            </a:pPr>
            <a:r>
              <a:rPr lang="ar-JO" sz="2400" dirty="0"/>
              <a:t> حيث أنَ :</a:t>
            </a:r>
          </a:p>
          <a:p>
            <a:pPr algn="r" rtl="1" eaLnBrk="1" hangingPunct="1">
              <a:lnSpc>
                <a:spcPct val="80000"/>
              </a:lnSpc>
              <a:buFontTx/>
              <a:buNone/>
            </a:pPr>
            <a:r>
              <a:rPr lang="en-US" sz="2400" b="1" dirty="0">
                <a:solidFill>
                  <a:srgbClr val="000000"/>
                </a:solidFill>
                <a:cs typeface="Times New Roman" pitchFamily="18" charset="0"/>
              </a:rPr>
              <a:t>F</a:t>
            </a:r>
            <a:r>
              <a:rPr lang="en-US" sz="2400" b="1" baseline="-30000" dirty="0">
                <a:solidFill>
                  <a:srgbClr val="000000"/>
                </a:solidFill>
                <a:cs typeface="Times New Roman" pitchFamily="18" charset="0"/>
              </a:rPr>
              <a:t>t</a:t>
            </a:r>
            <a:r>
              <a:rPr lang="en-US" sz="2400" dirty="0"/>
              <a:t>     </a:t>
            </a:r>
            <a:r>
              <a:rPr lang="ar-JO" sz="2400" dirty="0"/>
              <a:t> يمثل التنبؤ للفترة  </a:t>
            </a:r>
            <a:r>
              <a:rPr lang="en-US" sz="2400" dirty="0"/>
              <a:t>t</a:t>
            </a:r>
          </a:p>
          <a:p>
            <a:pPr algn="r" rtl="1" eaLnBrk="1" hangingPunct="1">
              <a:lnSpc>
                <a:spcPct val="80000"/>
              </a:lnSpc>
              <a:buFontTx/>
              <a:buNone/>
            </a:pPr>
            <a:r>
              <a:rPr lang="en-US" sz="2400" b="1" dirty="0">
                <a:solidFill>
                  <a:srgbClr val="000000"/>
                </a:solidFill>
                <a:cs typeface="Times New Roman" pitchFamily="18" charset="0"/>
              </a:rPr>
              <a:t> </a:t>
            </a:r>
            <a:r>
              <a:rPr lang="ar-JO" sz="2400" b="1" dirty="0">
                <a:solidFill>
                  <a:srgbClr val="000000"/>
                </a:solidFill>
                <a:cs typeface="Times New Roman" pitchFamily="18" charset="0"/>
              </a:rPr>
              <a:t> </a:t>
            </a:r>
            <a:r>
              <a:rPr lang="en-US" sz="2400" b="1" dirty="0">
                <a:solidFill>
                  <a:srgbClr val="000000"/>
                </a:solidFill>
                <a:cs typeface="Times New Roman" pitchFamily="18" charset="0"/>
              </a:rPr>
              <a:t> F</a:t>
            </a:r>
            <a:r>
              <a:rPr lang="en-US" sz="2400" b="1" baseline="-30000" dirty="0">
                <a:solidFill>
                  <a:srgbClr val="000000"/>
                </a:solidFill>
                <a:cs typeface="Times New Roman" pitchFamily="18" charset="0"/>
              </a:rPr>
              <a:t>t-1</a:t>
            </a:r>
            <a:r>
              <a:rPr lang="en-US" sz="2400" dirty="0"/>
              <a:t> </a:t>
            </a:r>
            <a:r>
              <a:rPr lang="ar-JO" sz="2400" dirty="0"/>
              <a:t>يمثل</a:t>
            </a:r>
            <a:r>
              <a:rPr lang="en-US" sz="2400" dirty="0"/>
              <a:t> </a:t>
            </a:r>
            <a:r>
              <a:rPr lang="ar-JO" sz="2400" dirty="0"/>
              <a:t>التنبؤ للفترة الماضية</a:t>
            </a:r>
          </a:p>
          <a:p>
            <a:pPr algn="r" rtl="1" eaLnBrk="1" hangingPunct="1">
              <a:lnSpc>
                <a:spcPct val="80000"/>
              </a:lnSpc>
              <a:buFontTx/>
              <a:buNone/>
            </a:pPr>
            <a:r>
              <a:rPr lang="ar-JO" sz="2400" dirty="0"/>
              <a:t>  </a:t>
            </a:r>
            <a:r>
              <a:rPr lang="en-US" sz="2400" dirty="0"/>
              <a:t> </a:t>
            </a:r>
            <a:r>
              <a:rPr lang="en-US" sz="2400" b="1" dirty="0">
                <a:solidFill>
                  <a:srgbClr val="000000"/>
                </a:solidFill>
                <a:cs typeface="Times New Roman" pitchFamily="18" charset="0"/>
              </a:rPr>
              <a:t>A</a:t>
            </a:r>
            <a:r>
              <a:rPr lang="en-US" sz="2400" b="1" baseline="-30000" dirty="0">
                <a:solidFill>
                  <a:srgbClr val="000000"/>
                </a:solidFill>
                <a:cs typeface="Times New Roman" pitchFamily="18" charset="0"/>
              </a:rPr>
              <a:t>t-1 </a:t>
            </a:r>
            <a:r>
              <a:rPr lang="ar-JO" sz="2400" dirty="0"/>
              <a:t>يمثل الطلب الحقيقي للفترة الماضية</a:t>
            </a:r>
          </a:p>
          <a:p>
            <a:pPr algn="r" rtl="1" eaLnBrk="1" hangingPunct="1">
              <a:lnSpc>
                <a:spcPct val="80000"/>
              </a:lnSpc>
              <a:buFontTx/>
              <a:buNone/>
            </a:pPr>
            <a:r>
              <a:rPr lang="ar-JO" sz="2400" dirty="0"/>
              <a:t>   </a:t>
            </a:r>
            <a:r>
              <a:rPr lang="en-US" sz="2400" dirty="0"/>
              <a:t>  </a:t>
            </a:r>
            <a:r>
              <a:rPr lang="ar-JO" sz="2400" dirty="0"/>
              <a:t> </a:t>
            </a:r>
            <a:r>
              <a:rPr lang="en-US" sz="2400" b="1" dirty="0">
                <a:solidFill>
                  <a:srgbClr val="000000"/>
                </a:solidFill>
                <a:cs typeface="Times New Roman" pitchFamily="18" charset="0"/>
              </a:rPr>
              <a:t>α</a:t>
            </a:r>
            <a:r>
              <a:rPr lang="ar-JO" sz="2400" dirty="0"/>
              <a:t> يمثل ثابت التسريح الآسي   والذي يتراوح قيمته ما بين 0 و</a:t>
            </a:r>
            <a:r>
              <a:rPr lang="ar-SA" dirty="0"/>
              <a:t>1</a:t>
            </a:r>
            <a:r>
              <a:rPr lang="ar-JO" sz="2400" dirty="0"/>
              <a:t> ويمكن تحديده من خلال العلاقة التالية :</a:t>
            </a:r>
          </a:p>
          <a:p>
            <a:pPr algn="r" rtl="1" eaLnBrk="1" hangingPunct="1">
              <a:lnSpc>
                <a:spcPct val="80000"/>
              </a:lnSpc>
              <a:buFontTx/>
              <a:buNone/>
            </a:pPr>
            <a:r>
              <a:rPr lang="ar-JO" sz="2400" dirty="0"/>
              <a:t>     </a:t>
            </a:r>
            <a:endParaRPr lang="ar-SA" sz="2400" dirty="0"/>
          </a:p>
          <a:p>
            <a:pPr algn="r" rtl="1" eaLnBrk="1" hangingPunct="1">
              <a:lnSpc>
                <a:spcPct val="80000"/>
              </a:lnSpc>
              <a:buFontTx/>
              <a:buNone/>
            </a:pPr>
            <a:endParaRPr lang="ar-SA" sz="2400" dirty="0"/>
          </a:p>
          <a:p>
            <a:pPr algn="r" rtl="1" eaLnBrk="1" hangingPunct="1">
              <a:lnSpc>
                <a:spcPct val="80000"/>
              </a:lnSpc>
              <a:buFontTx/>
              <a:buNone/>
            </a:pPr>
            <a:endParaRPr lang="ar-SA" sz="2400" dirty="0"/>
          </a:p>
          <a:p>
            <a:pPr algn="r" rtl="1" eaLnBrk="1" hangingPunct="1">
              <a:lnSpc>
                <a:spcPct val="80000"/>
              </a:lnSpc>
              <a:buFontTx/>
              <a:buNone/>
            </a:pPr>
            <a:endParaRPr lang="en-US" sz="2400" dirty="0"/>
          </a:p>
          <a:p>
            <a:pPr algn="r" rtl="1" eaLnBrk="1" hangingPunct="1">
              <a:lnSpc>
                <a:spcPct val="80000"/>
              </a:lnSpc>
              <a:buFontTx/>
              <a:buNone/>
            </a:pPr>
            <a:r>
              <a:rPr lang="ar-JO" sz="2400" dirty="0"/>
              <a:t>   حيث </a:t>
            </a:r>
            <a:r>
              <a:rPr lang="en-US" sz="2400" dirty="0"/>
              <a:t>n</a:t>
            </a:r>
            <a:r>
              <a:rPr lang="ar-JO" sz="2400" dirty="0"/>
              <a:t> يمثل عدد الفترات الزمنية     </a:t>
            </a:r>
          </a:p>
        </p:txBody>
      </p:sp>
      <p:sp>
        <p:nvSpPr>
          <p:cNvPr id="276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7656" name="Rectangle 5"/>
          <p:cNvSpPr>
            <a:spLocks noChangeArrowheads="1"/>
          </p:cNvSpPr>
          <p:nvPr/>
        </p:nvSpPr>
        <p:spPr bwMode="auto">
          <a:xfrm>
            <a:off x="0" y="390525"/>
            <a:ext cx="9144000" cy="0"/>
          </a:xfrm>
          <a:prstGeom prst="rect">
            <a:avLst/>
          </a:prstGeom>
          <a:noFill/>
          <a:ln w="9525">
            <a:noFill/>
            <a:miter lim="800000"/>
            <a:headEnd/>
            <a:tailEnd/>
          </a:ln>
        </p:spPr>
        <p:txBody>
          <a:bodyPr wrap="none" anchor="ctr">
            <a:spAutoFit/>
          </a:bodyPr>
          <a:lstStyle/>
          <a:p>
            <a:endParaRPr lang="fr-FR"/>
          </a:p>
        </p:txBody>
      </p:sp>
      <p:sp>
        <p:nvSpPr>
          <p:cNvPr id="27657" name="Rectangle 7"/>
          <p:cNvSpPr>
            <a:spLocks noChangeArrowheads="1"/>
          </p:cNvSpPr>
          <p:nvPr/>
        </p:nvSpPr>
        <p:spPr bwMode="auto">
          <a:xfrm>
            <a:off x="0" y="3624263"/>
            <a:ext cx="9144000" cy="0"/>
          </a:xfrm>
          <a:prstGeom prst="rect">
            <a:avLst/>
          </a:prstGeom>
          <a:noFill/>
          <a:ln w="9525">
            <a:noFill/>
            <a:miter lim="800000"/>
            <a:headEnd/>
            <a:tailEnd/>
          </a:ln>
        </p:spPr>
        <p:txBody>
          <a:bodyPr wrap="none" anchor="ctr">
            <a:spAutoFit/>
          </a:bodyPr>
          <a:lstStyle/>
          <a:p>
            <a:endParaRPr lang="fr-FR"/>
          </a:p>
        </p:txBody>
      </p:sp>
      <p:sp>
        <p:nvSpPr>
          <p:cNvPr id="27658"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27659" name="Rectangle 9"/>
          <p:cNvSpPr>
            <a:spLocks noChangeArrowheads="1"/>
          </p:cNvSpPr>
          <p:nvPr/>
        </p:nvSpPr>
        <p:spPr bwMode="auto">
          <a:xfrm>
            <a:off x="0" y="390525"/>
            <a:ext cx="9144000" cy="0"/>
          </a:xfrm>
          <a:prstGeom prst="rect">
            <a:avLst/>
          </a:prstGeom>
          <a:noFill/>
          <a:ln w="9525">
            <a:noFill/>
            <a:miter lim="800000"/>
            <a:headEnd/>
            <a:tailEnd/>
          </a:ln>
        </p:spPr>
        <p:txBody>
          <a:bodyPr wrap="none" anchor="ctr">
            <a:spAutoFit/>
          </a:bodyPr>
          <a:lstStyle/>
          <a:p>
            <a:endParaRPr lang="fr-FR"/>
          </a:p>
        </p:txBody>
      </p:sp>
      <p:sp>
        <p:nvSpPr>
          <p:cNvPr id="17" name="Rectangle 16">
            <a:extLst>
              <a:ext uri="{FF2B5EF4-FFF2-40B4-BE49-F238E27FC236}">
                <a16:creationId xmlns:a16="http://schemas.microsoft.com/office/drawing/2014/main" id="{8B31BC99-E936-4642-BAEC-56D8E0A978FA}"/>
              </a:ext>
            </a:extLst>
          </p:cNvPr>
          <p:cNvSpPr/>
          <p:nvPr/>
        </p:nvSpPr>
        <p:spPr>
          <a:xfrm>
            <a:off x="2411760" y="795218"/>
            <a:ext cx="4248472" cy="936104"/>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18" name="Rectangle 17">
            <a:extLst>
              <a:ext uri="{FF2B5EF4-FFF2-40B4-BE49-F238E27FC236}">
                <a16:creationId xmlns:a16="http://schemas.microsoft.com/office/drawing/2014/main" id="{0D845902-9030-40E8-B1BD-D178472FC469}"/>
              </a:ext>
            </a:extLst>
          </p:cNvPr>
          <p:cNvSpPr/>
          <p:nvPr/>
        </p:nvSpPr>
        <p:spPr>
          <a:xfrm>
            <a:off x="4230762" y="4131100"/>
            <a:ext cx="1584176" cy="1079523"/>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grpSp>
        <p:nvGrpSpPr>
          <p:cNvPr id="19" name="Group 10">
            <a:extLst>
              <a:ext uri="{FF2B5EF4-FFF2-40B4-BE49-F238E27FC236}">
                <a16:creationId xmlns:a16="http://schemas.microsoft.com/office/drawing/2014/main" id="{77A208B5-3461-4B0B-830A-F765EF1329B0}"/>
              </a:ext>
            </a:extLst>
          </p:cNvPr>
          <p:cNvGrpSpPr>
            <a:grpSpLocks noChangeAspect="1"/>
          </p:cNvGrpSpPr>
          <p:nvPr/>
        </p:nvGrpSpPr>
        <p:grpSpPr bwMode="auto">
          <a:xfrm>
            <a:off x="4362591" y="4237147"/>
            <a:ext cx="1320518" cy="727912"/>
            <a:chOff x="2699" y="3248"/>
            <a:chExt cx="771" cy="425"/>
          </a:xfrm>
        </p:grpSpPr>
        <p:sp>
          <p:nvSpPr>
            <p:cNvPr id="20" name="AutoShape 11">
              <a:extLst>
                <a:ext uri="{FF2B5EF4-FFF2-40B4-BE49-F238E27FC236}">
                  <a16:creationId xmlns:a16="http://schemas.microsoft.com/office/drawing/2014/main" id="{FAA0409A-6AE3-4E8C-A389-B1191C9A122F}"/>
                </a:ext>
              </a:extLst>
            </p:cNvPr>
            <p:cNvSpPr>
              <a:spLocks noChangeAspect="1" noChangeArrowheads="1" noTextEdit="1"/>
            </p:cNvSpPr>
            <p:nvPr/>
          </p:nvSpPr>
          <p:spPr bwMode="auto">
            <a:xfrm>
              <a:off x="2699" y="3248"/>
              <a:ext cx="771" cy="409"/>
            </a:xfrm>
            <a:prstGeom prst="rect">
              <a:avLst/>
            </a:prstGeom>
            <a:noFill/>
            <a:ln w="9525">
              <a:noFill/>
              <a:miter lim="800000"/>
              <a:headEnd/>
              <a:tailEnd/>
            </a:ln>
          </p:spPr>
          <p:txBody>
            <a:bodyPr/>
            <a:lstStyle/>
            <a:p>
              <a:endParaRPr lang="fr-FR"/>
            </a:p>
          </p:txBody>
        </p:sp>
        <p:sp>
          <p:nvSpPr>
            <p:cNvPr id="21" name="Line 12">
              <a:extLst>
                <a:ext uri="{FF2B5EF4-FFF2-40B4-BE49-F238E27FC236}">
                  <a16:creationId xmlns:a16="http://schemas.microsoft.com/office/drawing/2014/main" id="{DF107856-208D-47AF-8D3F-0754D4A5A72F}"/>
                </a:ext>
              </a:extLst>
            </p:cNvPr>
            <p:cNvSpPr>
              <a:spLocks noChangeShapeType="1"/>
            </p:cNvSpPr>
            <p:nvPr/>
          </p:nvSpPr>
          <p:spPr bwMode="auto">
            <a:xfrm>
              <a:off x="3062" y="3459"/>
              <a:ext cx="362" cy="1"/>
            </a:xfrm>
            <a:prstGeom prst="line">
              <a:avLst/>
            </a:prstGeom>
            <a:noFill/>
            <a:ln w="12700">
              <a:solidFill>
                <a:srgbClr val="000000"/>
              </a:solidFill>
              <a:round/>
              <a:headEnd/>
              <a:tailEnd/>
            </a:ln>
          </p:spPr>
          <p:txBody>
            <a:bodyPr/>
            <a:lstStyle/>
            <a:p>
              <a:endParaRPr lang="fr-FR"/>
            </a:p>
          </p:txBody>
        </p:sp>
        <p:sp>
          <p:nvSpPr>
            <p:cNvPr id="22" name="Rectangle 13">
              <a:extLst>
                <a:ext uri="{FF2B5EF4-FFF2-40B4-BE49-F238E27FC236}">
                  <a16:creationId xmlns:a16="http://schemas.microsoft.com/office/drawing/2014/main" id="{BDC343B1-428A-4B2A-BEDA-1B3B72DA42A2}"/>
                </a:ext>
              </a:extLst>
            </p:cNvPr>
            <p:cNvSpPr>
              <a:spLocks noChangeArrowheads="1"/>
            </p:cNvSpPr>
            <p:nvPr/>
          </p:nvSpPr>
          <p:spPr bwMode="auto">
            <a:xfrm>
              <a:off x="3334" y="3481"/>
              <a:ext cx="80" cy="192"/>
            </a:xfrm>
            <a:prstGeom prst="rect">
              <a:avLst/>
            </a:prstGeom>
            <a:noFill/>
            <a:ln w="9525">
              <a:noFill/>
              <a:miter lim="800000"/>
              <a:headEnd/>
              <a:tailEnd/>
            </a:ln>
          </p:spPr>
          <p:txBody>
            <a:bodyPr wrap="none" lIns="0" tIns="0" rIns="0" bIns="0">
              <a:spAutoFit/>
            </a:bodyPr>
            <a:lstStyle/>
            <a:p>
              <a:r>
                <a:rPr lang="en-US" sz="2000">
                  <a:solidFill>
                    <a:srgbClr val="000000"/>
                  </a:solidFill>
                  <a:latin typeface="Times New Roman" pitchFamily="18" charset="0"/>
                </a:rPr>
                <a:t>1</a:t>
              </a:r>
              <a:endParaRPr lang="en-US"/>
            </a:p>
          </p:txBody>
        </p:sp>
        <p:sp>
          <p:nvSpPr>
            <p:cNvPr id="23" name="Rectangle 14">
              <a:extLst>
                <a:ext uri="{FF2B5EF4-FFF2-40B4-BE49-F238E27FC236}">
                  <a16:creationId xmlns:a16="http://schemas.microsoft.com/office/drawing/2014/main" id="{A3E71CE8-614B-4B13-986E-FB8E255DC1ED}"/>
                </a:ext>
              </a:extLst>
            </p:cNvPr>
            <p:cNvSpPr>
              <a:spLocks noChangeArrowheads="1"/>
            </p:cNvSpPr>
            <p:nvPr/>
          </p:nvSpPr>
          <p:spPr bwMode="auto">
            <a:xfrm>
              <a:off x="3197" y="3258"/>
              <a:ext cx="80" cy="192"/>
            </a:xfrm>
            <a:prstGeom prst="rect">
              <a:avLst/>
            </a:prstGeom>
            <a:noFill/>
            <a:ln w="9525">
              <a:noFill/>
              <a:miter lim="800000"/>
              <a:headEnd/>
              <a:tailEnd/>
            </a:ln>
          </p:spPr>
          <p:txBody>
            <a:bodyPr wrap="none" lIns="0" tIns="0" rIns="0" bIns="0">
              <a:spAutoFit/>
            </a:bodyPr>
            <a:lstStyle/>
            <a:p>
              <a:r>
                <a:rPr lang="en-US" sz="2000">
                  <a:solidFill>
                    <a:srgbClr val="000000"/>
                  </a:solidFill>
                  <a:latin typeface="Times New Roman" pitchFamily="18" charset="0"/>
                </a:rPr>
                <a:t>2</a:t>
              </a:r>
              <a:endParaRPr lang="en-US"/>
            </a:p>
          </p:txBody>
        </p:sp>
        <p:sp>
          <p:nvSpPr>
            <p:cNvPr id="24" name="Rectangle 15">
              <a:extLst>
                <a:ext uri="{FF2B5EF4-FFF2-40B4-BE49-F238E27FC236}">
                  <a16:creationId xmlns:a16="http://schemas.microsoft.com/office/drawing/2014/main" id="{75358408-FDBE-48BF-966E-FBEB7F8C80F0}"/>
                </a:ext>
              </a:extLst>
            </p:cNvPr>
            <p:cNvSpPr>
              <a:spLocks noChangeArrowheads="1"/>
            </p:cNvSpPr>
            <p:nvPr/>
          </p:nvSpPr>
          <p:spPr bwMode="auto">
            <a:xfrm>
              <a:off x="3210" y="3463"/>
              <a:ext cx="88" cy="192"/>
            </a:xfrm>
            <a:prstGeom prst="rect">
              <a:avLst/>
            </a:prstGeom>
            <a:noFill/>
            <a:ln w="9525">
              <a:noFill/>
              <a:miter lim="800000"/>
              <a:headEnd/>
              <a:tailEnd/>
            </a:ln>
          </p:spPr>
          <p:txBody>
            <a:bodyPr wrap="none" lIns="0" tIns="0" rIns="0" bIns="0">
              <a:spAutoFit/>
            </a:bodyPr>
            <a:lstStyle/>
            <a:p>
              <a:r>
                <a:rPr lang="en-US" sz="2000" dirty="0">
                  <a:solidFill>
                    <a:srgbClr val="000000"/>
                  </a:solidFill>
                  <a:latin typeface="Symbol" pitchFamily="18" charset="2"/>
                </a:rPr>
                <a:t>+</a:t>
              </a:r>
              <a:endParaRPr lang="en-US" dirty="0"/>
            </a:p>
          </p:txBody>
        </p:sp>
        <p:sp>
          <p:nvSpPr>
            <p:cNvPr id="25" name="Rectangle 16">
              <a:extLst>
                <a:ext uri="{FF2B5EF4-FFF2-40B4-BE49-F238E27FC236}">
                  <a16:creationId xmlns:a16="http://schemas.microsoft.com/office/drawing/2014/main" id="{63776666-99B8-4519-BC7F-DB7F32548749}"/>
                </a:ext>
              </a:extLst>
            </p:cNvPr>
            <p:cNvSpPr>
              <a:spLocks noChangeArrowheads="1"/>
            </p:cNvSpPr>
            <p:nvPr/>
          </p:nvSpPr>
          <p:spPr bwMode="auto">
            <a:xfrm>
              <a:off x="2905" y="3340"/>
              <a:ext cx="88" cy="192"/>
            </a:xfrm>
            <a:prstGeom prst="rect">
              <a:avLst/>
            </a:prstGeom>
            <a:noFill/>
            <a:ln w="9525">
              <a:noFill/>
              <a:miter lim="800000"/>
              <a:headEnd/>
              <a:tailEnd/>
            </a:ln>
          </p:spPr>
          <p:txBody>
            <a:bodyPr wrap="none" lIns="0" tIns="0" rIns="0" bIns="0">
              <a:spAutoFit/>
            </a:bodyPr>
            <a:lstStyle/>
            <a:p>
              <a:r>
                <a:rPr lang="en-US" sz="2000" b="1">
                  <a:solidFill>
                    <a:srgbClr val="000000"/>
                  </a:solidFill>
                  <a:latin typeface="Symbol" pitchFamily="18" charset="2"/>
                </a:rPr>
                <a:t>=</a:t>
              </a:r>
              <a:endParaRPr lang="en-US" b="1"/>
            </a:p>
          </p:txBody>
        </p:sp>
        <p:sp>
          <p:nvSpPr>
            <p:cNvPr id="26" name="Rectangle 17">
              <a:extLst>
                <a:ext uri="{FF2B5EF4-FFF2-40B4-BE49-F238E27FC236}">
                  <a16:creationId xmlns:a16="http://schemas.microsoft.com/office/drawing/2014/main" id="{36404CA8-C971-4D71-9460-2EE06A9CC151}"/>
                </a:ext>
              </a:extLst>
            </p:cNvPr>
            <p:cNvSpPr>
              <a:spLocks noChangeArrowheads="1"/>
            </p:cNvSpPr>
            <p:nvPr/>
          </p:nvSpPr>
          <p:spPr bwMode="auto">
            <a:xfrm>
              <a:off x="3075" y="3481"/>
              <a:ext cx="89" cy="192"/>
            </a:xfrm>
            <a:prstGeom prst="rect">
              <a:avLst/>
            </a:prstGeom>
            <a:noFill/>
            <a:ln w="9525">
              <a:noFill/>
              <a:miter lim="800000"/>
              <a:headEnd/>
              <a:tailEnd/>
            </a:ln>
          </p:spPr>
          <p:txBody>
            <a:bodyPr wrap="none" lIns="0" tIns="0" rIns="0" bIns="0">
              <a:spAutoFit/>
            </a:bodyPr>
            <a:lstStyle/>
            <a:p>
              <a:r>
                <a:rPr lang="en-US" sz="2000" b="1">
                  <a:solidFill>
                    <a:srgbClr val="000000"/>
                  </a:solidFill>
                  <a:latin typeface="Times New Roman" pitchFamily="18" charset="0"/>
                </a:rPr>
                <a:t>n</a:t>
              </a:r>
              <a:endParaRPr lang="en-US" b="1"/>
            </a:p>
          </p:txBody>
        </p:sp>
        <p:sp>
          <p:nvSpPr>
            <p:cNvPr id="27" name="Rectangle 18">
              <a:extLst>
                <a:ext uri="{FF2B5EF4-FFF2-40B4-BE49-F238E27FC236}">
                  <a16:creationId xmlns:a16="http://schemas.microsoft.com/office/drawing/2014/main" id="{0ACBAE78-BEED-4040-863D-44E57E833F16}"/>
                </a:ext>
              </a:extLst>
            </p:cNvPr>
            <p:cNvSpPr>
              <a:spLocks noChangeArrowheads="1"/>
            </p:cNvSpPr>
            <p:nvPr/>
          </p:nvSpPr>
          <p:spPr bwMode="auto">
            <a:xfrm>
              <a:off x="2713" y="3340"/>
              <a:ext cx="101" cy="192"/>
            </a:xfrm>
            <a:prstGeom prst="rect">
              <a:avLst/>
            </a:prstGeom>
            <a:noFill/>
            <a:ln w="9525">
              <a:noFill/>
              <a:miter lim="800000"/>
              <a:headEnd/>
              <a:tailEnd/>
            </a:ln>
          </p:spPr>
          <p:txBody>
            <a:bodyPr wrap="none" lIns="0" tIns="0" rIns="0" bIns="0">
              <a:spAutoFit/>
            </a:bodyPr>
            <a:lstStyle/>
            <a:p>
              <a:r>
                <a:rPr lang="en-US" sz="2000" b="1" i="1" dirty="0">
                  <a:solidFill>
                    <a:srgbClr val="000000"/>
                  </a:solidFill>
                  <a:latin typeface="Symbol" pitchFamily="18" charset="2"/>
                </a:rPr>
                <a:t>a</a:t>
              </a:r>
              <a:endParaRPr lang="en-US" b="1" dirty="0"/>
            </a:p>
          </p:txBody>
        </p:sp>
      </p:gr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algn="r" rtl="1" eaLnBrk="1" hangingPunct="1"/>
            <a:r>
              <a:rPr lang="ar-JO" sz="2800" dirty="0"/>
              <a:t>مثال :</a:t>
            </a:r>
            <a:endParaRPr lang="en-US" sz="2800" dirty="0"/>
          </a:p>
        </p:txBody>
      </p:sp>
      <p:sp>
        <p:nvSpPr>
          <p:cNvPr id="28677" name="Rectangle 3"/>
          <p:cNvSpPr>
            <a:spLocks noGrp="1" noChangeArrowheads="1"/>
          </p:cNvSpPr>
          <p:nvPr>
            <p:ph idx="1"/>
          </p:nvPr>
        </p:nvSpPr>
        <p:spPr>
          <a:xfrm>
            <a:off x="457200" y="1196975"/>
            <a:ext cx="8229600" cy="4929188"/>
          </a:xfrm>
        </p:spPr>
        <p:txBody>
          <a:bodyPr/>
          <a:lstStyle/>
          <a:p>
            <a:pPr algn="r" rtl="1" eaLnBrk="1" hangingPunct="1"/>
            <a:r>
              <a:rPr lang="ar-JO" sz="2400" dirty="0"/>
              <a:t>بفرض أن تنبؤ الطلب لإحدى المنتجات في الشهر الثامن بلغ 150 وحدة  وان الطلب الحقيقي لذلك الشهر قد بلغ 170 وحدة. المطلوب التنبؤ للطلب للشهر التاسع باستخدام ثابت تسريح أسي مقداره 0.1 . </a:t>
            </a:r>
          </a:p>
          <a:p>
            <a:pPr algn="r" rtl="1" eaLnBrk="1" hangingPunct="1">
              <a:buFontTx/>
              <a:buNone/>
            </a:pPr>
            <a:r>
              <a:rPr lang="ar-JO" dirty="0"/>
              <a:t>الحل:</a:t>
            </a:r>
          </a:p>
          <a:p>
            <a:pPr algn="ctr" eaLnBrk="1" hangingPunct="1">
              <a:buFontTx/>
              <a:buNone/>
            </a:pPr>
            <a:r>
              <a:rPr lang="en-US" sz="2400" dirty="0"/>
              <a:t>F</a:t>
            </a:r>
            <a:r>
              <a:rPr lang="ar-JO" sz="2400" dirty="0"/>
              <a:t>للشهر التاسع</a:t>
            </a:r>
            <a:r>
              <a:rPr lang="en-US" sz="2400" dirty="0"/>
              <a:t> = F</a:t>
            </a:r>
            <a:r>
              <a:rPr lang="ar-JO" sz="2400" dirty="0"/>
              <a:t>+للشهر الثامن </a:t>
            </a:r>
            <a:r>
              <a:rPr lang="el-GR" sz="2400" dirty="0"/>
              <a:t>α</a:t>
            </a:r>
            <a:r>
              <a:rPr lang="ar-JO" sz="2400" dirty="0"/>
              <a:t>) </a:t>
            </a:r>
            <a:r>
              <a:rPr lang="en-US" sz="2400" dirty="0"/>
              <a:t>A</a:t>
            </a:r>
            <a:r>
              <a:rPr lang="ar-JO" sz="2400" dirty="0"/>
              <a:t> - للشهر الثامن </a:t>
            </a:r>
            <a:r>
              <a:rPr lang="en-US" sz="2400" dirty="0"/>
              <a:t>F </a:t>
            </a:r>
            <a:r>
              <a:rPr lang="ar-JO" sz="2400" dirty="0"/>
              <a:t>(للشهر الثامن</a:t>
            </a:r>
          </a:p>
          <a:p>
            <a:pPr eaLnBrk="1" hangingPunct="1">
              <a:buFontTx/>
              <a:buNone/>
            </a:pPr>
            <a:r>
              <a:rPr lang="ar-JO" sz="2400" dirty="0"/>
              <a:t>   </a:t>
            </a:r>
            <a:r>
              <a:rPr lang="en-US" sz="2400" dirty="0"/>
              <a:t>   </a:t>
            </a:r>
            <a:r>
              <a:rPr lang="ar-JO" sz="2400" dirty="0"/>
              <a:t>                 </a:t>
            </a:r>
            <a:r>
              <a:rPr lang="en-US" sz="2400" dirty="0"/>
              <a:t> = 150+0.1(170 -150 ) </a:t>
            </a:r>
          </a:p>
          <a:p>
            <a:pPr eaLnBrk="1" hangingPunct="1">
              <a:buFontTx/>
              <a:buNone/>
            </a:pPr>
            <a:r>
              <a:rPr lang="en-US" sz="2400" dirty="0"/>
              <a:t>     </a:t>
            </a:r>
            <a:r>
              <a:rPr lang="ar-JO" sz="2400" dirty="0"/>
              <a:t>                  </a:t>
            </a:r>
            <a:r>
              <a:rPr lang="en-US" sz="2400" dirty="0"/>
              <a:t> = 150+2</a:t>
            </a:r>
            <a:endParaRPr lang="ar-JO" sz="2400" dirty="0"/>
          </a:p>
          <a:p>
            <a:pPr eaLnBrk="1" hangingPunct="1">
              <a:buFontTx/>
              <a:buNone/>
            </a:pPr>
            <a:r>
              <a:rPr lang="ar-JO" dirty="0"/>
              <a:t>                  </a:t>
            </a:r>
            <a:r>
              <a:rPr lang="en-US" sz="2400" dirty="0"/>
              <a:t>=152 </a:t>
            </a:r>
            <a:r>
              <a:rPr lang="ar-JO" sz="2400" dirty="0"/>
              <a:t>وحدة</a:t>
            </a:r>
          </a:p>
          <a:p>
            <a:pPr algn="r" rtl="1" eaLnBrk="1" hangingPunct="1">
              <a:buFontTx/>
              <a:buNone/>
            </a:pPr>
            <a:endParaRPr lang="en-US" sz="2400" dirty="0"/>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457200" y="274638"/>
            <a:ext cx="8229600" cy="706437"/>
          </a:xfrm>
        </p:spPr>
        <p:txBody>
          <a:bodyPr/>
          <a:lstStyle/>
          <a:p>
            <a:pPr algn="r" rtl="1" eaLnBrk="1" hangingPunct="1"/>
            <a:r>
              <a:rPr lang="ar-JO" sz="2800" dirty="0"/>
              <a:t>مثال :</a:t>
            </a:r>
            <a:endParaRPr lang="en-US" sz="2800" dirty="0"/>
          </a:p>
        </p:txBody>
      </p:sp>
      <p:sp>
        <p:nvSpPr>
          <p:cNvPr id="29701" name="Rectangle 3"/>
          <p:cNvSpPr>
            <a:spLocks noGrp="1" noChangeArrowheads="1"/>
          </p:cNvSpPr>
          <p:nvPr>
            <p:ph idx="1"/>
          </p:nvPr>
        </p:nvSpPr>
        <p:spPr>
          <a:xfrm>
            <a:off x="457200" y="981075"/>
            <a:ext cx="8229600" cy="5145088"/>
          </a:xfrm>
        </p:spPr>
        <p:txBody>
          <a:bodyPr/>
          <a:lstStyle/>
          <a:p>
            <a:pPr algn="r" rtl="1" eaLnBrk="1" hangingPunct="1"/>
            <a:r>
              <a:rPr lang="ar-JO" sz="2400" dirty="0"/>
              <a:t>إذا أعطيت لديك البيانات التالية :</a:t>
            </a:r>
          </a:p>
          <a:p>
            <a:pPr algn="r" rtl="1" eaLnBrk="1" hangingPunct="1">
              <a:buFontTx/>
              <a:buNone/>
            </a:pPr>
            <a:endParaRPr lang="fr-FR" sz="2400" dirty="0"/>
          </a:p>
          <a:p>
            <a:pPr algn="r" rtl="1" eaLnBrk="1" hangingPunct="1">
              <a:buFontTx/>
              <a:buNone/>
            </a:pPr>
            <a:endParaRPr lang="fr-FR" dirty="0"/>
          </a:p>
          <a:p>
            <a:pPr algn="r" rtl="1" eaLnBrk="1" hangingPunct="1">
              <a:buFontTx/>
              <a:buNone/>
            </a:pPr>
            <a:endParaRPr lang="fr-FR" sz="2400" dirty="0"/>
          </a:p>
          <a:p>
            <a:pPr algn="r" rtl="1" eaLnBrk="1" hangingPunct="1">
              <a:buFontTx/>
              <a:buNone/>
            </a:pPr>
            <a:endParaRPr lang="fr-FR" dirty="0"/>
          </a:p>
          <a:p>
            <a:pPr algn="r" rtl="1" eaLnBrk="1" hangingPunct="1">
              <a:buFontTx/>
              <a:buNone/>
            </a:pPr>
            <a:endParaRPr lang="fr-FR" sz="2400" dirty="0"/>
          </a:p>
          <a:p>
            <a:pPr algn="r" rtl="1" eaLnBrk="1" hangingPunct="1">
              <a:buFontTx/>
              <a:buNone/>
            </a:pPr>
            <a:endParaRPr lang="fr-FR" dirty="0"/>
          </a:p>
          <a:p>
            <a:pPr algn="r" rtl="1" eaLnBrk="1" hangingPunct="1">
              <a:buFontTx/>
              <a:buNone/>
            </a:pPr>
            <a:endParaRPr lang="fr-FR" sz="2400" dirty="0"/>
          </a:p>
          <a:p>
            <a:pPr algn="r" rtl="1" eaLnBrk="1" hangingPunct="1">
              <a:buFontTx/>
              <a:buNone/>
            </a:pPr>
            <a:r>
              <a:rPr lang="ar-JO" sz="2400" dirty="0"/>
              <a:t>المطلوب تحديد التنبؤ للطلب للفترة السادسة</a:t>
            </a:r>
            <a:r>
              <a:rPr lang="en-US" sz="2400" dirty="0"/>
              <a:t>.</a:t>
            </a:r>
            <a:endParaRPr lang="en-US" sz="2000" dirty="0"/>
          </a:p>
        </p:txBody>
      </p:sp>
      <p:graphicFrame>
        <p:nvGraphicFramePr>
          <p:cNvPr id="2" name="Tableau 2">
            <a:extLst>
              <a:ext uri="{FF2B5EF4-FFF2-40B4-BE49-F238E27FC236}">
                <a16:creationId xmlns:a16="http://schemas.microsoft.com/office/drawing/2014/main" id="{2AA42A03-5B9A-4A80-891F-EDD88F947A30}"/>
              </a:ext>
            </a:extLst>
          </p:cNvPr>
          <p:cNvGraphicFramePr>
            <a:graphicFrameLocks noGrp="1"/>
          </p:cNvGraphicFramePr>
          <p:nvPr>
            <p:extLst>
              <p:ext uri="{D42A27DB-BD31-4B8C-83A1-F6EECF244321}">
                <p14:modId xmlns:p14="http://schemas.microsoft.com/office/powerpoint/2010/main" val="1891981662"/>
              </p:ext>
            </p:extLst>
          </p:nvPr>
        </p:nvGraphicFramePr>
        <p:xfrm>
          <a:off x="1403646" y="1700808"/>
          <a:ext cx="6142665" cy="2562924"/>
        </p:xfrm>
        <a:graphic>
          <a:graphicData uri="http://schemas.openxmlformats.org/drawingml/2006/table">
            <a:tbl>
              <a:tblPr firstRow="1" bandRow="1">
                <a:tableStyleId>{5C22544A-7EE6-4342-B048-85BDC9FD1C3A}</a:tableStyleId>
              </a:tblPr>
              <a:tblGrid>
                <a:gridCol w="2047555">
                  <a:extLst>
                    <a:ext uri="{9D8B030D-6E8A-4147-A177-3AD203B41FA5}">
                      <a16:colId xmlns:a16="http://schemas.microsoft.com/office/drawing/2014/main" val="2018079612"/>
                    </a:ext>
                  </a:extLst>
                </a:gridCol>
                <a:gridCol w="2047555">
                  <a:extLst>
                    <a:ext uri="{9D8B030D-6E8A-4147-A177-3AD203B41FA5}">
                      <a16:colId xmlns:a16="http://schemas.microsoft.com/office/drawing/2014/main" val="3449799588"/>
                    </a:ext>
                  </a:extLst>
                </a:gridCol>
                <a:gridCol w="2047555">
                  <a:extLst>
                    <a:ext uri="{9D8B030D-6E8A-4147-A177-3AD203B41FA5}">
                      <a16:colId xmlns:a16="http://schemas.microsoft.com/office/drawing/2014/main" val="4061661890"/>
                    </a:ext>
                  </a:extLst>
                </a:gridCol>
              </a:tblGrid>
              <a:tr h="366132">
                <a:tc>
                  <a:txBody>
                    <a:bodyPr/>
                    <a:lstStyle/>
                    <a:p>
                      <a:pPr algn="ctr"/>
                      <a:r>
                        <a:rPr lang="ar-SA" b="1" dirty="0"/>
                        <a:t>السنة</a:t>
                      </a:r>
                      <a:endParaRPr lang="fr-DZ" b="1" dirty="0"/>
                    </a:p>
                  </a:txBody>
                  <a:tcPr/>
                </a:tc>
                <a:tc>
                  <a:txBody>
                    <a:bodyPr/>
                    <a:lstStyle/>
                    <a:p>
                      <a:pPr algn="ctr"/>
                      <a:r>
                        <a:rPr lang="fr-FR" b="1" dirty="0"/>
                        <a:t>F</a:t>
                      </a:r>
                      <a:endParaRPr lang="fr-DZ" b="1" dirty="0"/>
                    </a:p>
                  </a:txBody>
                  <a:tcPr/>
                </a:tc>
                <a:tc>
                  <a:txBody>
                    <a:bodyPr/>
                    <a:lstStyle/>
                    <a:p>
                      <a:pPr algn="ctr"/>
                      <a:r>
                        <a:rPr lang="fr-FR" b="1" dirty="0"/>
                        <a:t>A</a:t>
                      </a:r>
                      <a:endParaRPr lang="fr-DZ" b="1" dirty="0"/>
                    </a:p>
                  </a:txBody>
                  <a:tcPr/>
                </a:tc>
                <a:extLst>
                  <a:ext uri="{0D108BD9-81ED-4DB2-BD59-A6C34878D82A}">
                    <a16:rowId xmlns:a16="http://schemas.microsoft.com/office/drawing/2014/main" val="2128516321"/>
                  </a:ext>
                </a:extLst>
              </a:tr>
              <a:tr h="366132">
                <a:tc>
                  <a:txBody>
                    <a:bodyPr/>
                    <a:lstStyle/>
                    <a:p>
                      <a:pPr algn="ctr"/>
                      <a:r>
                        <a:rPr lang="fr-FR" b="1" dirty="0"/>
                        <a:t>1</a:t>
                      </a:r>
                      <a:endParaRPr lang="fr-DZ" b="1" dirty="0"/>
                    </a:p>
                  </a:txBody>
                  <a:tcPr/>
                </a:tc>
                <a:tc>
                  <a:txBody>
                    <a:bodyPr/>
                    <a:lstStyle/>
                    <a:p>
                      <a:pPr algn="ctr"/>
                      <a:r>
                        <a:rPr lang="fr-FR" b="1" dirty="0"/>
                        <a:t>350</a:t>
                      </a:r>
                      <a:endParaRPr lang="fr-DZ" b="1" dirty="0"/>
                    </a:p>
                  </a:txBody>
                  <a:tcPr/>
                </a:tc>
                <a:tc>
                  <a:txBody>
                    <a:bodyPr/>
                    <a:lstStyle/>
                    <a:p>
                      <a:pPr algn="ctr"/>
                      <a:r>
                        <a:rPr lang="fr-FR" b="1" dirty="0"/>
                        <a:t>340</a:t>
                      </a:r>
                      <a:endParaRPr lang="fr-DZ" b="1" dirty="0"/>
                    </a:p>
                  </a:txBody>
                  <a:tcPr/>
                </a:tc>
                <a:extLst>
                  <a:ext uri="{0D108BD9-81ED-4DB2-BD59-A6C34878D82A}">
                    <a16:rowId xmlns:a16="http://schemas.microsoft.com/office/drawing/2014/main" val="2119207341"/>
                  </a:ext>
                </a:extLst>
              </a:tr>
              <a:tr h="366132">
                <a:tc>
                  <a:txBody>
                    <a:bodyPr/>
                    <a:lstStyle/>
                    <a:p>
                      <a:pPr algn="ctr"/>
                      <a:r>
                        <a:rPr lang="fr-FR" b="1" dirty="0"/>
                        <a:t>2</a:t>
                      </a:r>
                      <a:endParaRPr lang="fr-DZ" b="1" dirty="0"/>
                    </a:p>
                  </a:txBody>
                  <a:tcPr/>
                </a:tc>
                <a:tc>
                  <a:txBody>
                    <a:bodyPr/>
                    <a:lstStyle/>
                    <a:p>
                      <a:pPr algn="ctr"/>
                      <a:r>
                        <a:rPr lang="fr-FR" b="1" dirty="0"/>
                        <a:t>400</a:t>
                      </a:r>
                      <a:endParaRPr lang="fr-DZ" b="1" dirty="0"/>
                    </a:p>
                  </a:txBody>
                  <a:tcPr/>
                </a:tc>
                <a:tc>
                  <a:txBody>
                    <a:bodyPr/>
                    <a:lstStyle/>
                    <a:p>
                      <a:pPr algn="ctr"/>
                      <a:r>
                        <a:rPr lang="fr-FR" b="1" dirty="0"/>
                        <a:t>410</a:t>
                      </a:r>
                      <a:endParaRPr lang="fr-DZ" b="1" dirty="0"/>
                    </a:p>
                  </a:txBody>
                  <a:tcPr/>
                </a:tc>
                <a:extLst>
                  <a:ext uri="{0D108BD9-81ED-4DB2-BD59-A6C34878D82A}">
                    <a16:rowId xmlns:a16="http://schemas.microsoft.com/office/drawing/2014/main" val="4168783569"/>
                  </a:ext>
                </a:extLst>
              </a:tr>
              <a:tr h="366132">
                <a:tc>
                  <a:txBody>
                    <a:bodyPr/>
                    <a:lstStyle/>
                    <a:p>
                      <a:pPr algn="ctr"/>
                      <a:r>
                        <a:rPr lang="fr-FR" b="1" dirty="0"/>
                        <a:t>3</a:t>
                      </a:r>
                      <a:endParaRPr lang="fr-DZ" b="1" dirty="0"/>
                    </a:p>
                  </a:txBody>
                  <a:tcPr/>
                </a:tc>
                <a:tc>
                  <a:txBody>
                    <a:bodyPr/>
                    <a:lstStyle/>
                    <a:p>
                      <a:pPr algn="ctr"/>
                      <a:r>
                        <a:rPr lang="fr-FR" b="1" dirty="0"/>
                        <a:t>450</a:t>
                      </a:r>
                      <a:endParaRPr lang="fr-DZ" b="1" dirty="0"/>
                    </a:p>
                  </a:txBody>
                  <a:tcPr/>
                </a:tc>
                <a:tc>
                  <a:txBody>
                    <a:bodyPr/>
                    <a:lstStyle/>
                    <a:p>
                      <a:pPr algn="ctr"/>
                      <a:r>
                        <a:rPr lang="fr-FR" b="1" dirty="0"/>
                        <a:t>420</a:t>
                      </a:r>
                      <a:endParaRPr lang="fr-DZ" b="1" dirty="0"/>
                    </a:p>
                  </a:txBody>
                  <a:tcPr/>
                </a:tc>
                <a:extLst>
                  <a:ext uri="{0D108BD9-81ED-4DB2-BD59-A6C34878D82A}">
                    <a16:rowId xmlns:a16="http://schemas.microsoft.com/office/drawing/2014/main" val="3229504341"/>
                  </a:ext>
                </a:extLst>
              </a:tr>
              <a:tr h="366132">
                <a:tc>
                  <a:txBody>
                    <a:bodyPr/>
                    <a:lstStyle/>
                    <a:p>
                      <a:pPr algn="ctr"/>
                      <a:r>
                        <a:rPr lang="fr-FR" b="1" dirty="0"/>
                        <a:t>4</a:t>
                      </a:r>
                      <a:endParaRPr lang="fr-DZ" b="1" dirty="0"/>
                    </a:p>
                  </a:txBody>
                  <a:tcPr/>
                </a:tc>
                <a:tc>
                  <a:txBody>
                    <a:bodyPr/>
                    <a:lstStyle/>
                    <a:p>
                      <a:pPr algn="ctr"/>
                      <a:r>
                        <a:rPr lang="fr-FR" b="1" dirty="0"/>
                        <a:t>480</a:t>
                      </a:r>
                      <a:endParaRPr lang="fr-DZ" b="1" dirty="0"/>
                    </a:p>
                  </a:txBody>
                  <a:tcPr/>
                </a:tc>
                <a:tc>
                  <a:txBody>
                    <a:bodyPr/>
                    <a:lstStyle/>
                    <a:p>
                      <a:pPr algn="ctr"/>
                      <a:r>
                        <a:rPr lang="fr-FR" b="1" dirty="0"/>
                        <a:t>460</a:t>
                      </a:r>
                      <a:endParaRPr lang="fr-DZ" b="1" dirty="0"/>
                    </a:p>
                  </a:txBody>
                  <a:tcPr/>
                </a:tc>
                <a:extLst>
                  <a:ext uri="{0D108BD9-81ED-4DB2-BD59-A6C34878D82A}">
                    <a16:rowId xmlns:a16="http://schemas.microsoft.com/office/drawing/2014/main" val="2250434641"/>
                  </a:ext>
                </a:extLst>
              </a:tr>
              <a:tr h="366132">
                <a:tc>
                  <a:txBody>
                    <a:bodyPr/>
                    <a:lstStyle/>
                    <a:p>
                      <a:pPr algn="ctr"/>
                      <a:r>
                        <a:rPr lang="fr-FR" b="1" dirty="0"/>
                        <a:t>5</a:t>
                      </a:r>
                      <a:endParaRPr lang="fr-DZ" b="1" dirty="0"/>
                    </a:p>
                  </a:txBody>
                  <a:tcPr/>
                </a:tc>
                <a:tc>
                  <a:txBody>
                    <a:bodyPr/>
                    <a:lstStyle/>
                    <a:p>
                      <a:pPr algn="ctr"/>
                      <a:r>
                        <a:rPr lang="fr-FR" b="1" dirty="0"/>
                        <a:t>500</a:t>
                      </a:r>
                      <a:endParaRPr lang="fr-DZ" b="1" dirty="0"/>
                    </a:p>
                  </a:txBody>
                  <a:tcPr/>
                </a:tc>
                <a:tc>
                  <a:txBody>
                    <a:bodyPr/>
                    <a:lstStyle/>
                    <a:p>
                      <a:pPr algn="ctr"/>
                      <a:r>
                        <a:rPr lang="fr-FR" b="1" dirty="0"/>
                        <a:t>450</a:t>
                      </a:r>
                      <a:endParaRPr lang="fr-DZ" b="1" dirty="0"/>
                    </a:p>
                  </a:txBody>
                  <a:tcPr/>
                </a:tc>
                <a:extLst>
                  <a:ext uri="{0D108BD9-81ED-4DB2-BD59-A6C34878D82A}">
                    <a16:rowId xmlns:a16="http://schemas.microsoft.com/office/drawing/2014/main" val="186151876"/>
                  </a:ext>
                </a:extLst>
              </a:tr>
              <a:tr h="366132">
                <a:tc>
                  <a:txBody>
                    <a:bodyPr/>
                    <a:lstStyle/>
                    <a:p>
                      <a:pPr algn="ctr"/>
                      <a:r>
                        <a:rPr lang="fr-FR" b="1" dirty="0"/>
                        <a:t>6</a:t>
                      </a:r>
                      <a:endParaRPr lang="fr-DZ" b="1" dirty="0"/>
                    </a:p>
                  </a:txBody>
                  <a:tcPr/>
                </a:tc>
                <a:tc>
                  <a:txBody>
                    <a:bodyPr/>
                    <a:lstStyle/>
                    <a:p>
                      <a:pPr algn="ctr"/>
                      <a:r>
                        <a:rPr lang="fr-FR" b="1" dirty="0"/>
                        <a:t>?</a:t>
                      </a:r>
                      <a:endParaRPr lang="fr-DZ" b="1" dirty="0"/>
                    </a:p>
                  </a:txBody>
                  <a:tcPr/>
                </a:tc>
                <a:tc>
                  <a:txBody>
                    <a:bodyPr/>
                    <a:lstStyle/>
                    <a:p>
                      <a:pPr algn="ctr"/>
                      <a:r>
                        <a:rPr lang="fr-FR" b="1" dirty="0"/>
                        <a:t>----</a:t>
                      </a:r>
                      <a:endParaRPr lang="fr-DZ" b="1" dirty="0"/>
                    </a:p>
                  </a:txBody>
                  <a:tcPr/>
                </a:tc>
                <a:extLst>
                  <a:ext uri="{0D108BD9-81ED-4DB2-BD59-A6C34878D82A}">
                    <a16:rowId xmlns:a16="http://schemas.microsoft.com/office/drawing/2014/main" val="2371766760"/>
                  </a:ext>
                </a:extLst>
              </a:tr>
            </a:tbl>
          </a:graphicData>
        </a:graphic>
      </p:graphicFrame>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0724" name="Rectangle 2"/>
              <p:cNvSpPr>
                <a:spLocks noGrp="1" noChangeArrowheads="1"/>
              </p:cNvSpPr>
              <p:nvPr>
                <p:ph idx="1"/>
              </p:nvPr>
            </p:nvSpPr>
            <p:spPr>
              <a:xfrm>
                <a:off x="457200" y="908050"/>
                <a:ext cx="8291513" cy="5218113"/>
              </a:xfrm>
            </p:spPr>
            <p:txBody>
              <a:bodyPr/>
              <a:lstStyle/>
              <a:p>
                <a:pPr algn="r" rtl="1" eaLnBrk="1" hangingPunct="1">
                  <a:buFontTx/>
                  <a:buNone/>
                </a:pPr>
                <a:r>
                  <a:rPr lang="ar-JO" sz="2400" dirty="0"/>
                  <a:t>الحل:</a:t>
                </a:r>
              </a:p>
              <a:p>
                <a:pPr algn="r" rtl="1" eaLnBrk="1" hangingPunct="1">
                  <a:buFontTx/>
                  <a:buNone/>
                </a:pPr>
                <a:r>
                  <a:rPr lang="ar-JO" sz="2400" dirty="0"/>
                  <a:t>1- نحسب أولا قيمة</a:t>
                </a:r>
                <a:r>
                  <a:rPr lang="en-US" dirty="0"/>
                  <a:t>  </a:t>
                </a:r>
                <a:r>
                  <a:rPr lang="en-GB" dirty="0"/>
                  <a:t> </a:t>
                </a:r>
                <a:r>
                  <a:rPr lang="ar-JO" dirty="0"/>
                  <a:t> </a:t>
                </a:r>
              </a:p>
              <a:p>
                <a:pPr algn="r" rtl="1" eaLnBrk="1" hangingPunct="1">
                  <a:buFontTx/>
                  <a:buNone/>
                </a:pPr>
                <a:endParaRPr lang="ar-JO" dirty="0"/>
              </a:p>
              <a:p>
                <a:pPr algn="ctr" rtl="1" eaLnBrk="1" hangingPunct="1">
                  <a:buFontTx/>
                  <a:buNone/>
                </a:pPr>
                <a:endParaRPr lang="ar-JO" sz="2000" dirty="0"/>
              </a:p>
              <a:p>
                <a:pPr algn="ctr" rtl="1" eaLnBrk="1" hangingPunct="1">
                  <a:buFontTx/>
                  <a:buNone/>
                </a:pPr>
                <a:endParaRPr lang="ar-JO" sz="2000" dirty="0"/>
              </a:p>
              <a:p>
                <a:pPr algn="ctr" rtl="1" eaLnBrk="1" hangingPunct="1">
                  <a:buFontTx/>
                  <a:buNone/>
                </a:pPr>
                <a:endParaRPr lang="ar-JO" sz="2000" dirty="0"/>
              </a:p>
              <a:p>
                <a:pPr algn="ctr" rtl="1" eaLnBrk="1" hangingPunct="1">
                  <a:buFontTx/>
                  <a:buNone/>
                </a:pPr>
                <a:endParaRPr lang="en-US" sz="2400" dirty="0"/>
              </a:p>
              <a:p>
                <a:pPr algn="r" rtl="1" eaLnBrk="1" hangingPunct="1">
                  <a:buFontTx/>
                  <a:buNone/>
                </a:pPr>
                <a:r>
                  <a:rPr lang="ar-JO" sz="2400" dirty="0"/>
                  <a:t>2- نحسب قيمة التنبؤ للطلب للفترة السادسة كما يلي :</a:t>
                </a:r>
                <a:endParaRPr lang="en-US" sz="2400" dirty="0"/>
              </a:p>
              <a:p>
                <a:pPr algn="ctr" eaLnBrk="1" hangingPunct="1">
                  <a:buFontTx/>
                  <a:buNone/>
                </a:pPr>
                <a:r>
                  <a:rPr lang="ar-JO" sz="2400" dirty="0"/>
                  <a:t>                </a:t>
                </a:r>
                <a14:m>
                  <m:oMath xmlns:m="http://schemas.openxmlformats.org/officeDocument/2006/math">
                    <m:sSub>
                      <m:sSubPr>
                        <m:ctrlPr>
                          <a:rPr lang="en-US" sz="2400" i="1" dirty="0" smtClean="0">
                            <a:solidFill>
                              <a:srgbClr val="836967"/>
                            </a:solidFill>
                            <a:latin typeface="Cambria Math" panose="02040503050406030204" pitchFamily="18" charset="0"/>
                          </a:rPr>
                        </m:ctrlPr>
                      </m:sSubPr>
                      <m:e>
                        <m:r>
                          <a:rPr lang="en-US" sz="2400" i="1" dirty="0">
                            <a:latin typeface="Cambria Math" panose="02040503050406030204" pitchFamily="18" charset="0"/>
                          </a:rPr>
                          <m:t>𝐹</m:t>
                        </m:r>
                      </m:e>
                      <m:sub>
                        <m:r>
                          <a:rPr lang="en-US" sz="2400" i="0" dirty="0">
                            <a:latin typeface="Cambria Math" panose="02040503050406030204" pitchFamily="18" charset="0"/>
                          </a:rPr>
                          <m:t>6</m:t>
                        </m:r>
                      </m:sub>
                    </m:sSub>
                  </m:oMath>
                </a14:m>
                <a:r>
                  <a:rPr lang="ar-JO" sz="2400" dirty="0"/>
                  <a:t> </a:t>
                </a:r>
                <a:r>
                  <a:rPr lang="en-US" sz="2400" dirty="0"/>
                  <a:t>=</a:t>
                </a:r>
                <a:r>
                  <a:rPr lang="ar-JO" sz="2400" dirty="0"/>
                  <a:t> </a:t>
                </a:r>
                <a:r>
                  <a:rPr lang="en-US" sz="2400" dirty="0"/>
                  <a:t>500 + 0.33 (450-500)</a:t>
                </a:r>
              </a:p>
              <a:p>
                <a:pPr algn="ctr" rtl="1" eaLnBrk="1" hangingPunct="1">
                  <a:buFontTx/>
                  <a:buNone/>
                </a:pPr>
                <a:r>
                  <a:rPr lang="ar-JO" sz="2400" dirty="0"/>
                  <a:t>وحدة </a:t>
                </a:r>
                <a14:m>
                  <m:oMath xmlns:m="http://schemas.openxmlformats.org/officeDocument/2006/math">
                    <m:sSub>
                      <m:sSubPr>
                        <m:ctrlPr>
                          <a:rPr lang="en-US" sz="2400" i="1" dirty="0" smtClean="0">
                            <a:solidFill>
                              <a:srgbClr val="836967"/>
                            </a:solidFill>
                            <a:latin typeface="Cambria Math" panose="02040503050406030204" pitchFamily="18" charset="0"/>
                          </a:rPr>
                        </m:ctrlPr>
                      </m:sSubPr>
                      <m:e>
                        <m:r>
                          <a:rPr lang="en-US" sz="2400" i="1" dirty="0">
                            <a:latin typeface="Cambria Math" panose="02040503050406030204" pitchFamily="18" charset="0"/>
                          </a:rPr>
                          <m:t>𝐹</m:t>
                        </m:r>
                      </m:e>
                      <m:sub>
                        <m:r>
                          <a:rPr lang="en-US" sz="2400" i="0" dirty="0">
                            <a:latin typeface="Cambria Math" panose="02040503050406030204" pitchFamily="18" charset="0"/>
                          </a:rPr>
                          <m:t>6</m:t>
                        </m:r>
                      </m:sub>
                    </m:sSub>
                  </m:oMath>
                </a14:m>
                <a:r>
                  <a:rPr lang="en-US" sz="2400" dirty="0"/>
                  <a:t> = 484</a:t>
                </a:r>
                <a:r>
                  <a:rPr lang="en-US" sz="2000" dirty="0"/>
                  <a:t> </a:t>
                </a:r>
                <a:r>
                  <a:rPr lang="ar-JO" sz="2000" dirty="0"/>
                  <a:t>               </a:t>
                </a:r>
                <a:endParaRPr lang="en-US" sz="2000" dirty="0"/>
              </a:p>
            </p:txBody>
          </p:sp>
        </mc:Choice>
        <mc:Fallback xmlns="">
          <p:sp>
            <p:nvSpPr>
              <p:cNvPr id="30724" name="Rectangle 2"/>
              <p:cNvSpPr>
                <a:spLocks noGrp="1" noRot="1" noChangeAspect="1" noMove="1" noResize="1" noEditPoints="1" noAdjustHandles="1" noChangeArrowheads="1" noChangeShapeType="1" noTextEdit="1"/>
              </p:cNvSpPr>
              <p:nvPr>
                <p:ph sz="quarter" idx="1"/>
              </p:nvPr>
            </p:nvSpPr>
            <p:spPr>
              <a:xfrm>
                <a:off x="457200" y="908050"/>
                <a:ext cx="8291513" cy="5218113"/>
              </a:xfrm>
              <a:blipFill>
                <a:blip r:embed="rId2"/>
                <a:stretch>
                  <a:fillRect t="-935" r="-1176"/>
                </a:stretch>
              </a:blipFill>
            </p:spPr>
            <p:txBody>
              <a:bodyPr/>
              <a:lstStyle/>
              <a:p>
                <a:r>
                  <a:rPr lang="fr-DZ">
                    <a:noFill/>
                  </a:rPr>
                  <a:t> </a:t>
                </a:r>
              </a:p>
            </p:txBody>
          </p:sp>
        </mc:Fallback>
      </mc:AlternateContent>
      <p:grpSp>
        <p:nvGrpSpPr>
          <p:cNvPr id="2" name="Group 3"/>
          <p:cNvGrpSpPr>
            <a:grpSpLocks/>
          </p:cNvGrpSpPr>
          <p:nvPr/>
        </p:nvGrpSpPr>
        <p:grpSpPr bwMode="auto">
          <a:xfrm>
            <a:off x="4427538" y="1425575"/>
            <a:ext cx="2160587" cy="1282700"/>
            <a:chOff x="2699" y="2523"/>
            <a:chExt cx="1361" cy="808"/>
          </a:xfrm>
        </p:grpSpPr>
        <p:sp>
          <p:nvSpPr>
            <p:cNvPr id="30735" name="AutoShape 4"/>
            <p:cNvSpPr>
              <a:spLocks noChangeAspect="1" noChangeArrowheads="1" noTextEdit="1"/>
            </p:cNvSpPr>
            <p:nvPr/>
          </p:nvSpPr>
          <p:spPr bwMode="auto">
            <a:xfrm>
              <a:off x="2699" y="2795"/>
              <a:ext cx="1361" cy="519"/>
            </a:xfrm>
            <a:prstGeom prst="rect">
              <a:avLst/>
            </a:prstGeom>
            <a:noFill/>
            <a:ln w="9525">
              <a:noFill/>
              <a:miter lim="800000"/>
              <a:headEnd/>
              <a:tailEnd/>
            </a:ln>
          </p:spPr>
          <p:txBody>
            <a:bodyPr/>
            <a:lstStyle/>
            <a:p>
              <a:endParaRPr lang="fr-FR"/>
            </a:p>
          </p:txBody>
        </p:sp>
        <p:sp>
          <p:nvSpPr>
            <p:cNvPr id="30736" name="Line 5"/>
            <p:cNvSpPr>
              <a:spLocks noChangeShapeType="1"/>
            </p:cNvSpPr>
            <p:nvPr/>
          </p:nvSpPr>
          <p:spPr bwMode="auto">
            <a:xfrm>
              <a:off x="3340" y="3063"/>
              <a:ext cx="639" cy="1"/>
            </a:xfrm>
            <a:prstGeom prst="line">
              <a:avLst/>
            </a:prstGeom>
            <a:noFill/>
            <a:ln w="22225">
              <a:solidFill>
                <a:srgbClr val="000000"/>
              </a:solidFill>
              <a:round/>
              <a:headEnd/>
              <a:tailEnd/>
            </a:ln>
          </p:spPr>
          <p:txBody>
            <a:bodyPr/>
            <a:lstStyle/>
            <a:p>
              <a:endParaRPr lang="fr-FR"/>
            </a:p>
          </p:txBody>
        </p:sp>
        <p:sp>
          <p:nvSpPr>
            <p:cNvPr id="30737" name="Rectangle 6"/>
            <p:cNvSpPr>
              <a:spLocks noChangeArrowheads="1"/>
            </p:cNvSpPr>
            <p:nvPr/>
          </p:nvSpPr>
          <p:spPr bwMode="auto">
            <a:xfrm>
              <a:off x="3739" y="3091"/>
              <a:ext cx="10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Times New Roman" pitchFamily="18" charset="0"/>
                </a:rPr>
                <a:t>1</a:t>
              </a:r>
              <a:endParaRPr lang="en-US"/>
            </a:p>
          </p:txBody>
        </p:sp>
        <p:sp>
          <p:nvSpPr>
            <p:cNvPr id="30738" name="Rectangle 7"/>
            <p:cNvSpPr>
              <a:spLocks noChangeArrowheads="1"/>
            </p:cNvSpPr>
            <p:nvPr/>
          </p:nvSpPr>
          <p:spPr bwMode="auto">
            <a:xfrm>
              <a:off x="3579" y="2808"/>
              <a:ext cx="10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Times New Roman" pitchFamily="18" charset="0"/>
                </a:rPr>
                <a:t>2</a:t>
              </a:r>
              <a:endParaRPr lang="en-US"/>
            </a:p>
          </p:txBody>
        </p:sp>
        <p:sp>
          <p:nvSpPr>
            <p:cNvPr id="30739" name="Rectangle 8"/>
            <p:cNvSpPr>
              <a:spLocks noChangeArrowheads="1"/>
            </p:cNvSpPr>
            <p:nvPr/>
          </p:nvSpPr>
          <p:spPr bwMode="auto">
            <a:xfrm>
              <a:off x="3600" y="3068"/>
              <a:ext cx="11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Symbol" pitchFamily="18" charset="2"/>
                </a:rPr>
                <a:t>+</a:t>
              </a:r>
              <a:endParaRPr lang="en-US"/>
            </a:p>
          </p:txBody>
        </p:sp>
        <p:sp>
          <p:nvSpPr>
            <p:cNvPr id="30740" name="Rectangle 9"/>
            <p:cNvSpPr>
              <a:spLocks noChangeArrowheads="1"/>
            </p:cNvSpPr>
            <p:nvPr/>
          </p:nvSpPr>
          <p:spPr bwMode="auto">
            <a:xfrm>
              <a:off x="3178" y="2911"/>
              <a:ext cx="11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Symbol" pitchFamily="18" charset="2"/>
                </a:rPr>
                <a:t>=</a:t>
              </a:r>
              <a:endParaRPr lang="en-US"/>
            </a:p>
          </p:txBody>
        </p:sp>
        <p:sp>
          <p:nvSpPr>
            <p:cNvPr id="30741" name="Rectangle 10"/>
            <p:cNvSpPr>
              <a:spLocks noChangeArrowheads="1"/>
            </p:cNvSpPr>
            <p:nvPr/>
          </p:nvSpPr>
          <p:spPr bwMode="auto">
            <a:xfrm>
              <a:off x="3363" y="3091"/>
              <a:ext cx="100" cy="240"/>
            </a:xfrm>
            <a:prstGeom prst="rect">
              <a:avLst/>
            </a:prstGeom>
            <a:noFill/>
            <a:ln w="9525">
              <a:noFill/>
              <a:miter lim="800000"/>
              <a:headEnd/>
              <a:tailEnd/>
            </a:ln>
          </p:spPr>
          <p:txBody>
            <a:bodyPr wrap="none" lIns="0" tIns="0" rIns="0" bIns="0">
              <a:spAutoFit/>
            </a:bodyPr>
            <a:lstStyle/>
            <a:p>
              <a:r>
                <a:rPr lang="en-US" sz="2500" i="1">
                  <a:solidFill>
                    <a:srgbClr val="000000"/>
                  </a:solidFill>
                  <a:latin typeface="Times New Roman" pitchFamily="18" charset="0"/>
                </a:rPr>
                <a:t>n</a:t>
              </a:r>
              <a:endParaRPr lang="en-US"/>
            </a:p>
          </p:txBody>
        </p:sp>
        <p:sp>
          <p:nvSpPr>
            <p:cNvPr id="30742" name="Rectangle 11"/>
            <p:cNvSpPr>
              <a:spLocks noChangeArrowheads="1"/>
            </p:cNvSpPr>
            <p:nvPr/>
          </p:nvSpPr>
          <p:spPr bwMode="auto">
            <a:xfrm>
              <a:off x="2981" y="2911"/>
              <a:ext cx="126" cy="240"/>
            </a:xfrm>
            <a:prstGeom prst="rect">
              <a:avLst/>
            </a:prstGeom>
            <a:noFill/>
            <a:ln w="9525">
              <a:noFill/>
              <a:miter lim="800000"/>
              <a:headEnd/>
              <a:tailEnd/>
            </a:ln>
          </p:spPr>
          <p:txBody>
            <a:bodyPr wrap="none" lIns="0" tIns="0" rIns="0" bIns="0">
              <a:spAutoFit/>
            </a:bodyPr>
            <a:lstStyle/>
            <a:p>
              <a:r>
                <a:rPr lang="en-US" sz="2500" i="1">
                  <a:solidFill>
                    <a:srgbClr val="000000"/>
                  </a:solidFill>
                  <a:latin typeface="Symbol" pitchFamily="18" charset="2"/>
                </a:rPr>
                <a:t>a</a:t>
              </a:r>
              <a:endParaRPr lang="en-US"/>
            </a:p>
          </p:txBody>
        </p:sp>
        <p:sp>
          <p:nvSpPr>
            <p:cNvPr id="30743" name="Rectangle 12"/>
            <p:cNvSpPr>
              <a:spLocks noChangeArrowheads="1"/>
            </p:cNvSpPr>
            <p:nvPr/>
          </p:nvSpPr>
          <p:spPr bwMode="auto">
            <a:xfrm>
              <a:off x="3843" y="2523"/>
              <a:ext cx="126" cy="240"/>
            </a:xfrm>
            <a:prstGeom prst="rect">
              <a:avLst/>
            </a:prstGeom>
            <a:noFill/>
            <a:ln w="9525">
              <a:noFill/>
              <a:miter lim="800000"/>
              <a:headEnd/>
              <a:tailEnd/>
            </a:ln>
          </p:spPr>
          <p:txBody>
            <a:bodyPr wrap="none" lIns="0" tIns="0" rIns="0" bIns="0">
              <a:spAutoFit/>
            </a:bodyPr>
            <a:lstStyle/>
            <a:p>
              <a:r>
                <a:rPr lang="en-US" sz="2500" i="1">
                  <a:solidFill>
                    <a:srgbClr val="000000"/>
                  </a:solidFill>
                  <a:latin typeface="Symbol" pitchFamily="18" charset="2"/>
                </a:rPr>
                <a:t>a</a:t>
              </a:r>
              <a:endParaRPr lang="en-US"/>
            </a:p>
          </p:txBody>
        </p:sp>
      </p:grpSp>
      <p:grpSp>
        <p:nvGrpSpPr>
          <p:cNvPr id="3" name="Group 13"/>
          <p:cNvGrpSpPr>
            <a:grpSpLocks/>
          </p:cNvGrpSpPr>
          <p:nvPr/>
        </p:nvGrpSpPr>
        <p:grpSpPr bwMode="auto">
          <a:xfrm>
            <a:off x="5076825" y="2997200"/>
            <a:ext cx="2479675" cy="852488"/>
            <a:chOff x="3178" y="3294"/>
            <a:chExt cx="1562" cy="537"/>
          </a:xfrm>
        </p:grpSpPr>
        <p:sp>
          <p:nvSpPr>
            <p:cNvPr id="30727" name="Rectangle 14"/>
            <p:cNvSpPr>
              <a:spLocks noChangeArrowheads="1"/>
            </p:cNvSpPr>
            <p:nvPr/>
          </p:nvSpPr>
          <p:spPr bwMode="auto">
            <a:xfrm>
              <a:off x="3178" y="3372"/>
              <a:ext cx="11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Symbol" pitchFamily="18" charset="2"/>
                </a:rPr>
                <a:t>=</a:t>
              </a:r>
              <a:endParaRPr lang="en-US"/>
            </a:p>
          </p:txBody>
        </p:sp>
        <p:sp>
          <p:nvSpPr>
            <p:cNvPr id="30728" name="Rectangle 15"/>
            <p:cNvSpPr>
              <a:spLocks noChangeArrowheads="1"/>
            </p:cNvSpPr>
            <p:nvPr/>
          </p:nvSpPr>
          <p:spPr bwMode="auto">
            <a:xfrm>
              <a:off x="3596" y="3294"/>
              <a:ext cx="10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Times New Roman" pitchFamily="18" charset="0"/>
                </a:rPr>
                <a:t>2</a:t>
              </a:r>
              <a:endParaRPr lang="en-US"/>
            </a:p>
          </p:txBody>
        </p:sp>
        <p:sp>
          <p:nvSpPr>
            <p:cNvPr id="30729" name="Line 16"/>
            <p:cNvSpPr>
              <a:spLocks noChangeShapeType="1"/>
            </p:cNvSpPr>
            <p:nvPr/>
          </p:nvSpPr>
          <p:spPr bwMode="auto">
            <a:xfrm>
              <a:off x="3334" y="3538"/>
              <a:ext cx="639" cy="1"/>
            </a:xfrm>
            <a:prstGeom prst="line">
              <a:avLst/>
            </a:prstGeom>
            <a:noFill/>
            <a:ln w="22225">
              <a:solidFill>
                <a:srgbClr val="000000"/>
              </a:solidFill>
              <a:round/>
              <a:headEnd/>
              <a:tailEnd/>
            </a:ln>
          </p:spPr>
          <p:txBody>
            <a:bodyPr/>
            <a:lstStyle/>
            <a:p>
              <a:endParaRPr lang="fr-FR"/>
            </a:p>
          </p:txBody>
        </p:sp>
        <p:sp>
          <p:nvSpPr>
            <p:cNvPr id="30730" name="Rectangle 17"/>
            <p:cNvSpPr>
              <a:spLocks noChangeArrowheads="1"/>
            </p:cNvSpPr>
            <p:nvPr/>
          </p:nvSpPr>
          <p:spPr bwMode="auto">
            <a:xfrm>
              <a:off x="3379" y="3601"/>
              <a:ext cx="107" cy="230"/>
            </a:xfrm>
            <a:prstGeom prst="rect">
              <a:avLst/>
            </a:prstGeom>
            <a:noFill/>
            <a:ln w="9525">
              <a:noFill/>
              <a:miter lim="800000"/>
              <a:headEnd/>
              <a:tailEnd/>
            </a:ln>
          </p:spPr>
          <p:txBody>
            <a:bodyPr wrap="none" lIns="0" tIns="0" rIns="0" bIns="0">
              <a:spAutoFit/>
            </a:bodyPr>
            <a:lstStyle/>
            <a:p>
              <a:r>
                <a:rPr lang="ar-JO">
                  <a:solidFill>
                    <a:srgbClr val="000000"/>
                  </a:solidFill>
                  <a:latin typeface="Times New Roman" pitchFamily="18" charset="0"/>
                </a:rPr>
                <a:t>5</a:t>
              </a:r>
              <a:endParaRPr lang="en-US"/>
            </a:p>
          </p:txBody>
        </p:sp>
        <p:sp>
          <p:nvSpPr>
            <p:cNvPr id="30731" name="Rectangle 18"/>
            <p:cNvSpPr>
              <a:spLocks noChangeArrowheads="1"/>
            </p:cNvSpPr>
            <p:nvPr/>
          </p:nvSpPr>
          <p:spPr bwMode="auto">
            <a:xfrm>
              <a:off x="3586" y="3553"/>
              <a:ext cx="11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Symbol" pitchFamily="18" charset="2"/>
                </a:rPr>
                <a:t>+</a:t>
              </a:r>
              <a:endParaRPr lang="en-US"/>
            </a:p>
          </p:txBody>
        </p:sp>
        <p:sp>
          <p:nvSpPr>
            <p:cNvPr id="30732" name="Rectangle 19"/>
            <p:cNvSpPr>
              <a:spLocks noChangeArrowheads="1"/>
            </p:cNvSpPr>
            <p:nvPr/>
          </p:nvSpPr>
          <p:spPr bwMode="auto">
            <a:xfrm>
              <a:off x="3769" y="3571"/>
              <a:ext cx="10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Times New Roman" pitchFamily="18" charset="0"/>
                </a:rPr>
                <a:t>1</a:t>
              </a:r>
              <a:endParaRPr lang="en-US"/>
            </a:p>
          </p:txBody>
        </p:sp>
        <p:sp>
          <p:nvSpPr>
            <p:cNvPr id="30733" name="Rectangle 20"/>
            <p:cNvSpPr>
              <a:spLocks noChangeArrowheads="1"/>
            </p:cNvSpPr>
            <p:nvPr/>
          </p:nvSpPr>
          <p:spPr bwMode="auto">
            <a:xfrm>
              <a:off x="4085" y="3385"/>
              <a:ext cx="110" cy="240"/>
            </a:xfrm>
            <a:prstGeom prst="rect">
              <a:avLst/>
            </a:prstGeom>
            <a:noFill/>
            <a:ln w="9525">
              <a:noFill/>
              <a:miter lim="800000"/>
              <a:headEnd/>
              <a:tailEnd/>
            </a:ln>
          </p:spPr>
          <p:txBody>
            <a:bodyPr wrap="none" lIns="0" tIns="0" rIns="0" bIns="0">
              <a:spAutoFit/>
            </a:bodyPr>
            <a:lstStyle/>
            <a:p>
              <a:r>
                <a:rPr lang="en-US" sz="2500">
                  <a:solidFill>
                    <a:srgbClr val="000000"/>
                  </a:solidFill>
                  <a:latin typeface="Symbol" pitchFamily="18" charset="2"/>
                </a:rPr>
                <a:t>=</a:t>
              </a:r>
              <a:endParaRPr lang="en-US"/>
            </a:p>
          </p:txBody>
        </p:sp>
        <p:sp>
          <p:nvSpPr>
            <p:cNvPr id="30734" name="Rectangle 21"/>
            <p:cNvSpPr>
              <a:spLocks noChangeArrowheads="1"/>
            </p:cNvSpPr>
            <p:nvPr/>
          </p:nvSpPr>
          <p:spPr bwMode="auto">
            <a:xfrm>
              <a:off x="4315" y="3430"/>
              <a:ext cx="425" cy="230"/>
            </a:xfrm>
            <a:prstGeom prst="rect">
              <a:avLst/>
            </a:prstGeom>
            <a:noFill/>
            <a:ln w="9525">
              <a:noFill/>
              <a:miter lim="800000"/>
              <a:headEnd/>
              <a:tailEnd/>
            </a:ln>
          </p:spPr>
          <p:txBody>
            <a:bodyPr lIns="0" tIns="0" rIns="0" bIns="0">
              <a:spAutoFit/>
            </a:bodyPr>
            <a:lstStyle/>
            <a:p>
              <a:r>
                <a:rPr lang="en-US">
                  <a:solidFill>
                    <a:srgbClr val="000000"/>
                  </a:solidFill>
                  <a:latin typeface="Times New Roman" pitchFamily="18" charset="0"/>
                </a:rPr>
                <a:t>0.33</a:t>
              </a:r>
              <a:endParaRPr lang="en-US"/>
            </a:p>
          </p:txBody>
        </p:sp>
      </p:gr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3"/>
          <p:cNvSpPr>
            <a:spLocks noGrp="1" noChangeArrowheads="1"/>
          </p:cNvSpPr>
          <p:nvPr>
            <p:ph type="title"/>
          </p:nvPr>
        </p:nvSpPr>
        <p:spPr>
          <a:xfrm>
            <a:off x="457200" y="274638"/>
            <a:ext cx="8229600" cy="561975"/>
          </a:xfrm>
        </p:spPr>
        <p:txBody>
          <a:bodyPr/>
          <a:lstStyle/>
          <a:p>
            <a:pPr algn="r" rtl="1" eaLnBrk="1" hangingPunct="1"/>
            <a:r>
              <a:rPr lang="ar-JO" sz="2800" dirty="0"/>
              <a:t>مثال :</a:t>
            </a:r>
            <a:endParaRPr lang="en-US" sz="2800" dirty="0"/>
          </a:p>
        </p:txBody>
      </p:sp>
      <p:sp>
        <p:nvSpPr>
          <p:cNvPr id="31749" name="Rectangle 2"/>
          <p:cNvSpPr>
            <a:spLocks noGrp="1" noChangeArrowheads="1"/>
          </p:cNvSpPr>
          <p:nvPr>
            <p:ph idx="1"/>
          </p:nvPr>
        </p:nvSpPr>
        <p:spPr>
          <a:xfrm>
            <a:off x="457200" y="908050"/>
            <a:ext cx="8229600" cy="5218113"/>
          </a:xfrm>
        </p:spPr>
        <p:txBody>
          <a:bodyPr/>
          <a:lstStyle/>
          <a:p>
            <a:pPr algn="r" rtl="1" eaLnBrk="1" hangingPunct="1"/>
            <a:r>
              <a:rPr lang="ar-JO" sz="2400" dirty="0"/>
              <a:t>إذا كان الإنتاج السنوي لأحد</a:t>
            </a:r>
            <a:r>
              <a:rPr lang="en-US" sz="2400" dirty="0"/>
              <a:t> </a:t>
            </a:r>
            <a:r>
              <a:rPr lang="ar-JO" sz="2400" dirty="0"/>
              <a:t>مصانع المواد الغذائية لعدة سنوات كما هو</a:t>
            </a:r>
            <a:r>
              <a:rPr lang="en-GB" sz="2400" dirty="0"/>
              <a:t> </a:t>
            </a:r>
            <a:r>
              <a:rPr lang="ar-JO" sz="2400" dirty="0"/>
              <a:t>أدناه وأن الشركة تعتمد معامل تمهيد أسي مقداره 0.3.</a:t>
            </a:r>
          </a:p>
          <a:p>
            <a:pPr algn="r" eaLnBrk="1" hangingPunct="1">
              <a:buFontTx/>
              <a:buNone/>
            </a:pPr>
            <a:endParaRPr lang="en-US" sz="2400" dirty="0">
              <a:solidFill>
                <a:schemeClr val="tx2"/>
              </a:solidFill>
            </a:endParaRPr>
          </a:p>
        </p:txBody>
      </p:sp>
      <p:sp>
        <p:nvSpPr>
          <p:cNvPr id="31748" name="Slide Number Placeholder 5"/>
          <p:cNvSpPr>
            <a:spLocks noGrp="1"/>
          </p:cNvSpPr>
          <p:nvPr>
            <p:ph type="sldNum" sz="quarter" idx="12"/>
          </p:nvPr>
        </p:nvSpPr>
        <p:spPr>
          <a:noFill/>
        </p:spPr>
        <p:txBody>
          <a:bodyPr/>
          <a:lstStyle/>
          <a:p>
            <a:fld id="{CE2F9D4C-F75F-4A82-9263-E46235BBCA8C}" type="slidenum">
              <a:rPr lang="ar-SA" smtClean="0"/>
              <a:pPr/>
              <a:t>8</a:t>
            </a:fld>
            <a:endParaRPr lang="en-US"/>
          </a:p>
        </p:txBody>
      </p:sp>
      <p:sp>
        <p:nvSpPr>
          <p:cNvPr id="31751" name="Rectangle 4"/>
          <p:cNvSpPr>
            <a:spLocks noChangeArrowheads="1"/>
          </p:cNvSpPr>
          <p:nvPr/>
        </p:nvSpPr>
        <p:spPr bwMode="auto">
          <a:xfrm>
            <a:off x="5070475" y="5199063"/>
            <a:ext cx="3118161" cy="677108"/>
          </a:xfrm>
          <a:prstGeom prst="rect">
            <a:avLst/>
          </a:prstGeom>
          <a:noFill/>
          <a:ln w="9525">
            <a:noFill/>
            <a:miter lim="800000"/>
            <a:headEnd/>
            <a:tailEnd/>
          </a:ln>
        </p:spPr>
        <p:txBody>
          <a:bodyPr wrap="none">
            <a:spAutoFit/>
          </a:bodyPr>
          <a:lstStyle/>
          <a:p>
            <a:r>
              <a:rPr lang="ar-JO" sz="2000" b="1" dirty="0"/>
              <a:t>المطلوب</a:t>
            </a:r>
            <a:r>
              <a:rPr lang="ar-SA" sz="2000" b="1" dirty="0"/>
              <a:t>:</a:t>
            </a:r>
            <a:r>
              <a:rPr lang="ar-JO" sz="2000" b="1" dirty="0"/>
              <a:t> التنبؤ للطلب لسنة 2009.</a:t>
            </a:r>
            <a:br>
              <a:rPr lang="ar-JO" dirty="0">
                <a:solidFill>
                  <a:schemeClr val="tx2"/>
                </a:solidFill>
              </a:rPr>
            </a:br>
            <a:endParaRPr lang="en-US" dirty="0">
              <a:solidFill>
                <a:schemeClr val="tx2"/>
              </a:solidFill>
            </a:endParaRPr>
          </a:p>
        </p:txBody>
      </p:sp>
      <p:graphicFrame>
        <p:nvGraphicFramePr>
          <p:cNvPr id="2" name="Tableau 2">
            <a:extLst>
              <a:ext uri="{FF2B5EF4-FFF2-40B4-BE49-F238E27FC236}">
                <a16:creationId xmlns:a16="http://schemas.microsoft.com/office/drawing/2014/main" id="{9E5B4362-CBCA-4314-BF99-BB70E6504793}"/>
              </a:ext>
            </a:extLst>
          </p:cNvPr>
          <p:cNvGraphicFramePr>
            <a:graphicFrameLocks noGrp="1"/>
          </p:cNvGraphicFramePr>
          <p:nvPr>
            <p:extLst>
              <p:ext uri="{D42A27DB-BD31-4B8C-83A1-F6EECF244321}">
                <p14:modId xmlns:p14="http://schemas.microsoft.com/office/powerpoint/2010/main" val="866896831"/>
              </p:ext>
            </p:extLst>
          </p:nvPr>
        </p:nvGraphicFramePr>
        <p:xfrm>
          <a:off x="1691679" y="1999622"/>
          <a:ext cx="6015408" cy="2581509"/>
        </p:xfrm>
        <a:graphic>
          <a:graphicData uri="http://schemas.openxmlformats.org/drawingml/2006/table">
            <a:tbl>
              <a:tblPr firstRow="1" bandRow="1">
                <a:tableStyleId>{5C22544A-7EE6-4342-B048-85BDC9FD1C3A}</a:tableStyleId>
              </a:tblPr>
              <a:tblGrid>
                <a:gridCol w="2005136">
                  <a:extLst>
                    <a:ext uri="{9D8B030D-6E8A-4147-A177-3AD203B41FA5}">
                      <a16:colId xmlns:a16="http://schemas.microsoft.com/office/drawing/2014/main" val="1218763961"/>
                    </a:ext>
                  </a:extLst>
                </a:gridCol>
                <a:gridCol w="2005136">
                  <a:extLst>
                    <a:ext uri="{9D8B030D-6E8A-4147-A177-3AD203B41FA5}">
                      <a16:colId xmlns:a16="http://schemas.microsoft.com/office/drawing/2014/main" val="2209931886"/>
                    </a:ext>
                  </a:extLst>
                </a:gridCol>
                <a:gridCol w="2005136">
                  <a:extLst>
                    <a:ext uri="{9D8B030D-6E8A-4147-A177-3AD203B41FA5}">
                      <a16:colId xmlns:a16="http://schemas.microsoft.com/office/drawing/2014/main" val="1632725801"/>
                    </a:ext>
                  </a:extLst>
                </a:gridCol>
              </a:tblGrid>
              <a:tr h="368787">
                <a:tc>
                  <a:txBody>
                    <a:bodyPr/>
                    <a:lstStyle/>
                    <a:p>
                      <a:pPr algn="ctr"/>
                      <a:r>
                        <a:rPr lang="ar-SA" b="1" dirty="0"/>
                        <a:t>السنة</a:t>
                      </a:r>
                      <a:endParaRPr lang="fr-DZ" b="1" dirty="0"/>
                    </a:p>
                  </a:txBody>
                  <a:tcPr/>
                </a:tc>
                <a:tc>
                  <a:txBody>
                    <a:bodyPr/>
                    <a:lstStyle/>
                    <a:p>
                      <a:pPr algn="ctr"/>
                      <a:r>
                        <a:rPr lang="ar-SA" b="1" dirty="0"/>
                        <a:t>الطلب الفعلي</a:t>
                      </a:r>
                      <a:endParaRPr lang="fr-DZ" b="1" dirty="0"/>
                    </a:p>
                  </a:txBody>
                  <a:tcPr/>
                </a:tc>
                <a:tc>
                  <a:txBody>
                    <a:bodyPr/>
                    <a:lstStyle/>
                    <a:p>
                      <a:pPr algn="ctr"/>
                      <a:r>
                        <a:rPr lang="ar-SA" b="1" dirty="0"/>
                        <a:t>المتنبئ به</a:t>
                      </a:r>
                      <a:endParaRPr lang="fr-DZ" b="1" dirty="0"/>
                    </a:p>
                  </a:txBody>
                  <a:tcPr/>
                </a:tc>
                <a:extLst>
                  <a:ext uri="{0D108BD9-81ED-4DB2-BD59-A6C34878D82A}">
                    <a16:rowId xmlns:a16="http://schemas.microsoft.com/office/drawing/2014/main" val="2413787885"/>
                  </a:ext>
                </a:extLst>
              </a:tr>
              <a:tr h="368787">
                <a:tc>
                  <a:txBody>
                    <a:bodyPr/>
                    <a:lstStyle/>
                    <a:p>
                      <a:pPr algn="ctr"/>
                      <a:r>
                        <a:rPr lang="ar-SA" b="1" dirty="0"/>
                        <a:t>2004</a:t>
                      </a:r>
                      <a:endParaRPr lang="fr-DZ" b="1" dirty="0"/>
                    </a:p>
                  </a:txBody>
                  <a:tcPr/>
                </a:tc>
                <a:tc>
                  <a:txBody>
                    <a:bodyPr/>
                    <a:lstStyle/>
                    <a:p>
                      <a:pPr algn="ctr"/>
                      <a:r>
                        <a:rPr lang="ar-SA" b="1" dirty="0"/>
                        <a:t>450</a:t>
                      </a:r>
                      <a:endParaRPr lang="fr-DZ" b="1" dirty="0"/>
                    </a:p>
                  </a:txBody>
                  <a:tcPr/>
                </a:tc>
                <a:tc>
                  <a:txBody>
                    <a:bodyPr/>
                    <a:lstStyle/>
                    <a:p>
                      <a:pPr algn="ctr"/>
                      <a:r>
                        <a:rPr lang="ar-SA" b="1" dirty="0"/>
                        <a:t>410</a:t>
                      </a:r>
                      <a:endParaRPr lang="fr-DZ" b="1" dirty="0"/>
                    </a:p>
                  </a:txBody>
                  <a:tcPr/>
                </a:tc>
                <a:extLst>
                  <a:ext uri="{0D108BD9-81ED-4DB2-BD59-A6C34878D82A}">
                    <a16:rowId xmlns:a16="http://schemas.microsoft.com/office/drawing/2014/main" val="3648753341"/>
                  </a:ext>
                </a:extLst>
              </a:tr>
              <a:tr h="368787">
                <a:tc>
                  <a:txBody>
                    <a:bodyPr/>
                    <a:lstStyle/>
                    <a:p>
                      <a:pPr algn="ctr"/>
                      <a:r>
                        <a:rPr lang="ar-SA" b="1" dirty="0"/>
                        <a:t>2005</a:t>
                      </a:r>
                      <a:endParaRPr lang="fr-DZ" b="1" dirty="0"/>
                    </a:p>
                  </a:txBody>
                  <a:tcPr/>
                </a:tc>
                <a:tc>
                  <a:txBody>
                    <a:bodyPr/>
                    <a:lstStyle/>
                    <a:p>
                      <a:pPr algn="ctr"/>
                      <a:r>
                        <a:rPr lang="ar-SA" b="1" dirty="0"/>
                        <a:t>495</a:t>
                      </a:r>
                      <a:endParaRPr lang="fr-DZ" b="1" dirty="0"/>
                    </a:p>
                  </a:txBody>
                  <a:tcPr/>
                </a:tc>
                <a:tc>
                  <a:txBody>
                    <a:bodyPr/>
                    <a:lstStyle/>
                    <a:p>
                      <a:pPr algn="ctr"/>
                      <a:endParaRPr lang="fr-DZ" b="1" dirty="0"/>
                    </a:p>
                  </a:txBody>
                  <a:tcPr/>
                </a:tc>
                <a:extLst>
                  <a:ext uri="{0D108BD9-81ED-4DB2-BD59-A6C34878D82A}">
                    <a16:rowId xmlns:a16="http://schemas.microsoft.com/office/drawing/2014/main" val="1071003227"/>
                  </a:ext>
                </a:extLst>
              </a:tr>
              <a:tr h="368787">
                <a:tc>
                  <a:txBody>
                    <a:bodyPr/>
                    <a:lstStyle/>
                    <a:p>
                      <a:pPr algn="ctr"/>
                      <a:r>
                        <a:rPr lang="ar-SA" b="1" dirty="0"/>
                        <a:t>2006</a:t>
                      </a:r>
                      <a:endParaRPr lang="fr-DZ" b="1" dirty="0"/>
                    </a:p>
                  </a:txBody>
                  <a:tcPr/>
                </a:tc>
                <a:tc>
                  <a:txBody>
                    <a:bodyPr/>
                    <a:lstStyle/>
                    <a:p>
                      <a:pPr algn="ctr"/>
                      <a:r>
                        <a:rPr lang="ar-SA" b="1" dirty="0"/>
                        <a:t>518</a:t>
                      </a:r>
                      <a:endParaRPr lang="fr-DZ" b="1" dirty="0"/>
                    </a:p>
                  </a:txBody>
                  <a:tcPr/>
                </a:tc>
                <a:tc>
                  <a:txBody>
                    <a:bodyPr/>
                    <a:lstStyle/>
                    <a:p>
                      <a:pPr algn="ctr"/>
                      <a:endParaRPr lang="fr-DZ" b="1" dirty="0"/>
                    </a:p>
                  </a:txBody>
                  <a:tcPr/>
                </a:tc>
                <a:extLst>
                  <a:ext uri="{0D108BD9-81ED-4DB2-BD59-A6C34878D82A}">
                    <a16:rowId xmlns:a16="http://schemas.microsoft.com/office/drawing/2014/main" val="1596972228"/>
                  </a:ext>
                </a:extLst>
              </a:tr>
              <a:tr h="368787">
                <a:tc>
                  <a:txBody>
                    <a:bodyPr/>
                    <a:lstStyle/>
                    <a:p>
                      <a:pPr algn="ctr"/>
                      <a:r>
                        <a:rPr lang="ar-SA" b="1" dirty="0"/>
                        <a:t>2007</a:t>
                      </a:r>
                      <a:endParaRPr lang="fr-DZ" b="1" dirty="0"/>
                    </a:p>
                  </a:txBody>
                  <a:tcPr/>
                </a:tc>
                <a:tc>
                  <a:txBody>
                    <a:bodyPr/>
                    <a:lstStyle/>
                    <a:p>
                      <a:pPr algn="ctr"/>
                      <a:r>
                        <a:rPr lang="ar-SA" b="1" dirty="0"/>
                        <a:t>563</a:t>
                      </a:r>
                      <a:endParaRPr lang="fr-DZ" b="1" dirty="0"/>
                    </a:p>
                  </a:txBody>
                  <a:tcPr/>
                </a:tc>
                <a:tc>
                  <a:txBody>
                    <a:bodyPr/>
                    <a:lstStyle/>
                    <a:p>
                      <a:pPr algn="ctr"/>
                      <a:endParaRPr lang="fr-DZ" b="1"/>
                    </a:p>
                  </a:txBody>
                  <a:tcPr/>
                </a:tc>
                <a:extLst>
                  <a:ext uri="{0D108BD9-81ED-4DB2-BD59-A6C34878D82A}">
                    <a16:rowId xmlns:a16="http://schemas.microsoft.com/office/drawing/2014/main" val="2119615936"/>
                  </a:ext>
                </a:extLst>
              </a:tr>
              <a:tr h="368787">
                <a:tc>
                  <a:txBody>
                    <a:bodyPr/>
                    <a:lstStyle/>
                    <a:p>
                      <a:pPr algn="ctr"/>
                      <a:r>
                        <a:rPr lang="ar-SA" b="1" dirty="0"/>
                        <a:t>2008</a:t>
                      </a:r>
                      <a:endParaRPr lang="fr-DZ" b="1" dirty="0"/>
                    </a:p>
                  </a:txBody>
                  <a:tcPr/>
                </a:tc>
                <a:tc>
                  <a:txBody>
                    <a:bodyPr/>
                    <a:lstStyle/>
                    <a:p>
                      <a:pPr algn="ctr"/>
                      <a:r>
                        <a:rPr lang="ar-SA" b="1" dirty="0"/>
                        <a:t>584</a:t>
                      </a:r>
                      <a:endParaRPr lang="fr-DZ" b="1" dirty="0"/>
                    </a:p>
                  </a:txBody>
                  <a:tcPr/>
                </a:tc>
                <a:tc>
                  <a:txBody>
                    <a:bodyPr/>
                    <a:lstStyle/>
                    <a:p>
                      <a:pPr algn="ctr"/>
                      <a:endParaRPr lang="fr-DZ" b="1"/>
                    </a:p>
                  </a:txBody>
                  <a:tcPr/>
                </a:tc>
                <a:extLst>
                  <a:ext uri="{0D108BD9-81ED-4DB2-BD59-A6C34878D82A}">
                    <a16:rowId xmlns:a16="http://schemas.microsoft.com/office/drawing/2014/main" val="419057563"/>
                  </a:ext>
                </a:extLst>
              </a:tr>
              <a:tr h="368787">
                <a:tc>
                  <a:txBody>
                    <a:bodyPr/>
                    <a:lstStyle/>
                    <a:p>
                      <a:pPr algn="ctr"/>
                      <a:r>
                        <a:rPr lang="ar-SA" b="1" dirty="0"/>
                        <a:t>2009</a:t>
                      </a:r>
                      <a:endParaRPr lang="fr-DZ" b="1" dirty="0"/>
                    </a:p>
                  </a:txBody>
                  <a:tcPr/>
                </a:tc>
                <a:tc>
                  <a:txBody>
                    <a:bodyPr/>
                    <a:lstStyle/>
                    <a:p>
                      <a:pPr algn="ctr"/>
                      <a:endParaRPr lang="fr-DZ" b="1" dirty="0"/>
                    </a:p>
                  </a:txBody>
                  <a:tcPr/>
                </a:tc>
                <a:tc>
                  <a:txBody>
                    <a:bodyPr/>
                    <a:lstStyle/>
                    <a:p>
                      <a:pPr algn="ctr"/>
                      <a:endParaRPr lang="fr-DZ" b="1" dirty="0"/>
                    </a:p>
                  </a:txBody>
                  <a:tcPr/>
                </a:tc>
                <a:extLst>
                  <a:ext uri="{0D108BD9-81ED-4DB2-BD59-A6C34878D82A}">
                    <a16:rowId xmlns:a16="http://schemas.microsoft.com/office/drawing/2014/main" val="2370995669"/>
                  </a:ext>
                </a:extLst>
              </a:tr>
            </a:tbl>
          </a:graphicData>
        </a:graphic>
      </p:graphicFrame>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idx="1"/>
          </p:nvPr>
        </p:nvSpPr>
        <p:spPr>
          <a:xfrm>
            <a:off x="457200" y="620713"/>
            <a:ext cx="8229600" cy="5505450"/>
          </a:xfrm>
        </p:spPr>
        <p:txBody>
          <a:bodyPr/>
          <a:lstStyle/>
          <a:p>
            <a:pPr algn="r" rtl="1" eaLnBrk="1" hangingPunct="1"/>
            <a:r>
              <a:rPr lang="ar-JO" sz="2400" dirty="0"/>
              <a:t>الحل:   </a:t>
            </a:r>
            <a:endParaRPr lang="en-US" sz="2400" dirty="0"/>
          </a:p>
          <a:p>
            <a:pPr algn="ctr" rtl="1">
              <a:lnSpc>
                <a:spcPct val="80000"/>
              </a:lnSpc>
              <a:buNone/>
            </a:pPr>
            <a:r>
              <a:rPr lang="ar-JO" sz="2800" dirty="0"/>
              <a:t> </a:t>
            </a: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t</a:t>
            </a:r>
            <a:r>
              <a:rPr lang="en-US" sz="2800" b="1" dirty="0">
                <a:solidFill>
                  <a:srgbClr val="000000"/>
                </a:solidFill>
                <a:cs typeface="Times New Roman" pitchFamily="18" charset="0"/>
              </a:rPr>
              <a:t>= F</a:t>
            </a:r>
            <a:r>
              <a:rPr lang="en-US" sz="2800" b="1" baseline="-30000" dirty="0">
                <a:solidFill>
                  <a:srgbClr val="000000"/>
                </a:solidFill>
                <a:cs typeface="Times New Roman" pitchFamily="18" charset="0"/>
              </a:rPr>
              <a:t>t-1 </a:t>
            </a:r>
            <a:r>
              <a:rPr lang="en-US" sz="2800" b="1" dirty="0">
                <a:solidFill>
                  <a:srgbClr val="000000"/>
                </a:solidFill>
                <a:cs typeface="Times New Roman" pitchFamily="18" charset="0"/>
              </a:rPr>
              <a:t>+ α (A</a:t>
            </a:r>
            <a:r>
              <a:rPr lang="en-US" sz="2800" b="1" baseline="-30000" dirty="0">
                <a:solidFill>
                  <a:srgbClr val="000000"/>
                </a:solidFill>
                <a:cs typeface="Times New Roman" pitchFamily="18" charset="0"/>
              </a:rPr>
              <a:t>t-1 </a:t>
            </a:r>
            <a:r>
              <a:rPr lang="en-US" sz="2800" b="1" dirty="0">
                <a:solidFill>
                  <a:srgbClr val="000000"/>
                </a:solidFill>
                <a:cs typeface="Times New Roman" pitchFamily="18" charset="0"/>
              </a:rPr>
              <a:t>– F</a:t>
            </a:r>
            <a:r>
              <a:rPr lang="en-US" sz="2800" b="1" baseline="-30000" dirty="0">
                <a:solidFill>
                  <a:srgbClr val="000000"/>
                </a:solidFill>
                <a:cs typeface="Times New Roman" pitchFamily="18" charset="0"/>
              </a:rPr>
              <a:t> t-1</a:t>
            </a:r>
            <a:r>
              <a:rPr lang="en-US" sz="2800" b="1" dirty="0">
                <a:solidFill>
                  <a:srgbClr val="000000"/>
                </a:solidFill>
                <a:cs typeface="Times New Roman" pitchFamily="18" charset="0"/>
              </a:rPr>
              <a:t>)</a:t>
            </a:r>
            <a:r>
              <a:rPr lang="ar-JO" sz="2800" dirty="0"/>
              <a:t> </a:t>
            </a:r>
          </a:p>
          <a:p>
            <a:pPr algn="r" rtl="1">
              <a:lnSpc>
                <a:spcPct val="80000"/>
              </a:lnSpc>
              <a:buNone/>
            </a:pPr>
            <a:endParaRPr lang="fr-FR" dirty="0"/>
          </a:p>
          <a:p>
            <a:pPr eaLnBrk="1" hangingPunct="1">
              <a:lnSpc>
                <a:spcPct val="150000"/>
              </a:lnSpc>
              <a:buFontTx/>
              <a:buNone/>
            </a:pP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2005 </a:t>
            </a:r>
            <a:r>
              <a:rPr lang="en-US" sz="2800" dirty="0"/>
              <a:t>= </a:t>
            </a:r>
            <a:r>
              <a:rPr lang="en-US" sz="2400" dirty="0"/>
              <a:t>410+ </a:t>
            </a:r>
            <a:r>
              <a:rPr lang="ar-JO" sz="2400" dirty="0"/>
              <a:t>0.3</a:t>
            </a:r>
            <a:r>
              <a:rPr lang="en-US" sz="2400" dirty="0"/>
              <a:t> </a:t>
            </a:r>
            <a:r>
              <a:rPr lang="ar-JO" sz="2400" dirty="0"/>
              <a:t>)</a:t>
            </a:r>
            <a:r>
              <a:rPr lang="en-US" sz="2400" dirty="0"/>
              <a:t>450 –</a:t>
            </a:r>
            <a:r>
              <a:rPr lang="ar-JO" sz="2400" dirty="0"/>
              <a:t> </a:t>
            </a:r>
            <a:r>
              <a:rPr lang="en-US" sz="2400" dirty="0"/>
              <a:t>410 </a:t>
            </a:r>
            <a:r>
              <a:rPr lang="ar-JO" sz="2400" dirty="0"/>
              <a:t>(</a:t>
            </a:r>
            <a:r>
              <a:rPr lang="en-US" sz="2400" dirty="0"/>
              <a:t> = 422</a:t>
            </a:r>
            <a:endParaRPr lang="ar-JO" sz="2400" dirty="0"/>
          </a:p>
          <a:p>
            <a:pPr eaLnBrk="1" hangingPunct="1">
              <a:lnSpc>
                <a:spcPct val="150000"/>
              </a:lnSpc>
              <a:buFontTx/>
              <a:buNone/>
            </a:pP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2006 </a:t>
            </a:r>
            <a:r>
              <a:rPr lang="en-US" sz="2800" dirty="0"/>
              <a:t>= </a:t>
            </a:r>
            <a:r>
              <a:rPr lang="en-US" sz="2400" dirty="0"/>
              <a:t>422 +</a:t>
            </a:r>
            <a:r>
              <a:rPr lang="en-US" sz="2000" dirty="0"/>
              <a:t> </a:t>
            </a:r>
            <a:r>
              <a:rPr lang="ar-JO" sz="2400" dirty="0"/>
              <a:t>0.3</a:t>
            </a:r>
            <a:r>
              <a:rPr lang="en-US" sz="2400" dirty="0"/>
              <a:t> (495</a:t>
            </a:r>
            <a:r>
              <a:rPr lang="en-US" sz="2000" dirty="0"/>
              <a:t> </a:t>
            </a:r>
            <a:r>
              <a:rPr lang="en-US" sz="2400" dirty="0"/>
              <a:t>-</a:t>
            </a:r>
            <a:r>
              <a:rPr lang="ar-JO" sz="2000" dirty="0"/>
              <a:t> </a:t>
            </a:r>
            <a:r>
              <a:rPr lang="en-US" sz="2400" dirty="0"/>
              <a:t>422</a:t>
            </a:r>
            <a:r>
              <a:rPr lang="ar-JO" sz="2400" dirty="0"/>
              <a:t>(</a:t>
            </a:r>
            <a:r>
              <a:rPr lang="en-US" sz="2400" dirty="0"/>
              <a:t>= 443.9</a:t>
            </a:r>
          </a:p>
          <a:p>
            <a:pPr eaLnBrk="1" hangingPunct="1">
              <a:lnSpc>
                <a:spcPct val="150000"/>
              </a:lnSpc>
              <a:buFontTx/>
              <a:buNone/>
            </a:pP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2007 </a:t>
            </a:r>
            <a:r>
              <a:rPr lang="en-US" sz="2800" dirty="0"/>
              <a:t>= </a:t>
            </a:r>
            <a:r>
              <a:rPr lang="en-US" sz="2400" dirty="0"/>
              <a:t>443.9</a:t>
            </a:r>
            <a:r>
              <a:rPr lang="en-US" sz="2000" dirty="0"/>
              <a:t> + </a:t>
            </a:r>
            <a:r>
              <a:rPr lang="ar-JO" sz="2400" dirty="0"/>
              <a:t>0.3</a:t>
            </a:r>
            <a:r>
              <a:rPr lang="en-US" sz="2400" dirty="0"/>
              <a:t> (</a:t>
            </a:r>
            <a:r>
              <a:rPr lang="ar-JO" sz="2400" dirty="0"/>
              <a:t>518</a:t>
            </a:r>
            <a:r>
              <a:rPr lang="en-US" sz="2400" dirty="0"/>
              <a:t>-</a:t>
            </a:r>
            <a:r>
              <a:rPr lang="ar-JO" sz="2000" dirty="0"/>
              <a:t> </a:t>
            </a:r>
            <a:r>
              <a:rPr lang="en-US" sz="2400" dirty="0"/>
              <a:t>443.9)= </a:t>
            </a:r>
            <a:r>
              <a:rPr lang="ar-JO" sz="2400" dirty="0"/>
              <a:t>466.1</a:t>
            </a:r>
            <a:endParaRPr lang="en-US" sz="2000" dirty="0"/>
          </a:p>
          <a:p>
            <a:pPr eaLnBrk="1" hangingPunct="1">
              <a:lnSpc>
                <a:spcPct val="150000"/>
              </a:lnSpc>
              <a:buFontTx/>
              <a:buNone/>
            </a:pP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2008 </a:t>
            </a:r>
            <a:r>
              <a:rPr lang="en-US" sz="2800" dirty="0"/>
              <a:t>= </a:t>
            </a:r>
            <a:r>
              <a:rPr lang="ar-JO" sz="2400" dirty="0"/>
              <a:t>466.1</a:t>
            </a:r>
            <a:r>
              <a:rPr lang="en-US" sz="2000" dirty="0"/>
              <a:t> + </a:t>
            </a:r>
            <a:r>
              <a:rPr lang="ar-JO" sz="2400" dirty="0"/>
              <a:t>0.3</a:t>
            </a:r>
            <a:r>
              <a:rPr lang="en-US" sz="2400" dirty="0"/>
              <a:t> (</a:t>
            </a:r>
            <a:r>
              <a:rPr lang="ar-JO" sz="2400" dirty="0"/>
              <a:t>563</a:t>
            </a:r>
            <a:r>
              <a:rPr lang="en-US" sz="2000" dirty="0"/>
              <a:t> </a:t>
            </a:r>
            <a:r>
              <a:rPr lang="en-US" sz="2400" dirty="0"/>
              <a:t>-</a:t>
            </a:r>
            <a:r>
              <a:rPr lang="ar-JO" sz="2000" dirty="0"/>
              <a:t> </a:t>
            </a:r>
            <a:r>
              <a:rPr lang="ar-JO" sz="2400" dirty="0"/>
              <a:t>466.1</a:t>
            </a:r>
            <a:r>
              <a:rPr lang="en-US" sz="2000" dirty="0"/>
              <a:t>)= </a:t>
            </a:r>
            <a:r>
              <a:rPr lang="ar-JO" sz="2400" dirty="0"/>
              <a:t>495.2</a:t>
            </a:r>
            <a:endParaRPr lang="en-US" sz="2000" dirty="0"/>
          </a:p>
          <a:p>
            <a:pPr eaLnBrk="1" hangingPunct="1">
              <a:lnSpc>
                <a:spcPct val="150000"/>
              </a:lnSpc>
              <a:buFontTx/>
              <a:buNone/>
            </a:pPr>
            <a:r>
              <a:rPr lang="en-US" sz="2800" b="1" dirty="0">
                <a:solidFill>
                  <a:srgbClr val="000000"/>
                </a:solidFill>
                <a:cs typeface="Times New Roman" pitchFamily="18" charset="0"/>
              </a:rPr>
              <a:t>F</a:t>
            </a:r>
            <a:r>
              <a:rPr lang="en-US" sz="2800" b="1" baseline="-30000" dirty="0">
                <a:solidFill>
                  <a:srgbClr val="000000"/>
                </a:solidFill>
                <a:cs typeface="Times New Roman" pitchFamily="18" charset="0"/>
              </a:rPr>
              <a:t>2009 </a:t>
            </a:r>
            <a:r>
              <a:rPr lang="en-US" sz="2800" dirty="0"/>
              <a:t>= </a:t>
            </a:r>
            <a:r>
              <a:rPr lang="ar-JO" sz="2400" dirty="0"/>
              <a:t>495.2</a:t>
            </a:r>
            <a:r>
              <a:rPr lang="en-US" sz="2000" dirty="0"/>
              <a:t> + </a:t>
            </a:r>
            <a:r>
              <a:rPr lang="ar-JO" sz="2400" dirty="0"/>
              <a:t>0.3</a:t>
            </a:r>
            <a:r>
              <a:rPr lang="en-US" sz="2400" dirty="0"/>
              <a:t> (</a:t>
            </a:r>
            <a:r>
              <a:rPr lang="ar-JO" sz="2400" dirty="0"/>
              <a:t>584</a:t>
            </a:r>
            <a:r>
              <a:rPr lang="en-US" sz="2400" dirty="0"/>
              <a:t>- </a:t>
            </a:r>
            <a:r>
              <a:rPr lang="ar-JO" sz="2400" dirty="0"/>
              <a:t>495.2</a:t>
            </a:r>
            <a:r>
              <a:rPr lang="en-US" sz="2000" dirty="0"/>
              <a:t>)= </a:t>
            </a:r>
            <a:r>
              <a:rPr lang="ar-JO" sz="2400" dirty="0"/>
              <a:t>521.8</a:t>
            </a:r>
            <a:endParaRPr lang="ar-JO" sz="2000" dirty="0"/>
          </a:p>
          <a:p>
            <a:pPr eaLnBrk="1" hangingPunct="1">
              <a:buFontTx/>
              <a:buNone/>
            </a:pPr>
            <a:endParaRPr lang="en-US" sz="2400" dirty="0"/>
          </a:p>
        </p:txBody>
      </p:sp>
      <p:sp>
        <p:nvSpPr>
          <p:cNvPr id="32772" name="Slide Number Placeholder 5"/>
          <p:cNvSpPr>
            <a:spLocks noGrp="1"/>
          </p:cNvSpPr>
          <p:nvPr>
            <p:ph type="sldNum" sz="quarter" idx="12"/>
          </p:nvPr>
        </p:nvSpPr>
        <p:spPr>
          <a:noFill/>
        </p:spPr>
        <p:txBody>
          <a:bodyPr/>
          <a:lstStyle/>
          <a:p>
            <a:fld id="{DDD49EBC-6BE1-4DC5-99FE-643037C64269}" type="slidenum">
              <a:rPr lang="ar-SA" smtClean="0"/>
              <a:pPr/>
              <a:t>9</a:t>
            </a:fld>
            <a:endParaRPr lang="en-US"/>
          </a:p>
        </p:txBody>
      </p:sp>
    </p:spTree>
  </p:cSld>
  <p:clrMapOvr>
    <a:masterClrMapping/>
  </p:clrMapOvr>
  <p:transition spd="slow">
    <p:fade/>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3749</TotalTime>
  <Words>847</Words>
  <Application>Microsoft Office PowerPoint</Application>
  <PresentationFormat>Affichage à l'écran (4:3)</PresentationFormat>
  <Paragraphs>191</Paragraphs>
  <Slides>17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Arial</vt:lpstr>
      <vt:lpstr>Calibri</vt:lpstr>
      <vt:lpstr>Calibri Light</vt:lpstr>
      <vt:lpstr>Cambria Math</vt:lpstr>
      <vt:lpstr>Symbol</vt:lpstr>
      <vt:lpstr>Times New Roman</vt:lpstr>
      <vt:lpstr>Wingdings</vt:lpstr>
      <vt:lpstr>Thème Office</vt:lpstr>
      <vt:lpstr>Présentation PowerPoint</vt:lpstr>
      <vt:lpstr>المحور الثاني: التنبؤ بمبيعات المنتجات الجديدة  الأساليب الكمية:  (Quantitative Methods)</vt:lpstr>
      <vt:lpstr>أسلوب التمهيد أو التسريح الآسي البسيط Simple exponential smoothing method</vt:lpstr>
      <vt:lpstr>Présentation PowerPoint</vt:lpstr>
      <vt:lpstr>مثال :</vt:lpstr>
      <vt:lpstr>مثال :</vt:lpstr>
      <vt:lpstr>Présentation PowerPoint</vt:lpstr>
      <vt:lpstr>مثال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الأساليب الكمية: (Quantitative Methods):</dc:title>
  <dc:creator>SBI</dc:creator>
  <cp:lastModifiedBy>mehdi mendjel</cp:lastModifiedBy>
  <cp:revision>119</cp:revision>
  <dcterms:created xsi:type="dcterms:W3CDTF">2014-10-22T15:45:06Z</dcterms:created>
  <dcterms:modified xsi:type="dcterms:W3CDTF">2024-10-29T20:18:18Z</dcterms:modified>
</cp:coreProperties>
</file>