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70" r:id="rId14"/>
    <p:sldId id="269" r:id="rId15"/>
    <p:sldId id="271" r:id="rId16"/>
    <p:sldId id="272" r:id="rId17"/>
    <p:sldId id="273" r:id="rId18"/>
    <p:sldId id="274"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13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5F8DDA4-2C36-4ABF-8A94-C4605A07F1D7}" type="datetimeFigureOut">
              <a:rPr lang="fr-FR" smtClean="0"/>
              <a:pPr/>
              <a:t>06/01/2024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17BF642-567C-44A9-A8BB-23AD72F49140}"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F8DDA4-2C36-4ABF-8A94-C4605A07F1D7}" type="datetimeFigureOut">
              <a:rPr lang="fr-FR" smtClean="0"/>
              <a:pPr/>
              <a:t>06/01/2024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17BF642-567C-44A9-A8BB-23AD72F4914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F8DDA4-2C36-4ABF-8A94-C4605A07F1D7}" type="datetimeFigureOut">
              <a:rPr lang="fr-FR" smtClean="0"/>
              <a:pPr/>
              <a:t>06/01/2024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17BF642-567C-44A9-A8BB-23AD72F4914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F8DDA4-2C36-4ABF-8A94-C4605A07F1D7}" type="datetimeFigureOut">
              <a:rPr lang="fr-FR" smtClean="0"/>
              <a:pPr/>
              <a:t>06/01/2024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17BF642-567C-44A9-A8BB-23AD72F49140}"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5F8DDA4-2C36-4ABF-8A94-C4605A07F1D7}" type="datetimeFigureOut">
              <a:rPr lang="fr-FR" smtClean="0"/>
              <a:pPr/>
              <a:t>06/01/2024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17BF642-567C-44A9-A8BB-23AD72F49140}"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5F8DDA4-2C36-4ABF-8A94-C4605A07F1D7}" type="datetimeFigureOut">
              <a:rPr lang="fr-FR" smtClean="0"/>
              <a:pPr/>
              <a:t>06/01/2024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17BF642-567C-44A9-A8BB-23AD72F49140}"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5F8DDA4-2C36-4ABF-8A94-C4605A07F1D7}" type="datetimeFigureOut">
              <a:rPr lang="fr-FR" smtClean="0"/>
              <a:pPr/>
              <a:t>06/01/2024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17BF642-567C-44A9-A8BB-23AD72F49140}"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5F8DDA4-2C36-4ABF-8A94-C4605A07F1D7}" type="datetimeFigureOut">
              <a:rPr lang="fr-FR" smtClean="0"/>
              <a:pPr/>
              <a:t>06/01/2024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17BF642-567C-44A9-A8BB-23AD72F49140}"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5F8DDA4-2C36-4ABF-8A94-C4605A07F1D7}" type="datetimeFigureOut">
              <a:rPr lang="fr-FR" smtClean="0"/>
              <a:pPr/>
              <a:t>06/01/2024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17BF642-567C-44A9-A8BB-23AD72F4914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5F8DDA4-2C36-4ABF-8A94-C4605A07F1D7}" type="datetimeFigureOut">
              <a:rPr lang="fr-FR" smtClean="0"/>
              <a:pPr/>
              <a:t>06/01/2024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17BF642-567C-44A9-A8BB-23AD72F49140}"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5F8DDA4-2C36-4ABF-8A94-C4605A07F1D7}" type="datetimeFigureOut">
              <a:rPr lang="fr-FR" smtClean="0"/>
              <a:pPr/>
              <a:t>06/01/2024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17BF642-567C-44A9-A8BB-23AD72F49140}"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F8DDA4-2C36-4ABF-8A94-C4605A07F1D7}" type="datetimeFigureOut">
              <a:rPr lang="fr-FR" smtClean="0"/>
              <a:pPr/>
              <a:t>06/01/2024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7BF642-567C-44A9-A8BB-23AD72F49140}"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iasplus.com/en/standards/ifrs/ifrs15"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iasplus.com/en/standards/ifrs/ifrs15" TargetMode="External"/><Relationship Id="rId2" Type="http://schemas.openxmlformats.org/officeDocument/2006/relationships/hyperlink" Target="https://www.iasplus.com/en/standards/ifrs/ifrs9"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0"/>
            <a:ext cx="9144000" cy="6858000"/>
          </a:xfrm>
        </p:spPr>
        <p:txBody>
          <a:bodyPr>
            <a:normAutofit lnSpcReduction="10000"/>
          </a:bodyPr>
          <a:lstStyle/>
          <a:p>
            <a:r>
              <a:rPr lang="fr-FR" b="1" dirty="0" smtClean="0">
                <a:solidFill>
                  <a:srgbClr val="FF0000"/>
                </a:solidFill>
              </a:rPr>
              <a:t>IFRS 17</a:t>
            </a:r>
          </a:p>
          <a:p>
            <a:r>
              <a:rPr lang="fr-FR" b="1" dirty="0" err="1" smtClean="0">
                <a:solidFill>
                  <a:srgbClr val="FF0000"/>
                </a:solidFill>
              </a:rPr>
              <a:t>Insurance</a:t>
            </a:r>
            <a:r>
              <a:rPr lang="fr-FR" b="1" dirty="0" smtClean="0">
                <a:solidFill>
                  <a:srgbClr val="FF0000"/>
                </a:solidFill>
              </a:rPr>
              <a:t> </a:t>
            </a:r>
            <a:r>
              <a:rPr lang="fr-FR" b="1" dirty="0" err="1" smtClean="0">
                <a:solidFill>
                  <a:srgbClr val="FF0000"/>
                </a:solidFill>
              </a:rPr>
              <a:t>Contracts</a:t>
            </a:r>
            <a:r>
              <a:rPr lang="fr-FR" b="1" dirty="0" smtClean="0">
                <a:solidFill>
                  <a:srgbClr val="FF0000"/>
                </a:solidFill>
              </a:rPr>
              <a:t> </a:t>
            </a:r>
          </a:p>
          <a:p>
            <a:pPr algn="l" fontAlgn="base"/>
            <a:r>
              <a:rPr lang="en-US" b="1" dirty="0">
                <a:solidFill>
                  <a:schemeClr val="tx1"/>
                </a:solidFill>
              </a:rPr>
              <a:t>Objective</a:t>
            </a:r>
          </a:p>
          <a:p>
            <a:pPr algn="l" fontAlgn="base"/>
            <a:r>
              <a:rPr lang="en-US" b="1" dirty="0">
                <a:solidFill>
                  <a:schemeClr val="tx1"/>
                </a:solidFill>
              </a:rPr>
              <a:t>IFRS 17 </a:t>
            </a:r>
            <a:r>
              <a:rPr lang="en-US" b="1" i="1" dirty="0">
                <a:solidFill>
                  <a:schemeClr val="tx1"/>
                </a:solidFill>
              </a:rPr>
              <a:t>Insurance Contracts</a:t>
            </a:r>
            <a:r>
              <a:rPr lang="en-US" b="1" dirty="0">
                <a:solidFill>
                  <a:schemeClr val="tx1"/>
                </a:solidFill>
              </a:rPr>
              <a:t> establishes the principles for the recognition, measurement, presentation and disclosure of Insurance contracts within the scope of the </a:t>
            </a:r>
            <a:r>
              <a:rPr lang="en-US" b="1" dirty="0" smtClean="0">
                <a:solidFill>
                  <a:schemeClr val="tx1"/>
                </a:solidFill>
              </a:rPr>
              <a:t>Standard.</a:t>
            </a:r>
          </a:p>
          <a:p>
            <a:pPr algn="l" fontAlgn="base"/>
            <a:r>
              <a:rPr lang="en-US" b="1" dirty="0" smtClean="0">
                <a:solidFill>
                  <a:srgbClr val="FF0000"/>
                </a:solidFill>
              </a:rPr>
              <a:t>The </a:t>
            </a:r>
            <a:r>
              <a:rPr lang="en-US" b="1" dirty="0">
                <a:solidFill>
                  <a:srgbClr val="FF0000"/>
                </a:solidFill>
              </a:rPr>
              <a:t>objective of IFRS 17 </a:t>
            </a:r>
            <a:r>
              <a:rPr lang="en-US" b="1" dirty="0">
                <a:solidFill>
                  <a:schemeClr val="tx1"/>
                </a:solidFill>
              </a:rPr>
              <a:t>is to ensure that an entity provides relevant information that faithfully represents those contracts. This information gives a basis for users of financial statements to assess the effect that insurance contracts have on the entity's financial position, financial performance and cash flows. [IFRS 17:1]</a:t>
            </a:r>
          </a:p>
          <a:p>
            <a:pPr algn="l"/>
            <a:endParaRPr lang="fr-FR" b="1"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85000" lnSpcReduction="20000"/>
          </a:bodyPr>
          <a:lstStyle/>
          <a:p>
            <a:pPr fontAlgn="base">
              <a:buNone/>
            </a:pPr>
            <a:r>
              <a:rPr lang="en-US" b="1" dirty="0">
                <a:solidFill>
                  <a:srgbClr val="FF0000"/>
                </a:solidFill>
              </a:rPr>
              <a:t>Risk adjustment for non-financial risk</a:t>
            </a:r>
          </a:p>
          <a:p>
            <a:pPr fontAlgn="base">
              <a:buNone/>
            </a:pPr>
            <a:r>
              <a:rPr lang="en-US" dirty="0"/>
              <a:t>The estimate of the present value of the future cash flows is adjusted to reflect the compensation that the entity requires for bearing the uncertainty about the amount and timing of future cash flows that arises from </a:t>
            </a:r>
            <a:r>
              <a:rPr lang="en-US" dirty="0">
                <a:solidFill>
                  <a:srgbClr val="FF0000"/>
                </a:solidFill>
              </a:rPr>
              <a:t>non-financial risk</a:t>
            </a:r>
            <a:r>
              <a:rPr lang="en-US" dirty="0"/>
              <a:t>. [IFRS 17:37</a:t>
            </a:r>
            <a:r>
              <a:rPr lang="en-US" dirty="0" smtClean="0"/>
              <a:t>]</a:t>
            </a:r>
          </a:p>
          <a:p>
            <a:pPr fontAlgn="base">
              <a:buNone/>
            </a:pPr>
            <a:r>
              <a:rPr lang="en-US" b="1" dirty="0">
                <a:solidFill>
                  <a:srgbClr val="FF0000"/>
                </a:solidFill>
              </a:rPr>
              <a:t>Contractual service margin</a:t>
            </a:r>
          </a:p>
          <a:p>
            <a:pPr fontAlgn="base">
              <a:buNone/>
            </a:pPr>
            <a:r>
              <a:rPr lang="en-US" dirty="0"/>
              <a:t>The CSM represents the unearned profit of the group of insurance contracts that the entity will </a:t>
            </a:r>
            <a:r>
              <a:rPr lang="en-US" dirty="0" err="1"/>
              <a:t>recognise</a:t>
            </a:r>
            <a:r>
              <a:rPr lang="en-US" dirty="0"/>
              <a:t> as it provides services in the future. This is measured on initial recognition of a group of insurance contracts at an amount that, unless the group of contracts is onerous, results in no income or expenses arising from: [IFRS 17:38]</a:t>
            </a:r>
          </a:p>
          <a:p>
            <a:pPr fontAlgn="base">
              <a:buNone/>
            </a:pPr>
            <a:r>
              <a:rPr lang="en-US" dirty="0" smtClean="0"/>
              <a:t>    (</a:t>
            </a:r>
            <a:r>
              <a:rPr lang="en-US" dirty="0"/>
              <a:t>a) the initial recognition of an amount for the FCF;</a:t>
            </a:r>
          </a:p>
          <a:p>
            <a:pPr fontAlgn="base">
              <a:buNone/>
            </a:pPr>
            <a:r>
              <a:rPr lang="en-US" dirty="0" smtClean="0"/>
              <a:t>   </a:t>
            </a:r>
            <a:r>
              <a:rPr lang="en-US" dirty="0"/>
              <a:t> (b) the </a:t>
            </a:r>
            <a:r>
              <a:rPr lang="en-US" dirty="0" err="1"/>
              <a:t>derecognition</a:t>
            </a:r>
            <a:r>
              <a:rPr lang="en-US" dirty="0"/>
              <a:t> at that date of any asset or liability </a:t>
            </a:r>
            <a:r>
              <a:rPr lang="en-US" dirty="0" err="1"/>
              <a:t>recognised</a:t>
            </a:r>
            <a:r>
              <a:rPr lang="en-US" dirty="0"/>
              <a:t> for insurance acquisition cash flows; and</a:t>
            </a:r>
          </a:p>
          <a:p>
            <a:pPr fontAlgn="base">
              <a:buNone/>
            </a:pPr>
            <a:r>
              <a:rPr lang="en-US" dirty="0" smtClean="0"/>
              <a:t>  </a:t>
            </a:r>
            <a:r>
              <a:rPr lang="en-US" dirty="0"/>
              <a:t> (c) any cash flows arising from the contracts in the group at that date.</a:t>
            </a:r>
          </a:p>
          <a:p>
            <a:pPr fontAlgn="base">
              <a:buNone/>
            </a:pPr>
            <a:endParaRPr lang="en-US" dirty="0"/>
          </a:p>
          <a:p>
            <a:pPr>
              <a:buNone/>
            </a:pP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001156" cy="6858000"/>
          </a:xfrm>
        </p:spPr>
        <p:txBody>
          <a:bodyPr>
            <a:normAutofit fontScale="92500" lnSpcReduction="10000"/>
          </a:bodyPr>
          <a:lstStyle/>
          <a:p>
            <a:pPr fontAlgn="base">
              <a:buNone/>
            </a:pPr>
            <a:r>
              <a:rPr lang="en-US" b="1" dirty="0" smtClean="0">
                <a:solidFill>
                  <a:srgbClr val="FF0000"/>
                </a:solidFill>
              </a:rPr>
              <a:t>Subsequent measurement</a:t>
            </a:r>
          </a:p>
          <a:p>
            <a:pPr fontAlgn="base">
              <a:buNone/>
            </a:pPr>
            <a:r>
              <a:rPr lang="en-US" dirty="0" smtClean="0"/>
              <a:t>On subsequent measurement, the carrying amount of a group of insurance contracts at the end of each reporting period shall be the sum of: [IFRS 17:40]</a:t>
            </a:r>
          </a:p>
          <a:p>
            <a:pPr fontAlgn="base">
              <a:buNone/>
            </a:pPr>
            <a:r>
              <a:rPr lang="en-US" dirty="0" smtClean="0"/>
              <a:t> (a) the liability for remaining coverage comprising:</a:t>
            </a:r>
          </a:p>
          <a:p>
            <a:pPr lvl="1" fontAlgn="base"/>
            <a:r>
              <a:rPr lang="en-US" dirty="0" smtClean="0"/>
              <a:t>(</a:t>
            </a:r>
            <a:r>
              <a:rPr lang="en-US" dirty="0" err="1" smtClean="0"/>
              <a:t>i</a:t>
            </a:r>
            <a:r>
              <a:rPr lang="en-US" dirty="0" smtClean="0"/>
              <a:t>) the FCF related to future services and;</a:t>
            </a:r>
          </a:p>
          <a:p>
            <a:pPr lvl="1" fontAlgn="base"/>
            <a:r>
              <a:rPr lang="en-US" dirty="0" smtClean="0"/>
              <a:t> (ii) the CSM of the group at that date;</a:t>
            </a:r>
          </a:p>
          <a:p>
            <a:pPr fontAlgn="base">
              <a:buNone/>
            </a:pPr>
            <a:r>
              <a:rPr lang="en-US" dirty="0" smtClean="0"/>
              <a:t>(b) the liability for incurred claims, comprising the FCF related to past service allocated to the group at that date.</a:t>
            </a:r>
          </a:p>
          <a:p>
            <a:pPr fontAlgn="base">
              <a:buNone/>
            </a:pPr>
            <a:r>
              <a:rPr lang="en-US" b="1" dirty="0" err="1" smtClean="0">
                <a:solidFill>
                  <a:srgbClr val="FF0000"/>
                </a:solidFill>
              </a:rPr>
              <a:t>Derecognition</a:t>
            </a:r>
            <a:endParaRPr lang="en-US" b="1" dirty="0" smtClean="0">
              <a:solidFill>
                <a:srgbClr val="FF0000"/>
              </a:solidFill>
            </a:endParaRPr>
          </a:p>
          <a:p>
            <a:pPr fontAlgn="base">
              <a:buNone/>
            </a:pPr>
            <a:r>
              <a:rPr lang="en-US" dirty="0" smtClean="0"/>
              <a:t>An entity shall </a:t>
            </a:r>
            <a:r>
              <a:rPr lang="en-US" dirty="0" err="1" smtClean="0"/>
              <a:t>derecognise</a:t>
            </a:r>
            <a:r>
              <a:rPr lang="en-US" dirty="0" smtClean="0"/>
              <a:t> an insurance contract when it is extinguished, or if any of the conditions of a substantive modification of an insurance contract are met. [IFRS 17:74]</a:t>
            </a:r>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
            <a:ext cx="9144000" cy="6858000"/>
          </a:xfrm>
        </p:spPr>
        <p:txBody>
          <a:bodyPr>
            <a:normAutofit fontScale="85000" lnSpcReduction="20000"/>
          </a:bodyPr>
          <a:lstStyle/>
          <a:p>
            <a:pPr fontAlgn="base">
              <a:buNone/>
            </a:pPr>
            <a:r>
              <a:rPr lang="en-US" b="1" dirty="0">
                <a:solidFill>
                  <a:srgbClr val="FF0000"/>
                </a:solidFill>
              </a:rPr>
              <a:t>Presentation in the statement of financial position</a:t>
            </a:r>
          </a:p>
          <a:p>
            <a:pPr fontAlgn="base">
              <a:buNone/>
            </a:pPr>
            <a:r>
              <a:rPr lang="en-US" dirty="0"/>
              <a:t>An entity shall present separately in the statement of financial position the carrying amount of groups of: [IFRS 17:78]</a:t>
            </a:r>
          </a:p>
          <a:p>
            <a:pPr fontAlgn="base">
              <a:buNone/>
            </a:pPr>
            <a:r>
              <a:rPr lang="en-US" dirty="0"/>
              <a:t>(a) insurance contracts issued that are assets;</a:t>
            </a:r>
          </a:p>
          <a:p>
            <a:pPr fontAlgn="base">
              <a:buNone/>
            </a:pPr>
            <a:r>
              <a:rPr lang="en-US" dirty="0"/>
              <a:t> (b) insurance contracts issued that are liabilities;</a:t>
            </a:r>
          </a:p>
          <a:p>
            <a:pPr fontAlgn="base">
              <a:buNone/>
            </a:pPr>
            <a:r>
              <a:rPr lang="en-US" dirty="0"/>
              <a:t> (c) reinsurance contracts held that are assets; and</a:t>
            </a:r>
          </a:p>
          <a:p>
            <a:pPr fontAlgn="base">
              <a:buNone/>
            </a:pPr>
            <a:r>
              <a:rPr lang="en-US" dirty="0"/>
              <a:t> (d) reinsurance contracts held that are liabilities</a:t>
            </a:r>
            <a:r>
              <a:rPr lang="en-US" dirty="0" smtClean="0"/>
              <a:t>.</a:t>
            </a:r>
          </a:p>
          <a:p>
            <a:pPr fontAlgn="base">
              <a:buNone/>
            </a:pPr>
            <a:r>
              <a:rPr lang="en-US" b="1" dirty="0">
                <a:solidFill>
                  <a:srgbClr val="FF0000"/>
                </a:solidFill>
              </a:rPr>
              <a:t>Recognition and presentation in the statement(s) of financial performance</a:t>
            </a:r>
          </a:p>
          <a:p>
            <a:pPr fontAlgn="base">
              <a:buNone/>
            </a:pPr>
            <a:r>
              <a:rPr lang="en-US" dirty="0"/>
              <a:t>An entity shall disaggregate the amounts </a:t>
            </a:r>
            <a:r>
              <a:rPr lang="en-US" dirty="0" err="1"/>
              <a:t>recognised</a:t>
            </a:r>
            <a:r>
              <a:rPr lang="en-US" dirty="0"/>
              <a:t> in the statement(s) of financial performance into: [IFRS 17:80]</a:t>
            </a:r>
          </a:p>
          <a:p>
            <a:pPr fontAlgn="base">
              <a:buNone/>
            </a:pPr>
            <a:r>
              <a:rPr lang="en-US" dirty="0"/>
              <a:t>(a) an insurance service result, comprising insurance revenue and insurance service expenses; and</a:t>
            </a:r>
          </a:p>
          <a:p>
            <a:pPr fontAlgn="base">
              <a:buNone/>
            </a:pPr>
            <a:r>
              <a:rPr lang="en-US" dirty="0"/>
              <a:t> (b) insurance finance income or expenses.</a:t>
            </a:r>
          </a:p>
          <a:p>
            <a:pPr fontAlgn="base">
              <a:buNone/>
            </a:pPr>
            <a:r>
              <a:rPr lang="en-US" dirty="0"/>
              <a:t>Income or expenses from reinsurance contracts held shall be presented separately from the expenses or income from insurance contracts issued. [IFRS 17:82]</a:t>
            </a:r>
          </a:p>
          <a:p>
            <a:pPr fontAlgn="base">
              <a:buNone/>
            </a:pPr>
            <a:endParaRPr lang="en-US" dirty="0"/>
          </a:p>
          <a:p>
            <a:pPr>
              <a:buNone/>
            </a:pP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77500" lnSpcReduction="20000"/>
          </a:bodyPr>
          <a:lstStyle/>
          <a:p>
            <a:pPr fontAlgn="base">
              <a:buNone/>
            </a:pPr>
            <a:r>
              <a:rPr lang="en-US" b="1" dirty="0">
                <a:solidFill>
                  <a:srgbClr val="FF0000"/>
                </a:solidFill>
              </a:rPr>
              <a:t>Insurance service result</a:t>
            </a:r>
          </a:p>
          <a:p>
            <a:pPr fontAlgn="base">
              <a:buNone/>
            </a:pPr>
            <a:r>
              <a:rPr lang="en-US" dirty="0"/>
              <a:t>An entity shall present in profit or loss </a:t>
            </a:r>
            <a:r>
              <a:rPr lang="en-US" dirty="0">
                <a:solidFill>
                  <a:srgbClr val="FF0000"/>
                </a:solidFill>
              </a:rPr>
              <a:t>revenue</a:t>
            </a:r>
            <a:r>
              <a:rPr lang="en-US" dirty="0"/>
              <a:t> arising from the groups of insurance contracts issued, and insurance service </a:t>
            </a:r>
            <a:r>
              <a:rPr lang="en-US" dirty="0">
                <a:solidFill>
                  <a:srgbClr val="FF0000"/>
                </a:solidFill>
              </a:rPr>
              <a:t>expense</a:t>
            </a:r>
            <a:r>
              <a:rPr lang="en-US" dirty="0"/>
              <a:t>s arising from a group of insurance contracts it issues, comprising incurred claims and other incurred insurance service expenses. Revenue and insurance service expenses shall exclude any investment components. An entity shall not present premiums in the profit or loss, if that information is inconsistent with revenue presented. [IFRS </a:t>
            </a:r>
            <a:r>
              <a:rPr lang="en-US" dirty="0" smtClean="0"/>
              <a:t>17:83-85</a:t>
            </a:r>
          </a:p>
          <a:p>
            <a:pPr fontAlgn="base">
              <a:buNone/>
            </a:pPr>
            <a:r>
              <a:rPr lang="en-US" b="1" dirty="0">
                <a:solidFill>
                  <a:srgbClr val="FF0000"/>
                </a:solidFill>
              </a:rPr>
              <a:t>Insurance finance income or expenses</a:t>
            </a:r>
          </a:p>
          <a:p>
            <a:pPr fontAlgn="base">
              <a:buNone/>
            </a:pPr>
            <a:r>
              <a:rPr lang="en-US" dirty="0"/>
              <a:t>Insurance finance income or expenses comprises the change in the carrying amount of the group of insurance contracts arising from: [IFRS 17:87]</a:t>
            </a:r>
          </a:p>
          <a:p>
            <a:pPr fontAlgn="base">
              <a:buNone/>
            </a:pPr>
            <a:r>
              <a:rPr lang="en-US" dirty="0"/>
              <a:t>(a) the effect of the time value of money and changes in the time value of money; and</a:t>
            </a:r>
          </a:p>
          <a:p>
            <a:pPr fontAlgn="base">
              <a:buNone/>
            </a:pPr>
            <a:r>
              <a:rPr lang="en-US" dirty="0"/>
              <a:t> (b) the effect of changes in assumptions that relate to financial risk; but</a:t>
            </a:r>
          </a:p>
          <a:p>
            <a:pPr fontAlgn="base">
              <a:buNone/>
            </a:pPr>
            <a:r>
              <a:rPr lang="en-US" dirty="0"/>
              <a:t> (c) excluding any such changes for groups of insurance contracts with direct participating insurance contracts that would instead adjust the CSM.</a:t>
            </a:r>
          </a:p>
          <a:p>
            <a:pPr fontAlgn="base">
              <a:buNone/>
            </a:pPr>
            <a:endParaRPr lang="en-US" dirty="0"/>
          </a:p>
          <a:p>
            <a:pPr>
              <a:buNone/>
            </a:pP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fontAlgn="base">
              <a:buNone/>
            </a:pPr>
            <a:r>
              <a:rPr lang="en-US" b="1" dirty="0">
                <a:solidFill>
                  <a:srgbClr val="FF0000"/>
                </a:solidFill>
              </a:rPr>
              <a:t>Disclosures</a:t>
            </a:r>
          </a:p>
          <a:p>
            <a:pPr fontAlgn="base">
              <a:buNone/>
            </a:pPr>
            <a:r>
              <a:rPr lang="en-US" dirty="0"/>
              <a:t>An entity shall disclose qualitative and quantitative information about: [IFRS 17:93]</a:t>
            </a:r>
          </a:p>
          <a:p>
            <a:pPr fontAlgn="base">
              <a:buNone/>
            </a:pPr>
            <a:r>
              <a:rPr lang="en-US" dirty="0"/>
              <a:t>(a) the amounts </a:t>
            </a:r>
            <a:r>
              <a:rPr lang="en-US" dirty="0" err="1"/>
              <a:t>recognised</a:t>
            </a:r>
            <a:r>
              <a:rPr lang="en-US" dirty="0"/>
              <a:t> in its financial statements that arise from insurance contracts;</a:t>
            </a:r>
          </a:p>
          <a:p>
            <a:pPr fontAlgn="base">
              <a:buNone/>
            </a:pPr>
            <a:r>
              <a:rPr lang="en-US" dirty="0"/>
              <a:t> (b) the significant </a:t>
            </a:r>
            <a:r>
              <a:rPr lang="en-US" dirty="0" err="1"/>
              <a:t>judgements</a:t>
            </a:r>
            <a:r>
              <a:rPr lang="en-US" dirty="0"/>
              <a:t>, and changes in those </a:t>
            </a:r>
            <a:r>
              <a:rPr lang="en-US" dirty="0" err="1"/>
              <a:t>judgements</a:t>
            </a:r>
            <a:r>
              <a:rPr lang="en-US" dirty="0"/>
              <a:t>, made when applying IFRS 17; and</a:t>
            </a:r>
          </a:p>
          <a:p>
            <a:pPr fontAlgn="base">
              <a:buNone/>
            </a:pPr>
            <a:r>
              <a:rPr lang="en-US" dirty="0"/>
              <a:t> (c) the nature and extent of the risks that arise from insurance contracts.</a:t>
            </a:r>
          </a:p>
          <a:p>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62500" lnSpcReduction="20000"/>
          </a:bodyPr>
          <a:lstStyle/>
          <a:p>
            <a:pPr>
              <a:buNone/>
            </a:pPr>
            <a:r>
              <a:rPr lang="fr-FR" dirty="0" err="1" smtClean="0"/>
              <a:t>Examples</a:t>
            </a:r>
            <a:endParaRPr lang="fr-FR" dirty="0" smtClean="0"/>
          </a:p>
          <a:p>
            <a:pPr>
              <a:buNone/>
            </a:pPr>
            <a:r>
              <a:rPr lang="en-US" dirty="0"/>
              <a:t>An entity issues </a:t>
            </a:r>
            <a:r>
              <a:rPr lang="en-US" dirty="0">
                <a:solidFill>
                  <a:srgbClr val="FF0000"/>
                </a:solidFill>
              </a:rPr>
              <a:t>100 </a:t>
            </a:r>
            <a:r>
              <a:rPr lang="en-US" dirty="0"/>
              <a:t>insurance contracts with a coverage period of three </a:t>
            </a:r>
            <a:r>
              <a:rPr lang="en-US" dirty="0" err="1" smtClean="0"/>
              <a:t>years.The</a:t>
            </a:r>
            <a:r>
              <a:rPr lang="en-US" dirty="0" smtClean="0"/>
              <a:t> </a:t>
            </a:r>
            <a:r>
              <a:rPr lang="en-US" dirty="0"/>
              <a:t>coverage period starts when the insurance contracts are issued. It </a:t>
            </a:r>
            <a:r>
              <a:rPr lang="en-US" dirty="0" smtClean="0"/>
              <a:t>is assumed</a:t>
            </a:r>
            <a:r>
              <a:rPr lang="en-US" dirty="0"/>
              <a:t>, for simplicity, that no contracts will </a:t>
            </a:r>
            <a:r>
              <a:rPr lang="en-US" dirty="0" smtClean="0"/>
              <a:t>lapse before </a:t>
            </a:r>
            <a:r>
              <a:rPr lang="en-US" dirty="0"/>
              <a:t>the end of </a:t>
            </a:r>
            <a:r>
              <a:rPr lang="en-US" dirty="0" smtClean="0"/>
              <a:t>the </a:t>
            </a:r>
            <a:r>
              <a:rPr lang="fr-FR" dirty="0" err="1" smtClean="0"/>
              <a:t>coverage</a:t>
            </a:r>
            <a:r>
              <a:rPr lang="fr-FR" dirty="0" smtClean="0"/>
              <a:t> </a:t>
            </a:r>
            <a:r>
              <a:rPr lang="fr-FR" dirty="0" err="1"/>
              <a:t>period</a:t>
            </a:r>
            <a:r>
              <a:rPr lang="fr-FR" dirty="0" smtClean="0"/>
              <a:t>.</a:t>
            </a:r>
          </a:p>
          <a:p>
            <a:pPr>
              <a:buNone/>
            </a:pPr>
            <a:r>
              <a:rPr lang="en-US" dirty="0"/>
              <a:t>The entity expects to receive premiums of </a:t>
            </a:r>
            <a:r>
              <a:rPr lang="en-US" dirty="0">
                <a:solidFill>
                  <a:srgbClr val="FF0000"/>
                </a:solidFill>
              </a:rPr>
              <a:t>CU900</a:t>
            </a:r>
            <a:r>
              <a:rPr lang="en-US" dirty="0"/>
              <a:t> immediately after </a:t>
            </a:r>
            <a:r>
              <a:rPr lang="en-US" dirty="0" smtClean="0"/>
              <a:t>initial recognition</a:t>
            </a:r>
            <a:r>
              <a:rPr lang="en-US" dirty="0"/>
              <a:t>; therefore, the estimate of the </a:t>
            </a:r>
            <a:r>
              <a:rPr lang="en-US" dirty="0">
                <a:solidFill>
                  <a:srgbClr val="FF0000"/>
                </a:solidFill>
              </a:rPr>
              <a:t>present value of the future cash</a:t>
            </a:r>
          </a:p>
          <a:p>
            <a:pPr>
              <a:buNone/>
            </a:pPr>
            <a:r>
              <a:rPr lang="fr-FR" dirty="0" smtClean="0">
                <a:solidFill>
                  <a:srgbClr val="FF0000"/>
                </a:solidFill>
              </a:rPr>
              <a:t>     </a:t>
            </a:r>
            <a:r>
              <a:rPr lang="fr-FR" dirty="0" err="1" smtClean="0">
                <a:solidFill>
                  <a:srgbClr val="FF0000"/>
                </a:solidFill>
              </a:rPr>
              <a:t>inflows</a:t>
            </a:r>
            <a:r>
              <a:rPr lang="fr-FR" dirty="0" smtClean="0">
                <a:solidFill>
                  <a:srgbClr val="FF0000"/>
                </a:solidFill>
              </a:rPr>
              <a:t> </a:t>
            </a:r>
            <a:r>
              <a:rPr lang="fr-FR" dirty="0" err="1">
                <a:solidFill>
                  <a:srgbClr val="FF0000"/>
                </a:solidFill>
              </a:rPr>
              <a:t>is</a:t>
            </a:r>
            <a:r>
              <a:rPr lang="fr-FR" dirty="0">
                <a:solidFill>
                  <a:srgbClr val="FF0000"/>
                </a:solidFill>
              </a:rPr>
              <a:t> </a:t>
            </a:r>
            <a:r>
              <a:rPr lang="fr-FR" dirty="0" smtClean="0">
                <a:solidFill>
                  <a:srgbClr val="FF0000"/>
                </a:solidFill>
              </a:rPr>
              <a:t>CU900</a:t>
            </a:r>
          </a:p>
          <a:p>
            <a:pPr>
              <a:buNone/>
            </a:pPr>
            <a:r>
              <a:rPr lang="en-US" dirty="0"/>
              <a:t>The entity estimates the </a:t>
            </a:r>
            <a:r>
              <a:rPr lang="en-US" dirty="0">
                <a:solidFill>
                  <a:srgbClr val="FF0000"/>
                </a:solidFill>
              </a:rPr>
              <a:t>annual cash outflows </a:t>
            </a:r>
            <a:r>
              <a:rPr lang="en-US" dirty="0"/>
              <a:t>at the end of each year as follows:</a:t>
            </a:r>
          </a:p>
          <a:p>
            <a:pPr>
              <a:buNone/>
            </a:pPr>
            <a:r>
              <a:rPr lang="en-US" dirty="0"/>
              <a:t>(a) in Example 1A, the annual future cash outflows </a:t>
            </a:r>
            <a:r>
              <a:rPr lang="en-US" dirty="0">
                <a:solidFill>
                  <a:srgbClr val="FF0000"/>
                </a:solidFill>
              </a:rPr>
              <a:t>are CU200 </a:t>
            </a:r>
            <a:r>
              <a:rPr lang="en-US" dirty="0"/>
              <a:t>(total CU600).</a:t>
            </a:r>
          </a:p>
          <a:p>
            <a:pPr>
              <a:buNone/>
            </a:pPr>
            <a:r>
              <a:rPr lang="en-US" dirty="0"/>
              <a:t>The entity estimates the present value of the future cash flows to be</a:t>
            </a:r>
          </a:p>
          <a:p>
            <a:pPr>
              <a:buNone/>
            </a:pPr>
            <a:r>
              <a:rPr lang="en-US" dirty="0" smtClean="0">
                <a:solidFill>
                  <a:srgbClr val="FF0000"/>
                </a:solidFill>
              </a:rPr>
              <a:t>CU545</a:t>
            </a:r>
            <a:r>
              <a:rPr lang="en-US" dirty="0" smtClean="0"/>
              <a:t> </a:t>
            </a:r>
            <a:r>
              <a:rPr lang="en-US" dirty="0" smtClean="0">
                <a:solidFill>
                  <a:srgbClr val="FF0000"/>
                </a:solidFill>
              </a:rPr>
              <a:t>using </a:t>
            </a:r>
            <a:r>
              <a:rPr lang="en-US" dirty="0">
                <a:solidFill>
                  <a:srgbClr val="FF0000"/>
                </a:solidFill>
              </a:rPr>
              <a:t>a discount rate of 5 per cent a year that reflects the</a:t>
            </a:r>
          </a:p>
          <a:p>
            <a:pPr>
              <a:buNone/>
            </a:pPr>
            <a:r>
              <a:rPr lang="en-US" dirty="0">
                <a:solidFill>
                  <a:srgbClr val="FF0000"/>
                </a:solidFill>
              </a:rPr>
              <a:t>characteristics of those cash flows determined applying paragraph 36</a:t>
            </a:r>
            <a:r>
              <a:rPr lang="en-US" dirty="0" smtClean="0">
                <a:solidFill>
                  <a:srgbClr val="FF0000"/>
                </a:solidFill>
              </a:rPr>
              <a:t>.</a:t>
            </a:r>
          </a:p>
          <a:p>
            <a:pPr>
              <a:buNone/>
            </a:pPr>
            <a:endParaRPr lang="en-US" dirty="0">
              <a:solidFill>
                <a:srgbClr val="FF0000"/>
              </a:solidFill>
            </a:endParaRPr>
          </a:p>
          <a:p>
            <a:pPr>
              <a:buNone/>
            </a:pPr>
            <a:r>
              <a:rPr lang="en-US" dirty="0"/>
              <a:t>(b) in Example 1B, the annual future cash outflows </a:t>
            </a:r>
            <a:r>
              <a:rPr lang="en-US" dirty="0">
                <a:solidFill>
                  <a:srgbClr val="FF0000"/>
                </a:solidFill>
              </a:rPr>
              <a:t>are CU400</a:t>
            </a:r>
            <a:r>
              <a:rPr lang="en-US" dirty="0"/>
              <a:t> (total</a:t>
            </a:r>
          </a:p>
          <a:p>
            <a:pPr>
              <a:buNone/>
            </a:pPr>
            <a:r>
              <a:rPr lang="en-US" dirty="0"/>
              <a:t>CU1,200). The entity estimates the present value of the future cash flows</a:t>
            </a:r>
          </a:p>
          <a:p>
            <a:pPr>
              <a:buNone/>
            </a:pPr>
            <a:r>
              <a:rPr lang="en-US" dirty="0"/>
              <a:t>to </a:t>
            </a:r>
            <a:r>
              <a:rPr lang="en-US" dirty="0">
                <a:solidFill>
                  <a:srgbClr val="FF0000"/>
                </a:solidFill>
              </a:rPr>
              <a:t>be CU1,089 using a discount rate of 5 per cent a year that reflects the</a:t>
            </a:r>
          </a:p>
          <a:p>
            <a:pPr>
              <a:buNone/>
            </a:pPr>
            <a:r>
              <a:rPr lang="en-US" dirty="0">
                <a:solidFill>
                  <a:srgbClr val="FF0000"/>
                </a:solidFill>
              </a:rPr>
              <a:t>characteristics of those cash flows determined applying paragraph 36</a:t>
            </a:r>
            <a:r>
              <a:rPr lang="en-US" dirty="0" smtClean="0"/>
              <a:t>.</a:t>
            </a:r>
          </a:p>
          <a:p>
            <a:pPr>
              <a:buNone/>
            </a:pPr>
            <a:r>
              <a:rPr lang="en-US" dirty="0"/>
              <a:t>The entity estimates the </a:t>
            </a:r>
            <a:r>
              <a:rPr lang="en-US" dirty="0">
                <a:solidFill>
                  <a:srgbClr val="FF0000"/>
                </a:solidFill>
              </a:rPr>
              <a:t>risk adjustment for non-financial risk </a:t>
            </a:r>
            <a:r>
              <a:rPr lang="en-US" dirty="0"/>
              <a:t>on initial</a:t>
            </a:r>
          </a:p>
          <a:p>
            <a:pPr>
              <a:buNone/>
            </a:pPr>
            <a:r>
              <a:rPr lang="fr-FR" dirty="0"/>
              <a:t>recognition </a:t>
            </a:r>
            <a:r>
              <a:rPr lang="fr-FR" dirty="0">
                <a:solidFill>
                  <a:srgbClr val="FF0000"/>
                </a:solidFill>
              </a:rPr>
              <a:t>as CU120</a:t>
            </a:r>
            <a:r>
              <a:rPr lang="fr-FR" dirty="0"/>
              <a:t>.</a:t>
            </a:r>
          </a:p>
          <a:p>
            <a:pPr>
              <a:buNone/>
            </a:pPr>
            <a:r>
              <a:rPr lang="en-US" dirty="0" smtClean="0"/>
              <a:t> </a:t>
            </a:r>
            <a:r>
              <a:rPr lang="en-US" dirty="0"/>
              <a:t>In this example all other amounts are ignored, for simplicity</a:t>
            </a: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r>
              <a:rPr lang="fr-FR" i="1" dirty="0">
                <a:solidFill>
                  <a:srgbClr val="FF0000"/>
                </a:solidFill>
              </a:rPr>
              <a:t>Analysis</a:t>
            </a:r>
          </a:p>
          <a:p>
            <a:pPr>
              <a:buNone/>
            </a:pPr>
            <a:r>
              <a:rPr lang="en-US" dirty="0" smtClean="0"/>
              <a:t> </a:t>
            </a:r>
            <a:r>
              <a:rPr lang="en-US" dirty="0"/>
              <a:t>The measurement of the group of insurance contracts on initial recognition is </a:t>
            </a:r>
            <a:r>
              <a:rPr lang="en-US" dirty="0" smtClean="0"/>
              <a:t>as </a:t>
            </a:r>
            <a:r>
              <a:rPr lang="fr-FR" dirty="0" err="1" smtClean="0"/>
              <a:t>follows</a:t>
            </a:r>
            <a:r>
              <a:rPr lang="fr-FR" dirty="0" smtClean="0"/>
              <a:t>:</a:t>
            </a:r>
          </a:p>
          <a:p>
            <a:pPr>
              <a:buNone/>
            </a:pPr>
            <a:endParaRPr lang="fr-FR" dirty="0"/>
          </a:p>
        </p:txBody>
      </p:sp>
      <p:graphicFrame>
        <p:nvGraphicFramePr>
          <p:cNvPr id="4" name="Tableau 3"/>
          <p:cNvGraphicFramePr>
            <a:graphicFrameLocks noGrp="1"/>
          </p:cNvGraphicFramePr>
          <p:nvPr/>
        </p:nvGraphicFramePr>
        <p:xfrm>
          <a:off x="571472" y="1714488"/>
          <a:ext cx="7786742" cy="4572032"/>
        </p:xfrm>
        <a:graphic>
          <a:graphicData uri="http://schemas.openxmlformats.org/drawingml/2006/table">
            <a:tbl>
              <a:tblPr firstRow="1" bandRow="1">
                <a:tableStyleId>{5C22544A-7EE6-4342-B048-85BDC9FD1C3A}</a:tableStyleId>
              </a:tblPr>
              <a:tblGrid>
                <a:gridCol w="7786742"/>
              </a:tblGrid>
              <a:tr h="4572032">
                <a:tc>
                  <a:txBody>
                    <a:bodyPr/>
                    <a:lstStyle/>
                    <a:p>
                      <a:r>
                        <a:rPr lang="fr-FR" sz="1800" b="1" kern="1200" baseline="0" dirty="0" smtClean="0">
                          <a:solidFill>
                            <a:schemeClr val="tx1"/>
                          </a:solidFill>
                          <a:latin typeface="+mn-lt"/>
                          <a:ea typeface="+mn-ea"/>
                          <a:cs typeface="+mn-cs"/>
                        </a:rPr>
                        <a:t>                                                                                                   </a:t>
                      </a:r>
                      <a:r>
                        <a:rPr lang="fr-FR" sz="1800" b="1" kern="1200" baseline="0" dirty="0" err="1" smtClean="0">
                          <a:solidFill>
                            <a:schemeClr val="tx1"/>
                          </a:solidFill>
                          <a:latin typeface="+mn-lt"/>
                          <a:ea typeface="+mn-ea"/>
                          <a:cs typeface="+mn-cs"/>
                        </a:rPr>
                        <a:t>Example</a:t>
                      </a:r>
                      <a:r>
                        <a:rPr lang="fr-FR" sz="1800" b="1" kern="1200" baseline="0" dirty="0" smtClean="0">
                          <a:solidFill>
                            <a:schemeClr val="tx1"/>
                          </a:solidFill>
                          <a:latin typeface="+mn-lt"/>
                          <a:ea typeface="+mn-ea"/>
                          <a:cs typeface="+mn-cs"/>
                        </a:rPr>
                        <a:t> 1A   </a:t>
                      </a:r>
                      <a:r>
                        <a:rPr lang="fr-FR" sz="1800" b="1" kern="1200" baseline="0" dirty="0" err="1" smtClean="0">
                          <a:solidFill>
                            <a:schemeClr val="tx1"/>
                          </a:solidFill>
                          <a:latin typeface="+mn-lt"/>
                          <a:ea typeface="+mn-ea"/>
                          <a:cs typeface="+mn-cs"/>
                        </a:rPr>
                        <a:t>Example</a:t>
                      </a:r>
                      <a:r>
                        <a:rPr lang="fr-FR" sz="1800" b="1" kern="1200" baseline="0" dirty="0" smtClean="0">
                          <a:solidFill>
                            <a:schemeClr val="tx1"/>
                          </a:solidFill>
                          <a:latin typeface="+mn-lt"/>
                          <a:ea typeface="+mn-ea"/>
                          <a:cs typeface="+mn-cs"/>
                        </a:rPr>
                        <a:t> 1B</a:t>
                      </a:r>
                    </a:p>
                    <a:p>
                      <a:r>
                        <a:rPr lang="fr-FR" sz="1800" b="1" kern="1200" baseline="0" dirty="0" smtClean="0">
                          <a:solidFill>
                            <a:schemeClr val="tx1"/>
                          </a:solidFill>
                          <a:latin typeface="+mn-lt"/>
                          <a:ea typeface="+mn-ea"/>
                          <a:cs typeface="+mn-cs"/>
                        </a:rPr>
                        <a:t>                                                                                                          CU                </a:t>
                      </a:r>
                      <a:r>
                        <a:rPr lang="fr-FR" sz="1800" b="1" kern="1200" baseline="0" dirty="0" err="1" smtClean="0">
                          <a:solidFill>
                            <a:schemeClr val="tx1"/>
                          </a:solidFill>
                          <a:latin typeface="+mn-lt"/>
                          <a:ea typeface="+mn-ea"/>
                          <a:cs typeface="+mn-cs"/>
                        </a:rPr>
                        <a:t>CU</a:t>
                      </a:r>
                      <a:endParaRPr lang="fr-FR" sz="1800" b="1" kern="1200" baseline="0" dirty="0" smtClean="0">
                        <a:solidFill>
                          <a:schemeClr val="tx1"/>
                        </a:solidFill>
                        <a:latin typeface="+mn-lt"/>
                        <a:ea typeface="+mn-ea"/>
                        <a:cs typeface="+mn-cs"/>
                      </a:endParaRPr>
                    </a:p>
                    <a:p>
                      <a:r>
                        <a:rPr lang="en-US" sz="1800" b="1" kern="1200" baseline="0" dirty="0" smtClean="0">
                          <a:solidFill>
                            <a:schemeClr val="tx1"/>
                          </a:solidFill>
                          <a:latin typeface="+mn-lt"/>
                          <a:ea typeface="+mn-ea"/>
                          <a:cs typeface="+mn-cs"/>
                        </a:rPr>
                        <a:t>Estimates of the present value of future cash inflows          (900)           (900)</a:t>
                      </a:r>
                    </a:p>
                    <a:p>
                      <a:r>
                        <a:rPr lang="en-US" sz="1800" b="1" kern="1200" baseline="0" dirty="0" smtClean="0">
                          <a:solidFill>
                            <a:schemeClr val="tx1"/>
                          </a:solidFill>
                          <a:latin typeface="+mn-lt"/>
                          <a:ea typeface="+mn-ea"/>
                          <a:cs typeface="+mn-cs"/>
                        </a:rPr>
                        <a:t>Estimates of the present value of future cash outflows            545         1,089</a:t>
                      </a:r>
                    </a:p>
                    <a:p>
                      <a:r>
                        <a:rPr lang="en-US" sz="1800" b="1" kern="1200" baseline="0" dirty="0" smtClean="0">
                          <a:solidFill>
                            <a:schemeClr val="tx1"/>
                          </a:solidFill>
                          <a:latin typeface="+mn-lt"/>
                          <a:ea typeface="+mn-ea"/>
                          <a:cs typeface="+mn-cs"/>
                        </a:rPr>
                        <a:t>Estimates of the present value of future cash flows                 (355)         189</a:t>
                      </a:r>
                    </a:p>
                    <a:p>
                      <a:r>
                        <a:rPr lang="en-US" sz="1800" b="1" kern="1200" baseline="0" dirty="0" smtClean="0">
                          <a:solidFill>
                            <a:schemeClr val="tx1"/>
                          </a:solidFill>
                          <a:latin typeface="+mn-lt"/>
                          <a:ea typeface="+mn-ea"/>
                          <a:cs typeface="+mn-cs"/>
                        </a:rPr>
                        <a:t>Risk adjustment for non-financial risk                                           120          120</a:t>
                      </a:r>
                    </a:p>
                    <a:p>
                      <a:r>
                        <a:rPr lang="en-US" sz="1800" b="1" kern="1200" baseline="0" dirty="0" err="1" smtClean="0">
                          <a:solidFill>
                            <a:schemeClr val="tx1"/>
                          </a:solidFill>
                          <a:latin typeface="+mn-lt"/>
                          <a:ea typeface="+mn-ea"/>
                          <a:cs typeface="+mn-cs"/>
                        </a:rPr>
                        <a:t>Fulfilment</a:t>
                      </a:r>
                      <a:r>
                        <a:rPr lang="en-US" sz="1800" b="1" kern="1200" baseline="0" dirty="0" smtClean="0">
                          <a:solidFill>
                            <a:schemeClr val="tx1"/>
                          </a:solidFill>
                          <a:latin typeface="+mn-lt"/>
                          <a:ea typeface="+mn-ea"/>
                          <a:cs typeface="+mn-cs"/>
                        </a:rPr>
                        <a:t> cash flows(a)                                                                   (235)        309</a:t>
                      </a:r>
                    </a:p>
                    <a:p>
                      <a:r>
                        <a:rPr lang="fr-FR" sz="1800" b="1" kern="1200" baseline="0" dirty="0" err="1" smtClean="0">
                          <a:solidFill>
                            <a:schemeClr val="tx1"/>
                          </a:solidFill>
                          <a:latin typeface="+mn-lt"/>
                          <a:ea typeface="+mn-ea"/>
                          <a:cs typeface="+mn-cs"/>
                        </a:rPr>
                        <a:t>Contractual</a:t>
                      </a:r>
                      <a:r>
                        <a:rPr lang="fr-FR" sz="1800" b="1" kern="1200" baseline="0" dirty="0" smtClean="0">
                          <a:solidFill>
                            <a:schemeClr val="tx1"/>
                          </a:solidFill>
                          <a:latin typeface="+mn-lt"/>
                          <a:ea typeface="+mn-ea"/>
                          <a:cs typeface="+mn-cs"/>
                        </a:rPr>
                        <a:t> service </a:t>
                      </a:r>
                      <a:r>
                        <a:rPr lang="fr-FR" sz="1800" b="1" kern="1200" baseline="0" dirty="0" err="1" smtClean="0">
                          <a:solidFill>
                            <a:schemeClr val="tx1"/>
                          </a:solidFill>
                          <a:latin typeface="+mn-lt"/>
                          <a:ea typeface="+mn-ea"/>
                          <a:cs typeface="+mn-cs"/>
                        </a:rPr>
                        <a:t>margin</a:t>
                      </a:r>
                      <a:r>
                        <a:rPr lang="fr-FR" sz="1800" b="1" kern="1200" baseline="0" dirty="0" smtClean="0">
                          <a:solidFill>
                            <a:schemeClr val="tx1"/>
                          </a:solidFill>
                          <a:latin typeface="+mn-lt"/>
                          <a:ea typeface="+mn-ea"/>
                          <a:cs typeface="+mn-cs"/>
                        </a:rPr>
                        <a:t>                                                             235 (b)         – (c)</a:t>
                      </a:r>
                    </a:p>
                    <a:p>
                      <a:r>
                        <a:rPr lang="fr-FR" sz="1800" b="1" kern="1200" baseline="0" dirty="0" err="1" smtClean="0">
                          <a:solidFill>
                            <a:schemeClr val="tx1"/>
                          </a:solidFill>
                          <a:latin typeface="+mn-lt"/>
                          <a:ea typeface="+mn-ea"/>
                          <a:cs typeface="+mn-cs"/>
                        </a:rPr>
                        <a:t>Insurance</a:t>
                      </a:r>
                      <a:r>
                        <a:rPr lang="fr-FR" sz="1800" b="1" kern="1200" baseline="0" dirty="0" smtClean="0">
                          <a:solidFill>
                            <a:schemeClr val="tx1"/>
                          </a:solidFill>
                          <a:latin typeface="+mn-lt"/>
                          <a:ea typeface="+mn-ea"/>
                          <a:cs typeface="+mn-cs"/>
                        </a:rPr>
                        <a:t> </a:t>
                      </a:r>
                      <a:r>
                        <a:rPr lang="fr-FR" sz="1800" b="1" kern="1200" baseline="0" dirty="0" err="1" smtClean="0">
                          <a:solidFill>
                            <a:schemeClr val="tx1"/>
                          </a:solidFill>
                          <a:latin typeface="+mn-lt"/>
                          <a:ea typeface="+mn-ea"/>
                          <a:cs typeface="+mn-cs"/>
                        </a:rPr>
                        <a:t>contract</a:t>
                      </a:r>
                      <a:r>
                        <a:rPr lang="fr-FR" sz="1800" b="1" kern="1200" baseline="0" dirty="0" smtClean="0">
                          <a:solidFill>
                            <a:schemeClr val="tx1"/>
                          </a:solidFill>
                          <a:latin typeface="+mn-lt"/>
                          <a:ea typeface="+mn-ea"/>
                          <a:cs typeface="+mn-cs"/>
                        </a:rPr>
                        <a:t> (</a:t>
                      </a:r>
                      <a:r>
                        <a:rPr lang="fr-FR" sz="1800" b="1" kern="1200" baseline="0" dirty="0" err="1" smtClean="0">
                          <a:solidFill>
                            <a:schemeClr val="tx1"/>
                          </a:solidFill>
                          <a:latin typeface="+mn-lt"/>
                          <a:ea typeface="+mn-ea"/>
                          <a:cs typeface="+mn-cs"/>
                        </a:rPr>
                        <a:t>asset</a:t>
                      </a:r>
                      <a:r>
                        <a:rPr lang="fr-FR" sz="1800" b="1" kern="1200" baseline="0" dirty="0" smtClean="0">
                          <a:solidFill>
                            <a:schemeClr val="tx1"/>
                          </a:solidFill>
                          <a:latin typeface="+mn-lt"/>
                          <a:ea typeface="+mn-ea"/>
                          <a:cs typeface="+mn-cs"/>
                        </a:rPr>
                        <a:t>) / </a:t>
                      </a:r>
                      <a:r>
                        <a:rPr lang="fr-FR" sz="1800" b="1" kern="1200" baseline="0" dirty="0" err="1" smtClean="0">
                          <a:solidFill>
                            <a:schemeClr val="tx1"/>
                          </a:solidFill>
                          <a:latin typeface="+mn-lt"/>
                          <a:ea typeface="+mn-ea"/>
                          <a:cs typeface="+mn-cs"/>
                        </a:rPr>
                        <a:t>liability</a:t>
                      </a:r>
                      <a:r>
                        <a:rPr lang="fr-FR" sz="1800" b="1" kern="1200" baseline="0" dirty="0" smtClean="0">
                          <a:solidFill>
                            <a:schemeClr val="tx1"/>
                          </a:solidFill>
                          <a:latin typeface="+mn-lt"/>
                          <a:ea typeface="+mn-ea"/>
                          <a:cs typeface="+mn-cs"/>
                        </a:rPr>
                        <a:t> on initial recognition(d)       –            309 (c)</a:t>
                      </a:r>
                    </a:p>
                    <a:p>
                      <a:r>
                        <a:rPr lang="en-US" sz="1800" b="1" kern="1200" baseline="0" dirty="0" smtClean="0">
                          <a:solidFill>
                            <a:schemeClr val="tx1"/>
                          </a:solidFill>
                          <a:latin typeface="+mn-lt"/>
                          <a:ea typeface="+mn-ea"/>
                          <a:cs typeface="+mn-cs"/>
                        </a:rPr>
                        <a:t>The effect on profit or loss on initial recognition is as follows:</a:t>
                      </a:r>
                    </a:p>
                    <a:p>
                      <a:r>
                        <a:rPr lang="fr-FR" sz="1800" b="1" kern="1200" baseline="0" dirty="0" err="1" smtClean="0">
                          <a:solidFill>
                            <a:schemeClr val="tx1"/>
                          </a:solidFill>
                          <a:latin typeface="+mn-lt"/>
                          <a:ea typeface="+mn-ea"/>
                          <a:cs typeface="+mn-cs"/>
                        </a:rPr>
                        <a:t>Insurance</a:t>
                      </a:r>
                      <a:r>
                        <a:rPr lang="fr-FR" sz="1800" b="1" kern="1200" baseline="0" dirty="0" smtClean="0">
                          <a:solidFill>
                            <a:schemeClr val="tx1"/>
                          </a:solidFill>
                          <a:latin typeface="+mn-lt"/>
                          <a:ea typeface="+mn-ea"/>
                          <a:cs typeface="+mn-cs"/>
                        </a:rPr>
                        <a:t> service </a:t>
                      </a:r>
                      <a:r>
                        <a:rPr lang="fr-FR" sz="1800" b="1" kern="1200" baseline="0" dirty="0" err="1" smtClean="0">
                          <a:solidFill>
                            <a:schemeClr val="tx1"/>
                          </a:solidFill>
                          <a:latin typeface="+mn-lt"/>
                          <a:ea typeface="+mn-ea"/>
                          <a:cs typeface="+mn-cs"/>
                        </a:rPr>
                        <a:t>expenses</a:t>
                      </a:r>
                      <a:r>
                        <a:rPr lang="fr-FR" sz="1800" b="1" kern="1200" baseline="0" dirty="0" smtClean="0">
                          <a:solidFill>
                            <a:schemeClr val="tx1"/>
                          </a:solidFill>
                          <a:latin typeface="+mn-lt"/>
                          <a:ea typeface="+mn-ea"/>
                          <a:cs typeface="+mn-cs"/>
                        </a:rPr>
                        <a:t>                                                                  –           (309) (c)</a:t>
                      </a:r>
                    </a:p>
                    <a:p>
                      <a:r>
                        <a:rPr lang="en-US" sz="1800" b="1" kern="1200" baseline="0" dirty="0" smtClean="0">
                          <a:solidFill>
                            <a:schemeClr val="tx1"/>
                          </a:solidFill>
                          <a:latin typeface="+mn-lt"/>
                          <a:ea typeface="+mn-ea"/>
                          <a:cs typeface="+mn-cs"/>
                        </a:rPr>
                        <a:t>Loss </a:t>
                      </a:r>
                      <a:r>
                        <a:rPr lang="en-US" sz="1800" b="1" kern="1200" baseline="0" dirty="0" err="1" smtClean="0">
                          <a:solidFill>
                            <a:schemeClr val="tx1"/>
                          </a:solidFill>
                          <a:latin typeface="+mn-lt"/>
                          <a:ea typeface="+mn-ea"/>
                          <a:cs typeface="+mn-cs"/>
                        </a:rPr>
                        <a:t>recognised</a:t>
                      </a:r>
                      <a:r>
                        <a:rPr lang="en-US" sz="1800" b="1" kern="1200" baseline="0" dirty="0" smtClean="0">
                          <a:solidFill>
                            <a:schemeClr val="tx1"/>
                          </a:solidFill>
                          <a:latin typeface="+mn-lt"/>
                          <a:ea typeface="+mn-ea"/>
                          <a:cs typeface="+mn-cs"/>
                        </a:rPr>
                        <a:t> in the year                                                                 – (b)       (309)</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142844" y="571480"/>
          <a:ext cx="9001156" cy="6286520"/>
        </p:xfrm>
        <a:graphic>
          <a:graphicData uri="http://schemas.openxmlformats.org/drawingml/2006/table">
            <a:tbl>
              <a:tblPr firstRow="1" bandRow="1">
                <a:tableStyleId>{5C22544A-7EE6-4342-B048-85BDC9FD1C3A}</a:tableStyleId>
              </a:tblPr>
              <a:tblGrid>
                <a:gridCol w="9001156"/>
              </a:tblGrid>
              <a:tr h="6286520">
                <a:tc>
                  <a:txBody>
                    <a:bodyPr/>
                    <a:lstStyle/>
                    <a:p>
                      <a:r>
                        <a:rPr lang="en-US" sz="1800" b="1" kern="1200" baseline="0" dirty="0" smtClean="0">
                          <a:solidFill>
                            <a:schemeClr val="tx1"/>
                          </a:solidFill>
                          <a:latin typeface="+mn-lt"/>
                          <a:ea typeface="+mn-ea"/>
                          <a:cs typeface="+mn-cs"/>
                        </a:rPr>
                        <a:t>(a)Paragraph 32 requires that the </a:t>
                      </a:r>
                      <a:r>
                        <a:rPr lang="en-US" sz="1800" b="1" kern="1200" baseline="0" dirty="0" err="1" smtClean="0">
                          <a:solidFill>
                            <a:schemeClr val="tx1"/>
                          </a:solidFill>
                          <a:latin typeface="+mn-lt"/>
                          <a:ea typeface="+mn-ea"/>
                          <a:cs typeface="+mn-cs"/>
                        </a:rPr>
                        <a:t>fulfilment</a:t>
                      </a:r>
                      <a:r>
                        <a:rPr lang="en-US" sz="1800" b="1" kern="1200" baseline="0" dirty="0" smtClean="0">
                          <a:solidFill>
                            <a:schemeClr val="tx1"/>
                          </a:solidFill>
                          <a:latin typeface="+mn-lt"/>
                          <a:ea typeface="+mn-ea"/>
                          <a:cs typeface="+mn-cs"/>
                        </a:rPr>
                        <a:t> cash flows comprise estimates of future cash flows, adjusted to reflect the time value of money and the financial risk related to those future cash flows and a risk adjustment for non-financial </a:t>
                      </a:r>
                      <a:r>
                        <a:rPr lang="fr-FR" sz="1800" b="1" kern="1200" baseline="0" dirty="0" smtClean="0">
                          <a:solidFill>
                            <a:schemeClr val="tx1"/>
                          </a:solidFill>
                          <a:latin typeface="+mn-lt"/>
                          <a:ea typeface="+mn-ea"/>
                          <a:cs typeface="+mn-cs"/>
                        </a:rPr>
                        <a:t>risk.</a:t>
                      </a:r>
                    </a:p>
                    <a:p>
                      <a:endParaRPr lang="fr-FR" sz="1800" b="1" kern="1200" baseline="0" dirty="0" smtClean="0">
                        <a:solidFill>
                          <a:schemeClr val="tx1"/>
                        </a:solidFill>
                        <a:latin typeface="+mn-lt"/>
                        <a:ea typeface="+mn-ea"/>
                        <a:cs typeface="+mn-cs"/>
                      </a:endParaRPr>
                    </a:p>
                    <a:p>
                      <a:r>
                        <a:rPr lang="en-US" sz="1800" b="1" kern="1200" baseline="0" dirty="0" smtClean="0">
                          <a:solidFill>
                            <a:schemeClr val="tx1"/>
                          </a:solidFill>
                          <a:latin typeface="+mn-lt"/>
                          <a:ea typeface="+mn-ea"/>
                          <a:cs typeface="+mn-cs"/>
                        </a:rPr>
                        <a:t>(b) Applying paragraph 38, the entity measures the contractual service margin on initial recognition of a group of insurance contracts at an amount that results in no income or expenses arising from the initial recognition of the </a:t>
                      </a:r>
                      <a:r>
                        <a:rPr lang="en-US" sz="1800" b="1" kern="1200" baseline="0" dirty="0" err="1" smtClean="0">
                          <a:solidFill>
                            <a:schemeClr val="tx1"/>
                          </a:solidFill>
                          <a:latin typeface="+mn-lt"/>
                          <a:ea typeface="+mn-ea"/>
                          <a:cs typeface="+mn-cs"/>
                        </a:rPr>
                        <a:t>fulfilment</a:t>
                      </a:r>
                      <a:r>
                        <a:rPr lang="en-US" sz="1800" b="1" kern="1200" baseline="0" dirty="0" smtClean="0">
                          <a:solidFill>
                            <a:schemeClr val="tx1"/>
                          </a:solidFill>
                          <a:latin typeface="+mn-lt"/>
                          <a:ea typeface="+mn-ea"/>
                          <a:cs typeface="+mn-cs"/>
                        </a:rPr>
                        <a:t> cash flows. Consequently, the contractual service margin equals CU235.</a:t>
                      </a:r>
                    </a:p>
                    <a:p>
                      <a:endParaRPr lang="en-US" sz="1800" b="1" kern="1200" baseline="0" dirty="0" smtClean="0">
                        <a:solidFill>
                          <a:schemeClr val="tx1"/>
                        </a:solidFill>
                        <a:latin typeface="+mn-lt"/>
                        <a:ea typeface="+mn-ea"/>
                        <a:cs typeface="+mn-cs"/>
                      </a:endParaRPr>
                    </a:p>
                    <a:p>
                      <a:r>
                        <a:rPr lang="en-US" sz="1800" b="1" kern="1200" baseline="0" dirty="0" smtClean="0">
                          <a:solidFill>
                            <a:schemeClr val="tx1"/>
                          </a:solidFill>
                          <a:latin typeface="+mn-lt"/>
                          <a:ea typeface="+mn-ea"/>
                          <a:cs typeface="+mn-cs"/>
                        </a:rPr>
                        <a:t>(c) Applying paragraph 47, the entity concludes that these insurance contracts on</a:t>
                      </a:r>
                    </a:p>
                    <a:p>
                      <a:r>
                        <a:rPr lang="en-US" sz="1800" b="1" kern="1200" baseline="0" dirty="0" smtClean="0">
                          <a:solidFill>
                            <a:schemeClr val="tx1"/>
                          </a:solidFill>
                          <a:latin typeface="+mn-lt"/>
                          <a:ea typeface="+mn-ea"/>
                          <a:cs typeface="+mn-cs"/>
                        </a:rPr>
                        <a:t>initial recognition are onerous because the </a:t>
                      </a:r>
                      <a:r>
                        <a:rPr lang="en-US" sz="1800" b="1" kern="1200" baseline="0" dirty="0" err="1" smtClean="0">
                          <a:solidFill>
                            <a:schemeClr val="tx1"/>
                          </a:solidFill>
                          <a:latin typeface="+mn-lt"/>
                          <a:ea typeface="+mn-ea"/>
                          <a:cs typeface="+mn-cs"/>
                        </a:rPr>
                        <a:t>fulfilment</a:t>
                      </a:r>
                      <a:r>
                        <a:rPr lang="en-US" sz="1800" b="1" kern="1200" baseline="0" dirty="0" smtClean="0">
                          <a:solidFill>
                            <a:schemeClr val="tx1"/>
                          </a:solidFill>
                          <a:latin typeface="+mn-lt"/>
                          <a:ea typeface="+mn-ea"/>
                          <a:cs typeface="+mn-cs"/>
                        </a:rPr>
                        <a:t> cash flows on initial recognition are a net outflow. Applying paragraph 16(a), the entity will group those contracts separately from contracts that are not onerous. The entity </a:t>
                      </a:r>
                      <a:r>
                        <a:rPr lang="en-US" sz="1800" b="1" kern="1200" baseline="0" dirty="0" err="1" smtClean="0">
                          <a:solidFill>
                            <a:schemeClr val="tx1"/>
                          </a:solidFill>
                          <a:latin typeface="+mn-lt"/>
                          <a:ea typeface="+mn-ea"/>
                          <a:cs typeface="+mn-cs"/>
                        </a:rPr>
                        <a:t>recognises</a:t>
                      </a:r>
                      <a:r>
                        <a:rPr lang="en-US" sz="1800" b="1" kern="1200" baseline="0" dirty="0" smtClean="0">
                          <a:solidFill>
                            <a:schemeClr val="tx1"/>
                          </a:solidFill>
                          <a:latin typeface="+mn-lt"/>
                          <a:ea typeface="+mn-ea"/>
                          <a:cs typeface="+mn-cs"/>
                        </a:rPr>
                        <a:t> a loss in profit or loss for the net outflow, resulting in the carrying amount of the liability for the group being equal to the </a:t>
                      </a:r>
                      <a:r>
                        <a:rPr lang="en-US" sz="1800" b="1" kern="1200" baseline="0" dirty="0" err="1" smtClean="0">
                          <a:solidFill>
                            <a:schemeClr val="tx1"/>
                          </a:solidFill>
                          <a:latin typeface="+mn-lt"/>
                          <a:ea typeface="+mn-ea"/>
                          <a:cs typeface="+mn-cs"/>
                        </a:rPr>
                        <a:t>fulfilment</a:t>
                      </a:r>
                      <a:r>
                        <a:rPr lang="en-US" sz="1800" b="1" kern="1200" baseline="0" dirty="0" smtClean="0">
                          <a:solidFill>
                            <a:schemeClr val="tx1"/>
                          </a:solidFill>
                          <a:latin typeface="+mn-lt"/>
                          <a:ea typeface="+mn-ea"/>
                          <a:cs typeface="+mn-cs"/>
                        </a:rPr>
                        <a:t> cash flows, and the contractual service margin of the group being zero.</a:t>
                      </a:r>
                    </a:p>
                    <a:p>
                      <a:endParaRPr lang="en-US" sz="1800" b="1" kern="1200" baseline="0" dirty="0" smtClean="0">
                        <a:solidFill>
                          <a:schemeClr val="tx1"/>
                        </a:solidFill>
                        <a:latin typeface="+mn-lt"/>
                        <a:ea typeface="+mn-ea"/>
                        <a:cs typeface="+mn-cs"/>
                      </a:endParaRPr>
                    </a:p>
                    <a:p>
                      <a:r>
                        <a:rPr lang="en-US" sz="1800" b="1" kern="1200" baseline="0" dirty="0" smtClean="0">
                          <a:solidFill>
                            <a:schemeClr val="tx1"/>
                          </a:solidFill>
                          <a:latin typeface="+mn-lt"/>
                          <a:ea typeface="+mn-ea"/>
                          <a:cs typeface="+mn-cs"/>
                        </a:rPr>
                        <a:t>(d) Applying paragraph 32, the entity measures the group of insurance contracts on</a:t>
                      </a:r>
                    </a:p>
                    <a:p>
                      <a:r>
                        <a:rPr lang="en-US" sz="1800" b="1" kern="1200" baseline="0" dirty="0" smtClean="0">
                          <a:solidFill>
                            <a:schemeClr val="tx1"/>
                          </a:solidFill>
                          <a:latin typeface="+mn-lt"/>
                          <a:ea typeface="+mn-ea"/>
                          <a:cs typeface="+mn-cs"/>
                        </a:rPr>
                        <a:t>initial recognition at the total of the </a:t>
                      </a:r>
                      <a:r>
                        <a:rPr lang="en-US" sz="1800" b="1" kern="1200" baseline="0" dirty="0" err="1" smtClean="0">
                          <a:solidFill>
                            <a:schemeClr val="tx1"/>
                          </a:solidFill>
                          <a:latin typeface="+mn-lt"/>
                          <a:ea typeface="+mn-ea"/>
                          <a:cs typeface="+mn-cs"/>
                        </a:rPr>
                        <a:t>fulfilment</a:t>
                      </a:r>
                      <a:r>
                        <a:rPr lang="en-US" sz="1800" b="1" kern="1200" baseline="0" dirty="0" smtClean="0">
                          <a:solidFill>
                            <a:schemeClr val="tx1"/>
                          </a:solidFill>
                          <a:latin typeface="+mn-lt"/>
                          <a:ea typeface="+mn-ea"/>
                          <a:cs typeface="+mn-cs"/>
                        </a:rPr>
                        <a:t> cash flows and the contractual</a:t>
                      </a:r>
                    </a:p>
                    <a:p>
                      <a:r>
                        <a:rPr lang="fr-FR" sz="1800" b="1" kern="1200" baseline="0" dirty="0" smtClean="0">
                          <a:solidFill>
                            <a:schemeClr val="tx1"/>
                          </a:solidFill>
                          <a:latin typeface="+mn-lt"/>
                          <a:ea typeface="+mn-ea"/>
                          <a:cs typeface="+mn-cs"/>
                        </a:rPr>
                        <a:t>service </a:t>
                      </a:r>
                      <a:r>
                        <a:rPr lang="fr-FR" sz="1800" b="1" kern="1200" baseline="0" dirty="0" err="1" smtClean="0">
                          <a:solidFill>
                            <a:schemeClr val="tx1"/>
                          </a:solidFill>
                          <a:latin typeface="+mn-lt"/>
                          <a:ea typeface="+mn-ea"/>
                          <a:cs typeface="+mn-cs"/>
                        </a:rPr>
                        <a:t>margin</a:t>
                      </a:r>
                      <a:r>
                        <a:rPr lang="fr-FR" sz="1800" b="1" kern="1200" baseline="0" dirty="0" smtClean="0">
                          <a:solidFill>
                            <a:schemeClr val="tx1"/>
                          </a:solidFill>
                          <a:latin typeface="+mn-lt"/>
                          <a:ea typeface="+mn-ea"/>
                          <a:cs typeface="+mn-cs"/>
                        </a:rPr>
                        <a:t>.</a:t>
                      </a:r>
                    </a:p>
                    <a:p>
                      <a:r>
                        <a:rPr lang="en-US" sz="1800" b="1" kern="1200" baseline="0" dirty="0" smtClean="0">
                          <a:solidFill>
                            <a:schemeClr val="tx1"/>
                          </a:solidFill>
                          <a:latin typeface="+mn-lt"/>
                          <a:ea typeface="+mn-ea"/>
                          <a:cs typeface="+mn-cs"/>
                        </a:rPr>
                        <a:t> </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a:bodyPr>
          <a:lstStyle/>
          <a:p>
            <a:r>
              <a:rPr lang="en-US" b="1" dirty="0"/>
              <a:t>Immediately after initial recognition, the entity </a:t>
            </a:r>
            <a:r>
              <a:rPr lang="en-US" dirty="0"/>
              <a:t>receives the premium of </a:t>
            </a:r>
            <a:r>
              <a:rPr lang="en-US" dirty="0" smtClean="0"/>
              <a:t>CU900 </a:t>
            </a:r>
            <a:r>
              <a:rPr lang="fr-FR" dirty="0" smtClean="0"/>
              <a:t>and </a:t>
            </a:r>
            <a:r>
              <a:rPr lang="fr-FR" dirty="0"/>
              <a:t>the </a:t>
            </a:r>
            <a:r>
              <a:rPr lang="fr-FR" dirty="0" err="1"/>
              <a:t>carrying</a:t>
            </a:r>
            <a:r>
              <a:rPr lang="fr-FR" dirty="0"/>
              <a:t> </a:t>
            </a:r>
            <a:r>
              <a:rPr lang="fr-FR" dirty="0" err="1" smtClean="0"/>
              <a:t>amount</a:t>
            </a:r>
            <a:r>
              <a:rPr lang="fr-FR" dirty="0" smtClean="0"/>
              <a:t> </a:t>
            </a:r>
            <a:r>
              <a:rPr lang="en-US" dirty="0" smtClean="0"/>
              <a:t>of </a:t>
            </a:r>
            <a:r>
              <a:rPr lang="en-US" dirty="0"/>
              <a:t>the group of insurance contracts changes as </a:t>
            </a:r>
            <a:r>
              <a:rPr lang="en-US" dirty="0" smtClean="0"/>
              <a:t>follows:</a:t>
            </a:r>
          </a:p>
          <a:p>
            <a:pPr>
              <a:buNone/>
            </a:pPr>
            <a:r>
              <a:rPr lang="fr-FR" b="1" dirty="0" smtClean="0"/>
              <a:t>                                                                  </a:t>
            </a:r>
            <a:r>
              <a:rPr lang="fr-FR" sz="2800" b="1" dirty="0" err="1" smtClean="0"/>
              <a:t>Example</a:t>
            </a:r>
            <a:r>
              <a:rPr lang="fr-FR" sz="2800" b="1" dirty="0" smtClean="0"/>
              <a:t> </a:t>
            </a:r>
            <a:r>
              <a:rPr lang="fr-FR" sz="2800" b="1" dirty="0"/>
              <a:t>1A </a:t>
            </a:r>
            <a:r>
              <a:rPr lang="fr-FR" sz="2800" b="1" dirty="0" err="1"/>
              <a:t>Example</a:t>
            </a:r>
            <a:r>
              <a:rPr lang="fr-FR" sz="2800" b="1" dirty="0"/>
              <a:t> 1B</a:t>
            </a:r>
          </a:p>
          <a:p>
            <a:pPr>
              <a:buNone/>
            </a:pPr>
            <a:r>
              <a:rPr lang="fr-FR" sz="2800" b="1" dirty="0"/>
              <a:t> </a:t>
            </a:r>
            <a:r>
              <a:rPr lang="fr-FR" sz="2800" b="1" dirty="0" smtClean="0"/>
              <a:t>                                                                                  CU               </a:t>
            </a:r>
            <a:r>
              <a:rPr lang="fr-FR" sz="2800" b="1" dirty="0" err="1"/>
              <a:t>CU</a:t>
            </a:r>
            <a:endParaRPr lang="fr-FR" sz="2800" b="1" dirty="0"/>
          </a:p>
          <a:p>
            <a:r>
              <a:rPr lang="en-US" sz="2200" b="1" dirty="0"/>
              <a:t>Estimates of the present value of future cash </a:t>
            </a:r>
            <a:r>
              <a:rPr lang="en-US" sz="2200" b="1" dirty="0" smtClean="0"/>
              <a:t>inflows          </a:t>
            </a:r>
            <a:r>
              <a:rPr lang="en-US" sz="2800" dirty="0" smtClean="0"/>
              <a:t>–                 </a:t>
            </a:r>
            <a:r>
              <a:rPr lang="en-US" sz="2800" dirty="0"/>
              <a:t>–</a:t>
            </a:r>
          </a:p>
          <a:p>
            <a:r>
              <a:rPr lang="en-US" sz="2200" b="1" dirty="0"/>
              <a:t>Estimates of the present value of future cash </a:t>
            </a:r>
            <a:r>
              <a:rPr lang="en-US" sz="2200" b="1" dirty="0" smtClean="0"/>
              <a:t>outflows      </a:t>
            </a:r>
            <a:r>
              <a:rPr lang="en-US" sz="2200" b="1" u="sng" dirty="0"/>
              <a:t>545 </a:t>
            </a:r>
            <a:r>
              <a:rPr lang="en-US" sz="2200" b="1" u="sng" dirty="0" smtClean="0"/>
              <a:t> </a:t>
            </a:r>
            <a:r>
              <a:rPr lang="en-US" sz="2200" b="1" dirty="0" smtClean="0"/>
              <a:t>            </a:t>
            </a:r>
            <a:r>
              <a:rPr lang="en-US" sz="2200" b="1" u="sng" dirty="0" smtClean="0">
                <a:effectLst>
                  <a:outerShdw blurRad="38100" dist="38100" dir="2700000" algn="tl">
                    <a:srgbClr val="000000">
                      <a:alpha val="43137"/>
                    </a:srgbClr>
                  </a:outerShdw>
                </a:effectLst>
              </a:rPr>
              <a:t>1,089</a:t>
            </a:r>
            <a:endParaRPr lang="en-US" sz="2200" b="1" u="sng" dirty="0">
              <a:effectLst>
                <a:outerShdw blurRad="38100" dist="38100" dir="2700000" algn="tl">
                  <a:srgbClr val="000000">
                    <a:alpha val="43137"/>
                  </a:srgbClr>
                </a:outerShdw>
              </a:effectLst>
            </a:endParaRPr>
          </a:p>
          <a:p>
            <a:r>
              <a:rPr lang="en-US" sz="2200" b="1" dirty="0" smtClean="0"/>
              <a:t>Estimates of the present value of future cash flows              545             1,089</a:t>
            </a:r>
          </a:p>
          <a:p>
            <a:r>
              <a:rPr lang="en-US" sz="2200" b="1" dirty="0" smtClean="0"/>
              <a:t>Risk adjustment for non-financial risk                                       </a:t>
            </a:r>
            <a:r>
              <a:rPr lang="en-US" sz="2200" b="1" u="sng" dirty="0" smtClean="0"/>
              <a:t>120 </a:t>
            </a:r>
            <a:r>
              <a:rPr lang="en-US" sz="2200" b="1" dirty="0" smtClean="0"/>
              <a:t>             </a:t>
            </a:r>
            <a:r>
              <a:rPr lang="en-US" sz="2200" b="1" u="sng" dirty="0" smtClean="0"/>
              <a:t>120</a:t>
            </a:r>
          </a:p>
          <a:p>
            <a:r>
              <a:rPr lang="en-US" sz="2200" b="1" dirty="0" err="1" smtClean="0"/>
              <a:t>Fulfilment</a:t>
            </a:r>
            <a:r>
              <a:rPr lang="en-US" sz="2200" b="1" dirty="0" smtClean="0"/>
              <a:t> cash flows                                                                      665           1,209</a:t>
            </a:r>
          </a:p>
          <a:p>
            <a:r>
              <a:rPr lang="fr-FR" sz="2200" b="1" dirty="0" err="1" smtClean="0"/>
              <a:t>Contractual</a:t>
            </a:r>
            <a:r>
              <a:rPr lang="fr-FR" sz="2200" b="1" dirty="0" smtClean="0"/>
              <a:t> service </a:t>
            </a:r>
            <a:r>
              <a:rPr lang="fr-FR" sz="2200" b="1" dirty="0" err="1" smtClean="0"/>
              <a:t>margin</a:t>
            </a:r>
            <a:r>
              <a:rPr lang="fr-FR" sz="2200" b="1" dirty="0" smtClean="0"/>
              <a:t>                                                            </a:t>
            </a:r>
            <a:r>
              <a:rPr lang="fr-FR" sz="2200" b="1" u="sng" dirty="0" smtClean="0"/>
              <a:t>235 </a:t>
            </a:r>
            <a:r>
              <a:rPr lang="fr-FR" sz="2200" b="1" dirty="0" smtClean="0"/>
              <a:t>           </a:t>
            </a:r>
            <a:r>
              <a:rPr lang="fr-FR" sz="2200" b="1" u="sng" dirty="0" smtClean="0"/>
              <a:t> –</a:t>
            </a:r>
          </a:p>
          <a:p>
            <a:r>
              <a:rPr lang="en-US" sz="2200" b="1" dirty="0" smtClean="0"/>
              <a:t>Insurance contract (asset) / liability                                            900           1,209</a:t>
            </a:r>
          </a:p>
          <a:p>
            <a:r>
              <a:rPr lang="en-US" sz="2200" b="1" dirty="0" smtClean="0"/>
              <a:t>immediately after initial recognition </a:t>
            </a:r>
          </a:p>
          <a:p>
            <a:endParaRPr lang="fr-FR" sz="2200" b="1" dirty="0" smtClean="0"/>
          </a:p>
          <a:p>
            <a:pPr>
              <a:buNone/>
            </a:pPr>
            <a:endParaRPr lang="fr-FR" sz="2200" b="1" dirty="0" smtClean="0">
              <a:solidFill>
                <a:schemeClr val="tx1"/>
              </a:solidFill>
            </a:endParaRPr>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001156" cy="6715148"/>
          </a:xfrm>
        </p:spPr>
        <p:txBody>
          <a:bodyPr>
            <a:normAutofit fontScale="92500" lnSpcReduction="20000"/>
          </a:bodyPr>
          <a:lstStyle/>
          <a:p>
            <a:pPr fontAlgn="base">
              <a:buNone/>
            </a:pPr>
            <a:r>
              <a:rPr lang="en-US" b="1" dirty="0">
                <a:solidFill>
                  <a:srgbClr val="FF0000"/>
                </a:solidFill>
              </a:rPr>
              <a:t>Scope</a:t>
            </a:r>
          </a:p>
          <a:p>
            <a:pPr fontAlgn="base"/>
            <a:r>
              <a:rPr lang="en-US" b="1" dirty="0"/>
              <a:t>An entity shall apply IFRS 17 </a:t>
            </a:r>
            <a:r>
              <a:rPr lang="en-US" b="1" i="1" dirty="0"/>
              <a:t>Insurance Contracts</a:t>
            </a:r>
            <a:r>
              <a:rPr lang="en-US" b="1" dirty="0"/>
              <a:t> to: [IFRS 17:3]</a:t>
            </a:r>
          </a:p>
          <a:p>
            <a:pPr fontAlgn="base">
              <a:buNone/>
            </a:pPr>
            <a:r>
              <a:rPr lang="en-US" b="1" dirty="0" smtClean="0"/>
              <a:t>-</a:t>
            </a:r>
            <a:r>
              <a:rPr lang="en-US" b="1" dirty="0" smtClean="0">
                <a:solidFill>
                  <a:srgbClr val="FF0000"/>
                </a:solidFill>
              </a:rPr>
              <a:t>Insurance </a:t>
            </a:r>
            <a:r>
              <a:rPr lang="en-US" b="1" dirty="0">
                <a:solidFill>
                  <a:srgbClr val="FF0000"/>
                </a:solidFill>
              </a:rPr>
              <a:t>contracts</a:t>
            </a:r>
            <a:r>
              <a:rPr lang="en-US" b="1" dirty="0"/>
              <a:t>, including </a:t>
            </a:r>
            <a:r>
              <a:rPr lang="en-US" b="1" dirty="0">
                <a:solidFill>
                  <a:srgbClr val="FF0000"/>
                </a:solidFill>
              </a:rPr>
              <a:t>reinsurance contracts</a:t>
            </a:r>
            <a:r>
              <a:rPr lang="en-US" b="1" dirty="0"/>
              <a:t>, it issues;</a:t>
            </a:r>
          </a:p>
          <a:p>
            <a:pPr fontAlgn="base">
              <a:buNone/>
            </a:pPr>
            <a:r>
              <a:rPr lang="en-US" b="1" dirty="0" smtClean="0"/>
              <a:t>-</a:t>
            </a:r>
            <a:r>
              <a:rPr lang="en-US" b="1" dirty="0"/>
              <a:t> </a:t>
            </a:r>
            <a:r>
              <a:rPr lang="en-US" b="1" dirty="0">
                <a:solidFill>
                  <a:srgbClr val="FF0000"/>
                </a:solidFill>
              </a:rPr>
              <a:t>Reinsurance contracts </a:t>
            </a:r>
            <a:r>
              <a:rPr lang="en-US" b="1" dirty="0"/>
              <a:t>it holds; and</a:t>
            </a:r>
          </a:p>
          <a:p>
            <a:pPr fontAlgn="base">
              <a:buNone/>
            </a:pPr>
            <a:r>
              <a:rPr lang="en-US" b="1" dirty="0"/>
              <a:t> </a:t>
            </a:r>
            <a:r>
              <a:rPr lang="en-US" b="1" dirty="0">
                <a:solidFill>
                  <a:srgbClr val="FF0000"/>
                </a:solidFill>
              </a:rPr>
              <a:t>Investment contracts </a:t>
            </a:r>
            <a:r>
              <a:rPr lang="en-US" b="1" dirty="0"/>
              <a:t>with discretionary participation features it issues, provided the entity also issues insurance contracts</a:t>
            </a:r>
            <a:r>
              <a:rPr lang="en-US" b="1" dirty="0" smtClean="0"/>
              <a:t>.</a:t>
            </a:r>
          </a:p>
          <a:p>
            <a:pPr fontAlgn="base">
              <a:buNone/>
            </a:pPr>
            <a:r>
              <a:rPr lang="en-US" b="1" dirty="0"/>
              <a:t>Some contracts meet the definition of an insurance contract but have as their primary purpose the provision of services for a fixed fee. Such issued contracts are in the scope of the standard, unless an entity chooses to apply to them </a:t>
            </a:r>
            <a:r>
              <a:rPr lang="en-US" b="1" dirty="0">
                <a:hlinkClick r:id="rId2"/>
              </a:rPr>
              <a:t>IFRS 15</a:t>
            </a:r>
            <a:r>
              <a:rPr lang="en-US" b="1" dirty="0"/>
              <a:t> </a:t>
            </a:r>
            <a:r>
              <a:rPr lang="en-US" b="1" i="1" dirty="0"/>
              <a:t>Revenue from Contracts with Customers</a:t>
            </a:r>
            <a:r>
              <a:rPr lang="en-US" b="1" dirty="0"/>
              <a:t> and provided the following conditions are met: [IFRS 17:8]</a:t>
            </a:r>
          </a:p>
          <a:p>
            <a:endParaRPr lang="fr-FR"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marL="514350" indent="-514350">
              <a:buAutoNum type="alphaLcParenBoth"/>
            </a:pPr>
            <a:r>
              <a:rPr lang="en-US" dirty="0" smtClean="0"/>
              <a:t>the entity does not reflect an assessment of the risk associated with an individual customer in setting the price of the contract with that customer;</a:t>
            </a:r>
          </a:p>
          <a:p>
            <a:pPr marL="514350" indent="-514350">
              <a:buNone/>
            </a:pPr>
            <a:r>
              <a:rPr lang="en-US" dirty="0" smtClean="0"/>
              <a:t>(b) the contract compensates the customer by providing a service, rather than by making cash payments to the customer; and</a:t>
            </a:r>
            <a:r>
              <a:rPr lang="en-US" dirty="0"/>
              <a:t> </a:t>
            </a:r>
            <a:endParaRPr lang="en-US" dirty="0" smtClean="0"/>
          </a:p>
          <a:p>
            <a:pPr marL="514350" indent="-514350">
              <a:buNone/>
            </a:pPr>
            <a:r>
              <a:rPr lang="en-US" dirty="0" smtClean="0"/>
              <a:t>(c) the insurance risk transferred by the contract arises primarily from the customer’s use of services rather than from uncertainty over the cost of those </a:t>
            </a:r>
            <a:r>
              <a:rPr lang="en-US" dirty="0" err="1" smtClean="0"/>
              <a:t>sevices</a:t>
            </a:r>
            <a:r>
              <a:rPr lang="en-US" dirty="0" smtClean="0"/>
              <a:t>.</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62500" lnSpcReduction="20000"/>
          </a:bodyPr>
          <a:lstStyle/>
          <a:p>
            <a:pPr>
              <a:buNone/>
            </a:pPr>
            <a:r>
              <a:rPr lang="fr-FR" b="1" dirty="0">
                <a:solidFill>
                  <a:srgbClr val="FF0000"/>
                </a:solidFill>
              </a:rPr>
              <a:t>Key </a:t>
            </a:r>
            <a:r>
              <a:rPr lang="fr-FR" b="1" dirty="0" err="1" smtClean="0">
                <a:solidFill>
                  <a:srgbClr val="FF0000"/>
                </a:solidFill>
              </a:rPr>
              <a:t>definitions</a:t>
            </a:r>
            <a:endParaRPr lang="fr-FR" b="1" dirty="0" smtClean="0">
              <a:solidFill>
                <a:srgbClr val="FF0000"/>
              </a:solidFill>
            </a:endParaRPr>
          </a:p>
          <a:p>
            <a:pPr fontAlgn="base"/>
            <a:r>
              <a:rPr lang="en-US" b="1" i="1" dirty="0"/>
              <a:t>Insurance </a:t>
            </a:r>
            <a:r>
              <a:rPr lang="en-US" b="1" dirty="0" err="1" smtClean="0"/>
              <a:t>contract</a:t>
            </a:r>
            <a:r>
              <a:rPr lang="en-US" i="1" dirty="0" err="1" smtClean="0"/>
              <a:t>:</a:t>
            </a:r>
            <a:r>
              <a:rPr lang="en-US" dirty="0" err="1" smtClean="0"/>
              <a:t>A</a:t>
            </a:r>
            <a:r>
              <a:rPr lang="en-US" dirty="0" smtClean="0"/>
              <a:t> </a:t>
            </a:r>
            <a:r>
              <a:rPr lang="en-US" dirty="0"/>
              <a:t>contract under which one party (the issuer) accepts significant insurance risk from another party (the policyholder) by agreeing to compensate the policyholder if a specified uncertain future event (the insured event) adversely affects the policyholder</a:t>
            </a:r>
            <a:r>
              <a:rPr lang="en-US" b="1" dirty="0" smtClean="0"/>
              <a:t>.</a:t>
            </a:r>
          </a:p>
          <a:p>
            <a:pPr fontAlgn="base"/>
            <a:endParaRPr lang="en-US" b="1" dirty="0"/>
          </a:p>
          <a:p>
            <a:pPr fontAlgn="base"/>
            <a:r>
              <a:rPr lang="en-US" b="1" i="1" dirty="0"/>
              <a:t>Portfolio of insurance </a:t>
            </a:r>
            <a:r>
              <a:rPr lang="en-US" i="1" dirty="0" err="1" smtClean="0"/>
              <a:t>contracts:</a:t>
            </a:r>
            <a:r>
              <a:rPr lang="en-US" dirty="0" err="1" smtClean="0"/>
              <a:t>Insurance</a:t>
            </a:r>
            <a:r>
              <a:rPr lang="en-US" dirty="0" smtClean="0"/>
              <a:t> </a:t>
            </a:r>
            <a:r>
              <a:rPr lang="en-US" dirty="0"/>
              <a:t>contracts subject to similar risks and managed together</a:t>
            </a:r>
            <a:r>
              <a:rPr lang="en-US" dirty="0" smtClean="0"/>
              <a:t>.</a:t>
            </a:r>
          </a:p>
          <a:p>
            <a:pPr fontAlgn="base"/>
            <a:endParaRPr lang="en-US" dirty="0"/>
          </a:p>
          <a:p>
            <a:pPr fontAlgn="base"/>
            <a:r>
              <a:rPr lang="en-US" b="1" i="1" dirty="0"/>
              <a:t>Contractual service </a:t>
            </a:r>
            <a:r>
              <a:rPr lang="en-US" i="1" dirty="0" err="1" smtClean="0"/>
              <a:t>margin:</a:t>
            </a:r>
            <a:r>
              <a:rPr lang="en-US" dirty="0" err="1" smtClean="0"/>
              <a:t>A</a:t>
            </a:r>
            <a:r>
              <a:rPr lang="en-US" dirty="0" smtClean="0"/>
              <a:t> </a:t>
            </a:r>
            <a:r>
              <a:rPr lang="en-US" dirty="0"/>
              <a:t>component of the carrying amount of the asset or liability for a group of insurance contracts representing the unearned profit the entity will </a:t>
            </a:r>
            <a:r>
              <a:rPr lang="en-US" dirty="0" err="1"/>
              <a:t>recognise</a:t>
            </a:r>
            <a:r>
              <a:rPr lang="en-US" dirty="0"/>
              <a:t> as it provides services under the insurance contracts in the group.</a:t>
            </a:r>
          </a:p>
          <a:p>
            <a:pPr fontAlgn="base"/>
            <a:r>
              <a:rPr lang="en-US" b="1" i="1" dirty="0"/>
              <a:t>Insurance </a:t>
            </a:r>
            <a:r>
              <a:rPr lang="en-US" b="1" dirty="0" err="1" smtClean="0"/>
              <a:t>ris</a:t>
            </a:r>
            <a:r>
              <a:rPr lang="en-US" b="1" i="1" dirty="0" err="1" smtClean="0"/>
              <a:t>k</a:t>
            </a:r>
            <a:r>
              <a:rPr lang="en-US" i="1" dirty="0" err="1" smtClean="0"/>
              <a:t>:</a:t>
            </a:r>
            <a:r>
              <a:rPr lang="en-US" dirty="0" err="1" smtClean="0"/>
              <a:t>Risk</a:t>
            </a:r>
            <a:r>
              <a:rPr lang="en-US" dirty="0"/>
              <a:t>, other than financial risk, transferred from the holders of a contract to the issuer</a:t>
            </a:r>
            <a:r>
              <a:rPr lang="en-US" dirty="0" smtClean="0"/>
              <a:t>.</a:t>
            </a:r>
          </a:p>
          <a:p>
            <a:pPr fontAlgn="base"/>
            <a:endParaRPr lang="en-US" dirty="0"/>
          </a:p>
          <a:p>
            <a:pPr fontAlgn="base"/>
            <a:r>
              <a:rPr lang="en-US" b="1" i="1" dirty="0" err="1"/>
              <a:t>Fulfilment</a:t>
            </a:r>
            <a:r>
              <a:rPr lang="en-US" b="1" i="1" dirty="0"/>
              <a:t> cash </a:t>
            </a:r>
            <a:r>
              <a:rPr lang="en-US" i="1" dirty="0" err="1" smtClean="0"/>
              <a:t>flows:</a:t>
            </a:r>
            <a:r>
              <a:rPr lang="en-US" dirty="0" err="1" smtClean="0"/>
              <a:t>An</a:t>
            </a:r>
            <a:r>
              <a:rPr lang="en-US" dirty="0" smtClean="0"/>
              <a:t> </a:t>
            </a:r>
            <a:r>
              <a:rPr lang="en-US" dirty="0"/>
              <a:t>explicit, unbiased and probability-weighted estimate (i.e. expected value) of the present value of the future cash outflows less the present value of the future cash inflows that will arise as the entity fulfils insurance contracts, including a risk adjustment for non-financial risk</a:t>
            </a:r>
            <a:r>
              <a:rPr lang="en-US" b="1" dirty="0" smtClean="0"/>
              <a:t>.</a:t>
            </a:r>
          </a:p>
          <a:p>
            <a:pPr fontAlgn="base"/>
            <a:endParaRPr lang="en-US" b="1" dirty="0"/>
          </a:p>
          <a:p>
            <a:pPr fontAlgn="base"/>
            <a:r>
              <a:rPr lang="en-US" b="1" i="1" dirty="0"/>
              <a:t>Risk adjustment for non-financial </a:t>
            </a:r>
            <a:r>
              <a:rPr lang="en-US" b="1" dirty="0" err="1" smtClean="0"/>
              <a:t>risk</a:t>
            </a:r>
            <a:r>
              <a:rPr lang="en-US" i="1" dirty="0" err="1" smtClean="0"/>
              <a:t>:</a:t>
            </a:r>
            <a:r>
              <a:rPr lang="en-US" dirty="0" err="1" smtClean="0"/>
              <a:t>The</a:t>
            </a:r>
            <a:r>
              <a:rPr lang="en-US" dirty="0" smtClean="0"/>
              <a:t> </a:t>
            </a:r>
            <a:r>
              <a:rPr lang="en-US" dirty="0"/>
              <a:t>compensation an entity requires for bearing the uncertainty about the amount and timing of the cash flows arising from non-financial risk as the entity fulfils insurance contracts.</a:t>
            </a:r>
          </a:p>
          <a:p>
            <a:pPr>
              <a:buNone/>
            </a:pPr>
            <a:endParaRPr lang="fr-FR" b="1" dirty="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77500" lnSpcReduction="20000"/>
          </a:bodyPr>
          <a:lstStyle/>
          <a:p>
            <a:pPr fontAlgn="base">
              <a:buNone/>
            </a:pPr>
            <a:r>
              <a:rPr lang="en-US" b="1" dirty="0">
                <a:solidFill>
                  <a:srgbClr val="FF0000"/>
                </a:solidFill>
              </a:rPr>
              <a:t>Separating components from an insurance contract</a:t>
            </a:r>
          </a:p>
          <a:p>
            <a:pPr fontAlgn="base">
              <a:buNone/>
            </a:pPr>
            <a:r>
              <a:rPr lang="en-US" dirty="0"/>
              <a:t>An insurance contract may contain one or more components that would be within the scope of another standard if they were separate contracts. For example, an insurance contract may include an investment component or a service component (or both). [IFRS 17:10]</a:t>
            </a:r>
          </a:p>
          <a:p>
            <a:pPr>
              <a:buNone/>
            </a:pPr>
            <a:r>
              <a:rPr lang="en-US" u="sng" dirty="0">
                <a:solidFill>
                  <a:srgbClr val="FF0000"/>
                </a:solidFill>
              </a:rPr>
              <a:t>The standard provides the criteria to determine when a non-insurance component is distinct from the host insurance contract</a:t>
            </a:r>
            <a:r>
              <a:rPr lang="en-US" u="sng" dirty="0" smtClean="0">
                <a:solidFill>
                  <a:srgbClr val="FF0000"/>
                </a:solidFill>
              </a:rPr>
              <a:t>.</a:t>
            </a:r>
          </a:p>
          <a:p>
            <a:pPr fontAlgn="base">
              <a:buNone/>
            </a:pPr>
            <a:r>
              <a:rPr lang="en-US" dirty="0"/>
              <a:t>An entity shall: [IFRS 17:11-12]</a:t>
            </a:r>
          </a:p>
          <a:p>
            <a:pPr fontAlgn="base">
              <a:buNone/>
            </a:pPr>
            <a:r>
              <a:rPr lang="en-US" dirty="0"/>
              <a:t>(a) Apply </a:t>
            </a:r>
            <a:r>
              <a:rPr lang="en-US" dirty="0">
                <a:hlinkClick r:id="rId2"/>
              </a:rPr>
              <a:t>IFRS 9</a:t>
            </a:r>
            <a:r>
              <a:rPr lang="en-US" dirty="0"/>
              <a:t> </a:t>
            </a:r>
            <a:r>
              <a:rPr lang="en-US" i="1" dirty="0"/>
              <a:t>Financial Instruments</a:t>
            </a:r>
            <a:r>
              <a:rPr lang="en-US" dirty="0"/>
              <a:t> to determine whether there is an embedded derivative to be separated and, if there is, how to account for such a derivative.</a:t>
            </a:r>
          </a:p>
          <a:p>
            <a:pPr fontAlgn="base">
              <a:buNone/>
            </a:pPr>
            <a:r>
              <a:rPr lang="en-US" dirty="0"/>
              <a:t> (b) Separate from a host insurance contract an investment component if, and only if, that investment component is distinct. The entity shall apply </a:t>
            </a:r>
            <a:r>
              <a:rPr lang="en-US" b="1" u="sng" dirty="0">
                <a:solidFill>
                  <a:schemeClr val="accent1"/>
                </a:solidFill>
              </a:rPr>
              <a:t>IFRS</a:t>
            </a:r>
            <a:r>
              <a:rPr lang="en-US" u="sng" dirty="0">
                <a:solidFill>
                  <a:schemeClr val="accent1"/>
                </a:solidFill>
              </a:rPr>
              <a:t> 9</a:t>
            </a:r>
            <a:r>
              <a:rPr lang="en-US" dirty="0"/>
              <a:t> to account for the separated investment component.</a:t>
            </a:r>
          </a:p>
          <a:p>
            <a:pPr fontAlgn="base">
              <a:buNone/>
            </a:pPr>
            <a:r>
              <a:rPr lang="en-US" dirty="0"/>
              <a:t> (c) After performing the above steps, separate any promises to transfer distinct non-insurance goods or services. Such promises are accounted under </a:t>
            </a:r>
            <a:r>
              <a:rPr lang="en-US" dirty="0">
                <a:hlinkClick r:id="rId3"/>
              </a:rPr>
              <a:t>IFRS 15</a:t>
            </a:r>
            <a:r>
              <a:rPr lang="en-US" dirty="0"/>
              <a:t> </a:t>
            </a:r>
            <a:r>
              <a:rPr lang="en-US" i="1" dirty="0"/>
              <a:t>Revenue from Contracts with Customers</a:t>
            </a:r>
            <a:r>
              <a:rPr lang="en-US" dirty="0"/>
              <a:t>.</a:t>
            </a:r>
          </a:p>
          <a:p>
            <a:pPr>
              <a:buNone/>
            </a:pPr>
            <a:endParaRPr lang="fr-FR" u="sng" dirty="0">
              <a:solidFill>
                <a:srgbClr val="FF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77500" lnSpcReduction="20000"/>
          </a:bodyPr>
          <a:lstStyle/>
          <a:p>
            <a:pPr fontAlgn="base">
              <a:buNone/>
            </a:pPr>
            <a:r>
              <a:rPr lang="en-US" b="1" dirty="0">
                <a:solidFill>
                  <a:srgbClr val="FF0000"/>
                </a:solidFill>
              </a:rPr>
              <a:t>Level of aggregation</a:t>
            </a:r>
          </a:p>
          <a:p>
            <a:pPr fontAlgn="base">
              <a:buNone/>
            </a:pPr>
            <a:r>
              <a:rPr lang="en-US" dirty="0"/>
              <a:t>IFRS 17 requires entities to identify </a:t>
            </a:r>
            <a:r>
              <a:rPr lang="en-US" i="1" dirty="0"/>
              <a:t>portfolios of insurance contracts</a:t>
            </a:r>
            <a:r>
              <a:rPr lang="en-US" dirty="0"/>
              <a:t>, which comprises contracts that are subject to similar risks and managed together. Contracts within a product line would be expected to have similar risks and hence would be expected to be in the same portfolio if they are managed together. [IFRS 17:14]</a:t>
            </a:r>
          </a:p>
          <a:p>
            <a:pPr fontAlgn="base">
              <a:buNone/>
            </a:pPr>
            <a:r>
              <a:rPr lang="en-US" u="sng" dirty="0">
                <a:solidFill>
                  <a:srgbClr val="FF0000"/>
                </a:solidFill>
              </a:rPr>
              <a:t>Each portfolio of insurance contracts issues shall be divided into a minimum of: </a:t>
            </a:r>
            <a:r>
              <a:rPr lang="en-US" dirty="0"/>
              <a:t>[IFRS 17:16]</a:t>
            </a:r>
          </a:p>
          <a:p>
            <a:pPr fontAlgn="base">
              <a:buNone/>
            </a:pPr>
            <a:r>
              <a:rPr lang="en-US" dirty="0"/>
              <a:t>A group of contracts that are onerous at initial recognition, if any;</a:t>
            </a:r>
          </a:p>
          <a:p>
            <a:pPr fontAlgn="base">
              <a:buNone/>
            </a:pPr>
            <a:r>
              <a:rPr lang="en-US" dirty="0"/>
              <a:t> A group of contracts that at initial recognition have no significant possibility of becoming onerous subsequently, if any; and</a:t>
            </a:r>
          </a:p>
          <a:p>
            <a:pPr fontAlgn="base">
              <a:buNone/>
            </a:pPr>
            <a:r>
              <a:rPr lang="en-US" dirty="0"/>
              <a:t> A group of the remaining contracts in the portfolio, if any.</a:t>
            </a:r>
          </a:p>
          <a:p>
            <a:pPr fontAlgn="base">
              <a:buNone/>
            </a:pPr>
            <a:r>
              <a:rPr lang="en-US" dirty="0">
                <a:solidFill>
                  <a:srgbClr val="FF0000"/>
                </a:solidFill>
              </a:rPr>
              <a:t>An entity is not permitted to include contracts issued more than one year apart in the same group. [IFRS 17:22]</a:t>
            </a:r>
          </a:p>
          <a:p>
            <a:pPr fontAlgn="base">
              <a:buNone/>
            </a:pPr>
            <a:r>
              <a:rPr lang="en-US" dirty="0"/>
              <a:t>If contracts within a portfolio would fall into different groups only because law or regulation specifically constrains the entity's practical ability to set a different price or level of benefits for policyholders </a:t>
            </a:r>
            <a:r>
              <a:rPr lang="en-US" dirty="0" smtClean="0"/>
              <a:t>with different </a:t>
            </a:r>
            <a:r>
              <a:rPr lang="en-US" dirty="0"/>
              <a:t>characteristics, the entity may include those contracts in the same group. [IFRS 17:20]</a:t>
            </a:r>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fontAlgn="base">
              <a:buNone/>
            </a:pPr>
            <a:r>
              <a:rPr lang="en-US" b="1" dirty="0">
                <a:solidFill>
                  <a:srgbClr val="FF0000"/>
                </a:solidFill>
              </a:rPr>
              <a:t>Recognition</a:t>
            </a:r>
          </a:p>
          <a:p>
            <a:pPr fontAlgn="base">
              <a:buNone/>
            </a:pPr>
            <a:r>
              <a:rPr lang="en-US" dirty="0"/>
              <a:t>An entity shall </a:t>
            </a:r>
            <a:r>
              <a:rPr lang="en-US" dirty="0" err="1">
                <a:solidFill>
                  <a:srgbClr val="FF0000"/>
                </a:solidFill>
              </a:rPr>
              <a:t>recognise</a:t>
            </a:r>
            <a:r>
              <a:rPr lang="en-US" dirty="0">
                <a:solidFill>
                  <a:srgbClr val="FF0000"/>
                </a:solidFill>
              </a:rPr>
              <a:t> a group of </a:t>
            </a:r>
            <a:r>
              <a:rPr lang="en-US" dirty="0" smtClean="0">
                <a:solidFill>
                  <a:srgbClr val="FF0000"/>
                </a:solidFill>
              </a:rPr>
              <a:t>insurance  contracts</a:t>
            </a:r>
            <a:r>
              <a:rPr lang="en-US" dirty="0" smtClean="0"/>
              <a:t> </a:t>
            </a:r>
            <a:r>
              <a:rPr lang="en-US" dirty="0"/>
              <a:t>it issues from the earliest of the following: [IFRS 17:25]</a:t>
            </a:r>
          </a:p>
          <a:p>
            <a:pPr fontAlgn="base">
              <a:buNone/>
            </a:pPr>
            <a:r>
              <a:rPr lang="en-US" dirty="0"/>
              <a:t>(a) </a:t>
            </a:r>
            <a:r>
              <a:rPr lang="en-US" dirty="0">
                <a:solidFill>
                  <a:srgbClr val="FF0000"/>
                </a:solidFill>
              </a:rPr>
              <a:t>the beginning of the coverage period </a:t>
            </a:r>
            <a:r>
              <a:rPr lang="en-US" dirty="0"/>
              <a:t>of the group of contracts;</a:t>
            </a:r>
          </a:p>
          <a:p>
            <a:pPr fontAlgn="base">
              <a:buNone/>
            </a:pPr>
            <a:r>
              <a:rPr lang="en-US" dirty="0"/>
              <a:t> (b) the date when the </a:t>
            </a:r>
            <a:r>
              <a:rPr lang="en-US" dirty="0">
                <a:solidFill>
                  <a:srgbClr val="FF0000"/>
                </a:solidFill>
              </a:rPr>
              <a:t>first payment </a:t>
            </a:r>
            <a:r>
              <a:rPr lang="en-US" dirty="0"/>
              <a:t>from a policyholder in the group becomes due; and</a:t>
            </a:r>
          </a:p>
          <a:p>
            <a:pPr fontAlgn="base">
              <a:buNone/>
            </a:pPr>
            <a:r>
              <a:rPr lang="en-US" dirty="0"/>
              <a:t> (c) for a group of </a:t>
            </a:r>
            <a:r>
              <a:rPr lang="en-US" dirty="0">
                <a:solidFill>
                  <a:srgbClr val="FF0000"/>
                </a:solidFill>
              </a:rPr>
              <a:t>onerous contracts</a:t>
            </a:r>
            <a:r>
              <a:rPr lang="en-US" dirty="0"/>
              <a:t>, when the group </a:t>
            </a:r>
            <a:r>
              <a:rPr lang="en-US" dirty="0">
                <a:solidFill>
                  <a:srgbClr val="FF0000"/>
                </a:solidFill>
              </a:rPr>
              <a:t>becomes </a:t>
            </a:r>
            <a:r>
              <a:rPr lang="en-US" dirty="0" smtClean="0">
                <a:solidFill>
                  <a:srgbClr val="FF0000"/>
                </a:solidFill>
              </a:rPr>
              <a:t>onerous</a:t>
            </a:r>
            <a:r>
              <a:rPr lang="en-US" dirty="0" smtClean="0"/>
              <a:t>.</a:t>
            </a:r>
          </a:p>
          <a:p>
            <a:pPr fontAlgn="base">
              <a:buNone/>
            </a:pPr>
            <a:endParaRPr lang="en-US" dirty="0" smtClean="0"/>
          </a:p>
          <a:p>
            <a:pPr>
              <a:buNone/>
            </a:pP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buNone/>
            </a:pPr>
            <a:r>
              <a:rPr lang="fr-FR" b="1" dirty="0" err="1" smtClean="0">
                <a:solidFill>
                  <a:srgbClr val="FF0000"/>
                </a:solidFill>
              </a:rPr>
              <a:t>Measurement</a:t>
            </a:r>
            <a:endParaRPr lang="fr-FR" b="1" dirty="0" smtClean="0">
              <a:solidFill>
                <a:srgbClr val="FF0000"/>
              </a:solidFill>
            </a:endParaRPr>
          </a:p>
          <a:p>
            <a:pPr>
              <a:buNone/>
            </a:pPr>
            <a:r>
              <a:rPr lang="en-US" dirty="0"/>
              <a:t>On initial recognition, an entity shall measure a group of insurance contracts at the total of: [</a:t>
            </a:r>
            <a:r>
              <a:rPr lang="en-US" dirty="0" smtClean="0"/>
              <a:t>IFRS</a:t>
            </a:r>
          </a:p>
          <a:p>
            <a:pPr marL="514350" indent="-514350" fontAlgn="base">
              <a:buAutoNum type="alphaLcParenBoth"/>
            </a:pPr>
            <a:r>
              <a:rPr lang="en-US" dirty="0" smtClean="0"/>
              <a:t>the </a:t>
            </a:r>
            <a:r>
              <a:rPr lang="en-US" dirty="0" err="1" smtClean="0"/>
              <a:t>fulfilment</a:t>
            </a:r>
            <a:r>
              <a:rPr lang="en-US" dirty="0" smtClean="0"/>
              <a:t> cash flows (“FCF”), which comprise:</a:t>
            </a:r>
          </a:p>
          <a:p>
            <a:pPr marL="514350" indent="-514350" fontAlgn="base">
              <a:buNone/>
            </a:pPr>
            <a:r>
              <a:rPr lang="en-US" dirty="0" smtClean="0"/>
              <a:t>       (</a:t>
            </a:r>
            <a:r>
              <a:rPr lang="en-US" dirty="0" err="1" smtClean="0"/>
              <a:t>i</a:t>
            </a:r>
            <a:r>
              <a:rPr lang="en-US" dirty="0" smtClean="0"/>
              <a:t>) </a:t>
            </a:r>
            <a:r>
              <a:rPr lang="en-US" dirty="0" smtClean="0">
                <a:solidFill>
                  <a:srgbClr val="FF0000"/>
                </a:solidFill>
              </a:rPr>
              <a:t>estimates of future cash flows</a:t>
            </a:r>
            <a:r>
              <a:rPr lang="en-US" dirty="0" smtClean="0"/>
              <a:t>;</a:t>
            </a:r>
          </a:p>
          <a:p>
            <a:pPr fontAlgn="base">
              <a:buNone/>
            </a:pPr>
            <a:r>
              <a:rPr lang="en-US" dirty="0" smtClean="0"/>
              <a:t>         (ii</a:t>
            </a:r>
            <a:r>
              <a:rPr lang="en-US" dirty="0" smtClean="0">
                <a:solidFill>
                  <a:srgbClr val="FF0000"/>
                </a:solidFill>
              </a:rPr>
              <a:t>) an adjustment to reflect the time value of    </a:t>
            </a:r>
          </a:p>
          <a:p>
            <a:pPr fontAlgn="base">
              <a:buNone/>
            </a:pPr>
            <a:r>
              <a:rPr lang="en-US" dirty="0"/>
              <a:t> </a:t>
            </a:r>
            <a:r>
              <a:rPr lang="en-US" dirty="0" smtClean="0"/>
              <a:t>       </a:t>
            </a:r>
            <a:r>
              <a:rPr lang="en-US" dirty="0" smtClean="0">
                <a:solidFill>
                  <a:srgbClr val="FF0000"/>
                </a:solidFill>
              </a:rPr>
              <a:t>money</a:t>
            </a:r>
            <a:r>
              <a:rPr lang="en-US" dirty="0" smtClean="0"/>
              <a:t> (“TVM”) and </a:t>
            </a:r>
            <a:r>
              <a:rPr lang="en-US" dirty="0" smtClean="0">
                <a:solidFill>
                  <a:srgbClr val="FF0000"/>
                </a:solidFill>
              </a:rPr>
              <a:t>the financial risks associated  </a:t>
            </a:r>
          </a:p>
          <a:p>
            <a:pPr fontAlgn="base">
              <a:buNone/>
            </a:pPr>
            <a:r>
              <a:rPr lang="en-US" dirty="0"/>
              <a:t> </a:t>
            </a:r>
            <a:r>
              <a:rPr lang="en-US" dirty="0" smtClean="0"/>
              <a:t>       with </a:t>
            </a:r>
            <a:r>
              <a:rPr lang="en-US" dirty="0" smtClean="0">
                <a:solidFill>
                  <a:srgbClr val="FF0000"/>
                </a:solidFill>
              </a:rPr>
              <a:t>the future cash flows</a:t>
            </a:r>
            <a:r>
              <a:rPr lang="en-US" dirty="0" smtClean="0"/>
              <a:t>; and</a:t>
            </a:r>
          </a:p>
          <a:p>
            <a:pPr fontAlgn="base">
              <a:buNone/>
            </a:pPr>
            <a:r>
              <a:rPr lang="en-US" dirty="0" smtClean="0"/>
              <a:t>        (iii</a:t>
            </a:r>
            <a:r>
              <a:rPr lang="en-US" dirty="0" smtClean="0">
                <a:solidFill>
                  <a:srgbClr val="FF0000"/>
                </a:solidFill>
              </a:rPr>
              <a:t>) a risk adjustment for non-financial risk</a:t>
            </a:r>
          </a:p>
          <a:p>
            <a:pPr>
              <a:buNone/>
            </a:pPr>
            <a:r>
              <a:rPr lang="en-US" dirty="0" smtClean="0"/>
              <a:t>(b) the contractual service margin (“CSM”).</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fontAlgn="base">
              <a:buNone/>
            </a:pPr>
            <a:r>
              <a:rPr lang="en-US" b="1" dirty="0">
                <a:solidFill>
                  <a:srgbClr val="FF0000"/>
                </a:solidFill>
              </a:rPr>
              <a:t>Discount rates</a:t>
            </a:r>
          </a:p>
          <a:p>
            <a:pPr fontAlgn="base">
              <a:buNone/>
            </a:pPr>
            <a:r>
              <a:rPr lang="en-US" dirty="0"/>
              <a:t>The discount rates applied to the estimate of cash flows shall: [IFRS 17:36]</a:t>
            </a:r>
          </a:p>
          <a:p>
            <a:pPr fontAlgn="base">
              <a:buNone/>
            </a:pPr>
            <a:r>
              <a:rPr lang="en-US" dirty="0"/>
              <a:t>(a) </a:t>
            </a:r>
            <a:r>
              <a:rPr lang="en-US" dirty="0">
                <a:solidFill>
                  <a:srgbClr val="FF0000"/>
                </a:solidFill>
              </a:rPr>
              <a:t>reflect the time value of money </a:t>
            </a:r>
            <a:r>
              <a:rPr lang="en-US" dirty="0"/>
              <a:t>(TVM), the characteristics of the cash flows and the liquidity characteristics of the insurance contracts;</a:t>
            </a:r>
          </a:p>
          <a:p>
            <a:pPr fontAlgn="base">
              <a:buNone/>
            </a:pPr>
            <a:r>
              <a:rPr lang="en-US" dirty="0"/>
              <a:t> (b) </a:t>
            </a:r>
            <a:r>
              <a:rPr lang="en-US" dirty="0">
                <a:solidFill>
                  <a:srgbClr val="FF0000"/>
                </a:solidFill>
              </a:rPr>
              <a:t>be consistent with observable current market prices</a:t>
            </a:r>
            <a:r>
              <a:rPr lang="en-US" dirty="0"/>
              <a:t> (if any) of those financial instruments whose cash flow characteristics are consistent with those of the insurance contracts; and</a:t>
            </a:r>
          </a:p>
          <a:p>
            <a:pPr fontAlgn="base">
              <a:buNone/>
            </a:pPr>
            <a:r>
              <a:rPr lang="en-US" dirty="0"/>
              <a:t> (c) </a:t>
            </a:r>
            <a:r>
              <a:rPr lang="en-US" dirty="0">
                <a:solidFill>
                  <a:srgbClr val="FF0000"/>
                </a:solidFill>
              </a:rPr>
              <a:t>exclude</a:t>
            </a:r>
            <a:r>
              <a:rPr lang="en-US" dirty="0"/>
              <a:t> the effect of factors that influence such observable market prices but do not affect the future cash flows of the insurance contracts.</a:t>
            </a:r>
          </a:p>
          <a:p>
            <a:pPr>
              <a:buNone/>
            </a:pP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361</TotalTime>
  <Words>1554</Words>
  <Application>Microsoft Office PowerPoint</Application>
  <PresentationFormat>Affichage à l'écran (4:3)</PresentationFormat>
  <Paragraphs>151</Paragraphs>
  <Slides>18</Slides>
  <Notes>0</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DJEMAA</dc:creator>
  <cp:lastModifiedBy>DJEMAA</cp:lastModifiedBy>
  <cp:revision>32</cp:revision>
  <dcterms:created xsi:type="dcterms:W3CDTF">2023-12-13T12:07:11Z</dcterms:created>
  <dcterms:modified xsi:type="dcterms:W3CDTF">2024-01-06T07:15:05Z</dcterms:modified>
</cp:coreProperties>
</file>