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3" r:id="rId4"/>
    <p:sldId id="258" r:id="rId5"/>
    <p:sldId id="259"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FAAA54BB-62D3-4BB7-A4AB-1CC7A7D969E6}" type="datetimeFigureOut">
              <a:rPr lang="fr-FR" smtClean="0"/>
              <a:t>12/10/2025</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377174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AA54BB-62D3-4BB7-A4AB-1CC7A7D969E6}" type="datetimeFigureOut">
              <a:rPr lang="fr-FR" smtClean="0"/>
              <a:t>12/10/2025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1441886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AA54BB-62D3-4BB7-A4AB-1CC7A7D969E6}" type="datetimeFigureOut">
              <a:rPr lang="fr-FR" smtClean="0"/>
              <a:t>12/10/2025</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6ABD2C-73EB-468C-87E3-34142C8C8F01}"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8572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FAAA54BB-62D3-4BB7-A4AB-1CC7A7D969E6}" type="datetimeFigureOut">
              <a:rPr lang="fr-FR" smtClean="0"/>
              <a:t>12/10/2025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1585562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FAAA54BB-62D3-4BB7-A4AB-1CC7A7D969E6}" type="datetimeFigureOut">
              <a:rPr lang="fr-FR" smtClean="0"/>
              <a:t>12/10/2025</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6ABD2C-73EB-468C-87E3-34142C8C8F01}"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61831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FAAA54BB-62D3-4BB7-A4AB-1CC7A7D969E6}" type="datetimeFigureOut">
              <a:rPr lang="fr-FR" smtClean="0"/>
              <a:t>12/10/2025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21959869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AA54BB-62D3-4BB7-A4AB-1CC7A7D969E6}" type="datetimeFigureOut">
              <a:rPr lang="fr-FR" smtClean="0"/>
              <a:t>12/10/2025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40629272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AA54BB-62D3-4BB7-A4AB-1CC7A7D969E6}" type="datetimeFigureOut">
              <a:rPr lang="fr-FR" smtClean="0"/>
              <a:t>12/10/2025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2352049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AA54BB-62D3-4BB7-A4AB-1CC7A7D969E6}" type="datetimeFigureOut">
              <a:rPr lang="fr-FR" smtClean="0"/>
              <a:t>12/10/2025</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1042188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AAA54BB-62D3-4BB7-A4AB-1CC7A7D969E6}" type="datetimeFigureOut">
              <a:rPr lang="fr-FR" smtClean="0"/>
              <a:t>12/10/2025</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330991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AAA54BB-62D3-4BB7-A4AB-1CC7A7D969E6}" type="datetimeFigureOut">
              <a:rPr lang="fr-FR" smtClean="0"/>
              <a:t>12/10/2025</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1889798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AAA54BB-62D3-4BB7-A4AB-1CC7A7D969E6}" type="datetimeFigureOut">
              <a:rPr lang="fr-FR" smtClean="0"/>
              <a:t>12/10/2025</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295297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AAA54BB-62D3-4BB7-A4AB-1CC7A7D969E6}" type="datetimeFigureOut">
              <a:rPr lang="fr-FR" smtClean="0"/>
              <a:t>12/10/2025</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4114092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A54BB-62D3-4BB7-A4AB-1CC7A7D969E6}" type="datetimeFigureOut">
              <a:rPr lang="fr-FR" smtClean="0"/>
              <a:t>12/10/2025</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1718206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AAA54BB-62D3-4BB7-A4AB-1CC7A7D969E6}" type="datetimeFigureOut">
              <a:rPr lang="fr-FR" smtClean="0"/>
              <a:t>12/10/2025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988567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AAA54BB-62D3-4BB7-A4AB-1CC7A7D969E6}" type="datetimeFigureOut">
              <a:rPr lang="fr-FR" smtClean="0"/>
              <a:t>12/10/2025</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6ABD2C-73EB-468C-87E3-34142C8C8F01}" type="slidenum">
              <a:rPr lang="fr-FR" smtClean="0"/>
              <a:t>‹N°›</a:t>
            </a:fld>
            <a:endParaRPr lang="fr-FR"/>
          </a:p>
        </p:txBody>
      </p:sp>
    </p:spTree>
    <p:extLst>
      <p:ext uri="{BB962C8B-B14F-4D97-AF65-F5344CB8AC3E}">
        <p14:creationId xmlns:p14="http://schemas.microsoft.com/office/powerpoint/2010/main" val="39392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AAA54BB-62D3-4BB7-A4AB-1CC7A7D969E6}" type="datetimeFigureOut">
              <a:rPr lang="fr-FR" smtClean="0"/>
              <a:t>12/10/2025</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C6ABD2C-73EB-468C-87E3-34142C8C8F01}" type="slidenum">
              <a:rPr lang="fr-FR" smtClean="0"/>
              <a:t>‹N°›</a:t>
            </a:fld>
            <a:endParaRPr lang="fr-FR"/>
          </a:p>
        </p:txBody>
      </p:sp>
    </p:spTree>
    <p:extLst>
      <p:ext uri="{BB962C8B-B14F-4D97-AF65-F5344CB8AC3E}">
        <p14:creationId xmlns:p14="http://schemas.microsoft.com/office/powerpoint/2010/main" val="27853287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المحاضرة 2</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944671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8537" y="1319349"/>
            <a:ext cx="9509759" cy="4103046"/>
          </a:xfrm>
          <a:prstGeom prst="rect">
            <a:avLst/>
          </a:prstGeom>
        </p:spPr>
        <p:txBody>
          <a:bodyPr wrap="square">
            <a:spAutoFit/>
          </a:bodyPr>
          <a:lstStyle/>
          <a:p>
            <a:pPr lvl="1" algn="just" rtl="1">
              <a:lnSpc>
                <a:spcPct val="107000"/>
              </a:lnSpc>
              <a:spcAft>
                <a:spcPts val="800"/>
              </a:spcAft>
            </a:pPr>
            <a:r>
              <a:rPr lang="ar-DZ" sz="2800" b="1" dirty="0" smtClean="0">
                <a:latin typeface="Calibri" panose="020F0502020204030204" pitchFamily="34" charset="0"/>
                <a:ea typeface="Calibri" panose="020F0502020204030204" pitchFamily="34" charset="0"/>
                <a:cs typeface="Simplified Arabic" panose="02020603050405020304" pitchFamily="18" charset="-78"/>
              </a:rPr>
              <a:t> 1. تعريف </a:t>
            </a:r>
            <a:r>
              <a:rPr lang="ar-DZ" sz="2800" b="1" dirty="0">
                <a:latin typeface="Calibri" panose="020F0502020204030204" pitchFamily="34" charset="0"/>
                <a:ea typeface="Calibri" panose="020F0502020204030204" pitchFamily="34" charset="0"/>
                <a:cs typeface="Simplified Arabic" panose="02020603050405020304" pitchFamily="18" charset="-78"/>
              </a:rPr>
              <a:t>التسويق الاستراتيجي </a:t>
            </a:r>
            <a:r>
              <a:rPr lang="ar-DZ" sz="2800" b="1" dirty="0" smtClean="0">
                <a:latin typeface="Calibri" panose="020F0502020204030204" pitchFamily="34" charset="0"/>
                <a:ea typeface="Calibri" panose="020F0502020204030204" pitchFamily="34" charset="0"/>
                <a:cs typeface="Simplified Arabic" panose="02020603050405020304" pitchFamily="18" charset="-78"/>
              </a:rPr>
              <a:t> </a:t>
            </a:r>
            <a:r>
              <a:rPr lang="fr-FR" sz="2800" dirty="0" smtClean="0"/>
              <a:t>Strategic Marketing</a:t>
            </a:r>
            <a:r>
              <a:rPr lang="ar-DZ" sz="2800" b="1" dirty="0" smtClean="0">
                <a:latin typeface="Calibri" panose="020F0502020204030204" pitchFamily="34" charset="0"/>
                <a:ea typeface="Calibri" panose="020F0502020204030204" pitchFamily="34" charset="0"/>
                <a:cs typeface="Simplified Arabic" panose="02020603050405020304" pitchFamily="18" charset="-78"/>
              </a:rPr>
              <a:t>:</a:t>
            </a:r>
            <a:endParaRPr lang="fr-FR" sz="2800" dirty="0" smtClean="0">
              <a:effectLst/>
              <a:latin typeface="Calibri" panose="020F0502020204030204" pitchFamily="34" charset="0"/>
              <a:ea typeface="Calibri" panose="020F0502020204030204" pitchFamily="34" charset="0"/>
              <a:cs typeface="Arial" panose="020B0604020202020204" pitchFamily="34" charset="0"/>
            </a:endParaRPr>
          </a:p>
          <a:p>
            <a:pPr lvl="1" algn="just" rtl="1"/>
            <a:r>
              <a:rPr lang="ar-DZ" sz="2800" dirty="0">
                <a:ea typeface="Calibri" panose="020F0502020204030204" pitchFamily="34" charset="0"/>
                <a:cs typeface="Simplified Arabic" panose="02020603050405020304" pitchFamily="18" charset="-78"/>
              </a:rPr>
              <a:t>يُعرف التسويق الاستراتيجي بأنه عملية تطوير والحفاظ على توافق استراتيجي بين أهداف </a:t>
            </a:r>
            <a:r>
              <a:rPr lang="ar-DZ" sz="2800" dirty="0" smtClean="0">
                <a:ea typeface="Calibri" panose="020F0502020204030204" pitchFamily="34" charset="0"/>
                <a:cs typeface="Simplified Arabic" panose="02020603050405020304" pitchFamily="18" charset="-78"/>
              </a:rPr>
              <a:t>المنظمة </a:t>
            </a:r>
            <a:r>
              <a:rPr lang="fr-FR" sz="2800" dirty="0" err="1" smtClean="0"/>
              <a:t>organization's</a:t>
            </a:r>
            <a:r>
              <a:rPr lang="fr-FR" sz="2800" dirty="0" smtClean="0"/>
              <a:t> goals</a:t>
            </a:r>
            <a:r>
              <a:rPr lang="ar-DZ" sz="2800" dirty="0" smtClean="0">
                <a:ea typeface="Calibri" panose="020F0502020204030204" pitchFamily="34" charset="0"/>
                <a:cs typeface="Simplified Arabic" panose="02020603050405020304" pitchFamily="18" charset="-78"/>
              </a:rPr>
              <a:t>، ومواردها </a:t>
            </a:r>
            <a:r>
              <a:rPr lang="fr-FR" sz="2800" dirty="0" err="1" smtClean="0"/>
              <a:t>resources</a:t>
            </a:r>
            <a:r>
              <a:rPr lang="ar-DZ" sz="2800" dirty="0" smtClean="0">
                <a:ea typeface="Calibri" panose="020F0502020204030204" pitchFamily="34" charset="0"/>
                <a:cs typeface="Simplified Arabic" panose="02020603050405020304" pitchFamily="18" charset="-78"/>
              </a:rPr>
              <a:t>، </a:t>
            </a:r>
            <a:r>
              <a:rPr lang="ar-DZ" sz="2800" dirty="0">
                <a:ea typeface="Calibri" panose="020F0502020204030204" pitchFamily="34" charset="0"/>
                <a:cs typeface="Simplified Arabic" panose="02020603050405020304" pitchFamily="18" charset="-78"/>
              </a:rPr>
              <a:t>والفرص المتغيرة في </a:t>
            </a:r>
            <a:r>
              <a:rPr lang="ar-DZ" sz="2800" dirty="0" smtClean="0">
                <a:ea typeface="Calibri" panose="020F0502020204030204" pitchFamily="34" charset="0"/>
                <a:cs typeface="Simplified Arabic" panose="02020603050405020304" pitchFamily="18" charset="-78"/>
              </a:rPr>
              <a:t>السوق </a:t>
            </a:r>
            <a:r>
              <a:rPr lang="fr-FR" sz="2800" dirty="0" smtClean="0"/>
              <a:t>the </a:t>
            </a:r>
            <a:r>
              <a:rPr lang="fr-FR" sz="2800" dirty="0" err="1" smtClean="0"/>
              <a:t>changing</a:t>
            </a:r>
            <a:r>
              <a:rPr lang="fr-FR" sz="2800" dirty="0" smtClean="0"/>
              <a:t> </a:t>
            </a:r>
            <a:r>
              <a:rPr lang="fr-FR" sz="2800" dirty="0" err="1" smtClean="0"/>
              <a:t>market</a:t>
            </a:r>
            <a:r>
              <a:rPr lang="fr-FR" sz="2800" dirty="0" smtClean="0"/>
              <a:t> </a:t>
            </a:r>
            <a:r>
              <a:rPr lang="fr-FR" sz="2800" dirty="0" err="1" smtClean="0"/>
              <a:t>opportunities</a:t>
            </a:r>
            <a:r>
              <a:rPr lang="ar-DZ" sz="2800" dirty="0" smtClean="0">
                <a:ea typeface="Calibri" panose="020F0502020204030204" pitchFamily="34" charset="0"/>
                <a:cs typeface="Simplified Arabic" panose="02020603050405020304" pitchFamily="18" charset="-78"/>
              </a:rPr>
              <a:t>، </a:t>
            </a:r>
            <a:r>
              <a:rPr lang="ar-DZ" sz="2800" dirty="0">
                <a:ea typeface="Calibri" panose="020F0502020204030204" pitchFamily="34" charset="0"/>
                <a:cs typeface="Simplified Arabic" panose="02020603050405020304" pitchFamily="18" charset="-78"/>
              </a:rPr>
              <a:t>مع التركيز على تحقيق نمو مستدام طويل الأمد من خلال تقديم </a:t>
            </a:r>
            <a:r>
              <a:rPr lang="ar-DZ" sz="2800" b="1" dirty="0">
                <a:ea typeface="Calibri" panose="020F0502020204030204" pitchFamily="34" charset="0"/>
                <a:cs typeface="Simplified Arabic" panose="02020603050405020304" pitchFamily="18" charset="-78"/>
              </a:rPr>
              <a:t>قيمة فائقة للعملاء</a:t>
            </a:r>
            <a:r>
              <a:rPr lang="ar-DZ" sz="2800" dirty="0">
                <a:ea typeface="Calibri" panose="020F0502020204030204" pitchFamily="34" charset="0"/>
                <a:cs typeface="Simplified Arabic" panose="02020603050405020304" pitchFamily="18" charset="-78"/>
              </a:rPr>
              <a:t> و</a:t>
            </a:r>
            <a:r>
              <a:rPr lang="ar-DZ" sz="2800" b="1" dirty="0">
                <a:ea typeface="Calibri" panose="020F0502020204030204" pitchFamily="34" charset="0"/>
                <a:cs typeface="Simplified Arabic" panose="02020603050405020304" pitchFamily="18" charset="-78"/>
              </a:rPr>
              <a:t>خلق ميزة تنافسية</a:t>
            </a:r>
            <a:r>
              <a:rPr lang="ar-DZ" sz="2800" dirty="0">
                <a:ea typeface="Calibri" panose="020F0502020204030204" pitchFamily="34" charset="0"/>
                <a:cs typeface="Simplified Arabic" panose="02020603050405020304" pitchFamily="18" charset="-78"/>
              </a:rPr>
              <a:t>. ويُعدّ نشاطًا يركز على الوسائل التي يمكن للمؤسسة من خلالها تمييز نفسها بشكل فعّال عن منافسيها من خلال استغلال نقاط قوتها لتقديم خدمة أفضل للزبائن </a:t>
            </a:r>
            <a:r>
              <a:rPr lang="ar-DZ" sz="2800" dirty="0" smtClean="0">
                <a:ea typeface="Calibri" panose="020F0502020204030204" pitchFamily="34" charset="0"/>
                <a:cs typeface="Simplified Arabic" panose="02020603050405020304" pitchFamily="18" charset="-78"/>
              </a:rPr>
              <a:t>المحتملين </a:t>
            </a:r>
            <a:r>
              <a:rPr lang="fr-FR" sz="2800" dirty="0" err="1" smtClean="0"/>
              <a:t>potential</a:t>
            </a:r>
            <a:r>
              <a:rPr lang="fr-FR" sz="2800" dirty="0" smtClean="0"/>
              <a:t> </a:t>
            </a:r>
            <a:r>
              <a:rPr lang="fr-FR" sz="2800" dirty="0" err="1" smtClean="0"/>
              <a:t>customers</a:t>
            </a:r>
            <a:r>
              <a:rPr lang="ar-DZ" sz="2800" dirty="0" smtClean="0">
                <a:ea typeface="Calibri" panose="020F0502020204030204" pitchFamily="34" charset="0"/>
                <a:cs typeface="Simplified Arabic" panose="02020603050405020304" pitchFamily="18" charset="-78"/>
              </a:rPr>
              <a:t>. </a:t>
            </a:r>
            <a:endParaRPr lang="fr-FR" sz="2800" dirty="0"/>
          </a:p>
        </p:txBody>
      </p:sp>
    </p:spTree>
    <p:extLst>
      <p:ext uri="{BB962C8B-B14F-4D97-AF65-F5344CB8AC3E}">
        <p14:creationId xmlns:p14="http://schemas.microsoft.com/office/powerpoint/2010/main" val="2967574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9167" y="757645"/>
            <a:ext cx="10411096" cy="3539430"/>
          </a:xfrm>
          <a:prstGeom prst="rect">
            <a:avLst/>
          </a:prstGeom>
        </p:spPr>
        <p:txBody>
          <a:bodyPr wrap="square">
            <a:spAutoFit/>
          </a:bodyPr>
          <a:lstStyle/>
          <a:p>
            <a:pPr lvl="1" algn="just" rtl="1"/>
            <a:r>
              <a:rPr lang="ar-DZ" sz="2800" dirty="0">
                <a:ea typeface="Calibri" panose="020F0502020204030204" pitchFamily="34" charset="0"/>
                <a:cs typeface="Simplified Arabic" panose="02020603050405020304" pitchFamily="18" charset="-78"/>
              </a:rPr>
              <a:t>ومن خلال هذه العملية، تسعى المؤسسة إلى تحديد الأسواق </a:t>
            </a:r>
            <a:r>
              <a:rPr lang="ar-DZ" sz="2800" dirty="0" smtClean="0">
                <a:ea typeface="Calibri" panose="020F0502020204030204" pitchFamily="34" charset="0"/>
                <a:cs typeface="Simplified Arabic" panose="02020603050405020304" pitchFamily="18" charset="-78"/>
              </a:rPr>
              <a:t>المستهدفة </a:t>
            </a:r>
            <a:r>
              <a:rPr lang="fr-FR" sz="2800" dirty="0"/>
              <a:t>to </a:t>
            </a:r>
            <a:r>
              <a:rPr lang="fr-FR" sz="2800" dirty="0" err="1"/>
              <a:t>identify</a:t>
            </a:r>
            <a:r>
              <a:rPr lang="fr-FR" sz="2800" dirty="0"/>
              <a:t> </a:t>
            </a:r>
            <a:r>
              <a:rPr lang="fr-FR" sz="2800" dirty="0" err="1"/>
              <a:t>target</a:t>
            </a:r>
            <a:r>
              <a:rPr lang="fr-FR" sz="2800" dirty="0"/>
              <a:t> </a:t>
            </a:r>
            <a:r>
              <a:rPr lang="fr-FR" sz="2800" dirty="0" err="1"/>
              <a:t>markets</a:t>
            </a:r>
            <a:r>
              <a:rPr lang="ar-DZ" sz="2800" dirty="0" smtClean="0">
                <a:ea typeface="Calibri" panose="020F0502020204030204" pitchFamily="34" charset="0"/>
                <a:cs typeface="Simplified Arabic" panose="02020603050405020304" pitchFamily="18" charset="-78"/>
              </a:rPr>
              <a:t>، وتقسيمها </a:t>
            </a:r>
            <a:r>
              <a:rPr lang="fr-FR" sz="2800" dirty="0"/>
              <a:t>segment </a:t>
            </a:r>
            <a:r>
              <a:rPr lang="fr-FR" sz="2800" dirty="0" err="1"/>
              <a:t>them</a:t>
            </a:r>
            <a:r>
              <a:rPr lang="ar-DZ" sz="2800" dirty="0" smtClean="0">
                <a:ea typeface="Calibri" panose="020F0502020204030204" pitchFamily="34" charset="0"/>
                <a:cs typeface="Simplified Arabic" panose="02020603050405020304" pitchFamily="18" charset="-78"/>
              </a:rPr>
              <a:t>، </a:t>
            </a:r>
            <a:r>
              <a:rPr lang="ar-DZ" sz="2800" dirty="0">
                <a:ea typeface="Calibri" panose="020F0502020204030204" pitchFamily="34" charset="0"/>
                <a:cs typeface="Simplified Arabic" panose="02020603050405020304" pitchFamily="18" charset="-78"/>
              </a:rPr>
              <a:t>وتموضع عروضها بما يتيح لها الانفراد بخدمات أو منتجات ذات قيمة </a:t>
            </a:r>
            <a:r>
              <a:rPr lang="ar-DZ" sz="2800" dirty="0" smtClean="0">
                <a:ea typeface="Calibri" panose="020F0502020204030204" pitchFamily="34" charset="0"/>
                <a:cs typeface="Simplified Arabic" panose="02020603050405020304" pitchFamily="18" charset="-78"/>
              </a:rPr>
              <a:t>أعلى </a:t>
            </a:r>
            <a:r>
              <a:rPr lang="en-US" sz="2800" dirty="0"/>
              <a:t>to deliver higher-value products or services,</a:t>
            </a:r>
            <a:r>
              <a:rPr lang="ar-DZ" sz="2800" dirty="0" smtClean="0">
                <a:ea typeface="Calibri" panose="020F0502020204030204" pitchFamily="34" charset="0"/>
                <a:cs typeface="Simplified Arabic" panose="02020603050405020304" pitchFamily="18" charset="-78"/>
              </a:rPr>
              <a:t>، </a:t>
            </a:r>
            <a:r>
              <a:rPr lang="ar-DZ" sz="2800" dirty="0">
                <a:ea typeface="Calibri" panose="020F0502020204030204" pitchFamily="34" charset="0"/>
                <a:cs typeface="Simplified Arabic" panose="02020603050405020304" pitchFamily="18" charset="-78"/>
              </a:rPr>
              <a:t>مما يساعدها على السيطرة على جزء من السوق وتحقيق الربحية</a:t>
            </a:r>
            <a:r>
              <a:rPr lang="ar-DZ" sz="2800" dirty="0" smtClean="0">
                <a:ea typeface="Calibri" panose="020F0502020204030204" pitchFamily="34" charset="0"/>
                <a:cs typeface="Simplified Arabic" panose="02020603050405020304" pitchFamily="18" charset="-78"/>
              </a:rPr>
              <a:t>."</a:t>
            </a:r>
          </a:p>
          <a:p>
            <a:pPr lvl="1" algn="just" rtl="1"/>
            <a:endParaRPr lang="ar-DZ" sz="2800" dirty="0">
              <a:cs typeface="Simplified Arabic" panose="02020603050405020304" pitchFamily="18" charset="-78"/>
            </a:endParaRPr>
          </a:p>
          <a:p>
            <a:pPr lvl="1" algn="just" rtl="1"/>
            <a:r>
              <a:rPr lang="ar-DZ" sz="2800" dirty="0" smtClean="0">
                <a:cs typeface="Simplified Arabic" panose="02020603050405020304" pitchFamily="18" charset="-78"/>
              </a:rPr>
              <a:t>2. </a:t>
            </a:r>
            <a:r>
              <a:rPr lang="ar-DZ" sz="2800" b="1" dirty="0" smtClean="0">
                <a:cs typeface="Simplified Arabic" panose="02020603050405020304" pitchFamily="18" charset="-78"/>
              </a:rPr>
              <a:t>قيمة الزبون </a:t>
            </a:r>
          </a:p>
          <a:p>
            <a:pPr lvl="1" algn="just" rtl="1"/>
            <a:endParaRPr lang="fr-FR" sz="2800" dirty="0"/>
          </a:p>
        </p:txBody>
      </p:sp>
    </p:spTree>
    <p:extLst>
      <p:ext uri="{BB962C8B-B14F-4D97-AF65-F5344CB8AC3E}">
        <p14:creationId xmlns:p14="http://schemas.microsoft.com/office/powerpoint/2010/main" val="4137068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58092" y="1489166"/>
            <a:ext cx="10646228" cy="2168434"/>
          </a:xfrm>
          <a:prstGeom prst="roundRect">
            <a:avLst/>
          </a:prstGeom>
          <a:ln w="1905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ZA" sz="3600" dirty="0">
                <a:solidFill>
                  <a:srgbClr val="00B050"/>
                </a:solidFill>
                <a:effectLst/>
                <a:ea typeface="Calibri" panose="020F0502020204030204" pitchFamily="34" charset="0"/>
                <a:cs typeface="Arial" panose="020B0604020202020204" pitchFamily="34" charset="0"/>
              </a:rPr>
              <a:t>Customer Value</a:t>
            </a:r>
            <a:r>
              <a:rPr lang="en-ZA" sz="3600" dirty="0">
                <a:effectLst/>
                <a:ea typeface="Calibri" panose="020F0502020204030204" pitchFamily="34" charset="0"/>
                <a:cs typeface="Arial" panose="020B0604020202020204" pitchFamily="34" charset="0"/>
              </a:rPr>
              <a:t>= total  customer benefits – </a:t>
            </a:r>
            <a:r>
              <a:rPr lang="en-ZA" sz="3600" dirty="0">
                <a:solidFill>
                  <a:srgbClr val="FF0000"/>
                </a:solidFill>
                <a:effectLst/>
                <a:ea typeface="Calibri" panose="020F0502020204030204" pitchFamily="34" charset="0"/>
                <a:cs typeface="Arial" panose="020B0604020202020204" pitchFamily="34" charset="0"/>
              </a:rPr>
              <a:t>total customer cost</a:t>
            </a:r>
            <a:endParaRPr lang="fr-FR" sz="2800" dirty="0">
              <a:solidFill>
                <a:srgbClr val="FF0000"/>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57810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754752435"/>
              </p:ext>
            </p:extLst>
          </p:nvPr>
        </p:nvGraphicFramePr>
        <p:xfrm>
          <a:off x="1267096" y="928743"/>
          <a:ext cx="9940834" cy="5353819"/>
        </p:xfrm>
        <a:graphic>
          <a:graphicData uri="http://schemas.openxmlformats.org/drawingml/2006/table">
            <a:tbl>
              <a:tblPr rtl="1" firstRow="1" firstCol="1" bandRow="1">
                <a:tableStyleId>{5C22544A-7EE6-4342-B048-85BDC9FD1C3A}</a:tableStyleId>
              </a:tblPr>
              <a:tblGrid>
                <a:gridCol w="4970417">
                  <a:extLst>
                    <a:ext uri="{9D8B030D-6E8A-4147-A177-3AD203B41FA5}">
                      <a16:colId xmlns:a16="http://schemas.microsoft.com/office/drawing/2014/main" val="1206602124"/>
                    </a:ext>
                  </a:extLst>
                </a:gridCol>
                <a:gridCol w="4970417">
                  <a:extLst>
                    <a:ext uri="{9D8B030D-6E8A-4147-A177-3AD203B41FA5}">
                      <a16:colId xmlns:a16="http://schemas.microsoft.com/office/drawing/2014/main" val="2910066583"/>
                    </a:ext>
                  </a:extLst>
                </a:gridCol>
              </a:tblGrid>
              <a:tr h="1149269">
                <a:tc>
                  <a:txBody>
                    <a:bodyPr/>
                    <a:lstStyle/>
                    <a:p>
                      <a:pPr algn="ctr" rtl="1">
                        <a:lnSpc>
                          <a:spcPct val="107000"/>
                        </a:lnSpc>
                        <a:spcAft>
                          <a:spcPts val="0"/>
                        </a:spcAft>
                      </a:pPr>
                      <a:r>
                        <a:rPr lang="en-ZA" sz="3600" dirty="0">
                          <a:solidFill>
                            <a:srgbClr val="FF0000"/>
                          </a:solidFill>
                          <a:effectLst/>
                        </a:rPr>
                        <a:t>total customer cost</a:t>
                      </a:r>
                      <a:endParaRPr lang="fr-FR" sz="3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07000"/>
                        </a:lnSpc>
                        <a:spcAft>
                          <a:spcPts val="0"/>
                        </a:spcAft>
                      </a:pPr>
                      <a:r>
                        <a:rPr lang="en-ZA" sz="3600" dirty="0">
                          <a:effectLst/>
                        </a:rPr>
                        <a:t>total customer benefits</a:t>
                      </a:r>
                      <a:endParaRPr lang="fr-FR" sz="3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16617045"/>
                  </a:ext>
                </a:extLst>
              </a:tr>
              <a:tr h="1044926">
                <a:tc>
                  <a:txBody>
                    <a:bodyPr/>
                    <a:lstStyle/>
                    <a:p>
                      <a:pPr algn="l" rtl="1">
                        <a:lnSpc>
                          <a:spcPct val="107000"/>
                        </a:lnSpc>
                        <a:spcAft>
                          <a:spcPts val="0"/>
                        </a:spcAft>
                      </a:pPr>
                      <a:r>
                        <a:rPr lang="fr-FR" sz="3600" dirty="0" err="1">
                          <a:solidFill>
                            <a:srgbClr val="FF0000"/>
                          </a:solidFill>
                          <a:effectLst/>
                        </a:rPr>
                        <a:t>Monetary</a:t>
                      </a:r>
                      <a:r>
                        <a:rPr lang="fr-FR" sz="3600" dirty="0">
                          <a:solidFill>
                            <a:srgbClr val="FF0000"/>
                          </a:solidFill>
                          <a:effectLst/>
                        </a:rPr>
                        <a:t> </a:t>
                      </a:r>
                      <a:r>
                        <a:rPr lang="fr-FR" sz="3600" dirty="0" err="1">
                          <a:solidFill>
                            <a:srgbClr val="FF0000"/>
                          </a:solidFill>
                          <a:effectLst/>
                        </a:rPr>
                        <a:t>cost</a:t>
                      </a:r>
                      <a:r>
                        <a:rPr lang="fr-FR" sz="3600" dirty="0">
                          <a:solidFill>
                            <a:srgbClr val="FF0000"/>
                          </a:solidFill>
                          <a:effectLst/>
                        </a:rPr>
                        <a:t> </a:t>
                      </a:r>
                      <a:endParaRPr lang="fr-FR" sz="3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rtl="0">
                        <a:lnSpc>
                          <a:spcPct val="107000"/>
                        </a:lnSpc>
                        <a:spcAft>
                          <a:spcPts val="0"/>
                        </a:spcAft>
                      </a:pPr>
                      <a:r>
                        <a:rPr lang="fr-FR" sz="3600" dirty="0">
                          <a:effectLst/>
                        </a:rPr>
                        <a:t>Personnel </a:t>
                      </a:r>
                      <a:r>
                        <a:rPr lang="fr-FR" sz="3600" dirty="0" err="1">
                          <a:effectLst/>
                        </a:rPr>
                        <a:t>benefit</a:t>
                      </a:r>
                      <a:endParaRPr lang="fr-FR" sz="3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896523647"/>
                  </a:ext>
                </a:extLst>
              </a:tr>
              <a:tr h="1044926">
                <a:tc>
                  <a:txBody>
                    <a:bodyPr/>
                    <a:lstStyle/>
                    <a:p>
                      <a:pPr algn="l" rtl="1">
                        <a:lnSpc>
                          <a:spcPct val="107000"/>
                        </a:lnSpc>
                        <a:spcAft>
                          <a:spcPts val="0"/>
                        </a:spcAft>
                      </a:pPr>
                      <a:r>
                        <a:rPr lang="fr-FR" sz="3600" dirty="0" err="1">
                          <a:solidFill>
                            <a:srgbClr val="FF0000"/>
                          </a:solidFill>
                          <a:effectLst/>
                        </a:rPr>
                        <a:t>Psychic</a:t>
                      </a:r>
                      <a:r>
                        <a:rPr lang="fr-FR" sz="3600" dirty="0">
                          <a:solidFill>
                            <a:srgbClr val="FF0000"/>
                          </a:solidFill>
                          <a:effectLst/>
                        </a:rPr>
                        <a:t> </a:t>
                      </a:r>
                      <a:r>
                        <a:rPr lang="fr-FR" sz="3600" dirty="0" err="1">
                          <a:solidFill>
                            <a:srgbClr val="FF0000"/>
                          </a:solidFill>
                          <a:effectLst/>
                        </a:rPr>
                        <a:t>cost</a:t>
                      </a:r>
                      <a:endParaRPr lang="fr-FR" sz="3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rtl="1">
                        <a:lnSpc>
                          <a:spcPct val="107000"/>
                        </a:lnSpc>
                        <a:spcAft>
                          <a:spcPts val="0"/>
                        </a:spcAft>
                      </a:pPr>
                      <a:r>
                        <a:rPr lang="fr-FR" sz="3600" dirty="0">
                          <a:effectLst/>
                        </a:rPr>
                        <a:t>Product </a:t>
                      </a:r>
                      <a:r>
                        <a:rPr lang="fr-FR" sz="3600" dirty="0" err="1">
                          <a:effectLst/>
                        </a:rPr>
                        <a:t>benefit</a:t>
                      </a:r>
                      <a:r>
                        <a:rPr lang="fr-FR" sz="3600" dirty="0">
                          <a:effectLst/>
                        </a:rPr>
                        <a:t> </a:t>
                      </a:r>
                      <a:endParaRPr lang="fr-FR" sz="3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29601886"/>
                  </a:ext>
                </a:extLst>
              </a:tr>
              <a:tr h="1044926">
                <a:tc>
                  <a:txBody>
                    <a:bodyPr/>
                    <a:lstStyle/>
                    <a:p>
                      <a:pPr algn="l" rtl="1">
                        <a:lnSpc>
                          <a:spcPct val="107000"/>
                        </a:lnSpc>
                        <a:spcAft>
                          <a:spcPts val="0"/>
                        </a:spcAft>
                      </a:pPr>
                      <a:r>
                        <a:rPr lang="fr-FR" sz="3600" dirty="0" err="1">
                          <a:solidFill>
                            <a:srgbClr val="FF0000"/>
                          </a:solidFill>
                          <a:effectLst/>
                        </a:rPr>
                        <a:t>Energy</a:t>
                      </a:r>
                      <a:r>
                        <a:rPr lang="fr-FR" sz="3600" dirty="0">
                          <a:solidFill>
                            <a:srgbClr val="FF0000"/>
                          </a:solidFill>
                          <a:effectLst/>
                        </a:rPr>
                        <a:t> </a:t>
                      </a:r>
                      <a:r>
                        <a:rPr lang="fr-FR" sz="3600" dirty="0" err="1">
                          <a:solidFill>
                            <a:srgbClr val="FF0000"/>
                          </a:solidFill>
                          <a:effectLst/>
                        </a:rPr>
                        <a:t>cost</a:t>
                      </a:r>
                      <a:endParaRPr lang="fr-FR" sz="3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rtl="1">
                        <a:lnSpc>
                          <a:spcPct val="107000"/>
                        </a:lnSpc>
                        <a:spcAft>
                          <a:spcPts val="0"/>
                        </a:spcAft>
                      </a:pPr>
                      <a:r>
                        <a:rPr lang="fr-FR" sz="3600" dirty="0">
                          <a:effectLst/>
                        </a:rPr>
                        <a:t>Service </a:t>
                      </a:r>
                      <a:r>
                        <a:rPr lang="fr-FR" sz="3600" dirty="0" err="1">
                          <a:effectLst/>
                        </a:rPr>
                        <a:t>benefit</a:t>
                      </a:r>
                      <a:r>
                        <a:rPr lang="fr-FR" sz="3600" dirty="0">
                          <a:effectLst/>
                        </a:rPr>
                        <a:t> </a:t>
                      </a:r>
                      <a:endParaRPr lang="fr-FR" sz="3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08885756"/>
                  </a:ext>
                </a:extLst>
              </a:tr>
              <a:tr h="1044926">
                <a:tc>
                  <a:txBody>
                    <a:bodyPr/>
                    <a:lstStyle/>
                    <a:p>
                      <a:pPr algn="l" rtl="1">
                        <a:lnSpc>
                          <a:spcPct val="107000"/>
                        </a:lnSpc>
                        <a:spcAft>
                          <a:spcPts val="0"/>
                        </a:spcAft>
                      </a:pPr>
                      <a:r>
                        <a:rPr lang="fr-FR" sz="3600" dirty="0">
                          <a:solidFill>
                            <a:srgbClr val="FF0000"/>
                          </a:solidFill>
                          <a:effectLst/>
                        </a:rPr>
                        <a:t>Time </a:t>
                      </a:r>
                      <a:r>
                        <a:rPr lang="fr-FR" sz="3600" dirty="0" err="1">
                          <a:solidFill>
                            <a:srgbClr val="FF0000"/>
                          </a:solidFill>
                          <a:effectLst/>
                        </a:rPr>
                        <a:t>cost</a:t>
                      </a:r>
                      <a:r>
                        <a:rPr lang="fr-FR" sz="3600" dirty="0">
                          <a:solidFill>
                            <a:srgbClr val="FF0000"/>
                          </a:solidFill>
                          <a:effectLst/>
                        </a:rPr>
                        <a:t> </a:t>
                      </a:r>
                      <a:endParaRPr lang="fr-FR" sz="3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rtl="1">
                        <a:lnSpc>
                          <a:spcPct val="107000"/>
                        </a:lnSpc>
                        <a:spcAft>
                          <a:spcPts val="0"/>
                        </a:spcAft>
                      </a:pPr>
                      <a:r>
                        <a:rPr lang="fr-FR" sz="3600" dirty="0">
                          <a:effectLst/>
                        </a:rPr>
                        <a:t>Image </a:t>
                      </a:r>
                      <a:r>
                        <a:rPr lang="fr-FR" sz="3600" dirty="0" err="1">
                          <a:effectLst/>
                        </a:rPr>
                        <a:t>benefit</a:t>
                      </a:r>
                      <a:r>
                        <a:rPr lang="fr-FR" sz="3600" dirty="0">
                          <a:effectLst/>
                        </a:rPr>
                        <a:t> </a:t>
                      </a:r>
                      <a:endParaRPr lang="fr-FR" sz="36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539894731"/>
                  </a:ext>
                </a:extLst>
              </a:tr>
            </a:tbl>
          </a:graphicData>
        </a:graphic>
      </p:graphicFrame>
    </p:spTree>
    <p:extLst>
      <p:ext uri="{BB962C8B-B14F-4D97-AF65-F5344CB8AC3E}">
        <p14:creationId xmlns:p14="http://schemas.microsoft.com/office/powerpoint/2010/main" val="1815863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66114" y="1075900"/>
            <a:ext cx="4513655" cy="1200329"/>
          </a:xfrm>
          <a:prstGeom prst="rect">
            <a:avLst/>
          </a:prstGeom>
        </p:spPr>
        <p:txBody>
          <a:bodyPr wrap="square">
            <a:spAutoFit/>
          </a:bodyPr>
          <a:lstStyle/>
          <a:p>
            <a:pPr algn="r" rtl="1"/>
            <a:r>
              <a:rPr lang="ar-DZ" dirty="0" smtClean="0"/>
              <a:t>مثال تطبيقي </a:t>
            </a:r>
          </a:p>
          <a:p>
            <a:pPr algn="r" rtl="1"/>
            <a:r>
              <a:rPr lang="ar-SA" b="1" dirty="0"/>
              <a:t>وضح أنواع القيم التي تحصلت عليها </a:t>
            </a:r>
            <a:r>
              <a:rPr lang="ar-SA" b="1" dirty="0" smtClean="0"/>
              <a:t>الزبون</a:t>
            </a:r>
            <a:endParaRPr lang="fr-FR" dirty="0"/>
          </a:p>
          <a:p>
            <a:pPr algn="r" rtl="1"/>
            <a:endParaRPr lang="ar-DZ" dirty="0" smtClean="0"/>
          </a:p>
          <a:p>
            <a:r>
              <a:rPr lang="ar-DZ" dirty="0" smtClean="0"/>
              <a:t> </a:t>
            </a:r>
            <a:endParaRPr lang="fr-FR" dirty="0"/>
          </a:p>
        </p:txBody>
      </p:sp>
    </p:spTree>
    <p:extLst>
      <p:ext uri="{BB962C8B-B14F-4D97-AF65-F5344CB8AC3E}">
        <p14:creationId xmlns:p14="http://schemas.microsoft.com/office/powerpoint/2010/main" val="2109535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7097" y="1319349"/>
            <a:ext cx="10607039" cy="4031873"/>
          </a:xfrm>
          <a:prstGeom prst="rect">
            <a:avLst/>
          </a:prstGeom>
        </p:spPr>
        <p:txBody>
          <a:bodyPr wrap="square">
            <a:spAutoFit/>
          </a:bodyPr>
          <a:lstStyle/>
          <a:p>
            <a:pPr algn="just" rtl="1"/>
            <a:r>
              <a:rPr lang="ar-DZ" sz="3200" dirty="0">
                <a:ea typeface="Calibri" panose="020F0502020204030204" pitchFamily="34" charset="0"/>
                <a:cs typeface="Simplified Arabic" panose="02020603050405020304" pitchFamily="18" charset="-78"/>
              </a:rPr>
              <a:t>التسويق الاستراتيجي يركز على </a:t>
            </a:r>
            <a:r>
              <a:rPr lang="ar-DZ" sz="3200" b="1" dirty="0">
                <a:ea typeface="Calibri" panose="020F0502020204030204" pitchFamily="34" charset="0"/>
                <a:cs typeface="Simplified Arabic" panose="02020603050405020304" pitchFamily="18" charset="-78"/>
              </a:rPr>
              <a:t>تحليل احتياجات الأفراد والمؤسسات</a:t>
            </a:r>
            <a:r>
              <a:rPr lang="ar-DZ" sz="3200" dirty="0">
                <a:ea typeface="Calibri" panose="020F0502020204030204" pitchFamily="34" charset="0"/>
                <a:cs typeface="Simplified Arabic" panose="02020603050405020304" pitchFamily="18" charset="-78"/>
              </a:rPr>
              <a:t>، </a:t>
            </a:r>
            <a:r>
              <a:rPr lang="ar-DZ" sz="3200" b="1" dirty="0">
                <a:ea typeface="Calibri" panose="020F0502020204030204" pitchFamily="34" charset="0"/>
                <a:cs typeface="Simplified Arabic" panose="02020603050405020304" pitchFamily="18" charset="-78"/>
              </a:rPr>
              <a:t>متابعة نمو الأسواق</a:t>
            </a:r>
            <a:r>
              <a:rPr lang="ar-DZ" sz="3200" dirty="0">
                <a:ea typeface="Calibri" panose="020F0502020204030204" pitchFamily="34" charset="0"/>
                <a:cs typeface="Simplified Arabic" panose="02020603050405020304" pitchFamily="18" charset="-78"/>
              </a:rPr>
              <a:t>، و</a:t>
            </a:r>
            <a:r>
              <a:rPr lang="ar-DZ" sz="3200" b="1" dirty="0">
                <a:ea typeface="Calibri" panose="020F0502020204030204" pitchFamily="34" charset="0"/>
                <a:cs typeface="Simplified Arabic" panose="02020603050405020304" pitchFamily="18" charset="-78"/>
              </a:rPr>
              <a:t>تحديد ميادين الأعمال الاستراتيجية</a:t>
            </a:r>
            <a:r>
              <a:rPr lang="ar-DZ" sz="3200" dirty="0">
                <a:ea typeface="Calibri" panose="020F0502020204030204" pitchFamily="34" charset="0"/>
                <a:cs typeface="Simplified Arabic" panose="02020603050405020304" pitchFamily="18" charset="-78"/>
              </a:rPr>
              <a:t>. كما يساعد في توجيه عملية طرح المنتجات واختيار الاستراتيجية التسويقية المناسبة لدخول الأسواق. يساهم في مراقبة التغيرات البيئية المتعلقة بالمنافسة وخيارات الشراء، مما يجعل المؤسسة أكثر توافقًا مع رغبات المستهلكين. التسويق الاستراتيجي يهدف أيضًا إلى خلق قيمة أكبر للزبون من خلال إشراكه وإدارة علاقات جيدة معه عبر التسويق بالعلاقات. يتفاعل التسويق الاستراتيجي مع ثلاثة عوامل أساسية تُعرف بـ "مثلث التسويق الاستراتيجي" أو </a:t>
            </a:r>
            <a:r>
              <a:rPr lang="fr-FR" sz="3200" dirty="0">
                <a:latin typeface="Simplified Arabic" panose="02020603050405020304" pitchFamily="18" charset="-78"/>
                <a:ea typeface="Calibri" panose="020F0502020204030204" pitchFamily="34" charset="0"/>
              </a:rPr>
              <a:t>C's 3</a:t>
            </a:r>
            <a:endParaRPr lang="fr-FR" sz="3200" dirty="0"/>
          </a:p>
        </p:txBody>
      </p:sp>
    </p:spTree>
    <p:extLst>
      <p:ext uri="{BB962C8B-B14F-4D97-AF65-F5344CB8AC3E}">
        <p14:creationId xmlns:p14="http://schemas.microsoft.com/office/powerpoint/2010/main" val="3245539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التسويق االستراتيجي"/>
          <p:cNvPicPr/>
          <p:nvPr/>
        </p:nvPicPr>
        <p:blipFill>
          <a:blip r:embed="rId2">
            <a:extLst>
              <a:ext uri="{28A0092B-C50C-407E-A947-70E740481C1C}">
                <a14:useLocalDpi xmlns:a14="http://schemas.microsoft.com/office/drawing/2010/main" val="0"/>
              </a:ext>
            </a:extLst>
          </a:blip>
          <a:srcRect/>
          <a:stretch>
            <a:fillRect/>
          </a:stretch>
        </p:blipFill>
        <p:spPr bwMode="auto">
          <a:xfrm>
            <a:off x="1097280" y="1358537"/>
            <a:ext cx="8961120" cy="4245429"/>
          </a:xfrm>
          <a:prstGeom prst="rect">
            <a:avLst/>
          </a:prstGeom>
          <a:noFill/>
          <a:ln>
            <a:noFill/>
          </a:ln>
        </p:spPr>
      </p:pic>
    </p:spTree>
    <p:extLst>
      <p:ext uri="{BB962C8B-B14F-4D97-AF65-F5344CB8AC3E}">
        <p14:creationId xmlns:p14="http://schemas.microsoft.com/office/powerpoint/2010/main" val="778876129"/>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TotalTime>
  <Words>271</Words>
  <Application>Microsoft Office PowerPoint</Application>
  <PresentationFormat>Grand écran</PresentationFormat>
  <Paragraphs>22</Paragraphs>
  <Slides>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8</vt:i4>
      </vt:variant>
    </vt:vector>
  </HeadingPairs>
  <TitlesOfParts>
    <vt:vector size="15" baseType="lpstr">
      <vt:lpstr>Arial</vt:lpstr>
      <vt:lpstr>Calibri</vt:lpstr>
      <vt:lpstr>Century Gothic</vt:lpstr>
      <vt:lpstr>Simplified Arabic</vt:lpstr>
      <vt:lpstr>Tahoma</vt:lpstr>
      <vt:lpstr>Wingdings 3</vt:lpstr>
      <vt:lpstr>Brin</vt:lpstr>
      <vt:lpstr>المحاضرة 2</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ELIT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2</dc:title>
  <dc:creator>Administrateur</dc:creator>
  <cp:lastModifiedBy>Administrateur</cp:lastModifiedBy>
  <cp:revision>5</cp:revision>
  <dcterms:created xsi:type="dcterms:W3CDTF">2025-10-12T08:51:19Z</dcterms:created>
  <dcterms:modified xsi:type="dcterms:W3CDTF">2025-10-12T09:30:38Z</dcterms:modified>
</cp:coreProperties>
</file>