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smtClean="0"/>
              <a:t>Modifiez le style du titre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561AA35A-2F4E-42FC-AEC4-2ACF9F58278B}" type="datetimeFigureOut">
              <a:rPr lang="fr-FR" smtClean="0"/>
              <a:t>01/03/2025</a:t>
            </a:fld>
            <a:endParaRPr lang="fr-FR"/>
          </a:p>
        </p:txBody>
      </p:sp>
      <p:sp>
        <p:nvSpPr>
          <p:cNvPr id="5" name="Footer Placeholder 4"/>
          <p:cNvSpPr>
            <a:spLocks noGrp="1"/>
          </p:cNvSpPr>
          <p:nvPr>
            <p:ph type="ftr" sz="quarter" idx="11"/>
          </p:nvPr>
        </p:nvSpPr>
        <p:spPr>
          <a:xfrm>
            <a:off x="2416500" y="329307"/>
            <a:ext cx="4973915" cy="309201"/>
          </a:xfrm>
        </p:spPr>
        <p:txBody>
          <a:bodyPr/>
          <a:lstStyle/>
          <a:p>
            <a:endParaRPr lang="fr-FR"/>
          </a:p>
        </p:txBody>
      </p:sp>
      <p:sp>
        <p:nvSpPr>
          <p:cNvPr id="6" name="Slide Number Placeholder 5"/>
          <p:cNvSpPr>
            <a:spLocks noGrp="1"/>
          </p:cNvSpPr>
          <p:nvPr>
            <p:ph type="sldNum" sz="quarter" idx="12"/>
          </p:nvPr>
        </p:nvSpPr>
        <p:spPr>
          <a:xfrm>
            <a:off x="1437664" y="798973"/>
            <a:ext cx="811019" cy="503578"/>
          </a:xfrm>
        </p:spPr>
        <p:txBody>
          <a:bodyPr/>
          <a:lstStyle/>
          <a:p>
            <a:fld id="{4C95DCE2-4F8A-4348-9058-F5CDA78FC930}" type="slidenum">
              <a:rPr lang="fr-FR" smtClean="0"/>
              <a:t>‹N°›</a:t>
            </a:fld>
            <a:endParaRPr lang="fr-F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01486135"/>
      </p:ext>
    </p:extLst>
  </p:cSld>
  <p:clrMapOvr>
    <a:masterClrMapping/>
  </p:clrMapOvr>
  <mc:AlternateContent xmlns:mc="http://schemas.openxmlformats.org/markup-compatibility/2006">
    <mc:Choice xmlns:p14="http://schemas.microsoft.com/office/powerpoint/2010/main" Requires="p14">
      <p:transition spd="slow" p14:dur="1250">
        <p:wipe/>
      </p:transition>
    </mc:Choice>
    <mc:Fallback>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61AA35A-2F4E-42FC-AEC4-2ACF9F58278B}" type="datetimeFigureOut">
              <a:rPr lang="fr-FR" smtClean="0"/>
              <a:t>01/03/2025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C95DCE2-4F8A-4348-9058-F5CDA78FC930}" type="slidenum">
              <a:rPr lang="fr-FR" smtClean="0"/>
              <a:t>‹N°›</a:t>
            </a:fld>
            <a:endParaRPr lang="fr-F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84691747"/>
      </p:ext>
    </p:extLst>
  </p:cSld>
  <p:clrMapOvr>
    <a:masterClrMapping/>
  </p:clrMapOvr>
  <mc:AlternateContent xmlns:mc="http://schemas.openxmlformats.org/markup-compatibility/2006">
    <mc:Choice xmlns:p14="http://schemas.microsoft.com/office/powerpoint/2010/main" Requires="p14">
      <p:transition spd="slow" p14:dur="1250">
        <p:wipe/>
      </p:transition>
    </mc:Choice>
    <mc:Fallback>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61AA35A-2F4E-42FC-AEC4-2ACF9F58278B}" type="datetimeFigureOut">
              <a:rPr lang="fr-FR" smtClean="0"/>
              <a:t>01/03/2025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C95DCE2-4F8A-4348-9058-F5CDA78FC930}" type="slidenum">
              <a:rPr lang="fr-FR" smtClean="0"/>
              <a:t>‹N°›</a:t>
            </a:fld>
            <a:endParaRPr lang="fr-F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97432901"/>
      </p:ext>
    </p:extLst>
  </p:cSld>
  <p:clrMapOvr>
    <a:masterClrMapping/>
  </p:clrMapOvr>
  <mc:AlternateContent xmlns:mc="http://schemas.openxmlformats.org/markup-compatibility/2006">
    <mc:Choice xmlns:p14="http://schemas.microsoft.com/office/powerpoint/2010/main" Requires="p14">
      <p:transition spd="slow" p14:dur="1250">
        <p:wipe/>
      </p:transition>
    </mc:Choice>
    <mc:Fallback>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61AA35A-2F4E-42FC-AEC4-2ACF9F58278B}" type="datetimeFigureOut">
              <a:rPr lang="fr-FR" smtClean="0"/>
              <a:t>01/03/2025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C95DCE2-4F8A-4348-9058-F5CDA78FC930}" type="slidenum">
              <a:rPr lang="fr-FR" smtClean="0"/>
              <a:t>‹N°›</a:t>
            </a:fld>
            <a:endParaRPr lang="fr-F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01229952"/>
      </p:ext>
    </p:extLst>
  </p:cSld>
  <p:clrMapOvr>
    <a:masterClrMapping/>
  </p:clrMapOvr>
  <mc:AlternateContent xmlns:mc="http://schemas.openxmlformats.org/markup-compatibility/2006">
    <mc:Choice xmlns:p14="http://schemas.microsoft.com/office/powerpoint/2010/main" Requires="p14">
      <p:transition spd="slow" p14:dur="1250">
        <p:wipe/>
      </p:transition>
    </mc:Choice>
    <mc:Fallback>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smtClean="0"/>
              <a:t>Modifiez le style du titre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561AA35A-2F4E-42FC-AEC4-2ACF9F58278B}" type="datetimeFigureOut">
              <a:rPr lang="fr-FR" smtClean="0"/>
              <a:t>01/03/2025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C95DCE2-4F8A-4348-9058-F5CDA78FC930}" type="slidenum">
              <a:rPr lang="fr-FR" smtClean="0"/>
              <a:t>‹N°›</a:t>
            </a:fld>
            <a:endParaRPr lang="fr-F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33864437"/>
      </p:ext>
    </p:extLst>
  </p:cSld>
  <p:clrMapOvr>
    <a:masterClrMapping/>
  </p:clrMapOvr>
  <mc:AlternateContent xmlns:mc="http://schemas.openxmlformats.org/markup-compatibility/2006">
    <mc:Choice xmlns:p14="http://schemas.microsoft.com/office/powerpoint/2010/main" Requires="p14">
      <p:transition spd="slow" p14:dur="1250">
        <p:wipe/>
      </p:transition>
    </mc:Choice>
    <mc:Fallback>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561AA35A-2F4E-42FC-AEC4-2ACF9F58278B}" type="datetimeFigureOut">
              <a:rPr lang="fr-FR" smtClean="0"/>
              <a:t>01/03/2025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C95DCE2-4F8A-4348-9058-F5CDA78FC930}" type="slidenum">
              <a:rPr lang="fr-FR" smtClean="0"/>
              <a:t>‹N°›</a:t>
            </a:fld>
            <a:endParaRPr lang="fr-F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92368120"/>
      </p:ext>
    </p:extLst>
  </p:cSld>
  <p:clrMapOvr>
    <a:masterClrMapping/>
  </p:clrMapOvr>
  <mc:AlternateContent xmlns:mc="http://schemas.openxmlformats.org/markup-compatibility/2006">
    <mc:Choice xmlns:p14="http://schemas.microsoft.com/office/powerpoint/2010/main" Requires="p14">
      <p:transition spd="slow" p14:dur="1250">
        <p:wipe/>
      </p:transition>
    </mc:Choice>
    <mc:Fallback>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447191" y="2824269"/>
            <a:ext cx="4645152" cy="2644457"/>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412362" y="2821491"/>
            <a:ext cx="4645152" cy="2637371"/>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61AA35A-2F4E-42FC-AEC4-2ACF9F58278B}" type="datetimeFigureOut">
              <a:rPr lang="fr-FR" smtClean="0"/>
              <a:t>01/03/2025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C95DCE2-4F8A-4348-9058-F5CDA78FC930}" type="slidenum">
              <a:rPr lang="fr-FR" smtClean="0"/>
              <a:t>‹N°›</a:t>
            </a:fld>
            <a:endParaRPr lang="fr-F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18682093"/>
      </p:ext>
    </p:extLst>
  </p:cSld>
  <p:clrMapOvr>
    <a:masterClrMapping/>
  </p:clrMapOvr>
  <mc:AlternateContent xmlns:mc="http://schemas.openxmlformats.org/markup-compatibility/2006">
    <mc:Choice xmlns:p14="http://schemas.microsoft.com/office/powerpoint/2010/main" Requires="p14">
      <p:transition spd="slow" p14:dur="1250">
        <p:wipe/>
      </p:transition>
    </mc:Choice>
    <mc:Fallback>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561AA35A-2F4E-42FC-AEC4-2ACF9F58278B}" type="datetimeFigureOut">
              <a:rPr lang="fr-FR" smtClean="0"/>
              <a:t>01/03/2025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C95DCE2-4F8A-4348-9058-F5CDA78FC930}" type="slidenum">
              <a:rPr lang="fr-FR" smtClean="0"/>
              <a:t>‹N°›</a:t>
            </a:fld>
            <a:endParaRPr lang="fr-F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71407891"/>
      </p:ext>
    </p:extLst>
  </p:cSld>
  <p:clrMapOvr>
    <a:masterClrMapping/>
  </p:clrMapOvr>
  <mc:AlternateContent xmlns:mc="http://schemas.openxmlformats.org/markup-compatibility/2006">
    <mc:Choice xmlns:p14="http://schemas.microsoft.com/office/powerpoint/2010/main" Requires="p14">
      <p:transition spd="slow" p14:dur="1250">
        <p:wipe/>
      </p:transition>
    </mc:Choice>
    <mc:Fallback>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1AA35A-2F4E-42FC-AEC4-2ACF9F58278B}" type="datetimeFigureOut">
              <a:rPr lang="fr-FR" smtClean="0"/>
              <a:t>01/03/2025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C95DCE2-4F8A-4348-9058-F5CDA78FC930}" type="slidenum">
              <a:rPr lang="fr-FR" smtClean="0"/>
              <a:t>‹N°›</a:t>
            </a:fld>
            <a:endParaRPr lang="fr-FR"/>
          </a:p>
        </p:txBody>
      </p:sp>
    </p:spTree>
    <p:extLst>
      <p:ext uri="{BB962C8B-B14F-4D97-AF65-F5344CB8AC3E}">
        <p14:creationId xmlns:p14="http://schemas.microsoft.com/office/powerpoint/2010/main" val="1177345552"/>
      </p:ext>
    </p:extLst>
  </p:cSld>
  <p:clrMapOvr>
    <a:masterClrMapping/>
  </p:clrMapOvr>
  <mc:AlternateContent xmlns:mc="http://schemas.openxmlformats.org/markup-compatibility/2006">
    <mc:Choice xmlns:p14="http://schemas.microsoft.com/office/powerpoint/2010/main" Requires="p14">
      <p:transition spd="slow" p14:dur="1250">
        <p:wipe/>
      </p:transition>
    </mc:Choice>
    <mc:Fallback>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smtClean="0"/>
              <a:t>Modifiez le style du titre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561AA35A-2F4E-42FC-AEC4-2ACF9F58278B}" type="datetimeFigureOut">
              <a:rPr lang="fr-FR" smtClean="0"/>
              <a:t>01/03/2025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C95DCE2-4F8A-4348-9058-F5CDA78FC930}" type="slidenum">
              <a:rPr lang="fr-FR" smtClean="0"/>
              <a:t>‹N°›</a:t>
            </a:fld>
            <a:endParaRPr lang="fr-F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84549077"/>
      </p:ext>
    </p:extLst>
  </p:cSld>
  <p:clrMapOvr>
    <a:masterClrMapping/>
  </p:clrMapOvr>
  <mc:AlternateContent xmlns:mc="http://schemas.openxmlformats.org/markup-compatibility/2006">
    <mc:Choice xmlns:p14="http://schemas.microsoft.com/office/powerpoint/2010/main" Requires="p14">
      <p:transition spd="slow" p14:dur="1250">
        <p:wipe/>
      </p:transition>
    </mc:Choice>
    <mc:Fallback>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61AA35A-2F4E-42FC-AEC4-2ACF9F58278B}" type="datetimeFigureOut">
              <a:rPr lang="fr-FR" smtClean="0"/>
              <a:t>01/03/2025</a:t>
            </a:fld>
            <a:endParaRPr lang="fr-FR"/>
          </a:p>
        </p:txBody>
      </p:sp>
      <p:sp>
        <p:nvSpPr>
          <p:cNvPr id="6" name="Footer Placeholder 5"/>
          <p:cNvSpPr>
            <a:spLocks noGrp="1"/>
          </p:cNvSpPr>
          <p:nvPr>
            <p:ph type="ftr" sz="quarter" idx="11"/>
          </p:nvPr>
        </p:nvSpPr>
        <p:spPr>
          <a:xfrm>
            <a:off x="1447382" y="318640"/>
            <a:ext cx="5541004" cy="320931"/>
          </a:xfrm>
        </p:spPr>
        <p:txBody>
          <a:bodyPr/>
          <a:lstStyle/>
          <a:p>
            <a:endParaRPr lang="fr-FR"/>
          </a:p>
        </p:txBody>
      </p:sp>
      <p:sp>
        <p:nvSpPr>
          <p:cNvPr id="7" name="Slide Number Placeholder 6"/>
          <p:cNvSpPr>
            <a:spLocks noGrp="1"/>
          </p:cNvSpPr>
          <p:nvPr>
            <p:ph type="sldNum" sz="quarter" idx="12"/>
          </p:nvPr>
        </p:nvSpPr>
        <p:spPr/>
        <p:txBody>
          <a:bodyPr/>
          <a:lstStyle/>
          <a:p>
            <a:fld id="{4C95DCE2-4F8A-4348-9058-F5CDA78FC930}" type="slidenum">
              <a:rPr lang="fr-FR" smtClean="0"/>
              <a:t>‹N°›</a:t>
            </a:fld>
            <a:endParaRPr lang="fr-F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80650199"/>
      </p:ext>
    </p:extLst>
  </p:cSld>
  <p:clrMapOvr>
    <a:masterClrMapping/>
  </p:clrMapOvr>
  <mc:AlternateContent xmlns:mc="http://schemas.openxmlformats.org/markup-compatibility/2006">
    <mc:Choice xmlns:p14="http://schemas.microsoft.com/office/powerpoint/2010/main" Requires="p14">
      <p:transition spd="slow" p14:dur="1250">
        <p:wipe/>
      </p:transition>
    </mc:Choice>
    <mc:Fallback>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61AA35A-2F4E-42FC-AEC4-2ACF9F58278B}" type="datetimeFigureOut">
              <a:rPr lang="fr-FR" smtClean="0"/>
              <a:t>01/03/2025</a:t>
            </a:fld>
            <a:endParaRPr lang="fr-F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4C95DCE2-4F8A-4348-9058-F5CDA78FC930}" type="slidenum">
              <a:rPr lang="fr-FR" smtClean="0"/>
              <a:t>‹N°›</a:t>
            </a:fld>
            <a:endParaRPr lang="fr-F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75979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4="http://schemas.microsoft.com/office/powerpoint/2010/main" Requires="p14">
      <p:transition spd="slow" p14:dur="1250">
        <p:wipe/>
      </p:transition>
    </mc:Choice>
    <mc:Fallback>
      <p:transition spd="slow">
        <p:wipe/>
      </p:transition>
    </mc:Fallback>
  </mc:AlternateConten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172419" y="4541178"/>
            <a:ext cx="7925101" cy="1351621"/>
          </a:xfrm>
          <a:prstGeom prst="rect">
            <a:avLst/>
          </a:prstGeom>
        </p:spPr>
        <p:txBody>
          <a:bodyPr vert="horz" lIns="91440" tIns="45720" rIns="91440" bIns="0" rtlCol="0" anchor="b">
            <a:normAutofit fontScale="92500" lnSpcReduction="20000"/>
          </a:bodyPr>
          <a:lstStyle>
            <a:lvl1pPr algn="l" defTabSz="914400" rtl="0" eaLnBrk="1" latinLnBrk="0" hangingPunct="1">
              <a:lnSpc>
                <a:spcPct val="90000"/>
              </a:lnSpc>
              <a:spcBef>
                <a:spcPct val="0"/>
              </a:spcBef>
              <a:buNone/>
              <a:defRPr sz="6600" b="0" i="0" kern="1200" cap="all">
                <a:solidFill>
                  <a:schemeClr val="tx1"/>
                </a:solidFill>
                <a:effectLst/>
                <a:latin typeface="+mj-lt"/>
                <a:ea typeface="+mj-ea"/>
                <a:cs typeface="+mj-cs"/>
              </a:defRPr>
            </a:lvl1pPr>
          </a:lstStyle>
          <a:p>
            <a:r>
              <a:rPr lang="fr-FR" sz="2400" i="1" dirty="0" smtClean="0"/>
              <a:t>The group:                                       n°:  A02</a:t>
            </a:r>
          </a:p>
          <a:p>
            <a:pPr marL="457200" indent="-457200">
              <a:buFontTx/>
              <a:buChar char="-"/>
            </a:pPr>
            <a:r>
              <a:rPr lang="fr-FR" sz="2400" i="1" dirty="0" err="1" smtClean="0"/>
              <a:t>Amirat</a:t>
            </a:r>
            <a:r>
              <a:rPr lang="fr-FR" sz="2400" i="1" dirty="0" smtClean="0"/>
              <a:t> </a:t>
            </a:r>
            <a:r>
              <a:rPr lang="fr-FR" sz="2400" i="1" dirty="0" err="1" smtClean="0"/>
              <a:t>amina</a:t>
            </a:r>
            <a:endParaRPr lang="fr-FR" sz="2400" i="1" dirty="0" smtClean="0"/>
          </a:p>
          <a:p>
            <a:pPr marL="457200" indent="-457200">
              <a:buFontTx/>
              <a:buChar char="-"/>
            </a:pPr>
            <a:r>
              <a:rPr lang="fr-FR" sz="2400" i="1" dirty="0" err="1" smtClean="0"/>
              <a:t>Bahloul</a:t>
            </a:r>
            <a:r>
              <a:rPr lang="fr-FR" sz="2400" i="1" dirty="0" smtClean="0"/>
              <a:t> </a:t>
            </a:r>
            <a:r>
              <a:rPr lang="fr-FR" sz="2400" i="1" dirty="0" err="1" smtClean="0"/>
              <a:t>rania</a:t>
            </a:r>
            <a:endParaRPr lang="fr-FR" sz="2400" i="1" dirty="0" smtClean="0"/>
          </a:p>
          <a:p>
            <a:pPr marL="457200" indent="-457200">
              <a:buFontTx/>
              <a:buChar char="-"/>
            </a:pPr>
            <a:r>
              <a:rPr lang="fr-FR" sz="2400" i="1" dirty="0" err="1" smtClean="0"/>
              <a:t>Mansouri</a:t>
            </a:r>
            <a:r>
              <a:rPr lang="fr-FR" sz="2400" i="1" dirty="0" smtClean="0"/>
              <a:t> </a:t>
            </a:r>
            <a:r>
              <a:rPr lang="fr-FR" sz="2400" i="1" dirty="0" err="1" smtClean="0"/>
              <a:t>zakaria</a:t>
            </a:r>
            <a:r>
              <a:rPr lang="fr-FR" sz="2400" i="1" dirty="0" smtClean="0"/>
              <a:t> </a:t>
            </a:r>
          </a:p>
          <a:p>
            <a:pPr marL="457200" indent="-457200">
              <a:buFontTx/>
              <a:buChar char="-"/>
            </a:pPr>
            <a:r>
              <a:rPr lang="fr-FR" sz="2400" i="1" dirty="0" err="1" smtClean="0"/>
              <a:t>Amirat</a:t>
            </a:r>
            <a:r>
              <a:rPr lang="fr-FR" sz="2400" i="1" dirty="0" smtClean="0"/>
              <a:t> </a:t>
            </a:r>
            <a:r>
              <a:rPr lang="fr-FR" sz="2400" i="1" dirty="0" err="1" smtClean="0"/>
              <a:t>naoufel</a:t>
            </a:r>
            <a:endParaRPr lang="fr-FR" sz="2400" i="1" dirty="0" smtClean="0"/>
          </a:p>
          <a:p>
            <a:pPr marL="457200" indent="-457200">
              <a:buFontTx/>
              <a:buChar char="-"/>
            </a:pPr>
            <a:endParaRPr lang="fr-FR" sz="2800" b="1" i="1" dirty="0" smtClean="0"/>
          </a:p>
        </p:txBody>
      </p:sp>
      <p:sp>
        <p:nvSpPr>
          <p:cNvPr id="5" name="Titre 1"/>
          <p:cNvSpPr txBox="1">
            <a:spLocks/>
          </p:cNvSpPr>
          <p:nvPr/>
        </p:nvSpPr>
        <p:spPr>
          <a:xfrm>
            <a:off x="3504899" y="2184058"/>
            <a:ext cx="7925101" cy="1351621"/>
          </a:xfrm>
          <a:prstGeom prst="rect">
            <a:avLst/>
          </a:prstGeom>
        </p:spPr>
        <p:txBody>
          <a:bodyPr vert="horz" lIns="91440" tIns="45720" rIns="91440" bIns="0" rtlCol="0" anchor="b">
            <a:normAutofit/>
          </a:bodyPr>
          <a:lstStyle>
            <a:lvl1pPr algn="l" defTabSz="914400" rtl="0" eaLnBrk="1" latinLnBrk="0" hangingPunct="1">
              <a:lnSpc>
                <a:spcPct val="90000"/>
              </a:lnSpc>
              <a:spcBef>
                <a:spcPct val="0"/>
              </a:spcBef>
              <a:buNone/>
              <a:defRPr sz="6600" b="0" i="0" kern="1200" cap="all">
                <a:solidFill>
                  <a:schemeClr val="tx1"/>
                </a:solidFill>
                <a:effectLst/>
                <a:latin typeface="+mj-lt"/>
                <a:ea typeface="+mj-ea"/>
                <a:cs typeface="+mj-cs"/>
              </a:defRPr>
            </a:lvl1pPr>
          </a:lstStyle>
          <a:p>
            <a:r>
              <a:rPr lang="fr-FR" b="1" i="1" dirty="0" err="1" smtClean="0"/>
              <a:t>Company</a:t>
            </a:r>
            <a:r>
              <a:rPr lang="fr-FR" b="1" i="1" dirty="0" smtClean="0"/>
              <a:t> </a:t>
            </a:r>
            <a:r>
              <a:rPr lang="fr-FR" b="1" i="1" dirty="0" err="1" smtClean="0"/>
              <a:t>law</a:t>
            </a:r>
            <a:endParaRPr lang="fr-FR" b="1" i="1" dirty="0"/>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85555" y="4163694"/>
            <a:ext cx="2828925" cy="1729105"/>
          </a:xfrm>
          <a:prstGeom prst="ellipse">
            <a:avLst/>
          </a:prstGeom>
          <a:ln>
            <a:noFill/>
          </a:ln>
          <a:effectLst>
            <a:softEdge rad="112500"/>
          </a:effectLst>
        </p:spPr>
      </p:pic>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8925" cy="1729105"/>
          </a:xfrm>
          <a:prstGeom prst="ellipse">
            <a:avLst/>
          </a:prstGeom>
          <a:ln>
            <a:noFill/>
          </a:ln>
          <a:effectLst>
            <a:softEdge rad="112500"/>
          </a:effectLst>
        </p:spPr>
      </p:pic>
    </p:spTree>
    <p:extLst>
      <p:ext uri="{BB962C8B-B14F-4D97-AF65-F5344CB8AC3E}">
        <p14:creationId xmlns:p14="http://schemas.microsoft.com/office/powerpoint/2010/main" val="1220472897"/>
      </p:ext>
    </p:extLst>
  </p:cSld>
  <p:clrMapOvr>
    <a:masterClrMapping/>
  </p:clrMapOvr>
  <mc:AlternateContent xmlns:mc="http://schemas.openxmlformats.org/markup-compatibility/2006">
    <mc:Choice xmlns:p14="http://schemas.microsoft.com/office/powerpoint/2010/main" Requires="p14">
      <p:transition spd="slow" p14:dur="125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3007360" y="1476375"/>
            <a:ext cx="7315200" cy="413512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b="1" dirty="0"/>
              <a:t>Definition:</a:t>
            </a:r>
            <a:r>
              <a:rPr lang="en-US" sz="2400" dirty="0"/>
              <a:t> Company Law, also known as Corporate Law, refers to the body of legal rules and principles that govern the formation, operation, management, and dissolution of companies. It involves the rights, duties, and obligations of both the company itself and its stakeholders, including shareholders, directors, employees, and creditors. The primary purpose of company law is to regulate business entities, ensuring fair practices, transparency, and accountability.</a:t>
            </a:r>
            <a:endParaRPr lang="fr-FR" sz="2400" dirty="0"/>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067" y="0"/>
            <a:ext cx="3095625" cy="1476375"/>
          </a:xfrm>
          <a:prstGeom prst="rect">
            <a:avLst/>
          </a:prstGeom>
          <a:ln>
            <a:noFill/>
          </a:ln>
          <a:effectLst>
            <a:softEdge rad="112500"/>
          </a:effectLst>
        </p:spPr>
      </p:pic>
    </p:spTree>
    <p:extLst>
      <p:ext uri="{BB962C8B-B14F-4D97-AF65-F5344CB8AC3E}">
        <p14:creationId xmlns:p14="http://schemas.microsoft.com/office/powerpoint/2010/main" val="2171198557"/>
      </p:ext>
    </p:extLst>
  </p:cSld>
  <p:clrMapOvr>
    <a:masterClrMapping/>
  </p:clrMapOvr>
  <mc:AlternateContent xmlns:mc="http://schemas.openxmlformats.org/markup-compatibility/2006">
    <mc:Choice xmlns:p14="http://schemas.microsoft.com/office/powerpoint/2010/main" Requires="p14">
      <p:transition spd="slow" p14:dur="125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413067" y="1689735"/>
            <a:ext cx="2814320" cy="411162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r-FR" sz="2000" b="1" u="sng" dirty="0" err="1"/>
              <a:t>Methods</a:t>
            </a:r>
            <a:r>
              <a:rPr lang="fr-FR" sz="2000" b="1" u="sng" dirty="0" smtClean="0"/>
              <a:t>: </a:t>
            </a:r>
            <a:r>
              <a:rPr lang="en-US" sz="2000" dirty="0"/>
              <a:t>Company law is primarily shaped by statutes (written laws), common law (court decisions), and regulatory frameworks. These laws vary depending on the jurisdiction but share common principles. The key methods of company law include:</a:t>
            </a:r>
            <a:endParaRPr lang="fr-FR" sz="2000" b="1" u="sng" dirty="0"/>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067" y="0"/>
            <a:ext cx="3095625" cy="1476375"/>
          </a:xfrm>
          <a:prstGeom prst="rect">
            <a:avLst/>
          </a:prstGeom>
          <a:ln>
            <a:noFill/>
          </a:ln>
          <a:effectLst>
            <a:softEdge rad="112500"/>
          </a:effectLst>
        </p:spPr>
      </p:pic>
      <p:sp>
        <p:nvSpPr>
          <p:cNvPr id="5" name="Pentagone 4"/>
          <p:cNvSpPr/>
          <p:nvPr/>
        </p:nvSpPr>
        <p:spPr>
          <a:xfrm>
            <a:off x="4318000" y="660400"/>
            <a:ext cx="7366000" cy="120229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u="sng" dirty="0"/>
              <a:t>Legislation: </a:t>
            </a:r>
            <a:r>
              <a:rPr lang="en-US" dirty="0"/>
              <a:t>Enacted by governments, this provides a framework within which companies must operate. Examples include the Companies Act in the UK or the Corporations Act in Australia.</a:t>
            </a:r>
            <a:endParaRPr lang="fr-FR" dirty="0"/>
          </a:p>
        </p:txBody>
      </p:sp>
      <p:sp>
        <p:nvSpPr>
          <p:cNvPr id="8" name="Pentagone 7"/>
          <p:cNvSpPr/>
          <p:nvPr/>
        </p:nvSpPr>
        <p:spPr>
          <a:xfrm>
            <a:off x="4318000" y="3289041"/>
            <a:ext cx="7366000" cy="133937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u="sng" dirty="0"/>
              <a:t>Regulation</a:t>
            </a:r>
            <a:r>
              <a:rPr lang="en-US" i="1" u="sng" dirty="0"/>
              <a:t>: </a:t>
            </a:r>
            <a:r>
              <a:rPr lang="en-US" dirty="0"/>
              <a:t>Regulatory bodies and agencies, such as the Securities and Exchange Commission (SEC) in the US or the Financial Conduct Authority (FCA) in the UK, enforce compliance with company laws and protect stakeholders.</a:t>
            </a:r>
            <a:endParaRPr lang="fr-FR" dirty="0"/>
          </a:p>
        </p:txBody>
      </p:sp>
      <p:sp>
        <p:nvSpPr>
          <p:cNvPr id="9" name="Pentagone 8"/>
          <p:cNvSpPr/>
          <p:nvPr/>
        </p:nvSpPr>
        <p:spPr>
          <a:xfrm>
            <a:off x="3698240" y="4765040"/>
            <a:ext cx="7366000" cy="1178560"/>
          </a:xfrm>
          <a:prstGeom prst="homePlat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i="1" u="sng" dirty="0"/>
              <a:t>Self-Regulation: </a:t>
            </a:r>
            <a:r>
              <a:rPr lang="en-US" dirty="0"/>
              <a:t>In some industries, companies are also governed by self-regulatory codes or industry standards, designed to promote ethical behavior and corporate responsibility.</a:t>
            </a:r>
            <a:endParaRPr lang="fr-FR" dirty="0"/>
          </a:p>
        </p:txBody>
      </p:sp>
      <p:sp>
        <p:nvSpPr>
          <p:cNvPr id="15" name="Pentagone 14"/>
          <p:cNvSpPr/>
          <p:nvPr/>
        </p:nvSpPr>
        <p:spPr>
          <a:xfrm>
            <a:off x="3698240" y="1950124"/>
            <a:ext cx="7366000" cy="1202293"/>
          </a:xfrm>
          <a:prstGeom prst="homePlat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i="1" u="sng" dirty="0">
                <a:solidFill>
                  <a:schemeClr val="tx1"/>
                </a:solidFill>
              </a:rPr>
              <a:t>Case Law: </a:t>
            </a:r>
            <a:r>
              <a:rPr lang="en-US" dirty="0">
                <a:solidFill>
                  <a:schemeClr val="tx1"/>
                </a:solidFill>
              </a:rPr>
              <a:t>Judicial decisions made by courts that interpret, clarify, and sometimes create new precedents within the scope of company law.</a:t>
            </a:r>
          </a:p>
        </p:txBody>
      </p:sp>
    </p:spTree>
    <p:extLst>
      <p:ext uri="{BB962C8B-B14F-4D97-AF65-F5344CB8AC3E}">
        <p14:creationId xmlns:p14="http://schemas.microsoft.com/office/powerpoint/2010/main" val="88863122"/>
      </p:ext>
    </p:extLst>
  </p:cSld>
  <p:clrMapOvr>
    <a:masterClrMapping/>
  </p:clrMapOvr>
  <mc:AlternateContent xmlns:mc="http://schemas.openxmlformats.org/markup-compatibility/2006">
    <mc:Choice xmlns:p14="http://schemas.microsoft.com/office/powerpoint/2010/main" Requires="p14">
      <p:transition spd="slow" p14:dur="125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1000"/>
                                        <p:tgtEl>
                                          <p:spTgt spid="15"/>
                                        </p:tgtEl>
                                      </p:cBhvr>
                                    </p:animEffect>
                                    <p:anim calcmode="lin" valueType="num">
                                      <p:cBhvr>
                                        <p:cTn id="20" dur="1000" fill="hold"/>
                                        <p:tgtEl>
                                          <p:spTgt spid="15"/>
                                        </p:tgtEl>
                                        <p:attrNameLst>
                                          <p:attrName>ppt_x</p:attrName>
                                        </p:attrNameLst>
                                      </p:cBhvr>
                                      <p:tavLst>
                                        <p:tav tm="0">
                                          <p:val>
                                            <p:strVal val="#ppt_x"/>
                                          </p:val>
                                        </p:tav>
                                        <p:tav tm="100000">
                                          <p:val>
                                            <p:strVal val="#ppt_x"/>
                                          </p:val>
                                        </p:tav>
                                      </p:tavLst>
                                    </p:anim>
                                    <p:anim calcmode="lin" valueType="num">
                                      <p:cBhvr>
                                        <p:cTn id="21" dur="1000" fill="hold"/>
                                        <p:tgtEl>
                                          <p:spTgt spid="15"/>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anim calcmode="lin" valueType="num">
                                      <p:cBhvr>
                                        <p:cTn id="30" dur="1000" fill="hold"/>
                                        <p:tgtEl>
                                          <p:spTgt spid="9"/>
                                        </p:tgtEl>
                                        <p:attrNameLst>
                                          <p:attrName>ppt_x</p:attrName>
                                        </p:attrNameLst>
                                      </p:cBhvr>
                                      <p:tavLst>
                                        <p:tav tm="0">
                                          <p:val>
                                            <p:strVal val="#ppt_x"/>
                                          </p:val>
                                        </p:tav>
                                        <p:tav tm="100000">
                                          <p:val>
                                            <p:strVal val="#ppt_x"/>
                                          </p:val>
                                        </p:tav>
                                      </p:tavLst>
                                    </p:anim>
                                    <p:anim calcmode="lin" valueType="num">
                                      <p:cBhvr>
                                        <p:cTn id="3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8" grpId="0" animBg="1"/>
      <p:bldP spid="9"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413067" y="1689735"/>
            <a:ext cx="2814320" cy="411162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000" b="1" u="sng" dirty="0"/>
              <a:t>Types of Companies</a:t>
            </a:r>
            <a:r>
              <a:rPr lang="en-US" sz="2000" b="1" u="sng" dirty="0" smtClean="0"/>
              <a:t>:</a:t>
            </a:r>
          </a:p>
          <a:p>
            <a:pPr algn="ctr"/>
            <a:r>
              <a:rPr lang="en-US" sz="2000" dirty="0" smtClean="0"/>
              <a:t> </a:t>
            </a:r>
            <a:r>
              <a:rPr lang="en-US" sz="2000" dirty="0"/>
              <a:t>Company law encompasses different types of companies, each governed by specific rules and regulations. These can include:</a:t>
            </a:r>
            <a:endParaRPr lang="fr-FR" sz="2000" b="1" u="sng" dirty="0"/>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067" y="0"/>
            <a:ext cx="3095625" cy="1476375"/>
          </a:xfrm>
          <a:prstGeom prst="rect">
            <a:avLst/>
          </a:prstGeom>
          <a:ln>
            <a:noFill/>
          </a:ln>
          <a:effectLst>
            <a:softEdge rad="112500"/>
          </a:effectLst>
        </p:spPr>
      </p:pic>
      <p:sp>
        <p:nvSpPr>
          <p:cNvPr id="5" name="Pentagone 4"/>
          <p:cNvSpPr/>
          <p:nvPr/>
        </p:nvSpPr>
        <p:spPr>
          <a:xfrm>
            <a:off x="4318000" y="660400"/>
            <a:ext cx="7366000" cy="120229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1/ Private </a:t>
            </a:r>
            <a:r>
              <a:rPr lang="en-US" b="1" dirty="0"/>
              <a:t>Companies</a:t>
            </a:r>
            <a:r>
              <a:rPr lang="en-US" dirty="0"/>
              <a:t>: These are companies with a limited number of shareholders and typically restricted from offering shares to the public. Shareholders in these companies have limited liability, meaning their personal assets are protected from the company’s debts.</a:t>
            </a:r>
            <a:endParaRPr lang="fr-FR" dirty="0"/>
          </a:p>
        </p:txBody>
      </p:sp>
      <p:sp>
        <p:nvSpPr>
          <p:cNvPr id="8" name="Pentagone 7"/>
          <p:cNvSpPr/>
          <p:nvPr/>
        </p:nvSpPr>
        <p:spPr>
          <a:xfrm>
            <a:off x="4318000" y="3289041"/>
            <a:ext cx="7366000" cy="133937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3/ Limited </a:t>
            </a:r>
            <a:r>
              <a:rPr lang="en-US" b="1" dirty="0"/>
              <a:t>Liability Companies (LLC)</a:t>
            </a:r>
            <a:r>
              <a:rPr lang="en-US" dirty="0"/>
              <a:t>: An LLC combines elements of both a partnership and a corporation, offering limited liability to its owners while maintaining a flexible management structure.</a:t>
            </a:r>
            <a:endParaRPr lang="fr-FR" dirty="0"/>
          </a:p>
        </p:txBody>
      </p:sp>
      <p:sp>
        <p:nvSpPr>
          <p:cNvPr id="9" name="Pentagone 8"/>
          <p:cNvSpPr/>
          <p:nvPr/>
        </p:nvSpPr>
        <p:spPr>
          <a:xfrm>
            <a:off x="3698240" y="4765040"/>
            <a:ext cx="7366000" cy="1178560"/>
          </a:xfrm>
          <a:prstGeom prst="homePlat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smtClean="0"/>
              <a:t>4/ Non-Profit </a:t>
            </a:r>
            <a:r>
              <a:rPr lang="en-US" b="1" dirty="0"/>
              <a:t>Organizations</a:t>
            </a:r>
            <a:r>
              <a:rPr lang="en-US" dirty="0"/>
              <a:t>: These companies exist to serve public or social causes and are exempt from certain taxes. They cannot distribute profits to members but are required to reinvest any earnings into their operations.</a:t>
            </a:r>
            <a:endParaRPr lang="fr-FR" dirty="0"/>
          </a:p>
        </p:txBody>
      </p:sp>
      <p:sp>
        <p:nvSpPr>
          <p:cNvPr id="15" name="Pentagone 14"/>
          <p:cNvSpPr/>
          <p:nvPr/>
        </p:nvSpPr>
        <p:spPr>
          <a:xfrm>
            <a:off x="3698240" y="1950124"/>
            <a:ext cx="7366000" cy="1202293"/>
          </a:xfrm>
          <a:prstGeom prst="homePlat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smtClean="0"/>
              <a:t>2/ Public </a:t>
            </a:r>
            <a:r>
              <a:rPr lang="en-US" b="1" dirty="0"/>
              <a:t>Companies</a:t>
            </a:r>
            <a:r>
              <a:rPr lang="en-US" dirty="0"/>
              <a:t>: Public companies are those that can offer their shares to the public through stock exchanges. They are subject to stricter regulations and are required to disclose financial information regularly.</a:t>
            </a:r>
            <a:endParaRPr lang="en-US" dirty="0">
              <a:solidFill>
                <a:schemeClr val="tx1"/>
              </a:solidFill>
            </a:endParaRPr>
          </a:p>
        </p:txBody>
      </p:sp>
    </p:spTree>
    <p:extLst>
      <p:ext uri="{BB962C8B-B14F-4D97-AF65-F5344CB8AC3E}">
        <p14:creationId xmlns:p14="http://schemas.microsoft.com/office/powerpoint/2010/main" val="1083825397"/>
      </p:ext>
    </p:extLst>
  </p:cSld>
  <p:clrMapOvr>
    <a:masterClrMapping/>
  </p:clrMapOvr>
  <mc:AlternateContent xmlns:mc="http://schemas.openxmlformats.org/markup-compatibility/2006">
    <mc:Choice xmlns:p14="http://schemas.microsoft.com/office/powerpoint/2010/main" Requires="p14">
      <p:transition spd="slow" p14:dur="125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1000"/>
                                        <p:tgtEl>
                                          <p:spTgt spid="15"/>
                                        </p:tgtEl>
                                      </p:cBhvr>
                                    </p:animEffect>
                                    <p:anim calcmode="lin" valueType="num">
                                      <p:cBhvr>
                                        <p:cTn id="20" dur="1000" fill="hold"/>
                                        <p:tgtEl>
                                          <p:spTgt spid="15"/>
                                        </p:tgtEl>
                                        <p:attrNameLst>
                                          <p:attrName>ppt_x</p:attrName>
                                        </p:attrNameLst>
                                      </p:cBhvr>
                                      <p:tavLst>
                                        <p:tav tm="0">
                                          <p:val>
                                            <p:strVal val="#ppt_x"/>
                                          </p:val>
                                        </p:tav>
                                        <p:tav tm="100000">
                                          <p:val>
                                            <p:strVal val="#ppt_x"/>
                                          </p:val>
                                        </p:tav>
                                      </p:tavLst>
                                    </p:anim>
                                    <p:anim calcmode="lin" valueType="num">
                                      <p:cBhvr>
                                        <p:cTn id="21" dur="1000" fill="hold"/>
                                        <p:tgtEl>
                                          <p:spTgt spid="15"/>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anim calcmode="lin" valueType="num">
                                      <p:cBhvr>
                                        <p:cTn id="30" dur="1000" fill="hold"/>
                                        <p:tgtEl>
                                          <p:spTgt spid="9"/>
                                        </p:tgtEl>
                                        <p:attrNameLst>
                                          <p:attrName>ppt_x</p:attrName>
                                        </p:attrNameLst>
                                      </p:cBhvr>
                                      <p:tavLst>
                                        <p:tav tm="0">
                                          <p:val>
                                            <p:strVal val="#ppt_x"/>
                                          </p:val>
                                        </p:tav>
                                        <p:tav tm="100000">
                                          <p:val>
                                            <p:strVal val="#ppt_x"/>
                                          </p:val>
                                        </p:tav>
                                      </p:tavLst>
                                    </p:anim>
                                    <p:anim calcmode="lin" valueType="num">
                                      <p:cBhvr>
                                        <p:cTn id="3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8" grpId="0" animBg="1"/>
      <p:bldP spid="9"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80987" y="2451735"/>
            <a:ext cx="2814320" cy="238442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000" b="1" i="1" u="sng" dirty="0" smtClean="0">
                <a:effectLst>
                  <a:outerShdw blurRad="38100" dist="38100" dir="2700000" algn="tl">
                    <a:srgbClr val="000000">
                      <a:alpha val="43137"/>
                    </a:srgbClr>
                  </a:outerShdw>
                </a:effectLst>
              </a:rPr>
              <a:t>Key </a:t>
            </a:r>
            <a:r>
              <a:rPr lang="en-US" sz="2000" b="1" i="1" u="sng" dirty="0">
                <a:effectLst>
                  <a:outerShdw blurRad="38100" dist="38100" dir="2700000" algn="tl">
                    <a:srgbClr val="000000">
                      <a:alpha val="43137"/>
                    </a:srgbClr>
                  </a:outerShdw>
                </a:effectLst>
              </a:rPr>
              <a:t>Aspects of </a:t>
            </a:r>
            <a:r>
              <a:rPr lang="en-US" sz="2000" b="1" i="1" u="sng" dirty="0" smtClean="0">
                <a:effectLst>
                  <a:outerShdw blurRad="38100" dist="38100" dir="2700000" algn="tl">
                    <a:srgbClr val="000000">
                      <a:alpha val="43137"/>
                    </a:srgbClr>
                  </a:outerShdw>
                </a:effectLst>
              </a:rPr>
              <a:t>Company </a:t>
            </a:r>
            <a:r>
              <a:rPr lang="en-US" sz="2000" b="1" i="1" u="sng" dirty="0">
                <a:effectLst>
                  <a:outerShdw blurRad="38100" dist="38100" dir="2700000" algn="tl">
                    <a:srgbClr val="000000">
                      <a:alpha val="43137"/>
                    </a:srgbClr>
                  </a:outerShdw>
                </a:effectLst>
              </a:rPr>
              <a:t>Law:</a:t>
            </a:r>
            <a:endParaRPr lang="fr-FR" sz="2000" b="1" i="1" u="sng" dirty="0">
              <a:effectLst>
                <a:outerShdw blurRad="38100" dist="38100" dir="2700000" algn="tl">
                  <a:srgbClr val="000000">
                    <a:alpha val="43137"/>
                  </a:srgbClr>
                </a:outerShdw>
              </a:effectLst>
            </a:endParaRPr>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067" y="0"/>
            <a:ext cx="3095625" cy="1476375"/>
          </a:xfrm>
          <a:prstGeom prst="rect">
            <a:avLst/>
          </a:prstGeom>
          <a:ln>
            <a:noFill/>
          </a:ln>
          <a:effectLst>
            <a:softEdge rad="112500"/>
          </a:effectLst>
        </p:spPr>
      </p:pic>
      <p:sp>
        <p:nvSpPr>
          <p:cNvPr id="5" name="Pentagone 4"/>
          <p:cNvSpPr/>
          <p:nvPr/>
        </p:nvSpPr>
        <p:spPr>
          <a:xfrm>
            <a:off x="4318000" y="426720"/>
            <a:ext cx="7366000" cy="143597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1. Corporate </a:t>
            </a:r>
            <a:r>
              <a:rPr lang="en-US" b="1" dirty="0"/>
              <a:t>Governance</a:t>
            </a:r>
            <a:r>
              <a:rPr lang="en-US" dirty="0"/>
              <a:t>: This refers to the system of rules, practices, and processes by which a company is directed and controlled. It involves the relationships between the company’s management, its board of directors, and shareholders. Proper governance ensures accountability, transparency, and ethical conduct.</a:t>
            </a:r>
            <a:endParaRPr lang="fr-FR" dirty="0"/>
          </a:p>
        </p:txBody>
      </p:sp>
      <p:sp>
        <p:nvSpPr>
          <p:cNvPr id="8" name="Pentagone 7"/>
          <p:cNvSpPr/>
          <p:nvPr/>
        </p:nvSpPr>
        <p:spPr>
          <a:xfrm>
            <a:off x="4318000" y="3289041"/>
            <a:ext cx="7366000" cy="133937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3. Mergers </a:t>
            </a:r>
            <a:r>
              <a:rPr lang="en-US" b="1" dirty="0"/>
              <a:t>and Acquisitions (M&amp;A)</a:t>
            </a:r>
            <a:r>
              <a:rPr lang="en-US" dirty="0"/>
              <a:t>: Company law governs the processes by which companies merge with or acquire other businesses. This includes due diligence, contract negotiation, and regulatory approval.</a:t>
            </a:r>
            <a:endParaRPr lang="fr-FR" dirty="0"/>
          </a:p>
        </p:txBody>
      </p:sp>
      <p:sp>
        <p:nvSpPr>
          <p:cNvPr id="9" name="Pentagone 8"/>
          <p:cNvSpPr/>
          <p:nvPr/>
        </p:nvSpPr>
        <p:spPr>
          <a:xfrm>
            <a:off x="3698240" y="4765040"/>
            <a:ext cx="7366000" cy="1178560"/>
          </a:xfrm>
          <a:prstGeom prst="homePlat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smtClean="0"/>
              <a:t>4. Intellectual </a:t>
            </a:r>
            <a:r>
              <a:rPr lang="en-US" b="1" dirty="0"/>
              <a:t>Property</a:t>
            </a:r>
            <a:r>
              <a:rPr lang="en-US" dirty="0"/>
              <a:t>: Companies often rely on intellectual property (IP) rights such as patents, trademarks, and copyrights to protect their innovations and brand. Company law intersects with IP law to ensure the protection of a company’s assets.</a:t>
            </a:r>
            <a:endParaRPr lang="fr-FR" dirty="0"/>
          </a:p>
        </p:txBody>
      </p:sp>
      <p:sp>
        <p:nvSpPr>
          <p:cNvPr id="15" name="Pentagone 14"/>
          <p:cNvSpPr/>
          <p:nvPr/>
        </p:nvSpPr>
        <p:spPr>
          <a:xfrm>
            <a:off x="3698240" y="1950124"/>
            <a:ext cx="7366000" cy="1202293"/>
          </a:xfrm>
          <a:prstGeom prst="homePlat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smtClean="0"/>
              <a:t>2. Corporate </a:t>
            </a:r>
            <a:r>
              <a:rPr lang="en-US" b="1" dirty="0"/>
              <a:t>Finance</a:t>
            </a:r>
            <a:r>
              <a:rPr lang="en-US" dirty="0"/>
              <a:t>: This concerns the funding and financial management of a company, including raising capital, managing profits, and distributing dividends to shareholders. The law regulates the issuance of stocks, bonds, and other financial instruments.</a:t>
            </a:r>
            <a:endParaRPr lang="en-US" dirty="0">
              <a:solidFill>
                <a:schemeClr val="tx1"/>
              </a:solidFill>
            </a:endParaRPr>
          </a:p>
        </p:txBody>
      </p:sp>
    </p:spTree>
    <p:extLst>
      <p:ext uri="{BB962C8B-B14F-4D97-AF65-F5344CB8AC3E}">
        <p14:creationId xmlns:p14="http://schemas.microsoft.com/office/powerpoint/2010/main" val="2193935920"/>
      </p:ext>
    </p:extLst>
  </p:cSld>
  <p:clrMapOvr>
    <a:masterClrMapping/>
  </p:clrMapOvr>
  <mc:AlternateContent xmlns:mc="http://schemas.openxmlformats.org/markup-compatibility/2006">
    <mc:Choice xmlns:p14="http://schemas.microsoft.com/office/powerpoint/2010/main" Requires="p14">
      <p:transition spd="slow" p14:dur="125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1000"/>
                                        <p:tgtEl>
                                          <p:spTgt spid="15"/>
                                        </p:tgtEl>
                                      </p:cBhvr>
                                    </p:animEffect>
                                    <p:anim calcmode="lin" valueType="num">
                                      <p:cBhvr>
                                        <p:cTn id="20" dur="1000" fill="hold"/>
                                        <p:tgtEl>
                                          <p:spTgt spid="15"/>
                                        </p:tgtEl>
                                        <p:attrNameLst>
                                          <p:attrName>ppt_x</p:attrName>
                                        </p:attrNameLst>
                                      </p:cBhvr>
                                      <p:tavLst>
                                        <p:tav tm="0">
                                          <p:val>
                                            <p:strVal val="#ppt_x"/>
                                          </p:val>
                                        </p:tav>
                                        <p:tav tm="100000">
                                          <p:val>
                                            <p:strVal val="#ppt_x"/>
                                          </p:val>
                                        </p:tav>
                                      </p:tavLst>
                                    </p:anim>
                                    <p:anim calcmode="lin" valueType="num">
                                      <p:cBhvr>
                                        <p:cTn id="21" dur="1000" fill="hold"/>
                                        <p:tgtEl>
                                          <p:spTgt spid="15"/>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anim calcmode="lin" valueType="num">
                                      <p:cBhvr>
                                        <p:cTn id="30" dur="1000" fill="hold"/>
                                        <p:tgtEl>
                                          <p:spTgt spid="9"/>
                                        </p:tgtEl>
                                        <p:attrNameLst>
                                          <p:attrName>ppt_x</p:attrName>
                                        </p:attrNameLst>
                                      </p:cBhvr>
                                      <p:tavLst>
                                        <p:tav tm="0">
                                          <p:val>
                                            <p:strVal val="#ppt_x"/>
                                          </p:val>
                                        </p:tav>
                                        <p:tav tm="100000">
                                          <p:val>
                                            <p:strVal val="#ppt_x"/>
                                          </p:val>
                                        </p:tav>
                                      </p:tavLst>
                                    </p:anim>
                                    <p:anim calcmode="lin" valueType="num">
                                      <p:cBhvr>
                                        <p:cTn id="3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8" grpId="0" animBg="1"/>
      <p:bldP spid="9"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80987" y="2451735"/>
            <a:ext cx="2814320" cy="238442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000" b="1" i="1" u="sng" dirty="0" smtClean="0">
                <a:effectLst>
                  <a:outerShdw blurRad="38100" dist="38100" dir="2700000" algn="tl">
                    <a:srgbClr val="000000">
                      <a:alpha val="43137"/>
                    </a:srgbClr>
                  </a:outerShdw>
                </a:effectLst>
              </a:rPr>
              <a:t>Key </a:t>
            </a:r>
            <a:r>
              <a:rPr lang="en-US" sz="2000" b="1" i="1" u="sng" dirty="0">
                <a:effectLst>
                  <a:outerShdw blurRad="38100" dist="38100" dir="2700000" algn="tl">
                    <a:srgbClr val="000000">
                      <a:alpha val="43137"/>
                    </a:srgbClr>
                  </a:outerShdw>
                </a:effectLst>
              </a:rPr>
              <a:t>Aspects of </a:t>
            </a:r>
            <a:r>
              <a:rPr lang="en-US" sz="2000" b="1" i="1" u="sng" dirty="0" smtClean="0">
                <a:effectLst>
                  <a:outerShdw blurRad="38100" dist="38100" dir="2700000" algn="tl">
                    <a:srgbClr val="000000">
                      <a:alpha val="43137"/>
                    </a:srgbClr>
                  </a:outerShdw>
                </a:effectLst>
              </a:rPr>
              <a:t>Company </a:t>
            </a:r>
            <a:r>
              <a:rPr lang="en-US" sz="2000" b="1" i="1" u="sng" dirty="0">
                <a:effectLst>
                  <a:outerShdw blurRad="38100" dist="38100" dir="2700000" algn="tl">
                    <a:srgbClr val="000000">
                      <a:alpha val="43137"/>
                    </a:srgbClr>
                  </a:outerShdw>
                </a:effectLst>
              </a:rPr>
              <a:t>Law:</a:t>
            </a:r>
            <a:endParaRPr lang="fr-FR" sz="2000" b="1" i="1" u="sng" dirty="0">
              <a:effectLst>
                <a:outerShdw blurRad="38100" dist="38100" dir="2700000" algn="tl">
                  <a:srgbClr val="000000">
                    <a:alpha val="43137"/>
                  </a:srgbClr>
                </a:outerShdw>
              </a:effectLst>
            </a:endParaRPr>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067" y="0"/>
            <a:ext cx="3095625" cy="1476375"/>
          </a:xfrm>
          <a:prstGeom prst="rect">
            <a:avLst/>
          </a:prstGeom>
          <a:ln>
            <a:noFill/>
          </a:ln>
          <a:effectLst>
            <a:softEdge rad="112500"/>
          </a:effectLst>
        </p:spPr>
      </p:pic>
      <p:sp>
        <p:nvSpPr>
          <p:cNvPr id="5" name="Pentagone 4"/>
          <p:cNvSpPr/>
          <p:nvPr/>
        </p:nvSpPr>
        <p:spPr>
          <a:xfrm>
            <a:off x="3881120" y="1733748"/>
            <a:ext cx="7366000" cy="143597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5. Employment </a:t>
            </a:r>
            <a:r>
              <a:rPr lang="en-US" b="1" dirty="0"/>
              <a:t>Law</a:t>
            </a:r>
            <a:r>
              <a:rPr lang="en-US" dirty="0"/>
              <a:t>: Companies are subject to employment laws that govern the relationships between employers and employees. This includes issues like contracts, wages, workplace safety, and discrimination.</a:t>
            </a:r>
            <a:endParaRPr lang="fr-FR" dirty="0"/>
          </a:p>
        </p:txBody>
      </p:sp>
      <p:sp>
        <p:nvSpPr>
          <p:cNvPr id="15" name="Pentagone 14"/>
          <p:cNvSpPr/>
          <p:nvPr/>
        </p:nvSpPr>
        <p:spPr>
          <a:xfrm>
            <a:off x="3881120" y="3890684"/>
            <a:ext cx="7366000" cy="1202293"/>
          </a:xfrm>
          <a:prstGeom prst="homePlat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smtClean="0"/>
              <a:t>6. Dissolution </a:t>
            </a:r>
            <a:r>
              <a:rPr lang="en-US" b="1" dirty="0"/>
              <a:t>and Liquidation</a:t>
            </a:r>
            <a:r>
              <a:rPr lang="en-US" dirty="0"/>
              <a:t>: When a company faces insolvency or the decision is made to close the business, company law dictates the processes for dissolution and liquidation, ensuring fair distribution of assets and settling of debts..</a:t>
            </a:r>
            <a:endParaRPr lang="en-US" dirty="0">
              <a:solidFill>
                <a:schemeClr val="tx1"/>
              </a:solidFill>
            </a:endParaRPr>
          </a:p>
        </p:txBody>
      </p:sp>
    </p:spTree>
    <p:extLst>
      <p:ext uri="{BB962C8B-B14F-4D97-AF65-F5344CB8AC3E}">
        <p14:creationId xmlns:p14="http://schemas.microsoft.com/office/powerpoint/2010/main" val="2971290075"/>
      </p:ext>
    </p:extLst>
  </p:cSld>
  <p:clrMapOvr>
    <a:masterClrMapping/>
  </p:clrMapOvr>
  <mc:AlternateContent xmlns:mc="http://schemas.openxmlformats.org/markup-compatibility/2006">
    <mc:Choice xmlns:p14="http://schemas.microsoft.com/office/powerpoint/2010/main" Requires="p14">
      <p:transition spd="slow" p14:dur="125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1000"/>
                                        <p:tgtEl>
                                          <p:spTgt spid="15"/>
                                        </p:tgtEl>
                                      </p:cBhvr>
                                    </p:animEffect>
                                    <p:anim calcmode="lin" valueType="num">
                                      <p:cBhvr>
                                        <p:cTn id="19" dur="1000" fill="hold"/>
                                        <p:tgtEl>
                                          <p:spTgt spid="15"/>
                                        </p:tgtEl>
                                        <p:attrNameLst>
                                          <p:attrName>ppt_x</p:attrName>
                                        </p:attrNameLst>
                                      </p:cBhvr>
                                      <p:tavLst>
                                        <p:tav tm="0">
                                          <p:val>
                                            <p:strVal val="#ppt_x"/>
                                          </p:val>
                                        </p:tav>
                                        <p:tav tm="100000">
                                          <p:val>
                                            <p:strVal val="#ppt_x"/>
                                          </p:val>
                                        </p:tav>
                                      </p:tavLst>
                                    </p:anim>
                                    <p:anim calcmode="lin" valueType="num">
                                      <p:cBhvr>
                                        <p:cTn id="2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960879" y="4514215"/>
            <a:ext cx="2614613" cy="149034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000" b="1" i="1" u="sng" dirty="0" err="1" smtClean="0">
                <a:effectLst>
                  <a:outerShdw blurRad="38100" dist="38100" dir="2700000" algn="tl">
                    <a:srgbClr val="000000">
                      <a:alpha val="43137"/>
                    </a:srgbClr>
                  </a:outerShdw>
                </a:effectLst>
              </a:rPr>
              <a:t>Coclusion</a:t>
            </a:r>
            <a:r>
              <a:rPr lang="en-US" sz="2000" b="1" i="1" u="sng" dirty="0" smtClean="0">
                <a:effectLst>
                  <a:outerShdw blurRad="38100" dist="38100" dir="2700000" algn="tl">
                    <a:srgbClr val="000000">
                      <a:alpha val="43137"/>
                    </a:srgbClr>
                  </a:outerShdw>
                </a:effectLst>
              </a:rPr>
              <a:t>:</a:t>
            </a:r>
            <a:endParaRPr lang="fr-FR" sz="2000" b="1" i="1" u="sng" dirty="0">
              <a:effectLst>
                <a:outerShdw blurRad="38100" dist="38100" dir="2700000" algn="tl">
                  <a:srgbClr val="000000">
                    <a:alpha val="43137"/>
                  </a:srgbClr>
                </a:outerShdw>
              </a:effectLst>
            </a:endParaRPr>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067" y="0"/>
            <a:ext cx="3095625" cy="1476375"/>
          </a:xfrm>
          <a:prstGeom prst="rect">
            <a:avLst/>
          </a:prstGeom>
          <a:ln>
            <a:noFill/>
          </a:ln>
          <a:effectLst>
            <a:softEdge rad="112500"/>
          </a:effectLst>
        </p:spPr>
      </p:pic>
      <p:sp>
        <p:nvSpPr>
          <p:cNvPr id="3" name="Pensées 2"/>
          <p:cNvSpPr/>
          <p:nvPr/>
        </p:nvSpPr>
        <p:spPr>
          <a:xfrm>
            <a:off x="3088640" y="155575"/>
            <a:ext cx="7071360" cy="435864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Company law plays a crucial role in facilitating business activities while ensuring legal compliance and protection of stakeholders’ rights. It provides a structured legal framework that balances the interests of businesses with the broader economic and social responsibilities. Understanding the different types of companies and the legal rules that govern them is essential for entrepreneurs, investors, and legal professionals.</a:t>
            </a:r>
            <a:endParaRPr lang="fr-FR" b="1" dirty="0"/>
          </a:p>
        </p:txBody>
      </p:sp>
    </p:spTree>
    <p:extLst>
      <p:ext uri="{BB962C8B-B14F-4D97-AF65-F5344CB8AC3E}">
        <p14:creationId xmlns:p14="http://schemas.microsoft.com/office/powerpoint/2010/main" val="329582875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
  <TotalTime>31</TotalTime>
  <Words>772</Words>
  <Application>Microsoft Office PowerPoint</Application>
  <PresentationFormat>Grand écran</PresentationFormat>
  <Paragraphs>28</Paragraphs>
  <Slides>7</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7</vt:i4>
      </vt:variant>
    </vt:vector>
  </HeadingPairs>
  <TitlesOfParts>
    <vt:vector size="10" baseType="lpstr">
      <vt:lpstr>Arial</vt:lpstr>
      <vt:lpstr>Gill Sans MT</vt:lpstr>
      <vt:lpstr>Gallery</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peaq</dc:creator>
  <cp:lastModifiedBy>peaq</cp:lastModifiedBy>
  <cp:revision>4</cp:revision>
  <dcterms:created xsi:type="dcterms:W3CDTF">2025-03-01T19:13:37Z</dcterms:created>
  <dcterms:modified xsi:type="dcterms:W3CDTF">2025-03-01T19:45:09Z</dcterms:modified>
</cp:coreProperties>
</file>