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  <p:sldId id="287" r:id="rId3"/>
    <p:sldId id="285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25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8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1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1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2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7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11/20/2024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6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87780" y="115231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نقاط الضعف و تحليل المخاطر المرتبطة بها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49622"/>
              </p:ext>
            </p:extLst>
          </p:nvPr>
        </p:nvGraphicFramePr>
        <p:xfrm>
          <a:off x="381391" y="882705"/>
          <a:ext cx="10820946" cy="582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91"/>
                <a:gridCol w="1803491"/>
                <a:gridCol w="1803491"/>
                <a:gridCol w="1803491"/>
                <a:gridCol w="1803491"/>
                <a:gridCol w="1803491"/>
              </a:tblGrid>
              <a:tr h="628991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الملاحظة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الرقابة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تقييم 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الأهداف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النشاط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9876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الشراء موجودة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-عدم القدرة على التحكم في مشترياتها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 algn="just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التأكد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من الحاجة لطلب الشراء</a:t>
                      </a:r>
                    </a:p>
                    <a:p>
                      <a:pPr marL="342900" marR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مقارنة طلب الشراء مع الاستراتيجية الموضوعة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r" rtl="1">
                        <a:buFontTx/>
                        <a:buChar char="-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مصلحة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المشتريات</a:t>
                      </a:r>
                    </a:p>
                    <a:p>
                      <a:pPr algn="just" rtl="1"/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(اعداد أوامر الشراء)</a:t>
                      </a:r>
                    </a:p>
                  </a:txBody>
                  <a:tcPr/>
                </a:tc>
              </a:tr>
              <a:tr h="106674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إجراءات الشراء موجودة و غير مطبقة</a:t>
                      </a:r>
                      <a:endParaRPr kumimoji="0" lang="fr-F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288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- عدم القدرة على تسديد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فواتير الشراء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- فقدان الموردين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التأكد من وجود مورد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التأكد من إمكانية التسديد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184">
                <a:tc gridSpan="5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12029"/>
              </p:ext>
            </p:extLst>
          </p:nvPr>
        </p:nvGraphicFramePr>
        <p:xfrm>
          <a:off x="658908" y="94131"/>
          <a:ext cx="11255184" cy="657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864"/>
                <a:gridCol w="1875864"/>
                <a:gridCol w="1875864"/>
                <a:gridCol w="1875864"/>
                <a:gridCol w="2197504"/>
                <a:gridCol w="1554224"/>
              </a:tblGrid>
              <a:tr h="635522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الملاحظة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إجراءات الرقابة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تقييم</a:t>
                      </a:r>
                      <a:r>
                        <a:rPr lang="ar-DZ" sz="1800" baseline="0" dirty="0" smtClean="0">
                          <a:solidFill>
                            <a:schemeClr val="tx1"/>
                          </a:solidFill>
                        </a:rPr>
                        <a:t> الخطر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الخطر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الاهداف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النشاط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6583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لا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اجراءات التسليم و التخزين</a:t>
                      </a: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إجراءات التخزين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إجراءات التحقق من المطابقة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خسارة أو تلف السلع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- عدم مطابقتها للطلبية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just" rtl="1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استقبال السلعة بأمان</a:t>
                      </a: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مطابقة السلع للكمية والنوعية المطلوبة</a:t>
                      </a: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اعداد وصل الاستلام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just" rtl="1"/>
                      <a:r>
                        <a:rPr lang="ar-DZ" sz="1800" dirty="0" smtClean="0"/>
                        <a:t>- ادخال</a:t>
                      </a:r>
                      <a:r>
                        <a:rPr lang="ar-DZ" sz="1800" baseline="0" dirty="0" smtClean="0"/>
                        <a:t> السلعة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المخازن</a:t>
                      </a:r>
                    </a:p>
                    <a:p>
                      <a:pPr algn="ctr"/>
                      <a:r>
                        <a:rPr lang="ar-DZ" sz="1800" dirty="0" smtClean="0"/>
                        <a:t>(الاستقبال و التخزين)</a:t>
                      </a:r>
                      <a:endParaRPr lang="fr-FR" sz="1800" dirty="0"/>
                    </a:p>
                  </a:txBody>
                  <a:tcPr/>
                </a:tc>
              </a:tr>
              <a:tr h="2234753"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/>
                        <a:t>لا</a:t>
                      </a:r>
                      <a:endParaRPr lang="fr-FR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dirty="0" smtClean="0"/>
                        <a:t>إجراءات تسديد</a:t>
                      </a:r>
                      <a:r>
                        <a:rPr lang="ar-DZ" sz="1800" b="1" baseline="0" dirty="0" smtClean="0"/>
                        <a:t> فواتير الشراء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الفصل بين مهام المالي و المحاسب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إجراءات تسجيل عمليات الشراء محاسبيا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تسديد فواتير عدة مرات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تسديد فواتير غير مطابقة للسلعة المستلمة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1800" b="1" dirty="0" smtClean="0"/>
                        <a:t>المالية :</a:t>
                      </a:r>
                      <a:r>
                        <a:rPr lang="ar-DZ" sz="1800" b="1" baseline="0" dirty="0" smtClean="0"/>
                        <a:t>  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تحديد طريقة التسديد الملائمة للمورد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- التأكد من تطابق كل من امر </a:t>
                      </a:r>
                      <a:r>
                        <a:rPr lang="ar-DZ" sz="1800" b="1" baseline="0" dirty="0" err="1" smtClean="0"/>
                        <a:t>الشراء+القانورة</a:t>
                      </a:r>
                      <a:r>
                        <a:rPr lang="ar-DZ" sz="1800" b="1" baseline="0" dirty="0" smtClean="0"/>
                        <a:t> + وصل الاستلام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/>
                        <a:t>المالية و المحاسبة</a:t>
                      </a:r>
                      <a:endParaRPr lang="fr-FR" sz="1800" b="1" dirty="0"/>
                    </a:p>
                  </a:txBody>
                  <a:tcPr/>
                </a:tc>
              </a:tr>
              <a:tr h="1698413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لا</a:t>
                      </a:r>
                      <a:endParaRPr lang="fr-F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M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ar-DZ" sz="1800" b="0" dirty="0" smtClean="0"/>
                        <a:t>- تسجيل محاسبي غير مطابق للسلعة المستلمة</a:t>
                      </a:r>
                      <a:endParaRPr lang="fr-F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0" dirty="0" smtClean="0"/>
                        <a:t>المحاسبة: التسجيل المحاسبي</a:t>
                      </a:r>
                      <a:r>
                        <a:rPr lang="ar-DZ" sz="1800" b="0" baseline="0" dirty="0" smtClean="0"/>
                        <a:t> للعملية بعد مطابقة بين امر </a:t>
                      </a:r>
                      <a:r>
                        <a:rPr lang="ar-DZ" sz="1800" b="0" baseline="0" dirty="0" err="1" smtClean="0"/>
                        <a:t>الشراء+وصل</a:t>
                      </a:r>
                      <a:r>
                        <a:rPr lang="ar-DZ" sz="1800" b="0" baseline="0" dirty="0" smtClean="0"/>
                        <a:t> </a:t>
                      </a:r>
                      <a:r>
                        <a:rPr lang="ar-DZ" sz="1800" b="0" baseline="0" dirty="0" err="1" smtClean="0"/>
                        <a:t>الاستلام+الفاتورة</a:t>
                      </a:r>
                      <a:r>
                        <a:rPr lang="ar-DZ" sz="1800" b="0" baseline="0" dirty="0" smtClean="0"/>
                        <a:t> + مستند الصرف</a:t>
                      </a:r>
                      <a:endParaRPr lang="fr-F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0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7575" y="222145"/>
            <a:ext cx="9720072" cy="928791"/>
          </a:xfrm>
        </p:spPr>
        <p:txBody>
          <a:bodyPr>
            <a:normAutofit/>
          </a:bodyPr>
          <a:lstStyle/>
          <a:p>
            <a:pPr algn="ctr"/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مثال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QCI</a:t>
            </a:r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استبيان جمع المعلومات 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87140"/>
              </p:ext>
            </p:extLst>
          </p:nvPr>
        </p:nvGraphicFramePr>
        <p:xfrm>
          <a:off x="397763" y="1039426"/>
          <a:ext cx="10999695" cy="5420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924"/>
                <a:gridCol w="1600365"/>
                <a:gridCol w="1582334"/>
                <a:gridCol w="5067072"/>
              </a:tblGrid>
              <a:tr h="713935"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الملاحظة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الاجابة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الاسئلة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443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لا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نعم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</a:tr>
              <a:tr h="524437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هل يتم اعداد أوامر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شراء على مستوى المصلحة؟</a:t>
                      </a:r>
                      <a:endParaRPr lang="ar-D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ar-D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4437"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مدير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المصنع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هل يوجد مفوض بإعداد أوامر الشراء؟</a:t>
                      </a:r>
                    </a:p>
                  </a:txBody>
                  <a:tcPr/>
                </a:tc>
              </a:tr>
              <a:tr h="524437"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مخازن المصانع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هل يتم استقبال السلع المطلوبة على مستوى مصلحة المشتريات؟</a:t>
                      </a:r>
                    </a:p>
                  </a:txBody>
                  <a:tcPr/>
                </a:tc>
              </a:tr>
              <a:tr h="524437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ct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هل توجد إجراءات مكتوبة تبين عملية الشراء؟</a:t>
                      </a:r>
                    </a:p>
                    <a:p>
                      <a:pPr algn="r" rtl="1"/>
                      <a:endParaRPr lang="ar-D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4437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هل يتم قبول جميع طلبات الشراء و تحويلها للمورد مباشرة؟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61057"/>
              </p:ext>
            </p:extLst>
          </p:nvPr>
        </p:nvGraphicFramePr>
        <p:xfrm>
          <a:off x="1707777" y="644145"/>
          <a:ext cx="8437465" cy="5931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18"/>
                <a:gridCol w="2008149"/>
                <a:gridCol w="2008149"/>
                <a:gridCol w="2008149"/>
              </a:tblGrid>
              <a:tr h="821646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المالية</a:t>
                      </a:r>
                      <a:r>
                        <a:rPr lang="ar-DZ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و المحاسبة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المخازن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المورد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المشتريات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6618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20184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93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Connecteur droit avec flèche 33"/>
          <p:cNvCxnSpPr>
            <a:stCxn id="36" idx="3"/>
          </p:cNvCxnSpPr>
          <p:nvPr/>
        </p:nvCxnSpPr>
        <p:spPr>
          <a:xfrm>
            <a:off x="9620464" y="2226039"/>
            <a:ext cx="16166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arré corné 34"/>
          <p:cNvSpPr/>
          <p:nvPr/>
        </p:nvSpPr>
        <p:spPr>
          <a:xfrm>
            <a:off x="11237086" y="1978261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طلب الشراء</a:t>
            </a:r>
            <a:endParaRPr lang="fr-FR" dirty="0"/>
          </a:p>
        </p:txBody>
      </p:sp>
      <p:sp>
        <p:nvSpPr>
          <p:cNvPr id="36" name="Carré corné 35"/>
          <p:cNvSpPr/>
          <p:nvPr/>
        </p:nvSpPr>
        <p:spPr>
          <a:xfrm>
            <a:off x="8807689" y="1933290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طلب الشراء</a:t>
            </a:r>
            <a:endParaRPr lang="fr-FR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9212974" y="2514159"/>
            <a:ext cx="0" cy="831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rganigramme : Multidocument 40"/>
          <p:cNvSpPr/>
          <p:nvPr/>
        </p:nvSpPr>
        <p:spPr>
          <a:xfrm>
            <a:off x="8443857" y="3372126"/>
            <a:ext cx="1571089" cy="121394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أمر الشراء</a:t>
            </a:r>
            <a:endParaRPr lang="fr-FR" dirty="0"/>
          </a:p>
        </p:txBody>
      </p:sp>
      <p:cxnSp>
        <p:nvCxnSpPr>
          <p:cNvPr id="42" name="Connecteur droit avec flèche 41"/>
          <p:cNvCxnSpPr>
            <a:endCxn id="47" idx="0"/>
          </p:cNvCxnSpPr>
          <p:nvPr/>
        </p:nvCxnSpPr>
        <p:spPr>
          <a:xfrm>
            <a:off x="7057674" y="2271010"/>
            <a:ext cx="18762" cy="1434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arré corné 44"/>
          <p:cNvSpPr/>
          <p:nvPr/>
        </p:nvSpPr>
        <p:spPr>
          <a:xfrm>
            <a:off x="6783578" y="1685512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أمر شراء 1</a:t>
            </a:r>
            <a:endParaRPr lang="fr-FR" dirty="0"/>
          </a:p>
        </p:txBody>
      </p:sp>
      <p:sp>
        <p:nvSpPr>
          <p:cNvPr id="46" name="Carré corné 45"/>
          <p:cNvSpPr/>
          <p:nvPr/>
        </p:nvSpPr>
        <p:spPr>
          <a:xfrm>
            <a:off x="6682163" y="5096188"/>
            <a:ext cx="812775" cy="733417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الفاتورة</a:t>
            </a:r>
            <a:endParaRPr lang="fr-FR" dirty="0"/>
          </a:p>
        </p:txBody>
      </p:sp>
      <p:sp>
        <p:nvSpPr>
          <p:cNvPr id="47" name="Carré corné 46"/>
          <p:cNvSpPr/>
          <p:nvPr/>
        </p:nvSpPr>
        <p:spPr>
          <a:xfrm>
            <a:off x="6670048" y="3705436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وصل التسليم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10709806" y="232247"/>
            <a:ext cx="14292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D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المصلحة المعنية بطلب الشراء</a:t>
            </a:r>
            <a:endParaRPr lang="fr-F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Connecteur droit avec flèche 60"/>
          <p:cNvCxnSpPr>
            <a:stCxn id="47" idx="2"/>
          </p:cNvCxnSpPr>
          <p:nvPr/>
        </p:nvCxnSpPr>
        <p:spPr>
          <a:xfrm flipH="1">
            <a:off x="7076435" y="4290934"/>
            <a:ext cx="1" cy="8255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45" idx="3"/>
            <a:endCxn id="41" idx="1"/>
          </p:cNvCxnSpPr>
          <p:nvPr/>
        </p:nvCxnSpPr>
        <p:spPr>
          <a:xfrm>
            <a:off x="7596353" y="1978261"/>
            <a:ext cx="847504" cy="2000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72" idx="3"/>
          </p:cNvCxnSpPr>
          <p:nvPr/>
        </p:nvCxnSpPr>
        <p:spPr>
          <a:xfrm>
            <a:off x="5586019" y="1874873"/>
            <a:ext cx="2812306" cy="21592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Carré corné 71"/>
          <p:cNvSpPr/>
          <p:nvPr/>
        </p:nvSpPr>
        <p:spPr>
          <a:xfrm>
            <a:off x="4773244" y="1582124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أمر شراء 2</a:t>
            </a:r>
            <a:endParaRPr lang="fr-FR" dirty="0"/>
          </a:p>
        </p:txBody>
      </p:sp>
      <p:sp>
        <p:nvSpPr>
          <p:cNvPr id="73" name="Carré corné 72"/>
          <p:cNvSpPr/>
          <p:nvPr/>
        </p:nvSpPr>
        <p:spPr>
          <a:xfrm>
            <a:off x="4801169" y="3705436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وصل التسليم</a:t>
            </a:r>
            <a:endParaRPr lang="fr-FR" dirty="0"/>
          </a:p>
        </p:txBody>
      </p:sp>
      <p:sp>
        <p:nvSpPr>
          <p:cNvPr id="76" name="Organigramme : Multidocument 75"/>
          <p:cNvSpPr/>
          <p:nvPr/>
        </p:nvSpPr>
        <p:spPr>
          <a:xfrm>
            <a:off x="4453668" y="5634318"/>
            <a:ext cx="1226019" cy="8601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وصل الاستلام</a:t>
            </a:r>
            <a:endParaRPr lang="fr-FR" dirty="0"/>
          </a:p>
        </p:txBody>
      </p:sp>
      <p:sp>
        <p:nvSpPr>
          <p:cNvPr id="77" name="Organigramme : Procédé prédéfini 76"/>
          <p:cNvSpPr/>
          <p:nvPr/>
        </p:nvSpPr>
        <p:spPr>
          <a:xfrm>
            <a:off x="4460652" y="2563759"/>
            <a:ext cx="1450299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مقارنة</a:t>
            </a:r>
            <a:endParaRPr lang="fr-FR" dirty="0"/>
          </a:p>
        </p:txBody>
      </p:sp>
      <p:cxnSp>
        <p:nvCxnSpPr>
          <p:cNvPr id="64" name="Connecteur droit 63"/>
          <p:cNvCxnSpPr>
            <a:stCxn id="72" idx="2"/>
            <a:endCxn id="77" idx="0"/>
          </p:cNvCxnSpPr>
          <p:nvPr/>
        </p:nvCxnSpPr>
        <p:spPr>
          <a:xfrm>
            <a:off x="5179632" y="2167622"/>
            <a:ext cx="6170" cy="3961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202413" y="3313488"/>
            <a:ext cx="3006" cy="3602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5165326" y="5116495"/>
            <a:ext cx="28609" cy="5178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Losange 89"/>
          <p:cNvSpPr/>
          <p:nvPr/>
        </p:nvSpPr>
        <p:spPr>
          <a:xfrm>
            <a:off x="4820164" y="4437749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1" name="Connecteur droit 90"/>
          <p:cNvCxnSpPr>
            <a:stCxn id="90" idx="3"/>
          </p:cNvCxnSpPr>
          <p:nvPr/>
        </p:nvCxnSpPr>
        <p:spPr>
          <a:xfrm>
            <a:off x="5584662" y="4777122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endCxn id="90" idx="0"/>
          </p:cNvCxnSpPr>
          <p:nvPr/>
        </p:nvCxnSpPr>
        <p:spPr>
          <a:xfrm flipH="1">
            <a:off x="5202413" y="4285864"/>
            <a:ext cx="5584" cy="151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3718633" y="1953099"/>
            <a:ext cx="4941273" cy="14200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Carré corné 105"/>
          <p:cNvSpPr/>
          <p:nvPr/>
        </p:nvSpPr>
        <p:spPr>
          <a:xfrm>
            <a:off x="2898773" y="1690142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أمر شراء 3</a:t>
            </a:r>
            <a:endParaRPr lang="fr-FR" dirty="0"/>
          </a:p>
        </p:txBody>
      </p:sp>
      <p:sp>
        <p:nvSpPr>
          <p:cNvPr id="111" name="Carré corné 110"/>
          <p:cNvSpPr/>
          <p:nvPr/>
        </p:nvSpPr>
        <p:spPr>
          <a:xfrm>
            <a:off x="3004913" y="4834206"/>
            <a:ext cx="843574" cy="80011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الفاتورة</a:t>
            </a:r>
            <a:endParaRPr lang="fr-FR" dirty="0"/>
          </a:p>
        </p:txBody>
      </p:sp>
      <p:sp>
        <p:nvSpPr>
          <p:cNvPr id="113" name="Carré corné 112"/>
          <p:cNvSpPr/>
          <p:nvPr/>
        </p:nvSpPr>
        <p:spPr>
          <a:xfrm>
            <a:off x="3035712" y="3230697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وصل الاستلام 1</a:t>
            </a:r>
            <a:endParaRPr lang="fr-FR" dirty="0"/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3711548" y="5419705"/>
            <a:ext cx="2973711" cy="43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endCxn id="76" idx="1"/>
          </p:cNvCxnSpPr>
          <p:nvPr/>
        </p:nvCxnSpPr>
        <p:spPr>
          <a:xfrm>
            <a:off x="3496793" y="3822274"/>
            <a:ext cx="956875" cy="2242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4" name="Organigramme : Procédé prédéfini 123"/>
          <p:cNvSpPr/>
          <p:nvPr/>
        </p:nvSpPr>
        <p:spPr>
          <a:xfrm>
            <a:off x="1840258" y="2449666"/>
            <a:ext cx="981325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مقارنة</a:t>
            </a:r>
            <a:endParaRPr lang="fr-FR" dirty="0"/>
          </a:p>
        </p:txBody>
      </p:sp>
      <p:cxnSp>
        <p:nvCxnSpPr>
          <p:cNvPr id="126" name="Connecteur droit 125"/>
          <p:cNvCxnSpPr/>
          <p:nvPr/>
        </p:nvCxnSpPr>
        <p:spPr>
          <a:xfrm>
            <a:off x="1694522" y="25637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>
            <a:off x="2182915" y="3180547"/>
            <a:ext cx="2570" cy="635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124" idx="0"/>
          </p:cNvCxnSpPr>
          <p:nvPr/>
        </p:nvCxnSpPr>
        <p:spPr>
          <a:xfrm flipH="1">
            <a:off x="2330921" y="1978261"/>
            <a:ext cx="567852" cy="471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 flipV="1">
            <a:off x="2500956" y="3176848"/>
            <a:ext cx="545765" cy="52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>
            <a:endCxn id="124" idx="2"/>
          </p:cNvCxnSpPr>
          <p:nvPr/>
        </p:nvCxnSpPr>
        <p:spPr>
          <a:xfrm flipH="1" flipV="1">
            <a:off x="2330921" y="3199174"/>
            <a:ext cx="686613" cy="2263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à coins arrondis 141"/>
          <p:cNvSpPr/>
          <p:nvPr/>
        </p:nvSpPr>
        <p:spPr>
          <a:xfrm>
            <a:off x="1736197" y="5851931"/>
            <a:ext cx="981325" cy="622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التسجيل</a:t>
            </a:r>
            <a:endParaRPr lang="fr-FR" dirty="0"/>
          </a:p>
        </p:txBody>
      </p:sp>
      <p:sp>
        <p:nvSpPr>
          <p:cNvPr id="143" name="Flèche vers le bas 142"/>
          <p:cNvSpPr/>
          <p:nvPr/>
        </p:nvSpPr>
        <p:spPr>
          <a:xfrm rot="5400000">
            <a:off x="972947" y="5789029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Carré corné 144"/>
          <p:cNvSpPr/>
          <p:nvPr/>
        </p:nvSpPr>
        <p:spPr>
          <a:xfrm>
            <a:off x="1773636" y="4882550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مستند الصرف</a:t>
            </a:r>
            <a:endParaRPr lang="fr-FR" dirty="0"/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2182915" y="5462896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5648008" y="5859717"/>
            <a:ext cx="3159681" cy="28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8" name="Carré corné 157"/>
          <p:cNvSpPr/>
          <p:nvPr/>
        </p:nvSpPr>
        <p:spPr>
          <a:xfrm>
            <a:off x="8823013" y="5419705"/>
            <a:ext cx="812775" cy="79103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وصل الاستلام 2</a:t>
            </a:r>
            <a:endParaRPr lang="fr-FR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5586019" y="4082181"/>
            <a:ext cx="1106325" cy="301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Losange 47"/>
          <p:cNvSpPr/>
          <p:nvPr/>
        </p:nvSpPr>
        <p:spPr>
          <a:xfrm>
            <a:off x="1812041" y="3838521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2187014" y="4512339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556227" y="4177894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 animBg="1"/>
      <p:bldP spid="45" grpId="0" animBg="1"/>
      <p:bldP spid="46" grpId="0" animBg="1"/>
      <p:bldP spid="47" grpId="0" animBg="1"/>
      <p:bldP spid="20" grpId="0"/>
      <p:bldP spid="72" grpId="0" animBg="1"/>
      <p:bldP spid="73" grpId="0" animBg="1"/>
      <p:bldP spid="76" grpId="0" animBg="1"/>
      <p:bldP spid="77" grpId="0" animBg="1"/>
      <p:bldP spid="90" grpId="0" animBg="1"/>
      <p:bldP spid="106" grpId="0" animBg="1"/>
      <p:bldP spid="111" grpId="0" animBg="1"/>
      <p:bldP spid="113" grpId="0" animBg="1"/>
      <p:bldP spid="124" grpId="0" animBg="1"/>
      <p:bldP spid="142" grpId="0" animBg="1"/>
      <p:bldP spid="143" grpId="0" animBg="1"/>
      <p:bldP spid="145" grpId="0" animBg="1"/>
      <p:bldP spid="158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33991" y="330384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شبكة تحليل المهام 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Grille d’analyse des tâches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24352"/>
              </p:ext>
            </p:extLst>
          </p:nvPr>
        </p:nvGraphicFramePr>
        <p:xfrm>
          <a:off x="728642" y="1259175"/>
          <a:ext cx="10717620" cy="53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24"/>
                <a:gridCol w="2143524"/>
                <a:gridCol w="2143524"/>
                <a:gridCol w="2143524"/>
                <a:gridCol w="2143524"/>
              </a:tblGrid>
              <a:tr h="919085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لم تنفذ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المحاسب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المفوض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المشتريات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المهام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طلبات الشراء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أوامر الشراء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6901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التأكد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من الفواتير 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الشيكات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امضاء الشيكات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19536</TotalTime>
  <Words>344</Words>
  <Application>Microsoft Office PowerPoint</Application>
  <PresentationFormat>Grand écran</PresentationFormat>
  <Paragraphs>112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Tw Cen MT</vt:lpstr>
      <vt:lpstr>Tw Cen MT Condensed</vt:lpstr>
      <vt:lpstr>Wingdings 3</vt:lpstr>
      <vt:lpstr>1_Intégral</vt:lpstr>
      <vt:lpstr>Présentation PowerPoint</vt:lpstr>
      <vt:lpstr>Présentation PowerPoint</vt:lpstr>
      <vt:lpstr> مثالQCI استبيان جمع المعلومات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125</cp:revision>
  <dcterms:created xsi:type="dcterms:W3CDTF">2021-04-09T11:46:53Z</dcterms:created>
  <dcterms:modified xsi:type="dcterms:W3CDTF">2024-11-20T13:41:25Z</dcterms:modified>
</cp:coreProperties>
</file>