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6" r:id="rId3"/>
    <p:sldId id="272" r:id="rId4"/>
    <p:sldId id="277" r:id="rId5"/>
    <p:sldId id="276" r:id="rId6"/>
    <p:sldId id="283" r:id="rId7"/>
    <p:sldId id="282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26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9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25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96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14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79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04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82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90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63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885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100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18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0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17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8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2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1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2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54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37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36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7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التطبيق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/>
          </a:bodyPr>
          <a:lstStyle/>
          <a:p>
            <a:r>
              <a:rPr lang="ar-DZ" sz="2800" dirty="0" err="1" smtClean="0"/>
              <a:t>أ.د</a:t>
            </a:r>
            <a:r>
              <a:rPr lang="ar-DZ" sz="2800" dirty="0" smtClean="0"/>
              <a:t> </a:t>
            </a:r>
            <a:r>
              <a:rPr lang="ar-DZ" sz="2800" dirty="0" smtClean="0"/>
              <a:t>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endParaRPr lang="en-US" sz="28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جامعة باجي مختار عنابة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كلية العلوم الاقتصادية و علوم التسيير 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قسم العلوم المالية 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ماستر </a:t>
            </a: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2 مالية المؤسسة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62317" y="0"/>
            <a:ext cx="9720072" cy="1499616"/>
          </a:xfrm>
        </p:spPr>
        <p:txBody>
          <a:bodyPr/>
          <a:lstStyle/>
          <a:p>
            <a:pPr algn="ctr" rtl="1"/>
            <a:r>
              <a:rPr lang="ar-DZ" dirty="0" smtClean="0"/>
              <a:t>ورقة تحليل و اكتشاف المخاطر </a:t>
            </a:r>
            <a:r>
              <a:rPr lang="fr-FR" dirty="0" smtClean="0"/>
              <a:t>FRAP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10782389" y="2281949"/>
            <a:ext cx="1131705" cy="4975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هدفها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2413" y="1563544"/>
            <a:ext cx="5399976" cy="21609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تساعد المدق على تنظيم أفكاره للوصول إلى استخراج توصية تتماشي مع الحدث الذي اكتشفه،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يتم ملأها من قبل المدقق كلما استخرج : خلل ، نقطة ضعف ، خطأ ، غش ...</a:t>
            </a:r>
          </a:p>
          <a:p>
            <a:pPr algn="just" rtl="1"/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897824" y="4412781"/>
            <a:ext cx="1131705" cy="4975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شكلها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82413" y="4059365"/>
            <a:ext cx="5399976" cy="9614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تتكون من 5 أجزاء : 1) المشكل ، 2) الحدث ،          3) الأسباب ، 4) النتائج ، 5) التوصيات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09432" y="5169637"/>
            <a:ext cx="4922905" cy="13786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1 : اعدادها من قبل المدقق </a:t>
            </a:r>
          </a:p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2 : يصادق عليها الشخص محل التدقيق</a:t>
            </a:r>
          </a:p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المرحلة 3 : يشرف عليها المدقق رئيس المهمة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0504406" y="5610190"/>
            <a:ext cx="1529530" cy="4975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المراحل 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0972" y="1618938"/>
            <a:ext cx="4922905" cy="49293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 rtl="1">
              <a:buAutoNum type="arabicParenR"/>
            </a:pPr>
            <a:r>
              <a:rPr lang="ar-DZ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الحدث </a:t>
            </a:r>
            <a:r>
              <a:rPr lang="ar-DZ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كل خلل أو خطأ مستخرج  </a:t>
            </a:r>
          </a:p>
          <a:p>
            <a:pPr marL="457200" indent="-457200" algn="just" rtl="1">
              <a:buAutoNum type="arabicParenR"/>
            </a:pPr>
            <a:r>
              <a:rPr lang="ar-DZ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الأسباب: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يستخدم المدقق طريقة التحليل السببي لاستخراج الأسباب الحقيقية لوقوع الخلل من بينها طريقة :</a:t>
            </a:r>
          </a:p>
          <a:p>
            <a:pPr algn="ctr" rtl="1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diagramme d’Ishikawa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l’arête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poisson= méthode des 5 M</a:t>
            </a:r>
            <a:endParaRPr lang="ar-DZ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ar-DZ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النتائج 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هي التأثيرات السلبية التي وقعت سواء كمية أو نوعية</a:t>
            </a:r>
          </a:p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ar-DZ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التوصيات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هي الحل الصحيح لسبب وقوع الخلل لتفادي وقوع الحدث مرة أخرى</a:t>
            </a:r>
          </a:p>
          <a:p>
            <a:pPr algn="just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ar-DZ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المشكل:</a:t>
            </a:r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يتم كتابته في الأخير بعد معرفة الأسباب و النتائج و إعطاء التوصية ليتمكن المدقق من صياغته بشكل شامل ومختصر  </a:t>
            </a:r>
            <a:endParaRPr lang="fr-FR" sz="2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917659" y="999716"/>
            <a:ext cx="1529530" cy="4975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إعدادها </a:t>
            </a:r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6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cteur droit avec flèche 20"/>
          <p:cNvCxnSpPr/>
          <p:nvPr/>
        </p:nvCxnSpPr>
        <p:spPr>
          <a:xfrm>
            <a:off x="1660734" y="3347946"/>
            <a:ext cx="8465575" cy="18507"/>
          </a:xfrm>
          <a:prstGeom prst="straightConnector1">
            <a:avLst/>
          </a:prstGeom>
          <a:ln cmpd="sng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3451122" y="2064774"/>
            <a:ext cx="1312607" cy="12093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136934" y="1279704"/>
            <a:ext cx="1921579" cy="19944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5958347" y="3274142"/>
            <a:ext cx="1312607" cy="12093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3753463" y="3274142"/>
            <a:ext cx="1312607" cy="12093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 rot="18936369">
            <a:off x="2276958" y="4074300"/>
            <a:ext cx="25010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الطريقة </a:t>
            </a:r>
            <a:r>
              <a:rPr lang="fr-F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Méthode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18936369">
            <a:off x="4285723" y="4074297"/>
            <a:ext cx="2553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المعدات </a:t>
            </a:r>
            <a:r>
              <a:rPr lang="fr-F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Matériel 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 rot="18936369">
            <a:off x="2993880" y="2079864"/>
            <a:ext cx="19912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المكان </a:t>
            </a:r>
            <a:r>
              <a:rPr lang="fr-F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Milieu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18936369">
            <a:off x="5682837" y="1851159"/>
            <a:ext cx="21578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المواد </a:t>
            </a:r>
            <a:r>
              <a:rPr lang="fr-F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Matière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 rot="18984645">
            <a:off x="7416021" y="1742122"/>
            <a:ext cx="33289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D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اليد العاملة  </a:t>
            </a:r>
            <a:r>
              <a:rPr lang="fr-FR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d’</a:t>
            </a:r>
            <a:r>
              <a:rPr lang="fr-FR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oeuvre</a:t>
            </a:r>
            <a:endParaRPr lang="fr-FR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0179309" y="3104843"/>
            <a:ext cx="15007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الحدث </a:t>
            </a:r>
            <a:r>
              <a:rPr lang="fr-FR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V="1">
            <a:off x="8074320" y="1279704"/>
            <a:ext cx="2057822" cy="201294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799738" y="226900"/>
            <a:ext cx="66743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fr-FR" sz="3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L’arête </a:t>
            </a:r>
            <a:r>
              <a:rPr lang="fr-FR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poisson= méthode des 5 M</a:t>
            </a:r>
            <a:endParaRPr lang="ar-DZ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97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728205"/>
              </p:ext>
            </p:extLst>
          </p:nvPr>
        </p:nvGraphicFramePr>
        <p:xfrm>
          <a:off x="1637070" y="427705"/>
          <a:ext cx="8849033" cy="6064209"/>
        </p:xfrm>
        <a:graphic>
          <a:graphicData uri="http://schemas.openxmlformats.org/drawingml/2006/table">
            <a:tbl>
              <a:tblPr firstRow="1" firstCol="1" bandRow="1"/>
              <a:tblGrid>
                <a:gridCol w="8849033"/>
              </a:tblGrid>
              <a:tr h="491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ورقة</a:t>
                      </a:r>
                      <a:r>
                        <a:rPr lang="ar-DZ" sz="24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تحليل و اكتشاف المخاطر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473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الرقم</a:t>
                      </a:r>
                      <a:r>
                        <a:rPr lang="ar-DZ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: 01                                                                  المرجع : 01 </a:t>
                      </a:r>
                      <a:r>
                        <a:rPr lang="fr-FR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373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المشكل : 5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6078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الحدث : 1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615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السبب : 2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351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النتائج : 3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764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التوصيات : 4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5218">
                <a:tc>
                  <a:txBody>
                    <a:bodyPr/>
                    <a:lstStyle/>
                    <a:p>
                      <a:pPr algn="r" defTabSz="179388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امضاء المدقق</a:t>
                      </a:r>
                      <a:r>
                        <a:rPr lang="ar-DZ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المسؤول : يعدها</a:t>
                      </a:r>
                    </a:p>
                    <a:p>
                      <a:pPr algn="r" defTabSz="179388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امضاء الشخص محل التدقيق: يصادق عليها</a:t>
                      </a:r>
                    </a:p>
                    <a:p>
                      <a:pPr algn="r" defTabSz="179388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امضاء المدقق رئيس المهمة: يشرف عليها</a:t>
                      </a:r>
                    </a:p>
                    <a:p>
                      <a:pPr algn="r" defTabSz="179388" rtl="1">
                        <a:lnSpc>
                          <a:spcPct val="107000"/>
                        </a:lnSpc>
                        <a:spcAft>
                          <a:spcPts val="800"/>
                        </a:spcAft>
                        <a:tabLst/>
                      </a:pPr>
                      <a:r>
                        <a:rPr lang="fr-FR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</a:t>
                      </a:r>
                      <a:endParaRPr lang="fr-F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66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62317" y="0"/>
            <a:ext cx="9720072" cy="1499616"/>
          </a:xfrm>
        </p:spPr>
        <p:txBody>
          <a:bodyPr/>
          <a:lstStyle/>
          <a:p>
            <a:pPr algn="ctr" rtl="1"/>
            <a:r>
              <a:rPr lang="fr-FR" dirty="0" smtClean="0"/>
              <a:t>FRAP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10327342" y="2137527"/>
            <a:ext cx="1600200" cy="12008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مثال للدراسة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3719" y="1400061"/>
            <a:ext cx="9332258" cy="33467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قام فريق التدقيق بإنجاز مهمة تدقيق مصلحة الصيانة ، تم ملاحظة خلل على مستوى معدات إطفاء الحرائق، حيث تبين أن مطفأة الحريق المتواجدة قديمة ولم يتم تجديدها .</a:t>
            </a:r>
          </a:p>
          <a:p>
            <a:pPr algn="just" rtl="1"/>
            <a:r>
              <a:rPr lang="ar-DZ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يقوم المدقق هنا بملء </a:t>
            </a:r>
            <a:r>
              <a:rPr lang="fr-F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FRAP </a:t>
            </a:r>
            <a:r>
              <a:rPr lang="ar-DZ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من أجل </a:t>
            </a:r>
            <a:r>
              <a:rPr lang="ar-DZ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</a:t>
            </a:r>
            <a:r>
              <a:rPr lang="ar-DZ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ستخراج أسباب عدم تغيير محتوى المطافئ ومدى تأثير ذلك على هذه المصلحة و على المؤسسة ككل.</a:t>
            </a:r>
          </a:p>
        </p:txBody>
      </p:sp>
    </p:spTree>
    <p:extLst>
      <p:ext uri="{BB962C8B-B14F-4D97-AF65-F5344CB8AC3E}">
        <p14:creationId xmlns:p14="http://schemas.microsoft.com/office/powerpoint/2010/main" val="252758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cteur droit avec flèche 20"/>
          <p:cNvCxnSpPr/>
          <p:nvPr/>
        </p:nvCxnSpPr>
        <p:spPr>
          <a:xfrm>
            <a:off x="1666567" y="3347946"/>
            <a:ext cx="10161090" cy="0"/>
          </a:xfrm>
          <a:prstGeom prst="straightConnector1">
            <a:avLst/>
          </a:prstGeom>
          <a:ln cmpd="sng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3451122" y="2064774"/>
            <a:ext cx="1312607" cy="12093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V="1">
            <a:off x="6136934" y="1279704"/>
            <a:ext cx="1921579" cy="199443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5913891" y="3364068"/>
            <a:ext cx="1312607" cy="12093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3753463" y="3274142"/>
            <a:ext cx="1312607" cy="12093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 rot="18936369">
            <a:off x="2432664" y="3846833"/>
            <a:ext cx="23567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الطريقة = رقابة غير موجودة</a:t>
            </a:r>
          </a:p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إجراءات غير منصوصة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18936369">
            <a:off x="5958044" y="3736910"/>
            <a:ext cx="6848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المعدات</a:t>
            </a:r>
            <a:endParaRPr lang="fr-FR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 rot="18936369">
            <a:off x="2831981" y="2156807"/>
            <a:ext cx="2315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المكان= بطاقات غير مقروءة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18936369">
            <a:off x="6453047" y="1928102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المواد</a:t>
            </a:r>
            <a:endParaRPr lang="fr-FR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 rot="18984645">
            <a:off x="7711395" y="1649789"/>
            <a:ext cx="27382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اليد العاملة = معلومة غير موجودة</a:t>
            </a:r>
          </a:p>
          <a:p>
            <a:pPr algn="ctr" rtl="1"/>
            <a:r>
              <a:rPr lang="ar-D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 بوجد تربصات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728801" y="3505283"/>
            <a:ext cx="23535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مطفأة الحريق غير مملوءة</a:t>
            </a:r>
            <a:endParaRPr lang="fr-F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V="1">
            <a:off x="8074320" y="1279704"/>
            <a:ext cx="2057822" cy="201294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479176" y="226900"/>
            <a:ext cx="94263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تحديد الأسباب بالاعتماد على طريقة </a:t>
            </a:r>
            <a:r>
              <a:rPr lang="fr-F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L’arête de poisson= méthode des 5 M</a:t>
            </a:r>
            <a:endParaRPr lang="ar-DZ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2012" y="4973545"/>
            <a:ext cx="1119564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 rtl="1">
              <a:buAutoNum type="arabicParenR"/>
            </a:pPr>
            <a:r>
              <a:rPr lang="ar-DZ" sz="2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اليد العاملة: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العمال ليس لديهم المعلومة بضرورة ملئها من فترة إلى أخرى ، </a:t>
            </a:r>
            <a:r>
              <a:rPr lang="ar-D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لماذا؟ 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لم يتم تدريبهم على هذه العملية</a:t>
            </a:r>
          </a:p>
          <a:p>
            <a:pPr marL="457200" indent="-457200" algn="r" rtl="1">
              <a:buAutoNum type="arabicParenR"/>
            </a:pPr>
            <a:r>
              <a:rPr lang="ar-DZ" sz="2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المواد :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 يوجد سبب </a:t>
            </a:r>
          </a:p>
          <a:p>
            <a:pPr marL="457200" indent="-457200" algn="r" rtl="1">
              <a:buAutoNum type="arabicParenR"/>
            </a:pPr>
            <a:r>
              <a:rPr lang="ar-DZ" sz="2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المكان: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 يوجد شيء يشير أو يدل على ضرورة ملئها ،</a:t>
            </a:r>
            <a:r>
              <a:rPr lang="ar-D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لماذا؟ 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بطقة المعلومات الخاص بها غير مقروءة و غير واضحة</a:t>
            </a:r>
          </a:p>
          <a:p>
            <a:pPr marL="457200" indent="-457200" algn="r" rtl="1">
              <a:buAutoNum type="arabicParenR"/>
            </a:pPr>
            <a:r>
              <a:rPr lang="ar-DZ" sz="2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المعدات :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 يوجد سبب</a:t>
            </a:r>
          </a:p>
          <a:p>
            <a:pPr marL="457200" indent="-457200" algn="r" rtl="1">
              <a:buAutoNum type="arabicParenR"/>
            </a:pPr>
            <a:r>
              <a:rPr lang="ar-DZ" sz="2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الطريقة :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 يوجد أي إجراء ينص على طريقة ملئها ، </a:t>
            </a:r>
            <a:r>
              <a:rPr lang="ar-DZ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لماذا؟ </a:t>
            </a:r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 يوجد شخص مكلف بالاهتمام بها و لا توجد رقابة و اشراف عليها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14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6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473311"/>
              </p:ext>
            </p:extLst>
          </p:nvPr>
        </p:nvGraphicFramePr>
        <p:xfrm>
          <a:off x="363070" y="197861"/>
          <a:ext cx="11187953" cy="7749352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1187953"/>
              </a:tblGrid>
              <a:tr h="4669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ورقة</a:t>
                      </a:r>
                      <a:r>
                        <a:rPr lang="ar-DZ" sz="2000" baseline="0" dirty="0" smtClean="0">
                          <a:effectLst/>
                        </a:rPr>
                        <a:t> تحليل و اكتشاف المخاطر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/>
                </a:tc>
              </a:tr>
              <a:tr h="342468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الرقم</a:t>
                      </a:r>
                      <a:r>
                        <a:rPr lang="ar-DZ" sz="2000" baseline="0" dirty="0" smtClean="0">
                          <a:effectLst/>
                        </a:rPr>
                        <a:t> : 01                                                                  المرجع : 01 </a:t>
                      </a:r>
                      <a:r>
                        <a:rPr lang="fr-FR" sz="2000" baseline="0" dirty="0" smtClean="0">
                          <a:effectLst/>
                        </a:rPr>
                        <a:t>A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/>
                </a:tc>
              </a:tr>
              <a:tr h="470677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المشكل : 5  عدم مراقبة جودة مطافئ</a:t>
                      </a:r>
                      <a:r>
                        <a:rPr lang="ar-DZ" sz="2000" baseline="0" dirty="0" smtClean="0">
                          <a:effectLst/>
                        </a:rPr>
                        <a:t> الحريق يؤدي إلى وقوع أضرار مادية للمؤسسة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/>
                </a:tc>
              </a:tr>
              <a:tr h="363121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الحدث : 1</a:t>
                      </a:r>
                      <a:r>
                        <a:rPr lang="fr-FR" sz="2000" dirty="0" smtClean="0">
                          <a:effectLst/>
                        </a:rPr>
                        <a:t> </a:t>
                      </a:r>
                      <a:r>
                        <a:rPr lang="ar-DZ" sz="2000" dirty="0" smtClean="0">
                          <a:effectLst/>
                        </a:rPr>
                        <a:t> </a:t>
                      </a:r>
                      <a:r>
                        <a:rPr lang="ar-DZ" sz="2000" b="0" dirty="0" smtClean="0">
                          <a:effectLst/>
                        </a:rPr>
                        <a:t>مطافئ الحريق</a:t>
                      </a:r>
                      <a:r>
                        <a:rPr lang="ar-DZ" sz="2000" b="0" baseline="0" dirty="0" smtClean="0">
                          <a:effectLst/>
                        </a:rPr>
                        <a:t> غير مملوءة  </a:t>
                      </a:r>
                      <a:endParaRPr lang="fr-FR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/>
                </a:tc>
              </a:tr>
              <a:tr h="1792533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السبب : 2</a:t>
                      </a:r>
                    </a:p>
                    <a:p>
                      <a:pPr marL="342900" indent="-34290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dirty="0" smtClean="0">
                          <a:effectLst/>
                        </a:rPr>
                        <a:t>عدم إيصال</a:t>
                      </a:r>
                      <a:r>
                        <a:rPr lang="ar-DZ" sz="1800" baseline="0" dirty="0" smtClean="0">
                          <a:effectLst/>
                        </a:rPr>
                        <a:t> المعلومة للعمال</a:t>
                      </a:r>
                      <a:r>
                        <a:rPr lang="fr-FR" sz="1800" baseline="0" dirty="0" smtClean="0">
                          <a:effectLst/>
                        </a:rPr>
                        <a:t> </a:t>
                      </a:r>
                      <a:r>
                        <a:rPr lang="ar-DZ" sz="1800" baseline="0" dirty="0" smtClean="0">
                          <a:effectLst/>
                        </a:rPr>
                        <a:t> (نقص في التواصل)</a:t>
                      </a:r>
                    </a:p>
                    <a:p>
                      <a:pPr marL="342900" indent="-34290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baseline="0" dirty="0" smtClean="0">
                          <a:effectLst/>
                        </a:rPr>
                        <a:t>لم يتم تدريب العمال على عملية ملئ مطفأة الحريق</a:t>
                      </a:r>
                    </a:p>
                    <a:p>
                      <a:pPr marL="342900" indent="-34290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baseline="0" dirty="0" smtClean="0">
                          <a:effectLst/>
                        </a:rPr>
                        <a:t>لا يوجد إجراءات موضوعة من قبل الإدارة تنص على طريقة الملء</a:t>
                      </a:r>
                    </a:p>
                    <a:p>
                      <a:pPr marL="342900" indent="-34290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baseline="0" dirty="0" smtClean="0">
                          <a:effectLst/>
                        </a:rPr>
                        <a:t>لا توجد رقابة مستمرة على هذه العملية</a:t>
                      </a:r>
                      <a:endParaRPr lang="fr-F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0" marR="57060" marT="0" marB="0"/>
                </a:tc>
              </a:tr>
              <a:tr h="1041809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النتائج : 3</a:t>
                      </a:r>
                    </a:p>
                    <a:p>
                      <a:pPr marL="342900" indent="-34290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dirty="0" smtClean="0">
                          <a:effectLst/>
                        </a:rPr>
                        <a:t>خطر نشوب حريق بالمؤسسة لا يمكن التحكم فيه</a:t>
                      </a:r>
                    </a:p>
                    <a:p>
                      <a:pPr marL="342900" indent="-34290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dirty="0" smtClean="0">
                          <a:effectLst/>
                        </a:rPr>
                        <a:t>تعرض</a:t>
                      </a:r>
                      <a:r>
                        <a:rPr lang="ar-DZ" sz="1800" baseline="0" dirty="0" smtClean="0">
                          <a:effectLst/>
                        </a:rPr>
                        <a:t> المؤسسة لمخاطر مادية تتمثل في فقدان أصولها جراء الحريق</a:t>
                      </a:r>
                      <a:endParaRPr lang="fr-F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0" marR="57060" marT="0" marB="0"/>
                </a:tc>
              </a:tr>
              <a:tr h="666446">
                <a:tc>
                  <a:txBody>
                    <a:bodyPr/>
                    <a:lstStyle/>
                    <a:p>
                      <a:pPr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2000" dirty="0" smtClean="0">
                          <a:effectLst/>
                        </a:rPr>
                        <a:t>التوصيات : 4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dirty="0" smtClean="0">
                          <a:effectLst/>
                        </a:rPr>
                        <a:t>ضرورة اجراء اجتماعات دورية من قبل مدير المصلحة مع العمال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dirty="0" smtClean="0">
                          <a:effectLst/>
                        </a:rPr>
                        <a:t>ضرورة اجراء دورات تدريبة لعمال المصلحة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baseline="0" dirty="0" smtClean="0">
                          <a:effectLst/>
                        </a:rPr>
                        <a:t>ضرورة وضع إجراءات مكتوبة على مستوى المصلحة تبين طريقة التعامل مع معدات السلامة</a:t>
                      </a:r>
                    </a:p>
                    <a:p>
                      <a:pPr marL="285750" indent="-285750" algn="just" rtl="1">
                        <a:lnSpc>
                          <a:spcPct val="100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ar-DZ" sz="1800" baseline="0" dirty="0" smtClean="0">
                          <a:effectLst/>
                        </a:rPr>
                        <a:t>ضرورة تعيين شخص مؤهل مسؤول عن المراقبة المستمرة لمعدات الإطفاء و السلامة </a:t>
                      </a:r>
                      <a:endParaRPr lang="fr-F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60" marR="57060" marT="0" marB="0"/>
                </a:tc>
              </a:tr>
              <a:tr h="1111809">
                <a:tc>
                  <a:txBody>
                    <a:bodyPr/>
                    <a:lstStyle/>
                    <a:p>
                      <a:pPr algn="r" defTabSz="179388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1800" dirty="0" smtClean="0">
                          <a:effectLst/>
                        </a:rPr>
                        <a:t>امضاء المدقق</a:t>
                      </a:r>
                      <a:r>
                        <a:rPr lang="ar-DZ" sz="1800" baseline="0" dirty="0" smtClean="0">
                          <a:effectLst/>
                        </a:rPr>
                        <a:t> المسؤول : يعدها</a:t>
                      </a:r>
                    </a:p>
                    <a:p>
                      <a:pPr algn="r" defTabSz="179388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1800" baseline="0" dirty="0" smtClean="0">
                          <a:effectLst/>
                        </a:rPr>
                        <a:t>امضاء الشخص محل التدقيق: يصادق عليها</a:t>
                      </a:r>
                    </a:p>
                    <a:p>
                      <a:pPr algn="r" defTabSz="179388" rtl="1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ar-DZ" sz="1800" baseline="0" dirty="0" smtClean="0">
                          <a:effectLst/>
                        </a:rPr>
                        <a:t>امضاء المدقق رئيس المهمة: يشرف عليها</a:t>
                      </a:r>
                    </a:p>
                    <a:p>
                      <a:pPr algn="r" defTabSz="179388" rtl="1">
                        <a:lnSpc>
                          <a:spcPct val="100000"/>
                        </a:lnSpc>
                        <a:spcAft>
                          <a:spcPts val="800"/>
                        </a:spcAft>
                        <a:tabLst/>
                      </a:pPr>
                      <a:r>
                        <a:rPr lang="fr-FR" sz="2000" dirty="0" smtClean="0">
                          <a:effectLst/>
                        </a:rPr>
                        <a:t>         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060" marR="570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4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3040</TotalTime>
  <Words>602</Words>
  <Application>Microsoft Office PowerPoint</Application>
  <PresentationFormat>Grand écran</PresentationFormat>
  <Paragraphs>80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 New Roman</vt:lpstr>
      <vt:lpstr>Tw Cen MT</vt:lpstr>
      <vt:lpstr>Tw Cen MT Condensed</vt:lpstr>
      <vt:lpstr>Wingdings 3</vt:lpstr>
      <vt:lpstr>1_Intégral</vt:lpstr>
      <vt:lpstr>Intégral</vt:lpstr>
      <vt:lpstr>التطبيق 5</vt:lpstr>
      <vt:lpstr>ورقة تحليل و اكتشاف المخاطر FRAP</vt:lpstr>
      <vt:lpstr>Présentation PowerPoint</vt:lpstr>
      <vt:lpstr>Présentation PowerPoint</vt:lpstr>
      <vt:lpstr>FRAP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104</cp:revision>
  <dcterms:created xsi:type="dcterms:W3CDTF">2021-04-09T11:46:53Z</dcterms:created>
  <dcterms:modified xsi:type="dcterms:W3CDTF">2025-10-29T10:07:06Z</dcterms:modified>
</cp:coreProperties>
</file>