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78" r:id="rId3"/>
    <p:sldId id="279" r:id="rId4"/>
    <p:sldId id="257" r:id="rId5"/>
    <p:sldId id="258" r:id="rId6"/>
    <p:sldId id="280" r:id="rId7"/>
    <p:sldId id="265" r:id="rId8"/>
    <p:sldId id="266" r:id="rId9"/>
    <p:sldId id="267" r:id="rId10"/>
    <p:sldId id="268" r:id="rId11"/>
    <p:sldId id="259" r:id="rId12"/>
    <p:sldId id="282" r:id="rId13"/>
    <p:sldId id="281" r:id="rId14"/>
    <p:sldId id="277" r:id="rId15"/>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4660"/>
  </p:normalViewPr>
  <p:slideViewPr>
    <p:cSldViewPr snapToGrid="0">
      <p:cViewPr varScale="1">
        <p:scale>
          <a:sx n="81" d="100"/>
          <a:sy n="81" d="100"/>
        </p:scale>
        <p:origin x="7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63212-8520-4E49-9CBD-0E0675B3E5D2}" type="doc">
      <dgm:prSet loTypeId="urn:microsoft.com/office/officeart/2005/8/layout/matrix1" loCatId="matrix" qsTypeId="urn:microsoft.com/office/officeart/2005/8/quickstyle/simple1" qsCatId="simple" csTypeId="urn:microsoft.com/office/officeart/2005/8/colors/accent3_4" csCatId="accent3" phldr="1"/>
      <dgm:spPr/>
      <dgm:t>
        <a:bodyPr/>
        <a:lstStyle/>
        <a:p>
          <a:endParaRPr lang="fr-DZ"/>
        </a:p>
      </dgm:t>
    </dgm:pt>
    <dgm:pt modelId="{40091A7B-B743-4D80-A518-38BC297DD126}">
      <dgm:prSet phldrT="[Texte]" custT="1">
        <dgm:style>
          <a:lnRef idx="0">
            <a:schemeClr val="dk1"/>
          </a:lnRef>
          <a:fillRef idx="3">
            <a:schemeClr val="dk1"/>
          </a:fillRef>
          <a:effectRef idx="3">
            <a:schemeClr val="dk1"/>
          </a:effectRef>
          <a:fontRef idx="minor">
            <a:schemeClr val="lt1"/>
          </a:fontRef>
        </dgm:style>
      </dgm:prSet>
      <dgm:spPr/>
      <dgm:t>
        <a:bodyPr/>
        <a:lstStyle/>
        <a:p>
          <a:r>
            <a:rPr lang="ar-SA" sz="2000" b="1" dirty="0">
              <a:solidFill>
                <a:schemeClr val="bg1"/>
              </a:solidFill>
              <a:cs typeface="+mj-cs"/>
            </a:rPr>
            <a:t>مصادر التمويل: غالباً تعتمد على التبرعات، الهبات، أو التمويل العمومي، مما يجعل بناء الثقة والسمعة عنصراً مركزياً</a:t>
          </a:r>
          <a:r>
            <a:rPr lang="fr-DZ" sz="2000" b="1" dirty="0">
              <a:solidFill>
                <a:schemeClr val="bg1"/>
              </a:solidFill>
              <a:cs typeface="+mj-cs"/>
            </a:rPr>
            <a:t>.</a:t>
          </a:r>
          <a:endParaRPr lang="fr-DZ" sz="2000" b="0" dirty="0">
            <a:solidFill>
              <a:schemeClr val="bg1"/>
            </a:solidFill>
            <a:cs typeface="+mj-cs"/>
          </a:endParaRPr>
        </a:p>
      </dgm:t>
    </dgm:pt>
    <dgm:pt modelId="{DAAFA4FF-8D2A-42E9-8853-99708E5C3DB1}" type="parTrans" cxnId="{37E46182-1D68-46EF-A4AF-4EE743501D48}">
      <dgm:prSet/>
      <dgm:spPr/>
      <dgm:t>
        <a:bodyPr/>
        <a:lstStyle/>
        <a:p>
          <a:endParaRPr lang="fr-DZ" b="0">
            <a:solidFill>
              <a:schemeClr val="tx1"/>
            </a:solidFill>
            <a:cs typeface="+mj-cs"/>
          </a:endParaRPr>
        </a:p>
      </dgm:t>
    </dgm:pt>
    <dgm:pt modelId="{7455A778-3E66-4632-B167-BC7A4515CC70}" type="sibTrans" cxnId="{37E46182-1D68-46EF-A4AF-4EE743501D48}">
      <dgm:prSet/>
      <dgm:spPr/>
      <dgm:t>
        <a:bodyPr/>
        <a:lstStyle/>
        <a:p>
          <a:endParaRPr lang="fr-DZ" b="0">
            <a:solidFill>
              <a:schemeClr val="tx1"/>
            </a:solidFill>
            <a:cs typeface="+mj-cs"/>
          </a:endParaRPr>
        </a:p>
      </dgm:t>
    </dgm:pt>
    <dgm:pt modelId="{60D46D89-0248-41BE-B652-C17E42B71E16}">
      <dgm:prSet phldrT="[Texte]" custT="1"/>
      <dgm:spPr/>
      <dgm:t>
        <a:bodyPr/>
        <a:lstStyle/>
        <a:p>
          <a:r>
            <a:rPr lang="ar-SA" sz="2800" b="1" dirty="0">
              <a:solidFill>
                <a:schemeClr val="tx1"/>
              </a:solidFill>
              <a:cs typeface="+mj-cs"/>
            </a:rPr>
            <a:t>القيمة غير الملموسة: ما يتم تسويقه قد يكون فكرة، خدمة اجتماعية، أو قضية، وهو أمر أكثر تجريداً من السلع المادية.</a:t>
          </a:r>
        </a:p>
      </dgm:t>
    </dgm:pt>
    <dgm:pt modelId="{209621AC-220B-4621-B94E-97D01E879E86}" type="parTrans" cxnId="{AB1A9C2E-8B42-4E0A-9936-1B7B6D51B830}">
      <dgm:prSet/>
      <dgm:spPr/>
      <dgm:t>
        <a:bodyPr/>
        <a:lstStyle/>
        <a:p>
          <a:endParaRPr lang="fr-DZ" b="0">
            <a:solidFill>
              <a:schemeClr val="tx1"/>
            </a:solidFill>
            <a:cs typeface="+mj-cs"/>
          </a:endParaRPr>
        </a:p>
      </dgm:t>
    </dgm:pt>
    <dgm:pt modelId="{4C04934D-AA94-4C2B-AC62-B3068E887F26}" type="sibTrans" cxnId="{AB1A9C2E-8B42-4E0A-9936-1B7B6D51B830}">
      <dgm:prSet/>
      <dgm:spPr/>
      <dgm:t>
        <a:bodyPr/>
        <a:lstStyle/>
        <a:p>
          <a:endParaRPr lang="fr-DZ" b="0">
            <a:solidFill>
              <a:schemeClr val="tx1"/>
            </a:solidFill>
            <a:cs typeface="+mj-cs"/>
          </a:endParaRPr>
        </a:p>
      </dgm:t>
    </dgm:pt>
    <dgm:pt modelId="{BD8B84B3-F88B-4A7F-AFE9-0F03A3E95572}">
      <dgm:prSet phldrT="[Texte]" custT="1"/>
      <dgm:spPr/>
      <dgm:t>
        <a:bodyPr/>
        <a:lstStyle/>
        <a:p>
          <a:pPr rtl="1"/>
          <a:r>
            <a:rPr lang="ar-SA" sz="2800" b="1" dirty="0">
              <a:solidFill>
                <a:schemeClr val="tx1"/>
              </a:solidFill>
              <a:cs typeface="+mj-cs"/>
            </a:rPr>
            <a:t>تعدد أصحاب المصلحة</a:t>
          </a:r>
          <a:r>
            <a:rPr lang="fr-DZ" sz="2800" b="1" dirty="0">
              <a:solidFill>
                <a:schemeClr val="tx1"/>
              </a:solidFill>
              <a:cs typeface="+mj-cs"/>
            </a:rPr>
            <a:t> (Stakeholders): </a:t>
          </a:r>
          <a:r>
            <a:rPr lang="ar-SA" sz="2800" b="1" dirty="0">
              <a:solidFill>
                <a:schemeClr val="tx1"/>
              </a:solidFill>
              <a:cs typeface="+mj-cs"/>
            </a:rPr>
            <a:t>المؤسسة لا تتعامل فقط مع (عملاء)، بل مع فئات متعددة مثل المستفيدين، المانحين، المتطوعين، المجتمع المدني، والحكومات</a:t>
          </a:r>
          <a:r>
            <a:rPr lang="fr-DZ" sz="2800" b="1" dirty="0">
              <a:solidFill>
                <a:schemeClr val="tx1"/>
              </a:solidFill>
              <a:cs typeface="+mj-cs"/>
            </a:rPr>
            <a:t>.</a:t>
          </a:r>
          <a:endParaRPr lang="ar-SA" sz="2800" b="1" dirty="0">
            <a:solidFill>
              <a:schemeClr val="tx1"/>
            </a:solidFill>
            <a:cs typeface="+mj-cs"/>
          </a:endParaRPr>
        </a:p>
      </dgm:t>
    </dgm:pt>
    <dgm:pt modelId="{7B042D71-5001-4029-9EE6-452903ADC7CC}" type="parTrans" cxnId="{A37ACC8A-3EE9-40D1-AC7D-882FA00D31FE}">
      <dgm:prSet/>
      <dgm:spPr/>
      <dgm:t>
        <a:bodyPr/>
        <a:lstStyle/>
        <a:p>
          <a:endParaRPr lang="fr-DZ" b="0">
            <a:solidFill>
              <a:schemeClr val="tx1"/>
            </a:solidFill>
            <a:cs typeface="+mj-cs"/>
          </a:endParaRPr>
        </a:p>
      </dgm:t>
    </dgm:pt>
    <dgm:pt modelId="{2D33B90F-6047-49D0-8E50-9EFF88F3DBFC}" type="sibTrans" cxnId="{A37ACC8A-3EE9-40D1-AC7D-882FA00D31FE}">
      <dgm:prSet/>
      <dgm:spPr/>
      <dgm:t>
        <a:bodyPr/>
        <a:lstStyle/>
        <a:p>
          <a:endParaRPr lang="fr-DZ" b="0">
            <a:solidFill>
              <a:schemeClr val="tx1"/>
            </a:solidFill>
            <a:cs typeface="+mj-cs"/>
          </a:endParaRPr>
        </a:p>
      </dgm:t>
    </dgm:pt>
    <dgm:pt modelId="{2111A37E-466F-48E9-85AC-8B40E0CCC5AF}">
      <dgm:prSet phldrT="[Texte]" custT="1"/>
      <dgm:spPr/>
      <dgm:t>
        <a:bodyPr/>
        <a:lstStyle/>
        <a:p>
          <a:pPr rtl="1"/>
          <a:r>
            <a:rPr lang="ar-SA" sz="2800" b="1" dirty="0">
              <a:solidFill>
                <a:schemeClr val="tx1"/>
              </a:solidFill>
              <a:cs typeface="+mj-cs"/>
            </a:rPr>
            <a:t>الاعتبارات الأخلاقية: تبرز بقوة لضمان أن الأنشطة التسويقية لا تتعارض مع مبادئ العدالة، الشفافية، والإنصاف</a:t>
          </a:r>
          <a:r>
            <a:rPr lang="fr-DZ" sz="2800" b="1" dirty="0">
              <a:solidFill>
                <a:schemeClr val="tx1"/>
              </a:solidFill>
              <a:cs typeface="+mj-cs"/>
            </a:rPr>
            <a:t>.</a:t>
          </a:r>
        </a:p>
      </dgm:t>
    </dgm:pt>
    <dgm:pt modelId="{5512C89D-9B27-45B8-9F07-FA7C8D6754F9}" type="parTrans" cxnId="{62E1D748-E40B-4AA2-A592-C0943D9C5654}">
      <dgm:prSet/>
      <dgm:spPr/>
      <dgm:t>
        <a:bodyPr/>
        <a:lstStyle/>
        <a:p>
          <a:endParaRPr lang="fr-DZ" b="0">
            <a:solidFill>
              <a:schemeClr val="tx1"/>
            </a:solidFill>
            <a:cs typeface="+mj-cs"/>
          </a:endParaRPr>
        </a:p>
      </dgm:t>
    </dgm:pt>
    <dgm:pt modelId="{911537BC-36F8-4CAC-864B-1508E4EB2D6B}" type="sibTrans" cxnId="{62E1D748-E40B-4AA2-A592-C0943D9C5654}">
      <dgm:prSet/>
      <dgm:spPr/>
      <dgm:t>
        <a:bodyPr/>
        <a:lstStyle/>
        <a:p>
          <a:endParaRPr lang="fr-DZ" b="0">
            <a:solidFill>
              <a:schemeClr val="tx1"/>
            </a:solidFill>
            <a:cs typeface="+mj-cs"/>
          </a:endParaRPr>
        </a:p>
      </dgm:t>
    </dgm:pt>
    <dgm:pt modelId="{45AFA32E-1693-455B-9F85-50CB19379B68}">
      <dgm:prSet phldrT="[Texte]" custT="1"/>
      <dgm:spPr/>
      <dgm:t>
        <a:bodyPr/>
        <a:lstStyle/>
        <a:p>
          <a:pPr>
            <a:buNone/>
          </a:pPr>
          <a:r>
            <a:rPr lang="ar-SA" sz="2800" b="1" dirty="0">
              <a:solidFill>
                <a:schemeClr val="tx1"/>
              </a:solidFill>
              <a:cs typeface="+mj-cs"/>
            </a:rPr>
            <a:t>غياب هدف الربح: الهدف الأساسي هو إحداث أثر اجتماعي أو إنساني، مما يغيّر طبيعة القرارات التسويقية</a:t>
          </a:r>
          <a:r>
            <a:rPr lang="fr-DZ" sz="2800" b="1" dirty="0">
              <a:solidFill>
                <a:schemeClr val="tx1"/>
              </a:solidFill>
              <a:cs typeface="+mj-cs"/>
            </a:rPr>
            <a:t>.</a:t>
          </a:r>
        </a:p>
      </dgm:t>
    </dgm:pt>
    <dgm:pt modelId="{9D9E6410-517C-4069-BA88-696F8F8D7B4F}" type="parTrans" cxnId="{DE9DCDD3-7930-4B1D-BC66-4A04D1306A48}">
      <dgm:prSet/>
      <dgm:spPr/>
      <dgm:t>
        <a:bodyPr/>
        <a:lstStyle/>
        <a:p>
          <a:endParaRPr lang="fr-DZ" b="0">
            <a:solidFill>
              <a:schemeClr val="tx1"/>
            </a:solidFill>
            <a:cs typeface="+mj-cs"/>
          </a:endParaRPr>
        </a:p>
      </dgm:t>
    </dgm:pt>
    <dgm:pt modelId="{ACD330CC-0D1F-406B-AC30-D90BAF763A36}" type="sibTrans" cxnId="{DE9DCDD3-7930-4B1D-BC66-4A04D1306A48}">
      <dgm:prSet/>
      <dgm:spPr/>
      <dgm:t>
        <a:bodyPr/>
        <a:lstStyle/>
        <a:p>
          <a:endParaRPr lang="fr-DZ" b="0">
            <a:solidFill>
              <a:schemeClr val="tx1"/>
            </a:solidFill>
            <a:cs typeface="+mj-cs"/>
          </a:endParaRPr>
        </a:p>
      </dgm:t>
    </dgm:pt>
    <dgm:pt modelId="{E670C574-CCA3-45BC-AD39-8F04B54D5477}">
      <dgm:prSet/>
      <dgm:spPr/>
      <dgm:t>
        <a:bodyPr/>
        <a:lstStyle/>
        <a:p>
          <a:endParaRPr lang="fr-DZ" b="0">
            <a:cs typeface="+mj-cs"/>
          </a:endParaRPr>
        </a:p>
      </dgm:t>
    </dgm:pt>
    <dgm:pt modelId="{639FBC25-80BF-4BDD-8325-07F25429E3DD}" type="parTrans" cxnId="{5BB6FB89-CFBF-4A4A-BF54-4EFBBD29C236}">
      <dgm:prSet/>
      <dgm:spPr/>
      <dgm:t>
        <a:bodyPr/>
        <a:lstStyle/>
        <a:p>
          <a:endParaRPr lang="fr-DZ" b="0">
            <a:solidFill>
              <a:schemeClr val="tx1"/>
            </a:solidFill>
            <a:cs typeface="+mj-cs"/>
          </a:endParaRPr>
        </a:p>
      </dgm:t>
    </dgm:pt>
    <dgm:pt modelId="{D4259B06-CDA4-42E2-8ED8-B7F5E72A11E7}" type="sibTrans" cxnId="{5BB6FB89-CFBF-4A4A-BF54-4EFBBD29C236}">
      <dgm:prSet/>
      <dgm:spPr/>
      <dgm:t>
        <a:bodyPr/>
        <a:lstStyle/>
        <a:p>
          <a:endParaRPr lang="fr-DZ" b="0">
            <a:solidFill>
              <a:schemeClr val="tx1"/>
            </a:solidFill>
            <a:cs typeface="+mj-cs"/>
          </a:endParaRPr>
        </a:p>
      </dgm:t>
    </dgm:pt>
    <dgm:pt modelId="{2A8404E9-517E-41A3-A82D-42D765B7F9F9}">
      <dgm:prSet phldrT="[Texte]"/>
      <dgm:spPr/>
      <dgm:t>
        <a:bodyPr/>
        <a:lstStyle/>
        <a:p>
          <a:pPr>
            <a:buNone/>
          </a:pPr>
          <a:endParaRPr lang="fr-DZ" b="0" dirty="0">
            <a:solidFill>
              <a:schemeClr val="tx1"/>
            </a:solidFill>
            <a:cs typeface="+mj-cs"/>
          </a:endParaRPr>
        </a:p>
      </dgm:t>
    </dgm:pt>
    <dgm:pt modelId="{2A5F63EA-0965-430F-B7A0-9BA68022B45E}" type="parTrans" cxnId="{651DC73F-8036-46E7-860B-2062B2EE29EE}">
      <dgm:prSet/>
      <dgm:spPr/>
      <dgm:t>
        <a:bodyPr/>
        <a:lstStyle/>
        <a:p>
          <a:endParaRPr lang="fr-DZ" b="0">
            <a:solidFill>
              <a:schemeClr val="tx1"/>
            </a:solidFill>
            <a:cs typeface="+mj-cs"/>
          </a:endParaRPr>
        </a:p>
      </dgm:t>
    </dgm:pt>
    <dgm:pt modelId="{8BFE7509-2E3E-4AE4-AD60-C25C85C3ABD1}" type="sibTrans" cxnId="{651DC73F-8036-46E7-860B-2062B2EE29EE}">
      <dgm:prSet/>
      <dgm:spPr/>
      <dgm:t>
        <a:bodyPr/>
        <a:lstStyle/>
        <a:p>
          <a:endParaRPr lang="fr-DZ" b="0">
            <a:solidFill>
              <a:schemeClr val="tx1"/>
            </a:solidFill>
            <a:cs typeface="+mj-cs"/>
          </a:endParaRPr>
        </a:p>
      </dgm:t>
    </dgm:pt>
    <dgm:pt modelId="{3E2E7124-EA4F-49E1-AD29-68B895B8BE0C}" type="pres">
      <dgm:prSet presAssocID="{1F563212-8520-4E49-9CBD-0E0675B3E5D2}" presName="diagram" presStyleCnt="0">
        <dgm:presLayoutVars>
          <dgm:chMax val="1"/>
          <dgm:dir/>
          <dgm:animLvl val="ctr"/>
          <dgm:resizeHandles val="exact"/>
        </dgm:presLayoutVars>
      </dgm:prSet>
      <dgm:spPr/>
    </dgm:pt>
    <dgm:pt modelId="{5C56ADE9-020B-4516-89E2-0D8F9621A0F0}" type="pres">
      <dgm:prSet presAssocID="{1F563212-8520-4E49-9CBD-0E0675B3E5D2}" presName="matrix" presStyleCnt="0"/>
      <dgm:spPr/>
    </dgm:pt>
    <dgm:pt modelId="{893933F1-5B4F-48F5-86C2-947390B66962}" type="pres">
      <dgm:prSet presAssocID="{1F563212-8520-4E49-9CBD-0E0675B3E5D2}" presName="tile1" presStyleLbl="node1" presStyleIdx="0" presStyleCnt="4"/>
      <dgm:spPr/>
    </dgm:pt>
    <dgm:pt modelId="{188DB9EA-8FAC-4B9D-92B3-55D05305C59C}" type="pres">
      <dgm:prSet presAssocID="{1F563212-8520-4E49-9CBD-0E0675B3E5D2}" presName="tile1text" presStyleLbl="node1" presStyleIdx="0" presStyleCnt="4">
        <dgm:presLayoutVars>
          <dgm:chMax val="0"/>
          <dgm:chPref val="0"/>
          <dgm:bulletEnabled val="1"/>
        </dgm:presLayoutVars>
      </dgm:prSet>
      <dgm:spPr/>
    </dgm:pt>
    <dgm:pt modelId="{B698C16A-50CA-4F8B-9D12-EF78EDF13CC2}" type="pres">
      <dgm:prSet presAssocID="{1F563212-8520-4E49-9CBD-0E0675B3E5D2}" presName="tile2" presStyleLbl="node1" presStyleIdx="1" presStyleCnt="4" custLinFactNeighborX="329" custLinFactNeighborY="-939"/>
      <dgm:spPr/>
    </dgm:pt>
    <dgm:pt modelId="{6E31ECCF-A1D3-4D48-B7F2-589F00999883}" type="pres">
      <dgm:prSet presAssocID="{1F563212-8520-4E49-9CBD-0E0675B3E5D2}" presName="tile2text" presStyleLbl="node1" presStyleIdx="1" presStyleCnt="4">
        <dgm:presLayoutVars>
          <dgm:chMax val="0"/>
          <dgm:chPref val="0"/>
          <dgm:bulletEnabled val="1"/>
        </dgm:presLayoutVars>
      </dgm:prSet>
      <dgm:spPr/>
    </dgm:pt>
    <dgm:pt modelId="{CA10183B-C17B-4CD0-9831-C1D25068BA21}" type="pres">
      <dgm:prSet presAssocID="{1F563212-8520-4E49-9CBD-0E0675B3E5D2}" presName="tile3" presStyleLbl="node1" presStyleIdx="2" presStyleCnt="4"/>
      <dgm:spPr/>
    </dgm:pt>
    <dgm:pt modelId="{FFC38CB5-DF4C-4D39-81F3-BE9A33636916}" type="pres">
      <dgm:prSet presAssocID="{1F563212-8520-4E49-9CBD-0E0675B3E5D2}" presName="tile3text" presStyleLbl="node1" presStyleIdx="2" presStyleCnt="4">
        <dgm:presLayoutVars>
          <dgm:chMax val="0"/>
          <dgm:chPref val="0"/>
          <dgm:bulletEnabled val="1"/>
        </dgm:presLayoutVars>
      </dgm:prSet>
      <dgm:spPr/>
    </dgm:pt>
    <dgm:pt modelId="{DE7D0ABC-68A3-4F9A-AFB7-D2B7C446F837}" type="pres">
      <dgm:prSet presAssocID="{1F563212-8520-4E49-9CBD-0E0675B3E5D2}" presName="tile4" presStyleLbl="node1" presStyleIdx="3" presStyleCnt="4" custLinFactNeighborY="0"/>
      <dgm:spPr/>
    </dgm:pt>
    <dgm:pt modelId="{9CB660C7-1F66-4535-8235-97FA5C4362F9}" type="pres">
      <dgm:prSet presAssocID="{1F563212-8520-4E49-9CBD-0E0675B3E5D2}" presName="tile4text" presStyleLbl="node1" presStyleIdx="3" presStyleCnt="4">
        <dgm:presLayoutVars>
          <dgm:chMax val="0"/>
          <dgm:chPref val="0"/>
          <dgm:bulletEnabled val="1"/>
        </dgm:presLayoutVars>
      </dgm:prSet>
      <dgm:spPr/>
    </dgm:pt>
    <dgm:pt modelId="{9244878D-156F-45EE-B9EC-C6A93BA75FCD}" type="pres">
      <dgm:prSet presAssocID="{1F563212-8520-4E49-9CBD-0E0675B3E5D2}" presName="centerTile" presStyleLbl="fgShp" presStyleIdx="0" presStyleCnt="1">
        <dgm:presLayoutVars>
          <dgm:chMax val="0"/>
          <dgm:chPref val="0"/>
        </dgm:presLayoutVars>
      </dgm:prSet>
      <dgm:spPr/>
    </dgm:pt>
  </dgm:ptLst>
  <dgm:cxnLst>
    <dgm:cxn modelId="{415C092E-5A40-4C87-AD18-1751F8CB485E}" type="presOf" srcId="{60D46D89-0248-41BE-B652-C17E42B71E16}" destId="{188DB9EA-8FAC-4B9D-92B3-55D05305C59C}" srcOrd="1" destOrd="0" presId="urn:microsoft.com/office/officeart/2005/8/layout/matrix1"/>
    <dgm:cxn modelId="{AB1A9C2E-8B42-4E0A-9936-1B7B6D51B830}" srcId="{40091A7B-B743-4D80-A518-38BC297DD126}" destId="{60D46D89-0248-41BE-B652-C17E42B71E16}" srcOrd="0" destOrd="0" parTransId="{209621AC-220B-4621-B94E-97D01E879E86}" sibTransId="{4C04934D-AA94-4C2B-AC62-B3068E887F26}"/>
    <dgm:cxn modelId="{6C122735-9DA2-4658-A093-637D6B29E667}" type="presOf" srcId="{2111A37E-466F-48E9-85AC-8B40E0CCC5AF}" destId="{CA10183B-C17B-4CD0-9831-C1D25068BA21}" srcOrd="0" destOrd="0" presId="urn:microsoft.com/office/officeart/2005/8/layout/matrix1"/>
    <dgm:cxn modelId="{651DC73F-8036-46E7-860B-2062B2EE29EE}" srcId="{40091A7B-B743-4D80-A518-38BC297DD126}" destId="{2A8404E9-517E-41A3-A82D-42D765B7F9F9}" srcOrd="4" destOrd="0" parTransId="{2A5F63EA-0965-430F-B7A0-9BA68022B45E}" sibTransId="{8BFE7509-2E3E-4AE4-AD60-C25C85C3ABD1}"/>
    <dgm:cxn modelId="{C6BBC45E-A949-40D6-A399-743000A89BB1}" type="presOf" srcId="{40091A7B-B743-4D80-A518-38BC297DD126}" destId="{9244878D-156F-45EE-B9EC-C6A93BA75FCD}" srcOrd="0" destOrd="0" presId="urn:microsoft.com/office/officeart/2005/8/layout/matrix1"/>
    <dgm:cxn modelId="{33DFC165-ADAB-40A4-89FD-11C56EE5A619}" type="presOf" srcId="{45AFA32E-1693-455B-9F85-50CB19379B68}" destId="{9CB660C7-1F66-4535-8235-97FA5C4362F9}" srcOrd="1" destOrd="0" presId="urn:microsoft.com/office/officeart/2005/8/layout/matrix1"/>
    <dgm:cxn modelId="{36069068-CB35-452E-A968-4B43D35F66F1}" type="presOf" srcId="{60D46D89-0248-41BE-B652-C17E42B71E16}" destId="{893933F1-5B4F-48F5-86C2-947390B66962}" srcOrd="0" destOrd="0" presId="urn:microsoft.com/office/officeart/2005/8/layout/matrix1"/>
    <dgm:cxn modelId="{62E1D748-E40B-4AA2-A592-C0943D9C5654}" srcId="{40091A7B-B743-4D80-A518-38BC297DD126}" destId="{2111A37E-466F-48E9-85AC-8B40E0CCC5AF}" srcOrd="2" destOrd="0" parTransId="{5512C89D-9B27-45B8-9F07-FA7C8D6754F9}" sibTransId="{911537BC-36F8-4CAC-864B-1508E4EB2D6B}"/>
    <dgm:cxn modelId="{4A94736A-1C51-4078-842B-00F25858A928}" type="presOf" srcId="{1F563212-8520-4E49-9CBD-0E0675B3E5D2}" destId="{3E2E7124-EA4F-49E1-AD29-68B895B8BE0C}" srcOrd="0" destOrd="0" presId="urn:microsoft.com/office/officeart/2005/8/layout/matrix1"/>
    <dgm:cxn modelId="{37E46182-1D68-46EF-A4AF-4EE743501D48}" srcId="{1F563212-8520-4E49-9CBD-0E0675B3E5D2}" destId="{40091A7B-B743-4D80-A518-38BC297DD126}" srcOrd="0" destOrd="0" parTransId="{DAAFA4FF-8D2A-42E9-8853-99708E5C3DB1}" sibTransId="{7455A778-3E66-4632-B167-BC7A4515CC70}"/>
    <dgm:cxn modelId="{5BB6FB89-CFBF-4A4A-BF54-4EFBBD29C236}" srcId="{40091A7B-B743-4D80-A518-38BC297DD126}" destId="{E670C574-CCA3-45BC-AD39-8F04B54D5477}" srcOrd="5" destOrd="0" parTransId="{639FBC25-80BF-4BDD-8325-07F25429E3DD}" sibTransId="{D4259B06-CDA4-42E2-8ED8-B7F5E72A11E7}"/>
    <dgm:cxn modelId="{A37ACC8A-3EE9-40D1-AC7D-882FA00D31FE}" srcId="{40091A7B-B743-4D80-A518-38BC297DD126}" destId="{BD8B84B3-F88B-4A7F-AFE9-0F03A3E95572}" srcOrd="1" destOrd="0" parTransId="{7B042D71-5001-4029-9EE6-452903ADC7CC}" sibTransId="{2D33B90F-6047-49D0-8E50-9EFF88F3DBFC}"/>
    <dgm:cxn modelId="{D1E8A9A7-2091-4C35-B9C6-AB0622532A0D}" type="presOf" srcId="{45AFA32E-1693-455B-9F85-50CB19379B68}" destId="{DE7D0ABC-68A3-4F9A-AFB7-D2B7C446F837}" srcOrd="0" destOrd="0" presId="urn:microsoft.com/office/officeart/2005/8/layout/matrix1"/>
    <dgm:cxn modelId="{3E928BAE-A9E9-40B1-A07C-BD3EAAF8C2CC}" type="presOf" srcId="{BD8B84B3-F88B-4A7F-AFE9-0F03A3E95572}" destId="{6E31ECCF-A1D3-4D48-B7F2-589F00999883}" srcOrd="1" destOrd="0" presId="urn:microsoft.com/office/officeart/2005/8/layout/matrix1"/>
    <dgm:cxn modelId="{DE9DCDD3-7930-4B1D-BC66-4A04D1306A48}" srcId="{40091A7B-B743-4D80-A518-38BC297DD126}" destId="{45AFA32E-1693-455B-9F85-50CB19379B68}" srcOrd="3" destOrd="0" parTransId="{9D9E6410-517C-4069-BA88-696F8F8D7B4F}" sibTransId="{ACD330CC-0D1F-406B-AC30-D90BAF763A36}"/>
    <dgm:cxn modelId="{CE31C0EE-3FC5-458C-8308-3018855AF408}" type="presOf" srcId="{BD8B84B3-F88B-4A7F-AFE9-0F03A3E95572}" destId="{B698C16A-50CA-4F8B-9D12-EF78EDF13CC2}" srcOrd="0" destOrd="0" presId="urn:microsoft.com/office/officeart/2005/8/layout/matrix1"/>
    <dgm:cxn modelId="{2161DDFC-76D9-486B-8C17-3E2EC7A51AAD}" type="presOf" srcId="{2111A37E-466F-48E9-85AC-8B40E0CCC5AF}" destId="{FFC38CB5-DF4C-4D39-81F3-BE9A33636916}" srcOrd="1" destOrd="0" presId="urn:microsoft.com/office/officeart/2005/8/layout/matrix1"/>
    <dgm:cxn modelId="{F3023B70-BF41-4540-9EEC-1CB404EE9A57}" type="presParOf" srcId="{3E2E7124-EA4F-49E1-AD29-68B895B8BE0C}" destId="{5C56ADE9-020B-4516-89E2-0D8F9621A0F0}" srcOrd="0" destOrd="0" presId="urn:microsoft.com/office/officeart/2005/8/layout/matrix1"/>
    <dgm:cxn modelId="{E75E79F1-6861-4D04-9066-A9E5BE3F2B00}" type="presParOf" srcId="{5C56ADE9-020B-4516-89E2-0D8F9621A0F0}" destId="{893933F1-5B4F-48F5-86C2-947390B66962}" srcOrd="0" destOrd="0" presId="urn:microsoft.com/office/officeart/2005/8/layout/matrix1"/>
    <dgm:cxn modelId="{1EEEDAB7-C1A3-4A12-A44C-2E6817901E77}" type="presParOf" srcId="{5C56ADE9-020B-4516-89E2-0D8F9621A0F0}" destId="{188DB9EA-8FAC-4B9D-92B3-55D05305C59C}" srcOrd="1" destOrd="0" presId="urn:microsoft.com/office/officeart/2005/8/layout/matrix1"/>
    <dgm:cxn modelId="{D0501B3E-616D-4488-BB8F-E20B6778AAB8}" type="presParOf" srcId="{5C56ADE9-020B-4516-89E2-0D8F9621A0F0}" destId="{B698C16A-50CA-4F8B-9D12-EF78EDF13CC2}" srcOrd="2" destOrd="0" presId="urn:microsoft.com/office/officeart/2005/8/layout/matrix1"/>
    <dgm:cxn modelId="{69947C13-09FC-4675-8EBB-00151C7A9DB4}" type="presParOf" srcId="{5C56ADE9-020B-4516-89E2-0D8F9621A0F0}" destId="{6E31ECCF-A1D3-4D48-B7F2-589F00999883}" srcOrd="3" destOrd="0" presId="urn:microsoft.com/office/officeart/2005/8/layout/matrix1"/>
    <dgm:cxn modelId="{73264720-B6ED-483B-A361-D0ED65B7F81C}" type="presParOf" srcId="{5C56ADE9-020B-4516-89E2-0D8F9621A0F0}" destId="{CA10183B-C17B-4CD0-9831-C1D25068BA21}" srcOrd="4" destOrd="0" presId="urn:microsoft.com/office/officeart/2005/8/layout/matrix1"/>
    <dgm:cxn modelId="{D8A65421-071D-4611-A5AA-26F5C5679065}" type="presParOf" srcId="{5C56ADE9-020B-4516-89E2-0D8F9621A0F0}" destId="{FFC38CB5-DF4C-4D39-81F3-BE9A33636916}" srcOrd="5" destOrd="0" presId="urn:microsoft.com/office/officeart/2005/8/layout/matrix1"/>
    <dgm:cxn modelId="{B5C289AB-BDB4-48C2-B992-9FDF7D630F9B}" type="presParOf" srcId="{5C56ADE9-020B-4516-89E2-0D8F9621A0F0}" destId="{DE7D0ABC-68A3-4F9A-AFB7-D2B7C446F837}" srcOrd="6" destOrd="0" presId="urn:microsoft.com/office/officeart/2005/8/layout/matrix1"/>
    <dgm:cxn modelId="{B885E29A-E995-4273-ABC4-F38EE8F20E2C}" type="presParOf" srcId="{5C56ADE9-020B-4516-89E2-0D8F9621A0F0}" destId="{9CB660C7-1F66-4535-8235-97FA5C4362F9}" srcOrd="7" destOrd="0" presId="urn:microsoft.com/office/officeart/2005/8/layout/matrix1"/>
    <dgm:cxn modelId="{051CEF0A-2D5C-41BC-9085-FA762A7A6FF7}" type="presParOf" srcId="{3E2E7124-EA4F-49E1-AD29-68B895B8BE0C}" destId="{9244878D-156F-45EE-B9EC-C6A93BA75FC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933F1-5B4F-48F5-86C2-947390B66962}">
      <dsp:nvSpPr>
        <dsp:cNvPr id="0" name=""/>
        <dsp:cNvSpPr/>
      </dsp:nvSpPr>
      <dsp:spPr>
        <a:xfrm rot="16200000">
          <a:off x="1707125" y="-1707125"/>
          <a:ext cx="2723841" cy="6138092"/>
        </a:xfrm>
        <a:prstGeom prst="round1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ar-SA" sz="2800" b="1" kern="1200" dirty="0">
              <a:solidFill>
                <a:schemeClr val="tx1"/>
              </a:solidFill>
              <a:cs typeface="+mj-cs"/>
            </a:rPr>
            <a:t>القيمة غير الملموسة: ما يتم تسويقه قد يكون فكرة، خدمة اجتماعية، أو قضية، وهو أمر أكثر تجريداً من السلع المادية.</a:t>
          </a:r>
        </a:p>
      </dsp:txBody>
      <dsp:txXfrm rot="5400000">
        <a:off x="-1" y="1"/>
        <a:ext cx="6138092" cy="2042880"/>
      </dsp:txXfrm>
    </dsp:sp>
    <dsp:sp modelId="{B698C16A-50CA-4F8B-9D12-EF78EDF13CC2}">
      <dsp:nvSpPr>
        <dsp:cNvPr id="0" name=""/>
        <dsp:cNvSpPr/>
      </dsp:nvSpPr>
      <dsp:spPr>
        <a:xfrm>
          <a:off x="6138092" y="0"/>
          <a:ext cx="6138092" cy="2723841"/>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cs typeface="+mj-cs"/>
            </a:rPr>
            <a:t>تعدد أصحاب المصلحة</a:t>
          </a:r>
          <a:r>
            <a:rPr lang="fr-DZ" sz="2800" b="1" kern="1200" dirty="0">
              <a:solidFill>
                <a:schemeClr val="tx1"/>
              </a:solidFill>
              <a:cs typeface="+mj-cs"/>
            </a:rPr>
            <a:t> (Stakeholders): </a:t>
          </a:r>
          <a:r>
            <a:rPr lang="ar-SA" sz="2800" b="1" kern="1200" dirty="0">
              <a:solidFill>
                <a:schemeClr val="tx1"/>
              </a:solidFill>
              <a:cs typeface="+mj-cs"/>
            </a:rPr>
            <a:t>المؤسسة لا تتعامل فقط مع (عملاء)، بل مع فئات متعددة مثل المستفيدين، المانحين، المتطوعين، المجتمع المدني، والحكومات</a:t>
          </a:r>
          <a:r>
            <a:rPr lang="fr-DZ" sz="2800" b="1" kern="1200" dirty="0">
              <a:solidFill>
                <a:schemeClr val="tx1"/>
              </a:solidFill>
              <a:cs typeface="+mj-cs"/>
            </a:rPr>
            <a:t>.</a:t>
          </a:r>
          <a:endParaRPr lang="ar-SA" sz="2800" b="1" kern="1200" dirty="0">
            <a:solidFill>
              <a:schemeClr val="tx1"/>
            </a:solidFill>
            <a:cs typeface="+mj-cs"/>
          </a:endParaRPr>
        </a:p>
      </dsp:txBody>
      <dsp:txXfrm>
        <a:off x="6138092" y="0"/>
        <a:ext cx="6138092" cy="2042880"/>
      </dsp:txXfrm>
    </dsp:sp>
    <dsp:sp modelId="{CA10183B-C17B-4CD0-9831-C1D25068BA21}">
      <dsp:nvSpPr>
        <dsp:cNvPr id="0" name=""/>
        <dsp:cNvSpPr/>
      </dsp:nvSpPr>
      <dsp:spPr>
        <a:xfrm rot="10800000">
          <a:off x="0" y="2723841"/>
          <a:ext cx="6138092" cy="2723841"/>
        </a:xfrm>
        <a:prstGeom prst="round1Rect">
          <a:avLst/>
        </a:prstGeom>
        <a:solidFill>
          <a:schemeClr val="accent3">
            <a:shade val="50000"/>
            <a:hueOff val="0"/>
            <a:satOff val="0"/>
            <a:lumOff val="35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cs typeface="+mj-cs"/>
            </a:rPr>
            <a:t>الاعتبارات الأخلاقية: تبرز بقوة لضمان أن الأنشطة التسويقية لا تتعارض مع مبادئ العدالة، الشفافية، والإنصاف</a:t>
          </a:r>
          <a:r>
            <a:rPr lang="fr-DZ" sz="2800" b="1" kern="1200" dirty="0">
              <a:solidFill>
                <a:schemeClr val="tx1"/>
              </a:solidFill>
              <a:cs typeface="+mj-cs"/>
            </a:rPr>
            <a:t>.</a:t>
          </a:r>
        </a:p>
      </dsp:txBody>
      <dsp:txXfrm rot="10800000">
        <a:off x="0" y="3404801"/>
        <a:ext cx="6138092" cy="2042880"/>
      </dsp:txXfrm>
    </dsp:sp>
    <dsp:sp modelId="{DE7D0ABC-68A3-4F9A-AFB7-D2B7C446F837}">
      <dsp:nvSpPr>
        <dsp:cNvPr id="0" name=""/>
        <dsp:cNvSpPr/>
      </dsp:nvSpPr>
      <dsp:spPr>
        <a:xfrm rot="5400000">
          <a:off x="7845218" y="1016715"/>
          <a:ext cx="2723841" cy="6138092"/>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ar-SA" sz="2800" b="1" kern="1200" dirty="0">
              <a:solidFill>
                <a:schemeClr val="tx1"/>
              </a:solidFill>
              <a:cs typeface="+mj-cs"/>
            </a:rPr>
            <a:t>غياب هدف الربح: الهدف الأساسي هو إحداث أثر اجتماعي أو إنساني، مما يغيّر طبيعة القرارات التسويقية</a:t>
          </a:r>
          <a:r>
            <a:rPr lang="fr-DZ" sz="2800" b="1" kern="1200" dirty="0">
              <a:solidFill>
                <a:schemeClr val="tx1"/>
              </a:solidFill>
              <a:cs typeface="+mj-cs"/>
            </a:rPr>
            <a:t>.</a:t>
          </a:r>
        </a:p>
      </dsp:txBody>
      <dsp:txXfrm rot="-5400000">
        <a:off x="6138092" y="3404801"/>
        <a:ext cx="6138092" cy="2042880"/>
      </dsp:txXfrm>
    </dsp:sp>
    <dsp:sp modelId="{9244878D-156F-45EE-B9EC-C6A93BA75FCD}">
      <dsp:nvSpPr>
        <dsp:cNvPr id="0" name=""/>
        <dsp:cNvSpPr/>
      </dsp:nvSpPr>
      <dsp:spPr>
        <a:xfrm>
          <a:off x="4296664" y="2042880"/>
          <a:ext cx="3682855" cy="1361920"/>
        </a:xfrm>
        <a:prstGeom prst="round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solidFill>
                <a:schemeClr val="bg1"/>
              </a:solidFill>
              <a:cs typeface="+mj-cs"/>
            </a:rPr>
            <a:t>مصادر التمويل: غالباً تعتمد على التبرعات، الهبات، أو التمويل العمومي، مما يجعل بناء الثقة والسمعة عنصراً مركزياً</a:t>
          </a:r>
          <a:r>
            <a:rPr lang="fr-DZ" sz="2000" b="1" kern="1200" dirty="0">
              <a:solidFill>
                <a:schemeClr val="bg1"/>
              </a:solidFill>
              <a:cs typeface="+mj-cs"/>
            </a:rPr>
            <a:t>.</a:t>
          </a:r>
          <a:endParaRPr lang="fr-DZ" sz="2000" b="0" kern="1200" dirty="0">
            <a:solidFill>
              <a:schemeClr val="bg1"/>
            </a:solidFill>
            <a:cs typeface="+mj-cs"/>
          </a:endParaRPr>
        </a:p>
      </dsp:txBody>
      <dsp:txXfrm>
        <a:off x="4363147" y="2109363"/>
        <a:ext cx="3549889" cy="122895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39FEF-4CC7-4DDD-A6DA-B26E18C22BC8}" type="datetimeFigureOut">
              <a:rPr lang="fr-DZ" smtClean="0"/>
              <a:t>29/09/2025</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8219F-5FFB-4E0D-9065-698B07E14D83}" type="slidenum">
              <a:rPr lang="fr-DZ" smtClean="0"/>
              <a:t>‹N°›</a:t>
            </a:fld>
            <a:endParaRPr lang="fr-DZ"/>
          </a:p>
        </p:txBody>
      </p:sp>
    </p:spTree>
    <p:extLst>
      <p:ext uri="{BB962C8B-B14F-4D97-AF65-F5344CB8AC3E}">
        <p14:creationId xmlns:p14="http://schemas.microsoft.com/office/powerpoint/2010/main" val="33520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11</a:t>
            </a:fld>
            <a:endParaRPr lang="fr-DZ"/>
          </a:p>
        </p:txBody>
      </p:sp>
    </p:spTree>
    <p:extLst>
      <p:ext uri="{BB962C8B-B14F-4D97-AF65-F5344CB8AC3E}">
        <p14:creationId xmlns:p14="http://schemas.microsoft.com/office/powerpoint/2010/main" val="106201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12</a:t>
            </a:fld>
            <a:endParaRPr lang="fr-DZ"/>
          </a:p>
        </p:txBody>
      </p:sp>
    </p:spTree>
    <p:extLst>
      <p:ext uri="{BB962C8B-B14F-4D97-AF65-F5344CB8AC3E}">
        <p14:creationId xmlns:p14="http://schemas.microsoft.com/office/powerpoint/2010/main" val="1409768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13</a:t>
            </a:fld>
            <a:endParaRPr lang="fr-DZ"/>
          </a:p>
        </p:txBody>
      </p:sp>
    </p:spTree>
    <p:extLst>
      <p:ext uri="{BB962C8B-B14F-4D97-AF65-F5344CB8AC3E}">
        <p14:creationId xmlns:p14="http://schemas.microsoft.com/office/powerpoint/2010/main" val="347856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F517E-4F3F-4905-800D-0CFAA9B460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66F938FD-22EC-4B32-88EE-60CCFC523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BD2C3C42-D24D-45F7-9899-BD1C9F325E27}"/>
              </a:ext>
            </a:extLst>
          </p:cNvPr>
          <p:cNvSpPr>
            <a:spLocks noGrp="1"/>
          </p:cNvSpPr>
          <p:nvPr>
            <p:ph type="dt" sz="half" idx="10"/>
          </p:nvPr>
        </p:nvSpPr>
        <p:spPr/>
        <p:txBody>
          <a:bodyPr/>
          <a:lstStyle/>
          <a:p>
            <a:fld id="{C8522454-9F52-42B1-8781-DAD330BA6A36}" type="datetimeFigureOut">
              <a:rPr lang="fr-DZ" smtClean="0"/>
              <a:t>29/09/2025</a:t>
            </a:fld>
            <a:endParaRPr lang="fr-DZ"/>
          </a:p>
        </p:txBody>
      </p:sp>
      <p:sp>
        <p:nvSpPr>
          <p:cNvPr id="5" name="Espace réservé du pied de page 4">
            <a:extLst>
              <a:ext uri="{FF2B5EF4-FFF2-40B4-BE49-F238E27FC236}">
                <a16:creationId xmlns:a16="http://schemas.microsoft.com/office/drawing/2014/main" id="{199F45C6-84F0-49FA-A8A5-90196A9372C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88354EA-44EA-48D8-80BD-3AED991A45A1}"/>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7322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F01F57-FE91-45D2-80FC-335EB1612B3E}"/>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AE553E59-DAB6-4234-9331-DD00B098041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A97B6F27-627A-4148-82B4-0A9717481817}"/>
              </a:ext>
            </a:extLst>
          </p:cNvPr>
          <p:cNvSpPr>
            <a:spLocks noGrp="1"/>
          </p:cNvSpPr>
          <p:nvPr>
            <p:ph type="dt" sz="half" idx="10"/>
          </p:nvPr>
        </p:nvSpPr>
        <p:spPr/>
        <p:txBody>
          <a:bodyPr/>
          <a:lstStyle/>
          <a:p>
            <a:fld id="{C8522454-9F52-42B1-8781-DAD330BA6A36}" type="datetimeFigureOut">
              <a:rPr lang="fr-DZ" smtClean="0"/>
              <a:t>29/09/2025</a:t>
            </a:fld>
            <a:endParaRPr lang="fr-DZ"/>
          </a:p>
        </p:txBody>
      </p:sp>
      <p:sp>
        <p:nvSpPr>
          <p:cNvPr id="5" name="Espace réservé du pied de page 4">
            <a:extLst>
              <a:ext uri="{FF2B5EF4-FFF2-40B4-BE49-F238E27FC236}">
                <a16:creationId xmlns:a16="http://schemas.microsoft.com/office/drawing/2014/main" id="{9DA2E306-D854-4E68-B595-B9B811C982A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75E425BD-0D7E-4F87-B69F-0BD07B4633F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84587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2607E5-B6D3-4817-AFBA-A1229A3D006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4B79D0CD-4A9F-4FD9-AEAF-D224C022383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F8FB75B-1D3B-4582-9484-50040B5AD962}"/>
              </a:ext>
            </a:extLst>
          </p:cNvPr>
          <p:cNvSpPr>
            <a:spLocks noGrp="1"/>
          </p:cNvSpPr>
          <p:nvPr>
            <p:ph type="dt" sz="half" idx="10"/>
          </p:nvPr>
        </p:nvSpPr>
        <p:spPr/>
        <p:txBody>
          <a:bodyPr/>
          <a:lstStyle/>
          <a:p>
            <a:fld id="{C8522454-9F52-42B1-8781-DAD330BA6A36}" type="datetimeFigureOut">
              <a:rPr lang="fr-DZ" smtClean="0"/>
              <a:t>29/09/2025</a:t>
            </a:fld>
            <a:endParaRPr lang="fr-DZ"/>
          </a:p>
        </p:txBody>
      </p:sp>
      <p:sp>
        <p:nvSpPr>
          <p:cNvPr id="5" name="Espace réservé du pied de page 4">
            <a:extLst>
              <a:ext uri="{FF2B5EF4-FFF2-40B4-BE49-F238E27FC236}">
                <a16:creationId xmlns:a16="http://schemas.microsoft.com/office/drawing/2014/main" id="{09EAAD8F-7882-45F2-B7D1-6701D62B3D1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DBEC0B8-8B40-4C74-8466-B420E0405E1A}"/>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10334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E9C42-6665-4A12-B891-7DC5BBC8217F}"/>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8348D47F-D28B-4F52-B1A4-1FE40BE347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88B0F51-F9A7-42A0-934A-3AEE7524C71B}"/>
              </a:ext>
            </a:extLst>
          </p:cNvPr>
          <p:cNvSpPr>
            <a:spLocks noGrp="1"/>
          </p:cNvSpPr>
          <p:nvPr>
            <p:ph type="dt" sz="half" idx="10"/>
          </p:nvPr>
        </p:nvSpPr>
        <p:spPr/>
        <p:txBody>
          <a:bodyPr/>
          <a:lstStyle/>
          <a:p>
            <a:fld id="{C8522454-9F52-42B1-8781-DAD330BA6A36}" type="datetimeFigureOut">
              <a:rPr lang="fr-DZ" smtClean="0"/>
              <a:t>29/09/2025</a:t>
            </a:fld>
            <a:endParaRPr lang="fr-DZ"/>
          </a:p>
        </p:txBody>
      </p:sp>
      <p:sp>
        <p:nvSpPr>
          <p:cNvPr id="5" name="Espace réservé du pied de page 4">
            <a:extLst>
              <a:ext uri="{FF2B5EF4-FFF2-40B4-BE49-F238E27FC236}">
                <a16:creationId xmlns:a16="http://schemas.microsoft.com/office/drawing/2014/main" id="{CEABD869-3233-4537-83B4-E0C36FB881C1}"/>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B0DEC35D-26FC-4173-9528-D63FB5EDFE4D}"/>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2883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48313-6DAA-468F-BF56-109CE8B8579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DDB13A16-1507-4C1C-B09C-9EE4D8F39F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0EC7BF6-E057-4F12-A2E1-B7BF97776887}"/>
              </a:ext>
            </a:extLst>
          </p:cNvPr>
          <p:cNvSpPr>
            <a:spLocks noGrp="1"/>
          </p:cNvSpPr>
          <p:nvPr>
            <p:ph type="dt" sz="half" idx="10"/>
          </p:nvPr>
        </p:nvSpPr>
        <p:spPr/>
        <p:txBody>
          <a:bodyPr/>
          <a:lstStyle/>
          <a:p>
            <a:fld id="{C8522454-9F52-42B1-8781-DAD330BA6A36}" type="datetimeFigureOut">
              <a:rPr lang="fr-DZ" smtClean="0"/>
              <a:t>29/09/2025</a:t>
            </a:fld>
            <a:endParaRPr lang="fr-DZ"/>
          </a:p>
        </p:txBody>
      </p:sp>
      <p:sp>
        <p:nvSpPr>
          <p:cNvPr id="5" name="Espace réservé du pied de page 4">
            <a:extLst>
              <a:ext uri="{FF2B5EF4-FFF2-40B4-BE49-F238E27FC236}">
                <a16:creationId xmlns:a16="http://schemas.microsoft.com/office/drawing/2014/main" id="{C3500C75-DA7C-405B-9621-B4DF20D9F42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5BCC1F60-4A06-4611-AD86-4E0E6C58AD8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206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48A81-437D-452F-89FF-41E88EBCB283}"/>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57BC3CA1-FE0E-4332-90A8-ADDE3E775EC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81C80630-E28E-40DB-A7E9-E48FF21B527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0AF64E65-F687-4C98-A6B5-A111C0900192}"/>
              </a:ext>
            </a:extLst>
          </p:cNvPr>
          <p:cNvSpPr>
            <a:spLocks noGrp="1"/>
          </p:cNvSpPr>
          <p:nvPr>
            <p:ph type="dt" sz="half" idx="10"/>
          </p:nvPr>
        </p:nvSpPr>
        <p:spPr/>
        <p:txBody>
          <a:bodyPr/>
          <a:lstStyle/>
          <a:p>
            <a:fld id="{C8522454-9F52-42B1-8781-DAD330BA6A36}" type="datetimeFigureOut">
              <a:rPr lang="fr-DZ" smtClean="0"/>
              <a:t>29/09/2025</a:t>
            </a:fld>
            <a:endParaRPr lang="fr-DZ"/>
          </a:p>
        </p:txBody>
      </p:sp>
      <p:sp>
        <p:nvSpPr>
          <p:cNvPr id="6" name="Espace réservé du pied de page 5">
            <a:extLst>
              <a:ext uri="{FF2B5EF4-FFF2-40B4-BE49-F238E27FC236}">
                <a16:creationId xmlns:a16="http://schemas.microsoft.com/office/drawing/2014/main" id="{4FE9284C-DAE1-4044-84F7-0F8DAFCE3388}"/>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41D8F1BB-88F5-4D2F-A765-2B3C97A49B76}"/>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2006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243D1-E6F1-444A-B6A5-82EC90DCE430}"/>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CDECAD1D-1B73-4F84-9113-B15624DB0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7028C7A-3C2B-48F1-AAAF-813BC7C3435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AC58DD4F-06BE-4C73-93C7-28010B173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0A41DB-9317-40D7-9A8B-E8201761B8F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D9DAFD4F-3C7D-4EDC-9354-3739E692BF5F}"/>
              </a:ext>
            </a:extLst>
          </p:cNvPr>
          <p:cNvSpPr>
            <a:spLocks noGrp="1"/>
          </p:cNvSpPr>
          <p:nvPr>
            <p:ph type="dt" sz="half" idx="10"/>
          </p:nvPr>
        </p:nvSpPr>
        <p:spPr/>
        <p:txBody>
          <a:bodyPr/>
          <a:lstStyle/>
          <a:p>
            <a:fld id="{C8522454-9F52-42B1-8781-DAD330BA6A36}" type="datetimeFigureOut">
              <a:rPr lang="fr-DZ" smtClean="0"/>
              <a:t>29/09/2025</a:t>
            </a:fld>
            <a:endParaRPr lang="fr-DZ"/>
          </a:p>
        </p:txBody>
      </p:sp>
      <p:sp>
        <p:nvSpPr>
          <p:cNvPr id="8" name="Espace réservé du pied de page 7">
            <a:extLst>
              <a:ext uri="{FF2B5EF4-FFF2-40B4-BE49-F238E27FC236}">
                <a16:creationId xmlns:a16="http://schemas.microsoft.com/office/drawing/2014/main" id="{818BD10C-4873-456D-83D1-7592DDD15B52}"/>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50BCE5D4-C478-4A53-9677-514A6A9E03A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09869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50FA9-8116-47EA-9ED4-91CD27A8F721}"/>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A3A09684-D768-48B6-9FCC-69C487EBFC13}"/>
              </a:ext>
            </a:extLst>
          </p:cNvPr>
          <p:cNvSpPr>
            <a:spLocks noGrp="1"/>
          </p:cNvSpPr>
          <p:nvPr>
            <p:ph type="dt" sz="half" idx="10"/>
          </p:nvPr>
        </p:nvSpPr>
        <p:spPr/>
        <p:txBody>
          <a:bodyPr/>
          <a:lstStyle/>
          <a:p>
            <a:fld id="{C8522454-9F52-42B1-8781-DAD330BA6A36}" type="datetimeFigureOut">
              <a:rPr lang="fr-DZ" smtClean="0"/>
              <a:t>29/09/2025</a:t>
            </a:fld>
            <a:endParaRPr lang="fr-DZ"/>
          </a:p>
        </p:txBody>
      </p:sp>
      <p:sp>
        <p:nvSpPr>
          <p:cNvPr id="4" name="Espace réservé du pied de page 3">
            <a:extLst>
              <a:ext uri="{FF2B5EF4-FFF2-40B4-BE49-F238E27FC236}">
                <a16:creationId xmlns:a16="http://schemas.microsoft.com/office/drawing/2014/main" id="{AB23972A-8CBB-47F9-8A9A-DEB2382B2B19}"/>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8993C269-E729-4CB2-8DBB-2D4EAC6FA919}"/>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18954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804D5DA-B3ED-46D7-886D-7BB0F05CBD33}"/>
              </a:ext>
            </a:extLst>
          </p:cNvPr>
          <p:cNvSpPr>
            <a:spLocks noGrp="1"/>
          </p:cNvSpPr>
          <p:nvPr>
            <p:ph type="dt" sz="half" idx="10"/>
          </p:nvPr>
        </p:nvSpPr>
        <p:spPr/>
        <p:txBody>
          <a:bodyPr/>
          <a:lstStyle/>
          <a:p>
            <a:fld id="{C8522454-9F52-42B1-8781-DAD330BA6A36}" type="datetimeFigureOut">
              <a:rPr lang="fr-DZ" smtClean="0"/>
              <a:t>29/09/2025</a:t>
            </a:fld>
            <a:endParaRPr lang="fr-DZ"/>
          </a:p>
        </p:txBody>
      </p:sp>
      <p:sp>
        <p:nvSpPr>
          <p:cNvPr id="3" name="Espace réservé du pied de page 2">
            <a:extLst>
              <a:ext uri="{FF2B5EF4-FFF2-40B4-BE49-F238E27FC236}">
                <a16:creationId xmlns:a16="http://schemas.microsoft.com/office/drawing/2014/main" id="{793F9536-4156-4910-9259-7CD0EE3C50F6}"/>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542BF150-075A-4D17-90B9-FE3943E7A1B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8560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050DD1-3C6F-4E5C-B3ED-66327E8315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D3610816-09B5-4051-963F-4F8F77A1A9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BFF9B09D-3844-431E-BE2C-364D82CB9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BB0E5B5-DB70-437E-9DE7-9D06D7D45780}"/>
              </a:ext>
            </a:extLst>
          </p:cNvPr>
          <p:cNvSpPr>
            <a:spLocks noGrp="1"/>
          </p:cNvSpPr>
          <p:nvPr>
            <p:ph type="dt" sz="half" idx="10"/>
          </p:nvPr>
        </p:nvSpPr>
        <p:spPr/>
        <p:txBody>
          <a:bodyPr/>
          <a:lstStyle/>
          <a:p>
            <a:fld id="{C8522454-9F52-42B1-8781-DAD330BA6A36}" type="datetimeFigureOut">
              <a:rPr lang="fr-DZ" smtClean="0"/>
              <a:t>29/09/2025</a:t>
            </a:fld>
            <a:endParaRPr lang="fr-DZ"/>
          </a:p>
        </p:txBody>
      </p:sp>
      <p:sp>
        <p:nvSpPr>
          <p:cNvPr id="6" name="Espace réservé du pied de page 5">
            <a:extLst>
              <a:ext uri="{FF2B5EF4-FFF2-40B4-BE49-F238E27FC236}">
                <a16:creationId xmlns:a16="http://schemas.microsoft.com/office/drawing/2014/main" id="{A3F2AB00-6E6D-4952-8AF5-9ABFA0BFCE04}"/>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E9EB4EFB-7996-4736-AEB6-2B949BE70FE2}"/>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61658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A803A3-3B81-4509-9ED1-41A1692BCB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D9417BD3-D495-43D5-B22B-8C52A4550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958E0ABE-32C3-4364-B37D-0719B24F1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61C92A-CAE2-4A28-A8FB-8696DB85BD22}"/>
              </a:ext>
            </a:extLst>
          </p:cNvPr>
          <p:cNvSpPr>
            <a:spLocks noGrp="1"/>
          </p:cNvSpPr>
          <p:nvPr>
            <p:ph type="dt" sz="half" idx="10"/>
          </p:nvPr>
        </p:nvSpPr>
        <p:spPr/>
        <p:txBody>
          <a:bodyPr/>
          <a:lstStyle/>
          <a:p>
            <a:fld id="{C8522454-9F52-42B1-8781-DAD330BA6A36}" type="datetimeFigureOut">
              <a:rPr lang="fr-DZ" smtClean="0"/>
              <a:t>29/09/2025</a:t>
            </a:fld>
            <a:endParaRPr lang="fr-DZ"/>
          </a:p>
        </p:txBody>
      </p:sp>
      <p:sp>
        <p:nvSpPr>
          <p:cNvPr id="6" name="Espace réservé du pied de page 5">
            <a:extLst>
              <a:ext uri="{FF2B5EF4-FFF2-40B4-BE49-F238E27FC236}">
                <a16:creationId xmlns:a16="http://schemas.microsoft.com/office/drawing/2014/main" id="{9F4FB3DA-1877-4348-A7F2-0F7BD337DBC1}"/>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91D1CA75-FA9E-4ED3-B1D6-31975870D60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52959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D6D0E9-AF1F-47B4-81D3-71476C9BE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28E18E32-F4D3-4885-8074-BB7080E84E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C551A8D-7D38-4A5B-AB17-76C11E2A4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22454-9F52-42B1-8781-DAD330BA6A36}" type="datetimeFigureOut">
              <a:rPr lang="fr-DZ" smtClean="0"/>
              <a:t>29/09/2025</a:t>
            </a:fld>
            <a:endParaRPr lang="fr-DZ"/>
          </a:p>
        </p:txBody>
      </p:sp>
      <p:sp>
        <p:nvSpPr>
          <p:cNvPr id="5" name="Espace réservé du pied de page 4">
            <a:extLst>
              <a:ext uri="{FF2B5EF4-FFF2-40B4-BE49-F238E27FC236}">
                <a16:creationId xmlns:a16="http://schemas.microsoft.com/office/drawing/2014/main" id="{143725E2-751F-46E5-BE6F-13EA542F8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323A71DF-EA3C-4695-B351-657560C246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57BB6-D412-4FB8-9644-98BCAF0044D4}" type="slidenum">
              <a:rPr lang="fr-DZ" smtClean="0"/>
              <a:t>‹N°›</a:t>
            </a:fld>
            <a:endParaRPr lang="fr-DZ"/>
          </a:p>
        </p:txBody>
      </p:sp>
    </p:spTree>
    <p:extLst>
      <p:ext uri="{BB962C8B-B14F-4D97-AF65-F5344CB8AC3E}">
        <p14:creationId xmlns:p14="http://schemas.microsoft.com/office/powerpoint/2010/main" val="55590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4220307"/>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r>
              <a:rPr lang="ar-DZ" sz="5400" b="1" dirty="0">
                <a:solidFill>
                  <a:srgbClr val="000000"/>
                </a:solidFill>
                <a:effectLst/>
                <a:ea typeface="Calibri" panose="020F0502020204030204" pitchFamily="34" charset="0"/>
                <a:cs typeface="Times New Roman" panose="02020603050405020304" pitchFamily="18" charset="0"/>
              </a:rPr>
              <a:t>التسويق في المؤسسات غير الربحية</a:t>
            </a:r>
            <a:endParaRPr lang="fr-FR" sz="5400" b="1" dirty="0">
              <a:solidFill>
                <a:srgbClr val="000000"/>
              </a:solidFill>
              <a:effectLst/>
              <a:ea typeface="Calibri" panose="020F0502020204030204" pitchFamily="34" charset="0"/>
              <a:cs typeface="Times New Roman" panose="02020603050405020304" pitchFamily="18" charset="0"/>
            </a:endParaRPr>
          </a:p>
          <a:p>
            <a:r>
              <a:rPr lang="fr-FR"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Non-profit Organizations</a:t>
            </a:r>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من إعداد: </a:t>
            </a:r>
            <a:r>
              <a:rPr lang="ar-SA"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د.بن</a:t>
            </a:r>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عيدة إيمان</a:t>
            </a:r>
            <a:endParaRPr lang="fr-FR"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AF7C0A9F-9197-44E4-84E4-4C569901D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78" y="3429000"/>
            <a:ext cx="3248025" cy="3320016"/>
          </a:xfrm>
          <a:prstGeom prst="rect">
            <a:avLst/>
          </a:prstGeom>
        </p:spPr>
      </p:pic>
    </p:spTree>
    <p:extLst>
      <p:ext uri="{BB962C8B-B14F-4D97-AF65-F5344CB8AC3E}">
        <p14:creationId xmlns:p14="http://schemas.microsoft.com/office/powerpoint/2010/main" val="15763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86DBDAA7-7866-4EF9-BD39-0F532878A4C9}"/>
              </a:ext>
            </a:extLst>
          </p:cNvPr>
          <p:cNvSpPr/>
          <p:nvPr/>
        </p:nvSpPr>
        <p:spPr>
          <a:xfrm>
            <a:off x="892246" y="566610"/>
            <a:ext cx="10139588" cy="4845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3200" b="1" dirty="0">
                <a:latin typeface="Times New Roman" panose="02020603050405020304" pitchFamily="18" charset="0"/>
                <a:cs typeface="Times New Roman" panose="02020603050405020304" pitchFamily="18" charset="0"/>
              </a:rPr>
              <a:t>United </a:t>
            </a:r>
            <a:r>
              <a:rPr lang="fr-FR" sz="3200" b="1" dirty="0" err="1">
                <a:latin typeface="Times New Roman" panose="02020603050405020304" pitchFamily="18" charset="0"/>
                <a:cs typeface="Times New Roman" panose="02020603050405020304" pitchFamily="18" charset="0"/>
              </a:rPr>
              <a:t>Way</a:t>
            </a:r>
            <a:r>
              <a:rPr lang="fr-FR" sz="3200" b="1" dirty="0">
                <a:latin typeface="Times New Roman" panose="02020603050405020304" pitchFamily="18" charset="0"/>
                <a:cs typeface="Times New Roman" panose="02020603050405020304" pitchFamily="18" charset="0"/>
              </a:rPr>
              <a:t> 1887</a:t>
            </a:r>
            <a:endParaRPr lang="fr-DZ" sz="3200" b="1" dirty="0">
              <a:latin typeface="Times New Roman" panose="02020603050405020304" pitchFamily="18" charset="0"/>
              <a:cs typeface="Times New Roman" panose="02020603050405020304" pitchFamily="18" charset="0"/>
            </a:endParaRPr>
          </a:p>
        </p:txBody>
      </p:sp>
      <p:pic>
        <p:nvPicPr>
          <p:cNvPr id="6150" name="Picture 6" descr="Last year was a lean year for many Albertans and 2016 is shaping up to ...">
            <a:extLst>
              <a:ext uri="{FF2B5EF4-FFF2-40B4-BE49-F238E27FC236}">
                <a16:creationId xmlns:a16="http://schemas.microsoft.com/office/drawing/2014/main" id="{ED1EFB71-64FE-4D38-8F90-9AF9881FA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80" y="1190624"/>
            <a:ext cx="12009733" cy="4858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349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04208A-770D-4041-83CF-FFEC17C3BD94}"/>
              </a:ext>
            </a:extLst>
          </p:cNvPr>
          <p:cNvSpPr>
            <a:spLocks noGrp="1"/>
          </p:cNvSpPr>
          <p:nvPr>
            <p:ph type="title"/>
          </p:nvPr>
        </p:nvSpPr>
        <p:spPr>
          <a:xfrm>
            <a:off x="810985" y="12718"/>
            <a:ext cx="10529835" cy="1349044"/>
          </a:xfrm>
        </p:spPr>
        <p:txBody>
          <a:bodyPr/>
          <a:lstStyle/>
          <a:p>
            <a:pPr algn="ctr"/>
            <a:r>
              <a:rPr lang="ar-SA" b="1" dirty="0"/>
              <a:t>تعريف التسويق غير الربحي</a:t>
            </a:r>
            <a:br>
              <a:rPr lang="ar-SA" b="1" dirty="0"/>
            </a:br>
            <a:r>
              <a:rPr lang="fr-FR" b="1" dirty="0">
                <a:latin typeface="Times New Roman" panose="02020603050405020304" pitchFamily="18" charset="0"/>
                <a:cs typeface="Times New Roman" panose="02020603050405020304" pitchFamily="18" charset="0"/>
              </a:rPr>
              <a:t>Non</a:t>
            </a:r>
            <a:r>
              <a:rPr lang="ar-SA" b="1" dirty="0"/>
              <a:t> </a:t>
            </a:r>
            <a:r>
              <a:rPr lang="fr-FR" b="1" dirty="0">
                <a:latin typeface="Times New Roman" panose="02020603050405020304" pitchFamily="18" charset="0"/>
                <a:cs typeface="Times New Roman" panose="02020603050405020304" pitchFamily="18" charset="0"/>
              </a:rPr>
              <a:t>profit</a:t>
            </a:r>
            <a:r>
              <a:rPr lang="fr-FR" b="1" dirty="0"/>
              <a:t> </a:t>
            </a:r>
            <a:r>
              <a:rPr lang="fr-FR" b="1" dirty="0">
                <a:latin typeface="Times New Roman" panose="02020603050405020304" pitchFamily="18" charset="0"/>
                <a:cs typeface="Times New Roman" panose="02020603050405020304" pitchFamily="18" charset="0"/>
              </a:rPr>
              <a:t>Marketing</a:t>
            </a:r>
            <a:endParaRPr lang="fr-DZ"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CD7BBC39-63DE-46C9-9871-F1C355019A0D}"/>
              </a:ext>
            </a:extLst>
          </p:cNvPr>
          <p:cNvSpPr>
            <a:spLocks noGrp="1"/>
          </p:cNvSpPr>
          <p:nvPr>
            <p:ph idx="1"/>
          </p:nvPr>
        </p:nvSpPr>
        <p:spPr>
          <a:xfrm>
            <a:off x="-37052" y="1960774"/>
            <a:ext cx="12229052" cy="3780149"/>
          </a:xfrm>
        </p:spPr>
        <p:txBody>
          <a:bodyPr>
            <a:normAutofit fontScale="85000" lnSpcReduction="10000"/>
          </a:bodyPr>
          <a:lstStyle/>
          <a:p>
            <a:pPr algn="just" rtl="1">
              <a:lnSpc>
                <a:spcPct val="120000"/>
              </a:lnSpc>
            </a:pPr>
            <a:r>
              <a:rPr lang="ar-SA" b="1" dirty="0">
                <a:cs typeface="+mj-cs"/>
              </a:rPr>
              <a:t>التسويق غير الربحي هو استخدام استراتيجيات وأدوات التسويق لتعبئة الموارد، تحسين العلاقات مع أصحاب المصلحة، وتحقيق أهداف اجتماعية أو ثقافية بدلاً من تحقيق ربح مالي مباشر.</a:t>
            </a:r>
          </a:p>
          <a:p>
            <a:pPr algn="just" rtl="1">
              <a:lnSpc>
                <a:spcPct val="120000"/>
              </a:lnSpc>
            </a:pPr>
            <a:endParaRPr lang="ar-SA" b="1" dirty="0">
              <a:cs typeface="+mj-cs"/>
            </a:endParaRPr>
          </a:p>
          <a:p>
            <a:pPr algn="just" rtl="1">
              <a:lnSpc>
                <a:spcPct val="120000"/>
              </a:lnSpc>
            </a:pPr>
            <a:endParaRPr lang="ar-SA" b="1" dirty="0">
              <a:cs typeface="+mj-cs"/>
            </a:endParaRPr>
          </a:p>
          <a:p>
            <a:pPr algn="just" rtl="1">
              <a:lnSpc>
                <a:spcPct val="120000"/>
              </a:lnSpc>
            </a:pPr>
            <a:r>
              <a:rPr lang="ar-SA" b="1" dirty="0">
                <a:cs typeface="+mj-cs"/>
              </a:rPr>
              <a:t>يشير التسويق غير الربحي إلى الأنشطة والاستراتيجيات التي تنشر رسالة المنظمة، فضلا عن طلب التبرعات والدعوة إلى المتطوعين، يتضمن التسويق غير الربحي إنشاء الرموز </a:t>
            </a:r>
            <a:r>
              <a:rPr lang="fr-FR" b="1" dirty="0">
                <a:cs typeface="+mj-cs"/>
              </a:rPr>
              <a:t>logos</a:t>
            </a:r>
            <a:r>
              <a:rPr lang="ar-SA" b="1" dirty="0">
                <a:cs typeface="+mj-cs"/>
              </a:rPr>
              <a:t> و الشعار </a:t>
            </a:r>
            <a:r>
              <a:rPr lang="fr-FR" b="1" dirty="0">
                <a:cs typeface="+mj-cs"/>
              </a:rPr>
              <a:t>slogans</a:t>
            </a:r>
            <a:r>
              <a:rPr lang="ar-SA" b="1" dirty="0">
                <a:cs typeface="+mj-cs"/>
              </a:rPr>
              <a:t> والنصوص، فضلا عن تطوير حملة إعلامية لتعريف المنظمة بالجمهور الخارجي, الهدف من التسويق غير الربحي هو الترويج لمُثُل المنظمة وقضاياها لجذب انتباه المتطوعين والمانحين المحتملين، ويختلف أشكال التسويق غير الربحي باختلاف قضية المنظمة.</a:t>
            </a:r>
          </a:p>
          <a:p>
            <a:pPr algn="just" rtl="1">
              <a:lnSpc>
                <a:spcPct val="120000"/>
              </a:lnSpc>
            </a:pPr>
            <a:endParaRPr lang="ar-SA" b="1" dirty="0">
              <a:cs typeface="+mj-cs"/>
            </a:endParaRPr>
          </a:p>
        </p:txBody>
      </p:sp>
    </p:spTree>
    <p:extLst>
      <p:ext uri="{BB962C8B-B14F-4D97-AF65-F5344CB8AC3E}">
        <p14:creationId xmlns:p14="http://schemas.microsoft.com/office/powerpoint/2010/main" val="1629250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04208A-770D-4041-83CF-FFEC17C3BD94}"/>
              </a:ext>
            </a:extLst>
          </p:cNvPr>
          <p:cNvSpPr>
            <a:spLocks noGrp="1"/>
          </p:cNvSpPr>
          <p:nvPr>
            <p:ph type="title"/>
          </p:nvPr>
        </p:nvSpPr>
        <p:spPr>
          <a:xfrm>
            <a:off x="810985" y="12718"/>
            <a:ext cx="10529835" cy="1349044"/>
          </a:xfrm>
        </p:spPr>
        <p:txBody>
          <a:bodyPr/>
          <a:lstStyle/>
          <a:p>
            <a:pPr algn="ctr"/>
            <a:r>
              <a:rPr lang="ar-SA" b="1" dirty="0"/>
              <a:t>الخصائص المميزة للتسويق في المؤسسات غير الربحية</a:t>
            </a:r>
            <a:endParaRPr lang="fr-DZ" b="1" dirty="0">
              <a:latin typeface="Times New Roman" panose="02020603050405020304" pitchFamily="18" charset="0"/>
              <a:cs typeface="Times New Roman" panose="02020603050405020304" pitchFamily="18" charset="0"/>
            </a:endParaRPr>
          </a:p>
        </p:txBody>
      </p:sp>
      <p:graphicFrame>
        <p:nvGraphicFramePr>
          <p:cNvPr id="4" name="Diagramme 3">
            <a:extLst>
              <a:ext uri="{FF2B5EF4-FFF2-40B4-BE49-F238E27FC236}">
                <a16:creationId xmlns:a16="http://schemas.microsoft.com/office/drawing/2014/main" id="{F7B4919B-8E61-4A94-A351-95513E3AAB21}"/>
              </a:ext>
            </a:extLst>
          </p:cNvPr>
          <p:cNvGraphicFramePr/>
          <p:nvPr>
            <p:extLst>
              <p:ext uri="{D42A27DB-BD31-4B8C-83A1-F6EECF244321}">
                <p14:modId xmlns:p14="http://schemas.microsoft.com/office/powerpoint/2010/main" val="3039246820"/>
              </p:ext>
            </p:extLst>
          </p:nvPr>
        </p:nvGraphicFramePr>
        <p:xfrm>
          <a:off x="-40194" y="1432874"/>
          <a:ext cx="12276185" cy="5447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4647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04208A-770D-4041-83CF-FFEC17C3BD94}"/>
              </a:ext>
            </a:extLst>
          </p:cNvPr>
          <p:cNvSpPr>
            <a:spLocks noGrp="1"/>
          </p:cNvSpPr>
          <p:nvPr>
            <p:ph type="title"/>
          </p:nvPr>
        </p:nvSpPr>
        <p:spPr>
          <a:xfrm>
            <a:off x="810985" y="12718"/>
            <a:ext cx="10529835" cy="1349044"/>
          </a:xfrm>
        </p:spPr>
        <p:txBody>
          <a:bodyPr/>
          <a:lstStyle/>
          <a:p>
            <a:pPr algn="ctr"/>
            <a:r>
              <a:rPr lang="ar-SA" b="1" dirty="0"/>
              <a:t>النماذج النظرية </a:t>
            </a:r>
            <a:r>
              <a:rPr lang="ar-SA" b="1" dirty="0" err="1"/>
              <a:t>المؤطرة</a:t>
            </a:r>
            <a:r>
              <a:rPr lang="ar-SA" b="1" dirty="0"/>
              <a:t> للتسويق في المؤسسات غير الربحية</a:t>
            </a:r>
            <a:endParaRPr lang="fr-DZ" b="1" dirty="0">
              <a:latin typeface="Times New Roman" panose="02020603050405020304" pitchFamily="18" charset="0"/>
              <a:cs typeface="Times New Roman" panose="02020603050405020304" pitchFamily="18" charset="0"/>
            </a:endParaRPr>
          </a:p>
        </p:txBody>
      </p:sp>
      <p:graphicFrame>
        <p:nvGraphicFramePr>
          <p:cNvPr id="7" name="Tableau 6">
            <a:extLst>
              <a:ext uri="{FF2B5EF4-FFF2-40B4-BE49-F238E27FC236}">
                <a16:creationId xmlns:a16="http://schemas.microsoft.com/office/drawing/2014/main" id="{43A79E09-F5C5-4BBA-A14F-C6F157E752E9}"/>
              </a:ext>
            </a:extLst>
          </p:cNvPr>
          <p:cNvGraphicFramePr>
            <a:graphicFrameLocks noGrp="1"/>
          </p:cNvGraphicFramePr>
          <p:nvPr>
            <p:extLst>
              <p:ext uri="{D42A27DB-BD31-4B8C-83A1-F6EECF244321}">
                <p14:modId xmlns:p14="http://schemas.microsoft.com/office/powerpoint/2010/main" val="1889079361"/>
              </p:ext>
            </p:extLst>
          </p:nvPr>
        </p:nvGraphicFramePr>
        <p:xfrm>
          <a:off x="0" y="1361762"/>
          <a:ext cx="12192000" cy="5483520"/>
        </p:xfrm>
        <a:graphic>
          <a:graphicData uri="http://schemas.openxmlformats.org/drawingml/2006/table">
            <a:tbl>
              <a:tblPr firstRow="1" firstCol="1" bandRow="1">
                <a:tableStyleId>{D7AC3CCA-C797-4891-BE02-D94E43425B78}</a:tableStyleId>
              </a:tblPr>
              <a:tblGrid>
                <a:gridCol w="2438400">
                  <a:extLst>
                    <a:ext uri="{9D8B030D-6E8A-4147-A177-3AD203B41FA5}">
                      <a16:colId xmlns:a16="http://schemas.microsoft.com/office/drawing/2014/main" val="2739431807"/>
                    </a:ext>
                  </a:extLst>
                </a:gridCol>
                <a:gridCol w="2438400">
                  <a:extLst>
                    <a:ext uri="{9D8B030D-6E8A-4147-A177-3AD203B41FA5}">
                      <a16:colId xmlns:a16="http://schemas.microsoft.com/office/drawing/2014/main" val="2666616211"/>
                    </a:ext>
                  </a:extLst>
                </a:gridCol>
                <a:gridCol w="2438400">
                  <a:extLst>
                    <a:ext uri="{9D8B030D-6E8A-4147-A177-3AD203B41FA5}">
                      <a16:colId xmlns:a16="http://schemas.microsoft.com/office/drawing/2014/main" val="2981285624"/>
                    </a:ext>
                  </a:extLst>
                </a:gridCol>
                <a:gridCol w="2438400">
                  <a:extLst>
                    <a:ext uri="{9D8B030D-6E8A-4147-A177-3AD203B41FA5}">
                      <a16:colId xmlns:a16="http://schemas.microsoft.com/office/drawing/2014/main" val="535714120"/>
                    </a:ext>
                  </a:extLst>
                </a:gridCol>
                <a:gridCol w="2438400">
                  <a:extLst>
                    <a:ext uri="{9D8B030D-6E8A-4147-A177-3AD203B41FA5}">
                      <a16:colId xmlns:a16="http://schemas.microsoft.com/office/drawing/2014/main" val="3803174444"/>
                    </a:ext>
                  </a:extLst>
                </a:gridCol>
              </a:tblGrid>
              <a:tr h="429736">
                <a:tc>
                  <a:txBody>
                    <a:bodyPr/>
                    <a:lstStyle/>
                    <a:p>
                      <a:pPr algn="ctr" rtl="1">
                        <a:lnSpc>
                          <a:spcPct val="115000"/>
                        </a:lnSpc>
                        <a:spcAft>
                          <a:spcPts val="1000"/>
                        </a:spcAft>
                      </a:pPr>
                      <a:r>
                        <a:rPr lang="en-US" sz="1400">
                          <a:effectLst/>
                          <a:latin typeface="Simplified Arabic" panose="02020603050405020304" pitchFamily="18" charset="-78"/>
                          <a:cs typeface="Simplified Arabic" panose="02020603050405020304" pitchFamily="18" charset="-78"/>
                        </a:rPr>
                        <a:t>النظرية / النموذج</a:t>
                      </a:r>
                      <a:endParaRPr lang="fr-DZ" sz="140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solidFill>
                      <a:schemeClr val="bg1">
                        <a:lumMod val="50000"/>
                      </a:schemeClr>
                    </a:solidFill>
                  </a:tcPr>
                </a:tc>
                <a:tc>
                  <a:txBody>
                    <a:bodyPr/>
                    <a:lstStyle/>
                    <a:p>
                      <a:pPr algn="ctr" rtl="1">
                        <a:lnSpc>
                          <a:spcPct val="115000"/>
                        </a:lnSpc>
                        <a:spcAft>
                          <a:spcPts val="1000"/>
                        </a:spcAft>
                      </a:pPr>
                      <a:r>
                        <a:rPr lang="en-US" sz="1400">
                          <a:effectLst/>
                          <a:latin typeface="Simplified Arabic" panose="02020603050405020304" pitchFamily="18" charset="-78"/>
                          <a:cs typeface="Simplified Arabic" panose="02020603050405020304" pitchFamily="18" charset="-78"/>
                        </a:rPr>
                        <a:t>المؤلف/السنة + تعريف مختصر</a:t>
                      </a:r>
                      <a:endParaRPr lang="fr-DZ" sz="140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solidFill>
                      <a:schemeClr val="bg1">
                        <a:lumMod val="50000"/>
                      </a:schemeClr>
                    </a:solidFill>
                  </a:tcPr>
                </a:tc>
                <a:tc>
                  <a:txBody>
                    <a:bodyPr/>
                    <a:lstStyle/>
                    <a:p>
                      <a:pPr algn="ctr" rtl="1">
                        <a:lnSpc>
                          <a:spcPct val="115000"/>
                        </a:lnSpc>
                        <a:spcAft>
                          <a:spcPts val="1000"/>
                        </a:spcAft>
                      </a:pPr>
                      <a:r>
                        <a:rPr lang="en-US" sz="1400">
                          <a:effectLst/>
                          <a:latin typeface="Simplified Arabic" panose="02020603050405020304" pitchFamily="18" charset="-78"/>
                          <a:cs typeface="Simplified Arabic" panose="02020603050405020304" pitchFamily="18" charset="-78"/>
                        </a:rPr>
                        <a:t>الفكرة الأساسية</a:t>
                      </a:r>
                      <a:endParaRPr lang="fr-DZ" sz="140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solidFill>
                      <a:schemeClr val="bg1">
                        <a:lumMod val="50000"/>
                      </a:schemeClr>
                    </a:solidFill>
                  </a:tcPr>
                </a:tc>
                <a:tc>
                  <a:txBody>
                    <a:bodyPr/>
                    <a:lstStyle/>
                    <a:p>
                      <a:pPr algn="ctr" rtl="1">
                        <a:lnSpc>
                          <a:spcPct val="115000"/>
                        </a:lnSpc>
                        <a:spcAft>
                          <a:spcPts val="1000"/>
                        </a:spcAft>
                      </a:pPr>
                      <a:r>
                        <a:rPr lang="en-US" sz="1400">
                          <a:effectLst/>
                          <a:latin typeface="Simplified Arabic" panose="02020603050405020304" pitchFamily="18" charset="-78"/>
                          <a:cs typeface="Simplified Arabic" panose="02020603050405020304" pitchFamily="18" charset="-78"/>
                        </a:rPr>
                        <a:t>الأبعاد/المرتكزات</a:t>
                      </a:r>
                      <a:endParaRPr lang="fr-DZ" sz="140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solidFill>
                      <a:schemeClr val="bg1">
                        <a:lumMod val="50000"/>
                      </a:schemeClr>
                    </a:solidFill>
                  </a:tcPr>
                </a:tc>
                <a:tc>
                  <a:txBody>
                    <a:bodyPr/>
                    <a:lstStyle/>
                    <a:p>
                      <a:pPr algn="ctr" rtl="1">
                        <a:lnSpc>
                          <a:spcPct val="115000"/>
                        </a:lnSpc>
                        <a:spcAft>
                          <a:spcPts val="1000"/>
                        </a:spcAft>
                      </a:pPr>
                      <a:r>
                        <a:rPr lang="en-US" sz="1400" dirty="0" err="1">
                          <a:effectLst/>
                          <a:latin typeface="Simplified Arabic" panose="02020603050405020304" pitchFamily="18" charset="-78"/>
                          <a:cs typeface="Simplified Arabic" panose="02020603050405020304" pitchFamily="18" charset="-78"/>
                        </a:rPr>
                        <a:t>التطبيق</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في</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المؤسسات</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غير</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الربحية</a:t>
                      </a:r>
                      <a:endParaRPr lang="fr-DZ" sz="1400" dirty="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solidFill>
                      <a:schemeClr val="bg1">
                        <a:lumMod val="50000"/>
                      </a:schemeClr>
                    </a:solidFill>
                  </a:tcPr>
                </a:tc>
                <a:extLst>
                  <a:ext uri="{0D108BD9-81ED-4DB2-BD59-A6C34878D82A}">
                    <a16:rowId xmlns:a16="http://schemas.microsoft.com/office/drawing/2014/main" val="3801035117"/>
                  </a:ext>
                </a:extLst>
              </a:tr>
              <a:tr h="1317385">
                <a:tc>
                  <a:txBody>
                    <a:bodyPr/>
                    <a:lstStyle/>
                    <a:p>
                      <a:pPr algn="ctr" rtl="1">
                        <a:lnSpc>
                          <a:spcPct val="115000"/>
                        </a:lnSpc>
                        <a:spcAft>
                          <a:spcPts val="1000"/>
                        </a:spcAft>
                      </a:pPr>
                      <a:r>
                        <a:rPr lang="en-US" sz="1400" dirty="0" err="1">
                          <a:effectLst/>
                          <a:latin typeface="Simplified Arabic" panose="02020603050405020304" pitchFamily="18" charset="-78"/>
                          <a:cs typeface="Simplified Arabic" panose="02020603050405020304" pitchFamily="18" charset="-78"/>
                        </a:rPr>
                        <a:t>التسويق</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الاجتماعي</a:t>
                      </a:r>
                      <a:endParaRPr lang="fr-DZ" sz="1400" dirty="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tc>
                <a:tc>
                  <a:txBody>
                    <a:bodyPr/>
                    <a:lstStyle/>
                    <a:p>
                      <a:pPr algn="ctr" rtl="1">
                        <a:lnSpc>
                          <a:spcPct val="115000"/>
                        </a:lnSpc>
                        <a:spcAft>
                          <a:spcPts val="1000"/>
                        </a:spcAft>
                      </a:pPr>
                      <a:r>
                        <a:rPr lang="en-US" sz="1400">
                          <a:effectLst/>
                          <a:latin typeface="Simplified Arabic" panose="02020603050405020304" pitchFamily="18" charset="-78"/>
                          <a:cs typeface="Simplified Arabic" panose="02020603050405020304" pitchFamily="18" charset="-78"/>
                        </a:rPr>
                        <a:t>Kotler &amp; Andreasen (1996): يُعرّف كتطبيق لمبادئ واستراتيجيات التسويق لتغيير السلوكيات والمواقف من أجل تحقيق منفعة اجتماعية.</a:t>
                      </a:r>
                      <a:endParaRPr lang="fr-DZ" sz="140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tc>
                <a:tc>
                  <a:txBody>
                    <a:bodyPr/>
                    <a:lstStyle/>
                    <a:p>
                      <a:pPr algn="ctr" rtl="1">
                        <a:lnSpc>
                          <a:spcPct val="115000"/>
                        </a:lnSpc>
                        <a:spcAft>
                          <a:spcPts val="1000"/>
                        </a:spcAft>
                      </a:pPr>
                      <a:r>
                        <a:rPr lang="en-US" sz="1400">
                          <a:effectLst/>
                          <a:latin typeface="Simplified Arabic" panose="02020603050405020304" pitchFamily="18" charset="-78"/>
                          <a:cs typeface="Simplified Arabic" panose="02020603050405020304" pitchFamily="18" charset="-78"/>
                        </a:rPr>
                        <a:t>استخدام أدوات التسويق لتغيير السلوكيات والمواقف الاجتماعية لتحقيق منفعة عامة.</a:t>
                      </a:r>
                      <a:endParaRPr lang="fr-DZ" sz="140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tc>
                <a:tc>
                  <a:txBody>
                    <a:bodyPr/>
                    <a:lstStyle/>
                    <a:p>
                      <a:pPr algn="ctr" rtl="1">
                        <a:lnSpc>
                          <a:spcPct val="115000"/>
                        </a:lnSpc>
                        <a:spcAft>
                          <a:spcPts val="1000"/>
                        </a:spcAft>
                      </a:pPr>
                      <a:r>
                        <a:rPr lang="en-US" sz="1400">
                          <a:effectLst/>
                          <a:latin typeface="Simplified Arabic" panose="02020603050405020304" pitchFamily="18" charset="-78"/>
                          <a:cs typeface="Simplified Arabic" panose="02020603050405020304" pitchFamily="18" charset="-78"/>
                        </a:rPr>
                        <a:t>- تجزئة الجمهور</a:t>
                      </a:r>
                      <a:br>
                        <a:rPr lang="en-US" sz="1400">
                          <a:effectLst/>
                          <a:latin typeface="Simplified Arabic" panose="02020603050405020304" pitchFamily="18" charset="-78"/>
                          <a:cs typeface="Simplified Arabic" panose="02020603050405020304" pitchFamily="18" charset="-78"/>
                        </a:rPr>
                      </a:br>
                      <a:r>
                        <a:rPr lang="en-US" sz="1400">
                          <a:effectLst/>
                          <a:latin typeface="Simplified Arabic" panose="02020603050405020304" pitchFamily="18" charset="-78"/>
                          <a:cs typeface="Simplified Arabic" panose="02020603050405020304" pitchFamily="18" charset="-78"/>
                        </a:rPr>
                        <a:t>- المزيج التسويقي (4Ps)</a:t>
                      </a:r>
                      <a:br>
                        <a:rPr lang="en-US" sz="1400">
                          <a:effectLst/>
                          <a:latin typeface="Simplified Arabic" panose="02020603050405020304" pitchFamily="18" charset="-78"/>
                          <a:cs typeface="Simplified Arabic" panose="02020603050405020304" pitchFamily="18" charset="-78"/>
                        </a:rPr>
                      </a:br>
                      <a:r>
                        <a:rPr lang="en-US" sz="1400">
                          <a:effectLst/>
                          <a:latin typeface="Simplified Arabic" panose="02020603050405020304" pitchFamily="18" charset="-78"/>
                          <a:cs typeface="Simplified Arabic" panose="02020603050405020304" pitchFamily="18" charset="-78"/>
                        </a:rPr>
                        <a:t>- التركيز على السلوك</a:t>
                      </a:r>
                      <a:br>
                        <a:rPr lang="en-US" sz="1400">
                          <a:effectLst/>
                          <a:latin typeface="Simplified Arabic" panose="02020603050405020304" pitchFamily="18" charset="-78"/>
                          <a:cs typeface="Simplified Arabic" panose="02020603050405020304" pitchFamily="18" charset="-78"/>
                        </a:rPr>
                      </a:br>
                      <a:r>
                        <a:rPr lang="en-US" sz="1400">
                          <a:effectLst/>
                          <a:latin typeface="Simplified Arabic" panose="02020603050405020304" pitchFamily="18" charset="-78"/>
                          <a:cs typeface="Simplified Arabic" panose="02020603050405020304" pitchFamily="18" charset="-78"/>
                        </a:rPr>
                        <a:t>- البحث التسويقي</a:t>
                      </a:r>
                      <a:endParaRPr lang="fr-DZ" sz="140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tc>
                <a:tc>
                  <a:txBody>
                    <a:bodyPr/>
                    <a:lstStyle/>
                    <a:p>
                      <a:pPr algn="ctr" rtl="1">
                        <a:lnSpc>
                          <a:spcPct val="115000"/>
                        </a:lnSpc>
                        <a:spcAft>
                          <a:spcPts val="1000"/>
                        </a:spcAft>
                      </a:pPr>
                      <a:r>
                        <a:rPr lang="en-US" sz="1400" dirty="0" err="1">
                          <a:effectLst/>
                          <a:latin typeface="Simplified Arabic" panose="02020603050405020304" pitchFamily="18" charset="-78"/>
                          <a:cs typeface="Simplified Arabic" panose="02020603050405020304" pitchFamily="18" charset="-78"/>
                        </a:rPr>
                        <a:t>حملات</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الصحة</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العامة</a:t>
                      </a:r>
                      <a:r>
                        <a:rPr lang="en-US" sz="1400" dirty="0">
                          <a:effectLst/>
                          <a:latin typeface="Simplified Arabic" panose="02020603050405020304" pitchFamily="18" charset="-78"/>
                          <a:cs typeface="Simplified Arabic" panose="02020603050405020304" pitchFamily="18" charset="-78"/>
                        </a:rPr>
                        <a:t> </a:t>
                      </a:r>
                      <a:r>
                        <a:rPr lang="ar-SA" sz="1400" dirty="0">
                          <a:effectLst/>
                          <a:latin typeface="Simplified Arabic" panose="02020603050405020304" pitchFamily="18" charset="-78"/>
                          <a:cs typeface="Simplified Arabic" panose="02020603050405020304" pitchFamily="18" charset="-78"/>
                        </a:rPr>
                        <a:t>(</a:t>
                      </a:r>
                      <a:r>
                        <a:rPr lang="en-US" sz="1400" dirty="0" err="1">
                          <a:effectLst/>
                          <a:latin typeface="Simplified Arabic" panose="02020603050405020304" pitchFamily="18" charset="-78"/>
                          <a:cs typeface="Simplified Arabic" panose="02020603050405020304" pitchFamily="18" charset="-78"/>
                        </a:rPr>
                        <a:t>مكافحة</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التدخين</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التبرع</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بالدم</a:t>
                      </a:r>
                      <a:r>
                        <a:rPr lang="ar-SA" sz="1400" dirty="0">
                          <a:effectLst/>
                          <a:latin typeface="Simplified Arabic" panose="02020603050405020304" pitchFamily="18" charset="-78"/>
                          <a:cs typeface="Simplified Arabic" panose="02020603050405020304" pitchFamily="18" charset="-78"/>
                        </a:rPr>
                        <a:t>)</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حملات</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البيئة</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برامج</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التوعية</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الاجتماعية</a:t>
                      </a:r>
                      <a:r>
                        <a:rPr lang="en-US" sz="1400" dirty="0">
                          <a:effectLst/>
                          <a:latin typeface="Simplified Arabic" panose="02020603050405020304" pitchFamily="18" charset="-78"/>
                          <a:cs typeface="Simplified Arabic" panose="02020603050405020304" pitchFamily="18" charset="-78"/>
                        </a:rPr>
                        <a:t>.</a:t>
                      </a:r>
                      <a:endParaRPr lang="fr-DZ" sz="1400" dirty="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tc>
                <a:extLst>
                  <a:ext uri="{0D108BD9-81ED-4DB2-BD59-A6C34878D82A}">
                    <a16:rowId xmlns:a16="http://schemas.microsoft.com/office/drawing/2014/main" val="3873345663"/>
                  </a:ext>
                </a:extLst>
              </a:tr>
              <a:tr h="1317385">
                <a:tc>
                  <a:txBody>
                    <a:bodyPr/>
                    <a:lstStyle/>
                    <a:p>
                      <a:pPr algn="ctr" rtl="1">
                        <a:lnSpc>
                          <a:spcPct val="115000"/>
                        </a:lnSpc>
                        <a:spcAft>
                          <a:spcPts val="1000"/>
                        </a:spcAft>
                      </a:pPr>
                      <a:r>
                        <a:rPr lang="en-US" sz="1400">
                          <a:effectLst/>
                          <a:latin typeface="Simplified Arabic" panose="02020603050405020304" pitchFamily="18" charset="-78"/>
                          <a:cs typeface="Simplified Arabic" panose="02020603050405020304" pitchFamily="18" charset="-78"/>
                        </a:rPr>
                        <a:t>نظرية أصحاب المصلحة</a:t>
                      </a:r>
                      <a:endParaRPr lang="fr-DZ" sz="140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tc>
                <a:tc>
                  <a:txBody>
                    <a:bodyPr/>
                    <a:lstStyle/>
                    <a:p>
                      <a:pPr algn="ctr" rtl="1">
                        <a:lnSpc>
                          <a:spcPct val="115000"/>
                        </a:lnSpc>
                        <a:spcAft>
                          <a:spcPts val="1000"/>
                        </a:spcAft>
                      </a:pPr>
                      <a:r>
                        <a:rPr lang="en-US" sz="1400" dirty="0">
                          <a:effectLst/>
                          <a:latin typeface="Simplified Arabic" panose="02020603050405020304" pitchFamily="18" charset="-78"/>
                          <a:cs typeface="Simplified Arabic" panose="02020603050405020304" pitchFamily="18" charset="-78"/>
                        </a:rPr>
                        <a:t>Freeman (1984): </a:t>
                      </a:r>
                      <a:endParaRPr lang="ar-SA" sz="1400" dirty="0">
                        <a:effectLst/>
                        <a:latin typeface="Simplified Arabic" panose="02020603050405020304" pitchFamily="18" charset="-78"/>
                        <a:cs typeface="Simplified Arabic" panose="02020603050405020304" pitchFamily="18" charset="-78"/>
                      </a:endParaRPr>
                    </a:p>
                    <a:p>
                      <a:pPr algn="ctr" rtl="1">
                        <a:lnSpc>
                          <a:spcPct val="115000"/>
                        </a:lnSpc>
                        <a:spcAft>
                          <a:spcPts val="1000"/>
                        </a:spcAft>
                      </a:pPr>
                      <a:r>
                        <a:rPr lang="en-US" sz="1400" dirty="0" err="1">
                          <a:effectLst/>
                          <a:latin typeface="Simplified Arabic" panose="02020603050405020304" pitchFamily="18" charset="-78"/>
                          <a:cs typeface="Simplified Arabic" panose="02020603050405020304" pitchFamily="18" charset="-78"/>
                        </a:rPr>
                        <a:t>نظرية</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إدارية</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تؤكد</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أن</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نجاح</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المؤسسة</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مرتبط</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بمراعاة</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مصالح</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جميع</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الأطراف</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المعنية</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وليس</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فقط</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المستفيدين</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أو</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الممولين</a:t>
                      </a:r>
                      <a:r>
                        <a:rPr lang="en-US" sz="1400" dirty="0">
                          <a:effectLst/>
                          <a:latin typeface="Simplified Arabic" panose="02020603050405020304" pitchFamily="18" charset="-78"/>
                          <a:cs typeface="Simplified Arabic" panose="02020603050405020304" pitchFamily="18" charset="-78"/>
                        </a:rPr>
                        <a:t>.</a:t>
                      </a:r>
                      <a:endParaRPr lang="fr-DZ" sz="1400" dirty="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tc>
                <a:tc>
                  <a:txBody>
                    <a:bodyPr/>
                    <a:lstStyle/>
                    <a:p>
                      <a:pPr algn="ctr" rtl="1">
                        <a:lnSpc>
                          <a:spcPct val="115000"/>
                        </a:lnSpc>
                        <a:spcAft>
                          <a:spcPts val="1000"/>
                        </a:spcAft>
                      </a:pPr>
                      <a:r>
                        <a:rPr lang="en-US" sz="1400">
                          <a:effectLst/>
                          <a:latin typeface="Simplified Arabic" panose="02020603050405020304" pitchFamily="18" charset="-78"/>
                          <a:cs typeface="Simplified Arabic" panose="02020603050405020304" pitchFamily="18" charset="-78"/>
                        </a:rPr>
                        <a:t>المؤسسة يجب أن توازن بين مصالح مختلف الأطراف المرتبطة بها.</a:t>
                      </a:r>
                      <a:endParaRPr lang="fr-DZ" sz="140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tc>
                <a:tc>
                  <a:txBody>
                    <a:bodyPr/>
                    <a:lstStyle/>
                    <a:p>
                      <a:pPr algn="ctr" rtl="1">
                        <a:lnSpc>
                          <a:spcPct val="115000"/>
                        </a:lnSpc>
                        <a:spcAft>
                          <a:spcPts val="1000"/>
                        </a:spcAft>
                      </a:pPr>
                      <a:r>
                        <a:rPr lang="en-US" sz="1400">
                          <a:effectLst/>
                          <a:latin typeface="Simplified Arabic" panose="02020603050405020304" pitchFamily="18" charset="-78"/>
                          <a:cs typeface="Simplified Arabic" panose="02020603050405020304" pitchFamily="18" charset="-78"/>
                        </a:rPr>
                        <a:t>- المستفيدون</a:t>
                      </a:r>
                      <a:br>
                        <a:rPr lang="en-US" sz="1400">
                          <a:effectLst/>
                          <a:latin typeface="Simplified Arabic" panose="02020603050405020304" pitchFamily="18" charset="-78"/>
                          <a:cs typeface="Simplified Arabic" panose="02020603050405020304" pitchFamily="18" charset="-78"/>
                        </a:rPr>
                      </a:br>
                      <a:r>
                        <a:rPr lang="en-US" sz="1400">
                          <a:effectLst/>
                          <a:latin typeface="Simplified Arabic" panose="02020603050405020304" pitchFamily="18" charset="-78"/>
                          <a:cs typeface="Simplified Arabic" panose="02020603050405020304" pitchFamily="18" charset="-78"/>
                        </a:rPr>
                        <a:t>- المانحون</a:t>
                      </a:r>
                      <a:br>
                        <a:rPr lang="en-US" sz="1400">
                          <a:effectLst/>
                          <a:latin typeface="Simplified Arabic" panose="02020603050405020304" pitchFamily="18" charset="-78"/>
                          <a:cs typeface="Simplified Arabic" panose="02020603050405020304" pitchFamily="18" charset="-78"/>
                        </a:rPr>
                      </a:br>
                      <a:r>
                        <a:rPr lang="en-US" sz="1400">
                          <a:effectLst/>
                          <a:latin typeface="Simplified Arabic" panose="02020603050405020304" pitchFamily="18" charset="-78"/>
                          <a:cs typeface="Simplified Arabic" panose="02020603050405020304" pitchFamily="18" charset="-78"/>
                        </a:rPr>
                        <a:t>- المتطوعون</a:t>
                      </a:r>
                      <a:br>
                        <a:rPr lang="en-US" sz="1400">
                          <a:effectLst/>
                          <a:latin typeface="Simplified Arabic" panose="02020603050405020304" pitchFamily="18" charset="-78"/>
                          <a:cs typeface="Simplified Arabic" panose="02020603050405020304" pitchFamily="18" charset="-78"/>
                        </a:rPr>
                      </a:br>
                      <a:r>
                        <a:rPr lang="en-US" sz="1400">
                          <a:effectLst/>
                          <a:latin typeface="Simplified Arabic" panose="02020603050405020304" pitchFamily="18" charset="-78"/>
                          <a:cs typeface="Simplified Arabic" panose="02020603050405020304" pitchFamily="18" charset="-78"/>
                        </a:rPr>
                        <a:t>- الحكومة</a:t>
                      </a:r>
                      <a:br>
                        <a:rPr lang="en-US" sz="1400">
                          <a:effectLst/>
                          <a:latin typeface="Simplified Arabic" panose="02020603050405020304" pitchFamily="18" charset="-78"/>
                          <a:cs typeface="Simplified Arabic" panose="02020603050405020304" pitchFamily="18" charset="-78"/>
                        </a:rPr>
                      </a:br>
                      <a:r>
                        <a:rPr lang="en-US" sz="1400">
                          <a:effectLst/>
                          <a:latin typeface="Simplified Arabic" panose="02020603050405020304" pitchFamily="18" charset="-78"/>
                          <a:cs typeface="Simplified Arabic" panose="02020603050405020304" pitchFamily="18" charset="-78"/>
                        </a:rPr>
                        <a:t>- المجتمع المدني</a:t>
                      </a:r>
                      <a:endParaRPr lang="fr-DZ" sz="140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tc>
                <a:tc>
                  <a:txBody>
                    <a:bodyPr/>
                    <a:lstStyle/>
                    <a:p>
                      <a:pPr algn="ctr" rtl="1">
                        <a:lnSpc>
                          <a:spcPct val="115000"/>
                        </a:lnSpc>
                        <a:spcAft>
                          <a:spcPts val="1000"/>
                        </a:spcAft>
                      </a:pPr>
                      <a:r>
                        <a:rPr lang="en-US" sz="1400">
                          <a:effectLst/>
                          <a:latin typeface="Simplified Arabic" panose="02020603050405020304" pitchFamily="18" charset="-78"/>
                          <a:cs typeface="Simplified Arabic" panose="02020603050405020304" pitchFamily="18" charset="-78"/>
                        </a:rPr>
                        <a:t>إدارة الشرعية والشفافية، بناء الثقة، تطوير العلاقات مع الممولين والمستفيدين.</a:t>
                      </a:r>
                      <a:endParaRPr lang="fr-DZ" sz="140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tc>
                <a:extLst>
                  <a:ext uri="{0D108BD9-81ED-4DB2-BD59-A6C34878D82A}">
                    <a16:rowId xmlns:a16="http://schemas.microsoft.com/office/drawing/2014/main" val="3327062987"/>
                  </a:ext>
                </a:extLst>
              </a:tr>
              <a:tr h="1270811">
                <a:tc>
                  <a:txBody>
                    <a:bodyPr/>
                    <a:lstStyle/>
                    <a:p>
                      <a:pPr algn="ctr" rtl="1">
                        <a:lnSpc>
                          <a:spcPct val="115000"/>
                        </a:lnSpc>
                        <a:spcAft>
                          <a:spcPts val="1000"/>
                        </a:spcAft>
                      </a:pPr>
                      <a:r>
                        <a:rPr lang="en-US" sz="1400" dirty="0" err="1">
                          <a:effectLst/>
                          <a:latin typeface="Simplified Arabic" panose="02020603050405020304" pitchFamily="18" charset="-78"/>
                          <a:cs typeface="Simplified Arabic" panose="02020603050405020304" pitchFamily="18" charset="-78"/>
                        </a:rPr>
                        <a:t>نموذج</a:t>
                      </a:r>
                      <a:r>
                        <a:rPr lang="en-US" sz="1400" dirty="0">
                          <a:effectLst/>
                          <a:latin typeface="Simplified Arabic" panose="02020603050405020304" pitchFamily="18" charset="-78"/>
                          <a:cs typeface="Simplified Arabic" panose="02020603050405020304" pitchFamily="18" charset="-78"/>
                        </a:rPr>
                        <a:t> SERVQUAL</a:t>
                      </a:r>
                      <a:endParaRPr lang="fr-DZ" sz="1400" dirty="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tc>
                <a:tc>
                  <a:txBody>
                    <a:bodyPr/>
                    <a:lstStyle/>
                    <a:p>
                      <a:pPr algn="ctr" rtl="1">
                        <a:lnSpc>
                          <a:spcPct val="115000"/>
                        </a:lnSpc>
                        <a:spcAft>
                          <a:spcPts val="1000"/>
                        </a:spcAft>
                      </a:pPr>
                      <a:r>
                        <a:rPr lang="en-US" sz="1400" dirty="0">
                          <a:effectLst/>
                          <a:latin typeface="Simplified Arabic" panose="02020603050405020304" pitchFamily="18" charset="-78"/>
                          <a:cs typeface="Simplified Arabic" panose="02020603050405020304" pitchFamily="18" charset="-78"/>
                        </a:rPr>
                        <a:t>Parasuraman, Zeithaml &amp; Berry (1988): </a:t>
                      </a:r>
                      <a:r>
                        <a:rPr lang="ar-SA" sz="1400" dirty="0">
                          <a:effectLst/>
                          <a:latin typeface="Simplified Arabic" panose="02020603050405020304" pitchFamily="18" charset="-78"/>
                          <a:cs typeface="Simplified Arabic" panose="02020603050405020304" pitchFamily="18" charset="-78"/>
                        </a:rPr>
                        <a:t> </a:t>
                      </a:r>
                    </a:p>
                    <a:p>
                      <a:pPr algn="ctr" rtl="1">
                        <a:lnSpc>
                          <a:spcPct val="115000"/>
                        </a:lnSpc>
                        <a:spcAft>
                          <a:spcPts val="1000"/>
                        </a:spcAft>
                      </a:pPr>
                      <a:r>
                        <a:rPr lang="en-US" sz="1400" dirty="0" err="1">
                          <a:effectLst/>
                          <a:latin typeface="Simplified Arabic" panose="02020603050405020304" pitchFamily="18" charset="-78"/>
                          <a:cs typeface="Simplified Arabic" panose="02020603050405020304" pitchFamily="18" charset="-78"/>
                        </a:rPr>
                        <a:t>أداة</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لقياس</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جودة</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الخدمة</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من</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خلال</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المقارنة</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بين</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توقعات</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المستفيدين</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وتجاربهم</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الفعلية</a:t>
                      </a:r>
                      <a:r>
                        <a:rPr lang="en-US" sz="1400" dirty="0">
                          <a:effectLst/>
                          <a:latin typeface="Simplified Arabic" panose="02020603050405020304" pitchFamily="18" charset="-78"/>
                          <a:cs typeface="Simplified Arabic" panose="02020603050405020304" pitchFamily="18" charset="-78"/>
                        </a:rPr>
                        <a:t>.</a:t>
                      </a:r>
                      <a:endParaRPr lang="fr-DZ" sz="1400" dirty="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tc>
                <a:tc>
                  <a:txBody>
                    <a:bodyPr/>
                    <a:lstStyle/>
                    <a:p>
                      <a:pPr algn="ctr" rtl="1">
                        <a:lnSpc>
                          <a:spcPct val="115000"/>
                        </a:lnSpc>
                        <a:spcAft>
                          <a:spcPts val="1000"/>
                        </a:spcAft>
                      </a:pPr>
                      <a:r>
                        <a:rPr lang="en-US" sz="1400">
                          <a:effectLst/>
                          <a:latin typeface="Simplified Arabic" panose="02020603050405020304" pitchFamily="18" charset="-78"/>
                          <a:cs typeface="Simplified Arabic" panose="02020603050405020304" pitchFamily="18" charset="-78"/>
                        </a:rPr>
                        <a:t>قياس جودة الخدمة عبر مقارنة توقعات العملاء بتجربتهم الفعلية.</a:t>
                      </a:r>
                      <a:endParaRPr lang="fr-DZ" sz="140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tc>
                <a:tc>
                  <a:txBody>
                    <a:bodyPr/>
                    <a:lstStyle/>
                    <a:p>
                      <a:pPr algn="ctr" rtl="1">
                        <a:lnSpc>
                          <a:spcPct val="115000"/>
                        </a:lnSpc>
                        <a:spcAft>
                          <a:spcPts val="1000"/>
                        </a:spcAft>
                      </a:pPr>
                      <a:r>
                        <a:rPr lang="en-US" sz="1400">
                          <a:effectLst/>
                          <a:latin typeface="Simplified Arabic" panose="02020603050405020304" pitchFamily="18" charset="-78"/>
                          <a:cs typeface="Simplified Arabic" panose="02020603050405020304" pitchFamily="18" charset="-78"/>
                        </a:rPr>
                        <a:t>- الملموسية</a:t>
                      </a:r>
                      <a:br>
                        <a:rPr lang="en-US" sz="1400">
                          <a:effectLst/>
                          <a:latin typeface="Simplified Arabic" panose="02020603050405020304" pitchFamily="18" charset="-78"/>
                          <a:cs typeface="Simplified Arabic" panose="02020603050405020304" pitchFamily="18" charset="-78"/>
                        </a:rPr>
                      </a:br>
                      <a:r>
                        <a:rPr lang="en-US" sz="1400">
                          <a:effectLst/>
                          <a:latin typeface="Simplified Arabic" panose="02020603050405020304" pitchFamily="18" charset="-78"/>
                          <a:cs typeface="Simplified Arabic" panose="02020603050405020304" pitchFamily="18" charset="-78"/>
                        </a:rPr>
                        <a:t>- الاعتمادية</a:t>
                      </a:r>
                      <a:br>
                        <a:rPr lang="en-US" sz="1400">
                          <a:effectLst/>
                          <a:latin typeface="Simplified Arabic" panose="02020603050405020304" pitchFamily="18" charset="-78"/>
                          <a:cs typeface="Simplified Arabic" panose="02020603050405020304" pitchFamily="18" charset="-78"/>
                        </a:rPr>
                      </a:br>
                      <a:r>
                        <a:rPr lang="en-US" sz="1400">
                          <a:effectLst/>
                          <a:latin typeface="Simplified Arabic" panose="02020603050405020304" pitchFamily="18" charset="-78"/>
                          <a:cs typeface="Simplified Arabic" panose="02020603050405020304" pitchFamily="18" charset="-78"/>
                        </a:rPr>
                        <a:t>- الاستجابة</a:t>
                      </a:r>
                      <a:br>
                        <a:rPr lang="en-US" sz="1400">
                          <a:effectLst/>
                          <a:latin typeface="Simplified Arabic" panose="02020603050405020304" pitchFamily="18" charset="-78"/>
                          <a:cs typeface="Simplified Arabic" panose="02020603050405020304" pitchFamily="18" charset="-78"/>
                        </a:rPr>
                      </a:br>
                      <a:r>
                        <a:rPr lang="en-US" sz="1400">
                          <a:effectLst/>
                          <a:latin typeface="Simplified Arabic" panose="02020603050405020304" pitchFamily="18" charset="-78"/>
                          <a:cs typeface="Simplified Arabic" panose="02020603050405020304" pitchFamily="18" charset="-78"/>
                        </a:rPr>
                        <a:t>- التعاطف</a:t>
                      </a:r>
                      <a:br>
                        <a:rPr lang="en-US" sz="1400">
                          <a:effectLst/>
                          <a:latin typeface="Simplified Arabic" panose="02020603050405020304" pitchFamily="18" charset="-78"/>
                          <a:cs typeface="Simplified Arabic" panose="02020603050405020304" pitchFamily="18" charset="-78"/>
                        </a:rPr>
                      </a:br>
                      <a:r>
                        <a:rPr lang="en-US" sz="1400">
                          <a:effectLst/>
                          <a:latin typeface="Simplified Arabic" panose="02020603050405020304" pitchFamily="18" charset="-78"/>
                          <a:cs typeface="Simplified Arabic" panose="02020603050405020304" pitchFamily="18" charset="-78"/>
                        </a:rPr>
                        <a:t>- الضمان</a:t>
                      </a:r>
                      <a:endParaRPr lang="fr-DZ" sz="140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tc>
                <a:tc>
                  <a:txBody>
                    <a:bodyPr/>
                    <a:lstStyle/>
                    <a:p>
                      <a:pPr algn="ctr" rtl="1">
                        <a:lnSpc>
                          <a:spcPct val="115000"/>
                        </a:lnSpc>
                        <a:spcAft>
                          <a:spcPts val="1000"/>
                        </a:spcAft>
                      </a:pPr>
                      <a:r>
                        <a:rPr lang="en-US" sz="1400">
                          <a:effectLst/>
                          <a:latin typeface="Simplified Arabic" panose="02020603050405020304" pitchFamily="18" charset="-78"/>
                          <a:cs typeface="Simplified Arabic" panose="02020603050405020304" pitchFamily="18" charset="-78"/>
                        </a:rPr>
                        <a:t>تقييم أداء المستشفيات، الجامعات، الجمعيات الخيرية، والخدمات التعليمية أو الإنسانية.</a:t>
                      </a:r>
                      <a:endParaRPr lang="fr-DZ" sz="140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tc>
                <a:extLst>
                  <a:ext uri="{0D108BD9-81ED-4DB2-BD59-A6C34878D82A}">
                    <a16:rowId xmlns:a16="http://schemas.microsoft.com/office/drawing/2014/main" val="380290859"/>
                  </a:ext>
                </a:extLst>
              </a:tr>
              <a:tr h="1148203">
                <a:tc>
                  <a:txBody>
                    <a:bodyPr/>
                    <a:lstStyle/>
                    <a:p>
                      <a:pPr algn="ctr" rtl="1">
                        <a:lnSpc>
                          <a:spcPct val="115000"/>
                        </a:lnSpc>
                        <a:spcAft>
                          <a:spcPts val="1000"/>
                        </a:spcAft>
                      </a:pPr>
                      <a:r>
                        <a:rPr lang="en-US" sz="1400">
                          <a:effectLst/>
                          <a:latin typeface="Simplified Arabic" panose="02020603050405020304" pitchFamily="18" charset="-78"/>
                          <a:cs typeface="Simplified Arabic" panose="02020603050405020304" pitchFamily="18" charset="-78"/>
                        </a:rPr>
                        <a:t>القيمة المشتركة (CSV)</a:t>
                      </a:r>
                      <a:endParaRPr lang="fr-DZ" sz="140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tc>
                <a:tc>
                  <a:txBody>
                    <a:bodyPr/>
                    <a:lstStyle/>
                    <a:p>
                      <a:pPr algn="ctr" rtl="1">
                        <a:lnSpc>
                          <a:spcPct val="115000"/>
                        </a:lnSpc>
                        <a:spcAft>
                          <a:spcPts val="1000"/>
                        </a:spcAft>
                      </a:pPr>
                      <a:r>
                        <a:rPr lang="en-US" sz="1400" dirty="0">
                          <a:effectLst/>
                          <a:latin typeface="Simplified Arabic" panose="02020603050405020304" pitchFamily="18" charset="-78"/>
                          <a:cs typeface="Simplified Arabic" panose="02020603050405020304" pitchFamily="18" charset="-78"/>
                        </a:rPr>
                        <a:t>Porter &amp; Kramer (2011): </a:t>
                      </a:r>
                      <a:endParaRPr lang="ar-SA" sz="1400" dirty="0">
                        <a:effectLst/>
                        <a:latin typeface="Simplified Arabic" panose="02020603050405020304" pitchFamily="18" charset="-78"/>
                        <a:cs typeface="Simplified Arabic" panose="02020603050405020304" pitchFamily="18" charset="-78"/>
                      </a:endParaRPr>
                    </a:p>
                    <a:p>
                      <a:pPr algn="ctr" rtl="1">
                        <a:lnSpc>
                          <a:spcPct val="115000"/>
                        </a:lnSpc>
                        <a:spcAft>
                          <a:spcPts val="1000"/>
                        </a:spcAft>
                      </a:pPr>
                      <a:r>
                        <a:rPr lang="en-US" sz="1400" dirty="0" err="1">
                          <a:effectLst/>
                          <a:latin typeface="Simplified Arabic" panose="02020603050405020304" pitchFamily="18" charset="-78"/>
                          <a:cs typeface="Simplified Arabic" panose="02020603050405020304" pitchFamily="18" charset="-78"/>
                        </a:rPr>
                        <a:t>إطار</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استراتيجي</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يدمج</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بين</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تحقيق</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الأرباح</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الاقتصادية</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وخلق</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قيمة</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اجتماعية</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في</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آن</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واحد</a:t>
                      </a:r>
                      <a:r>
                        <a:rPr lang="en-US" sz="1400" dirty="0">
                          <a:effectLst/>
                          <a:latin typeface="Simplified Arabic" panose="02020603050405020304" pitchFamily="18" charset="-78"/>
                          <a:cs typeface="Simplified Arabic" panose="02020603050405020304" pitchFamily="18" charset="-78"/>
                        </a:rPr>
                        <a:t>.</a:t>
                      </a:r>
                      <a:endParaRPr lang="fr-DZ" sz="1400" dirty="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tc>
                <a:tc>
                  <a:txBody>
                    <a:bodyPr/>
                    <a:lstStyle/>
                    <a:p>
                      <a:pPr algn="ctr" rtl="1">
                        <a:lnSpc>
                          <a:spcPct val="115000"/>
                        </a:lnSpc>
                        <a:spcAft>
                          <a:spcPts val="1000"/>
                        </a:spcAft>
                      </a:pPr>
                      <a:r>
                        <a:rPr lang="en-US" sz="1400">
                          <a:effectLst/>
                          <a:latin typeface="Simplified Arabic" panose="02020603050405020304" pitchFamily="18" charset="-78"/>
                          <a:cs typeface="Simplified Arabic" panose="02020603050405020304" pitchFamily="18" charset="-78"/>
                        </a:rPr>
                        <a:t>الدمج بين القيمة الاقتصادية والقيمة الاجتماعية لتحقيق نمو مستدام.</a:t>
                      </a:r>
                      <a:endParaRPr lang="fr-DZ" sz="140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tc>
                <a:tc>
                  <a:txBody>
                    <a:bodyPr/>
                    <a:lstStyle/>
                    <a:p>
                      <a:pPr algn="ctr" rtl="1">
                        <a:lnSpc>
                          <a:spcPct val="115000"/>
                        </a:lnSpc>
                        <a:spcAft>
                          <a:spcPts val="1000"/>
                        </a:spcAft>
                      </a:pPr>
                      <a:r>
                        <a:rPr lang="en-US" sz="1400">
                          <a:effectLst/>
                          <a:latin typeface="Simplified Arabic" panose="02020603050405020304" pitchFamily="18" charset="-78"/>
                          <a:cs typeface="Simplified Arabic" panose="02020603050405020304" pitchFamily="18" charset="-78"/>
                        </a:rPr>
                        <a:t>- إعادة تعريف المنتجات والأسواق</a:t>
                      </a:r>
                      <a:br>
                        <a:rPr lang="en-US" sz="1400">
                          <a:effectLst/>
                          <a:latin typeface="Simplified Arabic" panose="02020603050405020304" pitchFamily="18" charset="-78"/>
                          <a:cs typeface="Simplified Arabic" panose="02020603050405020304" pitchFamily="18" charset="-78"/>
                        </a:rPr>
                      </a:br>
                      <a:r>
                        <a:rPr lang="en-US" sz="1400">
                          <a:effectLst/>
                          <a:latin typeface="Simplified Arabic" panose="02020603050405020304" pitchFamily="18" charset="-78"/>
                          <a:cs typeface="Simplified Arabic" panose="02020603050405020304" pitchFamily="18" charset="-78"/>
                        </a:rPr>
                        <a:t>- إعادة صياغة سلسلة القيمة</a:t>
                      </a:r>
                      <a:br>
                        <a:rPr lang="en-US" sz="1400">
                          <a:effectLst/>
                          <a:latin typeface="Simplified Arabic" panose="02020603050405020304" pitchFamily="18" charset="-78"/>
                          <a:cs typeface="Simplified Arabic" panose="02020603050405020304" pitchFamily="18" charset="-78"/>
                        </a:rPr>
                      </a:br>
                      <a:r>
                        <a:rPr lang="en-US" sz="1400">
                          <a:effectLst/>
                          <a:latin typeface="Simplified Arabic" panose="02020603050405020304" pitchFamily="18" charset="-78"/>
                          <a:cs typeface="Simplified Arabic" panose="02020603050405020304" pitchFamily="18" charset="-78"/>
                        </a:rPr>
                        <a:t>- تنمية الروابط المحلية</a:t>
                      </a:r>
                      <a:endParaRPr lang="fr-DZ" sz="140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tc>
                <a:tc>
                  <a:txBody>
                    <a:bodyPr/>
                    <a:lstStyle/>
                    <a:p>
                      <a:pPr algn="ctr" rtl="1">
                        <a:lnSpc>
                          <a:spcPct val="115000"/>
                        </a:lnSpc>
                        <a:spcAft>
                          <a:spcPts val="1000"/>
                        </a:spcAft>
                      </a:pPr>
                      <a:r>
                        <a:rPr lang="en-US" sz="1400" dirty="0" err="1">
                          <a:effectLst/>
                          <a:latin typeface="Simplified Arabic" panose="02020603050405020304" pitchFamily="18" charset="-78"/>
                          <a:cs typeface="Simplified Arabic" panose="02020603050405020304" pitchFamily="18" charset="-78"/>
                        </a:rPr>
                        <a:t>الشراكات</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مع</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القطاع</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الخاص</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التنمية</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المستدامة</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ابتكار</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مشاريع</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ذات</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أثر</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اقتصادي</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واجتماعي</a:t>
                      </a:r>
                      <a:r>
                        <a:rPr lang="en-US" sz="1400" dirty="0">
                          <a:effectLst/>
                          <a:latin typeface="Simplified Arabic" panose="02020603050405020304" pitchFamily="18" charset="-78"/>
                          <a:cs typeface="Simplified Arabic" panose="02020603050405020304" pitchFamily="18" charset="-78"/>
                        </a:rPr>
                        <a:t> </a:t>
                      </a:r>
                      <a:r>
                        <a:rPr lang="en-US" sz="1400" dirty="0" err="1">
                          <a:effectLst/>
                          <a:latin typeface="Simplified Arabic" panose="02020603050405020304" pitchFamily="18" charset="-78"/>
                          <a:cs typeface="Simplified Arabic" panose="02020603050405020304" pitchFamily="18" charset="-78"/>
                        </a:rPr>
                        <a:t>معاً</a:t>
                      </a:r>
                      <a:r>
                        <a:rPr lang="en-US" sz="1400" dirty="0">
                          <a:effectLst/>
                          <a:latin typeface="Simplified Arabic" panose="02020603050405020304" pitchFamily="18" charset="-78"/>
                          <a:cs typeface="Simplified Arabic" panose="02020603050405020304" pitchFamily="18" charset="-78"/>
                        </a:rPr>
                        <a:t>.</a:t>
                      </a:r>
                      <a:endParaRPr lang="fr-DZ" sz="1400" dirty="0">
                        <a:effectLst/>
                        <a:latin typeface="Simplified Arabic" panose="02020603050405020304" pitchFamily="18" charset="-78"/>
                        <a:ea typeface="MS Mincho" panose="02020609040205080304" pitchFamily="49" charset="-128"/>
                        <a:cs typeface="Simplified Arabic" panose="02020603050405020304" pitchFamily="18" charset="-78"/>
                      </a:endParaRPr>
                    </a:p>
                  </a:txBody>
                  <a:tcPr marL="47518" marR="47518" marT="0" marB="0"/>
                </a:tc>
                <a:extLst>
                  <a:ext uri="{0D108BD9-81ED-4DB2-BD59-A6C34878D82A}">
                    <a16:rowId xmlns:a16="http://schemas.microsoft.com/office/drawing/2014/main" val="227751541"/>
                  </a:ext>
                </a:extLst>
              </a:tr>
            </a:tbl>
          </a:graphicData>
        </a:graphic>
      </p:graphicFrame>
    </p:spTree>
    <p:extLst>
      <p:ext uri="{BB962C8B-B14F-4D97-AF65-F5344CB8AC3E}">
        <p14:creationId xmlns:p14="http://schemas.microsoft.com/office/powerpoint/2010/main" val="3082683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BAC0B-FDF5-4211-835C-DFDA637E0136}"/>
              </a:ext>
            </a:extLst>
          </p:cNvPr>
          <p:cNvSpPr>
            <a:spLocks noGrp="1"/>
          </p:cNvSpPr>
          <p:nvPr>
            <p:ph type="title"/>
          </p:nvPr>
        </p:nvSpPr>
        <p:spPr/>
        <p:txBody>
          <a:bodyPr/>
          <a:lstStyle/>
          <a:p>
            <a:pPr algn="ctr"/>
            <a:r>
              <a:rPr lang="ar-SA" b="1" dirty="0"/>
              <a:t>وأنت ما هي المنظمات غير الربحية التي تعرفها؟</a:t>
            </a:r>
            <a:endParaRPr lang="fr-DZ" b="1" dirty="0"/>
          </a:p>
        </p:txBody>
      </p:sp>
      <p:pic>
        <p:nvPicPr>
          <p:cNvPr id="12290" name="Picture 2" descr="Stock Photography Question Mark Illustration Png Clipart Cartoon | My ...">
            <a:extLst>
              <a:ext uri="{FF2B5EF4-FFF2-40B4-BE49-F238E27FC236}">
                <a16:creationId xmlns:a16="http://schemas.microsoft.com/office/drawing/2014/main" id="{01C9796D-1D8D-4D06-860C-1798AAC98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9188" y="1215851"/>
            <a:ext cx="7586506" cy="564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05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1242646" y="0"/>
            <a:ext cx="9144000" cy="1045029"/>
          </a:xfrm>
        </p:spPr>
        <p:txBody>
          <a:bodyPr/>
          <a:lstStyle/>
          <a:p>
            <a:r>
              <a:rPr lang="ar-SA" b="1" dirty="0"/>
              <a:t>المحاضرة الأولى</a:t>
            </a:r>
            <a:r>
              <a:rPr lang="ar-SA" dirty="0"/>
              <a:t>:</a:t>
            </a:r>
            <a:endParaRPr lang="fr-DZ" dirty="0"/>
          </a:p>
        </p:txBody>
      </p:sp>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7"/>
            <a:ext cx="12192000" cy="1848896"/>
          </a:xfrm>
        </p:spPr>
        <p:txBody>
          <a:bodyPr>
            <a:normAutofit/>
          </a:bodyPr>
          <a:lstStyle/>
          <a:p>
            <a:r>
              <a:rPr lang="ar-DZ" sz="5400" b="1" dirty="0">
                <a:solidFill>
                  <a:srgbClr val="000000"/>
                </a:solidFill>
                <a:effectLst/>
                <a:ea typeface="Calibri" panose="020F0502020204030204" pitchFamily="34" charset="0"/>
                <a:cs typeface="Times New Roman" panose="02020603050405020304" pitchFamily="18" charset="0"/>
              </a:rPr>
              <a:t>مقدمة في مفهوم التسويق في المؤسسات غير الربحية</a:t>
            </a:r>
            <a:endParaRPr lang="fr-FR" sz="5400" b="1" dirty="0">
              <a:solidFill>
                <a:srgbClr val="000000"/>
              </a:solidFill>
              <a:effectLst/>
              <a:ea typeface="Calibri" panose="020F0502020204030204" pitchFamily="34" charset="0"/>
              <a:cs typeface="Times New Roman" panose="02020603050405020304" pitchFamily="18" charset="0"/>
            </a:endParaRPr>
          </a:p>
          <a:p>
            <a:r>
              <a:rPr lang="fr-FR"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Marketing for non-profit Organizations</a:t>
            </a:r>
          </a:p>
        </p:txBody>
      </p:sp>
      <p:pic>
        <p:nvPicPr>
          <p:cNvPr id="4" name="Picture 8" descr="What is a Nonprofit Organization?">
            <a:extLst>
              <a:ext uri="{FF2B5EF4-FFF2-40B4-BE49-F238E27FC236}">
                <a16:creationId xmlns:a16="http://schemas.microsoft.com/office/drawing/2014/main" id="{45741DF8-5E86-4F46-86C4-298106084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2910"/>
            <a:ext cx="12299181" cy="4175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9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AD0D39-0CDF-4667-BC91-A8F0F8072362}"/>
              </a:ext>
            </a:extLst>
          </p:cNvPr>
          <p:cNvSpPr>
            <a:spLocks noGrp="1"/>
          </p:cNvSpPr>
          <p:nvPr>
            <p:ph type="title"/>
          </p:nvPr>
        </p:nvSpPr>
        <p:spPr>
          <a:xfrm>
            <a:off x="1305612" y="299137"/>
            <a:ext cx="10515600" cy="1325563"/>
          </a:xfrm>
        </p:spPr>
        <p:txBody>
          <a:bodyPr/>
          <a:lstStyle/>
          <a:p>
            <a:pPr algn="r" rtl="1"/>
            <a:r>
              <a:rPr lang="ar-SA" b="1" dirty="0"/>
              <a:t>مقدمة</a:t>
            </a:r>
            <a:endParaRPr lang="fr-DZ" b="1" dirty="0"/>
          </a:p>
        </p:txBody>
      </p:sp>
      <p:sp>
        <p:nvSpPr>
          <p:cNvPr id="3" name="Espace réservé du contenu 2">
            <a:extLst>
              <a:ext uri="{FF2B5EF4-FFF2-40B4-BE49-F238E27FC236}">
                <a16:creationId xmlns:a16="http://schemas.microsoft.com/office/drawing/2014/main" id="{15158DEA-42ED-4068-8B93-FB519432EBBC}"/>
              </a:ext>
            </a:extLst>
          </p:cNvPr>
          <p:cNvSpPr>
            <a:spLocks noGrp="1"/>
          </p:cNvSpPr>
          <p:nvPr>
            <p:ph idx="1"/>
          </p:nvPr>
        </p:nvSpPr>
        <p:spPr>
          <a:xfrm>
            <a:off x="254523" y="1140643"/>
            <a:ext cx="11764651" cy="5418219"/>
          </a:xfrm>
        </p:spPr>
        <p:txBody>
          <a:bodyPr>
            <a:normAutofit lnSpcReduction="10000"/>
          </a:bodyPr>
          <a:lstStyle/>
          <a:p>
            <a:pPr marL="0" indent="0" algn="just" rtl="1">
              <a:buNone/>
            </a:pPr>
            <a:r>
              <a:rPr lang="ar-SA" sz="3200" dirty="0">
                <a:effectLst/>
                <a:latin typeface="Calibri" panose="020F0502020204030204" pitchFamily="34" charset="0"/>
                <a:ea typeface="Calibri" panose="020F0502020204030204" pitchFamily="34" charset="0"/>
                <a:cs typeface="+mj-cs"/>
              </a:rPr>
              <a:t>شهد التسويق تحولا كبيرا في تعريفه ومجالات تطبيقه منذ منتصف القرن العشرين. وإذا كان قد ارتبط في البداية بالأنشطة التجارية والشركات الهادفة للربح، فإن الفكر التسويقي توسع ليشمل قطاعات أخرى تسعى لتحقيق أهداف اجتماعية، ثقافية، بيئية أو إنسانية. </a:t>
            </a:r>
            <a:r>
              <a:rPr lang="ar-SA" sz="3200" dirty="0">
                <a:effectLst/>
                <a:latin typeface="Calibri" panose="020F0502020204030204" pitchFamily="34" charset="0"/>
                <a:ea typeface="Calibri" panose="020F0502020204030204" pitchFamily="34" charset="0"/>
                <a:cs typeface="Simplified Arabic" panose="02020603050405020304" pitchFamily="18" charset="-78"/>
              </a:rPr>
              <a:t>ولم يعد ذلك التسويق التقليدي الذي كان ينظر له كوظيفة مرتبطة بالقطاع الربحي، تهدف إلى خلق القيمة الاقتصادية من خلال إشباع حاجات المستهلكين وتعظيم الأرباح. لبرز منذ سبعينيات القرن الماضي مدارس فكرية جديدة أكدت أنّ المبادئ والأساليب التسويقية يمكن أن تكون ذات جدوى عالية في مجالات غير ربحية، مثل: المؤسسات الخيرية، الجمعيات الثقافية، الجامعات، المستشفيات، المنظمات الحكومية، والمؤسسات الدولية. هذا التحول قاد إلى ظهور مفهوم التسويق في المؤسسات غير الربحية كحقل مستقل نسبيا يستجيب لخصوصيات هذه الكيانات</a:t>
            </a:r>
            <a:r>
              <a:rPr lang="fr-DZ" sz="3200" dirty="0">
                <a:effectLst/>
                <a:latin typeface="Simplified Arabic" panose="02020603050405020304" pitchFamily="18" charset="-78"/>
                <a:ea typeface="Calibri" panose="020F0502020204030204" pitchFamily="34" charset="0"/>
                <a:cs typeface="Arial" panose="020B0604020202020204" pitchFamily="34" charset="0"/>
              </a:rPr>
              <a:t>.</a:t>
            </a:r>
            <a:r>
              <a:rPr lang="ar-SA" sz="3200" dirty="0">
                <a:latin typeface="Calibri" panose="020F0502020204030204" pitchFamily="34" charset="0"/>
                <a:ea typeface="Calibri" panose="020F0502020204030204" pitchFamily="34" charset="0"/>
                <a:cs typeface="Arial" panose="020B0604020202020204" pitchFamily="34" charset="0"/>
              </a:rPr>
              <a:t> </a:t>
            </a:r>
            <a:r>
              <a:rPr lang="ar-SA" sz="3200" dirty="0">
                <a:effectLst/>
                <a:latin typeface="Calibri" panose="020F0502020204030204" pitchFamily="34" charset="0"/>
                <a:ea typeface="Calibri" panose="020F0502020204030204" pitchFamily="34" charset="0"/>
                <a:cs typeface="+mj-cs"/>
              </a:rPr>
              <a:t>وقد ساعد هذا التحول في إدماج المؤسسات غير الربحية ضمن دائرة الاهتمام الأكاديمي والعملي للتسويق، باعتبار أن هذه المؤسسات تواجه تحديات مشابهة لتلك الموجودة في السوق التقليدي، مثل المنافسة على الموارد، إرضاء المستفيدين، وإدارة السمعة</a:t>
            </a:r>
            <a:r>
              <a:rPr lang="fr-DZ" sz="3200" dirty="0">
                <a:effectLst/>
                <a:latin typeface="Simplified Arabic" panose="02020603050405020304" pitchFamily="18" charset="-78"/>
                <a:ea typeface="Calibri" panose="020F0502020204030204" pitchFamily="34" charset="0"/>
                <a:cs typeface="Arial" panose="020B0604020202020204" pitchFamily="34" charset="0"/>
              </a:rPr>
              <a:t>.</a:t>
            </a:r>
            <a:endParaRPr lang="fr-DZ"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3682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24AA5-5267-4D61-8EDD-D21456A1E133}"/>
              </a:ext>
            </a:extLst>
          </p:cNvPr>
          <p:cNvSpPr>
            <a:spLocks noGrp="1"/>
          </p:cNvSpPr>
          <p:nvPr>
            <p:ph type="title"/>
          </p:nvPr>
        </p:nvSpPr>
        <p:spPr/>
        <p:txBody>
          <a:bodyPr/>
          <a:lstStyle/>
          <a:p>
            <a:pPr algn="ctr"/>
            <a:r>
              <a:rPr lang="ar-SA" b="1" dirty="0"/>
              <a:t>تعريف المنظمة غير الربحية</a:t>
            </a:r>
            <a:endParaRPr lang="fr-DZ" b="1" dirty="0"/>
          </a:p>
        </p:txBody>
      </p:sp>
      <p:sp>
        <p:nvSpPr>
          <p:cNvPr id="4" name="Bulle narrative : rectangle à coins arrondis 3">
            <a:extLst>
              <a:ext uri="{FF2B5EF4-FFF2-40B4-BE49-F238E27FC236}">
                <a16:creationId xmlns:a16="http://schemas.microsoft.com/office/drawing/2014/main" id="{CDD6BE26-1662-4150-B096-75669E010402}"/>
              </a:ext>
            </a:extLst>
          </p:cNvPr>
          <p:cNvSpPr/>
          <p:nvPr/>
        </p:nvSpPr>
        <p:spPr>
          <a:xfrm>
            <a:off x="116955" y="2816769"/>
            <a:ext cx="6451042" cy="1082010"/>
          </a:xfrm>
          <a:prstGeom prst="wedgeRoundRectCallout">
            <a:avLst>
              <a:gd name="adj1" fmla="val -20248"/>
              <a:gd name="adj2" fmla="val 52045"/>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just" rtl="1"/>
            <a:r>
              <a:rPr lang="ar-SA" sz="2000" b="1" dirty="0">
                <a:cs typeface="+mj-cs"/>
              </a:rPr>
              <a:t>المنظمة غير الربحية هي منظمة تستخدم عادة التبرعات العامة و / أو الخاصة لتمويل مهمتها الخيرية للنهوض بقضية اجتماعية و / أو تقديم منفعة عامة.</a:t>
            </a:r>
            <a:endParaRPr lang="fr-FR" sz="2000" b="1" dirty="0">
              <a:cs typeface="+mj-cs"/>
            </a:endParaRPr>
          </a:p>
        </p:txBody>
      </p:sp>
      <p:sp>
        <p:nvSpPr>
          <p:cNvPr id="5" name="Bulle narrative : rectangle à coins arrondis 4">
            <a:extLst>
              <a:ext uri="{FF2B5EF4-FFF2-40B4-BE49-F238E27FC236}">
                <a16:creationId xmlns:a16="http://schemas.microsoft.com/office/drawing/2014/main" id="{B374C229-1E21-406A-A47C-7F9B717EB803}"/>
              </a:ext>
            </a:extLst>
          </p:cNvPr>
          <p:cNvSpPr/>
          <p:nvPr/>
        </p:nvSpPr>
        <p:spPr>
          <a:xfrm>
            <a:off x="227063" y="4123761"/>
            <a:ext cx="6451042" cy="2522135"/>
          </a:xfrm>
          <a:prstGeom prst="wedgeRoundRectCallout">
            <a:avLst>
              <a:gd name="adj1" fmla="val -19226"/>
              <a:gd name="adj2" fmla="val 49045"/>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just" rtl="1"/>
            <a:r>
              <a:rPr lang="ar-SA" sz="2400" b="1" dirty="0">
                <a:cs typeface="+mj-cs"/>
              </a:rPr>
              <a:t>يمكن أن تكون المنظمة غير الربحية مؤسسة أو جمعية أو ناديا يعتني برفاهية المجتمع أو تحسين البنية التحتية المحلية أو الهوايات أو الترفيه، على عكس المنظمة التجارية المكونة من المساهمين الذين يتلقون أرباحا، فإن أعضاء منظمة غير ربحية لا يحصلون على أي فائدة مالية منها، وإن حصلوا يجب إعادة استثمار أي ربح يتم تحقيقه في المنظمة. </a:t>
            </a:r>
            <a:endParaRPr lang="fr-DZ" sz="2400" b="1" dirty="0">
              <a:cs typeface="+mj-cs"/>
            </a:endParaRPr>
          </a:p>
          <a:p>
            <a:pPr algn="ctr" rtl="1"/>
            <a:endParaRPr lang="fr-DZ" b="1" dirty="0">
              <a:cs typeface="+mj-cs"/>
            </a:endParaRPr>
          </a:p>
        </p:txBody>
      </p:sp>
      <p:sp>
        <p:nvSpPr>
          <p:cNvPr id="3" name="Rectangle : coins arrondis 2">
            <a:extLst>
              <a:ext uri="{FF2B5EF4-FFF2-40B4-BE49-F238E27FC236}">
                <a16:creationId xmlns:a16="http://schemas.microsoft.com/office/drawing/2014/main" id="{AEDC27BB-CE73-42BE-855E-E88823AC8BA0}"/>
              </a:ext>
            </a:extLst>
          </p:cNvPr>
          <p:cNvSpPr/>
          <p:nvPr/>
        </p:nvSpPr>
        <p:spPr>
          <a:xfrm>
            <a:off x="6975835" y="1246409"/>
            <a:ext cx="4835165" cy="524646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rtl="1"/>
            <a:r>
              <a:rPr lang="ar-SA" sz="3200" b="1" dirty="0">
                <a:effectLst/>
                <a:latin typeface="Calibri" panose="020F0502020204030204" pitchFamily="34" charset="0"/>
                <a:ea typeface="Calibri" panose="020F0502020204030204" pitchFamily="34" charset="0"/>
                <a:cs typeface="Simplified Arabic" panose="02020603050405020304" pitchFamily="18" charset="-78"/>
              </a:rPr>
              <a:t>مجموعة من الأنشطة والعمليات التي تهدف إلى تحديد وفهم وتلبية احتياجات المستفيدين، المانحين، والمجتمع ككل، من خلال تبادل غير ربحي يسعى لتعزيز قيمة اجتماعية أو إنسانية أو ثقافية أو بيئية، بدلاً من تحقيق الربح المادي المباشر</a:t>
            </a:r>
            <a:r>
              <a:rPr lang="fr-DZ" sz="3200" b="1" dirty="0">
                <a:effectLst/>
                <a:latin typeface="Simplified Arabic" panose="02020603050405020304" pitchFamily="18" charset="-78"/>
                <a:ea typeface="Calibri" panose="020F0502020204030204" pitchFamily="34" charset="0"/>
                <a:cs typeface="Arial" panose="020B0604020202020204" pitchFamily="34" charset="0"/>
              </a:rPr>
              <a:t>.</a:t>
            </a:r>
            <a:endParaRPr lang="fr-DZ" sz="3200" b="1" dirty="0">
              <a:effectLst/>
              <a:latin typeface="Calibri" panose="020F0502020204030204" pitchFamily="34" charset="0"/>
              <a:ea typeface="Calibri" panose="020F0502020204030204" pitchFamily="34" charset="0"/>
              <a:cs typeface="Arial" panose="020B0604020202020204" pitchFamily="34" charset="0"/>
            </a:endParaRPr>
          </a:p>
          <a:p>
            <a:pPr algn="ctr"/>
            <a:endParaRPr lang="fr-DZ" sz="3200" b="1" dirty="0"/>
          </a:p>
        </p:txBody>
      </p:sp>
      <p:sp>
        <p:nvSpPr>
          <p:cNvPr id="8" name="Rectangle 7">
            <a:extLst>
              <a:ext uri="{FF2B5EF4-FFF2-40B4-BE49-F238E27FC236}">
                <a16:creationId xmlns:a16="http://schemas.microsoft.com/office/drawing/2014/main" id="{04B1DC03-9948-4187-A780-6A9D2A9AEE6A}"/>
              </a:ext>
            </a:extLst>
          </p:cNvPr>
          <p:cNvSpPr/>
          <p:nvPr/>
        </p:nvSpPr>
        <p:spPr>
          <a:xfrm>
            <a:off x="381000" y="1420737"/>
            <a:ext cx="6297105" cy="12270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rtl="1"/>
            <a:r>
              <a:rPr lang="ar-SA" sz="2400" b="1" dirty="0"/>
              <a:t>المؤسسة غير الربحية هي كيان لا يهدف إلى توزيع الأرباح على أعضائه أو مؤسسيه، بل يكرّس موارده لتحقيق غايات اجتماعية أو إنسانية.</a:t>
            </a:r>
            <a:endParaRPr lang="fr-DZ" sz="2400" b="1" dirty="0"/>
          </a:p>
        </p:txBody>
      </p:sp>
    </p:spTree>
    <p:extLst>
      <p:ext uri="{BB962C8B-B14F-4D97-AF65-F5344CB8AC3E}">
        <p14:creationId xmlns:p14="http://schemas.microsoft.com/office/powerpoint/2010/main" val="18280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677159" y="0"/>
            <a:ext cx="10515600" cy="1325563"/>
          </a:xfrm>
        </p:spPr>
        <p:txBody>
          <a:bodyPr/>
          <a:lstStyle/>
          <a:p>
            <a:pPr algn="ctr"/>
            <a:r>
              <a:rPr lang="ar-SA" b="1" dirty="0"/>
              <a:t>التطور التاريخي لمنظمات غير الربحية</a:t>
            </a:r>
            <a:r>
              <a:rPr lang="fr-FR" b="1" dirty="0"/>
              <a:t> </a:t>
            </a:r>
            <a:endParaRPr lang="fr-DZ" b="1" dirty="0"/>
          </a:p>
        </p:txBody>
      </p:sp>
      <p:sp>
        <p:nvSpPr>
          <p:cNvPr id="3" name="Ellipse 2">
            <a:extLst>
              <a:ext uri="{FF2B5EF4-FFF2-40B4-BE49-F238E27FC236}">
                <a16:creationId xmlns:a16="http://schemas.microsoft.com/office/drawing/2014/main" id="{C931CC0F-0505-4FF7-8CBB-8CDFB509D2D0}"/>
              </a:ext>
            </a:extLst>
          </p:cNvPr>
          <p:cNvSpPr/>
          <p:nvPr/>
        </p:nvSpPr>
        <p:spPr>
          <a:xfrm>
            <a:off x="8484124" y="1325563"/>
            <a:ext cx="3308808" cy="2328422"/>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rtl="1">
              <a:lnSpc>
                <a:spcPct val="107000"/>
              </a:lnSpc>
              <a:spcAft>
                <a:spcPts val="800"/>
              </a:spcAft>
            </a:pPr>
            <a:r>
              <a:rPr lang="ar-SA" sz="14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العصور القديمة</a:t>
            </a:r>
            <a:endParaRPr lang="fr-DZ" sz="1400" b="1"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ar-SA" sz="1400" b="1" dirty="0">
                <a:effectLst/>
                <a:latin typeface="Calibri" panose="020F0502020204030204" pitchFamily="34" charset="0"/>
                <a:ea typeface="Calibri" panose="020F0502020204030204" pitchFamily="34" charset="0"/>
                <a:cs typeface="Arial" panose="020B0604020202020204" pitchFamily="34" charset="0"/>
              </a:rPr>
              <a:t>في الحضارات القديمة (مصر، اليونان، روما)، ظهرت ممارسات تشبه العمل غير الربحي من خلال المعابد، الجمعيات الدينية، والمؤسسات الخيرية التي كانت تقدم المساعدات للفقراء أو تُعنى بالطقوس والأنشطة الثقافية.</a:t>
            </a:r>
            <a:endParaRPr lang="fr-DZ" sz="14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Ellipse 11">
            <a:extLst>
              <a:ext uri="{FF2B5EF4-FFF2-40B4-BE49-F238E27FC236}">
                <a16:creationId xmlns:a16="http://schemas.microsoft.com/office/drawing/2014/main" id="{2ECDFD0C-EBB6-4306-BE63-013737817788}"/>
              </a:ext>
            </a:extLst>
          </p:cNvPr>
          <p:cNvSpPr/>
          <p:nvPr/>
        </p:nvSpPr>
        <p:spPr>
          <a:xfrm>
            <a:off x="934825" y="4204355"/>
            <a:ext cx="3241249" cy="2339893"/>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rtl="1">
              <a:lnSpc>
                <a:spcPct val="107000"/>
              </a:lnSpc>
              <a:spcAft>
                <a:spcPts val="800"/>
              </a:spcAft>
            </a:pPr>
            <a:r>
              <a:rPr lang="ar-SA"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القرن 21</a:t>
            </a:r>
            <a:endParaRPr lang="fr-DZ"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ar-SA" sz="1200" b="1" dirty="0">
                <a:effectLst/>
                <a:latin typeface="Calibri" panose="020F0502020204030204" pitchFamily="34" charset="0"/>
                <a:ea typeface="Calibri" panose="020F0502020204030204" pitchFamily="34" charset="0"/>
                <a:cs typeface="Arial" panose="020B0604020202020204" pitchFamily="34" charset="0"/>
              </a:rPr>
              <a:t>تضاعف عدد المنظمات غير الربحية عالمياً بفضل العولمة والتكنولوجيا الرقمية.</a:t>
            </a:r>
            <a:r>
              <a:rPr lang="ar-SA" sz="1200" b="1" dirty="0">
                <a:latin typeface="Calibri" panose="020F0502020204030204" pitchFamily="34" charset="0"/>
                <a:ea typeface="Calibri" panose="020F0502020204030204" pitchFamily="34" charset="0"/>
                <a:cs typeface="Arial" panose="020B0604020202020204" pitchFamily="34" charset="0"/>
              </a:rPr>
              <a:t> </a:t>
            </a:r>
            <a:r>
              <a:rPr lang="ar-SA" sz="1200" b="1" dirty="0">
                <a:effectLst/>
                <a:latin typeface="Calibri" panose="020F0502020204030204" pitchFamily="34" charset="0"/>
                <a:ea typeface="Calibri" panose="020F0502020204030204" pitchFamily="34" charset="0"/>
                <a:cs typeface="Arial" panose="020B0604020202020204" pitchFamily="34" charset="0"/>
              </a:rPr>
              <a:t>ازدياد دورها في مجالات مثل: حقوق الإنسان، المناخ، التنمية المستدامة، والابتكار الاجتماعي.</a:t>
            </a:r>
            <a:r>
              <a:rPr lang="ar-SA" sz="1200" b="1" dirty="0">
                <a:latin typeface="Calibri" panose="020F0502020204030204" pitchFamily="34" charset="0"/>
                <a:ea typeface="Calibri" panose="020F0502020204030204" pitchFamily="34" charset="0"/>
                <a:cs typeface="Arial" panose="020B0604020202020204" pitchFamily="34" charset="0"/>
              </a:rPr>
              <a:t> </a:t>
            </a:r>
            <a:r>
              <a:rPr lang="ar-SA" sz="1200" b="1" dirty="0">
                <a:effectLst/>
                <a:latin typeface="Calibri" panose="020F0502020204030204" pitchFamily="34" charset="0"/>
                <a:ea typeface="Calibri" panose="020F0502020204030204" pitchFamily="34" charset="0"/>
                <a:cs typeface="Arial" panose="020B0604020202020204" pitchFamily="34" charset="0"/>
              </a:rPr>
              <a:t>الاعتماد على التمويل الجماعي (</a:t>
            </a:r>
            <a:r>
              <a:rPr lang="fr-DZ" sz="1200" b="1" dirty="0">
                <a:effectLst/>
                <a:latin typeface="Calibri" panose="020F0502020204030204" pitchFamily="34" charset="0"/>
                <a:ea typeface="Calibri" panose="020F0502020204030204" pitchFamily="34" charset="0"/>
                <a:cs typeface="Arial" panose="020B0604020202020204" pitchFamily="34" charset="0"/>
              </a:rPr>
              <a:t>Crowdfunding</a:t>
            </a:r>
            <a:r>
              <a:rPr lang="ar-SA" sz="1200" b="1" dirty="0">
                <a:effectLst/>
                <a:latin typeface="Calibri" panose="020F0502020204030204" pitchFamily="34" charset="0"/>
                <a:ea typeface="Calibri" panose="020F0502020204030204" pitchFamily="34" charset="0"/>
                <a:cs typeface="Arial" panose="020B0604020202020204" pitchFamily="34" charset="0"/>
              </a:rPr>
              <a:t>) والمنصات الرقمية للتبرع والتطوع.</a:t>
            </a:r>
            <a:r>
              <a:rPr lang="ar-SA" sz="1200" b="1" dirty="0">
                <a:latin typeface="Calibri" panose="020F0502020204030204" pitchFamily="34" charset="0"/>
                <a:ea typeface="Calibri" panose="020F0502020204030204" pitchFamily="34" charset="0"/>
                <a:cs typeface="Arial" panose="020B0604020202020204" pitchFamily="34" charset="0"/>
              </a:rPr>
              <a:t> </a:t>
            </a:r>
            <a:r>
              <a:rPr lang="ar-SA" sz="1200" b="1" dirty="0">
                <a:effectLst/>
                <a:latin typeface="Calibri" panose="020F0502020204030204" pitchFamily="34" charset="0"/>
                <a:ea typeface="Calibri" panose="020F0502020204030204" pitchFamily="34" charset="0"/>
                <a:cs typeface="Arial" panose="020B0604020202020204" pitchFamily="34" charset="0"/>
              </a:rPr>
              <a:t>تزايد الشراكات بين القطاع الخاص والمنظمات غير الربحية عبر برامج المسؤولية الاجتماعية (</a:t>
            </a:r>
            <a:r>
              <a:rPr lang="fr-DZ" sz="1200" b="1" dirty="0">
                <a:effectLst/>
                <a:latin typeface="Calibri" panose="020F0502020204030204" pitchFamily="34" charset="0"/>
                <a:ea typeface="Calibri" panose="020F0502020204030204" pitchFamily="34" charset="0"/>
                <a:cs typeface="Arial" panose="020B0604020202020204" pitchFamily="34" charset="0"/>
              </a:rPr>
              <a:t>CSR</a:t>
            </a:r>
            <a:r>
              <a:rPr lang="ar-SA" sz="1200" b="1" dirty="0">
                <a:effectLst/>
                <a:latin typeface="Calibri" panose="020F0502020204030204" pitchFamily="34" charset="0"/>
                <a:ea typeface="Calibri" panose="020F0502020204030204" pitchFamily="34" charset="0"/>
                <a:cs typeface="Arial" panose="020B0604020202020204" pitchFamily="34" charset="0"/>
              </a:rPr>
              <a:t>).</a:t>
            </a:r>
            <a:endParaRPr lang="fr-DZ" sz="1200" b="1" dirty="0">
              <a:effectLst/>
              <a:latin typeface="Calibri" panose="020F0502020204030204" pitchFamily="34" charset="0"/>
              <a:ea typeface="Calibri" panose="020F0502020204030204" pitchFamily="34" charset="0"/>
              <a:cs typeface="Arial" panose="020B0604020202020204" pitchFamily="34" charset="0"/>
            </a:endParaRPr>
          </a:p>
          <a:p>
            <a:pPr algn="ctr"/>
            <a:endParaRPr lang="fr-DZ" sz="1200" b="1" dirty="0"/>
          </a:p>
        </p:txBody>
      </p:sp>
      <p:sp>
        <p:nvSpPr>
          <p:cNvPr id="13" name="Ellipse 12">
            <a:extLst>
              <a:ext uri="{FF2B5EF4-FFF2-40B4-BE49-F238E27FC236}">
                <a16:creationId xmlns:a16="http://schemas.microsoft.com/office/drawing/2014/main" id="{45B43ED5-8429-4DDD-88EB-995B8EC267D7}"/>
              </a:ext>
            </a:extLst>
          </p:cNvPr>
          <p:cNvSpPr/>
          <p:nvPr/>
        </p:nvSpPr>
        <p:spPr>
          <a:xfrm>
            <a:off x="4711831" y="4128466"/>
            <a:ext cx="3308808" cy="2328422"/>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rtl="1">
              <a:lnSpc>
                <a:spcPct val="107000"/>
              </a:lnSpc>
              <a:spcAft>
                <a:spcPts val="800"/>
              </a:spcAft>
            </a:pPr>
            <a:r>
              <a:rPr lang="ar-SA" sz="1200" b="1" dirty="0">
                <a:effectLst/>
                <a:latin typeface="Calibri" panose="020F0502020204030204" pitchFamily="34" charset="0"/>
                <a:ea typeface="Calibri" panose="020F0502020204030204" pitchFamily="34" charset="0"/>
                <a:cs typeface="Arial" panose="020B0604020202020204" pitchFamily="34" charset="0"/>
              </a:rPr>
              <a:t> </a:t>
            </a:r>
            <a:r>
              <a:rPr lang="ar-SA"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القرن 20</a:t>
            </a:r>
            <a:endParaRPr lang="fr-DZ"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ar-SA" sz="1200" b="1" dirty="0">
                <a:effectLst/>
                <a:latin typeface="Calibri" panose="020F0502020204030204" pitchFamily="34" charset="0"/>
                <a:ea typeface="Calibri" panose="020F0502020204030204" pitchFamily="34" charset="0"/>
                <a:cs typeface="Arial" panose="020B0604020202020204" pitchFamily="34" charset="0"/>
              </a:rPr>
              <a:t>بعد الحربين العالميتين، ازداد عدد المنظمات غير الحكومية الدولية التي تهدف إلى الإغاثة، إعادة البناء، وتعزيز السلام.</a:t>
            </a:r>
            <a:r>
              <a:rPr lang="ar-SA" sz="1200" b="1" dirty="0">
                <a:latin typeface="Calibri" panose="020F0502020204030204" pitchFamily="34" charset="0"/>
                <a:ea typeface="Calibri" panose="020F0502020204030204" pitchFamily="34" charset="0"/>
                <a:cs typeface="Arial" panose="020B0604020202020204" pitchFamily="34" charset="0"/>
              </a:rPr>
              <a:t> ف</a:t>
            </a:r>
            <a:r>
              <a:rPr lang="ar-SA" sz="1200" b="1" dirty="0">
                <a:effectLst/>
                <a:latin typeface="Calibri" panose="020F0502020204030204" pitchFamily="34" charset="0"/>
                <a:ea typeface="Calibri" panose="020F0502020204030204" pitchFamily="34" charset="0"/>
                <a:cs typeface="Arial" panose="020B0604020202020204" pitchFamily="34" charset="0"/>
              </a:rPr>
              <a:t>تأسست الأمم المتحدة (1945) وما تبعها من منظمات متخصصة (اليونيسف، اليونسكو…) التي تعمل بآليات غير ربحية.</a:t>
            </a:r>
            <a:r>
              <a:rPr lang="ar-SA" sz="1200" b="1" dirty="0">
                <a:latin typeface="Calibri" panose="020F0502020204030204" pitchFamily="34" charset="0"/>
                <a:ea typeface="Calibri" panose="020F0502020204030204" pitchFamily="34" charset="0"/>
                <a:cs typeface="Arial" panose="020B0604020202020204" pitchFamily="34" charset="0"/>
              </a:rPr>
              <a:t> أما </a:t>
            </a:r>
            <a:r>
              <a:rPr lang="ar-SA" sz="1200" b="1" dirty="0">
                <a:effectLst/>
                <a:latin typeface="Calibri" panose="020F0502020204030204" pitchFamily="34" charset="0"/>
                <a:ea typeface="Calibri" panose="020F0502020204030204" pitchFamily="34" charset="0"/>
                <a:cs typeface="Arial" panose="020B0604020202020204" pitchFamily="34" charset="0"/>
              </a:rPr>
              <a:t>في الستينيات والسبعينيات، ارتبطت المنظمات غير الربحية بحركات الحقوق المدنية، البيئة، والتنمية الدولية.</a:t>
            </a:r>
            <a:endParaRPr lang="fr-DZ" sz="1200" b="1" dirty="0">
              <a:effectLst/>
              <a:latin typeface="Calibri" panose="020F0502020204030204" pitchFamily="34" charset="0"/>
              <a:ea typeface="Calibri" panose="020F0502020204030204" pitchFamily="34" charset="0"/>
              <a:cs typeface="Arial" panose="020B0604020202020204" pitchFamily="34" charset="0"/>
            </a:endParaRPr>
          </a:p>
          <a:p>
            <a:pPr algn="ctr"/>
            <a:endParaRPr lang="fr-DZ" sz="1200" b="1" dirty="0"/>
          </a:p>
        </p:txBody>
      </p:sp>
      <p:sp>
        <p:nvSpPr>
          <p:cNvPr id="14" name="Ellipse 13">
            <a:extLst>
              <a:ext uri="{FF2B5EF4-FFF2-40B4-BE49-F238E27FC236}">
                <a16:creationId xmlns:a16="http://schemas.microsoft.com/office/drawing/2014/main" id="{8B457659-F0CC-4A93-B857-9FD4514CFBFF}"/>
              </a:ext>
            </a:extLst>
          </p:cNvPr>
          <p:cNvSpPr/>
          <p:nvPr/>
        </p:nvSpPr>
        <p:spPr>
          <a:xfrm>
            <a:off x="8788924" y="4215826"/>
            <a:ext cx="3308808" cy="2328422"/>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rtl="1">
              <a:lnSpc>
                <a:spcPct val="107000"/>
              </a:lnSpc>
              <a:spcAft>
                <a:spcPts val="800"/>
              </a:spcAft>
            </a:pPr>
            <a:r>
              <a:rPr lang="ar-SA" sz="14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القرن 19</a:t>
            </a:r>
            <a:endParaRPr lang="fr-DZ" sz="1400" b="1"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ar-SA" sz="1400" b="1" dirty="0">
                <a:effectLst/>
                <a:latin typeface="Calibri" panose="020F0502020204030204" pitchFamily="34" charset="0"/>
                <a:ea typeface="Calibri" panose="020F0502020204030204" pitchFamily="34" charset="0"/>
                <a:cs typeface="Arial" panose="020B0604020202020204" pitchFamily="34" charset="0"/>
              </a:rPr>
              <a:t>الثورة الصناعية أدت إلى تفاقم الفقر والظروف الاجتماعية، ما عزز دور الجمعيات الخيرية والمنظمات التطوعية.</a:t>
            </a:r>
            <a:r>
              <a:rPr lang="ar-SA" sz="1400" b="1" dirty="0">
                <a:latin typeface="Calibri" panose="020F0502020204030204" pitchFamily="34" charset="0"/>
                <a:ea typeface="Calibri" panose="020F0502020204030204" pitchFamily="34" charset="0"/>
                <a:cs typeface="Arial" panose="020B0604020202020204" pitchFamily="34" charset="0"/>
              </a:rPr>
              <a:t> لت</a:t>
            </a:r>
            <a:r>
              <a:rPr lang="ar-SA" sz="1400" b="1" dirty="0">
                <a:effectLst/>
                <a:latin typeface="Calibri" panose="020F0502020204030204" pitchFamily="34" charset="0"/>
                <a:ea typeface="Calibri" panose="020F0502020204030204" pitchFamily="34" charset="0"/>
                <a:cs typeface="Arial" panose="020B0604020202020204" pitchFamily="34" charset="0"/>
              </a:rPr>
              <a:t>تأسس منظمات بارزة مثل:</a:t>
            </a:r>
            <a:r>
              <a:rPr lang="ar-SA" sz="1400" b="1" dirty="0">
                <a:latin typeface="Calibri" panose="020F0502020204030204" pitchFamily="34" charset="0"/>
                <a:ea typeface="Calibri" panose="020F0502020204030204" pitchFamily="34" charset="0"/>
                <a:cs typeface="Arial" panose="020B0604020202020204" pitchFamily="34" charset="0"/>
              </a:rPr>
              <a:t> </a:t>
            </a:r>
            <a:r>
              <a:rPr lang="ar-SA" sz="1400" b="1" dirty="0">
                <a:effectLst/>
                <a:latin typeface="Calibri" panose="020F0502020204030204" pitchFamily="34" charset="0"/>
                <a:ea typeface="Calibri" panose="020F0502020204030204" pitchFamily="34" charset="0"/>
                <a:cs typeface="Arial" panose="020B0604020202020204" pitchFamily="34" charset="0"/>
              </a:rPr>
              <a:t>الصليب الأحمر الدولي (1863) لتقديم الإغاثة الإنسانية.</a:t>
            </a:r>
            <a:r>
              <a:rPr lang="ar-SA" sz="1400" b="1" dirty="0">
                <a:latin typeface="Calibri" panose="020F0502020204030204" pitchFamily="34" charset="0"/>
                <a:ea typeface="Calibri" panose="020F0502020204030204" pitchFamily="34" charset="0"/>
                <a:cs typeface="Arial" panose="020B0604020202020204" pitchFamily="34" charset="0"/>
              </a:rPr>
              <a:t> أيضا </a:t>
            </a:r>
            <a:r>
              <a:rPr lang="ar-SA" sz="1400" b="1" dirty="0">
                <a:effectLst/>
                <a:latin typeface="Calibri" panose="020F0502020204030204" pitchFamily="34" charset="0"/>
                <a:ea typeface="Calibri" panose="020F0502020204030204" pitchFamily="34" charset="0"/>
                <a:cs typeface="Arial" panose="020B0604020202020204" pitchFamily="34" charset="0"/>
              </a:rPr>
              <a:t>الجمعيات النسوية التي ساهمت في الدفاع عن حقوق المرأة والتعليم.</a:t>
            </a:r>
            <a:endParaRPr lang="fr-DZ" sz="1400" b="1" dirty="0">
              <a:effectLst/>
              <a:latin typeface="Calibri" panose="020F0502020204030204" pitchFamily="34" charset="0"/>
              <a:ea typeface="Calibri" panose="020F0502020204030204" pitchFamily="34" charset="0"/>
              <a:cs typeface="Arial" panose="020B0604020202020204" pitchFamily="34" charset="0"/>
            </a:endParaRPr>
          </a:p>
          <a:p>
            <a:pPr algn="ctr"/>
            <a:endParaRPr lang="fr-DZ" sz="1400" b="1" dirty="0"/>
          </a:p>
        </p:txBody>
      </p:sp>
      <p:sp>
        <p:nvSpPr>
          <p:cNvPr id="15" name="Ellipse 14">
            <a:extLst>
              <a:ext uri="{FF2B5EF4-FFF2-40B4-BE49-F238E27FC236}">
                <a16:creationId xmlns:a16="http://schemas.microsoft.com/office/drawing/2014/main" id="{80E407CD-763E-49E7-A6E9-A29387DBD221}"/>
              </a:ext>
            </a:extLst>
          </p:cNvPr>
          <p:cNvSpPr/>
          <p:nvPr/>
        </p:nvSpPr>
        <p:spPr>
          <a:xfrm>
            <a:off x="1018881" y="1477963"/>
            <a:ext cx="3308808" cy="2328422"/>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rtl="1">
              <a:lnSpc>
                <a:spcPct val="107000"/>
              </a:lnSpc>
              <a:spcAft>
                <a:spcPts val="800"/>
              </a:spcAft>
            </a:pPr>
            <a:r>
              <a:rPr lang="ar-SA" sz="14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العصر الحديث المبكر (القرنين 16–18)</a:t>
            </a:r>
            <a:endParaRPr lang="fr-DZ" sz="1400" b="1"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ar-SA" sz="1400" b="1" dirty="0">
                <a:effectLst/>
                <a:latin typeface="Calibri" panose="020F0502020204030204" pitchFamily="34" charset="0"/>
                <a:ea typeface="Calibri" panose="020F0502020204030204" pitchFamily="34" charset="0"/>
                <a:cs typeface="Arial" panose="020B0604020202020204" pitchFamily="34" charset="0"/>
              </a:rPr>
              <a:t>توسعت الجمعيات الخيرية في أوروبا وأمريكا مع الإصلاح الديني البروتستانتي، حيث ظهرت منظمات تهتم بالتعليم، محو الأمية، ومساعدة الفقراء.</a:t>
            </a:r>
            <a:r>
              <a:rPr lang="ar-SA" sz="1400" b="1" dirty="0">
                <a:latin typeface="Calibri" panose="020F0502020204030204" pitchFamily="34" charset="0"/>
                <a:ea typeface="Calibri" panose="020F0502020204030204" pitchFamily="34" charset="0"/>
                <a:cs typeface="Arial" panose="020B0604020202020204" pitchFamily="34" charset="0"/>
              </a:rPr>
              <a:t> كما </a:t>
            </a:r>
            <a:r>
              <a:rPr lang="ar-SA" sz="1400" b="1" dirty="0">
                <a:effectLst/>
                <a:latin typeface="Calibri" panose="020F0502020204030204" pitchFamily="34" charset="0"/>
                <a:ea typeface="Calibri" panose="020F0502020204030204" pitchFamily="34" charset="0"/>
                <a:cs typeface="Arial" panose="020B0604020202020204" pitchFamily="34" charset="0"/>
              </a:rPr>
              <a:t>ظهرت الجمعيات العلمية والأكاديمية كأول أشكال المنظمات غير الربحية المرتبطة بالبحث والتعليم.</a:t>
            </a:r>
            <a:endParaRPr lang="fr-DZ" sz="1400" b="1" dirty="0">
              <a:effectLst/>
              <a:latin typeface="Calibri" panose="020F0502020204030204" pitchFamily="34" charset="0"/>
              <a:ea typeface="Calibri" panose="020F0502020204030204" pitchFamily="34" charset="0"/>
              <a:cs typeface="Arial" panose="020B0604020202020204" pitchFamily="34" charset="0"/>
            </a:endParaRPr>
          </a:p>
          <a:p>
            <a:pPr algn="ctr"/>
            <a:endParaRPr lang="fr-DZ" sz="1400" b="1" dirty="0"/>
          </a:p>
        </p:txBody>
      </p:sp>
      <p:sp>
        <p:nvSpPr>
          <p:cNvPr id="16" name="Ellipse 15">
            <a:extLst>
              <a:ext uri="{FF2B5EF4-FFF2-40B4-BE49-F238E27FC236}">
                <a16:creationId xmlns:a16="http://schemas.microsoft.com/office/drawing/2014/main" id="{5A8ABDD4-7D98-4A6C-927D-56AAD708028F}"/>
              </a:ext>
            </a:extLst>
          </p:cNvPr>
          <p:cNvSpPr/>
          <p:nvPr/>
        </p:nvSpPr>
        <p:spPr>
          <a:xfrm>
            <a:off x="4711831" y="1477963"/>
            <a:ext cx="3308808" cy="2328422"/>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rtl="1">
              <a:lnSpc>
                <a:spcPct val="107000"/>
              </a:lnSpc>
              <a:spcAft>
                <a:spcPts val="800"/>
              </a:spcAft>
            </a:pPr>
            <a:r>
              <a:rPr lang="ar-SA"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العصور الوسطى</a:t>
            </a:r>
            <a:endParaRPr lang="fr-DZ"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ar-SA" sz="1200" b="1" dirty="0">
                <a:effectLst/>
                <a:latin typeface="Calibri" panose="020F0502020204030204" pitchFamily="34" charset="0"/>
                <a:ea typeface="Calibri" panose="020F0502020204030204" pitchFamily="34" charset="0"/>
                <a:cs typeface="Arial" panose="020B0604020202020204" pitchFamily="34" charset="0"/>
              </a:rPr>
              <a:t>لعبت المؤسسات الدينية (الكنيسة في أوروبا، والأوقاف الإسلامية في العالم الإسلامي) دوراً محورياً في توفير التعليم، الصحة، والإغاثة للفقراء.</a:t>
            </a:r>
            <a:r>
              <a:rPr lang="ar-SA" sz="1200" b="1" dirty="0">
                <a:latin typeface="Calibri" panose="020F0502020204030204" pitchFamily="34" charset="0"/>
                <a:ea typeface="Calibri" panose="020F0502020204030204" pitchFamily="34" charset="0"/>
                <a:cs typeface="Arial" panose="020B0604020202020204" pitchFamily="34" charset="0"/>
              </a:rPr>
              <a:t> إذ </a:t>
            </a:r>
            <a:r>
              <a:rPr lang="ar-SA" sz="1200" b="1" dirty="0">
                <a:effectLst/>
                <a:latin typeface="Calibri" panose="020F0502020204030204" pitchFamily="34" charset="0"/>
                <a:ea typeface="Calibri" panose="020F0502020204030204" pitchFamily="34" charset="0"/>
                <a:cs typeface="Arial" panose="020B0604020202020204" pitchFamily="34" charset="0"/>
              </a:rPr>
              <a:t>نشأ مفهوم الوقف الإسلامي كآلية مؤسسية مستدامة لدعم الخدمات الاجتماعية (مدارس، مستشفيات، مساجد).</a:t>
            </a:r>
            <a:r>
              <a:rPr lang="ar-SA" sz="1200" b="1" dirty="0">
                <a:latin typeface="Calibri" panose="020F0502020204030204" pitchFamily="34" charset="0"/>
                <a:ea typeface="Calibri" panose="020F0502020204030204" pitchFamily="34" charset="0"/>
                <a:cs typeface="Arial" panose="020B0604020202020204" pitchFamily="34" charset="0"/>
              </a:rPr>
              <a:t> </a:t>
            </a:r>
            <a:r>
              <a:rPr lang="ar-SA" sz="1200" b="1" dirty="0">
                <a:effectLst/>
                <a:latin typeface="Calibri" panose="020F0502020204030204" pitchFamily="34" charset="0"/>
                <a:ea typeface="Calibri" panose="020F0502020204030204" pitchFamily="34" charset="0"/>
                <a:cs typeface="Arial" panose="020B0604020202020204" pitchFamily="34" charset="0"/>
              </a:rPr>
              <a:t>في أوروبا، كما ظهرت النقابات كجمعيات مهنية غير ربحية تدافع عن حقوق الحرفيين وتقدم خدمات اجتماعية لأعضائها.</a:t>
            </a:r>
            <a:endParaRPr lang="fr-DZ" sz="1200" b="1" dirty="0">
              <a:effectLst/>
              <a:latin typeface="Calibri" panose="020F0502020204030204" pitchFamily="34" charset="0"/>
              <a:ea typeface="Calibri" panose="020F0502020204030204" pitchFamily="34" charset="0"/>
              <a:cs typeface="Arial" panose="020B0604020202020204" pitchFamily="34" charset="0"/>
            </a:endParaRPr>
          </a:p>
          <a:p>
            <a:pPr algn="ctr"/>
            <a:endParaRPr lang="fr-DZ" sz="1100" b="1" dirty="0"/>
          </a:p>
        </p:txBody>
      </p:sp>
    </p:spTree>
    <p:extLst>
      <p:ext uri="{BB962C8B-B14F-4D97-AF65-F5344CB8AC3E}">
        <p14:creationId xmlns:p14="http://schemas.microsoft.com/office/powerpoint/2010/main" val="327390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ion Fire Company No. 1 - Oxford, Pennsylvania - Company 21">
            <a:extLst>
              <a:ext uri="{FF2B5EF4-FFF2-40B4-BE49-F238E27FC236}">
                <a16:creationId xmlns:a16="http://schemas.microsoft.com/office/drawing/2014/main" id="{664B3B84-98E3-4A5D-87F5-C8EB7377A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1"/>
            <a:ext cx="12192000" cy="48558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 coins arrondis 7">
            <a:extLst>
              <a:ext uri="{FF2B5EF4-FFF2-40B4-BE49-F238E27FC236}">
                <a16:creationId xmlns:a16="http://schemas.microsoft.com/office/drawing/2014/main" id="{86DBDAA7-7866-4EF9-BD39-0F532878A4C9}"/>
              </a:ext>
            </a:extLst>
          </p:cNvPr>
          <p:cNvSpPr/>
          <p:nvPr/>
        </p:nvSpPr>
        <p:spPr>
          <a:xfrm>
            <a:off x="2222360" y="152331"/>
            <a:ext cx="7747280" cy="8088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3200" b="1" dirty="0">
                <a:latin typeface="Times New Roman" panose="02020603050405020304" pitchFamily="18" charset="0"/>
                <a:cs typeface="Times New Roman" panose="02020603050405020304" pitchFamily="18" charset="0"/>
              </a:rPr>
              <a:t>(Benjamin Franklin) Union </a:t>
            </a:r>
            <a:r>
              <a:rPr lang="fr-FR" sz="3200" b="1" dirty="0" err="1">
                <a:latin typeface="Times New Roman" panose="02020603050405020304" pitchFamily="18" charset="0"/>
                <a:cs typeface="Times New Roman" panose="02020603050405020304" pitchFamily="18" charset="0"/>
              </a:rPr>
              <a:t>Fire</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Company</a:t>
            </a:r>
            <a:r>
              <a:rPr lang="fr-FR" sz="3200" b="1" dirty="0">
                <a:latin typeface="Times New Roman" panose="02020603050405020304" pitchFamily="18" charset="0"/>
                <a:cs typeface="Times New Roman" panose="02020603050405020304" pitchFamily="18" charset="0"/>
              </a:rPr>
              <a:t> 1736</a:t>
            </a:r>
            <a:endParaRPr lang="fr-DZ"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498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86DBDAA7-7866-4EF9-BD39-0F532878A4C9}"/>
              </a:ext>
            </a:extLst>
          </p:cNvPr>
          <p:cNvSpPr/>
          <p:nvPr/>
        </p:nvSpPr>
        <p:spPr>
          <a:xfrm>
            <a:off x="2282650" y="293734"/>
            <a:ext cx="7747280" cy="8088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3200" b="1" i="0" dirty="0">
                <a:solidFill>
                  <a:srgbClr val="000000"/>
                </a:solidFill>
                <a:effectLst/>
                <a:latin typeface="Times New Roman" panose="02020603050405020304" pitchFamily="18" charset="0"/>
                <a:cs typeface="Times New Roman" panose="02020603050405020304" pitchFamily="18" charset="0"/>
              </a:rPr>
              <a:t>The</a:t>
            </a:r>
            <a:r>
              <a:rPr lang="fr-FR" sz="3200" b="1" i="0" dirty="0">
                <a:solidFill>
                  <a:srgbClr val="000000"/>
                </a:solidFill>
                <a:effectLst/>
                <a:latin typeface="Verdana" panose="020B0604030504040204" pitchFamily="34" charset="0"/>
              </a:rPr>
              <a:t> </a:t>
            </a:r>
            <a:r>
              <a:rPr lang="fr-FR" sz="3200" b="1" i="0" dirty="0" err="1">
                <a:solidFill>
                  <a:srgbClr val="000000"/>
                </a:solidFill>
                <a:effectLst/>
                <a:latin typeface="Times New Roman" panose="02020603050405020304" pitchFamily="18" charset="0"/>
                <a:cs typeface="Times New Roman" panose="02020603050405020304" pitchFamily="18" charset="0"/>
              </a:rPr>
              <a:t>Pennsylvania</a:t>
            </a:r>
            <a:r>
              <a:rPr lang="fr-FR" sz="3200" b="1" i="0" dirty="0">
                <a:solidFill>
                  <a:srgbClr val="000000"/>
                </a:solidFill>
                <a:effectLst/>
                <a:latin typeface="Times New Roman" panose="02020603050405020304" pitchFamily="18" charset="0"/>
                <a:cs typeface="Times New Roman" panose="02020603050405020304" pitchFamily="18" charset="0"/>
              </a:rPr>
              <a:t> Abolition Society</a:t>
            </a:r>
            <a:r>
              <a:rPr lang="fr-FR" sz="3200" b="1" dirty="0">
                <a:latin typeface="Times New Roman" panose="02020603050405020304" pitchFamily="18" charset="0"/>
                <a:cs typeface="Times New Roman" panose="02020603050405020304" pitchFamily="18" charset="0"/>
              </a:rPr>
              <a:t>1775</a:t>
            </a:r>
            <a:endParaRPr lang="fr-DZ" sz="3200" b="1" dirty="0">
              <a:latin typeface="Times New Roman" panose="02020603050405020304" pitchFamily="18" charset="0"/>
              <a:cs typeface="Times New Roman" panose="02020603050405020304" pitchFamily="18" charset="0"/>
            </a:endParaRPr>
          </a:p>
        </p:txBody>
      </p:sp>
      <p:pic>
        <p:nvPicPr>
          <p:cNvPr id="4098" name="Picture 2" descr="PAS Seal">
            <a:extLst>
              <a:ext uri="{FF2B5EF4-FFF2-40B4-BE49-F238E27FC236}">
                <a16:creationId xmlns:a16="http://schemas.microsoft.com/office/drawing/2014/main" id="{9E690027-B568-46AB-9F60-0069D1535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81" y="1228760"/>
            <a:ext cx="12071419" cy="440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375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86DBDAA7-7866-4EF9-BD39-0F532878A4C9}"/>
              </a:ext>
            </a:extLst>
          </p:cNvPr>
          <p:cNvSpPr/>
          <p:nvPr/>
        </p:nvSpPr>
        <p:spPr>
          <a:xfrm>
            <a:off x="807405" y="433600"/>
            <a:ext cx="10139588" cy="4845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3200" b="1" dirty="0">
                <a:solidFill>
                  <a:srgbClr val="000000"/>
                </a:solidFill>
                <a:latin typeface="Times New Roman" panose="02020603050405020304" pitchFamily="18" charset="0"/>
                <a:cs typeface="Times New Roman" panose="02020603050405020304" pitchFamily="18" charset="0"/>
              </a:rPr>
              <a:t>Peabody Education </a:t>
            </a:r>
            <a:r>
              <a:rPr lang="fr-FR" sz="3200" b="1" dirty="0" err="1">
                <a:solidFill>
                  <a:srgbClr val="000000"/>
                </a:solidFill>
                <a:latin typeface="Times New Roman" panose="02020603050405020304" pitchFamily="18" charset="0"/>
                <a:cs typeface="Times New Roman" panose="02020603050405020304" pitchFamily="18" charset="0"/>
              </a:rPr>
              <a:t>Fund</a:t>
            </a:r>
            <a:r>
              <a:rPr lang="fr-FR" sz="3200" b="1" dirty="0">
                <a:solidFill>
                  <a:srgbClr val="000000"/>
                </a:solidFill>
                <a:latin typeface="Times New Roman" panose="02020603050405020304" pitchFamily="18" charset="0"/>
                <a:cs typeface="Times New Roman" panose="02020603050405020304" pitchFamily="18" charset="0"/>
              </a:rPr>
              <a:t> </a:t>
            </a:r>
            <a:r>
              <a:rPr lang="fr-FR" sz="3200" b="1" dirty="0">
                <a:latin typeface="Times New Roman" panose="02020603050405020304" pitchFamily="18" charset="0"/>
                <a:cs typeface="Times New Roman" panose="02020603050405020304" pitchFamily="18" charset="0"/>
              </a:rPr>
              <a:t>1867</a:t>
            </a:r>
            <a:endParaRPr lang="fr-DZ" sz="3200" b="1" dirty="0">
              <a:latin typeface="Times New Roman" panose="02020603050405020304" pitchFamily="18" charset="0"/>
              <a:cs typeface="Times New Roman" panose="02020603050405020304" pitchFamily="18" charset="0"/>
            </a:endParaRPr>
          </a:p>
        </p:txBody>
      </p:sp>
      <p:pic>
        <p:nvPicPr>
          <p:cNvPr id="5122" name="Picture 2" descr="undefined">
            <a:extLst>
              <a:ext uri="{FF2B5EF4-FFF2-40B4-BE49-F238E27FC236}">
                <a16:creationId xmlns:a16="http://schemas.microsoft.com/office/drawing/2014/main" id="{2887D830-B5F8-4B1A-9A2C-A659F9866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5899"/>
            <a:ext cx="12192000" cy="4713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84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86DBDAA7-7866-4EF9-BD39-0F532878A4C9}"/>
              </a:ext>
            </a:extLst>
          </p:cNvPr>
          <p:cNvSpPr/>
          <p:nvPr/>
        </p:nvSpPr>
        <p:spPr>
          <a:xfrm>
            <a:off x="741417" y="373735"/>
            <a:ext cx="10139588" cy="4845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3200" b="1" dirty="0">
                <a:latin typeface="Times New Roman" panose="02020603050405020304" pitchFamily="18" charset="0"/>
                <a:cs typeface="Times New Roman" panose="02020603050405020304" pitchFamily="18" charset="0"/>
              </a:rPr>
              <a:t>The American Red Cross18</a:t>
            </a:r>
            <a:r>
              <a:rPr lang="ar-SA" sz="3200" b="1" dirty="0">
                <a:latin typeface="Times New Roman" panose="02020603050405020304" pitchFamily="18" charset="0"/>
                <a:cs typeface="Times New Roman" panose="02020603050405020304" pitchFamily="18" charset="0"/>
              </a:rPr>
              <a:t>81</a:t>
            </a:r>
            <a:endParaRPr lang="fr-DZ" sz="3200" b="1"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56B8935F-CE83-4B13-9397-732A187010C3}"/>
              </a:ext>
            </a:extLst>
          </p:cNvPr>
          <p:cNvPicPr>
            <a:picLocks noChangeAspect="1"/>
          </p:cNvPicPr>
          <p:nvPr/>
        </p:nvPicPr>
        <p:blipFill>
          <a:blip r:embed="rId2"/>
          <a:stretch>
            <a:fillRect/>
          </a:stretch>
        </p:blipFill>
        <p:spPr>
          <a:xfrm>
            <a:off x="0" y="1137021"/>
            <a:ext cx="12192000" cy="4841747"/>
          </a:xfrm>
          <a:prstGeom prst="rect">
            <a:avLst/>
          </a:prstGeom>
        </p:spPr>
      </p:pic>
    </p:spTree>
    <p:extLst>
      <p:ext uri="{BB962C8B-B14F-4D97-AF65-F5344CB8AC3E}">
        <p14:creationId xmlns:p14="http://schemas.microsoft.com/office/powerpoint/2010/main" val="220171403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3323</TotalTime>
  <Words>1226</Words>
  <Application>Microsoft Office PowerPoint</Application>
  <PresentationFormat>Grand écran</PresentationFormat>
  <Paragraphs>77</Paragraphs>
  <Slides>14</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Calibri Light</vt:lpstr>
      <vt:lpstr>Simplified Arabic</vt:lpstr>
      <vt:lpstr>Times New Roman</vt:lpstr>
      <vt:lpstr>Verdana</vt:lpstr>
      <vt:lpstr>Thème Office</vt:lpstr>
      <vt:lpstr>Présentation PowerPoint</vt:lpstr>
      <vt:lpstr>المحاضرة الأولى:</vt:lpstr>
      <vt:lpstr>مقدمة</vt:lpstr>
      <vt:lpstr>تعريف المنظمة غير الربحية</vt:lpstr>
      <vt:lpstr>التطور التاريخي لمنظمات غير الربحية </vt:lpstr>
      <vt:lpstr>Présentation PowerPoint</vt:lpstr>
      <vt:lpstr>Présentation PowerPoint</vt:lpstr>
      <vt:lpstr>Présentation PowerPoint</vt:lpstr>
      <vt:lpstr>Présentation PowerPoint</vt:lpstr>
      <vt:lpstr>Présentation PowerPoint</vt:lpstr>
      <vt:lpstr>تعريف التسويق غير الربحي Non profit Marketing</vt:lpstr>
      <vt:lpstr>الخصائص المميزة للتسويق في المؤسسات غير الربحية</vt:lpstr>
      <vt:lpstr>النماذج النظرية المؤطرة للتسويق في المؤسسات غير الربحية</vt:lpstr>
      <vt:lpstr>وأنت ما هي المنظمات غير الربحية التي تعرفها؟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mehdi mendjel</dc:creator>
  <cp:lastModifiedBy>imene.benaida@outlook.fr</cp:lastModifiedBy>
  <cp:revision>104</cp:revision>
  <dcterms:created xsi:type="dcterms:W3CDTF">2024-09-27T14:01:48Z</dcterms:created>
  <dcterms:modified xsi:type="dcterms:W3CDTF">2025-09-29T19:00:23Z</dcterms:modified>
</cp:coreProperties>
</file>