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Style moyen 4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NUL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pPr/>
              <a:t>3/19/2025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0322" y="2644094"/>
            <a:ext cx="8144134" cy="1749945"/>
          </a:xfrm>
        </p:spPr>
        <p:txBody>
          <a:bodyPr/>
          <a:lstStyle/>
          <a:p>
            <a:pPr algn="ctr"/>
            <a:r>
              <a:rPr lang="ar-DZ" sz="6000" dirty="0" smtClean="0"/>
              <a:t>محاضرة مقياس إدارة الجودة الشاملة</a:t>
            </a:r>
            <a:endParaRPr lang="fr-FR" sz="6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ar-DZ" sz="4800" dirty="0" err="1" smtClean="0"/>
              <a:t>أ.د</a:t>
            </a:r>
            <a:r>
              <a:rPr lang="ar-DZ" sz="4800" dirty="0" smtClean="0"/>
              <a:t> </a:t>
            </a:r>
            <a:r>
              <a:rPr lang="ar-DZ" sz="4800" dirty="0" err="1" smtClean="0"/>
              <a:t>سلايمي</a:t>
            </a:r>
            <a:r>
              <a:rPr lang="ar-DZ" sz="4800" dirty="0" smtClean="0"/>
              <a:t> أحمد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52031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/>
              <a:t>تطور مراحل أشكال السوق وأنواع التسيير/الإدارة المناسبة: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7169082"/>
              </p:ext>
            </p:extLst>
          </p:nvPr>
        </p:nvGraphicFramePr>
        <p:xfrm>
          <a:off x="0" y="1970470"/>
          <a:ext cx="12192000" cy="488752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6093987"/>
                <a:gridCol w="6098013"/>
              </a:tblGrid>
              <a:tr h="814588">
                <a:tc>
                  <a:txBody>
                    <a:bodyPr/>
                    <a:lstStyle/>
                    <a:p>
                      <a:pPr algn="ctr"/>
                      <a:r>
                        <a:rPr lang="ar-DZ" sz="3200" dirty="0" smtClean="0">
                          <a:solidFill>
                            <a:schemeClr val="bg2"/>
                          </a:solidFill>
                        </a:rPr>
                        <a:t>أنواع التسيير/الإدارة</a:t>
                      </a:r>
                      <a:r>
                        <a:rPr lang="ar-DZ" sz="3200" baseline="0" dirty="0" smtClean="0">
                          <a:solidFill>
                            <a:schemeClr val="bg2"/>
                          </a:solidFill>
                        </a:rPr>
                        <a:t> المناسبة</a:t>
                      </a:r>
                      <a:endParaRPr lang="fr-FR" sz="32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sz="3200" dirty="0" smtClean="0">
                          <a:solidFill>
                            <a:schemeClr val="bg2"/>
                          </a:solidFill>
                        </a:rPr>
                        <a:t>أشكال السوق</a:t>
                      </a:r>
                      <a:endParaRPr lang="fr-FR" sz="3200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  <a:tr h="814588"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التسيير الموجه/الأوتوقراطي/المركزي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1- مرحلة معيار الكمية: 1945</a:t>
                      </a:r>
                      <a:endParaRPr lang="fr-FR" dirty="0"/>
                    </a:p>
                  </a:txBody>
                  <a:tcPr/>
                </a:tc>
              </a:tr>
              <a:tr h="814588"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إدارة الجودة المادية + الإدارة بالمشاركة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2- مرحلة معيار الجودة</a:t>
                      </a:r>
                      <a:r>
                        <a:rPr lang="fr-FR" dirty="0" smtClean="0"/>
                        <a:t> </a:t>
                      </a:r>
                      <a:r>
                        <a:rPr lang="ar-DZ" dirty="0" smtClean="0"/>
                        <a:t>المادية : اليابان 1963+ </a:t>
                      </a:r>
                      <a:r>
                        <a:rPr lang="ar-DZ" dirty="0" err="1" smtClean="0"/>
                        <a:t>الو.م.أ</a:t>
                      </a:r>
                      <a:r>
                        <a:rPr lang="ar-DZ" baseline="0" dirty="0" smtClean="0"/>
                        <a:t> 1976+ الاتحاد الأوروبي 1980</a:t>
                      </a:r>
                      <a:endParaRPr lang="fr-FR" dirty="0"/>
                    </a:p>
                  </a:txBody>
                  <a:tcPr/>
                </a:tc>
              </a:tr>
              <a:tr h="814588"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إدارة الأعمال</a:t>
                      </a:r>
                      <a:r>
                        <a:rPr lang="ar-DZ" baseline="0" dirty="0" smtClean="0"/>
                        <a:t> الاستراتيجية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3- مرحلة التوزيع المتعلقة بتطبيق</a:t>
                      </a:r>
                      <a:r>
                        <a:rPr lang="ar-DZ" baseline="0" dirty="0" smtClean="0"/>
                        <a:t> التسويق الاستراتيجي: 1985</a:t>
                      </a:r>
                      <a:endParaRPr lang="fr-FR" dirty="0"/>
                    </a:p>
                  </a:txBody>
                  <a:tcPr/>
                </a:tc>
              </a:tr>
              <a:tr h="814588"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رقابة شاملة</a:t>
                      </a:r>
                      <a:r>
                        <a:rPr lang="ar-DZ" baseline="0" dirty="0" smtClean="0"/>
                        <a:t> للجودة/</a:t>
                      </a:r>
                      <a:r>
                        <a:rPr lang="fr-FR" baseline="0" dirty="0" smtClean="0"/>
                        <a:t>Total </a:t>
                      </a:r>
                      <a:r>
                        <a:rPr lang="fr-FR" baseline="0" dirty="0" err="1" smtClean="0"/>
                        <a:t>Quality</a:t>
                      </a:r>
                      <a:r>
                        <a:rPr lang="fr-FR" baseline="0" dirty="0" smtClean="0"/>
                        <a:t> Control-TQC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4- مرحلة رقابة الجودة:</a:t>
                      </a:r>
                      <a:r>
                        <a:rPr lang="ar-DZ" baseline="0" dirty="0" smtClean="0"/>
                        <a:t> 1990</a:t>
                      </a:r>
                    </a:p>
                    <a:p>
                      <a:pPr algn="r" rtl="1"/>
                      <a:r>
                        <a:rPr lang="ar-DZ" baseline="0" dirty="0" smtClean="0"/>
                        <a:t>- تطبيق المواصفة </a:t>
                      </a:r>
                      <a:r>
                        <a:rPr lang="fr-FR" baseline="0" dirty="0" smtClean="0"/>
                        <a:t>ISO</a:t>
                      </a:r>
                      <a:r>
                        <a:rPr lang="ar-SA" baseline="0" dirty="0" smtClean="0"/>
                        <a:t> </a:t>
                      </a:r>
                      <a:r>
                        <a:rPr lang="fr-FR" baseline="0" dirty="0" smtClean="0"/>
                        <a:t>9000</a:t>
                      </a:r>
                      <a:endParaRPr lang="fr-FR" dirty="0"/>
                    </a:p>
                  </a:txBody>
                  <a:tcPr/>
                </a:tc>
              </a:tr>
              <a:tr h="814588"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تسيير</a:t>
                      </a:r>
                      <a:r>
                        <a:rPr lang="ar-DZ" baseline="0" dirty="0" smtClean="0"/>
                        <a:t> الوقت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5- مرحلة معيار المهلة: 1990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482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DZ" dirty="0" smtClean="0"/>
              <a:t>تطور مراحل أشكال السوق وأنواع التسيير/الإدارة المناسبة: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4732172"/>
              </p:ext>
            </p:extLst>
          </p:nvPr>
        </p:nvGraphicFramePr>
        <p:xfrm>
          <a:off x="0" y="1970470"/>
          <a:ext cx="12192000" cy="4646696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6093987"/>
                <a:gridCol w="6098013"/>
              </a:tblGrid>
              <a:tr h="814588">
                <a:tc>
                  <a:txBody>
                    <a:bodyPr/>
                    <a:lstStyle/>
                    <a:p>
                      <a:pPr algn="ctr"/>
                      <a:r>
                        <a:rPr lang="ar-DZ" dirty="0" smtClean="0"/>
                        <a:t>أنواع التسيير/الإدارة</a:t>
                      </a:r>
                      <a:r>
                        <a:rPr lang="ar-DZ" baseline="0" dirty="0" smtClean="0"/>
                        <a:t> المناسبة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dirty="0" smtClean="0"/>
                        <a:t>أشكال السوق</a:t>
                      </a:r>
                      <a:endParaRPr lang="fr-FR" dirty="0"/>
                    </a:p>
                  </a:txBody>
                  <a:tcPr/>
                </a:tc>
              </a:tr>
              <a:tr h="814588"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إدارة التغيير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6- مرحلة الابتكار+ البحث</a:t>
                      </a:r>
                      <a:r>
                        <a:rPr lang="ar-DZ" baseline="0" dirty="0" smtClean="0"/>
                        <a:t> والتطوير </a:t>
                      </a:r>
                      <a:r>
                        <a:rPr lang="fr-FR" baseline="0" dirty="0" smtClean="0"/>
                        <a:t>R&amp;D</a:t>
                      </a:r>
                      <a:r>
                        <a:rPr lang="ar-DZ" baseline="0" dirty="0" smtClean="0"/>
                        <a:t>: 1990</a:t>
                      </a:r>
                      <a:endParaRPr lang="fr-FR" dirty="0"/>
                    </a:p>
                  </a:txBody>
                  <a:tcPr/>
                </a:tc>
              </a:tr>
              <a:tr h="814588">
                <a:tc>
                  <a:txBody>
                    <a:bodyPr/>
                    <a:lstStyle/>
                    <a:p>
                      <a:pPr algn="r" rtl="1"/>
                      <a:r>
                        <a:rPr lang="fr-FR" dirty="0" smtClean="0"/>
                        <a:t>CWQM = </a:t>
                      </a:r>
                      <a:r>
                        <a:rPr lang="fr-FR" dirty="0" err="1" smtClean="0"/>
                        <a:t>Company</a:t>
                      </a:r>
                      <a:r>
                        <a:rPr lang="fr-FR" dirty="0" smtClean="0"/>
                        <a:t> Wide </a:t>
                      </a:r>
                      <a:r>
                        <a:rPr lang="fr-FR" dirty="0" err="1" smtClean="0"/>
                        <a:t>Quality</a:t>
                      </a:r>
                      <a:r>
                        <a:rPr lang="fr-FR" dirty="0" smtClean="0"/>
                        <a:t> Management =</a:t>
                      </a:r>
                      <a:endParaRPr lang="ar-DZ" dirty="0" smtClean="0"/>
                    </a:p>
                    <a:p>
                      <a:pPr algn="r" rtl="1"/>
                      <a:r>
                        <a:rPr lang="ar-DZ" dirty="0" smtClean="0"/>
                        <a:t>إدارة الجودة الموسعة في كل جوانب نشاط الشركة /</a:t>
                      </a:r>
                      <a:r>
                        <a:rPr lang="ar-DZ" baseline="0" dirty="0" smtClean="0"/>
                        <a:t> </a:t>
                      </a:r>
                      <a:r>
                        <a:rPr lang="ar-DZ" dirty="0" smtClean="0"/>
                        <a:t>تطويرها من طرف المهندس الياباني </a:t>
                      </a:r>
                      <a:r>
                        <a:rPr lang="fr-FR" dirty="0" err="1" smtClean="0"/>
                        <a:t>Kaoru</a:t>
                      </a:r>
                      <a:r>
                        <a:rPr lang="fr-FR" dirty="0" smtClean="0"/>
                        <a:t> ISHIKAWA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7 – مرحلة توسيع الجودة على تسيير المورد البشرية </a:t>
                      </a:r>
                      <a:r>
                        <a:rPr lang="ar-DZ" baseline="0" dirty="0" smtClean="0"/>
                        <a:t>: 1990</a:t>
                      </a:r>
                      <a:endParaRPr lang="fr-FR" dirty="0" smtClean="0"/>
                    </a:p>
                    <a:p>
                      <a:pPr algn="r" rtl="1"/>
                      <a:endParaRPr lang="fr-FR" dirty="0"/>
                    </a:p>
                  </a:txBody>
                  <a:tcPr/>
                </a:tc>
              </a:tr>
              <a:tr h="814588"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إدارة البيئة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8- مرحلة الفعالية/ العقلانية الاقتصادية وحماية البيئة: 1994</a:t>
                      </a:r>
                    </a:p>
                    <a:p>
                      <a:pPr marL="285750" marR="0" indent="-2857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DZ" baseline="0" dirty="0" smtClean="0"/>
                        <a:t>تطبيق المواصفة </a:t>
                      </a:r>
                      <a:r>
                        <a:rPr lang="fr-FR" baseline="0" dirty="0" smtClean="0"/>
                        <a:t> ISO</a:t>
                      </a:r>
                      <a:r>
                        <a:rPr lang="ar-DZ" baseline="0" dirty="0" smtClean="0"/>
                        <a:t>14000</a:t>
                      </a:r>
                      <a:endParaRPr lang="fr-FR" baseline="0" dirty="0" smtClean="0"/>
                    </a:p>
                    <a:p>
                      <a:pPr marL="285750" marR="0" indent="-2857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DZ" baseline="0" dirty="0" smtClean="0"/>
                        <a:t>جدع مشترك مع معايير المواصفة </a:t>
                      </a:r>
                      <a:r>
                        <a:rPr lang="fr-FR" baseline="0" dirty="0" smtClean="0"/>
                        <a:t>ISO</a:t>
                      </a:r>
                      <a:r>
                        <a:rPr lang="ar-SA" baseline="0" dirty="0" smtClean="0"/>
                        <a:t> </a:t>
                      </a:r>
                      <a:r>
                        <a:rPr lang="fr-FR" baseline="0" dirty="0" smtClean="0"/>
                        <a:t>9000</a:t>
                      </a:r>
                      <a:endParaRPr lang="fr-FR" dirty="0" smtClean="0"/>
                    </a:p>
                    <a:p>
                      <a:pPr marL="285750" marR="0" indent="-2857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DZ" baseline="0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814588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إدارة الجودة الشاملة / </a:t>
                      </a:r>
                      <a:r>
                        <a:rPr lang="fr-FR" dirty="0" smtClean="0"/>
                        <a:t>TQM = Total </a:t>
                      </a:r>
                      <a:r>
                        <a:rPr lang="fr-FR" dirty="0" err="1" smtClean="0"/>
                        <a:t>Quality</a:t>
                      </a:r>
                      <a:r>
                        <a:rPr lang="fr-FR" dirty="0" smtClean="0"/>
                        <a:t> Management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r-FR" dirty="0" smtClean="0"/>
                        <a:t>9</a:t>
                      </a:r>
                      <a:r>
                        <a:rPr lang="ar-DZ" dirty="0" smtClean="0"/>
                        <a:t>- مرحلة الجودة الشاملة: 2000</a:t>
                      </a:r>
                    </a:p>
                    <a:p>
                      <a:pPr algn="r" rtl="1"/>
                      <a:r>
                        <a:rPr lang="ar-DZ" dirty="0" smtClean="0"/>
                        <a:t>نظام الجودة=إدماج المحيط الاقتصادي للمؤسسة</a:t>
                      </a:r>
                    </a:p>
                    <a:p>
                      <a:pPr algn="r" rtl="1"/>
                      <a:r>
                        <a:rPr lang="ar-DZ" dirty="0" smtClean="0"/>
                        <a:t>- تطوير الخدمات غير منتظرة من طرف العملاء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106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4247672"/>
              </p:ext>
            </p:extLst>
          </p:nvPr>
        </p:nvGraphicFramePr>
        <p:xfrm>
          <a:off x="0" y="0"/>
          <a:ext cx="11990232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95116"/>
                <a:gridCol w="5995116"/>
              </a:tblGrid>
              <a:tr h="1102418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الإدارة</a:t>
                      </a:r>
                      <a:r>
                        <a:rPr lang="ar-DZ" baseline="0" dirty="0" smtClean="0"/>
                        <a:t> الالكترونية/</a:t>
                      </a:r>
                      <a:r>
                        <a:rPr lang="fr-FR" baseline="0" dirty="0" smtClean="0"/>
                        <a:t>e-Management/Cyber Management</a:t>
                      </a:r>
                      <a:endParaRPr lang="fr-FR" dirty="0" smtClean="0"/>
                    </a:p>
                    <a:p>
                      <a:pPr algn="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r-FR" dirty="0" smtClean="0"/>
                        <a:t>10</a:t>
                      </a:r>
                      <a:r>
                        <a:rPr lang="ar-DZ" dirty="0" smtClean="0"/>
                        <a:t>- مرحلة الاقتصاد العددي/</a:t>
                      </a:r>
                      <a:r>
                        <a:rPr lang="ar-DZ" baseline="0" dirty="0" smtClean="0"/>
                        <a:t> تطوير التكنولوجيات الحديثة للإعلام والاتصال/</a:t>
                      </a:r>
                      <a:r>
                        <a:rPr lang="fr-FR" baseline="0" dirty="0" smtClean="0"/>
                        <a:t>NTIC</a:t>
                      </a:r>
                      <a:r>
                        <a:rPr lang="ar-DZ" baseline="0" dirty="0" smtClean="0"/>
                        <a:t>: 2000</a:t>
                      </a:r>
                    </a:p>
                    <a:p>
                      <a:pPr algn="r" rtl="1"/>
                      <a:r>
                        <a:rPr lang="ar-DZ" baseline="0" dirty="0" smtClean="0"/>
                        <a:t>- تطوير شبكة </a:t>
                      </a:r>
                      <a:r>
                        <a:rPr lang="ar-DZ" baseline="0" dirty="0" err="1" smtClean="0"/>
                        <a:t>الانترنات</a:t>
                      </a:r>
                      <a:r>
                        <a:rPr lang="fr-FR" baseline="0" dirty="0" smtClean="0"/>
                        <a:t> : Intranet + Extranet + Site Web +  : Logiciels Gestion </a:t>
                      </a:r>
                      <a:r>
                        <a:rPr lang="fr-FR" baseline="0" dirty="0" err="1" smtClean="0"/>
                        <a:t>Workflow</a:t>
                      </a:r>
                      <a:r>
                        <a:rPr lang="fr-FR" baseline="0" dirty="0" smtClean="0"/>
                        <a:t> + </a:t>
                      </a:r>
                      <a:r>
                        <a:rPr lang="fr-FR" baseline="0" dirty="0" err="1" smtClean="0"/>
                        <a:t>Groupware</a:t>
                      </a:r>
                      <a:endParaRPr lang="fr-FR" dirty="0" smtClean="0"/>
                    </a:p>
                    <a:p>
                      <a:pPr algn="r"/>
                      <a:endParaRPr lang="fr-FR" dirty="0"/>
                    </a:p>
                  </a:txBody>
                  <a:tcPr/>
                </a:tc>
              </a:tr>
              <a:tr h="895715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غير</a:t>
                      </a:r>
                      <a:r>
                        <a:rPr lang="ar-DZ" baseline="0" dirty="0" smtClean="0"/>
                        <a:t> محدود</a:t>
                      </a:r>
                      <a:endParaRPr lang="fr-FR" dirty="0" smtClean="0"/>
                    </a:p>
                    <a:p>
                      <a:pPr algn="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dirty="0" smtClean="0"/>
                        <a:t>11- مرحلة تغيير مميزات الذرة للمنتوجات بواسطة  علم</a:t>
                      </a:r>
                      <a:r>
                        <a:rPr lang="ar-DZ" baseline="0" dirty="0" smtClean="0"/>
                        <a:t> </a:t>
                      </a:r>
                      <a:r>
                        <a:rPr lang="ar-DZ" dirty="0" smtClean="0"/>
                        <a:t>نانو تكنولوجيا : 2005</a:t>
                      </a:r>
                    </a:p>
                    <a:p>
                      <a:pPr marL="285750" marR="0" indent="-2857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ar-DZ" dirty="0" smtClean="0"/>
                        <a:t>تغيير جودة الزجاج + تغيير جودة القمش + تغيير جودة الدهن</a:t>
                      </a:r>
                      <a:endParaRPr lang="fr-FR" dirty="0" smtClean="0"/>
                    </a:p>
                    <a:p>
                      <a:pPr marL="285750" marR="0" indent="-28575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ar-DZ" dirty="0" smtClean="0"/>
                    </a:p>
                    <a:p>
                      <a:pPr algn="r"/>
                      <a:endParaRPr lang="fr-FR" dirty="0"/>
                    </a:p>
                  </a:txBody>
                  <a:tcPr/>
                </a:tc>
              </a:tr>
              <a:tr h="730219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الادارة المندمجة /   </a:t>
                      </a:r>
                      <a:r>
                        <a:rPr lang="fr-FR" dirty="0" smtClean="0"/>
                        <a:t> /Management Intégré</a:t>
                      </a:r>
                      <a:r>
                        <a:rPr lang="ar-DZ" dirty="0" smtClean="0"/>
                        <a:t>  </a:t>
                      </a:r>
                      <a:endParaRPr lang="fr-FR" dirty="0" smtClean="0"/>
                    </a:p>
                    <a:p>
                      <a:pPr algn="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12- مرحلة اندماج / تطبيق مع</a:t>
                      </a:r>
                      <a:r>
                        <a:rPr lang="ar-DZ" baseline="0" dirty="0" smtClean="0"/>
                        <a:t>ا المواصفات </a:t>
                      </a:r>
                      <a:r>
                        <a:rPr lang="fr-FR" baseline="0" dirty="0" smtClean="0"/>
                        <a:t>ISO</a:t>
                      </a:r>
                      <a:r>
                        <a:rPr lang="ar-SA" baseline="0" dirty="0" smtClean="0"/>
                        <a:t> </a:t>
                      </a:r>
                      <a:r>
                        <a:rPr lang="fr-FR" baseline="0" dirty="0" smtClean="0"/>
                        <a:t>9000</a:t>
                      </a:r>
                      <a:r>
                        <a:rPr lang="ar-DZ" baseline="0" dirty="0" smtClean="0"/>
                        <a:t> + </a:t>
                      </a:r>
                      <a:r>
                        <a:rPr lang="fr-FR" baseline="0" dirty="0" smtClean="0"/>
                        <a:t>   18000 ISO</a:t>
                      </a:r>
                      <a:r>
                        <a:rPr lang="ar-DZ" baseline="0" dirty="0" smtClean="0"/>
                        <a:t> </a:t>
                      </a:r>
                      <a:endParaRPr lang="fr-FR" baseline="0" dirty="0" smtClean="0"/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+</a:t>
                      </a:r>
                      <a:r>
                        <a:rPr lang="ar-SA" dirty="0" smtClean="0"/>
                        <a:t> </a:t>
                      </a:r>
                      <a:r>
                        <a:rPr lang="fr-FR" baseline="0" dirty="0" smtClean="0"/>
                        <a:t>ISO</a:t>
                      </a:r>
                      <a:r>
                        <a:rPr lang="ar-DZ" baseline="0" dirty="0" smtClean="0"/>
                        <a:t> 14000</a:t>
                      </a:r>
                      <a:r>
                        <a:rPr lang="fr-FR" baseline="0" dirty="0" smtClean="0"/>
                        <a:t> 2010 :  </a:t>
                      </a:r>
                    </a:p>
                    <a:p>
                      <a:pPr algn="r"/>
                      <a:endParaRPr lang="fr-FR" dirty="0"/>
                    </a:p>
                  </a:txBody>
                  <a:tcPr/>
                </a:tc>
              </a:tr>
              <a:tr h="730219">
                <a:tc>
                  <a:txBody>
                    <a:bodyPr/>
                    <a:lstStyle/>
                    <a:p>
                      <a:pPr algn="r"/>
                      <a:r>
                        <a:rPr lang="fr-FR" dirty="0" smtClean="0"/>
                        <a:t> </a:t>
                      </a:r>
                      <a:r>
                        <a:rPr lang="ar-DZ" dirty="0" smtClean="0"/>
                        <a:t> / ا دارة الامتياز / </a:t>
                      </a:r>
                      <a:r>
                        <a:rPr lang="fr-FR" dirty="0" smtClean="0"/>
                        <a:t>Management de l’Excellence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dirty="0" smtClean="0"/>
                        <a:t>13- مرحلة الامتياز</a:t>
                      </a:r>
                      <a:r>
                        <a:rPr lang="fr-FR" dirty="0" smtClean="0"/>
                        <a:t>/2015 : </a:t>
                      </a:r>
                      <a:r>
                        <a:rPr lang="ar-DZ" dirty="0" smtClean="0"/>
                        <a:t> </a:t>
                      </a:r>
                      <a:r>
                        <a:rPr lang="ar-DZ" baseline="0" dirty="0" smtClean="0"/>
                        <a:t>تطبيق المواصفات </a:t>
                      </a:r>
                      <a:r>
                        <a:rPr lang="fr-FR" baseline="0" dirty="0" smtClean="0"/>
                        <a:t> EFQM = </a:t>
                      </a:r>
                      <a:r>
                        <a:rPr lang="fr-FR" baseline="0" dirty="0" err="1" smtClean="0"/>
                        <a:t>European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Foundation</a:t>
                      </a:r>
                      <a:r>
                        <a:rPr lang="fr-FR" baseline="0" dirty="0" smtClean="0"/>
                        <a:t> For </a:t>
                      </a:r>
                      <a:r>
                        <a:rPr lang="fr-FR" baseline="0" dirty="0" err="1" smtClean="0"/>
                        <a:t>Quality</a:t>
                      </a:r>
                      <a:r>
                        <a:rPr lang="fr-FR" baseline="0" dirty="0" smtClean="0"/>
                        <a:t> Management </a:t>
                      </a:r>
                      <a:r>
                        <a:rPr lang="ar-DZ" baseline="0" dirty="0" smtClean="0"/>
                        <a:t> + </a:t>
                      </a:r>
                      <a:r>
                        <a:rPr lang="fr-FR" baseline="0" dirty="0" smtClean="0"/>
                        <a:t>Bridge Price </a:t>
                      </a:r>
                    </a:p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 smtClean="0"/>
                        <a:t>Malcom</a:t>
                      </a:r>
                    </a:p>
                    <a:p>
                      <a:pPr algn="r"/>
                      <a:endParaRPr lang="fr-FR" dirty="0"/>
                    </a:p>
                  </a:txBody>
                  <a:tcPr/>
                </a:tc>
              </a:tr>
              <a:tr h="33212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972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194</TotalTime>
  <Words>309</Words>
  <Application>Microsoft Office PowerPoint</Application>
  <PresentationFormat>Grand écran</PresentationFormat>
  <Paragraphs>45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Times New Roman</vt:lpstr>
      <vt:lpstr>Trebuchet MS</vt:lpstr>
      <vt:lpstr>Berlin</vt:lpstr>
      <vt:lpstr>محاضرة مقياس إدارة الجودة الشاملة</vt:lpstr>
      <vt:lpstr>تطور مراحل أشكال السوق وأنواع التسيير/الإدارة المناسبة:</vt:lpstr>
      <vt:lpstr>تطور مراحل أشكال السوق وأنواع التسيير/الإدارة المناسبة: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محاضرة مقياس إدارة الجودة</dc:title>
  <dc:creator>Next</dc:creator>
  <cp:lastModifiedBy>pc</cp:lastModifiedBy>
  <cp:revision>27</cp:revision>
  <dcterms:created xsi:type="dcterms:W3CDTF">2020-04-26T12:19:52Z</dcterms:created>
  <dcterms:modified xsi:type="dcterms:W3CDTF">2025-03-19T22:11:37Z</dcterms:modified>
</cp:coreProperties>
</file>