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315" r:id="rId3"/>
    <p:sldId id="262" r:id="rId4"/>
    <p:sldId id="256" r:id="rId5"/>
    <p:sldId id="257" r:id="rId6"/>
    <p:sldId id="258" r:id="rId7"/>
    <p:sldId id="265" r:id="rId8"/>
    <p:sldId id="260" r:id="rId9"/>
    <p:sldId id="266" r:id="rId10"/>
    <p:sldId id="267" r:id="rId11"/>
    <p:sldId id="268" r:id="rId12"/>
    <p:sldId id="269" r:id="rId13"/>
    <p:sldId id="259"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3" d="100"/>
          <a:sy n="93" d="100"/>
        </p:scale>
        <p:origin x="1162"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52CD200-EF78-47C1-9A78-51A9CDD28ABA}"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fr-FR"/>
        </a:p>
      </dgm:t>
    </dgm:pt>
    <dgm:pt modelId="{3C74DD17-4D94-4578-90AA-E03BA0A27A59}">
      <dgm:prSet/>
      <dgm:spPr>
        <a:solidFill>
          <a:srgbClr val="61E5D8"/>
        </a:solidFill>
      </dgm:spPr>
      <dgm:t>
        <a:bodyPr/>
        <a:lstStyle/>
        <a:p>
          <a:pPr rtl="1"/>
          <a:r>
            <a:rPr lang="ar-DZ" b="1"/>
            <a:t>الم</a:t>
          </a:r>
          <a:r>
            <a:rPr lang="ar-SA" b="1"/>
            <a:t>قدمة</a:t>
          </a:r>
          <a:endParaRPr lang="fr-FR" dirty="0"/>
        </a:p>
      </dgm:t>
    </dgm:pt>
    <dgm:pt modelId="{DE5FE334-9D3E-43B5-A691-1D567033EFA1}" type="parTrans" cxnId="{02966441-92B1-46D9-A834-F84992165DCC}">
      <dgm:prSet/>
      <dgm:spPr/>
      <dgm:t>
        <a:bodyPr/>
        <a:lstStyle/>
        <a:p>
          <a:endParaRPr lang="fr-FR"/>
        </a:p>
      </dgm:t>
    </dgm:pt>
    <dgm:pt modelId="{B54FB6AA-2628-41F9-83D4-E3FAACA21560}" type="sibTrans" cxnId="{02966441-92B1-46D9-A834-F84992165DCC}">
      <dgm:prSet/>
      <dgm:spPr/>
      <dgm:t>
        <a:bodyPr/>
        <a:lstStyle/>
        <a:p>
          <a:endParaRPr lang="fr-FR"/>
        </a:p>
      </dgm:t>
    </dgm:pt>
    <dgm:pt modelId="{DDDF1884-BE0E-4FE2-978C-552D95E0B9D0}">
      <dgm:prSet/>
      <dgm:spPr>
        <a:solidFill>
          <a:schemeClr val="bg1"/>
        </a:solidFill>
      </dgm:spPr>
      <dgm:t>
        <a:bodyPr/>
        <a:lstStyle/>
        <a:p>
          <a:pPr rtl="1"/>
          <a:r>
            <a:rPr lang="ar-DZ" b="1" dirty="0" smtClean="0"/>
            <a:t>المطلب الأول: </a:t>
          </a:r>
          <a:r>
            <a:rPr lang="ar-DZ" dirty="0" smtClean="0"/>
            <a:t>تعريف </a:t>
          </a:r>
          <a:r>
            <a:rPr lang="ar-DZ" dirty="0"/>
            <a:t>المنظمة الغير ربحية</a:t>
          </a:r>
          <a:endParaRPr lang="fr-FR" dirty="0"/>
        </a:p>
      </dgm:t>
    </dgm:pt>
    <dgm:pt modelId="{1DA53AB5-24A8-425C-9CA3-0A5EC49F5FA3}" type="parTrans" cxnId="{6734A7A5-8F8B-46B5-B475-4BE2106BAC68}">
      <dgm:prSet/>
      <dgm:spPr/>
      <dgm:t>
        <a:bodyPr/>
        <a:lstStyle/>
        <a:p>
          <a:endParaRPr lang="fr-FR"/>
        </a:p>
      </dgm:t>
    </dgm:pt>
    <dgm:pt modelId="{ADF9BD3A-541D-47C1-B5EC-A73138276ACE}" type="sibTrans" cxnId="{6734A7A5-8F8B-46B5-B475-4BE2106BAC68}">
      <dgm:prSet/>
      <dgm:spPr/>
      <dgm:t>
        <a:bodyPr/>
        <a:lstStyle/>
        <a:p>
          <a:endParaRPr lang="fr-FR"/>
        </a:p>
      </dgm:t>
    </dgm:pt>
    <dgm:pt modelId="{405ECA29-3456-4942-95E8-E56FD50694EF}">
      <dgm:prSet/>
      <dgm:spPr/>
      <dgm:t>
        <a:bodyPr/>
        <a:lstStyle/>
        <a:p>
          <a:pPr rtl="1"/>
          <a:r>
            <a:rPr lang="ar-DZ" b="1" dirty="0" smtClean="0"/>
            <a:t>المطلب الثاني: </a:t>
          </a:r>
          <a:r>
            <a:rPr lang="ar-DZ" dirty="0" smtClean="0"/>
            <a:t>اهداف </a:t>
          </a:r>
          <a:r>
            <a:rPr lang="ar-DZ" dirty="0"/>
            <a:t>المنظمة</a:t>
          </a:r>
          <a:endParaRPr lang="fr-FR" dirty="0"/>
        </a:p>
      </dgm:t>
    </dgm:pt>
    <dgm:pt modelId="{3A717F9C-834A-4C09-B755-75E8BB2615C8}" type="parTrans" cxnId="{D0CF43DD-C8BB-491F-8D11-1DBD470DF513}">
      <dgm:prSet/>
      <dgm:spPr/>
      <dgm:t>
        <a:bodyPr/>
        <a:lstStyle/>
        <a:p>
          <a:endParaRPr lang="fr-FR"/>
        </a:p>
      </dgm:t>
    </dgm:pt>
    <dgm:pt modelId="{93D3369C-0A48-4231-A342-0C3F286D5CA2}" type="sibTrans" cxnId="{D0CF43DD-C8BB-491F-8D11-1DBD470DF513}">
      <dgm:prSet/>
      <dgm:spPr/>
      <dgm:t>
        <a:bodyPr/>
        <a:lstStyle/>
        <a:p>
          <a:endParaRPr lang="fr-FR"/>
        </a:p>
      </dgm:t>
    </dgm:pt>
    <dgm:pt modelId="{E160F08E-D4E2-4EA4-833C-1B67D0A98D1B}">
      <dgm:prSet/>
      <dgm:spPr/>
      <dgm:t>
        <a:bodyPr/>
        <a:lstStyle/>
        <a:p>
          <a:pPr rtl="1"/>
          <a:r>
            <a:rPr lang="ar-DZ" b="1" dirty="0" smtClean="0"/>
            <a:t>المطلب الثالث : </a:t>
          </a:r>
          <a:r>
            <a:rPr lang="ar-DZ" dirty="0" smtClean="0"/>
            <a:t>التخطيط </a:t>
          </a:r>
          <a:r>
            <a:rPr lang="ar-DZ" dirty="0"/>
            <a:t>التسويقي الاستراتيجي للمنظمة </a:t>
          </a:r>
          <a:endParaRPr lang="fr-FR" dirty="0"/>
        </a:p>
      </dgm:t>
    </dgm:pt>
    <dgm:pt modelId="{8C89C52B-B96A-4E38-8360-E9C81ABEBEE8}" type="parTrans" cxnId="{FF7A6F85-09D6-4F58-B117-5BEC392423FB}">
      <dgm:prSet/>
      <dgm:spPr/>
      <dgm:t>
        <a:bodyPr/>
        <a:lstStyle/>
        <a:p>
          <a:endParaRPr lang="fr-FR"/>
        </a:p>
      </dgm:t>
    </dgm:pt>
    <dgm:pt modelId="{027C8BE8-E6FF-4863-9ACF-7E8DB2B1AB74}" type="sibTrans" cxnId="{FF7A6F85-09D6-4F58-B117-5BEC392423FB}">
      <dgm:prSet/>
      <dgm:spPr/>
      <dgm:t>
        <a:bodyPr/>
        <a:lstStyle/>
        <a:p>
          <a:endParaRPr lang="fr-FR"/>
        </a:p>
      </dgm:t>
    </dgm:pt>
    <dgm:pt modelId="{DF8831C9-C2E4-4828-AFE4-62AF4E8B28D9}">
      <dgm:prSet/>
      <dgm:spPr>
        <a:solidFill>
          <a:srgbClr val="61E5D8"/>
        </a:solidFill>
      </dgm:spPr>
      <dgm:t>
        <a:bodyPr/>
        <a:lstStyle/>
        <a:p>
          <a:pPr rtl="1"/>
          <a:r>
            <a:rPr lang="ar-DZ" b="1"/>
            <a:t>الخاتمة</a:t>
          </a:r>
          <a:endParaRPr lang="fr-FR"/>
        </a:p>
      </dgm:t>
    </dgm:pt>
    <dgm:pt modelId="{7CC76B9F-ED48-46BC-A9A5-1C3E3847BA39}" type="parTrans" cxnId="{B7303DE0-9633-4B57-B9C5-C6C758EDDE37}">
      <dgm:prSet/>
      <dgm:spPr/>
      <dgm:t>
        <a:bodyPr/>
        <a:lstStyle/>
        <a:p>
          <a:endParaRPr lang="fr-FR"/>
        </a:p>
      </dgm:t>
    </dgm:pt>
    <dgm:pt modelId="{6D8D4644-2816-45BF-8FFE-4F8D0A818ABF}" type="sibTrans" cxnId="{B7303DE0-9633-4B57-B9C5-C6C758EDDE37}">
      <dgm:prSet/>
      <dgm:spPr/>
      <dgm:t>
        <a:bodyPr/>
        <a:lstStyle/>
        <a:p>
          <a:endParaRPr lang="fr-FR"/>
        </a:p>
      </dgm:t>
    </dgm:pt>
    <dgm:pt modelId="{2B7CCC73-2C04-4A4D-B579-4E86C6C7E63C}">
      <dgm:prSet/>
      <dgm:spPr>
        <a:solidFill>
          <a:schemeClr val="bg1"/>
        </a:solidFill>
      </dgm:spPr>
      <dgm:t>
        <a:bodyPr/>
        <a:lstStyle/>
        <a:p>
          <a:pPr rtl="1"/>
          <a:r>
            <a:rPr lang="ar-DZ" b="1" dirty="0" smtClean="0"/>
            <a:t>المبحث الأول </a:t>
          </a:r>
          <a:r>
            <a:rPr lang="ar-DZ" dirty="0" smtClean="0"/>
            <a:t>: الإطار النظري للمنظمة غير الربحية وأسس تسويقها الاستراتيجي</a:t>
          </a:r>
          <a:endParaRPr lang="fr-FR" dirty="0"/>
        </a:p>
      </dgm:t>
    </dgm:pt>
    <dgm:pt modelId="{807D91BD-2244-4D37-9391-A777EC53A70A}" type="parTrans" cxnId="{2AE60DB0-A4D4-4D01-97BB-667D0FC5C859}">
      <dgm:prSet/>
      <dgm:spPr/>
      <dgm:t>
        <a:bodyPr/>
        <a:lstStyle/>
        <a:p>
          <a:endParaRPr lang="fr-FR"/>
        </a:p>
      </dgm:t>
    </dgm:pt>
    <dgm:pt modelId="{51B230F9-DDCE-449E-9517-634A129B948C}" type="sibTrans" cxnId="{2AE60DB0-A4D4-4D01-97BB-667D0FC5C859}">
      <dgm:prSet/>
      <dgm:spPr/>
      <dgm:t>
        <a:bodyPr/>
        <a:lstStyle/>
        <a:p>
          <a:endParaRPr lang="fr-FR"/>
        </a:p>
      </dgm:t>
    </dgm:pt>
    <dgm:pt modelId="{85EF11F7-7E58-4B83-A56E-84147291A03A}" type="pres">
      <dgm:prSet presAssocID="{252CD200-EF78-47C1-9A78-51A9CDD28ABA}" presName="linear" presStyleCnt="0">
        <dgm:presLayoutVars>
          <dgm:animLvl val="lvl"/>
          <dgm:resizeHandles val="exact"/>
        </dgm:presLayoutVars>
      </dgm:prSet>
      <dgm:spPr/>
      <dgm:t>
        <a:bodyPr/>
        <a:lstStyle/>
        <a:p>
          <a:endParaRPr lang="fr-FR"/>
        </a:p>
      </dgm:t>
    </dgm:pt>
    <dgm:pt modelId="{1EEF131B-6007-45F6-ACFC-8997A28C8D97}" type="pres">
      <dgm:prSet presAssocID="{3C74DD17-4D94-4578-90AA-E03BA0A27A59}" presName="parentText" presStyleLbl="node1" presStyleIdx="0" presStyleCnt="6">
        <dgm:presLayoutVars>
          <dgm:chMax val="0"/>
          <dgm:bulletEnabled val="1"/>
        </dgm:presLayoutVars>
      </dgm:prSet>
      <dgm:spPr/>
      <dgm:t>
        <a:bodyPr/>
        <a:lstStyle/>
        <a:p>
          <a:endParaRPr lang="fr-FR"/>
        </a:p>
      </dgm:t>
    </dgm:pt>
    <dgm:pt modelId="{33526D1D-CD1C-43F2-B499-1E39C9F4272C}" type="pres">
      <dgm:prSet presAssocID="{B54FB6AA-2628-41F9-83D4-E3FAACA21560}" presName="spacer" presStyleCnt="0"/>
      <dgm:spPr/>
    </dgm:pt>
    <dgm:pt modelId="{CE835D6F-208E-4C41-ACA2-24FF74AC797B}" type="pres">
      <dgm:prSet presAssocID="{DDDF1884-BE0E-4FE2-978C-552D95E0B9D0}" presName="parentText" presStyleLbl="node1" presStyleIdx="1" presStyleCnt="6" custLinFactY="100000" custLinFactNeighborX="-517" custLinFactNeighborY="110095">
        <dgm:presLayoutVars>
          <dgm:chMax val="0"/>
          <dgm:bulletEnabled val="1"/>
        </dgm:presLayoutVars>
      </dgm:prSet>
      <dgm:spPr/>
      <dgm:t>
        <a:bodyPr/>
        <a:lstStyle/>
        <a:p>
          <a:endParaRPr lang="fr-FR"/>
        </a:p>
      </dgm:t>
    </dgm:pt>
    <dgm:pt modelId="{443D576E-0556-49AD-AD6B-833E820D37B8}" type="pres">
      <dgm:prSet presAssocID="{ADF9BD3A-541D-47C1-B5EC-A73138276ACE}" presName="spacer" presStyleCnt="0"/>
      <dgm:spPr/>
    </dgm:pt>
    <dgm:pt modelId="{57533D0A-287A-4E37-AE72-CF378D6B5439}" type="pres">
      <dgm:prSet presAssocID="{405ECA29-3456-4942-95E8-E56FD50694EF}" presName="parentText" presStyleLbl="node1" presStyleIdx="2" presStyleCnt="6" custLinFactY="100000" custLinFactNeighborX="-517" custLinFactNeighborY="126795">
        <dgm:presLayoutVars>
          <dgm:chMax val="0"/>
          <dgm:bulletEnabled val="1"/>
        </dgm:presLayoutVars>
      </dgm:prSet>
      <dgm:spPr/>
      <dgm:t>
        <a:bodyPr/>
        <a:lstStyle/>
        <a:p>
          <a:endParaRPr lang="fr-FR"/>
        </a:p>
      </dgm:t>
    </dgm:pt>
    <dgm:pt modelId="{3BFEEF10-FA4F-4ED6-82D0-1F5C8B710A00}" type="pres">
      <dgm:prSet presAssocID="{93D3369C-0A48-4231-A342-0C3F286D5CA2}" presName="spacer" presStyleCnt="0"/>
      <dgm:spPr/>
    </dgm:pt>
    <dgm:pt modelId="{3E1EFB02-9EC3-4AE4-AB3A-20A755F53D40}" type="pres">
      <dgm:prSet presAssocID="{E160F08E-D4E2-4EA4-833C-1B67D0A98D1B}" presName="parentText" presStyleLbl="node1" presStyleIdx="3" presStyleCnt="6" custLinFactY="100000" custLinFactNeighborX="-517" custLinFactNeighborY="191375">
        <dgm:presLayoutVars>
          <dgm:chMax val="0"/>
          <dgm:bulletEnabled val="1"/>
        </dgm:presLayoutVars>
      </dgm:prSet>
      <dgm:spPr/>
      <dgm:t>
        <a:bodyPr/>
        <a:lstStyle/>
        <a:p>
          <a:endParaRPr lang="fr-FR"/>
        </a:p>
      </dgm:t>
    </dgm:pt>
    <dgm:pt modelId="{FC2738D5-7698-4DD7-BEFD-E1F043D32FAC}" type="pres">
      <dgm:prSet presAssocID="{027C8BE8-E6FF-4863-9ACF-7E8DB2B1AB74}" presName="spacer" presStyleCnt="0"/>
      <dgm:spPr/>
    </dgm:pt>
    <dgm:pt modelId="{4B4CB4A2-A06A-4350-8D84-F0D06DB0D25C}" type="pres">
      <dgm:prSet presAssocID="{DF8831C9-C2E4-4828-AFE4-62AF4E8B28D9}" presName="parentText" presStyleLbl="node1" presStyleIdx="4" presStyleCnt="6" custLinFactY="114476" custLinFactNeighborX="2074" custLinFactNeighborY="200000">
        <dgm:presLayoutVars>
          <dgm:chMax val="0"/>
          <dgm:bulletEnabled val="1"/>
        </dgm:presLayoutVars>
      </dgm:prSet>
      <dgm:spPr/>
      <dgm:t>
        <a:bodyPr/>
        <a:lstStyle/>
        <a:p>
          <a:endParaRPr lang="fr-FR"/>
        </a:p>
      </dgm:t>
    </dgm:pt>
    <dgm:pt modelId="{E2F1C174-F767-487A-B151-2BA225E20CA4}" type="pres">
      <dgm:prSet presAssocID="{6D8D4644-2816-45BF-8FFE-4F8D0A818ABF}" presName="spacer" presStyleCnt="0"/>
      <dgm:spPr/>
    </dgm:pt>
    <dgm:pt modelId="{7EFD6C3F-293F-4230-A4B5-32F1FE29792C}" type="pres">
      <dgm:prSet presAssocID="{2B7CCC73-2C04-4A4D-B579-4E86C6C7E63C}" presName="parentText" presStyleLbl="node1" presStyleIdx="5" presStyleCnt="6" custLinFactY="-398465" custLinFactNeighborX="-517" custLinFactNeighborY="-400000">
        <dgm:presLayoutVars>
          <dgm:chMax val="0"/>
          <dgm:bulletEnabled val="1"/>
        </dgm:presLayoutVars>
      </dgm:prSet>
      <dgm:spPr/>
      <dgm:t>
        <a:bodyPr/>
        <a:lstStyle/>
        <a:p>
          <a:endParaRPr lang="fr-FR"/>
        </a:p>
      </dgm:t>
    </dgm:pt>
  </dgm:ptLst>
  <dgm:cxnLst>
    <dgm:cxn modelId="{7B39A1AF-EE0E-4F28-A827-3490E64FF6A6}" type="presOf" srcId="{E160F08E-D4E2-4EA4-833C-1B67D0A98D1B}" destId="{3E1EFB02-9EC3-4AE4-AB3A-20A755F53D40}" srcOrd="0" destOrd="0" presId="urn:microsoft.com/office/officeart/2005/8/layout/vList2"/>
    <dgm:cxn modelId="{2AE60DB0-A4D4-4D01-97BB-667D0FC5C859}" srcId="{252CD200-EF78-47C1-9A78-51A9CDD28ABA}" destId="{2B7CCC73-2C04-4A4D-B579-4E86C6C7E63C}" srcOrd="5" destOrd="0" parTransId="{807D91BD-2244-4D37-9391-A777EC53A70A}" sibTransId="{51B230F9-DDCE-449E-9517-634A129B948C}"/>
    <dgm:cxn modelId="{45BE7575-0CFD-4BB2-BDD2-D12AD5745487}" type="presOf" srcId="{DDDF1884-BE0E-4FE2-978C-552D95E0B9D0}" destId="{CE835D6F-208E-4C41-ACA2-24FF74AC797B}" srcOrd="0" destOrd="0" presId="urn:microsoft.com/office/officeart/2005/8/layout/vList2"/>
    <dgm:cxn modelId="{21255D88-33F0-4D28-9961-906B009B99D5}" type="presOf" srcId="{2B7CCC73-2C04-4A4D-B579-4E86C6C7E63C}" destId="{7EFD6C3F-293F-4230-A4B5-32F1FE29792C}" srcOrd="0" destOrd="0" presId="urn:microsoft.com/office/officeart/2005/8/layout/vList2"/>
    <dgm:cxn modelId="{AA9B48D3-79C8-40BE-B11C-D8FE1CE10851}" type="presOf" srcId="{DF8831C9-C2E4-4828-AFE4-62AF4E8B28D9}" destId="{4B4CB4A2-A06A-4350-8D84-F0D06DB0D25C}" srcOrd="0" destOrd="0" presId="urn:microsoft.com/office/officeart/2005/8/layout/vList2"/>
    <dgm:cxn modelId="{02966441-92B1-46D9-A834-F84992165DCC}" srcId="{252CD200-EF78-47C1-9A78-51A9CDD28ABA}" destId="{3C74DD17-4D94-4578-90AA-E03BA0A27A59}" srcOrd="0" destOrd="0" parTransId="{DE5FE334-9D3E-43B5-A691-1D567033EFA1}" sibTransId="{B54FB6AA-2628-41F9-83D4-E3FAACA21560}"/>
    <dgm:cxn modelId="{D485CAAE-DDD2-47CA-8221-4ECA98096A90}" type="presOf" srcId="{3C74DD17-4D94-4578-90AA-E03BA0A27A59}" destId="{1EEF131B-6007-45F6-ACFC-8997A28C8D97}" srcOrd="0" destOrd="0" presId="urn:microsoft.com/office/officeart/2005/8/layout/vList2"/>
    <dgm:cxn modelId="{D0CF43DD-C8BB-491F-8D11-1DBD470DF513}" srcId="{252CD200-EF78-47C1-9A78-51A9CDD28ABA}" destId="{405ECA29-3456-4942-95E8-E56FD50694EF}" srcOrd="2" destOrd="0" parTransId="{3A717F9C-834A-4C09-B755-75E8BB2615C8}" sibTransId="{93D3369C-0A48-4231-A342-0C3F286D5CA2}"/>
    <dgm:cxn modelId="{BF7D4D32-7C25-4286-A95E-076417F04222}" type="presOf" srcId="{405ECA29-3456-4942-95E8-E56FD50694EF}" destId="{57533D0A-287A-4E37-AE72-CF378D6B5439}" srcOrd="0" destOrd="0" presId="urn:microsoft.com/office/officeart/2005/8/layout/vList2"/>
    <dgm:cxn modelId="{2A775B4A-22C6-46CF-A6C4-42C9B00C9C7F}" type="presOf" srcId="{252CD200-EF78-47C1-9A78-51A9CDD28ABA}" destId="{85EF11F7-7E58-4B83-A56E-84147291A03A}" srcOrd="0" destOrd="0" presId="urn:microsoft.com/office/officeart/2005/8/layout/vList2"/>
    <dgm:cxn modelId="{6734A7A5-8F8B-46B5-B475-4BE2106BAC68}" srcId="{252CD200-EF78-47C1-9A78-51A9CDD28ABA}" destId="{DDDF1884-BE0E-4FE2-978C-552D95E0B9D0}" srcOrd="1" destOrd="0" parTransId="{1DA53AB5-24A8-425C-9CA3-0A5EC49F5FA3}" sibTransId="{ADF9BD3A-541D-47C1-B5EC-A73138276ACE}"/>
    <dgm:cxn modelId="{B7303DE0-9633-4B57-B9C5-C6C758EDDE37}" srcId="{252CD200-EF78-47C1-9A78-51A9CDD28ABA}" destId="{DF8831C9-C2E4-4828-AFE4-62AF4E8B28D9}" srcOrd="4" destOrd="0" parTransId="{7CC76B9F-ED48-46BC-A9A5-1C3E3847BA39}" sibTransId="{6D8D4644-2816-45BF-8FFE-4F8D0A818ABF}"/>
    <dgm:cxn modelId="{FF7A6F85-09D6-4F58-B117-5BEC392423FB}" srcId="{252CD200-EF78-47C1-9A78-51A9CDD28ABA}" destId="{E160F08E-D4E2-4EA4-833C-1B67D0A98D1B}" srcOrd="3" destOrd="0" parTransId="{8C89C52B-B96A-4E38-8360-E9C81ABEBEE8}" sibTransId="{027C8BE8-E6FF-4863-9ACF-7E8DB2B1AB74}"/>
    <dgm:cxn modelId="{9F7EE029-32ED-4A05-A4DF-CF0E6F101005}" type="presParOf" srcId="{85EF11F7-7E58-4B83-A56E-84147291A03A}" destId="{1EEF131B-6007-45F6-ACFC-8997A28C8D97}" srcOrd="0" destOrd="0" presId="urn:microsoft.com/office/officeart/2005/8/layout/vList2"/>
    <dgm:cxn modelId="{2BA836A1-211F-4172-93B4-85EF0D3BF693}" type="presParOf" srcId="{85EF11F7-7E58-4B83-A56E-84147291A03A}" destId="{33526D1D-CD1C-43F2-B499-1E39C9F4272C}" srcOrd="1" destOrd="0" presId="urn:microsoft.com/office/officeart/2005/8/layout/vList2"/>
    <dgm:cxn modelId="{ED0FB0B9-4BD4-4D1A-ABE5-8F916BF75DAE}" type="presParOf" srcId="{85EF11F7-7E58-4B83-A56E-84147291A03A}" destId="{CE835D6F-208E-4C41-ACA2-24FF74AC797B}" srcOrd="2" destOrd="0" presId="urn:microsoft.com/office/officeart/2005/8/layout/vList2"/>
    <dgm:cxn modelId="{74346051-3AB3-4DD9-ACB7-D78A3D40FB58}" type="presParOf" srcId="{85EF11F7-7E58-4B83-A56E-84147291A03A}" destId="{443D576E-0556-49AD-AD6B-833E820D37B8}" srcOrd="3" destOrd="0" presId="urn:microsoft.com/office/officeart/2005/8/layout/vList2"/>
    <dgm:cxn modelId="{51C046AF-3FA2-47B9-A0E2-FB80459F561F}" type="presParOf" srcId="{85EF11F7-7E58-4B83-A56E-84147291A03A}" destId="{57533D0A-287A-4E37-AE72-CF378D6B5439}" srcOrd="4" destOrd="0" presId="urn:microsoft.com/office/officeart/2005/8/layout/vList2"/>
    <dgm:cxn modelId="{6DAE909A-27E2-4625-B1AB-B23814B29E6D}" type="presParOf" srcId="{85EF11F7-7E58-4B83-A56E-84147291A03A}" destId="{3BFEEF10-FA4F-4ED6-82D0-1F5C8B710A00}" srcOrd="5" destOrd="0" presId="urn:microsoft.com/office/officeart/2005/8/layout/vList2"/>
    <dgm:cxn modelId="{E889D713-91F8-40F5-9ABE-7D49843449FE}" type="presParOf" srcId="{85EF11F7-7E58-4B83-A56E-84147291A03A}" destId="{3E1EFB02-9EC3-4AE4-AB3A-20A755F53D40}" srcOrd="6" destOrd="0" presId="urn:microsoft.com/office/officeart/2005/8/layout/vList2"/>
    <dgm:cxn modelId="{6B84ED7C-8204-454D-A13A-D70B2B6D11FF}" type="presParOf" srcId="{85EF11F7-7E58-4B83-A56E-84147291A03A}" destId="{FC2738D5-7698-4DD7-BEFD-E1F043D32FAC}" srcOrd="7" destOrd="0" presId="urn:microsoft.com/office/officeart/2005/8/layout/vList2"/>
    <dgm:cxn modelId="{333A4A53-765C-4B99-99D7-335F22F4B666}" type="presParOf" srcId="{85EF11F7-7E58-4B83-A56E-84147291A03A}" destId="{4B4CB4A2-A06A-4350-8D84-F0D06DB0D25C}" srcOrd="8" destOrd="0" presId="urn:microsoft.com/office/officeart/2005/8/layout/vList2"/>
    <dgm:cxn modelId="{1A86DC45-256E-4860-8BC8-E01146AE0AFA}" type="presParOf" srcId="{85EF11F7-7E58-4B83-A56E-84147291A03A}" destId="{E2F1C174-F767-487A-B151-2BA225E20CA4}" srcOrd="9" destOrd="0" presId="urn:microsoft.com/office/officeart/2005/8/layout/vList2"/>
    <dgm:cxn modelId="{8835EE30-5ACD-478B-BAFD-45BDADF60D53}" type="presParOf" srcId="{85EF11F7-7E58-4B83-A56E-84147291A03A}" destId="{7EFD6C3F-293F-4230-A4B5-32F1FE29792C}" srcOrd="10"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EF131B-6007-45F6-ACFC-8997A28C8D97}">
      <dsp:nvSpPr>
        <dsp:cNvPr id="0" name=""/>
        <dsp:cNvSpPr/>
      </dsp:nvSpPr>
      <dsp:spPr>
        <a:xfrm>
          <a:off x="0" y="53584"/>
          <a:ext cx="5187293" cy="779512"/>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a:t>الم</a:t>
          </a:r>
          <a:r>
            <a:rPr lang="ar-SA" sz="2000" b="1" kern="1200"/>
            <a:t>قدمة</a:t>
          </a:r>
          <a:endParaRPr lang="fr-FR" sz="2000" kern="1200" dirty="0"/>
        </a:p>
      </dsp:txBody>
      <dsp:txXfrm>
        <a:off x="38053" y="91637"/>
        <a:ext cx="5111187" cy="703406"/>
      </dsp:txXfrm>
    </dsp:sp>
    <dsp:sp modelId="{CE835D6F-208E-4C41-ACA2-24FF74AC797B}">
      <dsp:nvSpPr>
        <dsp:cNvPr id="0" name=""/>
        <dsp:cNvSpPr/>
      </dsp:nvSpPr>
      <dsp:spPr>
        <a:xfrm>
          <a:off x="0" y="1733624"/>
          <a:ext cx="5187293" cy="779512"/>
        </a:xfrm>
        <a:prstGeom prst="roundRec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الأول: </a:t>
          </a:r>
          <a:r>
            <a:rPr lang="ar-DZ" sz="2000" kern="1200" dirty="0" smtClean="0"/>
            <a:t>تعريف </a:t>
          </a:r>
          <a:r>
            <a:rPr lang="ar-DZ" sz="2000" kern="1200" dirty="0"/>
            <a:t>المنظمة الغير ربحية</a:t>
          </a:r>
          <a:endParaRPr lang="fr-FR" sz="2000" kern="1200" dirty="0"/>
        </a:p>
      </dsp:txBody>
      <dsp:txXfrm>
        <a:off x="38053" y="1771677"/>
        <a:ext cx="5111187" cy="703406"/>
      </dsp:txXfrm>
    </dsp:sp>
    <dsp:sp modelId="{57533D0A-287A-4E37-AE72-CF378D6B5439}">
      <dsp:nvSpPr>
        <dsp:cNvPr id="0" name=""/>
        <dsp:cNvSpPr/>
      </dsp:nvSpPr>
      <dsp:spPr>
        <a:xfrm>
          <a:off x="0" y="2580355"/>
          <a:ext cx="5187293" cy="77951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الثاني: </a:t>
          </a:r>
          <a:r>
            <a:rPr lang="ar-DZ" sz="2000" kern="1200" dirty="0" smtClean="0"/>
            <a:t>اهداف </a:t>
          </a:r>
          <a:r>
            <a:rPr lang="ar-DZ" sz="2000" kern="1200" dirty="0"/>
            <a:t>المنظمة</a:t>
          </a:r>
          <a:endParaRPr lang="fr-FR" sz="2000" kern="1200" dirty="0"/>
        </a:p>
      </dsp:txBody>
      <dsp:txXfrm>
        <a:off x="38053" y="2618408"/>
        <a:ext cx="5111187" cy="703406"/>
      </dsp:txXfrm>
    </dsp:sp>
    <dsp:sp modelId="{3E1EFB02-9EC3-4AE4-AB3A-20A755F53D40}">
      <dsp:nvSpPr>
        <dsp:cNvPr id="0" name=""/>
        <dsp:cNvSpPr/>
      </dsp:nvSpPr>
      <dsp:spPr>
        <a:xfrm>
          <a:off x="0" y="3454666"/>
          <a:ext cx="5187293" cy="779512"/>
        </a:xfrm>
        <a:prstGeom prst="roundRect">
          <a:avLst/>
        </a:prstGeom>
        <a:solidFill>
          <a:schemeClr val="lt1">
            <a:hueOff val="0"/>
            <a:satOff val="0"/>
            <a:lumOff val="0"/>
            <a:alphaOff val="0"/>
          </a:schemeClr>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المطلب الثالث : </a:t>
          </a:r>
          <a:r>
            <a:rPr lang="ar-DZ" sz="2000" kern="1200" dirty="0" smtClean="0"/>
            <a:t>التخطيط </a:t>
          </a:r>
          <a:r>
            <a:rPr lang="ar-DZ" sz="2000" kern="1200" dirty="0"/>
            <a:t>التسويقي الاستراتيجي للمنظمة </a:t>
          </a:r>
          <a:endParaRPr lang="fr-FR" sz="2000" kern="1200" dirty="0"/>
        </a:p>
      </dsp:txBody>
      <dsp:txXfrm>
        <a:off x="38053" y="3492719"/>
        <a:ext cx="5111187" cy="703406"/>
      </dsp:txXfrm>
    </dsp:sp>
    <dsp:sp modelId="{4B4CB4A2-A06A-4350-8D84-F0D06DB0D25C}">
      <dsp:nvSpPr>
        <dsp:cNvPr id="0" name=""/>
        <dsp:cNvSpPr/>
      </dsp:nvSpPr>
      <dsp:spPr>
        <a:xfrm>
          <a:off x="0" y="4292731"/>
          <a:ext cx="5187293" cy="779512"/>
        </a:xfrm>
        <a:prstGeom prst="roundRect">
          <a:avLst/>
        </a:prstGeom>
        <a:solidFill>
          <a:srgbClr val="61E5D8"/>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a:t>الخاتمة</a:t>
          </a:r>
          <a:endParaRPr lang="fr-FR" sz="2000" kern="1200"/>
        </a:p>
      </dsp:txBody>
      <dsp:txXfrm>
        <a:off x="38053" y="4330784"/>
        <a:ext cx="5111187" cy="703406"/>
      </dsp:txXfrm>
    </dsp:sp>
    <dsp:sp modelId="{7EFD6C3F-293F-4230-A4B5-32F1FE29792C}">
      <dsp:nvSpPr>
        <dsp:cNvPr id="0" name=""/>
        <dsp:cNvSpPr/>
      </dsp:nvSpPr>
      <dsp:spPr>
        <a:xfrm>
          <a:off x="0" y="902662"/>
          <a:ext cx="5187293" cy="779512"/>
        </a:xfrm>
        <a:prstGeom prst="roundRect">
          <a:avLst/>
        </a:prstGeom>
        <a:solidFill>
          <a:schemeClr val="bg1"/>
        </a:solidFill>
        <a:ln w="12700" cap="flat" cmpd="sng" algn="ctr">
          <a:solidFill>
            <a:schemeClr val="dk1">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lvl="0" algn="r" defTabSz="889000" rtl="1">
            <a:lnSpc>
              <a:spcPct val="90000"/>
            </a:lnSpc>
            <a:spcBef>
              <a:spcPct val="0"/>
            </a:spcBef>
            <a:spcAft>
              <a:spcPct val="35000"/>
            </a:spcAft>
          </a:pPr>
          <a:r>
            <a:rPr lang="ar-DZ" sz="2000" b="1" kern="1200" dirty="0" smtClean="0"/>
            <a:t>المبحث الأول </a:t>
          </a:r>
          <a:r>
            <a:rPr lang="ar-DZ" sz="2000" kern="1200" dirty="0" smtClean="0"/>
            <a:t>: الإطار النظري للمنظمة غير الربحية وأسس تسويقها الاستراتيجي</a:t>
          </a:r>
          <a:endParaRPr lang="fr-FR" sz="2000" kern="1200" dirty="0"/>
        </a:p>
      </dsp:txBody>
      <dsp:txXfrm>
        <a:off x="38053" y="940715"/>
        <a:ext cx="5111187" cy="703406"/>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5AFABE2-1475-7F61-633E-A33BF46928B5}"/>
              </a:ext>
            </a:extLst>
          </p:cNvPr>
          <p:cNvSpPr txBox="1">
            <a:spLocks noGrp="1"/>
          </p:cNvSpPr>
          <p:nvPr>
            <p:ph type="ctrTitle"/>
          </p:nvPr>
        </p:nvSpPr>
        <p:spPr>
          <a:xfrm>
            <a:off x="685800" y="2130423"/>
            <a:ext cx="7772400" cy="1470026"/>
          </a:xfrm>
        </p:spPr>
        <p:txBody>
          <a:bodyPr/>
          <a:lstStyle>
            <a:lvl1pPr>
              <a:defRPr/>
            </a:lvl1pPr>
          </a:lstStyle>
          <a:p>
            <a:pPr lvl="0"/>
            <a:r>
              <a:rPr lang="fr-FR"/>
              <a:t>Cliquez pour modifier le style du titre</a:t>
            </a:r>
          </a:p>
        </p:txBody>
      </p:sp>
      <p:sp>
        <p:nvSpPr>
          <p:cNvPr id="3" name="Sous-titre 2">
            <a:extLst>
              <a:ext uri="{FF2B5EF4-FFF2-40B4-BE49-F238E27FC236}">
                <a16:creationId xmlns:a16="http://schemas.microsoft.com/office/drawing/2014/main" id="{C6806651-A0D3-E64A-A0F8-BEE1F0B0E91C}"/>
              </a:ext>
            </a:extLst>
          </p:cNvPr>
          <p:cNvSpPr txBox="1">
            <a:spLocks noGrp="1"/>
          </p:cNvSpPr>
          <p:nvPr>
            <p:ph type="subTitle" idx="1"/>
          </p:nvPr>
        </p:nvSpPr>
        <p:spPr>
          <a:xfrm>
            <a:off x="1371600" y="3886200"/>
            <a:ext cx="6400800" cy="1752603"/>
          </a:xfrm>
        </p:spPr>
        <p:txBody>
          <a:bodyPr anchorCtr="1"/>
          <a:lstStyle>
            <a:lvl1pPr marL="0" indent="0" algn="ctr">
              <a:buNone/>
              <a:defRPr>
                <a:solidFill>
                  <a:srgbClr val="898989"/>
                </a:solidFill>
              </a:defRPr>
            </a:lvl1pPr>
          </a:lstStyle>
          <a:p>
            <a:pPr lvl="0"/>
            <a:r>
              <a:rPr lang="fr-FR"/>
              <a:t>Cliquez pour modifier le style des sous-titres du masque</a:t>
            </a:r>
          </a:p>
        </p:txBody>
      </p:sp>
      <p:sp>
        <p:nvSpPr>
          <p:cNvPr id="4" name="Espace réservé de la date 3">
            <a:extLst>
              <a:ext uri="{FF2B5EF4-FFF2-40B4-BE49-F238E27FC236}">
                <a16:creationId xmlns:a16="http://schemas.microsoft.com/office/drawing/2014/main" id="{264E4002-6FAA-2DE3-8B90-9409569F9E82}"/>
              </a:ext>
            </a:extLst>
          </p:cNvPr>
          <p:cNvSpPr txBox="1">
            <a:spLocks noGrp="1"/>
          </p:cNvSpPr>
          <p:nvPr>
            <p:ph type="dt" sz="half" idx="7"/>
          </p:nvPr>
        </p:nvSpPr>
        <p:spPr>
          <a:xfrm>
            <a:off x="457200" y="6356351"/>
            <a:ext cx="2133596" cy="365129"/>
          </a:xfrm>
        </p:spPr>
        <p:txBody>
          <a:bodyPr/>
          <a:lstStyle>
            <a:lvl1pPr>
              <a:defRPr/>
            </a:lvl1pPr>
          </a:lstStyle>
          <a:p>
            <a:pPr lvl="0"/>
            <a:fld id="{6AA04A40-ED6F-4489-931D-0422823D4A15}" type="datetime1">
              <a:rPr lang="fr-FR"/>
              <a:pPr lvl="0"/>
              <a:t>14/10/2025</a:t>
            </a:fld>
            <a:endParaRPr lang="fr-FR"/>
          </a:p>
        </p:txBody>
      </p:sp>
      <p:sp>
        <p:nvSpPr>
          <p:cNvPr id="5" name="Espace réservé du pied de page 4">
            <a:extLst>
              <a:ext uri="{FF2B5EF4-FFF2-40B4-BE49-F238E27FC236}">
                <a16:creationId xmlns:a16="http://schemas.microsoft.com/office/drawing/2014/main" id="{D2DEE003-8EB9-0B0B-DD88-AE84B375733C}"/>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2593BC98-0822-F796-4519-BEC9C4EDFDFF}"/>
              </a:ext>
            </a:extLst>
          </p:cNvPr>
          <p:cNvSpPr txBox="1">
            <a:spLocks noGrp="1"/>
          </p:cNvSpPr>
          <p:nvPr>
            <p:ph type="sldNum" sz="quarter" idx="8"/>
          </p:nvPr>
        </p:nvSpPr>
        <p:spPr>
          <a:xfrm>
            <a:off x="6553203" y="6356351"/>
            <a:ext cx="2133596" cy="365129"/>
          </a:xfrm>
        </p:spPr>
        <p:txBody>
          <a:bodyPr/>
          <a:lstStyle>
            <a:lvl1pPr>
              <a:defRPr/>
            </a:lvl1pPr>
          </a:lstStyle>
          <a:p>
            <a:pPr lvl="0"/>
            <a:fld id="{DA2DBC9D-8807-4A7E-A044-B013237AC7CA}" type="slidenum">
              <a:t>‹N°›</a:t>
            </a:fld>
            <a:endParaRPr lang="fr-FR"/>
          </a:p>
        </p:txBody>
      </p:sp>
    </p:spTree>
    <p:extLst>
      <p:ext uri="{BB962C8B-B14F-4D97-AF65-F5344CB8AC3E}">
        <p14:creationId xmlns:p14="http://schemas.microsoft.com/office/powerpoint/2010/main" val="41201537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17A3C51-C38E-FA4F-9A6F-7227A60FC949}"/>
              </a:ext>
            </a:extLst>
          </p:cNvPr>
          <p:cNvSpPr txBox="1">
            <a:spLocks noGrp="1"/>
          </p:cNvSpPr>
          <p:nvPr>
            <p:ph type="title"/>
          </p:nvPr>
        </p:nvSpPr>
        <p:spPr>
          <a:xfrm>
            <a:off x="457200" y="274640"/>
            <a:ext cx="8229600" cy="1143000"/>
          </a:xfrm>
        </p:spPr>
        <p:txBody>
          <a:bodyPr/>
          <a:lstStyle>
            <a:lvl1pPr>
              <a:defRPr/>
            </a:lvl1pPr>
          </a:lstStyle>
          <a:p>
            <a:pPr lvl="0"/>
            <a:r>
              <a:rPr lang="fr-FR"/>
              <a:t>Cliquez pour modifier le style du titre</a:t>
            </a:r>
          </a:p>
        </p:txBody>
      </p:sp>
      <p:sp>
        <p:nvSpPr>
          <p:cNvPr id="3" name="Espace réservé du texte vertical 2">
            <a:extLst>
              <a:ext uri="{FF2B5EF4-FFF2-40B4-BE49-F238E27FC236}">
                <a16:creationId xmlns:a16="http://schemas.microsoft.com/office/drawing/2014/main" id="{BAB6DBE0-2F21-3F51-0F90-DAB601BDF2C3}"/>
              </a:ext>
            </a:extLst>
          </p:cNvPr>
          <p:cNvSpPr txBox="1">
            <a:spLocks noGrp="1"/>
          </p:cNvSpPr>
          <p:nvPr>
            <p:ph type="body" orient="vert" idx="1"/>
          </p:nvPr>
        </p:nvSpPr>
        <p:spPr>
          <a:xfrm>
            <a:off x="457200" y="1600200"/>
            <a:ext cx="8229600" cy="4525959"/>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3CA25203-8AEA-5490-76BE-A82D694FD30A}"/>
              </a:ext>
            </a:extLst>
          </p:cNvPr>
          <p:cNvSpPr txBox="1">
            <a:spLocks noGrp="1"/>
          </p:cNvSpPr>
          <p:nvPr>
            <p:ph type="dt" sz="half" idx="7"/>
          </p:nvPr>
        </p:nvSpPr>
        <p:spPr>
          <a:xfrm>
            <a:off x="457200" y="6356351"/>
            <a:ext cx="2133596" cy="365129"/>
          </a:xfrm>
        </p:spPr>
        <p:txBody>
          <a:bodyPr/>
          <a:lstStyle>
            <a:lvl1pPr>
              <a:defRPr/>
            </a:lvl1pPr>
          </a:lstStyle>
          <a:p>
            <a:pPr lvl="0"/>
            <a:fld id="{C80C7B6E-C68E-4ADC-8F84-4F2EC9D0BEEC}" type="datetime1">
              <a:rPr lang="fr-FR"/>
              <a:pPr lvl="0"/>
              <a:t>14/10/2025</a:t>
            </a:fld>
            <a:endParaRPr lang="fr-FR"/>
          </a:p>
        </p:txBody>
      </p:sp>
      <p:sp>
        <p:nvSpPr>
          <p:cNvPr id="5" name="Espace réservé du pied de page 4">
            <a:extLst>
              <a:ext uri="{FF2B5EF4-FFF2-40B4-BE49-F238E27FC236}">
                <a16:creationId xmlns:a16="http://schemas.microsoft.com/office/drawing/2014/main" id="{304BFC70-1C8B-0E52-4D84-E35CC6146D28}"/>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6CC0187D-68A1-5847-3C51-71C7BE05F895}"/>
              </a:ext>
            </a:extLst>
          </p:cNvPr>
          <p:cNvSpPr txBox="1">
            <a:spLocks noGrp="1"/>
          </p:cNvSpPr>
          <p:nvPr>
            <p:ph type="sldNum" sz="quarter" idx="8"/>
          </p:nvPr>
        </p:nvSpPr>
        <p:spPr>
          <a:xfrm>
            <a:off x="6553203" y="6356351"/>
            <a:ext cx="2133596" cy="365129"/>
          </a:xfrm>
        </p:spPr>
        <p:txBody>
          <a:bodyPr/>
          <a:lstStyle>
            <a:lvl1pPr>
              <a:defRPr/>
            </a:lvl1pPr>
          </a:lstStyle>
          <a:p>
            <a:pPr lvl="0"/>
            <a:fld id="{6A897E89-A5E9-4572-8FD4-F8F2BE4E01D5}" type="slidenum">
              <a:t>‹N°›</a:t>
            </a:fld>
            <a:endParaRPr lang="fr-FR"/>
          </a:p>
        </p:txBody>
      </p:sp>
    </p:spTree>
    <p:extLst>
      <p:ext uri="{BB962C8B-B14F-4D97-AF65-F5344CB8AC3E}">
        <p14:creationId xmlns:p14="http://schemas.microsoft.com/office/powerpoint/2010/main" val="802200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B860DBBA-3972-C1FC-FDF8-609D9951C6E8}"/>
              </a:ext>
            </a:extLst>
          </p:cNvPr>
          <p:cNvSpPr txBox="1">
            <a:spLocks noGrp="1"/>
          </p:cNvSpPr>
          <p:nvPr>
            <p:ph type="title" orient="vert"/>
          </p:nvPr>
        </p:nvSpPr>
        <p:spPr>
          <a:xfrm>
            <a:off x="6629400" y="274640"/>
            <a:ext cx="2057400" cy="5851529"/>
          </a:xfrm>
        </p:spPr>
        <p:txBody>
          <a:bodyPr vert="eaVert"/>
          <a:lstStyle>
            <a:lvl1pPr>
              <a:defRPr/>
            </a:lvl1pPr>
          </a:lstStyle>
          <a:p>
            <a:pPr lvl="0"/>
            <a:r>
              <a:rPr lang="fr-FR"/>
              <a:t>Cliquez pour modifier le style du titre</a:t>
            </a:r>
          </a:p>
        </p:txBody>
      </p:sp>
      <p:sp>
        <p:nvSpPr>
          <p:cNvPr id="3" name="Espace réservé du texte vertical 2">
            <a:extLst>
              <a:ext uri="{FF2B5EF4-FFF2-40B4-BE49-F238E27FC236}">
                <a16:creationId xmlns:a16="http://schemas.microsoft.com/office/drawing/2014/main" id="{9CAA8E42-DA38-F52D-3AC8-01134FBCAF39}"/>
              </a:ext>
            </a:extLst>
          </p:cNvPr>
          <p:cNvSpPr txBox="1">
            <a:spLocks noGrp="1"/>
          </p:cNvSpPr>
          <p:nvPr>
            <p:ph type="body" orient="vert" idx="1"/>
          </p:nvPr>
        </p:nvSpPr>
        <p:spPr>
          <a:xfrm>
            <a:off x="457200" y="274640"/>
            <a:ext cx="6019796" cy="5851529"/>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BCCBF555-4B6E-58AE-7B4C-A8E25CECEC69}"/>
              </a:ext>
            </a:extLst>
          </p:cNvPr>
          <p:cNvSpPr txBox="1">
            <a:spLocks noGrp="1"/>
          </p:cNvSpPr>
          <p:nvPr>
            <p:ph type="dt" sz="half" idx="7"/>
          </p:nvPr>
        </p:nvSpPr>
        <p:spPr>
          <a:xfrm>
            <a:off x="457200" y="6356351"/>
            <a:ext cx="2133596" cy="365129"/>
          </a:xfrm>
        </p:spPr>
        <p:txBody>
          <a:bodyPr/>
          <a:lstStyle>
            <a:lvl1pPr>
              <a:defRPr/>
            </a:lvl1pPr>
          </a:lstStyle>
          <a:p>
            <a:pPr lvl="0"/>
            <a:fld id="{560F4F18-2C6C-4B97-A510-493A8216B804}" type="datetime1">
              <a:rPr lang="fr-FR"/>
              <a:pPr lvl="0"/>
              <a:t>14/10/2025</a:t>
            </a:fld>
            <a:endParaRPr lang="fr-FR"/>
          </a:p>
        </p:txBody>
      </p:sp>
      <p:sp>
        <p:nvSpPr>
          <p:cNvPr id="5" name="Espace réservé du pied de page 4">
            <a:extLst>
              <a:ext uri="{FF2B5EF4-FFF2-40B4-BE49-F238E27FC236}">
                <a16:creationId xmlns:a16="http://schemas.microsoft.com/office/drawing/2014/main" id="{D4648A5C-4088-DBCB-4718-61C042AB7E2A}"/>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B84EAD02-994B-864A-57C9-DDD93032DB5E}"/>
              </a:ext>
            </a:extLst>
          </p:cNvPr>
          <p:cNvSpPr txBox="1">
            <a:spLocks noGrp="1"/>
          </p:cNvSpPr>
          <p:nvPr>
            <p:ph type="sldNum" sz="quarter" idx="8"/>
          </p:nvPr>
        </p:nvSpPr>
        <p:spPr>
          <a:xfrm>
            <a:off x="6553203" y="6356351"/>
            <a:ext cx="2133596" cy="365129"/>
          </a:xfrm>
        </p:spPr>
        <p:txBody>
          <a:bodyPr/>
          <a:lstStyle>
            <a:lvl1pPr>
              <a:defRPr/>
            </a:lvl1pPr>
          </a:lstStyle>
          <a:p>
            <a:pPr lvl="0"/>
            <a:fld id="{99473025-32E3-4BEF-9955-D8A4F270E437}" type="slidenum">
              <a:t>‹N°›</a:t>
            </a:fld>
            <a:endParaRPr lang="fr-FR"/>
          </a:p>
        </p:txBody>
      </p:sp>
    </p:spTree>
    <p:extLst>
      <p:ext uri="{BB962C8B-B14F-4D97-AF65-F5344CB8AC3E}">
        <p14:creationId xmlns:p14="http://schemas.microsoft.com/office/powerpoint/2010/main" val="41598829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5647C4F-C00C-A4A0-9C21-564CE055A16D}"/>
              </a:ext>
            </a:extLst>
          </p:cNvPr>
          <p:cNvSpPr txBox="1">
            <a:spLocks noGrp="1"/>
          </p:cNvSpPr>
          <p:nvPr>
            <p:ph type="title"/>
          </p:nvPr>
        </p:nvSpPr>
        <p:spPr>
          <a:xfrm>
            <a:off x="457200" y="274640"/>
            <a:ext cx="8229600" cy="1143000"/>
          </a:xfrm>
        </p:spPr>
        <p:txBody>
          <a:bodyPr/>
          <a:lstStyle>
            <a:lvl1pPr>
              <a:defRPr/>
            </a:lvl1pPr>
          </a:lstStyle>
          <a:p>
            <a:pPr lvl="0"/>
            <a:r>
              <a:rPr lang="fr-FR"/>
              <a:t>Cliquez pour modifier le style du titre</a:t>
            </a:r>
          </a:p>
        </p:txBody>
      </p:sp>
      <p:sp>
        <p:nvSpPr>
          <p:cNvPr id="3" name="Espace réservé du contenu 2">
            <a:extLst>
              <a:ext uri="{FF2B5EF4-FFF2-40B4-BE49-F238E27FC236}">
                <a16:creationId xmlns:a16="http://schemas.microsoft.com/office/drawing/2014/main" id="{EB65F24B-6C54-45FE-A05F-4144D56F4232}"/>
              </a:ext>
            </a:extLst>
          </p:cNvPr>
          <p:cNvSpPr txBox="1">
            <a:spLocks noGrp="1"/>
          </p:cNvSpPr>
          <p:nvPr>
            <p:ph idx="1"/>
          </p:nvPr>
        </p:nvSpPr>
        <p:spPr>
          <a:xfrm>
            <a:off x="457200" y="1600200"/>
            <a:ext cx="8229600" cy="4525959"/>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23D6C63D-A00C-74BC-3063-B5FAD81F35ED}"/>
              </a:ext>
            </a:extLst>
          </p:cNvPr>
          <p:cNvSpPr txBox="1">
            <a:spLocks noGrp="1"/>
          </p:cNvSpPr>
          <p:nvPr>
            <p:ph type="dt" sz="half" idx="7"/>
          </p:nvPr>
        </p:nvSpPr>
        <p:spPr>
          <a:xfrm>
            <a:off x="457200" y="6356351"/>
            <a:ext cx="2133596" cy="365129"/>
          </a:xfrm>
        </p:spPr>
        <p:txBody>
          <a:bodyPr/>
          <a:lstStyle>
            <a:lvl1pPr>
              <a:defRPr/>
            </a:lvl1pPr>
          </a:lstStyle>
          <a:p>
            <a:pPr lvl="0"/>
            <a:fld id="{F13C187E-4125-4C5A-AC1C-283AA2CCE9DC}" type="datetime1">
              <a:rPr lang="fr-FR"/>
              <a:pPr lvl="0"/>
              <a:t>14/10/2025</a:t>
            </a:fld>
            <a:endParaRPr lang="fr-FR"/>
          </a:p>
        </p:txBody>
      </p:sp>
      <p:sp>
        <p:nvSpPr>
          <p:cNvPr id="5" name="Espace réservé du pied de page 4">
            <a:extLst>
              <a:ext uri="{FF2B5EF4-FFF2-40B4-BE49-F238E27FC236}">
                <a16:creationId xmlns:a16="http://schemas.microsoft.com/office/drawing/2014/main" id="{5A8E10AA-8E0E-9DA9-E1E7-BB53161C1AD4}"/>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3AF580C0-EB7C-1C69-87E1-D7BD25A529BF}"/>
              </a:ext>
            </a:extLst>
          </p:cNvPr>
          <p:cNvSpPr txBox="1">
            <a:spLocks noGrp="1"/>
          </p:cNvSpPr>
          <p:nvPr>
            <p:ph type="sldNum" sz="quarter" idx="8"/>
          </p:nvPr>
        </p:nvSpPr>
        <p:spPr>
          <a:xfrm>
            <a:off x="6553203" y="6356351"/>
            <a:ext cx="2133596" cy="365129"/>
          </a:xfrm>
        </p:spPr>
        <p:txBody>
          <a:bodyPr/>
          <a:lstStyle>
            <a:lvl1pPr>
              <a:defRPr/>
            </a:lvl1pPr>
          </a:lstStyle>
          <a:p>
            <a:pPr lvl="0"/>
            <a:fld id="{15AA3105-23A5-4EBB-92C8-6AA2C93B07A4}" type="slidenum">
              <a:t>‹N°›</a:t>
            </a:fld>
            <a:endParaRPr lang="fr-FR"/>
          </a:p>
        </p:txBody>
      </p:sp>
    </p:spTree>
    <p:extLst>
      <p:ext uri="{BB962C8B-B14F-4D97-AF65-F5344CB8AC3E}">
        <p14:creationId xmlns:p14="http://schemas.microsoft.com/office/powerpoint/2010/main" val="1225572135"/>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C80FC44-EFFF-CB00-79E8-642CE0A9919F}"/>
              </a:ext>
            </a:extLst>
          </p:cNvPr>
          <p:cNvSpPr txBox="1">
            <a:spLocks noGrp="1"/>
          </p:cNvSpPr>
          <p:nvPr>
            <p:ph type="title"/>
          </p:nvPr>
        </p:nvSpPr>
        <p:spPr>
          <a:xfrm>
            <a:off x="722311" y="4406895"/>
            <a:ext cx="7772400" cy="1362071"/>
          </a:xfrm>
        </p:spPr>
        <p:txBody>
          <a:bodyPr anchor="t" anchorCtr="0"/>
          <a:lstStyle>
            <a:lvl1pPr algn="l">
              <a:defRPr sz="4000" b="1" cap="all"/>
            </a:lvl1pPr>
          </a:lstStyle>
          <a:p>
            <a:pPr lvl="0"/>
            <a:r>
              <a:rPr lang="fr-FR"/>
              <a:t>Cliquez pour modifier le style du titre</a:t>
            </a:r>
          </a:p>
        </p:txBody>
      </p:sp>
      <p:sp>
        <p:nvSpPr>
          <p:cNvPr id="3" name="Espace réservé du texte 2">
            <a:extLst>
              <a:ext uri="{FF2B5EF4-FFF2-40B4-BE49-F238E27FC236}">
                <a16:creationId xmlns:a16="http://schemas.microsoft.com/office/drawing/2014/main" id="{093DA200-8EF3-C37F-443C-2F225FBD8E46}"/>
              </a:ext>
            </a:extLst>
          </p:cNvPr>
          <p:cNvSpPr txBox="1">
            <a:spLocks noGrp="1"/>
          </p:cNvSpPr>
          <p:nvPr>
            <p:ph type="body" idx="1"/>
          </p:nvPr>
        </p:nvSpPr>
        <p:spPr>
          <a:xfrm>
            <a:off x="722311" y="2906713"/>
            <a:ext cx="7772400" cy="1500182"/>
          </a:xfrm>
        </p:spPr>
        <p:txBody>
          <a:bodyPr anchor="b"/>
          <a:lstStyle>
            <a:lvl1pPr marL="0" indent="0">
              <a:spcBef>
                <a:spcPts val="500"/>
              </a:spcBef>
              <a:buNone/>
              <a:defRPr sz="20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3DB00586-A21F-195F-6C46-E651A9695D4D}"/>
              </a:ext>
            </a:extLst>
          </p:cNvPr>
          <p:cNvSpPr txBox="1">
            <a:spLocks noGrp="1"/>
          </p:cNvSpPr>
          <p:nvPr>
            <p:ph type="dt" sz="half" idx="7"/>
          </p:nvPr>
        </p:nvSpPr>
        <p:spPr>
          <a:xfrm>
            <a:off x="457200" y="6356351"/>
            <a:ext cx="2133596" cy="365129"/>
          </a:xfrm>
        </p:spPr>
        <p:txBody>
          <a:bodyPr/>
          <a:lstStyle>
            <a:lvl1pPr>
              <a:defRPr/>
            </a:lvl1pPr>
          </a:lstStyle>
          <a:p>
            <a:pPr lvl="0"/>
            <a:fld id="{C5185D1A-28D5-4C64-AF8C-4632CB4AA62D}" type="datetime1">
              <a:rPr lang="fr-FR"/>
              <a:pPr lvl="0"/>
              <a:t>14/10/2025</a:t>
            </a:fld>
            <a:endParaRPr lang="fr-FR"/>
          </a:p>
        </p:txBody>
      </p:sp>
      <p:sp>
        <p:nvSpPr>
          <p:cNvPr id="5" name="Espace réservé du pied de page 4">
            <a:extLst>
              <a:ext uri="{FF2B5EF4-FFF2-40B4-BE49-F238E27FC236}">
                <a16:creationId xmlns:a16="http://schemas.microsoft.com/office/drawing/2014/main" id="{15693CEF-A98B-407E-AA1B-59C32F08E979}"/>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03881B3A-ACEB-C390-B3E7-CB6E4454781F}"/>
              </a:ext>
            </a:extLst>
          </p:cNvPr>
          <p:cNvSpPr txBox="1">
            <a:spLocks noGrp="1"/>
          </p:cNvSpPr>
          <p:nvPr>
            <p:ph type="sldNum" sz="quarter" idx="8"/>
          </p:nvPr>
        </p:nvSpPr>
        <p:spPr>
          <a:xfrm>
            <a:off x="6553203" y="6356351"/>
            <a:ext cx="2133596" cy="365129"/>
          </a:xfrm>
        </p:spPr>
        <p:txBody>
          <a:bodyPr/>
          <a:lstStyle>
            <a:lvl1pPr>
              <a:defRPr/>
            </a:lvl1pPr>
          </a:lstStyle>
          <a:p>
            <a:pPr lvl="0"/>
            <a:fld id="{CDABAF16-8D7C-46F6-A48D-0A5F7AB7EC54}" type="slidenum">
              <a:t>‹N°›</a:t>
            </a:fld>
            <a:endParaRPr lang="fr-FR"/>
          </a:p>
        </p:txBody>
      </p:sp>
    </p:spTree>
    <p:extLst>
      <p:ext uri="{BB962C8B-B14F-4D97-AF65-F5344CB8AC3E}">
        <p14:creationId xmlns:p14="http://schemas.microsoft.com/office/powerpoint/2010/main" val="12386267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8AF29F1-5F7E-282B-B8A7-399403F5F9AB}"/>
              </a:ext>
            </a:extLst>
          </p:cNvPr>
          <p:cNvSpPr txBox="1">
            <a:spLocks noGrp="1"/>
          </p:cNvSpPr>
          <p:nvPr>
            <p:ph type="title"/>
          </p:nvPr>
        </p:nvSpPr>
        <p:spPr>
          <a:xfrm>
            <a:off x="457200" y="274640"/>
            <a:ext cx="8229600" cy="1143000"/>
          </a:xfrm>
        </p:spPr>
        <p:txBody>
          <a:bodyPr/>
          <a:lstStyle>
            <a:lvl1pPr>
              <a:defRPr/>
            </a:lvl1pPr>
          </a:lstStyle>
          <a:p>
            <a:pPr lvl="0"/>
            <a:r>
              <a:rPr lang="fr-FR"/>
              <a:t>Cliquez pour modifier le style du titre</a:t>
            </a:r>
          </a:p>
        </p:txBody>
      </p:sp>
      <p:sp>
        <p:nvSpPr>
          <p:cNvPr id="3" name="Espace réservé du contenu 2">
            <a:extLst>
              <a:ext uri="{FF2B5EF4-FFF2-40B4-BE49-F238E27FC236}">
                <a16:creationId xmlns:a16="http://schemas.microsoft.com/office/drawing/2014/main" id="{9F14904F-E2B3-C8CA-FC63-C9843C4D9286}"/>
              </a:ext>
            </a:extLst>
          </p:cNvPr>
          <p:cNvSpPr txBox="1">
            <a:spLocks noGrp="1"/>
          </p:cNvSpPr>
          <p:nvPr>
            <p:ph idx="1"/>
          </p:nvPr>
        </p:nvSpPr>
        <p:spPr>
          <a:xfrm>
            <a:off x="457200"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85BBBD2F-CDA1-C785-DFCC-88E8A0D80D15}"/>
              </a:ext>
            </a:extLst>
          </p:cNvPr>
          <p:cNvSpPr txBox="1">
            <a:spLocks noGrp="1"/>
          </p:cNvSpPr>
          <p:nvPr>
            <p:ph idx="2"/>
          </p:nvPr>
        </p:nvSpPr>
        <p:spPr>
          <a:xfrm>
            <a:off x="4648196" y="1600200"/>
            <a:ext cx="4038603" cy="4525959"/>
          </a:xfrm>
        </p:spPr>
        <p:txBody>
          <a:bodyPr/>
          <a:lstStyle>
            <a:lvl1pPr>
              <a:spcBef>
                <a:spcPts val="700"/>
              </a:spcBef>
              <a:defRPr sz="2800"/>
            </a:lvl1pPr>
            <a:lvl2pPr>
              <a:spcBef>
                <a:spcPts val="600"/>
              </a:spcBef>
              <a:defRPr sz="2400"/>
            </a:lvl2pPr>
            <a:lvl3pPr>
              <a:spcBef>
                <a:spcPts val="500"/>
              </a:spcBef>
              <a:defRPr sz="2000"/>
            </a:lvl3pPr>
            <a:lvl4pPr>
              <a:spcBef>
                <a:spcPts val="400"/>
              </a:spcBef>
              <a:defRPr sz="1800"/>
            </a:lvl4pPr>
            <a:lvl5pPr>
              <a:spcBef>
                <a:spcPts val="400"/>
              </a:spcBef>
              <a:defRPr sz="18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B40FDCF2-D197-5C71-4BC5-D7A14A6E3BD8}"/>
              </a:ext>
            </a:extLst>
          </p:cNvPr>
          <p:cNvSpPr txBox="1">
            <a:spLocks noGrp="1"/>
          </p:cNvSpPr>
          <p:nvPr>
            <p:ph type="dt" sz="half" idx="7"/>
          </p:nvPr>
        </p:nvSpPr>
        <p:spPr>
          <a:xfrm>
            <a:off x="457200" y="6356351"/>
            <a:ext cx="2133596" cy="365129"/>
          </a:xfrm>
        </p:spPr>
        <p:txBody>
          <a:bodyPr/>
          <a:lstStyle>
            <a:lvl1pPr>
              <a:defRPr/>
            </a:lvl1pPr>
          </a:lstStyle>
          <a:p>
            <a:pPr lvl="0"/>
            <a:fld id="{B76FFEF2-EBD8-4A45-828A-FB7C68FBF10B}" type="datetime1">
              <a:rPr lang="fr-FR"/>
              <a:pPr lvl="0"/>
              <a:t>14/10/2025</a:t>
            </a:fld>
            <a:endParaRPr lang="fr-FR"/>
          </a:p>
        </p:txBody>
      </p:sp>
      <p:sp>
        <p:nvSpPr>
          <p:cNvPr id="6" name="Espace réservé du pied de page 5">
            <a:extLst>
              <a:ext uri="{FF2B5EF4-FFF2-40B4-BE49-F238E27FC236}">
                <a16:creationId xmlns:a16="http://schemas.microsoft.com/office/drawing/2014/main" id="{9D702C93-E272-4980-F894-273B2E3EE09F}"/>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0F2E1830-ACC7-74DE-0A39-673C267E137A}"/>
              </a:ext>
            </a:extLst>
          </p:cNvPr>
          <p:cNvSpPr txBox="1">
            <a:spLocks noGrp="1"/>
          </p:cNvSpPr>
          <p:nvPr>
            <p:ph type="sldNum" sz="quarter" idx="8"/>
          </p:nvPr>
        </p:nvSpPr>
        <p:spPr>
          <a:xfrm>
            <a:off x="6553203" y="6356351"/>
            <a:ext cx="2133596" cy="365129"/>
          </a:xfrm>
        </p:spPr>
        <p:txBody>
          <a:bodyPr/>
          <a:lstStyle>
            <a:lvl1pPr>
              <a:defRPr/>
            </a:lvl1pPr>
          </a:lstStyle>
          <a:p>
            <a:pPr lvl="0"/>
            <a:fld id="{CA856D23-5434-438D-AF89-9E2C3C9EC58C}" type="slidenum">
              <a:t>‹N°›</a:t>
            </a:fld>
            <a:endParaRPr lang="fr-FR"/>
          </a:p>
        </p:txBody>
      </p:sp>
    </p:spTree>
    <p:extLst>
      <p:ext uri="{BB962C8B-B14F-4D97-AF65-F5344CB8AC3E}">
        <p14:creationId xmlns:p14="http://schemas.microsoft.com/office/powerpoint/2010/main" val="3753761270"/>
      </p:ext>
    </p:extLst>
  </p:cSld>
  <p:clrMapOvr>
    <a:masterClrMapping/>
  </p:clrMapOvr>
  <p:hf sldNum="0"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AA13E98-BF4E-6C29-7F05-E86ECA5DC5E6}"/>
              </a:ext>
            </a:extLst>
          </p:cNvPr>
          <p:cNvSpPr txBox="1">
            <a:spLocks noGrp="1"/>
          </p:cNvSpPr>
          <p:nvPr>
            <p:ph type="title"/>
          </p:nvPr>
        </p:nvSpPr>
        <p:spPr>
          <a:xfrm>
            <a:off x="457200" y="274640"/>
            <a:ext cx="8229600" cy="1143000"/>
          </a:xfrm>
        </p:spPr>
        <p:txBody>
          <a:bodyPr/>
          <a:lstStyle>
            <a:lvl1pPr>
              <a:defRPr/>
            </a:lvl1pPr>
          </a:lstStyle>
          <a:p>
            <a:pPr lvl="0"/>
            <a:r>
              <a:rPr lang="fr-FR"/>
              <a:t>Cliquez pour modifier le style du titre</a:t>
            </a:r>
          </a:p>
        </p:txBody>
      </p:sp>
      <p:sp>
        <p:nvSpPr>
          <p:cNvPr id="3" name="Espace réservé du texte 2">
            <a:extLst>
              <a:ext uri="{FF2B5EF4-FFF2-40B4-BE49-F238E27FC236}">
                <a16:creationId xmlns:a16="http://schemas.microsoft.com/office/drawing/2014/main" id="{1A5F7BEC-5B1E-3BAC-13A4-95D23E2A4C26}"/>
              </a:ext>
            </a:extLst>
          </p:cNvPr>
          <p:cNvSpPr txBox="1">
            <a:spLocks noGrp="1"/>
          </p:cNvSpPr>
          <p:nvPr>
            <p:ph type="body" idx="1"/>
          </p:nvPr>
        </p:nvSpPr>
        <p:spPr>
          <a:xfrm>
            <a:off x="457200" y="1535113"/>
            <a:ext cx="4040184" cy="639759"/>
          </a:xfrm>
        </p:spPr>
        <p:txBody>
          <a:bodyPr anchor="b"/>
          <a:lstStyle>
            <a:lvl1pPr marL="0" indent="0">
              <a:spcBef>
                <a:spcPts val="600"/>
              </a:spcBef>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A8407E97-FA64-F62F-CA3C-59FD486AC291}"/>
              </a:ext>
            </a:extLst>
          </p:cNvPr>
          <p:cNvSpPr txBox="1">
            <a:spLocks noGrp="1"/>
          </p:cNvSpPr>
          <p:nvPr>
            <p:ph idx="2"/>
          </p:nvPr>
        </p:nvSpPr>
        <p:spPr>
          <a:xfrm>
            <a:off x="457200" y="2174872"/>
            <a:ext cx="4040184"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383A4B-C5BD-ABD1-9CD2-5DA27823C07A}"/>
              </a:ext>
            </a:extLst>
          </p:cNvPr>
          <p:cNvSpPr txBox="1">
            <a:spLocks noGrp="1"/>
          </p:cNvSpPr>
          <p:nvPr>
            <p:ph type="body" idx="3"/>
          </p:nvPr>
        </p:nvSpPr>
        <p:spPr>
          <a:xfrm>
            <a:off x="4645023" y="1535113"/>
            <a:ext cx="4041776" cy="639759"/>
          </a:xfrm>
        </p:spPr>
        <p:txBody>
          <a:bodyPr anchor="b"/>
          <a:lstStyle>
            <a:lvl1pPr marL="0" indent="0">
              <a:spcBef>
                <a:spcPts val="600"/>
              </a:spcBef>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5BCA7381-AD18-A345-8340-1493A6D647F9}"/>
              </a:ext>
            </a:extLst>
          </p:cNvPr>
          <p:cNvSpPr txBox="1">
            <a:spLocks noGrp="1"/>
          </p:cNvSpPr>
          <p:nvPr>
            <p:ph idx="4"/>
          </p:nvPr>
        </p:nvSpPr>
        <p:spPr>
          <a:xfrm>
            <a:off x="4645023" y="2174872"/>
            <a:ext cx="4041776" cy="3951286"/>
          </a:xfrm>
        </p:spPr>
        <p:txBody>
          <a:bodyPr/>
          <a:lstStyle>
            <a:lvl1pPr>
              <a:spcBef>
                <a:spcPts val="600"/>
              </a:spcBef>
              <a:defRPr sz="2400"/>
            </a:lvl1pPr>
            <a:lvl2pPr>
              <a:spcBef>
                <a:spcPts val="500"/>
              </a:spcBef>
              <a:defRPr sz="2000"/>
            </a:lvl2pPr>
            <a:lvl3pPr>
              <a:spcBef>
                <a:spcPts val="400"/>
              </a:spcBef>
              <a:defRPr sz="1800"/>
            </a:lvl3pPr>
            <a:lvl4pPr>
              <a:spcBef>
                <a:spcPts val="400"/>
              </a:spcBef>
              <a:defRPr sz="1600"/>
            </a:lvl4pPr>
            <a:lvl5pPr>
              <a:spcBef>
                <a:spcPts val="400"/>
              </a:spcBef>
              <a:defRPr sz="16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C0710E06-6167-AA95-62B3-4BB1D6B1BA3A}"/>
              </a:ext>
            </a:extLst>
          </p:cNvPr>
          <p:cNvSpPr txBox="1">
            <a:spLocks noGrp="1"/>
          </p:cNvSpPr>
          <p:nvPr>
            <p:ph type="dt" sz="half" idx="7"/>
          </p:nvPr>
        </p:nvSpPr>
        <p:spPr>
          <a:xfrm>
            <a:off x="457200" y="6356351"/>
            <a:ext cx="2133596" cy="365129"/>
          </a:xfrm>
        </p:spPr>
        <p:txBody>
          <a:bodyPr/>
          <a:lstStyle>
            <a:lvl1pPr>
              <a:defRPr/>
            </a:lvl1pPr>
          </a:lstStyle>
          <a:p>
            <a:pPr lvl="0"/>
            <a:fld id="{0AE2419C-761D-42D0-98E1-D79A1047EE79}" type="datetime1">
              <a:rPr lang="fr-FR"/>
              <a:pPr lvl="0"/>
              <a:t>14/10/2025</a:t>
            </a:fld>
            <a:endParaRPr lang="fr-FR"/>
          </a:p>
        </p:txBody>
      </p:sp>
      <p:sp>
        <p:nvSpPr>
          <p:cNvPr id="8" name="Espace réservé du pied de page 7">
            <a:extLst>
              <a:ext uri="{FF2B5EF4-FFF2-40B4-BE49-F238E27FC236}">
                <a16:creationId xmlns:a16="http://schemas.microsoft.com/office/drawing/2014/main" id="{43BAB539-A9FF-0181-B6AA-8F0F5D9A6A1E}"/>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407B5E5C-0497-38E1-926D-F5C5D45C1B2F}"/>
              </a:ext>
            </a:extLst>
          </p:cNvPr>
          <p:cNvSpPr txBox="1">
            <a:spLocks noGrp="1"/>
          </p:cNvSpPr>
          <p:nvPr>
            <p:ph type="sldNum" sz="quarter" idx="8"/>
          </p:nvPr>
        </p:nvSpPr>
        <p:spPr>
          <a:xfrm>
            <a:off x="6553203" y="6356351"/>
            <a:ext cx="2133596" cy="365129"/>
          </a:xfrm>
        </p:spPr>
        <p:txBody>
          <a:bodyPr/>
          <a:lstStyle>
            <a:lvl1pPr>
              <a:defRPr/>
            </a:lvl1pPr>
          </a:lstStyle>
          <a:p>
            <a:pPr lvl="0"/>
            <a:fld id="{676F70D7-FC38-4673-BD17-A6D2B4D9BB5B}" type="slidenum">
              <a:t>‹N°›</a:t>
            </a:fld>
            <a:endParaRPr lang="fr-FR"/>
          </a:p>
        </p:txBody>
      </p:sp>
    </p:spTree>
    <p:extLst>
      <p:ext uri="{BB962C8B-B14F-4D97-AF65-F5344CB8AC3E}">
        <p14:creationId xmlns:p14="http://schemas.microsoft.com/office/powerpoint/2010/main" val="8124229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1535D01-ED66-C64A-8B0A-0DD5D4773F35}"/>
              </a:ext>
            </a:extLst>
          </p:cNvPr>
          <p:cNvSpPr txBox="1">
            <a:spLocks noGrp="1"/>
          </p:cNvSpPr>
          <p:nvPr>
            <p:ph type="title"/>
          </p:nvPr>
        </p:nvSpPr>
        <p:spPr>
          <a:xfrm>
            <a:off x="457200" y="274640"/>
            <a:ext cx="8229600" cy="1143000"/>
          </a:xfrm>
        </p:spPr>
        <p:txBody>
          <a:bodyPr/>
          <a:lstStyle>
            <a:lvl1pPr>
              <a:defRPr/>
            </a:lvl1pPr>
          </a:lstStyle>
          <a:p>
            <a:pPr lvl="0"/>
            <a:r>
              <a:rPr lang="fr-FR"/>
              <a:t>Cliquez pour modifier le style du titre</a:t>
            </a:r>
          </a:p>
        </p:txBody>
      </p:sp>
      <p:sp>
        <p:nvSpPr>
          <p:cNvPr id="3" name="Espace réservé de la date 2">
            <a:extLst>
              <a:ext uri="{FF2B5EF4-FFF2-40B4-BE49-F238E27FC236}">
                <a16:creationId xmlns:a16="http://schemas.microsoft.com/office/drawing/2014/main" id="{A523AFC5-4F3A-EAFA-1209-AA5E6E373D17}"/>
              </a:ext>
            </a:extLst>
          </p:cNvPr>
          <p:cNvSpPr txBox="1">
            <a:spLocks noGrp="1"/>
          </p:cNvSpPr>
          <p:nvPr>
            <p:ph type="dt" sz="half" idx="7"/>
          </p:nvPr>
        </p:nvSpPr>
        <p:spPr>
          <a:xfrm>
            <a:off x="457200" y="6356351"/>
            <a:ext cx="2133596" cy="365129"/>
          </a:xfrm>
        </p:spPr>
        <p:txBody>
          <a:bodyPr/>
          <a:lstStyle>
            <a:lvl1pPr>
              <a:defRPr/>
            </a:lvl1pPr>
          </a:lstStyle>
          <a:p>
            <a:pPr lvl="0"/>
            <a:fld id="{B93DA83D-722E-43AE-B874-E80FDC13128D}" type="datetime1">
              <a:rPr lang="fr-FR"/>
              <a:pPr lvl="0"/>
              <a:t>14/10/2025</a:t>
            </a:fld>
            <a:endParaRPr lang="fr-FR"/>
          </a:p>
        </p:txBody>
      </p:sp>
      <p:sp>
        <p:nvSpPr>
          <p:cNvPr id="4" name="Espace réservé du pied de page 3">
            <a:extLst>
              <a:ext uri="{FF2B5EF4-FFF2-40B4-BE49-F238E27FC236}">
                <a16:creationId xmlns:a16="http://schemas.microsoft.com/office/drawing/2014/main" id="{B19BAA42-3D08-EAF3-62B9-AAB1CE0F4AA4}"/>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A54F71A7-6A4E-308A-6E61-487CDE78B16C}"/>
              </a:ext>
            </a:extLst>
          </p:cNvPr>
          <p:cNvSpPr txBox="1">
            <a:spLocks noGrp="1"/>
          </p:cNvSpPr>
          <p:nvPr>
            <p:ph type="sldNum" sz="quarter" idx="8"/>
          </p:nvPr>
        </p:nvSpPr>
        <p:spPr>
          <a:xfrm>
            <a:off x="6553203" y="6356351"/>
            <a:ext cx="2133596" cy="365129"/>
          </a:xfrm>
        </p:spPr>
        <p:txBody>
          <a:bodyPr/>
          <a:lstStyle>
            <a:lvl1pPr>
              <a:defRPr/>
            </a:lvl1pPr>
          </a:lstStyle>
          <a:p>
            <a:pPr lvl="0"/>
            <a:fld id="{CD2E229A-303F-4253-8183-4689DE1F0A62}" type="slidenum">
              <a:t>‹N°›</a:t>
            </a:fld>
            <a:endParaRPr lang="fr-FR"/>
          </a:p>
        </p:txBody>
      </p:sp>
    </p:spTree>
    <p:extLst>
      <p:ext uri="{BB962C8B-B14F-4D97-AF65-F5344CB8AC3E}">
        <p14:creationId xmlns:p14="http://schemas.microsoft.com/office/powerpoint/2010/main" val="18896417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8985BC02-0152-3842-D172-D48C403FC5A8}"/>
              </a:ext>
            </a:extLst>
          </p:cNvPr>
          <p:cNvSpPr txBox="1">
            <a:spLocks noGrp="1"/>
          </p:cNvSpPr>
          <p:nvPr>
            <p:ph type="dt" sz="half" idx="7"/>
          </p:nvPr>
        </p:nvSpPr>
        <p:spPr>
          <a:xfrm>
            <a:off x="457200" y="6356351"/>
            <a:ext cx="2133596" cy="365129"/>
          </a:xfrm>
        </p:spPr>
        <p:txBody>
          <a:bodyPr/>
          <a:lstStyle>
            <a:lvl1pPr>
              <a:defRPr/>
            </a:lvl1pPr>
          </a:lstStyle>
          <a:p>
            <a:pPr lvl="0"/>
            <a:fld id="{0AFE75C2-1BF0-492F-BDA5-D4CA008144E5}" type="datetime1">
              <a:rPr lang="fr-FR"/>
              <a:pPr lvl="0"/>
              <a:t>14/10/2025</a:t>
            </a:fld>
            <a:endParaRPr lang="fr-FR"/>
          </a:p>
        </p:txBody>
      </p:sp>
      <p:sp>
        <p:nvSpPr>
          <p:cNvPr id="3" name="Espace réservé du pied de page 2">
            <a:extLst>
              <a:ext uri="{FF2B5EF4-FFF2-40B4-BE49-F238E27FC236}">
                <a16:creationId xmlns:a16="http://schemas.microsoft.com/office/drawing/2014/main" id="{F6B9C002-3D21-19DB-5777-F330CA686EC5}"/>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EC0FE3E1-133C-CE1F-89DF-725543481ADD}"/>
              </a:ext>
            </a:extLst>
          </p:cNvPr>
          <p:cNvSpPr txBox="1">
            <a:spLocks noGrp="1"/>
          </p:cNvSpPr>
          <p:nvPr>
            <p:ph type="sldNum" sz="quarter" idx="8"/>
          </p:nvPr>
        </p:nvSpPr>
        <p:spPr>
          <a:xfrm>
            <a:off x="6553203" y="6356351"/>
            <a:ext cx="2133596" cy="365129"/>
          </a:xfrm>
        </p:spPr>
        <p:txBody>
          <a:bodyPr/>
          <a:lstStyle>
            <a:lvl1pPr>
              <a:defRPr/>
            </a:lvl1pPr>
          </a:lstStyle>
          <a:p>
            <a:pPr lvl="0"/>
            <a:fld id="{A90B8ECE-A27E-4B59-A876-B16C91B7E2B3}" type="slidenum">
              <a:t>‹N°›</a:t>
            </a:fld>
            <a:endParaRPr lang="fr-FR"/>
          </a:p>
        </p:txBody>
      </p:sp>
    </p:spTree>
    <p:extLst>
      <p:ext uri="{BB962C8B-B14F-4D97-AF65-F5344CB8AC3E}">
        <p14:creationId xmlns:p14="http://schemas.microsoft.com/office/powerpoint/2010/main" val="19802690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20D5418-56A0-C10F-F571-FCAE62AE8770}"/>
              </a:ext>
            </a:extLst>
          </p:cNvPr>
          <p:cNvSpPr txBox="1">
            <a:spLocks noGrp="1"/>
          </p:cNvSpPr>
          <p:nvPr>
            <p:ph type="title"/>
          </p:nvPr>
        </p:nvSpPr>
        <p:spPr>
          <a:xfrm>
            <a:off x="457200" y="273048"/>
            <a:ext cx="3008311" cy="1162046"/>
          </a:xfrm>
        </p:spPr>
        <p:txBody>
          <a:bodyPr anchor="b" anchorCtr="0"/>
          <a:lstStyle>
            <a:lvl1pPr algn="l">
              <a:defRPr sz="2000" b="1"/>
            </a:lvl1pPr>
          </a:lstStyle>
          <a:p>
            <a:pPr lvl="0"/>
            <a:r>
              <a:rPr lang="fr-FR"/>
              <a:t>Cliquez pour modifier le style du titre</a:t>
            </a:r>
          </a:p>
        </p:txBody>
      </p:sp>
      <p:sp>
        <p:nvSpPr>
          <p:cNvPr id="3" name="Espace réservé du contenu 2">
            <a:extLst>
              <a:ext uri="{FF2B5EF4-FFF2-40B4-BE49-F238E27FC236}">
                <a16:creationId xmlns:a16="http://schemas.microsoft.com/office/drawing/2014/main" id="{4E3AD93F-CEF1-2A95-1872-76CA071AD5AF}"/>
              </a:ext>
            </a:extLst>
          </p:cNvPr>
          <p:cNvSpPr txBox="1">
            <a:spLocks noGrp="1"/>
          </p:cNvSpPr>
          <p:nvPr>
            <p:ph idx="1"/>
          </p:nvPr>
        </p:nvSpPr>
        <p:spPr>
          <a:xfrm>
            <a:off x="3575047" y="273048"/>
            <a:ext cx="5111752" cy="5853110"/>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18B7AC5-8D7C-86F2-87E6-EAFE06D82BEE}"/>
              </a:ext>
            </a:extLst>
          </p:cNvPr>
          <p:cNvSpPr txBox="1">
            <a:spLocks noGrp="1"/>
          </p:cNvSpPr>
          <p:nvPr>
            <p:ph type="body" idx="2"/>
          </p:nvPr>
        </p:nvSpPr>
        <p:spPr>
          <a:xfrm>
            <a:off x="457200" y="1435095"/>
            <a:ext cx="3008311" cy="4691064"/>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EC7A34C-05E6-C284-681D-6C7397575917}"/>
              </a:ext>
            </a:extLst>
          </p:cNvPr>
          <p:cNvSpPr txBox="1">
            <a:spLocks noGrp="1"/>
          </p:cNvSpPr>
          <p:nvPr>
            <p:ph type="dt" sz="half" idx="7"/>
          </p:nvPr>
        </p:nvSpPr>
        <p:spPr>
          <a:xfrm>
            <a:off x="457200" y="6356351"/>
            <a:ext cx="2133596" cy="365129"/>
          </a:xfrm>
        </p:spPr>
        <p:txBody>
          <a:bodyPr/>
          <a:lstStyle>
            <a:lvl1pPr>
              <a:defRPr/>
            </a:lvl1pPr>
          </a:lstStyle>
          <a:p>
            <a:pPr lvl="0"/>
            <a:fld id="{DD610844-2664-4F42-A4F6-CF9F0E7F04BE}" type="datetime1">
              <a:rPr lang="fr-FR"/>
              <a:pPr lvl="0"/>
              <a:t>14/10/2025</a:t>
            </a:fld>
            <a:endParaRPr lang="fr-FR"/>
          </a:p>
        </p:txBody>
      </p:sp>
      <p:sp>
        <p:nvSpPr>
          <p:cNvPr id="6" name="Espace réservé du pied de page 5">
            <a:extLst>
              <a:ext uri="{FF2B5EF4-FFF2-40B4-BE49-F238E27FC236}">
                <a16:creationId xmlns:a16="http://schemas.microsoft.com/office/drawing/2014/main" id="{03BE29F5-DC41-6CE6-1096-F217271BF414}"/>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7F675AE3-4D61-DC31-1671-F6A6C482008A}"/>
              </a:ext>
            </a:extLst>
          </p:cNvPr>
          <p:cNvSpPr txBox="1">
            <a:spLocks noGrp="1"/>
          </p:cNvSpPr>
          <p:nvPr>
            <p:ph type="sldNum" sz="quarter" idx="8"/>
          </p:nvPr>
        </p:nvSpPr>
        <p:spPr>
          <a:xfrm>
            <a:off x="6553203" y="6356351"/>
            <a:ext cx="2133596" cy="365129"/>
          </a:xfrm>
        </p:spPr>
        <p:txBody>
          <a:bodyPr/>
          <a:lstStyle>
            <a:lvl1pPr>
              <a:defRPr/>
            </a:lvl1pPr>
          </a:lstStyle>
          <a:p>
            <a:pPr lvl="0"/>
            <a:fld id="{828BC393-D982-4E4B-B96A-65287E9659AB}" type="slidenum">
              <a:t>‹N°›</a:t>
            </a:fld>
            <a:endParaRPr lang="fr-FR"/>
          </a:p>
        </p:txBody>
      </p:sp>
    </p:spTree>
    <p:extLst>
      <p:ext uri="{BB962C8B-B14F-4D97-AF65-F5344CB8AC3E}">
        <p14:creationId xmlns:p14="http://schemas.microsoft.com/office/powerpoint/2010/main" val="13181743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BC1630F-6FEC-586F-DA89-66A3C3817927}"/>
              </a:ext>
            </a:extLst>
          </p:cNvPr>
          <p:cNvSpPr txBox="1">
            <a:spLocks noGrp="1"/>
          </p:cNvSpPr>
          <p:nvPr>
            <p:ph type="title"/>
          </p:nvPr>
        </p:nvSpPr>
        <p:spPr>
          <a:xfrm>
            <a:off x="1792288" y="4800600"/>
            <a:ext cx="5486400" cy="566735"/>
          </a:xfrm>
        </p:spPr>
        <p:txBody>
          <a:bodyPr anchor="b" anchorCtr="0"/>
          <a:lstStyle>
            <a:lvl1pPr algn="l">
              <a:defRPr sz="2000" b="1"/>
            </a:lvl1pPr>
          </a:lstStyle>
          <a:p>
            <a:pPr lvl="0"/>
            <a:r>
              <a:rPr lang="fr-FR"/>
              <a:t>Cliquez pour modifier le style du titre</a:t>
            </a:r>
          </a:p>
        </p:txBody>
      </p:sp>
      <p:sp>
        <p:nvSpPr>
          <p:cNvPr id="3" name="Espace réservé pour une image  2">
            <a:extLst>
              <a:ext uri="{FF2B5EF4-FFF2-40B4-BE49-F238E27FC236}">
                <a16:creationId xmlns:a16="http://schemas.microsoft.com/office/drawing/2014/main" id="{52D8BA64-ACA1-B930-CBA3-2E354077C4B9}"/>
              </a:ext>
            </a:extLst>
          </p:cNvPr>
          <p:cNvSpPr txBox="1">
            <a:spLocks noGrp="1"/>
          </p:cNvSpPr>
          <p:nvPr>
            <p:ph type="pic" idx="1"/>
          </p:nvPr>
        </p:nvSpPr>
        <p:spPr>
          <a:xfrm>
            <a:off x="1792288" y="612776"/>
            <a:ext cx="5486400" cy="4114800"/>
          </a:xfrm>
        </p:spPr>
        <p:txBody>
          <a:bodyPr/>
          <a:lstStyle>
            <a:lvl1pPr marL="0" indent="0">
              <a:buNone/>
              <a:defRPr/>
            </a:lvl1pPr>
          </a:lstStyle>
          <a:p>
            <a:pPr lvl="0"/>
            <a:endParaRPr lang="fr-FR"/>
          </a:p>
        </p:txBody>
      </p:sp>
      <p:sp>
        <p:nvSpPr>
          <p:cNvPr id="4" name="Espace réservé du texte 3">
            <a:extLst>
              <a:ext uri="{FF2B5EF4-FFF2-40B4-BE49-F238E27FC236}">
                <a16:creationId xmlns:a16="http://schemas.microsoft.com/office/drawing/2014/main" id="{C91F9FE3-35AC-F5FA-D911-0BB6603CB21A}"/>
              </a:ext>
            </a:extLst>
          </p:cNvPr>
          <p:cNvSpPr txBox="1">
            <a:spLocks noGrp="1"/>
          </p:cNvSpPr>
          <p:nvPr>
            <p:ph type="body" idx="2"/>
          </p:nvPr>
        </p:nvSpPr>
        <p:spPr>
          <a:xfrm>
            <a:off x="1792288" y="5367335"/>
            <a:ext cx="5486400" cy="804864"/>
          </a:xfrm>
        </p:spPr>
        <p:txBody>
          <a:bodyPr/>
          <a:lstStyle>
            <a:lvl1pPr marL="0" indent="0">
              <a:spcBef>
                <a:spcPts val="300"/>
              </a:spcBef>
              <a:buNone/>
              <a:defRPr sz="14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0975844E-D395-3A06-CB1E-78476F51112D}"/>
              </a:ext>
            </a:extLst>
          </p:cNvPr>
          <p:cNvSpPr txBox="1">
            <a:spLocks noGrp="1"/>
          </p:cNvSpPr>
          <p:nvPr>
            <p:ph type="dt" sz="half" idx="7"/>
          </p:nvPr>
        </p:nvSpPr>
        <p:spPr>
          <a:xfrm>
            <a:off x="457200" y="6356351"/>
            <a:ext cx="2133596" cy="365129"/>
          </a:xfrm>
        </p:spPr>
        <p:txBody>
          <a:bodyPr/>
          <a:lstStyle>
            <a:lvl1pPr>
              <a:defRPr/>
            </a:lvl1pPr>
          </a:lstStyle>
          <a:p>
            <a:pPr lvl="0"/>
            <a:fld id="{2477B0AF-A76B-4365-A5D5-244EC96BAAE3}" type="datetime1">
              <a:rPr lang="fr-FR"/>
              <a:pPr lvl="0"/>
              <a:t>14/10/2025</a:t>
            </a:fld>
            <a:endParaRPr lang="fr-FR"/>
          </a:p>
        </p:txBody>
      </p:sp>
      <p:sp>
        <p:nvSpPr>
          <p:cNvPr id="6" name="Espace réservé du pied de page 5">
            <a:extLst>
              <a:ext uri="{FF2B5EF4-FFF2-40B4-BE49-F238E27FC236}">
                <a16:creationId xmlns:a16="http://schemas.microsoft.com/office/drawing/2014/main" id="{B6A78513-D384-EA8D-0E4D-5F89F30D563F}"/>
              </a:ext>
            </a:extLst>
          </p:cNvPr>
          <p:cNvSpPr txBox="1">
            <a:spLocks noGrp="1"/>
          </p:cNvSpPr>
          <p:nvPr>
            <p:ph type="ftr" sz="quarter" idx="9"/>
          </p:nvPr>
        </p:nvSpPr>
        <p:spPr>
          <a:xfrm>
            <a:off x="3124203" y="6356351"/>
            <a:ext cx="2895603" cy="365129"/>
          </a:xfrm>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03065794-DE01-D2D4-FEFC-588FB1191BB5}"/>
              </a:ext>
            </a:extLst>
          </p:cNvPr>
          <p:cNvSpPr txBox="1">
            <a:spLocks noGrp="1"/>
          </p:cNvSpPr>
          <p:nvPr>
            <p:ph type="sldNum" sz="quarter" idx="8"/>
          </p:nvPr>
        </p:nvSpPr>
        <p:spPr>
          <a:xfrm>
            <a:off x="6553203" y="6356351"/>
            <a:ext cx="2133596" cy="365129"/>
          </a:xfrm>
        </p:spPr>
        <p:txBody>
          <a:bodyPr/>
          <a:lstStyle>
            <a:lvl1pPr>
              <a:defRPr/>
            </a:lvl1pPr>
          </a:lstStyle>
          <a:p>
            <a:pPr lvl="0"/>
            <a:fld id="{6F3E3AF5-843A-40FA-85E4-A4EA269667DB}" type="slidenum">
              <a:t>‹N°›</a:t>
            </a:fld>
            <a:endParaRPr lang="fr-FR"/>
          </a:p>
        </p:txBody>
      </p:sp>
    </p:spTree>
    <p:extLst>
      <p:ext uri="{BB962C8B-B14F-4D97-AF65-F5344CB8AC3E}">
        <p14:creationId xmlns:p14="http://schemas.microsoft.com/office/powerpoint/2010/main" val="19045585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7381F726-FEFC-3B81-AF62-83DB5D5D1985}"/>
              </a:ext>
            </a:extLst>
          </p:cNvPr>
          <p:cNvSpPr txBox="1">
            <a:spLocks noGrp="1"/>
          </p:cNvSpPr>
          <p:nvPr>
            <p:ph type="title"/>
          </p:nvPr>
        </p:nvSpPr>
        <p:spPr>
          <a:xfrm>
            <a:off x="457200" y="274640"/>
            <a:ext cx="8229600" cy="1143000"/>
          </a:xfrm>
          <a:prstGeom prst="rect">
            <a:avLst/>
          </a:prstGeom>
          <a:noFill/>
          <a:ln>
            <a:noFill/>
          </a:ln>
        </p:spPr>
        <p:txBody>
          <a:bodyPr vert="horz" wrap="square" lIns="91440" tIns="45720" rIns="91440" bIns="45720" anchor="ctr" anchorCtr="1" compatLnSpc="1">
            <a:normAutofit/>
          </a:bodyPr>
          <a:lstStyle/>
          <a:p>
            <a:pPr lvl="0"/>
            <a:r>
              <a:rPr lang="fr-FR"/>
              <a:t>Cliquez pour modifier le style du titre</a:t>
            </a:r>
          </a:p>
        </p:txBody>
      </p:sp>
      <p:sp>
        <p:nvSpPr>
          <p:cNvPr id="3" name="Espace réservé du texte 2">
            <a:extLst>
              <a:ext uri="{FF2B5EF4-FFF2-40B4-BE49-F238E27FC236}">
                <a16:creationId xmlns:a16="http://schemas.microsoft.com/office/drawing/2014/main" id="{FDB70E73-0955-A703-AF0D-F7BFE1AC36F3}"/>
              </a:ext>
            </a:extLst>
          </p:cNvPr>
          <p:cNvSpPr txBox="1">
            <a:spLocks noGrp="1"/>
          </p:cNvSpPr>
          <p:nvPr>
            <p:ph type="body" idx="1"/>
          </p:nvPr>
        </p:nvSpPr>
        <p:spPr>
          <a:xfrm>
            <a:off x="457200" y="1600200"/>
            <a:ext cx="8229600" cy="4525959"/>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F279D00-1997-CD82-5700-CA7E66BAB88B}"/>
              </a:ext>
            </a:extLst>
          </p:cNvPr>
          <p:cNvSpPr txBox="1">
            <a:spLocks noGrp="1"/>
          </p:cNvSpPr>
          <p:nvPr>
            <p:ph type="dt" sz="half" idx="2"/>
          </p:nvPr>
        </p:nvSpPr>
        <p:spPr>
          <a:xfrm>
            <a:off x="457200"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2BD66A6D-DD53-46BB-968D-FFEBBDB09BD2}" type="datetime1">
              <a:rPr lang="fr-FR"/>
              <a:pPr lvl="0"/>
              <a:t>14/10/2025</a:t>
            </a:fld>
            <a:endParaRPr lang="fr-FR"/>
          </a:p>
        </p:txBody>
      </p:sp>
      <p:sp>
        <p:nvSpPr>
          <p:cNvPr id="5" name="Espace réservé du pied de page 4">
            <a:extLst>
              <a:ext uri="{FF2B5EF4-FFF2-40B4-BE49-F238E27FC236}">
                <a16:creationId xmlns:a16="http://schemas.microsoft.com/office/drawing/2014/main" id="{88A01C78-48C2-003D-5602-6E3D66AF3BB6}"/>
              </a:ext>
            </a:extLst>
          </p:cNvPr>
          <p:cNvSpPr txBox="1">
            <a:spLocks noGrp="1"/>
          </p:cNvSpPr>
          <p:nvPr>
            <p:ph type="ftr" sz="quarter" idx="3"/>
          </p:nvPr>
        </p:nvSpPr>
        <p:spPr>
          <a:xfrm>
            <a:off x="3124203" y="6356351"/>
            <a:ext cx="2895603"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a:extLst>
              <a:ext uri="{FF2B5EF4-FFF2-40B4-BE49-F238E27FC236}">
                <a16:creationId xmlns:a16="http://schemas.microsoft.com/office/drawing/2014/main" id="{6B606327-1D3E-ED08-0B8A-93C533DBA0BF}"/>
              </a:ext>
            </a:extLst>
          </p:cNvPr>
          <p:cNvSpPr txBox="1">
            <a:spLocks noGrp="1"/>
          </p:cNvSpPr>
          <p:nvPr>
            <p:ph type="sldNum" sz="quarter" idx="4"/>
          </p:nvPr>
        </p:nvSpPr>
        <p:spPr>
          <a:xfrm>
            <a:off x="6553203" y="6356351"/>
            <a:ext cx="2133596"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8ED41280-379B-48EF-8036-25BC138FE116}"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ctr" defTabSz="914400" rtl="0" fontAlgn="auto" hangingPunct="1">
        <a:lnSpc>
          <a:spcPct val="100000"/>
        </a:lnSpc>
        <a:spcBef>
          <a:spcPts val="0"/>
        </a:spcBef>
        <a:spcAft>
          <a:spcPts val="0"/>
        </a:spcAft>
        <a:buNone/>
        <a:tabLst/>
        <a:defRPr lang="fr-FR" sz="4400" b="0" i="0" u="none" strike="noStrike" kern="1200" cap="none" spc="0" baseline="0">
          <a:solidFill>
            <a:srgbClr val="000000"/>
          </a:solidFill>
          <a:uFillTx/>
          <a:latin typeface="Calibri"/>
        </a:defRPr>
      </a:lvl1pPr>
    </p:titleStyle>
    <p:bodyStyle>
      <a:lvl1pPr marL="342900" marR="0" lvl="0" indent="-342900" algn="l" defTabSz="914400" rtl="0" fontAlgn="auto" hangingPunct="1">
        <a:lnSpc>
          <a:spcPct val="100000"/>
        </a:lnSpc>
        <a:spcBef>
          <a:spcPts val="800"/>
        </a:spcBef>
        <a:spcAft>
          <a:spcPts val="0"/>
        </a:spcAft>
        <a:buSzPct val="100000"/>
        <a:buFont typeface="Arial" pitchFamily="34"/>
        <a:buChar char="•"/>
        <a:tabLst/>
        <a:defRPr lang="fr-FR" sz="3200" b="0" i="0" u="none" strike="noStrike" kern="1200" cap="none" spc="0" baseline="0">
          <a:solidFill>
            <a:srgbClr val="000000"/>
          </a:solidFill>
          <a:uFillTx/>
          <a:latin typeface="Calibri"/>
        </a:defRPr>
      </a:lvl1pPr>
      <a:lvl2pPr marL="742950" marR="0" lvl="1" indent="-285750" algn="l" defTabSz="914400" rtl="0" fontAlgn="auto" hangingPunct="1">
        <a:lnSpc>
          <a:spcPct val="100000"/>
        </a:lnSpc>
        <a:spcBef>
          <a:spcPts val="7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2pPr>
      <a:lvl3pPr marL="1143000" marR="0" lvl="2" indent="-228600" algn="l" defTabSz="914400" rtl="0" fontAlgn="auto" hangingPunct="1">
        <a:lnSpc>
          <a:spcPct val="100000"/>
        </a:lnSpc>
        <a:spcBef>
          <a:spcPts val="6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3pPr>
      <a:lvl4pPr marL="1600200" marR="0" lvl="3"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4pPr>
      <a:lvl5pPr marL="2057400" marR="0" lvl="4" indent="-228600" algn="l" defTabSz="914400" rtl="0" fontAlgn="auto" hangingPunct="1">
        <a:lnSpc>
          <a:spcPct val="10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15"/>
          <p:cNvPicPr/>
          <p:nvPr/>
        </p:nvPicPr>
        <p:blipFill>
          <a:blip r:embed="rId2" cstate="print">
            <a:lum bright="70000" contrast="-70000"/>
            <a:extLst>
              <a:ext uri="{28A0092B-C50C-407E-A947-70E740481C1C}">
                <a14:useLocalDpi xmlns:a14="http://schemas.microsoft.com/office/drawing/2010/main" val="0"/>
              </a:ext>
            </a:extLst>
          </a:blip>
          <a:srcRect/>
          <a:stretch>
            <a:fillRect/>
          </a:stretch>
        </p:blipFill>
        <p:spPr bwMode="auto">
          <a:xfrm>
            <a:off x="457200" y="1885630"/>
            <a:ext cx="8066891" cy="3653591"/>
          </a:xfrm>
          <a:prstGeom prst="rect">
            <a:avLst/>
          </a:prstGeom>
          <a:noFill/>
        </p:spPr>
      </p:pic>
      <p:sp>
        <p:nvSpPr>
          <p:cNvPr id="5" name="Titre 3"/>
          <p:cNvSpPr txBox="1">
            <a:spLocks/>
          </p:cNvSpPr>
          <p:nvPr/>
        </p:nvSpPr>
        <p:spPr>
          <a:xfrm>
            <a:off x="0" y="408327"/>
            <a:ext cx="9144000" cy="2135200"/>
          </a:xfrm>
          <a:prstGeom prst="rect">
            <a:avLst/>
          </a:prstGeom>
          <a:noFill/>
        </p:spPr>
        <p:txBody>
          <a:bodyPr wrap="square" rtlCol="0">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rtl="1">
              <a:lnSpc>
                <a:spcPct val="150000"/>
              </a:lnSpc>
            </a:pPr>
            <a:r>
              <a:rPr lang="ar-DZ" sz="1800" b="1" dirty="0">
                <a:latin typeface="Simplified Arabic" panose="02020603050405020304" pitchFamily="18" charset="-78"/>
                <a:cs typeface="Simplified Arabic" panose="02020603050405020304" pitchFamily="18" charset="-78"/>
              </a:rPr>
              <a:t>وزارة التعليم العالي والبحث العلمي</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جامعة باجي مختار –عنابة-</a:t>
            </a:r>
            <a:br>
              <a:rPr lang="ar-DZ"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كلية العلوم الاقتصادية وعلوم التسيير</a:t>
            </a:r>
            <a:br>
              <a:rPr lang="ar-DZ" sz="1800" b="1" dirty="0">
                <a:latin typeface="Simplified Arabic" panose="02020603050405020304" pitchFamily="18" charset="-78"/>
                <a:cs typeface="Simplified Arabic" panose="02020603050405020304" pitchFamily="18" charset="-78"/>
              </a:rPr>
            </a:br>
            <a:r>
              <a:rPr lang="fr-FR" sz="1800" b="1" dirty="0">
                <a:latin typeface="Simplified Arabic" panose="02020603050405020304" pitchFamily="18" charset="-78"/>
                <a:cs typeface="Simplified Arabic" panose="02020603050405020304" pitchFamily="18" charset="-78"/>
              </a:rPr>
              <a:t/>
            </a:r>
            <a:br>
              <a:rPr lang="fr-FR" sz="1800" b="1" dirty="0">
                <a:latin typeface="Simplified Arabic" panose="02020603050405020304" pitchFamily="18" charset="-78"/>
                <a:cs typeface="Simplified Arabic" panose="02020603050405020304" pitchFamily="18" charset="-78"/>
              </a:rPr>
            </a:br>
            <a:r>
              <a:rPr lang="ar-DZ" sz="1800" b="1" dirty="0">
                <a:latin typeface="Simplified Arabic" panose="02020603050405020304" pitchFamily="18" charset="-78"/>
                <a:cs typeface="Simplified Arabic" panose="02020603050405020304" pitchFamily="18" charset="-78"/>
              </a:rPr>
              <a:t>الموضوع:</a:t>
            </a:r>
            <a:endParaRPr lang="fr-FR" sz="1800" b="1" dirty="0">
              <a:latin typeface="Simplified Arabic" panose="02020603050405020304" pitchFamily="18" charset="-78"/>
              <a:cs typeface="Simplified Arabic" panose="02020603050405020304" pitchFamily="18" charset="-78"/>
            </a:endParaRPr>
          </a:p>
        </p:txBody>
      </p:sp>
      <p:sp>
        <p:nvSpPr>
          <p:cNvPr id="6" name="Rectangle à coins arrondis 5"/>
          <p:cNvSpPr/>
          <p:nvPr/>
        </p:nvSpPr>
        <p:spPr>
          <a:xfrm>
            <a:off x="604972" y="2946031"/>
            <a:ext cx="8044833" cy="858589"/>
          </a:xfrm>
          <a:prstGeom prst="roundRect">
            <a:avLst/>
          </a:prstGeom>
          <a:solidFill>
            <a:srgbClr val="21C9B9"/>
          </a:solidFill>
          <a:ln>
            <a:solidFill>
              <a:schemeClr val="tx1">
                <a:lumMod val="65000"/>
                <a:lumOff val="35000"/>
              </a:schemeClr>
            </a:solidFill>
          </a:ln>
        </p:spPr>
        <p:style>
          <a:lnRef idx="1">
            <a:schemeClr val="accent4"/>
          </a:lnRef>
          <a:fillRef idx="2">
            <a:schemeClr val="accent4"/>
          </a:fillRef>
          <a:effectRef idx="1">
            <a:schemeClr val="accent4"/>
          </a:effectRef>
          <a:fontRef idx="minor">
            <a:schemeClr val="dk1"/>
          </a:fontRef>
        </p:style>
        <p:txBody>
          <a:bodyPr rot="0" spcFirstLastPara="0" vert="horz" wrap="square" lIns="68580" tIns="34290" rIns="68580" bIns="34290" numCol="1" spcCol="0" rtlCol="0" fromWordArt="0" anchor="ctr" anchorCtr="0" forceAA="0" compatLnSpc="1">
            <a:prstTxWarp prst="textNoShape">
              <a:avLst/>
            </a:prstTxWarp>
            <a:noAutofit/>
          </a:bodyPr>
          <a:lstStyle/>
          <a:p>
            <a:pPr algn="ctr"/>
            <a:r>
              <a:rPr lang="ar-DZ" sz="2800" b="1" dirty="0"/>
              <a:t>التخطيط الاستراتيجي التسويقي في المؤسسات الغير ربحية</a:t>
            </a:r>
            <a:endParaRPr lang="fr-FR" sz="2800" b="1" dirty="0"/>
          </a:p>
        </p:txBody>
      </p:sp>
      <p:pic>
        <p:nvPicPr>
          <p:cNvPr id="8"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562" y="894936"/>
            <a:ext cx="1350405" cy="1015459"/>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5304251" y="3801633"/>
            <a:ext cx="3219840" cy="2954655"/>
          </a:xfrm>
          <a:prstGeom prst="rect">
            <a:avLst/>
          </a:prstGeom>
          <a:noFill/>
        </p:spPr>
        <p:txBody>
          <a:bodyPr wrap="square" rtlCol="0">
            <a:spAutoFit/>
          </a:bodyPr>
          <a:lstStyle/>
          <a:p>
            <a:pPr algn="r" rtl="1">
              <a:lnSpc>
                <a:spcPct val="150000"/>
              </a:lnSpc>
            </a:pPr>
            <a:r>
              <a:rPr lang="ar-DZ" sz="2400" b="1" dirty="0">
                <a:latin typeface="Simplified Arabic" panose="02020603050405020304" pitchFamily="18" charset="-78"/>
                <a:cs typeface="Simplified Arabic" panose="02020603050405020304" pitchFamily="18" charset="-78"/>
              </a:rPr>
              <a:t>من إعداد :</a:t>
            </a:r>
          </a:p>
          <a:p>
            <a:pPr algn="r" rtl="1">
              <a:lnSpc>
                <a:spcPct val="150000"/>
              </a:lnSpc>
            </a:pPr>
            <a:r>
              <a:rPr lang="ar-DZ" sz="2400" b="1" dirty="0">
                <a:latin typeface="Simplified Arabic" panose="02020603050405020304" pitchFamily="18" charset="-78"/>
                <a:cs typeface="Simplified Arabic" panose="02020603050405020304" pitchFamily="18" charset="-78"/>
              </a:rPr>
              <a:t> </a:t>
            </a:r>
            <a:r>
              <a:rPr lang="ar-DZ" sz="1500" b="1" dirty="0">
                <a:latin typeface="Simplified Arabic" panose="02020603050405020304" pitchFamily="18" charset="-78"/>
                <a:cs typeface="Simplified Arabic" panose="02020603050405020304" pitchFamily="18" charset="-78"/>
              </a:rPr>
              <a:t>-حماني اكرم </a:t>
            </a:r>
          </a:p>
          <a:p>
            <a:pPr algn="r" rtl="1">
              <a:lnSpc>
                <a:spcPct val="150000"/>
              </a:lnSpc>
            </a:pPr>
            <a:r>
              <a:rPr lang="ar-DZ" sz="1500" b="1" dirty="0">
                <a:latin typeface="Simplified Arabic" panose="02020603050405020304" pitchFamily="18" charset="-78"/>
                <a:cs typeface="Simplified Arabic" panose="02020603050405020304" pitchFamily="18" charset="-78"/>
              </a:rPr>
              <a:t>- قسوم محمد يونس</a:t>
            </a:r>
          </a:p>
          <a:p>
            <a:pPr algn="r" rtl="1">
              <a:lnSpc>
                <a:spcPct val="150000"/>
              </a:lnSpc>
            </a:pPr>
            <a:endParaRPr lang="ar-DZ" sz="1500" b="1" dirty="0">
              <a:latin typeface="Simplified Arabic" panose="02020603050405020304" pitchFamily="18" charset="-78"/>
              <a:cs typeface="Simplified Arabic" panose="02020603050405020304" pitchFamily="18" charset="-78"/>
            </a:endParaRPr>
          </a:p>
          <a:p>
            <a:pPr algn="r" rtl="1">
              <a:lnSpc>
                <a:spcPct val="150000"/>
              </a:lnSpc>
            </a:pPr>
            <a:endParaRPr lang="ar-DZ" sz="2400" b="1" dirty="0">
              <a:latin typeface="Simplified Arabic" panose="02020603050405020304" pitchFamily="18" charset="-78"/>
              <a:cs typeface="Simplified Arabic" panose="02020603050405020304" pitchFamily="18" charset="-78"/>
            </a:endParaRPr>
          </a:p>
          <a:p>
            <a:pPr algn="r" rtl="1">
              <a:lnSpc>
                <a:spcPct val="150000"/>
              </a:lnSpc>
            </a:pPr>
            <a:r>
              <a:rPr lang="ar-DZ" sz="2400" b="1" dirty="0">
                <a:latin typeface="Simplified Arabic" panose="02020603050405020304" pitchFamily="18" charset="-78"/>
                <a:cs typeface="Simplified Arabic" panose="02020603050405020304" pitchFamily="18" charset="-78"/>
              </a:rPr>
              <a:t>	</a:t>
            </a:r>
          </a:p>
        </p:txBody>
      </p:sp>
      <p:sp>
        <p:nvSpPr>
          <p:cNvPr id="10" name="Zone de texte 2"/>
          <p:cNvSpPr txBox="1">
            <a:spLocks noChangeArrowheads="1"/>
          </p:cNvSpPr>
          <p:nvPr/>
        </p:nvSpPr>
        <p:spPr bwMode="auto">
          <a:xfrm>
            <a:off x="3870661" y="5266564"/>
            <a:ext cx="1735448" cy="321923"/>
          </a:xfrm>
          <a:prstGeom prst="rect">
            <a:avLst/>
          </a:prstGeom>
          <a:noFill/>
          <a:ln w="9525">
            <a:noFill/>
            <a:miter lim="800000"/>
            <a:headEnd/>
            <a:tailEnd/>
          </a:ln>
        </p:spPr>
        <p:txBody>
          <a:bodyPr rot="0" vert="horz" wrap="square" lIns="68580" tIns="34290" rIns="68580" bIns="34290" anchor="t" anchorCtr="0">
            <a:noAutofit/>
          </a:bodyPr>
          <a:lstStyle/>
          <a:p>
            <a:pPr algn="ctr" rtl="1">
              <a:lnSpc>
                <a:spcPct val="115000"/>
              </a:lnSpc>
              <a:spcAft>
                <a:spcPts val="750"/>
              </a:spcAft>
            </a:pPr>
            <a:endParaRPr lang="ar-DZ" sz="1500" b="1" dirty="0">
              <a:latin typeface="Simplified Arabic" pitchFamily="18" charset="-78"/>
              <a:ea typeface="Calibri"/>
              <a:cs typeface="Simplified Arabic" pitchFamily="18" charset="-78"/>
            </a:endParaRPr>
          </a:p>
          <a:p>
            <a:pPr algn="ctr" rtl="1">
              <a:lnSpc>
                <a:spcPct val="115000"/>
              </a:lnSpc>
              <a:spcAft>
                <a:spcPts val="750"/>
              </a:spcAft>
            </a:pPr>
            <a:r>
              <a:rPr lang="ar-DZ" sz="1500" b="1" dirty="0">
                <a:latin typeface="Simplified Arabic" pitchFamily="18" charset="-78"/>
                <a:ea typeface="Calibri"/>
                <a:cs typeface="Simplified Arabic" pitchFamily="18" charset="-78"/>
              </a:rPr>
              <a:t> 2025/2026</a:t>
            </a:r>
            <a:endParaRPr lang="fr-FR" sz="1500" b="1" dirty="0">
              <a:latin typeface="Simplified Arabic" pitchFamily="18" charset="-78"/>
              <a:ea typeface="Calibri"/>
              <a:cs typeface="Simplified Arabic" pitchFamily="18" charset="-78"/>
            </a:endParaRPr>
          </a:p>
        </p:txBody>
      </p:sp>
      <p:pic>
        <p:nvPicPr>
          <p:cNvPr id="13" name="Imag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30885" y="1017874"/>
            <a:ext cx="1350405" cy="1003461"/>
          </a:xfrm>
          <a:prstGeom prst="rect">
            <a:avLst/>
          </a:prstGeom>
          <a:noFill/>
          <a:extLst>
            <a:ext uri="{909E8E84-426E-40DD-AFC4-6F175D3DCCD1}">
              <a14:hiddenFill xmlns:a14="http://schemas.microsoft.com/office/drawing/2010/main">
                <a:solidFill>
                  <a:srgbClr val="FFFFFF"/>
                </a:solidFill>
              </a14:hiddenFill>
            </a:ext>
          </a:extLst>
        </p:spPr>
      </p:pic>
      <p:sp>
        <p:nvSpPr>
          <p:cNvPr id="14" name="ZoneTexte 13"/>
          <p:cNvSpPr txBox="1"/>
          <p:nvPr/>
        </p:nvSpPr>
        <p:spPr>
          <a:xfrm>
            <a:off x="330780" y="3751040"/>
            <a:ext cx="2739134" cy="600164"/>
          </a:xfrm>
          <a:prstGeom prst="rect">
            <a:avLst/>
          </a:prstGeom>
          <a:noFill/>
        </p:spPr>
        <p:txBody>
          <a:bodyPr wrap="square" rtlCol="0">
            <a:spAutoFit/>
          </a:bodyPr>
          <a:lstStyle/>
          <a:p>
            <a:pPr algn="r" rtl="1">
              <a:lnSpc>
                <a:spcPct val="150000"/>
              </a:lnSpc>
            </a:pPr>
            <a:r>
              <a:rPr lang="ar-DZ" sz="2400" b="1" dirty="0">
                <a:latin typeface="Simplified Arabic" panose="02020603050405020304" pitchFamily="18" charset="-78"/>
                <a:cs typeface="Simplified Arabic" panose="02020603050405020304" pitchFamily="18" charset="-78"/>
              </a:rPr>
              <a:t>		</a:t>
            </a:r>
          </a:p>
        </p:txBody>
      </p:sp>
    </p:spTree>
    <p:extLst>
      <p:ext uri="{BB962C8B-B14F-4D97-AF65-F5344CB8AC3E}">
        <p14:creationId xmlns:p14="http://schemas.microsoft.com/office/powerpoint/2010/main" val="102314896"/>
      </p:ext>
    </p:extLst>
  </p:cSld>
  <p:clrMapOvr>
    <a:masterClrMapping/>
  </p:clrMapOvr>
  <p:transition spd="med">
    <p:pull/>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EADC8321-07E8-5EC7-686E-A30A577113E8}"/>
              </a:ext>
            </a:extLst>
          </p:cNvPr>
          <p:cNvSpPr>
            <a:spLocks noGrp="1"/>
          </p:cNvSpPr>
          <p:nvPr>
            <p:ph idx="1"/>
          </p:nvPr>
        </p:nvSpPr>
        <p:spPr>
          <a:xfrm>
            <a:off x="457200" y="389966"/>
            <a:ext cx="8229600" cy="5736194"/>
          </a:xfrm>
        </p:spPr>
        <p:txBody>
          <a:bodyPr>
            <a:normAutofit/>
          </a:bodyPr>
          <a:lstStyle/>
          <a:p>
            <a:pPr marL="0" indent="0" algn="r" rtl="1">
              <a:buNone/>
            </a:pPr>
            <a:r>
              <a:rPr lang="ar-DZ" b="1" u="sng" dirty="0"/>
              <a:t>3/ تصميم الاستراتيجية التسويقية (</a:t>
            </a:r>
            <a:r>
              <a:rPr lang="fr-FR" b="1" u="sng" dirty="0"/>
              <a:t>Marketing </a:t>
            </a:r>
            <a:r>
              <a:rPr lang="fr-FR" b="1" u="sng" dirty="0" err="1"/>
              <a:t>Strategy</a:t>
            </a:r>
            <a:r>
              <a:rPr lang="fr-FR" b="1" u="sng" dirty="0"/>
              <a:t>)</a:t>
            </a:r>
          </a:p>
          <a:p>
            <a:pPr marL="0" indent="0" algn="r" rtl="1">
              <a:buNone/>
            </a:pPr>
            <a:r>
              <a:rPr lang="ar-DZ" dirty="0"/>
              <a:t>تركّز المنظمة على التسويق الاجتماعي والاتصالي وليس التجاري:</a:t>
            </a:r>
          </a:p>
          <a:p>
            <a:pPr marL="0" indent="0" algn="r" rtl="1">
              <a:buNone/>
            </a:pPr>
            <a:r>
              <a:rPr lang="ar-DZ" b="1" dirty="0"/>
              <a:t>التجزئة </a:t>
            </a:r>
            <a:r>
              <a:rPr lang="fr-FR" b="1" dirty="0"/>
              <a:t>Segmentation)</a:t>
            </a:r>
            <a:r>
              <a:rPr lang="ar-DZ" b="1" dirty="0"/>
              <a:t> </a:t>
            </a:r>
            <a:r>
              <a:rPr lang="fr-FR" b="1" dirty="0"/>
              <a:t>:</a:t>
            </a:r>
            <a:r>
              <a:rPr lang="fr-FR" dirty="0"/>
              <a:t> </a:t>
            </a:r>
            <a:r>
              <a:rPr lang="ar-DZ" dirty="0"/>
              <a:t>تحديد الفئات </a:t>
            </a:r>
            <a:r>
              <a:rPr lang="ar-DZ" dirty="0" err="1"/>
              <a:t>المستهدفة:الأفراد</a:t>
            </a:r>
            <a:r>
              <a:rPr lang="ar-DZ" dirty="0"/>
              <a:t> المتبرعون، المؤسسات، الحكومات، المتطوعون.</a:t>
            </a:r>
          </a:p>
          <a:p>
            <a:pPr marL="0" indent="0" algn="r" rtl="1">
              <a:buNone/>
            </a:pPr>
            <a:r>
              <a:rPr lang="ar-DZ" b="1" dirty="0"/>
              <a:t>الاستهداف (</a:t>
            </a:r>
            <a:r>
              <a:rPr lang="fr-FR" b="1" dirty="0" err="1"/>
              <a:t>Targeting</a:t>
            </a:r>
            <a:r>
              <a:rPr lang="fr-FR" b="1" dirty="0"/>
              <a:t>)</a:t>
            </a:r>
            <a:r>
              <a:rPr lang="ar-DZ" b="1" dirty="0"/>
              <a:t> </a:t>
            </a:r>
            <a:r>
              <a:rPr lang="fr-FR" b="1" dirty="0"/>
              <a:t>: </a:t>
            </a:r>
            <a:r>
              <a:rPr lang="ar-DZ" dirty="0"/>
              <a:t>اختيار الفئات الأكثر استعدادًا لدعم العمل الإنساني.</a:t>
            </a:r>
          </a:p>
          <a:p>
            <a:pPr marL="0" indent="0" algn="r" rtl="1">
              <a:buNone/>
            </a:pPr>
            <a:r>
              <a:rPr lang="ar-DZ" b="1" dirty="0"/>
              <a:t>التموضع (</a:t>
            </a:r>
            <a:r>
              <a:rPr lang="fr-FR" b="1" dirty="0" err="1"/>
              <a:t>Positioning</a:t>
            </a:r>
            <a:r>
              <a:rPr lang="fr-FR" b="1" dirty="0"/>
              <a:t>)</a:t>
            </a:r>
            <a:r>
              <a:rPr lang="ar-DZ" b="1" dirty="0"/>
              <a:t> </a:t>
            </a:r>
            <a:r>
              <a:rPr lang="fr-FR" b="1" dirty="0"/>
              <a:t>: </a:t>
            </a:r>
            <a:r>
              <a:rPr lang="ar-DZ" dirty="0"/>
              <a:t>تقديم المنظمة كرمز للمساعدة المستقلة والمحايدة.</a:t>
            </a:r>
          </a:p>
          <a:p>
            <a:pPr marL="0" indent="0" algn="r" rtl="1">
              <a:buNone/>
            </a:pPr>
            <a:endParaRPr lang="ar-DZ" dirty="0"/>
          </a:p>
          <a:p>
            <a:pPr marL="0" indent="0" algn="r" rtl="1">
              <a:buNone/>
            </a:pPr>
            <a:endParaRPr lang="fr-FR" dirty="0"/>
          </a:p>
        </p:txBody>
      </p:sp>
      <p:pic>
        <p:nvPicPr>
          <p:cNvPr id="4" name="Image 3">
            <a:extLst>
              <a:ext uri="{FF2B5EF4-FFF2-40B4-BE49-F238E27FC236}">
                <a16:creationId xmlns:a16="http://schemas.microsoft.com/office/drawing/2014/main" id="{03B730E5-4AD2-91DB-AB28-6126C9F7B528}"/>
              </a:ext>
            </a:extLst>
          </p:cNvPr>
          <p:cNvPicPr>
            <a:picLocks noChangeAspect="1"/>
          </p:cNvPicPr>
          <p:nvPr/>
        </p:nvPicPr>
        <p:blipFill>
          <a:blip r:embed="rId2"/>
          <a:stretch>
            <a:fillRect/>
          </a:stretch>
        </p:blipFill>
        <p:spPr>
          <a:xfrm>
            <a:off x="120404" y="4928348"/>
            <a:ext cx="3402725" cy="1714500"/>
          </a:xfrm>
          <a:prstGeom prst="rect">
            <a:avLst/>
          </a:prstGeom>
        </p:spPr>
      </p:pic>
    </p:spTree>
    <p:extLst>
      <p:ext uri="{BB962C8B-B14F-4D97-AF65-F5344CB8AC3E}">
        <p14:creationId xmlns:p14="http://schemas.microsoft.com/office/powerpoint/2010/main" val="4662431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1C1D3C59-CEFE-C195-C0C2-8701AF0AC1EA}"/>
              </a:ext>
            </a:extLst>
          </p:cNvPr>
          <p:cNvSpPr>
            <a:spLocks noGrp="1"/>
          </p:cNvSpPr>
          <p:nvPr>
            <p:ph idx="1"/>
          </p:nvPr>
        </p:nvSpPr>
        <p:spPr>
          <a:xfrm>
            <a:off x="457200" y="389966"/>
            <a:ext cx="8229600" cy="5736194"/>
          </a:xfrm>
        </p:spPr>
        <p:txBody>
          <a:bodyPr>
            <a:normAutofit/>
          </a:bodyPr>
          <a:lstStyle/>
          <a:p>
            <a:pPr marL="0" indent="0" algn="r" rtl="1">
              <a:buNone/>
            </a:pPr>
            <a:r>
              <a:rPr lang="ar-DZ" b="1" u="sng" dirty="0"/>
              <a:t>4/ تنفيذ المزيج التسويقي (</a:t>
            </a:r>
            <a:r>
              <a:rPr lang="fr-FR" b="1" u="sng" dirty="0"/>
              <a:t>Marketing Mix – 4Ps)</a:t>
            </a:r>
          </a:p>
          <a:p>
            <a:pPr marL="0" indent="0" algn="r" rtl="1">
              <a:buNone/>
            </a:pPr>
            <a:r>
              <a:rPr lang="ar-DZ" dirty="0"/>
              <a:t>بما أنها منظمة غير ربحية، يتم تكييف العناصر الأربعة كالآتي:</a:t>
            </a:r>
          </a:p>
          <a:p>
            <a:pPr marL="0" indent="0" algn="r" rtl="1">
              <a:buNone/>
            </a:pPr>
            <a:r>
              <a:rPr lang="ar-DZ" b="1" dirty="0"/>
              <a:t>المنتج: </a:t>
            </a:r>
            <a:r>
              <a:rPr lang="ar-DZ" dirty="0"/>
              <a:t>سلعة أو خدمة المساعدة الطبية الإنسانية</a:t>
            </a:r>
          </a:p>
          <a:p>
            <a:pPr marL="0" indent="0" algn="r" rtl="1">
              <a:buNone/>
            </a:pPr>
            <a:r>
              <a:rPr lang="ar-DZ" b="1" dirty="0"/>
              <a:t>السعر: </a:t>
            </a:r>
            <a:r>
              <a:rPr lang="ar-DZ" dirty="0"/>
              <a:t>المبلغ المدفوع من العميل التبرعات والدعم المادي والمعنوي</a:t>
            </a:r>
          </a:p>
          <a:p>
            <a:pPr marL="0" indent="0" algn="r" rtl="1">
              <a:buNone/>
            </a:pPr>
            <a:r>
              <a:rPr lang="ar-DZ" b="1" dirty="0"/>
              <a:t>المكان :</a:t>
            </a:r>
            <a:r>
              <a:rPr lang="ar-DZ" dirty="0"/>
              <a:t>نقاط البيع أو التوزيع المناطق المحتاجة، الميدان الميداني</a:t>
            </a:r>
          </a:p>
          <a:p>
            <a:pPr marL="0" indent="0" algn="r" rtl="1">
              <a:buNone/>
            </a:pPr>
            <a:r>
              <a:rPr lang="ar-DZ" b="1" dirty="0"/>
              <a:t>الترويج: </a:t>
            </a:r>
            <a:r>
              <a:rPr lang="ar-DZ" dirty="0"/>
              <a:t>الإعلانات التجارية حملات توعية، قصص إنسانية، تقارير شفافة</a:t>
            </a:r>
          </a:p>
          <a:p>
            <a:pPr marL="0" indent="0" algn="r" rtl="1">
              <a:buNone/>
            </a:pPr>
            <a:endParaRPr lang="ar-DZ" dirty="0"/>
          </a:p>
          <a:p>
            <a:pPr marL="0" indent="0" algn="r" rtl="1">
              <a:buNone/>
            </a:pPr>
            <a:endParaRPr lang="fr-FR" dirty="0"/>
          </a:p>
        </p:txBody>
      </p:sp>
      <p:pic>
        <p:nvPicPr>
          <p:cNvPr id="4" name="Image 3">
            <a:extLst>
              <a:ext uri="{FF2B5EF4-FFF2-40B4-BE49-F238E27FC236}">
                <a16:creationId xmlns:a16="http://schemas.microsoft.com/office/drawing/2014/main" id="{83B32C56-F577-29E5-6E7D-125E60C7AECC}"/>
              </a:ext>
            </a:extLst>
          </p:cNvPr>
          <p:cNvPicPr>
            <a:picLocks noChangeAspect="1"/>
          </p:cNvPicPr>
          <p:nvPr/>
        </p:nvPicPr>
        <p:blipFill>
          <a:blip r:embed="rId2"/>
          <a:stretch>
            <a:fillRect/>
          </a:stretch>
        </p:blipFill>
        <p:spPr>
          <a:xfrm>
            <a:off x="315386" y="5351929"/>
            <a:ext cx="2905185" cy="1445251"/>
          </a:xfrm>
          <a:prstGeom prst="rect">
            <a:avLst/>
          </a:prstGeom>
        </p:spPr>
      </p:pic>
    </p:spTree>
    <p:extLst>
      <p:ext uri="{BB962C8B-B14F-4D97-AF65-F5344CB8AC3E}">
        <p14:creationId xmlns:p14="http://schemas.microsoft.com/office/powerpoint/2010/main" val="3100945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9E722F9B-4DFD-1F55-A8DD-5E0B200E518E}"/>
              </a:ext>
            </a:extLst>
          </p:cNvPr>
          <p:cNvSpPr>
            <a:spLocks noGrp="1"/>
          </p:cNvSpPr>
          <p:nvPr>
            <p:ph idx="1"/>
          </p:nvPr>
        </p:nvSpPr>
        <p:spPr>
          <a:xfrm>
            <a:off x="457200" y="369794"/>
            <a:ext cx="8229600" cy="5756365"/>
          </a:xfrm>
        </p:spPr>
        <p:txBody>
          <a:bodyPr>
            <a:normAutofit/>
          </a:bodyPr>
          <a:lstStyle/>
          <a:p>
            <a:pPr marL="0" indent="0" algn="r" rtl="1">
              <a:buNone/>
            </a:pPr>
            <a:r>
              <a:rPr lang="ar-DZ" sz="3600" b="1" u="sng" dirty="0"/>
              <a:t>5 / التنفيذ والمتابعة :</a:t>
            </a:r>
          </a:p>
          <a:p>
            <a:pPr marL="0" indent="0" algn="r" rtl="1">
              <a:buNone/>
            </a:pPr>
            <a:r>
              <a:rPr lang="ar-DZ" dirty="0"/>
              <a:t>وضع خطط عمل سنوية في كل بلد أو منطقة.</a:t>
            </a:r>
          </a:p>
          <a:p>
            <a:pPr marL="0" indent="0" algn="r" rtl="1">
              <a:buNone/>
            </a:pPr>
            <a:r>
              <a:rPr lang="ar-DZ" b="1" dirty="0"/>
              <a:t>استخدام مؤشرات أداء </a:t>
            </a:r>
            <a:r>
              <a:rPr lang="ar-DZ" dirty="0"/>
              <a:t>مثل:</a:t>
            </a:r>
          </a:p>
          <a:p>
            <a:pPr marL="0" indent="0" algn="r" rtl="1">
              <a:buNone/>
            </a:pPr>
            <a:r>
              <a:rPr lang="ar-DZ" dirty="0"/>
              <a:t>عدد المتبرعين الجدد.</a:t>
            </a:r>
          </a:p>
          <a:p>
            <a:pPr marL="0" indent="0" algn="r" rtl="1">
              <a:buNone/>
            </a:pPr>
            <a:r>
              <a:rPr lang="ar-DZ" dirty="0"/>
              <a:t>عدد المستفيدين من الخدمات.</a:t>
            </a:r>
          </a:p>
          <a:p>
            <a:pPr marL="0" indent="0" algn="r" rtl="1">
              <a:buNone/>
            </a:pPr>
            <a:r>
              <a:rPr lang="ar-DZ" dirty="0"/>
              <a:t>معدل التفاعل الرقمي مع الحملات.</a:t>
            </a:r>
          </a:p>
          <a:p>
            <a:pPr marL="0" indent="0" algn="r" rtl="1">
              <a:buNone/>
            </a:pPr>
            <a:r>
              <a:rPr lang="ar-DZ" dirty="0"/>
              <a:t>ثم إجراء تقييم دوري لتعديل الاستراتيجية عند الحاجة.</a:t>
            </a:r>
          </a:p>
          <a:p>
            <a:pPr marL="0" indent="0" algn="r" rtl="1">
              <a:buNone/>
            </a:pPr>
            <a:endParaRPr lang="ar-DZ" dirty="0"/>
          </a:p>
          <a:p>
            <a:pPr marL="0" indent="0" algn="r" rtl="1">
              <a:buNone/>
            </a:pPr>
            <a:endParaRPr lang="fr-FR" dirty="0"/>
          </a:p>
        </p:txBody>
      </p:sp>
      <p:pic>
        <p:nvPicPr>
          <p:cNvPr id="4" name="Image 3">
            <a:extLst>
              <a:ext uri="{FF2B5EF4-FFF2-40B4-BE49-F238E27FC236}">
                <a16:creationId xmlns:a16="http://schemas.microsoft.com/office/drawing/2014/main" id="{3AA8D02E-74E7-6333-2EB0-3F6019868CB2}"/>
              </a:ext>
            </a:extLst>
          </p:cNvPr>
          <p:cNvPicPr>
            <a:picLocks noChangeAspect="1"/>
          </p:cNvPicPr>
          <p:nvPr/>
        </p:nvPicPr>
        <p:blipFill>
          <a:blip r:embed="rId2"/>
          <a:stretch>
            <a:fillRect/>
          </a:stretch>
        </p:blipFill>
        <p:spPr>
          <a:xfrm>
            <a:off x="322730" y="981635"/>
            <a:ext cx="3019484" cy="2675965"/>
          </a:xfrm>
          <a:prstGeom prst="rect">
            <a:avLst/>
          </a:prstGeom>
        </p:spPr>
      </p:pic>
    </p:spTree>
    <p:extLst>
      <p:ext uri="{BB962C8B-B14F-4D97-AF65-F5344CB8AC3E}">
        <p14:creationId xmlns:p14="http://schemas.microsoft.com/office/powerpoint/2010/main" val="1760374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4">
    <p:spTree>
      <p:nvGrpSpPr>
        <p:cNvPr id="1" name=""/>
        <p:cNvGrpSpPr/>
        <p:nvPr/>
      </p:nvGrpSpPr>
      <p:grpSpPr>
        <a:xfrm>
          <a:off x="0" y="0"/>
          <a:ext cx="0" cy="0"/>
          <a:chOff x="0" y="0"/>
          <a:chExt cx="0" cy="0"/>
        </a:xfrm>
      </p:grpSpPr>
      <p:sp>
        <p:nvSpPr>
          <p:cNvPr id="2" name="Espace réservé du contenu 2">
            <a:extLst>
              <a:ext uri="{FF2B5EF4-FFF2-40B4-BE49-F238E27FC236}">
                <a16:creationId xmlns:a16="http://schemas.microsoft.com/office/drawing/2014/main" id="{C074EA69-C6A9-F25E-615E-F699E88A8B7E}"/>
              </a:ext>
            </a:extLst>
          </p:cNvPr>
          <p:cNvSpPr txBox="1">
            <a:spLocks noGrp="1"/>
          </p:cNvSpPr>
          <p:nvPr>
            <p:ph idx="1"/>
          </p:nvPr>
        </p:nvSpPr>
        <p:spPr>
          <a:xfrm>
            <a:off x="457200" y="785789"/>
            <a:ext cx="8229600" cy="5340370"/>
          </a:xfrm>
        </p:spPr>
        <p:txBody>
          <a:bodyPr>
            <a:normAutofit fontScale="92500" lnSpcReduction="20000"/>
          </a:bodyPr>
          <a:lstStyle/>
          <a:p>
            <a:pPr lvl="0" algn="r" rtl="1">
              <a:buNone/>
            </a:pPr>
            <a:r>
              <a:rPr lang="ar-DZ" sz="3500" b="1" dirty="0">
                <a:cs typeface="Arial" pitchFamily="34"/>
              </a:rPr>
              <a:t>ثانيا: أهم ملامح التخطيط التسويقي الاستراتيجي للمنظمة:</a:t>
            </a:r>
          </a:p>
          <a:p>
            <a:pPr lvl="0" algn="r" rtl="1"/>
            <a:r>
              <a:rPr lang="ar-DZ" dirty="0">
                <a:cs typeface="Arial" pitchFamily="34"/>
              </a:rPr>
              <a:t>التركيز على الرسالة الإنسانية كعنصر أساسي في جميع الحملات.</a:t>
            </a:r>
          </a:p>
          <a:p>
            <a:pPr lvl="0" algn="r" rtl="1"/>
            <a:r>
              <a:rPr lang="ar-DZ" dirty="0">
                <a:cs typeface="Arial" pitchFamily="34"/>
              </a:rPr>
              <a:t>تحديد الأسواق والجماهير المستهدفة (الأفراد، الجهات المانحة، الشركاء).</a:t>
            </a:r>
          </a:p>
          <a:p>
            <a:pPr lvl="0" algn="r" rtl="1"/>
            <a:r>
              <a:rPr lang="ar-DZ" dirty="0">
                <a:cs typeface="Arial" pitchFamily="34"/>
              </a:rPr>
              <a:t>استخدام وسائل تواصل رقمية وحملات إعلامية للتأثير الإيجابي وحشد الدعم.</a:t>
            </a:r>
          </a:p>
          <a:p>
            <a:pPr lvl="0" algn="r" rtl="1"/>
            <a:r>
              <a:rPr lang="ar-DZ" dirty="0">
                <a:cs typeface="Arial" pitchFamily="34"/>
              </a:rPr>
              <a:t>بناء صورة قوية وموثوقة تعزز مصداقية المنظمة عالمياً.</a:t>
            </a:r>
          </a:p>
          <a:p>
            <a:pPr lvl="0" algn="r" rtl="1"/>
            <a:r>
              <a:rPr lang="ar-DZ" dirty="0">
                <a:cs typeface="Arial" pitchFamily="34"/>
              </a:rPr>
              <a:t>استثمار نقاط القوة (السمعة العالمية، الخبرة الميدانية) للتغلب على التحديات التمويلية والتنظيمية.</a:t>
            </a:r>
          </a:p>
          <a:p>
            <a:pPr lvl="0" algn="r" rtl="1"/>
            <a:r>
              <a:rPr lang="ar-DZ" dirty="0">
                <a:cs typeface="Arial" pitchFamily="34"/>
              </a:rPr>
              <a:t>اعتماد خطط تسويقية مرنة تتكيف مع طبيعة الأزمات الإنسانية المتغيرة</a:t>
            </a:r>
            <a:endParaRPr lang="fr-FR" dirty="0"/>
          </a:p>
        </p:txBody>
      </p:sp>
      <p:pic>
        <p:nvPicPr>
          <p:cNvPr id="3" name="Image 2">
            <a:extLst>
              <a:ext uri="{FF2B5EF4-FFF2-40B4-BE49-F238E27FC236}">
                <a16:creationId xmlns:a16="http://schemas.microsoft.com/office/drawing/2014/main" id="{7107ED35-4F81-2389-73C2-76C3A56C619B}"/>
              </a:ext>
            </a:extLst>
          </p:cNvPr>
          <p:cNvPicPr>
            <a:picLocks noChangeAspect="1"/>
          </p:cNvPicPr>
          <p:nvPr/>
        </p:nvPicPr>
        <p:blipFill>
          <a:blip r:embed="rId2"/>
          <a:stretch>
            <a:fillRect/>
          </a:stretch>
        </p:blipFill>
        <p:spPr>
          <a:xfrm>
            <a:off x="221257" y="5493125"/>
            <a:ext cx="3053102" cy="129061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6">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07755A6-9C80-E2DA-774B-DE6CAA028D57}"/>
              </a:ext>
            </a:extLst>
          </p:cNvPr>
          <p:cNvSpPr txBox="1">
            <a:spLocks noGrp="1"/>
          </p:cNvSpPr>
          <p:nvPr>
            <p:ph type="title"/>
          </p:nvPr>
        </p:nvSpPr>
        <p:spPr>
          <a:xfrm>
            <a:off x="457200" y="274640"/>
            <a:ext cx="8229600" cy="1143000"/>
          </a:xfrm>
        </p:spPr>
        <p:txBody>
          <a:bodyPr/>
          <a:lstStyle/>
          <a:p>
            <a:pPr lvl="0"/>
            <a:r>
              <a:rPr lang="ar-DZ">
                <a:solidFill>
                  <a:srgbClr val="FF0000"/>
                </a:solidFill>
                <a:cs typeface="Times New Roman" pitchFamily="18"/>
              </a:rPr>
              <a:t>الخاتمة </a:t>
            </a:r>
            <a:endParaRPr lang="fr-FR">
              <a:solidFill>
                <a:srgbClr val="FF0000"/>
              </a:solidFill>
            </a:endParaRPr>
          </a:p>
        </p:txBody>
      </p:sp>
      <p:sp>
        <p:nvSpPr>
          <p:cNvPr id="3" name="Espace réservé du contenu 2">
            <a:extLst>
              <a:ext uri="{FF2B5EF4-FFF2-40B4-BE49-F238E27FC236}">
                <a16:creationId xmlns:a16="http://schemas.microsoft.com/office/drawing/2014/main" id="{7B20577C-BB4F-D06C-E345-E34903F74860}"/>
              </a:ext>
            </a:extLst>
          </p:cNvPr>
          <p:cNvSpPr txBox="1">
            <a:spLocks noGrp="1"/>
          </p:cNvSpPr>
          <p:nvPr>
            <p:ph idx="1"/>
          </p:nvPr>
        </p:nvSpPr>
        <p:spPr>
          <a:xfrm>
            <a:off x="457200" y="1600200"/>
            <a:ext cx="8229600" cy="4525959"/>
          </a:xfrm>
        </p:spPr>
        <p:txBody>
          <a:bodyPr/>
          <a:lstStyle/>
          <a:p>
            <a:pPr lvl="0" algn="r" rtl="1">
              <a:buNone/>
            </a:pPr>
            <a:r>
              <a:rPr lang="ar-DZ" dirty="0">
                <a:cs typeface="Arial" pitchFamily="34"/>
              </a:rPr>
              <a:t>يُعد التخطيط التسويقي الاستراتيجي عنصرًا أساسيًا في ضمان استدامة وفعالية العمل الإنساني لمنظمة أطباء بلا حدود.</a:t>
            </a:r>
          </a:p>
          <a:p>
            <a:pPr lvl="0" algn="r" rtl="1">
              <a:buNone/>
            </a:pPr>
            <a:r>
              <a:rPr lang="ar-DZ" dirty="0">
                <a:cs typeface="Arial" pitchFamily="34"/>
              </a:rPr>
              <a:t>فمن خلاله تتمكن المنظمة من توجيه مواردها بدقة، وتحسين عملياتها الميدانية، وبناء صورة قوية تعزز ثقة المتبرعين والشركاء.</a:t>
            </a:r>
          </a:p>
          <a:p>
            <a:pPr lvl="0" algn="r" rtl="1">
              <a:buNone/>
            </a:pPr>
            <a:r>
              <a:rPr lang="ar-DZ" dirty="0">
                <a:cs typeface="Arial" pitchFamily="34"/>
              </a:rPr>
              <a:t>كما يساعدها على الاستجابة السريعة والفعالة للأزمات الإنسانية حول العالم، مع الحفاظ على مبادئها الإنسانية الأساسية</a:t>
            </a:r>
            <a:endParaRPr lang="fr-FR" dirty="0"/>
          </a:p>
        </p:txBody>
      </p:sp>
      <p:pic>
        <p:nvPicPr>
          <p:cNvPr id="4" name="Image 3">
            <a:extLst>
              <a:ext uri="{FF2B5EF4-FFF2-40B4-BE49-F238E27FC236}">
                <a16:creationId xmlns:a16="http://schemas.microsoft.com/office/drawing/2014/main" id="{071E6292-7DB9-865A-0B5C-C0D3C5BEE823}"/>
              </a:ext>
            </a:extLst>
          </p:cNvPr>
          <p:cNvPicPr>
            <a:picLocks noChangeAspect="1"/>
          </p:cNvPicPr>
          <p:nvPr/>
        </p:nvPicPr>
        <p:blipFill>
          <a:blip r:embed="rId2"/>
          <a:stretch>
            <a:fillRect/>
          </a:stretch>
        </p:blipFill>
        <p:spPr>
          <a:xfrm>
            <a:off x="227980" y="5170395"/>
            <a:ext cx="2824502" cy="1606616"/>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me 3"/>
          <p:cNvGraphicFramePr/>
          <p:nvPr>
            <p:extLst>
              <p:ext uri="{D42A27DB-BD31-4B8C-83A1-F6EECF244321}">
                <p14:modId xmlns:p14="http://schemas.microsoft.com/office/powerpoint/2010/main" val="2637878597"/>
              </p:ext>
            </p:extLst>
          </p:nvPr>
        </p:nvGraphicFramePr>
        <p:xfrm>
          <a:off x="3849131" y="928506"/>
          <a:ext cx="5187293" cy="50722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Image 2"/>
          <p:cNvPicPr>
            <a:picLocks noChangeAspect="1"/>
          </p:cNvPicPr>
          <p:nvPr/>
        </p:nvPicPr>
        <p:blipFill>
          <a:blip r:embed="rId7"/>
          <a:stretch>
            <a:fillRect/>
          </a:stretch>
        </p:blipFill>
        <p:spPr>
          <a:xfrm>
            <a:off x="1" y="857250"/>
            <a:ext cx="3822326" cy="5143500"/>
          </a:xfrm>
          <a:prstGeom prst="rect">
            <a:avLst/>
          </a:prstGeom>
        </p:spPr>
      </p:pic>
    </p:spTree>
    <p:extLst>
      <p:ext uri="{BB962C8B-B14F-4D97-AF65-F5344CB8AC3E}">
        <p14:creationId xmlns:p14="http://schemas.microsoft.com/office/powerpoint/2010/main" val="2776482348"/>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4">
                                            <p:graphicEl>
                                              <a:dgm id="{1EEF131B-6007-45F6-ACFC-8997A28C8D97}"/>
                                            </p:graphicEl>
                                          </p:spTgt>
                                        </p:tgtEl>
                                        <p:attrNameLst>
                                          <p:attrName>style.visibility</p:attrName>
                                        </p:attrNameLst>
                                      </p:cBhvr>
                                      <p:to>
                                        <p:strVal val="visible"/>
                                      </p:to>
                                    </p:set>
                                    <p:anim calcmode="lin" valueType="num">
                                      <p:cBhvr additive="base">
                                        <p:cTn id="7" dur="500" fill="hold"/>
                                        <p:tgtEl>
                                          <p:spTgt spid="4">
                                            <p:graphicEl>
                                              <a:dgm id="{1EEF131B-6007-45F6-ACFC-8997A28C8D97}"/>
                                            </p:graphicEl>
                                          </p:spTgt>
                                        </p:tgtEl>
                                        <p:attrNameLst>
                                          <p:attrName>ppt_x</p:attrName>
                                        </p:attrNameLst>
                                      </p:cBhvr>
                                      <p:tavLst>
                                        <p:tav tm="0">
                                          <p:val>
                                            <p:strVal val="1+#ppt_w/2"/>
                                          </p:val>
                                        </p:tav>
                                        <p:tav tm="100000">
                                          <p:val>
                                            <p:strVal val="#ppt_x"/>
                                          </p:val>
                                        </p:tav>
                                      </p:tavLst>
                                    </p:anim>
                                    <p:anim calcmode="lin" valueType="num">
                                      <p:cBhvr additive="base">
                                        <p:cTn id="8" dur="500" fill="hold"/>
                                        <p:tgtEl>
                                          <p:spTgt spid="4">
                                            <p:graphicEl>
                                              <a:dgm id="{1EEF131B-6007-45F6-ACFC-8997A28C8D97}"/>
                                            </p:graphic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4">
                                            <p:graphicEl>
                                              <a:dgm id="{CE835D6F-208E-4C41-ACA2-24FF74AC797B}"/>
                                            </p:graphicEl>
                                          </p:spTgt>
                                        </p:tgtEl>
                                        <p:attrNameLst>
                                          <p:attrName>style.visibility</p:attrName>
                                        </p:attrNameLst>
                                      </p:cBhvr>
                                      <p:to>
                                        <p:strVal val="visible"/>
                                      </p:to>
                                    </p:set>
                                    <p:anim calcmode="lin" valueType="num">
                                      <p:cBhvr additive="base">
                                        <p:cTn id="13" dur="500" fill="hold"/>
                                        <p:tgtEl>
                                          <p:spTgt spid="4">
                                            <p:graphicEl>
                                              <a:dgm id="{CE835D6F-208E-4C41-ACA2-24FF74AC797B}"/>
                                            </p:graphic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4">
                                            <p:graphicEl>
                                              <a:dgm id="{CE835D6F-208E-4C41-ACA2-24FF74AC797B}"/>
                                            </p:graphic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4">
                                            <p:graphicEl>
                                              <a:dgm id="{57533D0A-287A-4E37-AE72-CF378D6B5439}"/>
                                            </p:graphicEl>
                                          </p:spTgt>
                                        </p:tgtEl>
                                        <p:attrNameLst>
                                          <p:attrName>style.visibility</p:attrName>
                                        </p:attrNameLst>
                                      </p:cBhvr>
                                      <p:to>
                                        <p:strVal val="visible"/>
                                      </p:to>
                                    </p:set>
                                    <p:anim calcmode="lin" valueType="num">
                                      <p:cBhvr additive="base">
                                        <p:cTn id="19" dur="500" fill="hold"/>
                                        <p:tgtEl>
                                          <p:spTgt spid="4">
                                            <p:graphicEl>
                                              <a:dgm id="{57533D0A-287A-4E37-AE72-CF378D6B5439}"/>
                                            </p:graphic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4">
                                            <p:graphicEl>
                                              <a:dgm id="{57533D0A-287A-4E37-AE72-CF378D6B5439}"/>
                                            </p:graphic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4">
                                            <p:graphicEl>
                                              <a:dgm id="{3E1EFB02-9EC3-4AE4-AB3A-20A755F53D40}"/>
                                            </p:graphicEl>
                                          </p:spTgt>
                                        </p:tgtEl>
                                        <p:attrNameLst>
                                          <p:attrName>style.visibility</p:attrName>
                                        </p:attrNameLst>
                                      </p:cBhvr>
                                      <p:to>
                                        <p:strVal val="visible"/>
                                      </p:to>
                                    </p:set>
                                    <p:anim calcmode="lin" valueType="num">
                                      <p:cBhvr additive="base">
                                        <p:cTn id="25" dur="500" fill="hold"/>
                                        <p:tgtEl>
                                          <p:spTgt spid="4">
                                            <p:graphicEl>
                                              <a:dgm id="{3E1EFB02-9EC3-4AE4-AB3A-20A755F53D40}"/>
                                            </p:graphic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4">
                                            <p:graphicEl>
                                              <a:dgm id="{3E1EFB02-9EC3-4AE4-AB3A-20A755F53D40}"/>
                                            </p:graphic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4">
                                            <p:graphicEl>
                                              <a:dgm id="{4B4CB4A2-A06A-4350-8D84-F0D06DB0D25C}"/>
                                            </p:graphicEl>
                                          </p:spTgt>
                                        </p:tgtEl>
                                        <p:attrNameLst>
                                          <p:attrName>style.visibility</p:attrName>
                                        </p:attrNameLst>
                                      </p:cBhvr>
                                      <p:to>
                                        <p:strVal val="visible"/>
                                      </p:to>
                                    </p:set>
                                    <p:anim calcmode="lin" valueType="num">
                                      <p:cBhvr additive="base">
                                        <p:cTn id="31" dur="500" fill="hold"/>
                                        <p:tgtEl>
                                          <p:spTgt spid="4">
                                            <p:graphicEl>
                                              <a:dgm id="{4B4CB4A2-A06A-4350-8D84-F0D06DB0D25C}"/>
                                            </p:graphic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4">
                                            <p:graphicEl>
                                              <a:dgm id="{4B4CB4A2-A06A-4350-8D84-F0D06DB0D25C}"/>
                                            </p:graphic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4">
                                            <p:graphicEl>
                                              <a:dgm id="{7EFD6C3F-293F-4230-A4B5-32F1FE29792C}"/>
                                            </p:graphicEl>
                                          </p:spTgt>
                                        </p:tgtEl>
                                        <p:attrNameLst>
                                          <p:attrName>style.visibility</p:attrName>
                                        </p:attrNameLst>
                                      </p:cBhvr>
                                      <p:to>
                                        <p:strVal val="visible"/>
                                      </p:to>
                                    </p:set>
                                    <p:anim calcmode="lin" valueType="num">
                                      <p:cBhvr additive="base">
                                        <p:cTn id="37" dur="500" fill="hold"/>
                                        <p:tgtEl>
                                          <p:spTgt spid="4">
                                            <p:graphicEl>
                                              <a:dgm id="{7EFD6C3F-293F-4230-A4B5-32F1FE29792C}"/>
                                            </p:graphic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4">
                                            <p:graphicEl>
                                              <a:dgm id="{7EFD6C3F-293F-4230-A4B5-32F1FE29792C}"/>
                                            </p:graphic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xml><?xml version="1.0" encoding="utf-8"?>
<p:sld xmlns:a="http://schemas.openxmlformats.org/drawingml/2006/main" xmlns:r="http://schemas.openxmlformats.org/officeDocument/2006/relationships" xmlns:p="http://schemas.openxmlformats.org/presentationml/2006/main">
  <p:cSld name="Slide7">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75D152C-A5C9-8398-07BF-4EB75C898AB5}"/>
              </a:ext>
            </a:extLst>
          </p:cNvPr>
          <p:cNvSpPr txBox="1">
            <a:spLocks noGrp="1"/>
          </p:cNvSpPr>
          <p:nvPr>
            <p:ph type="title"/>
          </p:nvPr>
        </p:nvSpPr>
        <p:spPr>
          <a:xfrm>
            <a:off x="457200" y="274640"/>
            <a:ext cx="8229600" cy="1143000"/>
          </a:xfrm>
        </p:spPr>
        <p:txBody>
          <a:bodyPr/>
          <a:lstStyle/>
          <a:p>
            <a:pPr lvl="0"/>
            <a:r>
              <a:rPr lang="ar-DZ">
                <a:solidFill>
                  <a:srgbClr val="FF0000"/>
                </a:solidFill>
                <a:cs typeface="Times New Roman" pitchFamily="18"/>
              </a:rPr>
              <a:t>مقدمة</a:t>
            </a:r>
            <a:endParaRPr lang="fr-FR">
              <a:solidFill>
                <a:srgbClr val="FF0000"/>
              </a:solidFill>
            </a:endParaRPr>
          </a:p>
        </p:txBody>
      </p:sp>
      <p:sp>
        <p:nvSpPr>
          <p:cNvPr id="3" name="Espace réservé du contenu 2">
            <a:extLst>
              <a:ext uri="{FF2B5EF4-FFF2-40B4-BE49-F238E27FC236}">
                <a16:creationId xmlns:a16="http://schemas.microsoft.com/office/drawing/2014/main" id="{0D4F86CA-ED6F-418A-9977-9EB4B50EE957}"/>
              </a:ext>
            </a:extLst>
          </p:cNvPr>
          <p:cNvSpPr txBox="1">
            <a:spLocks noGrp="1"/>
          </p:cNvSpPr>
          <p:nvPr>
            <p:ph idx="1"/>
          </p:nvPr>
        </p:nvSpPr>
        <p:spPr>
          <a:xfrm>
            <a:off x="550505" y="1576873"/>
            <a:ext cx="8229600" cy="4525959"/>
          </a:xfrm>
        </p:spPr>
        <p:txBody>
          <a:bodyPr>
            <a:normAutofit fontScale="77500" lnSpcReduction="20000"/>
          </a:bodyPr>
          <a:lstStyle/>
          <a:p>
            <a:pPr lvl="0" algn="r" rtl="1">
              <a:buNone/>
            </a:pPr>
            <a:r>
              <a:rPr lang="ar-DZ" dirty="0">
                <a:cs typeface="Arial" pitchFamily="34"/>
              </a:rPr>
              <a:t>تُعد عملية التخطيط التسويقي الاستراتيجي من أهم الأدوات التي تساعد المؤسسات على تحديد أهدافها، وفهم بيئتها الداخلية والخارجية، وتطوير استراتيجيات فعّالة للوصول إلى جمهورها المستهدف بطريقة منظمة وفعّالة. وفي ظل التنافس الشديد وتعدد الخيارات المتاحة للمستهلكين، أصبح التخطيط الاستراتيجي التسويقي أداة لا غنى عنها لتحقيق استدامة المؤسسات وتعزيز مكانتها</a:t>
            </a:r>
            <a:r>
              <a:rPr lang="ar-DZ" dirty="0" smtClean="0">
                <a:cs typeface="Arial" pitchFamily="34"/>
              </a:rPr>
              <a:t>.</a:t>
            </a:r>
            <a:endParaRPr lang="ar-DZ" dirty="0">
              <a:cs typeface="Arial" pitchFamily="34"/>
            </a:endParaRPr>
          </a:p>
          <a:p>
            <a:pPr lvl="0" algn="r" rtl="1">
              <a:buNone/>
            </a:pPr>
            <a:r>
              <a:rPr lang="ar-DZ" dirty="0">
                <a:cs typeface="Arial" pitchFamily="34"/>
              </a:rPr>
              <a:t>وتُعد مؤسسة أطباء بلا حدود نموذجاً متميزاً في هذا المجال، فهي منظمة إنسانية دولية تسعى لتقديم الرعاية الصحية الطارئة للمحتاجين في مناطق النزاع والكوارث الطبيعية، معتمدة على خطط استراتيجية دقيقة لضمان فعالية خدماتها وانتشارها بشكل واسع</a:t>
            </a:r>
            <a:r>
              <a:rPr lang="ar-DZ" dirty="0" smtClean="0">
                <a:cs typeface="Arial" pitchFamily="34"/>
              </a:rPr>
              <a:t>.</a:t>
            </a:r>
          </a:p>
          <a:p>
            <a:pPr lvl="0" algn="r" rtl="1">
              <a:buNone/>
            </a:pPr>
            <a:r>
              <a:rPr lang="ar-DZ" b="1" dirty="0" smtClean="0">
                <a:cs typeface="Arial" pitchFamily="34"/>
              </a:rPr>
              <a:t>الإشكالية:  </a:t>
            </a:r>
            <a:r>
              <a:rPr lang="ar-DZ" dirty="0">
                <a:cs typeface="Arial" pitchFamily="34"/>
              </a:rPr>
              <a:t>كيف يساهم التسويق الاستراتيجي في تمكين المنظمة غير الربحية من تحقيق أهدافها وضمان استدامة نشاطها في ظل رسالتها الإنسانية والاجتماعية؟</a:t>
            </a:r>
          </a:p>
          <a:p>
            <a:pPr lvl="0" algn="r" rtl="1">
              <a:buNone/>
            </a:pPr>
            <a:endParaRPr lang="fr-FR" dirty="0"/>
          </a:p>
        </p:txBody>
      </p:sp>
      <p:pic>
        <p:nvPicPr>
          <p:cNvPr id="4" name="Image 3">
            <a:extLst>
              <a:ext uri="{FF2B5EF4-FFF2-40B4-BE49-F238E27FC236}">
                <a16:creationId xmlns:a16="http://schemas.microsoft.com/office/drawing/2014/main" id="{6B79AC5B-DD4F-EFAA-6395-60A7C74A3EA4}"/>
              </a:ext>
            </a:extLst>
          </p:cNvPr>
          <p:cNvPicPr>
            <a:picLocks noChangeAspect="1"/>
          </p:cNvPicPr>
          <p:nvPr/>
        </p:nvPicPr>
        <p:blipFill>
          <a:blip r:embed="rId2"/>
          <a:stretch>
            <a:fillRect/>
          </a:stretch>
        </p:blipFill>
        <p:spPr>
          <a:xfrm>
            <a:off x="210421" y="5694288"/>
            <a:ext cx="2238378" cy="1038228"/>
          </a:xfrm>
          <a:prstGeom prst="rect">
            <a:avLst/>
          </a:prstGeom>
          <a:noFill/>
          <a:ln cap="flat">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1">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88CAAF-AA6D-6ED3-A36C-3BA54186CB3B}"/>
              </a:ext>
            </a:extLst>
          </p:cNvPr>
          <p:cNvSpPr txBox="1">
            <a:spLocks noGrp="1"/>
          </p:cNvSpPr>
          <p:nvPr>
            <p:ph type="title"/>
          </p:nvPr>
        </p:nvSpPr>
        <p:spPr>
          <a:xfrm>
            <a:off x="457200" y="274640"/>
            <a:ext cx="8229600" cy="1143000"/>
          </a:xfrm>
        </p:spPr>
        <p:txBody>
          <a:bodyPr>
            <a:normAutofit fontScale="90000"/>
          </a:bodyPr>
          <a:lstStyle/>
          <a:p>
            <a:pPr lvl="0"/>
            <a:r>
              <a:rPr lang="ar-DZ" dirty="0" smtClean="0">
                <a:solidFill>
                  <a:srgbClr val="FF0000"/>
                </a:solidFill>
                <a:cs typeface="Times New Roman" pitchFamily="18"/>
              </a:rPr>
              <a:t> المطلب الأول :تعريف </a:t>
            </a:r>
            <a:r>
              <a:rPr lang="ar-DZ" dirty="0">
                <a:solidFill>
                  <a:srgbClr val="FF0000"/>
                </a:solidFill>
                <a:cs typeface="Times New Roman" pitchFamily="18"/>
              </a:rPr>
              <a:t>منظمة أطباء بلا حدود </a:t>
            </a:r>
            <a:endParaRPr lang="fr-FR" dirty="0">
              <a:solidFill>
                <a:srgbClr val="FF0000"/>
              </a:solidFill>
            </a:endParaRPr>
          </a:p>
        </p:txBody>
      </p:sp>
      <p:sp>
        <p:nvSpPr>
          <p:cNvPr id="3" name="Sous-titre 2">
            <a:extLst>
              <a:ext uri="{FF2B5EF4-FFF2-40B4-BE49-F238E27FC236}">
                <a16:creationId xmlns:a16="http://schemas.microsoft.com/office/drawing/2014/main" id="{F4443831-5A44-EAB9-A36A-A28B43818623}"/>
              </a:ext>
            </a:extLst>
          </p:cNvPr>
          <p:cNvSpPr txBox="1">
            <a:spLocks noGrp="1"/>
          </p:cNvSpPr>
          <p:nvPr>
            <p:ph idx="1"/>
          </p:nvPr>
        </p:nvSpPr>
        <p:spPr>
          <a:xfrm>
            <a:off x="457199" y="1364877"/>
            <a:ext cx="5177481" cy="4525959"/>
          </a:xfrm>
        </p:spPr>
        <p:txBody>
          <a:bodyPr>
            <a:noAutofit/>
          </a:bodyPr>
          <a:lstStyle/>
          <a:p>
            <a:pPr lvl="0" algn="r"/>
            <a:r>
              <a:rPr lang="ar-DZ" sz="2000" dirty="0">
                <a:cs typeface="Arial" pitchFamily="34"/>
              </a:rPr>
              <a:t>أطباء بلا حدود هي منظمة طبية إنسانية دولية مستقلة، تأسست سنة 1971 على يد مجموعة من الأطباء والصحفيين، ومقرها الرئيسي في جنيف – سويسرا.</a:t>
            </a:r>
          </a:p>
          <a:p>
            <a:pPr lvl="0" algn="r"/>
            <a:r>
              <a:rPr lang="ar-DZ" sz="2000" dirty="0">
                <a:cs typeface="Arial" pitchFamily="34"/>
              </a:rPr>
              <a:t>تهدف المنظمة إلى تقديم المساعدات الطبية العاجلة للمصابين والمرضى والمتضررين من النزاعات المسلحة، الأوبئة، الكوارث الطبيعية، أو من يُحرمون من الرعاية الصحية الأساسية.</a:t>
            </a:r>
          </a:p>
          <a:p>
            <a:pPr lvl="0" algn="r"/>
            <a:r>
              <a:rPr lang="ar-DZ" sz="2000" dirty="0">
                <a:cs typeface="Arial" pitchFamily="34"/>
              </a:rPr>
              <a:t>تتميز المنظمة بحيادها واستقلالها التام عن الحكومات والجهات السياسية، مما يسمح لها بالوصول إلى أماكن الأزمات بسرعة وفعالية.</a:t>
            </a:r>
          </a:p>
          <a:p>
            <a:pPr lvl="0" algn="r"/>
            <a:r>
              <a:rPr lang="ar-DZ" sz="2000" dirty="0">
                <a:cs typeface="Arial" pitchFamily="34"/>
              </a:rPr>
              <a:t>تعمل في أكثر من 70 دولة حول العالم، وتضم شبكة واسعة من الأطباء والممرضين والمتطوعين من مختلف الجنسيات.</a:t>
            </a:r>
          </a:p>
          <a:p>
            <a:pPr lvl="0" algn="r" rtl="1"/>
            <a:r>
              <a:rPr lang="ar-DZ" sz="2000" dirty="0">
                <a:cs typeface="Arial" pitchFamily="34"/>
              </a:rPr>
              <a:t>وقد حازت المنظمة على جائزة نوبل للسلام 1999 تقديرًا لجهودها الإنسانية العالمية.</a:t>
            </a:r>
            <a:endParaRPr lang="fr-FR" sz="2000" dirty="0"/>
          </a:p>
        </p:txBody>
      </p:sp>
      <p:pic>
        <p:nvPicPr>
          <p:cNvPr id="4" name="Espace réservé du contenu 7">
            <a:extLst>
              <a:ext uri="{FF2B5EF4-FFF2-40B4-BE49-F238E27FC236}">
                <a16:creationId xmlns:a16="http://schemas.microsoft.com/office/drawing/2014/main" id="{E774DB58-0063-19AB-8991-1F383FFA1F4E}"/>
              </a:ext>
            </a:extLst>
          </p:cNvPr>
          <p:cNvPicPr>
            <a:picLocks noGrp="1" noChangeAspect="1"/>
          </p:cNvPicPr>
          <p:nvPr>
            <p:ph idx="2"/>
          </p:nvPr>
        </p:nvPicPr>
        <p:blipFill>
          <a:blip r:embed="rId2"/>
          <a:stretch>
            <a:fillRect/>
          </a:stretch>
        </p:blipFill>
        <p:spPr>
          <a:xfrm>
            <a:off x="5849471" y="2594975"/>
            <a:ext cx="2837328" cy="3531184"/>
          </a:xfr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2">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0DA8019-18CB-4BE9-31A5-A747F5ED4BAE}"/>
              </a:ext>
            </a:extLst>
          </p:cNvPr>
          <p:cNvSpPr txBox="1">
            <a:spLocks noGrp="1"/>
          </p:cNvSpPr>
          <p:nvPr>
            <p:ph type="title"/>
          </p:nvPr>
        </p:nvSpPr>
        <p:spPr>
          <a:xfrm>
            <a:off x="457200" y="274640"/>
            <a:ext cx="5885935" cy="1143000"/>
          </a:xfrm>
        </p:spPr>
        <p:txBody>
          <a:bodyPr/>
          <a:lstStyle/>
          <a:p>
            <a:pPr lvl="0"/>
            <a:r>
              <a:rPr lang="ar-DZ" dirty="0" smtClean="0">
                <a:solidFill>
                  <a:srgbClr val="FF0000"/>
                </a:solidFill>
                <a:cs typeface="Times New Roman" pitchFamily="18"/>
              </a:rPr>
              <a:t>المطلب الثاني :أهداف </a:t>
            </a:r>
            <a:r>
              <a:rPr lang="ar-DZ" dirty="0">
                <a:solidFill>
                  <a:srgbClr val="FF0000"/>
                </a:solidFill>
                <a:cs typeface="Times New Roman" pitchFamily="18"/>
              </a:rPr>
              <a:t>المنظمة </a:t>
            </a:r>
            <a:endParaRPr lang="fr-FR" dirty="0">
              <a:solidFill>
                <a:srgbClr val="FF0000"/>
              </a:solidFill>
            </a:endParaRPr>
          </a:p>
        </p:txBody>
      </p:sp>
      <p:sp>
        <p:nvSpPr>
          <p:cNvPr id="3" name="Espace réservé du contenu 2">
            <a:extLst>
              <a:ext uri="{FF2B5EF4-FFF2-40B4-BE49-F238E27FC236}">
                <a16:creationId xmlns:a16="http://schemas.microsoft.com/office/drawing/2014/main" id="{C6204243-78A0-5205-D687-52ABDBF29FBF}"/>
              </a:ext>
            </a:extLst>
          </p:cNvPr>
          <p:cNvSpPr txBox="1">
            <a:spLocks noGrp="1"/>
          </p:cNvSpPr>
          <p:nvPr>
            <p:ph idx="1"/>
          </p:nvPr>
        </p:nvSpPr>
        <p:spPr>
          <a:xfrm>
            <a:off x="457200" y="1600200"/>
            <a:ext cx="8229600" cy="4525959"/>
          </a:xfrm>
        </p:spPr>
        <p:txBody>
          <a:bodyPr>
            <a:noAutofit/>
          </a:bodyPr>
          <a:lstStyle/>
          <a:p>
            <a:pPr lvl="0" algn="r" rtl="1">
              <a:buNone/>
            </a:pPr>
            <a:r>
              <a:rPr lang="ar-DZ" sz="2400" b="1" dirty="0">
                <a:cs typeface="Arial" pitchFamily="34"/>
              </a:rPr>
              <a:t>1 تقديم الرعاية الطبية الطارئة: </a:t>
            </a:r>
            <a:r>
              <a:rPr lang="ar-DZ" sz="2400" dirty="0">
                <a:cs typeface="Arial" pitchFamily="34"/>
              </a:rPr>
              <a:t>تقديم خدمات طبية عاجلة للمتضررين من النزاعات المسلحة، الكوارث الطبيعية، الأوبئة، والأزمات الإنسانية.</a:t>
            </a:r>
          </a:p>
          <a:p>
            <a:pPr lvl="0" algn="r" rtl="1">
              <a:buNone/>
            </a:pPr>
            <a:r>
              <a:rPr lang="ar-DZ" sz="2400" b="1" dirty="0">
                <a:cs typeface="Arial" pitchFamily="34"/>
              </a:rPr>
              <a:t>2 الوصول إلى الفئات الأكثر ضعفًا: </a:t>
            </a:r>
            <a:r>
              <a:rPr lang="ar-DZ" sz="2400" dirty="0">
                <a:cs typeface="Arial" pitchFamily="34"/>
              </a:rPr>
              <a:t>العمل في المناطق النائية والخطرة التي يصعب على المنظمات الأخرى الوصول إليها، من أجل مساعدة السكان الأكثر حاجة.</a:t>
            </a:r>
          </a:p>
          <a:p>
            <a:pPr lvl="0" algn="r" rtl="1">
              <a:buNone/>
            </a:pPr>
            <a:r>
              <a:rPr lang="ar-DZ" sz="2400" b="1" dirty="0">
                <a:cs typeface="Arial" pitchFamily="34"/>
              </a:rPr>
              <a:t>3 الحفاظ على الحياد والاستقلالية: </a:t>
            </a:r>
            <a:r>
              <a:rPr lang="ar-DZ" sz="2400" dirty="0">
                <a:cs typeface="Arial" pitchFamily="34"/>
              </a:rPr>
              <a:t>ضمان تقديم الرعاية الطبية بعيدًا عن أي انتماءات سياسية أو دينية، مع التركيز على الاحتياجات الإنسانية فقط.</a:t>
            </a:r>
          </a:p>
          <a:p>
            <a:pPr lvl="0" algn="r" rtl="1">
              <a:buNone/>
            </a:pPr>
            <a:r>
              <a:rPr lang="ar-DZ" sz="2400" b="1" dirty="0">
                <a:cs typeface="Arial" pitchFamily="34"/>
              </a:rPr>
              <a:t>4 رفع الوعي العالمي بالأزمات: </a:t>
            </a:r>
            <a:r>
              <a:rPr lang="ar-DZ" sz="2400" dirty="0">
                <a:cs typeface="Arial" pitchFamily="34"/>
              </a:rPr>
              <a:t>تسليط الضوء على معاناة المتضررين من الحروب والكوارث، والدعوة إلى تحرك إنساني عاجل من المجتمع الدولي.</a:t>
            </a:r>
          </a:p>
          <a:p>
            <a:pPr lvl="0" algn="r" rtl="1">
              <a:buNone/>
            </a:pPr>
            <a:r>
              <a:rPr lang="ar-DZ" sz="2400" b="1" dirty="0">
                <a:cs typeface="Arial" pitchFamily="34"/>
              </a:rPr>
              <a:t>5 تطوير القدرات الطبية المحلية: </a:t>
            </a:r>
            <a:r>
              <a:rPr lang="ar-DZ" sz="2400" dirty="0">
                <a:cs typeface="Arial" pitchFamily="34"/>
              </a:rPr>
              <a:t>تدريب الكوادر الطبية في الدول التي تعمل فيها المنظمة لتعزيز استدامة الخدمات الصحية بعد انتهاء الأزمات</a:t>
            </a:r>
            <a:endParaRPr lang="fr-FR" sz="2400" dirty="0"/>
          </a:p>
        </p:txBody>
      </p:sp>
      <p:pic>
        <p:nvPicPr>
          <p:cNvPr id="4" name="Image 3">
            <a:extLst>
              <a:ext uri="{FF2B5EF4-FFF2-40B4-BE49-F238E27FC236}">
                <a16:creationId xmlns:a16="http://schemas.microsoft.com/office/drawing/2014/main" id="{9E13A584-14D5-4A5E-119E-F7C3A2CBB7D1}"/>
              </a:ext>
            </a:extLst>
          </p:cNvPr>
          <p:cNvPicPr>
            <a:picLocks noChangeAspect="1"/>
          </p:cNvPicPr>
          <p:nvPr/>
        </p:nvPicPr>
        <p:blipFill>
          <a:blip r:embed="rId2"/>
          <a:stretch>
            <a:fillRect/>
          </a:stretch>
        </p:blipFill>
        <p:spPr>
          <a:xfrm>
            <a:off x="6521848" y="153189"/>
            <a:ext cx="2429030" cy="1385882"/>
          </a:xfrm>
          <a:prstGeom prst="rect">
            <a:avLst/>
          </a:prstGeom>
          <a:noFill/>
          <a:ln cap="flat">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3">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0734C70-3A5A-7B5C-3A7F-272452B5ADCC}"/>
              </a:ext>
            </a:extLst>
          </p:cNvPr>
          <p:cNvSpPr txBox="1">
            <a:spLocks noGrp="1"/>
          </p:cNvSpPr>
          <p:nvPr>
            <p:ph type="title"/>
          </p:nvPr>
        </p:nvSpPr>
        <p:spPr>
          <a:xfrm>
            <a:off x="1883826" y="274640"/>
            <a:ext cx="6802973" cy="1143000"/>
          </a:xfrm>
        </p:spPr>
        <p:txBody>
          <a:bodyPr>
            <a:normAutofit fontScale="90000"/>
          </a:bodyPr>
          <a:lstStyle/>
          <a:p>
            <a:pPr lvl="0"/>
            <a:r>
              <a:rPr lang="ar-DZ" dirty="0" smtClean="0">
                <a:solidFill>
                  <a:srgbClr val="FF0000"/>
                </a:solidFill>
                <a:cs typeface="Times New Roman" pitchFamily="18"/>
              </a:rPr>
              <a:t>المطلب الثالث :التخطيط </a:t>
            </a:r>
            <a:r>
              <a:rPr lang="ar-DZ" dirty="0">
                <a:solidFill>
                  <a:srgbClr val="FF0000"/>
                </a:solidFill>
                <a:cs typeface="Times New Roman" pitchFamily="18"/>
              </a:rPr>
              <a:t>التسويقي الاستراتيجي للمنظمة</a:t>
            </a:r>
            <a:endParaRPr lang="fr-FR" dirty="0">
              <a:solidFill>
                <a:srgbClr val="FF0000"/>
              </a:solidFill>
            </a:endParaRPr>
          </a:p>
        </p:txBody>
      </p:sp>
      <p:sp>
        <p:nvSpPr>
          <p:cNvPr id="3" name="Espace réservé du contenu 2">
            <a:extLst>
              <a:ext uri="{FF2B5EF4-FFF2-40B4-BE49-F238E27FC236}">
                <a16:creationId xmlns:a16="http://schemas.microsoft.com/office/drawing/2014/main" id="{79D81DBF-DF29-02FA-12BB-5BD5C299953D}"/>
              </a:ext>
            </a:extLst>
          </p:cNvPr>
          <p:cNvSpPr txBox="1">
            <a:spLocks noGrp="1"/>
          </p:cNvSpPr>
          <p:nvPr>
            <p:ph idx="1"/>
          </p:nvPr>
        </p:nvSpPr>
        <p:spPr>
          <a:xfrm>
            <a:off x="248771" y="1524000"/>
            <a:ext cx="8693523" cy="4732873"/>
          </a:xfrm>
          <a:solidFill>
            <a:srgbClr val="FFFFFF"/>
          </a:solidFill>
          <a:ln w="9528">
            <a:noFill/>
            <a:prstDash val="solid"/>
          </a:ln>
        </p:spPr>
        <p:txBody>
          <a:bodyPr>
            <a:noAutofit/>
          </a:bodyPr>
          <a:lstStyle/>
          <a:p>
            <a:pPr lvl="0" algn="r" rtl="1">
              <a:spcBef>
                <a:spcPts val="900"/>
              </a:spcBef>
              <a:buNone/>
            </a:pPr>
            <a:r>
              <a:rPr lang="ar-DZ" sz="3400" b="1" u="sng" dirty="0">
                <a:latin typeface="Simplified Arabic" pitchFamily="18"/>
                <a:cs typeface="Simplified Arabic" pitchFamily="18"/>
              </a:rPr>
              <a:t>أولاً: مفهوم التخطيط التسويقي الاستراتيجي في المنظمات غير الربحية</a:t>
            </a:r>
            <a:endParaRPr lang="fr-FR" sz="3400" b="1" u="sng" dirty="0">
              <a:latin typeface="Simplified Arabic" pitchFamily="18"/>
              <a:cs typeface="Simplified Arabic" pitchFamily="18"/>
            </a:endParaRPr>
          </a:p>
          <a:p>
            <a:pPr marL="0" indent="0" algn="r" rtl="1">
              <a:buNone/>
            </a:pPr>
            <a:r>
              <a:rPr lang="ar-DZ" sz="2400" dirty="0"/>
              <a:t>هو عملية تحديد الأهداف طويلة المدى للمنظمة ووضع استراتيجيات للتواصل والتأثير وجمع الموارد بهدف تحقيق رسالتها الإنسانية (وليس تحقيق أرباح).</a:t>
            </a:r>
            <a:br>
              <a:rPr lang="ar-DZ" sz="2400" dirty="0"/>
            </a:br>
            <a:endParaRPr lang="fr-FR" sz="2400" dirty="0"/>
          </a:p>
          <a:p>
            <a:pPr marL="0" indent="0" algn="r" rtl="1">
              <a:buNone/>
            </a:pPr>
            <a:r>
              <a:rPr lang="ar-DZ" sz="3400" b="1" u="sng" dirty="0">
                <a:latin typeface="Simplified Arabic" pitchFamily="18"/>
                <a:cs typeface="Simplified Arabic" pitchFamily="18"/>
              </a:rPr>
              <a:t>ثانياً: مراحل تطبيق التخطيط التسويقي الاستراتيجي في أطباء بلا حدود</a:t>
            </a:r>
            <a:endParaRPr lang="ar-DZ" sz="3400" b="1" dirty="0">
              <a:latin typeface="Simplified Arabic" pitchFamily="18"/>
              <a:cs typeface="Simplified Arabic" pitchFamily="18"/>
            </a:endParaRPr>
          </a:p>
          <a:p>
            <a:pPr algn="r" rtl="1">
              <a:buFont typeface="Wingdings" panose="05000000000000000000" pitchFamily="2" charset="2"/>
              <a:buChar char="§"/>
            </a:pPr>
            <a:r>
              <a:rPr lang="fr-FR" b="1" u="sng" dirty="0">
                <a:solidFill>
                  <a:schemeClr val="tx1"/>
                </a:solidFill>
                <a:latin typeface="Simplified Arabic" pitchFamily="18"/>
                <a:cs typeface="Simplified Arabic" pitchFamily="18"/>
              </a:rPr>
              <a:t> </a:t>
            </a:r>
            <a:r>
              <a:rPr lang="ar-DZ" b="1" u="sng" dirty="0">
                <a:solidFill>
                  <a:schemeClr val="tx1"/>
                </a:solidFill>
                <a:latin typeface="Simplified Arabic" pitchFamily="18"/>
                <a:cs typeface="Simplified Arabic" pitchFamily="18"/>
              </a:rPr>
              <a:t>1/  تحليل الوضع الحالي (</a:t>
            </a:r>
            <a:r>
              <a:rPr lang="fr-FR" b="1" u="sng" dirty="0">
                <a:solidFill>
                  <a:schemeClr val="tx1"/>
                </a:solidFill>
                <a:latin typeface="Simplified Arabic" pitchFamily="18"/>
                <a:cs typeface="Simplified Arabic" pitchFamily="18"/>
              </a:rPr>
              <a:t>Situation </a:t>
            </a:r>
            <a:r>
              <a:rPr lang="fr-FR" b="1" u="sng" dirty="0" err="1">
                <a:solidFill>
                  <a:schemeClr val="tx1"/>
                </a:solidFill>
                <a:latin typeface="Simplified Arabic" pitchFamily="18"/>
                <a:cs typeface="Simplified Arabic" pitchFamily="18"/>
              </a:rPr>
              <a:t>Analysis</a:t>
            </a:r>
            <a:endParaRPr lang="fr-FR" b="1" dirty="0">
              <a:latin typeface="Simplified Arabic" pitchFamily="18"/>
              <a:cs typeface="Simplified Arabic" pitchFamily="18"/>
            </a:endParaRPr>
          </a:p>
          <a:p>
            <a:pPr marL="0" indent="0" algn="r" rtl="1">
              <a:buNone/>
            </a:pPr>
            <a:r>
              <a:rPr lang="ar-DZ" sz="2400" b="1" dirty="0">
                <a:latin typeface="Simplified Arabic" pitchFamily="18"/>
                <a:cs typeface="Simplified Arabic" pitchFamily="18"/>
              </a:rPr>
              <a:t>المنظمة تبدأ بتحليل بيئتها الداخلية والخارجية:</a:t>
            </a:r>
          </a:p>
          <a:p>
            <a:pPr lvl="0" algn="r" rtl="1">
              <a:spcBef>
                <a:spcPts val="900"/>
              </a:spcBef>
              <a:buNone/>
            </a:pPr>
            <a:endParaRPr lang="fr-FR" sz="2000" dirty="0"/>
          </a:p>
        </p:txBody>
      </p:sp>
      <p:pic>
        <p:nvPicPr>
          <p:cNvPr id="5" name="Image 4">
            <a:extLst>
              <a:ext uri="{FF2B5EF4-FFF2-40B4-BE49-F238E27FC236}">
                <a16:creationId xmlns:a16="http://schemas.microsoft.com/office/drawing/2014/main" id="{4D6AD5E2-B743-CF71-5503-7AEEF3A12380}"/>
              </a:ext>
            </a:extLst>
          </p:cNvPr>
          <p:cNvPicPr>
            <a:picLocks noChangeAspect="1"/>
          </p:cNvPicPr>
          <p:nvPr/>
        </p:nvPicPr>
        <p:blipFill>
          <a:blip r:embed="rId2"/>
          <a:stretch>
            <a:fillRect/>
          </a:stretch>
        </p:blipFill>
        <p:spPr>
          <a:xfrm>
            <a:off x="0" y="9763"/>
            <a:ext cx="1883827" cy="1182727"/>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62E9EF63-6115-804C-F2BB-14E9DB11C480}"/>
              </a:ext>
            </a:extLst>
          </p:cNvPr>
          <p:cNvSpPr>
            <a:spLocks noGrp="1"/>
          </p:cNvSpPr>
          <p:nvPr>
            <p:ph idx="1"/>
          </p:nvPr>
        </p:nvSpPr>
        <p:spPr>
          <a:xfrm>
            <a:off x="457200" y="275666"/>
            <a:ext cx="8229600" cy="5850494"/>
          </a:xfrm>
        </p:spPr>
        <p:txBody>
          <a:bodyPr>
            <a:normAutofit/>
          </a:bodyPr>
          <a:lstStyle/>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sz="3600" b="1" i="0" u="sng" strike="noStrike" kern="1200" cap="none" spc="0" normalizeH="0" baseline="0" noProof="0" dirty="0">
                <a:ln>
                  <a:noFill/>
                </a:ln>
                <a:solidFill>
                  <a:srgbClr val="000000"/>
                </a:solidFill>
                <a:effectLst/>
                <a:uLnTx/>
                <a:uFillTx/>
                <a:latin typeface="Simplified Arabic" pitchFamily="18"/>
                <a:cs typeface="Simplified Arabic" pitchFamily="18"/>
              </a:rPr>
              <a:t>تحليل البيئة الخارجية </a:t>
            </a:r>
            <a:r>
              <a:rPr kumimoji="0" lang="fr-FR" sz="3600" b="1" i="0" u="sng" strike="noStrike" kern="1200" cap="none" spc="0" normalizeH="0" baseline="0" noProof="0" dirty="0">
                <a:ln>
                  <a:noFill/>
                </a:ln>
                <a:solidFill>
                  <a:srgbClr val="000000"/>
                </a:solidFill>
                <a:effectLst/>
                <a:uLnTx/>
                <a:uFillTx/>
                <a:latin typeface="Simplified Arabic" pitchFamily="18"/>
                <a:cs typeface="Simplified Arabic" pitchFamily="18"/>
              </a:rPr>
              <a:t>PESTEL: </a:t>
            </a:r>
            <a:endParaRPr kumimoji="0" lang="fr-FR" sz="3600" b="1" i="0" u="none" strike="noStrike" kern="1200" cap="none" spc="0" normalizeH="0" baseline="0" noProof="0" dirty="0">
              <a:ln>
                <a:noFill/>
              </a:ln>
              <a:solidFill>
                <a:srgbClr val="000000"/>
              </a:solidFill>
              <a:effectLst/>
              <a:uLnTx/>
              <a:uFillTx/>
              <a:latin typeface="Simplified Arabic" pitchFamily="18"/>
              <a:cs typeface="Simplified Arabic" pitchFamily="18"/>
            </a:endParaRPr>
          </a:p>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rPr>
              <a:t>سياسيًا</a:t>
            </a:r>
            <a:r>
              <a:rPr kumimoji="0" lang="ar-DZ" i="0" u="none" strike="noStrike" kern="1200" cap="none" spc="0" normalizeH="0" baseline="0" noProof="0" dirty="0">
                <a:ln>
                  <a:noFill/>
                </a:ln>
                <a:solidFill>
                  <a:srgbClr val="000000"/>
                </a:solidFill>
                <a:effectLst/>
                <a:uLnTx/>
                <a:uFillTx/>
                <a:latin typeface="Simplified Arabic" pitchFamily="18"/>
                <a:cs typeface="Simplified Arabic" pitchFamily="18"/>
              </a:rPr>
              <a:t>: وجود نزاعات أو أزمات تؤثر على عملها.</a:t>
            </a:r>
            <a:endPar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endParaRPr>
          </a:p>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rPr>
              <a:t>اقتصاديًا: </a:t>
            </a:r>
            <a:r>
              <a:rPr kumimoji="0" lang="ar-DZ" i="0" u="none" strike="noStrike" kern="1200" cap="none" spc="0" normalizeH="0" baseline="0" noProof="0" dirty="0">
                <a:ln>
                  <a:noFill/>
                </a:ln>
                <a:solidFill>
                  <a:srgbClr val="000000"/>
                </a:solidFill>
                <a:effectLst/>
                <a:uLnTx/>
                <a:uFillTx/>
                <a:latin typeface="Simplified Arabic" pitchFamily="18"/>
                <a:cs typeface="Simplified Arabic" pitchFamily="18"/>
              </a:rPr>
              <a:t>مدى توافر التمويل من المتبرعين.</a:t>
            </a:r>
            <a:endPar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endParaRPr>
          </a:p>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rPr>
              <a:t>اجتماعيًا: </a:t>
            </a:r>
            <a:r>
              <a:rPr kumimoji="0" lang="ar-DZ" i="0" u="none" strike="noStrike" kern="1200" cap="none" spc="0" normalizeH="0" baseline="0" noProof="0" dirty="0">
                <a:ln>
                  <a:noFill/>
                </a:ln>
                <a:solidFill>
                  <a:srgbClr val="000000"/>
                </a:solidFill>
                <a:effectLst/>
                <a:uLnTx/>
                <a:uFillTx/>
                <a:latin typeface="Simplified Arabic" pitchFamily="18"/>
                <a:cs typeface="Simplified Arabic" pitchFamily="18"/>
              </a:rPr>
              <a:t>احتياجات السكان المحليين وثقافتهم.</a:t>
            </a:r>
            <a:endPar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endParaRPr>
          </a:p>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rPr>
              <a:t>تكنولوجيًا: </a:t>
            </a:r>
            <a:r>
              <a:rPr kumimoji="0" lang="ar-DZ" i="0" u="none" strike="noStrike" kern="1200" cap="none" spc="0" normalizeH="0" baseline="0" noProof="0" dirty="0">
                <a:ln>
                  <a:noFill/>
                </a:ln>
                <a:solidFill>
                  <a:srgbClr val="000000"/>
                </a:solidFill>
                <a:effectLst/>
                <a:uLnTx/>
                <a:uFillTx/>
                <a:latin typeface="Simplified Arabic" pitchFamily="18"/>
                <a:cs typeface="Simplified Arabic" pitchFamily="18"/>
              </a:rPr>
              <a:t>استخدام تقنيات طبية واتصالية حديثة.</a:t>
            </a:r>
            <a:endPar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endParaRPr>
          </a:p>
          <a:p>
            <a:pPr marL="0" marR="0" lvl="0" indent="0" algn="r" defTabSz="914400" rtl="1" eaLnBrk="1" fontAlgn="auto" latinLnBrk="0" hangingPunct="1">
              <a:lnSpc>
                <a:spcPct val="100000"/>
              </a:lnSpc>
              <a:spcBef>
                <a:spcPts val="800"/>
              </a:spcBef>
              <a:spcAft>
                <a:spcPts val="0"/>
              </a:spcAft>
              <a:buClrTx/>
              <a:buSzPct val="100000"/>
              <a:buFont typeface="Arial" pitchFamily="34"/>
              <a:buNone/>
              <a:tabLst/>
              <a:defRPr/>
            </a:pPr>
            <a:r>
              <a:rPr kumimoji="0" lang="ar-DZ" b="1" i="0" u="none" strike="noStrike" kern="1200" cap="none" spc="0" normalizeH="0" baseline="0" noProof="0" dirty="0">
                <a:ln>
                  <a:noFill/>
                </a:ln>
                <a:solidFill>
                  <a:srgbClr val="000000"/>
                </a:solidFill>
                <a:effectLst/>
                <a:uLnTx/>
                <a:uFillTx/>
                <a:latin typeface="Simplified Arabic" pitchFamily="18"/>
                <a:cs typeface="Simplified Arabic" pitchFamily="18"/>
              </a:rPr>
              <a:t>بيئيًا: </a:t>
            </a:r>
            <a:r>
              <a:rPr kumimoji="0" lang="ar-DZ" i="0" u="none" strike="noStrike" kern="1200" cap="none" spc="0" normalizeH="0" baseline="0" noProof="0" dirty="0">
                <a:ln>
                  <a:noFill/>
                </a:ln>
                <a:solidFill>
                  <a:srgbClr val="000000"/>
                </a:solidFill>
                <a:effectLst/>
                <a:uLnTx/>
                <a:uFillTx/>
                <a:latin typeface="Simplified Arabic" pitchFamily="18"/>
                <a:cs typeface="Simplified Arabic" pitchFamily="18"/>
              </a:rPr>
              <a:t>تأثير الكوارث الطبيعية على توزيع المساعدات.</a:t>
            </a:r>
          </a:p>
          <a:p>
            <a:pPr algn="r" rtl="1">
              <a:buNone/>
            </a:pPr>
            <a:r>
              <a:rPr lang="ar-DZ" sz="3600" b="1" u="sng" dirty="0"/>
              <a:t>تحليل البيئة الداخلية:</a:t>
            </a:r>
          </a:p>
          <a:p>
            <a:pPr algn="r" rtl="1">
              <a:buNone/>
            </a:pPr>
            <a:r>
              <a:rPr lang="ar-DZ" dirty="0"/>
              <a:t>قدرات المنظمة، عدد الأطباء والمتطوعين، السمعة، الشبكة الدولية.</a:t>
            </a:r>
          </a:p>
        </p:txBody>
      </p:sp>
      <p:pic>
        <p:nvPicPr>
          <p:cNvPr id="4" name="Image 3">
            <a:extLst>
              <a:ext uri="{FF2B5EF4-FFF2-40B4-BE49-F238E27FC236}">
                <a16:creationId xmlns:a16="http://schemas.microsoft.com/office/drawing/2014/main" id="{C4FE182C-E6BC-0CF1-0F49-92AC3F70CA49}"/>
              </a:ext>
            </a:extLst>
          </p:cNvPr>
          <p:cNvPicPr>
            <a:picLocks noChangeAspect="1"/>
          </p:cNvPicPr>
          <p:nvPr/>
        </p:nvPicPr>
        <p:blipFill>
          <a:blip r:embed="rId2"/>
          <a:stretch>
            <a:fillRect/>
          </a:stretch>
        </p:blipFill>
        <p:spPr>
          <a:xfrm>
            <a:off x="86786" y="74266"/>
            <a:ext cx="1883827" cy="1606616"/>
          </a:xfrm>
          <a:prstGeom prst="rect">
            <a:avLst/>
          </a:prstGeom>
        </p:spPr>
      </p:pic>
    </p:spTree>
    <p:extLst>
      <p:ext uri="{BB962C8B-B14F-4D97-AF65-F5344CB8AC3E}">
        <p14:creationId xmlns:p14="http://schemas.microsoft.com/office/powerpoint/2010/main" val="37262695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5">
    <p:spTree>
      <p:nvGrpSpPr>
        <p:cNvPr id="1" name=""/>
        <p:cNvGrpSpPr/>
        <p:nvPr/>
      </p:nvGrpSpPr>
      <p:grpSpPr>
        <a:xfrm>
          <a:off x="0" y="0"/>
          <a:ext cx="0" cy="0"/>
          <a:chOff x="0" y="0"/>
          <a:chExt cx="0" cy="0"/>
        </a:xfrm>
      </p:grpSpPr>
      <p:pic>
        <p:nvPicPr>
          <p:cNvPr id="4" name="Image 3">
            <a:extLst>
              <a:ext uri="{FF2B5EF4-FFF2-40B4-BE49-F238E27FC236}">
                <a16:creationId xmlns:a16="http://schemas.microsoft.com/office/drawing/2014/main" id="{9E72B354-1256-93FB-7150-6D6BCF468885}"/>
              </a:ext>
            </a:extLst>
          </p:cNvPr>
          <p:cNvPicPr>
            <a:picLocks noChangeAspect="1"/>
          </p:cNvPicPr>
          <p:nvPr/>
        </p:nvPicPr>
        <p:blipFill>
          <a:blip r:embed="rId2"/>
          <a:stretch>
            <a:fillRect/>
          </a:stretch>
        </p:blipFill>
        <p:spPr>
          <a:xfrm>
            <a:off x="0" y="0"/>
            <a:ext cx="1883827" cy="1182727"/>
          </a:xfrm>
          <a:prstGeom prst="rect">
            <a:avLst/>
          </a:prstGeom>
        </p:spPr>
      </p:pic>
      <p:sp>
        <p:nvSpPr>
          <p:cNvPr id="2" name="Titre 1">
            <a:extLst>
              <a:ext uri="{FF2B5EF4-FFF2-40B4-BE49-F238E27FC236}">
                <a16:creationId xmlns:a16="http://schemas.microsoft.com/office/drawing/2014/main" id="{8AA43369-2DED-C07D-432D-C53B9BF0305A}"/>
              </a:ext>
            </a:extLst>
          </p:cNvPr>
          <p:cNvSpPr txBox="1">
            <a:spLocks noGrp="1"/>
          </p:cNvSpPr>
          <p:nvPr>
            <p:ph type="title"/>
          </p:nvPr>
        </p:nvSpPr>
        <p:spPr>
          <a:xfrm>
            <a:off x="847164" y="500041"/>
            <a:ext cx="8229600" cy="1143000"/>
          </a:xfrm>
        </p:spPr>
        <p:txBody>
          <a:bodyPr>
            <a:normAutofit fontScale="90000"/>
          </a:bodyPr>
          <a:lstStyle/>
          <a:p>
            <a:pPr lvl="0" rtl="1"/>
            <a:r>
              <a:rPr lang="ar-DZ" b="1" i="0" dirty="0">
                <a:solidFill>
                  <a:srgbClr val="222222"/>
                </a:solidFill>
                <a:effectLst/>
                <a:latin typeface="Arial" panose="020B0604020202020204" pitchFamily="34" charset="0"/>
              </a:rPr>
              <a:t>ثم تستخدم المنظمة أدوات مثل </a:t>
            </a:r>
            <a:r>
              <a:rPr lang="fr-FR" b="1" i="0" dirty="0">
                <a:solidFill>
                  <a:srgbClr val="222222"/>
                </a:solidFill>
                <a:effectLst/>
                <a:latin typeface="Arial" panose="020B0604020202020204" pitchFamily="34" charset="0"/>
              </a:rPr>
              <a:t>SWOT </a:t>
            </a:r>
            <a:r>
              <a:rPr lang="ar-DZ" b="1" i="0" dirty="0">
                <a:solidFill>
                  <a:srgbClr val="222222"/>
                </a:solidFill>
                <a:effectLst/>
                <a:latin typeface="Arial" panose="020B0604020202020204" pitchFamily="34" charset="0"/>
              </a:rPr>
              <a:t>لتحديد:</a:t>
            </a:r>
            <a:endParaRPr lang="fr-FR" b="1" dirty="0">
              <a:solidFill>
                <a:srgbClr val="FF0000"/>
              </a:solidFill>
            </a:endParaRPr>
          </a:p>
        </p:txBody>
      </p:sp>
      <p:pic>
        <p:nvPicPr>
          <p:cNvPr id="3" name="Content Placeholder 2" descr="C:\Users\user\Downloads\WhatsApp Image 2025-10-14 at 01.57.01.jpeg">
            <a:extLst>
              <a:ext uri="{FF2B5EF4-FFF2-40B4-BE49-F238E27FC236}">
                <a16:creationId xmlns:a16="http://schemas.microsoft.com/office/drawing/2014/main" id="{55A38685-E232-F228-A11C-673FC69EBE31}"/>
              </a:ext>
            </a:extLst>
          </p:cNvPr>
          <p:cNvPicPr>
            <a:picLocks noGrp="1" noChangeAspect="1"/>
          </p:cNvPicPr>
          <p:nvPr>
            <p:ph idx="1"/>
          </p:nvPr>
        </p:nvPicPr>
        <p:blipFill>
          <a:blip r:embed="rId3"/>
          <a:srcRect l="6597" t="19939" r="6466" b="12545"/>
          <a:stretch>
            <a:fillRect/>
          </a:stretch>
        </p:blipFill>
        <p:spPr>
          <a:xfrm>
            <a:off x="214280" y="1357298"/>
            <a:ext cx="8715439" cy="5000661"/>
          </a:xfr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449475F4-005A-D6DE-D82D-08B8F688BA08}"/>
              </a:ext>
            </a:extLst>
          </p:cNvPr>
          <p:cNvSpPr>
            <a:spLocks noGrp="1"/>
          </p:cNvSpPr>
          <p:nvPr>
            <p:ph idx="1"/>
          </p:nvPr>
        </p:nvSpPr>
        <p:spPr>
          <a:xfrm>
            <a:off x="457200" y="531160"/>
            <a:ext cx="8229600" cy="5595000"/>
          </a:xfrm>
        </p:spPr>
        <p:txBody>
          <a:bodyPr>
            <a:normAutofit/>
          </a:bodyPr>
          <a:lstStyle/>
          <a:p>
            <a:pPr marL="0" indent="0" algn="r" rtl="1">
              <a:buNone/>
            </a:pPr>
            <a:r>
              <a:rPr lang="ar-DZ" sz="3800" b="1" u="sng" dirty="0"/>
              <a:t>2/ تحديد الرسالة والرؤية والأهداف</a:t>
            </a:r>
            <a:endParaRPr lang="ar-DZ" sz="3800" u="sng" dirty="0"/>
          </a:p>
          <a:p>
            <a:pPr algn="r" rtl="1"/>
            <a:r>
              <a:rPr lang="ar-DZ" b="1" dirty="0"/>
              <a:t>الرسالة: </a:t>
            </a:r>
            <a:r>
              <a:rPr lang="ar-DZ" dirty="0"/>
              <a:t>تقديم الرعاية الطبية العاجلة لكل إنسان في خطر.</a:t>
            </a:r>
          </a:p>
          <a:p>
            <a:pPr algn="r" rtl="1"/>
            <a:r>
              <a:rPr lang="ar-DZ" b="1" dirty="0"/>
              <a:t>الرؤية: </a:t>
            </a:r>
            <a:r>
              <a:rPr lang="ar-DZ" dirty="0"/>
              <a:t>عالم خالٍ من المعاناة الناتجة عن غياب الرعاية الصحية.</a:t>
            </a:r>
          </a:p>
          <a:p>
            <a:pPr algn="r" rtl="1"/>
            <a:r>
              <a:rPr lang="ar-DZ" b="1" dirty="0"/>
              <a:t>الأهداف التسويقية:</a:t>
            </a:r>
            <a:endParaRPr lang="ar-DZ" dirty="0"/>
          </a:p>
          <a:p>
            <a:pPr marL="0" indent="0" algn="r" rtl="1">
              <a:buNone/>
            </a:pPr>
            <a:r>
              <a:rPr lang="ar-DZ" dirty="0"/>
              <a:t>زيادة الوعي العام بالمنظمة ورسالتها.</a:t>
            </a:r>
          </a:p>
          <a:p>
            <a:pPr marL="0" indent="0" algn="r" rtl="1">
              <a:buNone/>
            </a:pPr>
            <a:r>
              <a:rPr lang="ar-DZ" dirty="0"/>
              <a:t>جذب متبرعين جدد والحفاظ على المتبرعين الحاليين.</a:t>
            </a:r>
          </a:p>
          <a:p>
            <a:pPr marL="0" indent="0" algn="r" rtl="1">
              <a:buNone/>
            </a:pPr>
            <a:r>
              <a:rPr lang="ar-DZ" dirty="0"/>
              <a:t>تعزيز الثقة بالمنظمة عالميًا.</a:t>
            </a:r>
          </a:p>
          <a:p>
            <a:pPr marL="0" indent="0" algn="r" rtl="1">
              <a:buNone/>
            </a:pPr>
            <a:endParaRPr lang="ar-DZ" dirty="0"/>
          </a:p>
          <a:p>
            <a:pPr marL="0" indent="0">
              <a:buNone/>
            </a:pPr>
            <a:endParaRPr lang="ar-DZ" dirty="0"/>
          </a:p>
          <a:p>
            <a:pPr marL="0" indent="0">
              <a:buNone/>
            </a:pPr>
            <a:endParaRPr lang="ar-DZ" dirty="0"/>
          </a:p>
          <a:p>
            <a:pPr marL="0" indent="0">
              <a:buNone/>
            </a:pPr>
            <a:endParaRPr lang="fr-FR" dirty="0"/>
          </a:p>
        </p:txBody>
      </p:sp>
      <p:pic>
        <p:nvPicPr>
          <p:cNvPr id="4" name="Image 3">
            <a:extLst>
              <a:ext uri="{FF2B5EF4-FFF2-40B4-BE49-F238E27FC236}">
                <a16:creationId xmlns:a16="http://schemas.microsoft.com/office/drawing/2014/main" id="{C259E76C-513B-EEB9-FC9A-6976E9C58818}"/>
              </a:ext>
            </a:extLst>
          </p:cNvPr>
          <p:cNvPicPr>
            <a:picLocks noChangeAspect="1"/>
          </p:cNvPicPr>
          <p:nvPr/>
        </p:nvPicPr>
        <p:blipFill>
          <a:blip r:embed="rId2"/>
          <a:stretch>
            <a:fillRect/>
          </a:stretch>
        </p:blipFill>
        <p:spPr>
          <a:xfrm>
            <a:off x="174192" y="47371"/>
            <a:ext cx="1883827" cy="1182727"/>
          </a:xfrm>
          <a:prstGeom prst="rect">
            <a:avLst/>
          </a:prstGeom>
        </p:spPr>
      </p:pic>
    </p:spTree>
    <p:extLst>
      <p:ext uri="{BB962C8B-B14F-4D97-AF65-F5344CB8AC3E}">
        <p14:creationId xmlns:p14="http://schemas.microsoft.com/office/powerpoint/2010/main" val="590682644"/>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653</TotalTime>
  <Words>877</Words>
  <Application>Microsoft Office PowerPoint</Application>
  <PresentationFormat>Affichage à l'écran (4:3)</PresentationFormat>
  <Paragraphs>86</Paragraphs>
  <Slides>14</Slides>
  <Notes>0</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14</vt:i4>
      </vt:variant>
    </vt:vector>
  </HeadingPairs>
  <TitlesOfParts>
    <vt:vector size="20" baseType="lpstr">
      <vt:lpstr>Arial</vt:lpstr>
      <vt:lpstr>Calibri</vt:lpstr>
      <vt:lpstr>Simplified Arabic</vt:lpstr>
      <vt:lpstr>Times New Roman</vt:lpstr>
      <vt:lpstr>Wingdings</vt:lpstr>
      <vt:lpstr>Thème Office</vt:lpstr>
      <vt:lpstr>Présentation PowerPoint</vt:lpstr>
      <vt:lpstr>Présentation PowerPoint</vt:lpstr>
      <vt:lpstr>مقدمة</vt:lpstr>
      <vt:lpstr> المطلب الأول :تعريف منظمة أطباء بلا حدود </vt:lpstr>
      <vt:lpstr>المطلب الثاني :أهداف المنظمة </vt:lpstr>
      <vt:lpstr>المطلب الثالث :التخطيط التسويقي الاستراتيجي للمنظمة</vt:lpstr>
      <vt:lpstr>Présentation PowerPoint</vt:lpstr>
      <vt:lpstr>ثم تستخدم المنظمة أدوات مثل SWOT لتحديد:</vt:lpstr>
      <vt:lpstr>Présentation PowerPoint</vt:lpstr>
      <vt:lpstr>Présentation PowerPoint</vt:lpstr>
      <vt:lpstr>Présentation PowerPoint</vt:lpstr>
      <vt:lpstr>Présentation PowerPoint</vt:lpstr>
      <vt:lpstr>Présentation PowerPoint</vt:lpstr>
      <vt:lpstr>الخاتمة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تعريف منظمة أطباء بلا حدود </dc:title>
  <dc:creator>user</dc:creator>
  <cp:lastModifiedBy>Lenovo</cp:lastModifiedBy>
  <cp:revision>15</cp:revision>
  <dcterms:created xsi:type="dcterms:W3CDTF">2025-10-14T00:39:46Z</dcterms:created>
  <dcterms:modified xsi:type="dcterms:W3CDTF">2025-10-14T19:02:43Z</dcterms:modified>
</cp:coreProperties>
</file>