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4"/>
  </p:notesMasterIdLst>
  <p:sldIdLst>
    <p:sldId id="257" r:id="rId2"/>
    <p:sldId id="258" r:id="rId3"/>
    <p:sldId id="259" r:id="rId4"/>
    <p:sldId id="260" r:id="rId5"/>
    <p:sldId id="256" r:id="rId6"/>
    <p:sldId id="262" r:id="rId7"/>
    <p:sldId id="263" r:id="rId8"/>
    <p:sldId id="264" r:id="rId9"/>
    <p:sldId id="268" r:id="rId10"/>
    <p:sldId id="266" r:id="rId11"/>
    <p:sldId id="261" r:id="rId12"/>
    <p:sldId id="267" r:id="rId13"/>
    <p:sldId id="270" r:id="rId14"/>
    <p:sldId id="271" r:id="rId15"/>
    <p:sldId id="272" r:id="rId16"/>
    <p:sldId id="273" r:id="rId17"/>
    <p:sldId id="274" r:id="rId18"/>
    <p:sldId id="275" r:id="rId19"/>
    <p:sldId id="276" r:id="rId20"/>
    <p:sldId id="278" r:id="rId21"/>
    <p:sldId id="279" r:id="rId22"/>
    <p:sldId id="280" r:id="rId23"/>
    <p:sldId id="281" r:id="rId24"/>
    <p:sldId id="283" r:id="rId25"/>
    <p:sldId id="282" r:id="rId26"/>
    <p:sldId id="284" r:id="rId27"/>
    <p:sldId id="285" r:id="rId28"/>
    <p:sldId id="286" r:id="rId29"/>
    <p:sldId id="287" r:id="rId30"/>
    <p:sldId id="289" r:id="rId31"/>
    <p:sldId id="290" r:id="rId32"/>
    <p:sldId id="291"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6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13082-77B0-4631-A7C3-DAB1112DA9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F90B7719-5C19-4B29-B5C5-0D136D1A1840}">
      <dgm:prSet phldrT="[Texte]"/>
      <dgm:spPr/>
      <dgm:t>
        <a:bodyPr/>
        <a:lstStyle/>
        <a:p>
          <a:r>
            <a:rPr lang="ar-DZ" dirty="0"/>
            <a:t>نطاق المعيار</a:t>
          </a:r>
          <a:endParaRPr lang="fr-FR" dirty="0"/>
        </a:p>
      </dgm:t>
    </dgm:pt>
    <dgm:pt modelId="{1240DEAA-37A9-4793-8DEA-85D672D4507B}" type="parTrans" cxnId="{9D163E7A-89D5-4D2E-B612-5E514741890E}">
      <dgm:prSet/>
      <dgm:spPr/>
      <dgm:t>
        <a:bodyPr/>
        <a:lstStyle/>
        <a:p>
          <a:endParaRPr lang="fr-FR"/>
        </a:p>
      </dgm:t>
    </dgm:pt>
    <dgm:pt modelId="{C2F29447-362E-4AD4-A5C4-541134C7A9FC}" type="sibTrans" cxnId="{9D163E7A-89D5-4D2E-B612-5E514741890E}">
      <dgm:prSet/>
      <dgm:spPr/>
      <dgm:t>
        <a:bodyPr/>
        <a:lstStyle/>
        <a:p>
          <a:endParaRPr lang="fr-FR"/>
        </a:p>
      </dgm:t>
    </dgm:pt>
    <dgm:pt modelId="{D0FE28C0-8F45-454C-8F92-750D2BB57BF4}">
      <dgm:prSet phldrT="[Texte]"/>
      <dgm:spPr/>
      <dgm:t>
        <a:bodyPr/>
        <a:lstStyle/>
        <a:p>
          <a:r>
            <a:rPr lang="ar-DZ" dirty="0"/>
            <a:t>لا يتناول</a:t>
          </a:r>
          <a:endParaRPr lang="fr-FR" dirty="0"/>
        </a:p>
      </dgm:t>
    </dgm:pt>
    <dgm:pt modelId="{128477CE-AAFE-4E4A-B9C7-261EF05685DB}" type="parTrans" cxnId="{5AEE3F22-C30C-48ED-BE27-AA5DF6154A37}">
      <dgm:prSet/>
      <dgm:spPr/>
      <dgm:t>
        <a:bodyPr/>
        <a:lstStyle/>
        <a:p>
          <a:endParaRPr lang="fr-FR"/>
        </a:p>
      </dgm:t>
    </dgm:pt>
    <dgm:pt modelId="{9248C895-2AE8-4F37-A4C5-00EA6C85C703}" type="sibTrans" cxnId="{5AEE3F22-C30C-48ED-BE27-AA5DF6154A37}">
      <dgm:prSet/>
      <dgm:spPr/>
      <dgm:t>
        <a:bodyPr/>
        <a:lstStyle/>
        <a:p>
          <a:endParaRPr lang="fr-FR"/>
        </a:p>
      </dgm:t>
    </dgm:pt>
    <dgm:pt modelId="{998CDE04-F7FD-44F7-9E37-5406B22A35CE}">
      <dgm:prSet phldrT="[Texte]"/>
      <dgm:spPr/>
      <dgm:t>
        <a:bodyPr/>
        <a:lstStyle/>
        <a:p>
          <a:r>
            <a:rPr lang="ar-DZ" dirty="0"/>
            <a:t>يتناول</a:t>
          </a:r>
          <a:endParaRPr lang="fr-FR" dirty="0"/>
        </a:p>
      </dgm:t>
    </dgm:pt>
    <dgm:pt modelId="{EAD5297B-6C0B-4CF6-AAB7-36D62C4A58C9}" type="parTrans" cxnId="{CC94777C-28C1-41F6-A0A4-BF1C1278A2F3}">
      <dgm:prSet/>
      <dgm:spPr/>
      <dgm:t>
        <a:bodyPr/>
        <a:lstStyle/>
        <a:p>
          <a:endParaRPr lang="fr-FR"/>
        </a:p>
      </dgm:t>
    </dgm:pt>
    <dgm:pt modelId="{A0EBE85A-F2E2-4BD7-8FB9-7C76598BCBBC}" type="sibTrans" cxnId="{CC94777C-28C1-41F6-A0A4-BF1C1278A2F3}">
      <dgm:prSet/>
      <dgm:spPr/>
      <dgm:t>
        <a:bodyPr/>
        <a:lstStyle/>
        <a:p>
          <a:endParaRPr lang="fr-FR"/>
        </a:p>
      </dgm:t>
    </dgm:pt>
    <dgm:pt modelId="{D7834E83-5AB0-4D43-BBFD-9DF5F22352A7}">
      <dgm:prSet custT="1"/>
      <dgm:spPr/>
      <dgm:t>
        <a:bodyPr/>
        <a:lstStyle/>
        <a:p>
          <a:r>
            <a:rPr lang="ar-DZ" sz="2000" dirty="0"/>
            <a:t>عمليات المرابحة بمراحلها المتعددة</a:t>
          </a:r>
          <a:endParaRPr lang="fr-FR" sz="2000" dirty="0"/>
        </a:p>
      </dgm:t>
    </dgm:pt>
    <dgm:pt modelId="{3ACB55E9-64B2-432E-88C9-8C976E8B107D}" type="parTrans" cxnId="{4235BA45-0B1B-4053-AB86-49B1FAD93DB8}">
      <dgm:prSet/>
      <dgm:spPr/>
      <dgm:t>
        <a:bodyPr/>
        <a:lstStyle/>
        <a:p>
          <a:endParaRPr lang="fr-FR"/>
        </a:p>
      </dgm:t>
    </dgm:pt>
    <dgm:pt modelId="{B0CEFA9F-4BD0-4761-B16D-A342EECC3947}" type="sibTrans" cxnId="{4235BA45-0B1B-4053-AB86-49B1FAD93DB8}">
      <dgm:prSet/>
      <dgm:spPr/>
      <dgm:t>
        <a:bodyPr/>
        <a:lstStyle/>
        <a:p>
          <a:endParaRPr lang="fr-FR"/>
        </a:p>
      </dgm:t>
    </dgm:pt>
    <dgm:pt modelId="{59CE3064-F4AB-466A-9699-ED1A7476493E}">
      <dgm:prSet/>
      <dgm:spPr/>
      <dgm:t>
        <a:bodyPr/>
        <a:lstStyle/>
        <a:p>
          <a:r>
            <a:rPr lang="ar-DZ"/>
            <a:t>صكوك المرابحة</a:t>
          </a:r>
          <a:endParaRPr lang="fr-FR"/>
        </a:p>
      </dgm:t>
    </dgm:pt>
    <dgm:pt modelId="{E4E2EBB7-DA7F-49CB-9DAD-F0DE3C1EBC85}" type="parTrans" cxnId="{D08BEDEE-D415-4AE7-AA30-A39D5C7F4DC3}">
      <dgm:prSet/>
      <dgm:spPr/>
      <dgm:t>
        <a:bodyPr/>
        <a:lstStyle/>
        <a:p>
          <a:endParaRPr lang="fr-FR"/>
        </a:p>
      </dgm:t>
    </dgm:pt>
    <dgm:pt modelId="{82581452-274E-4270-8238-515C74F2E4E4}" type="sibTrans" cxnId="{D08BEDEE-D415-4AE7-AA30-A39D5C7F4DC3}">
      <dgm:prSet/>
      <dgm:spPr/>
      <dgm:t>
        <a:bodyPr/>
        <a:lstStyle/>
        <a:p>
          <a:endParaRPr lang="fr-FR"/>
        </a:p>
      </dgm:t>
    </dgm:pt>
    <dgm:pt modelId="{CE7E520B-AB3B-4F2B-9EB8-7B926DF2DD82}">
      <dgm:prSet custT="1"/>
      <dgm:spPr/>
      <dgm:t>
        <a:bodyPr/>
        <a:lstStyle/>
        <a:p>
          <a:r>
            <a:rPr lang="ar-DZ" sz="1800"/>
            <a:t>البيوع المؤجلة الأخرى</a:t>
          </a:r>
          <a:endParaRPr lang="fr-FR" sz="1800"/>
        </a:p>
      </dgm:t>
    </dgm:pt>
    <dgm:pt modelId="{0E0E152C-3639-4517-8E90-AF658625CB3E}" type="parTrans" cxnId="{786C7C3B-D9A7-492C-A069-39107369250E}">
      <dgm:prSet/>
      <dgm:spPr/>
      <dgm:t>
        <a:bodyPr/>
        <a:lstStyle/>
        <a:p>
          <a:endParaRPr lang="fr-FR"/>
        </a:p>
      </dgm:t>
    </dgm:pt>
    <dgm:pt modelId="{D470EC15-0C09-48F2-83BC-07FD099B1EC0}" type="sibTrans" cxnId="{786C7C3B-D9A7-492C-A069-39107369250E}">
      <dgm:prSet/>
      <dgm:spPr/>
      <dgm:t>
        <a:bodyPr/>
        <a:lstStyle/>
        <a:p>
          <a:endParaRPr lang="fr-FR"/>
        </a:p>
      </dgm:t>
    </dgm:pt>
    <dgm:pt modelId="{015E4799-A207-4974-BB9E-8BEBF00C3415}">
      <dgm:prSet/>
      <dgm:spPr/>
      <dgm:t>
        <a:bodyPr/>
        <a:lstStyle/>
        <a:p>
          <a:r>
            <a:rPr lang="ar-DZ"/>
            <a:t>بيوع الأمانة</a:t>
          </a:r>
          <a:endParaRPr lang="fr-FR"/>
        </a:p>
      </dgm:t>
    </dgm:pt>
    <dgm:pt modelId="{25CF974C-58D6-4389-A70B-6E602D64D5A4}" type="parTrans" cxnId="{A540461B-8EE7-4E21-9AAC-7FF5E2D1EB96}">
      <dgm:prSet/>
      <dgm:spPr/>
      <dgm:t>
        <a:bodyPr/>
        <a:lstStyle/>
        <a:p>
          <a:endParaRPr lang="fr-FR"/>
        </a:p>
      </dgm:t>
    </dgm:pt>
    <dgm:pt modelId="{066EEE74-4D20-4656-BEBF-BE50DDF03475}" type="sibTrans" cxnId="{A540461B-8EE7-4E21-9AAC-7FF5E2D1EB96}">
      <dgm:prSet/>
      <dgm:spPr/>
      <dgm:t>
        <a:bodyPr/>
        <a:lstStyle/>
        <a:p>
          <a:endParaRPr lang="fr-FR"/>
        </a:p>
      </dgm:t>
    </dgm:pt>
    <dgm:pt modelId="{94F5BBEC-4CCF-46A2-BFAB-A68D4C1024E1}">
      <dgm:prSet/>
      <dgm:spPr/>
      <dgm:t>
        <a:bodyPr/>
        <a:lstStyle/>
        <a:p>
          <a:r>
            <a:rPr lang="ar-DZ"/>
            <a:t>بيوع المساومة</a:t>
          </a:r>
          <a:endParaRPr lang="fr-FR"/>
        </a:p>
      </dgm:t>
    </dgm:pt>
    <dgm:pt modelId="{F495972C-A3C1-4903-A680-13C847D979DC}" type="parTrans" cxnId="{E6F96E56-8F82-479B-B96C-C2178A8773B1}">
      <dgm:prSet/>
      <dgm:spPr/>
      <dgm:t>
        <a:bodyPr/>
        <a:lstStyle/>
        <a:p>
          <a:endParaRPr lang="fr-FR"/>
        </a:p>
      </dgm:t>
    </dgm:pt>
    <dgm:pt modelId="{35162528-D2D5-4819-B904-1111691EC3B9}" type="sibTrans" cxnId="{E6F96E56-8F82-479B-B96C-C2178A8773B1}">
      <dgm:prSet/>
      <dgm:spPr/>
      <dgm:t>
        <a:bodyPr/>
        <a:lstStyle/>
        <a:p>
          <a:endParaRPr lang="fr-FR"/>
        </a:p>
      </dgm:t>
    </dgm:pt>
    <dgm:pt modelId="{6DBFC74C-1630-40CD-AD28-D3EFD39E6C7F}" type="pres">
      <dgm:prSet presAssocID="{D9A13082-77B0-4631-A7C3-DAB1112DA9FA}" presName="hierChild1" presStyleCnt="0">
        <dgm:presLayoutVars>
          <dgm:orgChart val="1"/>
          <dgm:chPref val="1"/>
          <dgm:dir/>
          <dgm:animOne val="branch"/>
          <dgm:animLvl val="lvl"/>
          <dgm:resizeHandles/>
        </dgm:presLayoutVars>
      </dgm:prSet>
      <dgm:spPr/>
      <dgm:t>
        <a:bodyPr/>
        <a:lstStyle/>
        <a:p>
          <a:endParaRPr lang="fr-FR"/>
        </a:p>
      </dgm:t>
    </dgm:pt>
    <dgm:pt modelId="{E503325E-39F0-49E4-8FB1-BF75137B042A}" type="pres">
      <dgm:prSet presAssocID="{F90B7719-5C19-4B29-B5C5-0D136D1A1840}" presName="hierRoot1" presStyleCnt="0">
        <dgm:presLayoutVars>
          <dgm:hierBranch val="init"/>
        </dgm:presLayoutVars>
      </dgm:prSet>
      <dgm:spPr/>
    </dgm:pt>
    <dgm:pt modelId="{8B78CF04-F9E6-4297-B3B5-238596FE7113}" type="pres">
      <dgm:prSet presAssocID="{F90B7719-5C19-4B29-B5C5-0D136D1A1840}" presName="rootComposite1" presStyleCnt="0"/>
      <dgm:spPr/>
    </dgm:pt>
    <dgm:pt modelId="{8640DC56-058F-47CB-B54D-3E41699946D2}" type="pres">
      <dgm:prSet presAssocID="{F90B7719-5C19-4B29-B5C5-0D136D1A1840}" presName="rootText1" presStyleLbl="node0" presStyleIdx="0" presStyleCnt="1" custScaleX="226240">
        <dgm:presLayoutVars>
          <dgm:chPref val="3"/>
        </dgm:presLayoutVars>
      </dgm:prSet>
      <dgm:spPr/>
      <dgm:t>
        <a:bodyPr/>
        <a:lstStyle/>
        <a:p>
          <a:endParaRPr lang="fr-FR"/>
        </a:p>
      </dgm:t>
    </dgm:pt>
    <dgm:pt modelId="{46AFB5F3-2A72-4AA7-A72C-94D27A3A75D4}" type="pres">
      <dgm:prSet presAssocID="{F90B7719-5C19-4B29-B5C5-0D136D1A1840}" presName="rootConnector1" presStyleLbl="node1" presStyleIdx="0" presStyleCnt="0"/>
      <dgm:spPr/>
      <dgm:t>
        <a:bodyPr/>
        <a:lstStyle/>
        <a:p>
          <a:endParaRPr lang="fr-FR"/>
        </a:p>
      </dgm:t>
    </dgm:pt>
    <dgm:pt modelId="{9C46B687-0500-4A11-BC02-0F922F24090C}" type="pres">
      <dgm:prSet presAssocID="{F90B7719-5C19-4B29-B5C5-0D136D1A1840}" presName="hierChild2" presStyleCnt="0"/>
      <dgm:spPr/>
    </dgm:pt>
    <dgm:pt modelId="{F73F3439-9B4D-4AB2-8415-D23EA39ED113}" type="pres">
      <dgm:prSet presAssocID="{128477CE-AAFE-4E4A-B9C7-261EF05685DB}" presName="Name37" presStyleLbl="parChTrans1D2" presStyleIdx="0" presStyleCnt="2"/>
      <dgm:spPr/>
      <dgm:t>
        <a:bodyPr/>
        <a:lstStyle/>
        <a:p>
          <a:endParaRPr lang="fr-FR"/>
        </a:p>
      </dgm:t>
    </dgm:pt>
    <dgm:pt modelId="{0D5F1673-4E53-41EA-9E3E-2CDBEA7F81B7}" type="pres">
      <dgm:prSet presAssocID="{D0FE28C0-8F45-454C-8F92-750D2BB57BF4}" presName="hierRoot2" presStyleCnt="0">
        <dgm:presLayoutVars>
          <dgm:hierBranch val="init"/>
        </dgm:presLayoutVars>
      </dgm:prSet>
      <dgm:spPr/>
    </dgm:pt>
    <dgm:pt modelId="{8C4F3419-62CD-4EE1-82E7-11A3C91CE072}" type="pres">
      <dgm:prSet presAssocID="{D0FE28C0-8F45-454C-8F92-750D2BB57BF4}" presName="rootComposite" presStyleCnt="0"/>
      <dgm:spPr/>
    </dgm:pt>
    <dgm:pt modelId="{34184DF8-C6CE-4690-BF64-D09314143F82}" type="pres">
      <dgm:prSet presAssocID="{D0FE28C0-8F45-454C-8F92-750D2BB57BF4}" presName="rootText" presStyleLbl="node2" presStyleIdx="0" presStyleCnt="2" custScaleX="178239">
        <dgm:presLayoutVars>
          <dgm:chPref val="3"/>
        </dgm:presLayoutVars>
      </dgm:prSet>
      <dgm:spPr/>
      <dgm:t>
        <a:bodyPr/>
        <a:lstStyle/>
        <a:p>
          <a:endParaRPr lang="fr-FR"/>
        </a:p>
      </dgm:t>
    </dgm:pt>
    <dgm:pt modelId="{9C784641-F06F-4F20-BFD5-2734A83D08B6}" type="pres">
      <dgm:prSet presAssocID="{D0FE28C0-8F45-454C-8F92-750D2BB57BF4}" presName="rootConnector" presStyleLbl="node2" presStyleIdx="0" presStyleCnt="2"/>
      <dgm:spPr/>
      <dgm:t>
        <a:bodyPr/>
        <a:lstStyle/>
        <a:p>
          <a:endParaRPr lang="fr-FR"/>
        </a:p>
      </dgm:t>
    </dgm:pt>
    <dgm:pt modelId="{61D89A79-9F11-4599-B312-C5D160B38C52}" type="pres">
      <dgm:prSet presAssocID="{D0FE28C0-8F45-454C-8F92-750D2BB57BF4}" presName="hierChild4" presStyleCnt="0"/>
      <dgm:spPr/>
    </dgm:pt>
    <dgm:pt modelId="{C75E4978-9D72-451B-9235-25EAEF6A559A}" type="pres">
      <dgm:prSet presAssocID="{E4E2EBB7-DA7F-49CB-9DAD-F0DE3C1EBC85}" presName="Name37" presStyleLbl="parChTrans1D3" presStyleIdx="0" presStyleCnt="5"/>
      <dgm:spPr/>
      <dgm:t>
        <a:bodyPr/>
        <a:lstStyle/>
        <a:p>
          <a:endParaRPr lang="fr-FR"/>
        </a:p>
      </dgm:t>
    </dgm:pt>
    <dgm:pt modelId="{DD335395-F235-43A7-BD11-27A268BA5D4E}" type="pres">
      <dgm:prSet presAssocID="{59CE3064-F4AB-466A-9699-ED1A7476493E}" presName="hierRoot2" presStyleCnt="0">
        <dgm:presLayoutVars>
          <dgm:hierBranch val="init"/>
        </dgm:presLayoutVars>
      </dgm:prSet>
      <dgm:spPr/>
    </dgm:pt>
    <dgm:pt modelId="{DA15E872-3E05-46D4-BFD5-8CB76D8FAB9C}" type="pres">
      <dgm:prSet presAssocID="{59CE3064-F4AB-466A-9699-ED1A7476493E}" presName="rootComposite" presStyleCnt="0"/>
      <dgm:spPr/>
    </dgm:pt>
    <dgm:pt modelId="{380EF300-7A68-4D85-A19F-372C4625F024}" type="pres">
      <dgm:prSet presAssocID="{59CE3064-F4AB-466A-9699-ED1A7476493E}" presName="rootText" presStyleLbl="node3" presStyleIdx="0" presStyleCnt="5">
        <dgm:presLayoutVars>
          <dgm:chPref val="3"/>
        </dgm:presLayoutVars>
      </dgm:prSet>
      <dgm:spPr/>
      <dgm:t>
        <a:bodyPr/>
        <a:lstStyle/>
        <a:p>
          <a:endParaRPr lang="fr-FR"/>
        </a:p>
      </dgm:t>
    </dgm:pt>
    <dgm:pt modelId="{0F32E0AC-1C7F-422F-AF4F-D63DBFD9F209}" type="pres">
      <dgm:prSet presAssocID="{59CE3064-F4AB-466A-9699-ED1A7476493E}" presName="rootConnector" presStyleLbl="node3" presStyleIdx="0" presStyleCnt="5"/>
      <dgm:spPr/>
      <dgm:t>
        <a:bodyPr/>
        <a:lstStyle/>
        <a:p>
          <a:endParaRPr lang="fr-FR"/>
        </a:p>
      </dgm:t>
    </dgm:pt>
    <dgm:pt modelId="{2B6AB870-E478-48BF-B861-09F936F72128}" type="pres">
      <dgm:prSet presAssocID="{59CE3064-F4AB-466A-9699-ED1A7476493E}" presName="hierChild4" presStyleCnt="0"/>
      <dgm:spPr/>
    </dgm:pt>
    <dgm:pt modelId="{7075BFBE-F052-47B2-B0CF-91D399609D78}" type="pres">
      <dgm:prSet presAssocID="{59CE3064-F4AB-466A-9699-ED1A7476493E}" presName="hierChild5" presStyleCnt="0"/>
      <dgm:spPr/>
    </dgm:pt>
    <dgm:pt modelId="{1D9A00EF-EBA4-4421-898E-13E0DFCD9573}" type="pres">
      <dgm:prSet presAssocID="{0E0E152C-3639-4517-8E90-AF658625CB3E}" presName="Name37" presStyleLbl="parChTrans1D3" presStyleIdx="1" presStyleCnt="5"/>
      <dgm:spPr/>
      <dgm:t>
        <a:bodyPr/>
        <a:lstStyle/>
        <a:p>
          <a:endParaRPr lang="fr-FR"/>
        </a:p>
      </dgm:t>
    </dgm:pt>
    <dgm:pt modelId="{8B3F194C-70C6-461A-8EC1-1A8FA029149C}" type="pres">
      <dgm:prSet presAssocID="{CE7E520B-AB3B-4F2B-9EB8-7B926DF2DD82}" presName="hierRoot2" presStyleCnt="0">
        <dgm:presLayoutVars>
          <dgm:hierBranch val="init"/>
        </dgm:presLayoutVars>
      </dgm:prSet>
      <dgm:spPr/>
    </dgm:pt>
    <dgm:pt modelId="{C12EBDF9-BECA-4D2E-87DC-140984112BCC}" type="pres">
      <dgm:prSet presAssocID="{CE7E520B-AB3B-4F2B-9EB8-7B926DF2DD82}" presName="rootComposite" presStyleCnt="0"/>
      <dgm:spPr/>
    </dgm:pt>
    <dgm:pt modelId="{732A3C8E-D591-4054-83C5-DCE569EF7EF4}" type="pres">
      <dgm:prSet presAssocID="{CE7E520B-AB3B-4F2B-9EB8-7B926DF2DD82}" presName="rootText" presStyleLbl="node3" presStyleIdx="1" presStyleCnt="5">
        <dgm:presLayoutVars>
          <dgm:chPref val="3"/>
        </dgm:presLayoutVars>
      </dgm:prSet>
      <dgm:spPr/>
      <dgm:t>
        <a:bodyPr/>
        <a:lstStyle/>
        <a:p>
          <a:endParaRPr lang="fr-FR"/>
        </a:p>
      </dgm:t>
    </dgm:pt>
    <dgm:pt modelId="{9AE163C3-36BE-4675-AB89-1064AD40B6F0}" type="pres">
      <dgm:prSet presAssocID="{CE7E520B-AB3B-4F2B-9EB8-7B926DF2DD82}" presName="rootConnector" presStyleLbl="node3" presStyleIdx="1" presStyleCnt="5"/>
      <dgm:spPr/>
      <dgm:t>
        <a:bodyPr/>
        <a:lstStyle/>
        <a:p>
          <a:endParaRPr lang="fr-FR"/>
        </a:p>
      </dgm:t>
    </dgm:pt>
    <dgm:pt modelId="{002168A7-32F6-482D-9A73-F7B6521BC5A2}" type="pres">
      <dgm:prSet presAssocID="{CE7E520B-AB3B-4F2B-9EB8-7B926DF2DD82}" presName="hierChild4" presStyleCnt="0"/>
      <dgm:spPr/>
    </dgm:pt>
    <dgm:pt modelId="{B3CAAB98-9957-4D71-911D-0B461898FFC5}" type="pres">
      <dgm:prSet presAssocID="{CE7E520B-AB3B-4F2B-9EB8-7B926DF2DD82}" presName="hierChild5" presStyleCnt="0"/>
      <dgm:spPr/>
    </dgm:pt>
    <dgm:pt modelId="{A30A1846-DF87-41BD-840E-E51B7BA289DF}" type="pres">
      <dgm:prSet presAssocID="{25CF974C-58D6-4389-A70B-6E602D64D5A4}" presName="Name37" presStyleLbl="parChTrans1D3" presStyleIdx="2" presStyleCnt="5"/>
      <dgm:spPr/>
      <dgm:t>
        <a:bodyPr/>
        <a:lstStyle/>
        <a:p>
          <a:endParaRPr lang="fr-FR"/>
        </a:p>
      </dgm:t>
    </dgm:pt>
    <dgm:pt modelId="{EA18E954-8C28-49DE-9B6F-D81EE1C84909}" type="pres">
      <dgm:prSet presAssocID="{015E4799-A207-4974-BB9E-8BEBF00C3415}" presName="hierRoot2" presStyleCnt="0">
        <dgm:presLayoutVars>
          <dgm:hierBranch val="init"/>
        </dgm:presLayoutVars>
      </dgm:prSet>
      <dgm:spPr/>
    </dgm:pt>
    <dgm:pt modelId="{0569EFCD-EB9B-4FB2-A467-8BAB53F318EC}" type="pres">
      <dgm:prSet presAssocID="{015E4799-A207-4974-BB9E-8BEBF00C3415}" presName="rootComposite" presStyleCnt="0"/>
      <dgm:spPr/>
    </dgm:pt>
    <dgm:pt modelId="{9FDCA3CD-3251-4221-B869-3940BA14E96A}" type="pres">
      <dgm:prSet presAssocID="{015E4799-A207-4974-BB9E-8BEBF00C3415}" presName="rootText" presStyleLbl="node3" presStyleIdx="2" presStyleCnt="5">
        <dgm:presLayoutVars>
          <dgm:chPref val="3"/>
        </dgm:presLayoutVars>
      </dgm:prSet>
      <dgm:spPr/>
      <dgm:t>
        <a:bodyPr/>
        <a:lstStyle/>
        <a:p>
          <a:endParaRPr lang="fr-FR"/>
        </a:p>
      </dgm:t>
    </dgm:pt>
    <dgm:pt modelId="{AF392FED-BFA3-4DDE-896C-B638173792EF}" type="pres">
      <dgm:prSet presAssocID="{015E4799-A207-4974-BB9E-8BEBF00C3415}" presName="rootConnector" presStyleLbl="node3" presStyleIdx="2" presStyleCnt="5"/>
      <dgm:spPr/>
      <dgm:t>
        <a:bodyPr/>
        <a:lstStyle/>
        <a:p>
          <a:endParaRPr lang="fr-FR"/>
        </a:p>
      </dgm:t>
    </dgm:pt>
    <dgm:pt modelId="{F936067A-BA9B-4C7D-920B-15EF1104ED99}" type="pres">
      <dgm:prSet presAssocID="{015E4799-A207-4974-BB9E-8BEBF00C3415}" presName="hierChild4" presStyleCnt="0"/>
      <dgm:spPr/>
    </dgm:pt>
    <dgm:pt modelId="{5BB51641-F0E5-4AE7-BB57-921C0C008AE1}" type="pres">
      <dgm:prSet presAssocID="{015E4799-A207-4974-BB9E-8BEBF00C3415}" presName="hierChild5" presStyleCnt="0"/>
      <dgm:spPr/>
    </dgm:pt>
    <dgm:pt modelId="{C36B8586-655C-4C81-8D2D-61258A04BC12}" type="pres">
      <dgm:prSet presAssocID="{F495972C-A3C1-4903-A680-13C847D979DC}" presName="Name37" presStyleLbl="parChTrans1D3" presStyleIdx="3" presStyleCnt="5"/>
      <dgm:spPr/>
      <dgm:t>
        <a:bodyPr/>
        <a:lstStyle/>
        <a:p>
          <a:endParaRPr lang="fr-FR"/>
        </a:p>
      </dgm:t>
    </dgm:pt>
    <dgm:pt modelId="{5977A2A6-BBAA-4FAE-A69F-7819609E1833}" type="pres">
      <dgm:prSet presAssocID="{94F5BBEC-4CCF-46A2-BFAB-A68D4C1024E1}" presName="hierRoot2" presStyleCnt="0">
        <dgm:presLayoutVars>
          <dgm:hierBranch val="init"/>
        </dgm:presLayoutVars>
      </dgm:prSet>
      <dgm:spPr/>
    </dgm:pt>
    <dgm:pt modelId="{080BC097-FE6E-444D-A917-C9A340F0E438}" type="pres">
      <dgm:prSet presAssocID="{94F5BBEC-4CCF-46A2-BFAB-A68D4C1024E1}" presName="rootComposite" presStyleCnt="0"/>
      <dgm:spPr/>
    </dgm:pt>
    <dgm:pt modelId="{0A2BE160-BFBD-469D-8795-591ED223081E}" type="pres">
      <dgm:prSet presAssocID="{94F5BBEC-4CCF-46A2-BFAB-A68D4C1024E1}" presName="rootText" presStyleLbl="node3" presStyleIdx="3" presStyleCnt="5">
        <dgm:presLayoutVars>
          <dgm:chPref val="3"/>
        </dgm:presLayoutVars>
      </dgm:prSet>
      <dgm:spPr/>
      <dgm:t>
        <a:bodyPr/>
        <a:lstStyle/>
        <a:p>
          <a:endParaRPr lang="fr-FR"/>
        </a:p>
      </dgm:t>
    </dgm:pt>
    <dgm:pt modelId="{7A2AC809-95CC-45BF-9033-91F29D37750E}" type="pres">
      <dgm:prSet presAssocID="{94F5BBEC-4CCF-46A2-BFAB-A68D4C1024E1}" presName="rootConnector" presStyleLbl="node3" presStyleIdx="3" presStyleCnt="5"/>
      <dgm:spPr/>
      <dgm:t>
        <a:bodyPr/>
        <a:lstStyle/>
        <a:p>
          <a:endParaRPr lang="fr-FR"/>
        </a:p>
      </dgm:t>
    </dgm:pt>
    <dgm:pt modelId="{3D7E8681-09BC-4EB1-AD1F-D1D89ADB6717}" type="pres">
      <dgm:prSet presAssocID="{94F5BBEC-4CCF-46A2-BFAB-A68D4C1024E1}" presName="hierChild4" presStyleCnt="0"/>
      <dgm:spPr/>
    </dgm:pt>
    <dgm:pt modelId="{5985AB4F-8A53-4B27-B019-60837C7513C8}" type="pres">
      <dgm:prSet presAssocID="{94F5BBEC-4CCF-46A2-BFAB-A68D4C1024E1}" presName="hierChild5" presStyleCnt="0"/>
      <dgm:spPr/>
    </dgm:pt>
    <dgm:pt modelId="{923B6E29-18A7-4E3F-B4D5-41C45BF6E083}" type="pres">
      <dgm:prSet presAssocID="{D0FE28C0-8F45-454C-8F92-750D2BB57BF4}" presName="hierChild5" presStyleCnt="0"/>
      <dgm:spPr/>
    </dgm:pt>
    <dgm:pt modelId="{D0D35CFF-D7FE-4684-AA2E-2A7A85C165BC}" type="pres">
      <dgm:prSet presAssocID="{EAD5297B-6C0B-4CF6-AAB7-36D62C4A58C9}" presName="Name37" presStyleLbl="parChTrans1D2" presStyleIdx="1" presStyleCnt="2"/>
      <dgm:spPr/>
      <dgm:t>
        <a:bodyPr/>
        <a:lstStyle/>
        <a:p>
          <a:endParaRPr lang="fr-FR"/>
        </a:p>
      </dgm:t>
    </dgm:pt>
    <dgm:pt modelId="{1E5C9EC5-8E6A-4F72-9C74-482BD2195096}" type="pres">
      <dgm:prSet presAssocID="{998CDE04-F7FD-44F7-9E37-5406B22A35CE}" presName="hierRoot2" presStyleCnt="0">
        <dgm:presLayoutVars>
          <dgm:hierBranch val="init"/>
        </dgm:presLayoutVars>
      </dgm:prSet>
      <dgm:spPr/>
    </dgm:pt>
    <dgm:pt modelId="{38F70F57-AC80-41F4-9D23-F86F8D821BF8}" type="pres">
      <dgm:prSet presAssocID="{998CDE04-F7FD-44F7-9E37-5406B22A35CE}" presName="rootComposite" presStyleCnt="0"/>
      <dgm:spPr/>
    </dgm:pt>
    <dgm:pt modelId="{D7119472-0184-4FE1-9D59-FB49AB1B36C6}" type="pres">
      <dgm:prSet presAssocID="{998CDE04-F7FD-44F7-9E37-5406B22A35CE}" presName="rootText" presStyleLbl="node2" presStyleIdx="1" presStyleCnt="2" custScaleX="170345">
        <dgm:presLayoutVars>
          <dgm:chPref val="3"/>
        </dgm:presLayoutVars>
      </dgm:prSet>
      <dgm:spPr/>
      <dgm:t>
        <a:bodyPr/>
        <a:lstStyle/>
        <a:p>
          <a:endParaRPr lang="fr-FR"/>
        </a:p>
      </dgm:t>
    </dgm:pt>
    <dgm:pt modelId="{178766A3-8B62-4762-9362-BA72575135A3}" type="pres">
      <dgm:prSet presAssocID="{998CDE04-F7FD-44F7-9E37-5406B22A35CE}" presName="rootConnector" presStyleLbl="node2" presStyleIdx="1" presStyleCnt="2"/>
      <dgm:spPr/>
      <dgm:t>
        <a:bodyPr/>
        <a:lstStyle/>
        <a:p>
          <a:endParaRPr lang="fr-FR"/>
        </a:p>
      </dgm:t>
    </dgm:pt>
    <dgm:pt modelId="{8400BB90-BA30-4FC9-A538-B8363A7A846F}" type="pres">
      <dgm:prSet presAssocID="{998CDE04-F7FD-44F7-9E37-5406B22A35CE}" presName="hierChild4" presStyleCnt="0"/>
      <dgm:spPr/>
    </dgm:pt>
    <dgm:pt modelId="{5AAE9479-E18C-4237-B7DD-79E2C02681D0}" type="pres">
      <dgm:prSet presAssocID="{3ACB55E9-64B2-432E-88C9-8C976E8B107D}" presName="Name37" presStyleLbl="parChTrans1D3" presStyleIdx="4" presStyleCnt="5"/>
      <dgm:spPr/>
      <dgm:t>
        <a:bodyPr/>
        <a:lstStyle/>
        <a:p>
          <a:endParaRPr lang="fr-FR"/>
        </a:p>
      </dgm:t>
    </dgm:pt>
    <dgm:pt modelId="{0EC38F38-A159-4343-B473-D901DC3E2B69}" type="pres">
      <dgm:prSet presAssocID="{D7834E83-5AB0-4D43-BBFD-9DF5F22352A7}" presName="hierRoot2" presStyleCnt="0">
        <dgm:presLayoutVars>
          <dgm:hierBranch val="init"/>
        </dgm:presLayoutVars>
      </dgm:prSet>
      <dgm:spPr/>
    </dgm:pt>
    <dgm:pt modelId="{5205563B-0188-45FE-84E8-695880A84DF8}" type="pres">
      <dgm:prSet presAssocID="{D7834E83-5AB0-4D43-BBFD-9DF5F22352A7}" presName="rootComposite" presStyleCnt="0"/>
      <dgm:spPr/>
    </dgm:pt>
    <dgm:pt modelId="{D4017635-C599-4DCD-9667-C5EC720E0304}" type="pres">
      <dgm:prSet presAssocID="{D7834E83-5AB0-4D43-BBFD-9DF5F22352A7}" presName="rootText" presStyleLbl="node3" presStyleIdx="4" presStyleCnt="5" custScaleY="241705">
        <dgm:presLayoutVars>
          <dgm:chPref val="3"/>
        </dgm:presLayoutVars>
      </dgm:prSet>
      <dgm:spPr/>
      <dgm:t>
        <a:bodyPr/>
        <a:lstStyle/>
        <a:p>
          <a:endParaRPr lang="fr-FR"/>
        </a:p>
      </dgm:t>
    </dgm:pt>
    <dgm:pt modelId="{D08300DE-3659-49D2-9BED-CF368E0733E6}" type="pres">
      <dgm:prSet presAssocID="{D7834E83-5AB0-4D43-BBFD-9DF5F22352A7}" presName="rootConnector" presStyleLbl="node3" presStyleIdx="4" presStyleCnt="5"/>
      <dgm:spPr/>
      <dgm:t>
        <a:bodyPr/>
        <a:lstStyle/>
        <a:p>
          <a:endParaRPr lang="fr-FR"/>
        </a:p>
      </dgm:t>
    </dgm:pt>
    <dgm:pt modelId="{2F4D0291-88DB-4190-BDE8-6FCD7A36AB92}" type="pres">
      <dgm:prSet presAssocID="{D7834E83-5AB0-4D43-BBFD-9DF5F22352A7}" presName="hierChild4" presStyleCnt="0"/>
      <dgm:spPr/>
    </dgm:pt>
    <dgm:pt modelId="{9842CFE5-2309-49B7-86F4-E99AB65199CE}" type="pres">
      <dgm:prSet presAssocID="{D7834E83-5AB0-4D43-BBFD-9DF5F22352A7}" presName="hierChild5" presStyleCnt="0"/>
      <dgm:spPr/>
    </dgm:pt>
    <dgm:pt modelId="{E53AFFA1-AA61-4763-A28A-9B4E634B410C}" type="pres">
      <dgm:prSet presAssocID="{998CDE04-F7FD-44F7-9E37-5406B22A35CE}" presName="hierChild5" presStyleCnt="0"/>
      <dgm:spPr/>
    </dgm:pt>
    <dgm:pt modelId="{54968753-34BC-4E94-BBE9-A47D9EA24C3B}" type="pres">
      <dgm:prSet presAssocID="{F90B7719-5C19-4B29-B5C5-0D136D1A1840}" presName="hierChild3" presStyleCnt="0"/>
      <dgm:spPr/>
    </dgm:pt>
  </dgm:ptLst>
  <dgm:cxnLst>
    <dgm:cxn modelId="{EDB023F3-C569-4A29-98E1-014A428AA0BE}" type="presOf" srcId="{D0FE28C0-8F45-454C-8F92-750D2BB57BF4}" destId="{9C784641-F06F-4F20-BFD5-2734A83D08B6}" srcOrd="1" destOrd="0" presId="urn:microsoft.com/office/officeart/2005/8/layout/orgChart1"/>
    <dgm:cxn modelId="{7B11B93F-8B3F-4B88-9E42-4F5DAC621DAA}" type="presOf" srcId="{D9A13082-77B0-4631-A7C3-DAB1112DA9FA}" destId="{6DBFC74C-1630-40CD-AD28-D3EFD39E6C7F}" srcOrd="0" destOrd="0" presId="urn:microsoft.com/office/officeart/2005/8/layout/orgChart1"/>
    <dgm:cxn modelId="{786C7C3B-D9A7-492C-A069-39107369250E}" srcId="{D0FE28C0-8F45-454C-8F92-750D2BB57BF4}" destId="{CE7E520B-AB3B-4F2B-9EB8-7B926DF2DD82}" srcOrd="1" destOrd="0" parTransId="{0E0E152C-3639-4517-8E90-AF658625CB3E}" sibTransId="{D470EC15-0C09-48F2-83BC-07FD099B1EC0}"/>
    <dgm:cxn modelId="{5F593A0D-B62D-4B56-A3EB-F6EED6DAA4B4}" type="presOf" srcId="{F90B7719-5C19-4B29-B5C5-0D136D1A1840}" destId="{46AFB5F3-2A72-4AA7-A72C-94D27A3A75D4}" srcOrd="1" destOrd="0" presId="urn:microsoft.com/office/officeart/2005/8/layout/orgChart1"/>
    <dgm:cxn modelId="{2FB3F768-B431-4D29-8C09-35949AF0CAE9}" type="presOf" srcId="{015E4799-A207-4974-BB9E-8BEBF00C3415}" destId="{AF392FED-BFA3-4DDE-896C-B638173792EF}" srcOrd="1" destOrd="0" presId="urn:microsoft.com/office/officeart/2005/8/layout/orgChart1"/>
    <dgm:cxn modelId="{D08BEDEE-D415-4AE7-AA30-A39D5C7F4DC3}" srcId="{D0FE28C0-8F45-454C-8F92-750D2BB57BF4}" destId="{59CE3064-F4AB-466A-9699-ED1A7476493E}" srcOrd="0" destOrd="0" parTransId="{E4E2EBB7-DA7F-49CB-9DAD-F0DE3C1EBC85}" sibTransId="{82581452-274E-4270-8238-515C74F2E4E4}"/>
    <dgm:cxn modelId="{552BA625-A122-4033-BBCE-7841E16520D8}" type="presOf" srcId="{F495972C-A3C1-4903-A680-13C847D979DC}" destId="{C36B8586-655C-4C81-8D2D-61258A04BC12}" srcOrd="0" destOrd="0" presId="urn:microsoft.com/office/officeart/2005/8/layout/orgChart1"/>
    <dgm:cxn modelId="{0DD1BB08-7B19-4E53-8339-D70E45827975}" type="presOf" srcId="{D7834E83-5AB0-4D43-BBFD-9DF5F22352A7}" destId="{D08300DE-3659-49D2-9BED-CF368E0733E6}" srcOrd="1" destOrd="0" presId="urn:microsoft.com/office/officeart/2005/8/layout/orgChart1"/>
    <dgm:cxn modelId="{C569B30D-9AD4-4A60-B51D-F05F8EAB258A}" type="presOf" srcId="{E4E2EBB7-DA7F-49CB-9DAD-F0DE3C1EBC85}" destId="{C75E4978-9D72-451B-9235-25EAEF6A559A}" srcOrd="0" destOrd="0" presId="urn:microsoft.com/office/officeart/2005/8/layout/orgChart1"/>
    <dgm:cxn modelId="{C8C8EC26-A6E3-4284-8131-3991053DFE42}" type="presOf" srcId="{94F5BBEC-4CCF-46A2-BFAB-A68D4C1024E1}" destId="{0A2BE160-BFBD-469D-8795-591ED223081E}" srcOrd="0" destOrd="0" presId="urn:microsoft.com/office/officeart/2005/8/layout/orgChart1"/>
    <dgm:cxn modelId="{DB2F271F-2747-4A26-AA51-0356A0FDA6A8}" type="presOf" srcId="{EAD5297B-6C0B-4CF6-AAB7-36D62C4A58C9}" destId="{D0D35CFF-D7FE-4684-AA2E-2A7A85C165BC}" srcOrd="0" destOrd="0" presId="urn:microsoft.com/office/officeart/2005/8/layout/orgChart1"/>
    <dgm:cxn modelId="{86458EE5-609B-4D28-B5E2-B17A72952F24}" type="presOf" srcId="{0E0E152C-3639-4517-8E90-AF658625CB3E}" destId="{1D9A00EF-EBA4-4421-898E-13E0DFCD9573}" srcOrd="0" destOrd="0" presId="urn:microsoft.com/office/officeart/2005/8/layout/orgChart1"/>
    <dgm:cxn modelId="{4235BA45-0B1B-4053-AB86-49B1FAD93DB8}" srcId="{998CDE04-F7FD-44F7-9E37-5406B22A35CE}" destId="{D7834E83-5AB0-4D43-BBFD-9DF5F22352A7}" srcOrd="0" destOrd="0" parTransId="{3ACB55E9-64B2-432E-88C9-8C976E8B107D}" sibTransId="{B0CEFA9F-4BD0-4761-B16D-A342EECC3947}"/>
    <dgm:cxn modelId="{736C15A5-3F6A-41A5-A2DE-5BAB80104457}" type="presOf" srcId="{D7834E83-5AB0-4D43-BBFD-9DF5F22352A7}" destId="{D4017635-C599-4DCD-9667-C5EC720E0304}" srcOrd="0" destOrd="0" presId="urn:microsoft.com/office/officeart/2005/8/layout/orgChart1"/>
    <dgm:cxn modelId="{E6F96E56-8F82-479B-B96C-C2178A8773B1}" srcId="{D0FE28C0-8F45-454C-8F92-750D2BB57BF4}" destId="{94F5BBEC-4CCF-46A2-BFAB-A68D4C1024E1}" srcOrd="3" destOrd="0" parTransId="{F495972C-A3C1-4903-A680-13C847D979DC}" sibTransId="{35162528-D2D5-4819-B904-1111691EC3B9}"/>
    <dgm:cxn modelId="{DA86AC26-446C-4069-9739-5997953B6DAA}" type="presOf" srcId="{25CF974C-58D6-4389-A70B-6E602D64D5A4}" destId="{A30A1846-DF87-41BD-840E-E51B7BA289DF}" srcOrd="0" destOrd="0" presId="urn:microsoft.com/office/officeart/2005/8/layout/orgChart1"/>
    <dgm:cxn modelId="{A540461B-8EE7-4E21-9AAC-7FF5E2D1EB96}" srcId="{D0FE28C0-8F45-454C-8F92-750D2BB57BF4}" destId="{015E4799-A207-4974-BB9E-8BEBF00C3415}" srcOrd="2" destOrd="0" parTransId="{25CF974C-58D6-4389-A70B-6E602D64D5A4}" sibTransId="{066EEE74-4D20-4656-BEBF-BE50DDF03475}"/>
    <dgm:cxn modelId="{C985E31F-5D7C-42DE-A818-F70B569E9CAC}" type="presOf" srcId="{998CDE04-F7FD-44F7-9E37-5406B22A35CE}" destId="{178766A3-8B62-4762-9362-BA72575135A3}" srcOrd="1" destOrd="0" presId="urn:microsoft.com/office/officeart/2005/8/layout/orgChart1"/>
    <dgm:cxn modelId="{CC94777C-28C1-41F6-A0A4-BF1C1278A2F3}" srcId="{F90B7719-5C19-4B29-B5C5-0D136D1A1840}" destId="{998CDE04-F7FD-44F7-9E37-5406B22A35CE}" srcOrd="1" destOrd="0" parTransId="{EAD5297B-6C0B-4CF6-AAB7-36D62C4A58C9}" sibTransId="{A0EBE85A-F2E2-4BD7-8FB9-7C76598BCBBC}"/>
    <dgm:cxn modelId="{CF48E4DE-3D92-4228-9E19-5BB33E9C218D}" type="presOf" srcId="{59CE3064-F4AB-466A-9699-ED1A7476493E}" destId="{380EF300-7A68-4D85-A19F-372C4625F024}" srcOrd="0" destOrd="0" presId="urn:microsoft.com/office/officeart/2005/8/layout/orgChart1"/>
    <dgm:cxn modelId="{1A8A5FB2-A7CA-4B98-BC58-41A8DA459F3D}" type="presOf" srcId="{CE7E520B-AB3B-4F2B-9EB8-7B926DF2DD82}" destId="{732A3C8E-D591-4054-83C5-DCE569EF7EF4}" srcOrd="0" destOrd="0" presId="urn:microsoft.com/office/officeart/2005/8/layout/orgChart1"/>
    <dgm:cxn modelId="{5AEE3F22-C30C-48ED-BE27-AA5DF6154A37}" srcId="{F90B7719-5C19-4B29-B5C5-0D136D1A1840}" destId="{D0FE28C0-8F45-454C-8F92-750D2BB57BF4}" srcOrd="0" destOrd="0" parTransId="{128477CE-AAFE-4E4A-B9C7-261EF05685DB}" sibTransId="{9248C895-2AE8-4F37-A4C5-00EA6C85C703}"/>
    <dgm:cxn modelId="{D810DA3B-8C2C-492D-8193-9E61E4B80C69}" type="presOf" srcId="{D0FE28C0-8F45-454C-8F92-750D2BB57BF4}" destId="{34184DF8-C6CE-4690-BF64-D09314143F82}" srcOrd="0" destOrd="0" presId="urn:microsoft.com/office/officeart/2005/8/layout/orgChart1"/>
    <dgm:cxn modelId="{9D163E7A-89D5-4D2E-B612-5E514741890E}" srcId="{D9A13082-77B0-4631-A7C3-DAB1112DA9FA}" destId="{F90B7719-5C19-4B29-B5C5-0D136D1A1840}" srcOrd="0" destOrd="0" parTransId="{1240DEAA-37A9-4793-8DEA-85D672D4507B}" sibTransId="{C2F29447-362E-4AD4-A5C4-541134C7A9FC}"/>
    <dgm:cxn modelId="{C9132A94-6A83-43AA-A05A-F73A12F6E745}" type="presOf" srcId="{015E4799-A207-4974-BB9E-8BEBF00C3415}" destId="{9FDCA3CD-3251-4221-B869-3940BA14E96A}" srcOrd="0" destOrd="0" presId="urn:microsoft.com/office/officeart/2005/8/layout/orgChart1"/>
    <dgm:cxn modelId="{2105DF84-F356-4B1D-8F81-7C17DF9BA558}" type="presOf" srcId="{128477CE-AAFE-4E4A-B9C7-261EF05685DB}" destId="{F73F3439-9B4D-4AB2-8415-D23EA39ED113}" srcOrd="0" destOrd="0" presId="urn:microsoft.com/office/officeart/2005/8/layout/orgChart1"/>
    <dgm:cxn modelId="{BE9E9EC8-6F04-4E6D-BF9E-35312DBF182B}" type="presOf" srcId="{59CE3064-F4AB-466A-9699-ED1A7476493E}" destId="{0F32E0AC-1C7F-422F-AF4F-D63DBFD9F209}" srcOrd="1" destOrd="0" presId="urn:microsoft.com/office/officeart/2005/8/layout/orgChart1"/>
    <dgm:cxn modelId="{2E13802D-CEF2-457B-8D81-271ED256F70A}" type="presOf" srcId="{CE7E520B-AB3B-4F2B-9EB8-7B926DF2DD82}" destId="{9AE163C3-36BE-4675-AB89-1064AD40B6F0}" srcOrd="1" destOrd="0" presId="urn:microsoft.com/office/officeart/2005/8/layout/orgChart1"/>
    <dgm:cxn modelId="{D9FB9579-3392-45CA-9BF6-F026CA156FBE}" type="presOf" srcId="{3ACB55E9-64B2-432E-88C9-8C976E8B107D}" destId="{5AAE9479-E18C-4237-B7DD-79E2C02681D0}" srcOrd="0" destOrd="0" presId="urn:microsoft.com/office/officeart/2005/8/layout/orgChart1"/>
    <dgm:cxn modelId="{364C03A6-C095-4912-AF5F-138918362B1F}" type="presOf" srcId="{94F5BBEC-4CCF-46A2-BFAB-A68D4C1024E1}" destId="{7A2AC809-95CC-45BF-9033-91F29D37750E}" srcOrd="1" destOrd="0" presId="urn:microsoft.com/office/officeart/2005/8/layout/orgChart1"/>
    <dgm:cxn modelId="{ADCCA349-8B4C-4439-8CF2-EA9B490A21F9}" type="presOf" srcId="{998CDE04-F7FD-44F7-9E37-5406B22A35CE}" destId="{D7119472-0184-4FE1-9D59-FB49AB1B36C6}" srcOrd="0" destOrd="0" presId="urn:microsoft.com/office/officeart/2005/8/layout/orgChart1"/>
    <dgm:cxn modelId="{D11C7F3F-4798-4A10-A791-4E1390312B7F}" type="presOf" srcId="{F90B7719-5C19-4B29-B5C5-0D136D1A1840}" destId="{8640DC56-058F-47CB-B54D-3E41699946D2}" srcOrd="0" destOrd="0" presId="urn:microsoft.com/office/officeart/2005/8/layout/orgChart1"/>
    <dgm:cxn modelId="{1634FE75-1842-43FC-96AC-7CB829C48503}" type="presParOf" srcId="{6DBFC74C-1630-40CD-AD28-D3EFD39E6C7F}" destId="{E503325E-39F0-49E4-8FB1-BF75137B042A}" srcOrd="0" destOrd="0" presId="urn:microsoft.com/office/officeart/2005/8/layout/orgChart1"/>
    <dgm:cxn modelId="{292B3932-A93F-4B0E-8C77-8D831BF06BC8}" type="presParOf" srcId="{E503325E-39F0-49E4-8FB1-BF75137B042A}" destId="{8B78CF04-F9E6-4297-B3B5-238596FE7113}" srcOrd="0" destOrd="0" presId="urn:microsoft.com/office/officeart/2005/8/layout/orgChart1"/>
    <dgm:cxn modelId="{C04E16D7-A04F-405F-B72F-FEA4A38F8FE4}" type="presParOf" srcId="{8B78CF04-F9E6-4297-B3B5-238596FE7113}" destId="{8640DC56-058F-47CB-B54D-3E41699946D2}" srcOrd="0" destOrd="0" presId="urn:microsoft.com/office/officeart/2005/8/layout/orgChart1"/>
    <dgm:cxn modelId="{B24C0C30-8BAE-4120-A22C-9DF44A6EFDF0}" type="presParOf" srcId="{8B78CF04-F9E6-4297-B3B5-238596FE7113}" destId="{46AFB5F3-2A72-4AA7-A72C-94D27A3A75D4}" srcOrd="1" destOrd="0" presId="urn:microsoft.com/office/officeart/2005/8/layout/orgChart1"/>
    <dgm:cxn modelId="{2F94B430-1AE9-4C94-A59F-07F36D51719A}" type="presParOf" srcId="{E503325E-39F0-49E4-8FB1-BF75137B042A}" destId="{9C46B687-0500-4A11-BC02-0F922F24090C}" srcOrd="1" destOrd="0" presId="urn:microsoft.com/office/officeart/2005/8/layout/orgChart1"/>
    <dgm:cxn modelId="{D2892BD3-ADB3-45E3-94CE-2B99F1C487D8}" type="presParOf" srcId="{9C46B687-0500-4A11-BC02-0F922F24090C}" destId="{F73F3439-9B4D-4AB2-8415-D23EA39ED113}" srcOrd="0" destOrd="0" presId="urn:microsoft.com/office/officeart/2005/8/layout/orgChart1"/>
    <dgm:cxn modelId="{9A132D8F-89B1-4817-833E-F781785C4C1F}" type="presParOf" srcId="{9C46B687-0500-4A11-BC02-0F922F24090C}" destId="{0D5F1673-4E53-41EA-9E3E-2CDBEA7F81B7}" srcOrd="1" destOrd="0" presId="urn:microsoft.com/office/officeart/2005/8/layout/orgChart1"/>
    <dgm:cxn modelId="{6A97F1B6-AAD9-4BEB-B145-E9336B589F82}" type="presParOf" srcId="{0D5F1673-4E53-41EA-9E3E-2CDBEA7F81B7}" destId="{8C4F3419-62CD-4EE1-82E7-11A3C91CE072}" srcOrd="0" destOrd="0" presId="urn:microsoft.com/office/officeart/2005/8/layout/orgChart1"/>
    <dgm:cxn modelId="{DA351A45-969F-490A-A631-B33B650F1E87}" type="presParOf" srcId="{8C4F3419-62CD-4EE1-82E7-11A3C91CE072}" destId="{34184DF8-C6CE-4690-BF64-D09314143F82}" srcOrd="0" destOrd="0" presId="urn:microsoft.com/office/officeart/2005/8/layout/orgChart1"/>
    <dgm:cxn modelId="{A5B8C5A9-8357-4DE4-9472-EDE31BEFE0B7}" type="presParOf" srcId="{8C4F3419-62CD-4EE1-82E7-11A3C91CE072}" destId="{9C784641-F06F-4F20-BFD5-2734A83D08B6}" srcOrd="1" destOrd="0" presId="urn:microsoft.com/office/officeart/2005/8/layout/orgChart1"/>
    <dgm:cxn modelId="{DEA51B4A-DC37-44D6-8C8E-0C5794FFBBC9}" type="presParOf" srcId="{0D5F1673-4E53-41EA-9E3E-2CDBEA7F81B7}" destId="{61D89A79-9F11-4599-B312-C5D160B38C52}" srcOrd="1" destOrd="0" presId="urn:microsoft.com/office/officeart/2005/8/layout/orgChart1"/>
    <dgm:cxn modelId="{45966C85-E3DD-47EA-A086-F95FB9790BCB}" type="presParOf" srcId="{61D89A79-9F11-4599-B312-C5D160B38C52}" destId="{C75E4978-9D72-451B-9235-25EAEF6A559A}" srcOrd="0" destOrd="0" presId="urn:microsoft.com/office/officeart/2005/8/layout/orgChart1"/>
    <dgm:cxn modelId="{97A3B9C5-43D4-409D-80AC-EFB9DC69E79B}" type="presParOf" srcId="{61D89A79-9F11-4599-B312-C5D160B38C52}" destId="{DD335395-F235-43A7-BD11-27A268BA5D4E}" srcOrd="1" destOrd="0" presId="urn:microsoft.com/office/officeart/2005/8/layout/orgChart1"/>
    <dgm:cxn modelId="{6130A8ED-773D-4EA9-8795-7E34D53249CE}" type="presParOf" srcId="{DD335395-F235-43A7-BD11-27A268BA5D4E}" destId="{DA15E872-3E05-46D4-BFD5-8CB76D8FAB9C}" srcOrd="0" destOrd="0" presId="urn:microsoft.com/office/officeart/2005/8/layout/orgChart1"/>
    <dgm:cxn modelId="{46F4DCB7-CBE1-4457-BEE0-8633C92B6593}" type="presParOf" srcId="{DA15E872-3E05-46D4-BFD5-8CB76D8FAB9C}" destId="{380EF300-7A68-4D85-A19F-372C4625F024}" srcOrd="0" destOrd="0" presId="urn:microsoft.com/office/officeart/2005/8/layout/orgChart1"/>
    <dgm:cxn modelId="{45DBF7DF-D2E0-44F9-A25D-EA2C9CD11575}" type="presParOf" srcId="{DA15E872-3E05-46D4-BFD5-8CB76D8FAB9C}" destId="{0F32E0AC-1C7F-422F-AF4F-D63DBFD9F209}" srcOrd="1" destOrd="0" presId="urn:microsoft.com/office/officeart/2005/8/layout/orgChart1"/>
    <dgm:cxn modelId="{CFCC304D-9FE5-4B79-B2B6-BA0A41347FA8}" type="presParOf" srcId="{DD335395-F235-43A7-BD11-27A268BA5D4E}" destId="{2B6AB870-E478-48BF-B861-09F936F72128}" srcOrd="1" destOrd="0" presId="urn:microsoft.com/office/officeart/2005/8/layout/orgChart1"/>
    <dgm:cxn modelId="{E53FB189-7332-43A2-9D8C-31C475A9E6A2}" type="presParOf" srcId="{DD335395-F235-43A7-BD11-27A268BA5D4E}" destId="{7075BFBE-F052-47B2-B0CF-91D399609D78}" srcOrd="2" destOrd="0" presId="urn:microsoft.com/office/officeart/2005/8/layout/orgChart1"/>
    <dgm:cxn modelId="{CB766B9F-6D34-4CF2-837E-14993D9100E9}" type="presParOf" srcId="{61D89A79-9F11-4599-B312-C5D160B38C52}" destId="{1D9A00EF-EBA4-4421-898E-13E0DFCD9573}" srcOrd="2" destOrd="0" presId="urn:microsoft.com/office/officeart/2005/8/layout/orgChart1"/>
    <dgm:cxn modelId="{D7AC5AD7-9D8A-4423-97DB-34FEE89D05D2}" type="presParOf" srcId="{61D89A79-9F11-4599-B312-C5D160B38C52}" destId="{8B3F194C-70C6-461A-8EC1-1A8FA029149C}" srcOrd="3" destOrd="0" presId="urn:microsoft.com/office/officeart/2005/8/layout/orgChart1"/>
    <dgm:cxn modelId="{3CBDBC2A-9671-4B5D-8B1A-CED33E33A5E4}" type="presParOf" srcId="{8B3F194C-70C6-461A-8EC1-1A8FA029149C}" destId="{C12EBDF9-BECA-4D2E-87DC-140984112BCC}" srcOrd="0" destOrd="0" presId="urn:microsoft.com/office/officeart/2005/8/layout/orgChart1"/>
    <dgm:cxn modelId="{9A20CFBB-55E8-4B7C-BB8F-F23A4D26D330}" type="presParOf" srcId="{C12EBDF9-BECA-4D2E-87DC-140984112BCC}" destId="{732A3C8E-D591-4054-83C5-DCE569EF7EF4}" srcOrd="0" destOrd="0" presId="urn:microsoft.com/office/officeart/2005/8/layout/orgChart1"/>
    <dgm:cxn modelId="{56C444EE-01C1-4148-B295-4E1ECD503814}" type="presParOf" srcId="{C12EBDF9-BECA-4D2E-87DC-140984112BCC}" destId="{9AE163C3-36BE-4675-AB89-1064AD40B6F0}" srcOrd="1" destOrd="0" presId="urn:microsoft.com/office/officeart/2005/8/layout/orgChart1"/>
    <dgm:cxn modelId="{B0E77996-0E6E-4490-81FB-9F367BA6C6F9}" type="presParOf" srcId="{8B3F194C-70C6-461A-8EC1-1A8FA029149C}" destId="{002168A7-32F6-482D-9A73-F7B6521BC5A2}" srcOrd="1" destOrd="0" presId="urn:microsoft.com/office/officeart/2005/8/layout/orgChart1"/>
    <dgm:cxn modelId="{A504A812-0110-4C8A-B144-38C6248128F2}" type="presParOf" srcId="{8B3F194C-70C6-461A-8EC1-1A8FA029149C}" destId="{B3CAAB98-9957-4D71-911D-0B461898FFC5}" srcOrd="2" destOrd="0" presId="urn:microsoft.com/office/officeart/2005/8/layout/orgChart1"/>
    <dgm:cxn modelId="{82667D3B-E787-4131-ACAD-8752A4FBC02F}" type="presParOf" srcId="{61D89A79-9F11-4599-B312-C5D160B38C52}" destId="{A30A1846-DF87-41BD-840E-E51B7BA289DF}" srcOrd="4" destOrd="0" presId="urn:microsoft.com/office/officeart/2005/8/layout/orgChart1"/>
    <dgm:cxn modelId="{2E8ECBB0-0BF6-4308-BF57-3888BD48923E}" type="presParOf" srcId="{61D89A79-9F11-4599-B312-C5D160B38C52}" destId="{EA18E954-8C28-49DE-9B6F-D81EE1C84909}" srcOrd="5" destOrd="0" presId="urn:microsoft.com/office/officeart/2005/8/layout/orgChart1"/>
    <dgm:cxn modelId="{F9FB8B65-A52D-4FFE-AAFD-ADA5D53BA6A3}" type="presParOf" srcId="{EA18E954-8C28-49DE-9B6F-D81EE1C84909}" destId="{0569EFCD-EB9B-4FB2-A467-8BAB53F318EC}" srcOrd="0" destOrd="0" presId="urn:microsoft.com/office/officeart/2005/8/layout/orgChart1"/>
    <dgm:cxn modelId="{3C000FDC-9F20-4624-8D33-449C188895C5}" type="presParOf" srcId="{0569EFCD-EB9B-4FB2-A467-8BAB53F318EC}" destId="{9FDCA3CD-3251-4221-B869-3940BA14E96A}" srcOrd="0" destOrd="0" presId="urn:microsoft.com/office/officeart/2005/8/layout/orgChart1"/>
    <dgm:cxn modelId="{E4252E45-86F9-4630-BBB0-5B7848BF5378}" type="presParOf" srcId="{0569EFCD-EB9B-4FB2-A467-8BAB53F318EC}" destId="{AF392FED-BFA3-4DDE-896C-B638173792EF}" srcOrd="1" destOrd="0" presId="urn:microsoft.com/office/officeart/2005/8/layout/orgChart1"/>
    <dgm:cxn modelId="{063700EC-0C54-439B-B89A-9A9D793AA36C}" type="presParOf" srcId="{EA18E954-8C28-49DE-9B6F-D81EE1C84909}" destId="{F936067A-BA9B-4C7D-920B-15EF1104ED99}" srcOrd="1" destOrd="0" presId="urn:microsoft.com/office/officeart/2005/8/layout/orgChart1"/>
    <dgm:cxn modelId="{ADA7F6DE-4551-42C2-9EC8-D142CA08EC73}" type="presParOf" srcId="{EA18E954-8C28-49DE-9B6F-D81EE1C84909}" destId="{5BB51641-F0E5-4AE7-BB57-921C0C008AE1}" srcOrd="2" destOrd="0" presId="urn:microsoft.com/office/officeart/2005/8/layout/orgChart1"/>
    <dgm:cxn modelId="{5DF22CBF-4698-4313-B8A6-220D1D995080}" type="presParOf" srcId="{61D89A79-9F11-4599-B312-C5D160B38C52}" destId="{C36B8586-655C-4C81-8D2D-61258A04BC12}" srcOrd="6" destOrd="0" presId="urn:microsoft.com/office/officeart/2005/8/layout/orgChart1"/>
    <dgm:cxn modelId="{229B7825-9EC2-4F5C-87EE-6518FCB0E349}" type="presParOf" srcId="{61D89A79-9F11-4599-B312-C5D160B38C52}" destId="{5977A2A6-BBAA-4FAE-A69F-7819609E1833}" srcOrd="7" destOrd="0" presId="urn:microsoft.com/office/officeart/2005/8/layout/orgChart1"/>
    <dgm:cxn modelId="{CCE6EB35-AACB-4F1E-883B-DB10F6EE9511}" type="presParOf" srcId="{5977A2A6-BBAA-4FAE-A69F-7819609E1833}" destId="{080BC097-FE6E-444D-A917-C9A340F0E438}" srcOrd="0" destOrd="0" presId="urn:microsoft.com/office/officeart/2005/8/layout/orgChart1"/>
    <dgm:cxn modelId="{EC71AFA5-8755-4A4B-8DD8-2D04DB16DBC2}" type="presParOf" srcId="{080BC097-FE6E-444D-A917-C9A340F0E438}" destId="{0A2BE160-BFBD-469D-8795-591ED223081E}" srcOrd="0" destOrd="0" presId="urn:microsoft.com/office/officeart/2005/8/layout/orgChart1"/>
    <dgm:cxn modelId="{CA2B0BB0-54B4-4AE2-A65F-D7FC158D0F0E}" type="presParOf" srcId="{080BC097-FE6E-444D-A917-C9A340F0E438}" destId="{7A2AC809-95CC-45BF-9033-91F29D37750E}" srcOrd="1" destOrd="0" presId="urn:microsoft.com/office/officeart/2005/8/layout/orgChart1"/>
    <dgm:cxn modelId="{26CD9D7F-9A11-4B52-A40E-E050D3EF3570}" type="presParOf" srcId="{5977A2A6-BBAA-4FAE-A69F-7819609E1833}" destId="{3D7E8681-09BC-4EB1-AD1F-D1D89ADB6717}" srcOrd="1" destOrd="0" presId="urn:microsoft.com/office/officeart/2005/8/layout/orgChart1"/>
    <dgm:cxn modelId="{84D15499-39E6-4B71-8E3A-755AE3E80918}" type="presParOf" srcId="{5977A2A6-BBAA-4FAE-A69F-7819609E1833}" destId="{5985AB4F-8A53-4B27-B019-60837C7513C8}" srcOrd="2" destOrd="0" presId="urn:microsoft.com/office/officeart/2005/8/layout/orgChart1"/>
    <dgm:cxn modelId="{E8C7405A-B11D-4259-BDA6-C509E83BF205}" type="presParOf" srcId="{0D5F1673-4E53-41EA-9E3E-2CDBEA7F81B7}" destId="{923B6E29-18A7-4E3F-B4D5-41C45BF6E083}" srcOrd="2" destOrd="0" presId="urn:microsoft.com/office/officeart/2005/8/layout/orgChart1"/>
    <dgm:cxn modelId="{405DD8A0-4E28-43FC-86FA-AAD7215E5D74}" type="presParOf" srcId="{9C46B687-0500-4A11-BC02-0F922F24090C}" destId="{D0D35CFF-D7FE-4684-AA2E-2A7A85C165BC}" srcOrd="2" destOrd="0" presId="urn:microsoft.com/office/officeart/2005/8/layout/orgChart1"/>
    <dgm:cxn modelId="{6019BF1F-3515-4DA7-B787-07DB7CA80CCE}" type="presParOf" srcId="{9C46B687-0500-4A11-BC02-0F922F24090C}" destId="{1E5C9EC5-8E6A-4F72-9C74-482BD2195096}" srcOrd="3" destOrd="0" presId="urn:microsoft.com/office/officeart/2005/8/layout/orgChart1"/>
    <dgm:cxn modelId="{973F8BE6-F723-4391-8C1C-B6DA8B1F5307}" type="presParOf" srcId="{1E5C9EC5-8E6A-4F72-9C74-482BD2195096}" destId="{38F70F57-AC80-41F4-9D23-F86F8D821BF8}" srcOrd="0" destOrd="0" presId="urn:microsoft.com/office/officeart/2005/8/layout/orgChart1"/>
    <dgm:cxn modelId="{2A7D30EC-4F2C-4297-B4B1-6844A1165929}" type="presParOf" srcId="{38F70F57-AC80-41F4-9D23-F86F8D821BF8}" destId="{D7119472-0184-4FE1-9D59-FB49AB1B36C6}" srcOrd="0" destOrd="0" presId="urn:microsoft.com/office/officeart/2005/8/layout/orgChart1"/>
    <dgm:cxn modelId="{25E583B5-3064-49AB-8B5A-2F1BA0F4717A}" type="presParOf" srcId="{38F70F57-AC80-41F4-9D23-F86F8D821BF8}" destId="{178766A3-8B62-4762-9362-BA72575135A3}" srcOrd="1" destOrd="0" presId="urn:microsoft.com/office/officeart/2005/8/layout/orgChart1"/>
    <dgm:cxn modelId="{736413D8-F722-4E14-AACA-6C74022DEAB5}" type="presParOf" srcId="{1E5C9EC5-8E6A-4F72-9C74-482BD2195096}" destId="{8400BB90-BA30-4FC9-A538-B8363A7A846F}" srcOrd="1" destOrd="0" presId="urn:microsoft.com/office/officeart/2005/8/layout/orgChart1"/>
    <dgm:cxn modelId="{C7BC040C-7FD0-4F0A-80AF-3DFB46BA318D}" type="presParOf" srcId="{8400BB90-BA30-4FC9-A538-B8363A7A846F}" destId="{5AAE9479-E18C-4237-B7DD-79E2C02681D0}" srcOrd="0" destOrd="0" presId="urn:microsoft.com/office/officeart/2005/8/layout/orgChart1"/>
    <dgm:cxn modelId="{8C575C6E-CF5D-4C08-BCD1-B63060760839}" type="presParOf" srcId="{8400BB90-BA30-4FC9-A538-B8363A7A846F}" destId="{0EC38F38-A159-4343-B473-D901DC3E2B69}" srcOrd="1" destOrd="0" presId="urn:microsoft.com/office/officeart/2005/8/layout/orgChart1"/>
    <dgm:cxn modelId="{CFE6787C-2BA6-47ED-8243-D75A0B698AC8}" type="presParOf" srcId="{0EC38F38-A159-4343-B473-D901DC3E2B69}" destId="{5205563B-0188-45FE-84E8-695880A84DF8}" srcOrd="0" destOrd="0" presId="urn:microsoft.com/office/officeart/2005/8/layout/orgChart1"/>
    <dgm:cxn modelId="{B88CE4B0-9AE1-43D3-B492-E01E5D942D7F}" type="presParOf" srcId="{5205563B-0188-45FE-84E8-695880A84DF8}" destId="{D4017635-C599-4DCD-9667-C5EC720E0304}" srcOrd="0" destOrd="0" presId="urn:microsoft.com/office/officeart/2005/8/layout/orgChart1"/>
    <dgm:cxn modelId="{72A14EB6-9F04-4E32-B0A7-C6AB3C5ADFD6}" type="presParOf" srcId="{5205563B-0188-45FE-84E8-695880A84DF8}" destId="{D08300DE-3659-49D2-9BED-CF368E0733E6}" srcOrd="1" destOrd="0" presId="urn:microsoft.com/office/officeart/2005/8/layout/orgChart1"/>
    <dgm:cxn modelId="{0B386C40-7630-4D87-A6C1-76B0F1452045}" type="presParOf" srcId="{0EC38F38-A159-4343-B473-D901DC3E2B69}" destId="{2F4D0291-88DB-4190-BDE8-6FCD7A36AB92}" srcOrd="1" destOrd="0" presId="urn:microsoft.com/office/officeart/2005/8/layout/orgChart1"/>
    <dgm:cxn modelId="{34369525-0F91-4178-A26B-2DD271B31CA5}" type="presParOf" srcId="{0EC38F38-A159-4343-B473-D901DC3E2B69}" destId="{9842CFE5-2309-49B7-86F4-E99AB65199CE}" srcOrd="2" destOrd="0" presId="urn:microsoft.com/office/officeart/2005/8/layout/orgChart1"/>
    <dgm:cxn modelId="{57B1B02D-5932-4A2B-A075-44EF654DB1A3}" type="presParOf" srcId="{1E5C9EC5-8E6A-4F72-9C74-482BD2195096}" destId="{E53AFFA1-AA61-4763-A28A-9B4E634B410C}" srcOrd="2" destOrd="0" presId="urn:microsoft.com/office/officeart/2005/8/layout/orgChart1"/>
    <dgm:cxn modelId="{BCE0289F-01E6-4B04-8C7D-A50FFEF7A0BD}" type="presParOf" srcId="{E503325E-39F0-49E4-8FB1-BF75137B042A}" destId="{54968753-34BC-4E94-BBE9-A47D9EA24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E9479-E18C-4237-B7DD-79E2C02681D0}">
      <dsp:nvSpPr>
        <dsp:cNvPr id="0" name=""/>
        <dsp:cNvSpPr/>
      </dsp:nvSpPr>
      <dsp:spPr>
        <a:xfrm>
          <a:off x="4553948" y="1547833"/>
          <a:ext cx="326343" cy="1039965"/>
        </a:xfrm>
        <a:custGeom>
          <a:avLst/>
          <a:gdLst/>
          <a:ahLst/>
          <a:cxnLst/>
          <a:rect l="0" t="0" r="0" b="0"/>
          <a:pathLst>
            <a:path>
              <a:moveTo>
                <a:pt x="0" y="0"/>
              </a:moveTo>
              <a:lnTo>
                <a:pt x="0" y="1039965"/>
              </a:lnTo>
              <a:lnTo>
                <a:pt x="326343" y="103996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D35CFF-D7FE-4684-AA2E-2A7A85C165BC}">
      <dsp:nvSpPr>
        <dsp:cNvPr id="0" name=""/>
        <dsp:cNvSpPr/>
      </dsp:nvSpPr>
      <dsp:spPr>
        <a:xfrm>
          <a:off x="4151870" y="641030"/>
          <a:ext cx="1272327" cy="268209"/>
        </a:xfrm>
        <a:custGeom>
          <a:avLst/>
          <a:gdLst/>
          <a:ahLst/>
          <a:cxnLst/>
          <a:rect l="0" t="0" r="0" b="0"/>
          <a:pathLst>
            <a:path>
              <a:moveTo>
                <a:pt x="0" y="0"/>
              </a:moveTo>
              <a:lnTo>
                <a:pt x="0" y="134104"/>
              </a:lnTo>
              <a:lnTo>
                <a:pt x="1272327" y="134104"/>
              </a:lnTo>
              <a:lnTo>
                <a:pt x="1272327" y="2682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B8586-655C-4C81-8D2D-61258A04BC12}">
      <dsp:nvSpPr>
        <dsp:cNvPr id="0" name=""/>
        <dsp:cNvSpPr/>
      </dsp:nvSpPr>
      <dsp:spPr>
        <a:xfrm>
          <a:off x="2019376" y="1547833"/>
          <a:ext cx="341466" cy="3307913"/>
        </a:xfrm>
        <a:custGeom>
          <a:avLst/>
          <a:gdLst/>
          <a:ahLst/>
          <a:cxnLst/>
          <a:rect l="0" t="0" r="0" b="0"/>
          <a:pathLst>
            <a:path>
              <a:moveTo>
                <a:pt x="0" y="0"/>
              </a:moveTo>
              <a:lnTo>
                <a:pt x="0" y="3307913"/>
              </a:lnTo>
              <a:lnTo>
                <a:pt x="341466" y="33079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A1846-DF87-41BD-840E-E51B7BA289DF}">
      <dsp:nvSpPr>
        <dsp:cNvPr id="0" name=""/>
        <dsp:cNvSpPr/>
      </dsp:nvSpPr>
      <dsp:spPr>
        <a:xfrm>
          <a:off x="2019376" y="1547833"/>
          <a:ext cx="341466" cy="2401111"/>
        </a:xfrm>
        <a:custGeom>
          <a:avLst/>
          <a:gdLst/>
          <a:ahLst/>
          <a:cxnLst/>
          <a:rect l="0" t="0" r="0" b="0"/>
          <a:pathLst>
            <a:path>
              <a:moveTo>
                <a:pt x="0" y="0"/>
              </a:moveTo>
              <a:lnTo>
                <a:pt x="0" y="2401111"/>
              </a:lnTo>
              <a:lnTo>
                <a:pt x="341466" y="240111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00EF-EBA4-4421-898E-13E0DFCD9573}">
      <dsp:nvSpPr>
        <dsp:cNvPr id="0" name=""/>
        <dsp:cNvSpPr/>
      </dsp:nvSpPr>
      <dsp:spPr>
        <a:xfrm>
          <a:off x="2019376" y="1547833"/>
          <a:ext cx="341466" cy="1494308"/>
        </a:xfrm>
        <a:custGeom>
          <a:avLst/>
          <a:gdLst/>
          <a:ahLst/>
          <a:cxnLst/>
          <a:rect l="0" t="0" r="0" b="0"/>
          <a:pathLst>
            <a:path>
              <a:moveTo>
                <a:pt x="0" y="0"/>
              </a:moveTo>
              <a:lnTo>
                <a:pt x="0" y="1494308"/>
              </a:lnTo>
              <a:lnTo>
                <a:pt x="341466" y="149430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E4978-9D72-451B-9235-25EAEF6A559A}">
      <dsp:nvSpPr>
        <dsp:cNvPr id="0" name=""/>
        <dsp:cNvSpPr/>
      </dsp:nvSpPr>
      <dsp:spPr>
        <a:xfrm>
          <a:off x="2019376" y="1547833"/>
          <a:ext cx="341466" cy="587505"/>
        </a:xfrm>
        <a:custGeom>
          <a:avLst/>
          <a:gdLst/>
          <a:ahLst/>
          <a:cxnLst/>
          <a:rect l="0" t="0" r="0" b="0"/>
          <a:pathLst>
            <a:path>
              <a:moveTo>
                <a:pt x="0" y="0"/>
              </a:moveTo>
              <a:lnTo>
                <a:pt x="0" y="587505"/>
              </a:lnTo>
              <a:lnTo>
                <a:pt x="341466" y="58750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3F3439-9B4D-4AB2-8415-D23EA39ED113}">
      <dsp:nvSpPr>
        <dsp:cNvPr id="0" name=""/>
        <dsp:cNvSpPr/>
      </dsp:nvSpPr>
      <dsp:spPr>
        <a:xfrm>
          <a:off x="2929954" y="641030"/>
          <a:ext cx="1221916" cy="268209"/>
        </a:xfrm>
        <a:custGeom>
          <a:avLst/>
          <a:gdLst/>
          <a:ahLst/>
          <a:cxnLst/>
          <a:rect l="0" t="0" r="0" b="0"/>
          <a:pathLst>
            <a:path>
              <a:moveTo>
                <a:pt x="1221916" y="0"/>
              </a:moveTo>
              <a:lnTo>
                <a:pt x="1221916" y="134104"/>
              </a:lnTo>
              <a:lnTo>
                <a:pt x="0" y="134104"/>
              </a:lnTo>
              <a:lnTo>
                <a:pt x="0" y="2682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0DC56-058F-47CB-B54D-3E41699946D2}">
      <dsp:nvSpPr>
        <dsp:cNvPr id="0" name=""/>
        <dsp:cNvSpPr/>
      </dsp:nvSpPr>
      <dsp:spPr>
        <a:xfrm>
          <a:off x="2707116" y="2437"/>
          <a:ext cx="2889507"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DZ" sz="2100" kern="1200" dirty="0"/>
            <a:t>نطاق المعيار</a:t>
          </a:r>
          <a:endParaRPr lang="fr-FR" sz="2100" kern="1200" dirty="0"/>
        </a:p>
      </dsp:txBody>
      <dsp:txXfrm>
        <a:off x="2707116" y="2437"/>
        <a:ext cx="2889507" cy="638593"/>
      </dsp:txXfrm>
    </dsp:sp>
    <dsp:sp modelId="{34184DF8-C6CE-4690-BF64-D09314143F82}">
      <dsp:nvSpPr>
        <dsp:cNvPr id="0" name=""/>
        <dsp:cNvSpPr/>
      </dsp:nvSpPr>
      <dsp:spPr>
        <a:xfrm>
          <a:off x="1791731" y="909239"/>
          <a:ext cx="2276444"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DZ" sz="2100" kern="1200" dirty="0"/>
            <a:t>لا يتناول</a:t>
          </a:r>
          <a:endParaRPr lang="fr-FR" sz="2100" kern="1200" dirty="0"/>
        </a:p>
      </dsp:txBody>
      <dsp:txXfrm>
        <a:off x="1791731" y="909239"/>
        <a:ext cx="2276444" cy="638593"/>
      </dsp:txXfrm>
    </dsp:sp>
    <dsp:sp modelId="{380EF300-7A68-4D85-A19F-372C4625F024}">
      <dsp:nvSpPr>
        <dsp:cNvPr id="0" name=""/>
        <dsp:cNvSpPr/>
      </dsp:nvSpPr>
      <dsp:spPr>
        <a:xfrm>
          <a:off x="2360842" y="1816042"/>
          <a:ext cx="1277186"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DZ" sz="2100" kern="1200"/>
            <a:t>صكوك المرابحة</a:t>
          </a:r>
          <a:endParaRPr lang="fr-FR" sz="2100" kern="1200"/>
        </a:p>
      </dsp:txBody>
      <dsp:txXfrm>
        <a:off x="2360842" y="1816042"/>
        <a:ext cx="1277186" cy="638593"/>
      </dsp:txXfrm>
    </dsp:sp>
    <dsp:sp modelId="{732A3C8E-D591-4054-83C5-DCE569EF7EF4}">
      <dsp:nvSpPr>
        <dsp:cNvPr id="0" name=""/>
        <dsp:cNvSpPr/>
      </dsp:nvSpPr>
      <dsp:spPr>
        <a:xfrm>
          <a:off x="2360842" y="2722845"/>
          <a:ext cx="1277186"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kern="1200"/>
            <a:t>البيوع المؤجلة الأخرى</a:t>
          </a:r>
          <a:endParaRPr lang="fr-FR" sz="1800" kern="1200"/>
        </a:p>
      </dsp:txBody>
      <dsp:txXfrm>
        <a:off x="2360842" y="2722845"/>
        <a:ext cx="1277186" cy="638593"/>
      </dsp:txXfrm>
    </dsp:sp>
    <dsp:sp modelId="{9FDCA3CD-3251-4221-B869-3940BA14E96A}">
      <dsp:nvSpPr>
        <dsp:cNvPr id="0" name=""/>
        <dsp:cNvSpPr/>
      </dsp:nvSpPr>
      <dsp:spPr>
        <a:xfrm>
          <a:off x="2360842" y="3629647"/>
          <a:ext cx="1277186"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DZ" sz="2100" kern="1200"/>
            <a:t>بيوع الأمانة</a:t>
          </a:r>
          <a:endParaRPr lang="fr-FR" sz="2100" kern="1200"/>
        </a:p>
      </dsp:txBody>
      <dsp:txXfrm>
        <a:off x="2360842" y="3629647"/>
        <a:ext cx="1277186" cy="638593"/>
      </dsp:txXfrm>
    </dsp:sp>
    <dsp:sp modelId="{0A2BE160-BFBD-469D-8795-591ED223081E}">
      <dsp:nvSpPr>
        <dsp:cNvPr id="0" name=""/>
        <dsp:cNvSpPr/>
      </dsp:nvSpPr>
      <dsp:spPr>
        <a:xfrm>
          <a:off x="2360842" y="4536450"/>
          <a:ext cx="1277186"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DZ" sz="2100" kern="1200"/>
            <a:t>بيوع المساومة</a:t>
          </a:r>
          <a:endParaRPr lang="fr-FR" sz="2100" kern="1200"/>
        </a:p>
      </dsp:txBody>
      <dsp:txXfrm>
        <a:off x="2360842" y="4536450"/>
        <a:ext cx="1277186" cy="638593"/>
      </dsp:txXfrm>
    </dsp:sp>
    <dsp:sp modelId="{D7119472-0184-4FE1-9D59-FB49AB1B36C6}">
      <dsp:nvSpPr>
        <dsp:cNvPr id="0" name=""/>
        <dsp:cNvSpPr/>
      </dsp:nvSpPr>
      <dsp:spPr>
        <a:xfrm>
          <a:off x="4336385" y="909239"/>
          <a:ext cx="2175623" cy="6385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DZ" sz="2100" kern="1200" dirty="0"/>
            <a:t>يتناول</a:t>
          </a:r>
          <a:endParaRPr lang="fr-FR" sz="2100" kern="1200" dirty="0"/>
        </a:p>
      </dsp:txBody>
      <dsp:txXfrm>
        <a:off x="4336385" y="909239"/>
        <a:ext cx="2175623" cy="638593"/>
      </dsp:txXfrm>
    </dsp:sp>
    <dsp:sp modelId="{D4017635-C599-4DCD-9667-C5EC720E0304}">
      <dsp:nvSpPr>
        <dsp:cNvPr id="0" name=""/>
        <dsp:cNvSpPr/>
      </dsp:nvSpPr>
      <dsp:spPr>
        <a:xfrm>
          <a:off x="4880291" y="1816042"/>
          <a:ext cx="1277186" cy="15435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DZ" sz="2000" kern="1200" dirty="0"/>
            <a:t>عمليات المرابحة بمراحلها المتعددة</a:t>
          </a:r>
          <a:endParaRPr lang="fr-FR" sz="2000" kern="1200" dirty="0"/>
        </a:p>
      </dsp:txBody>
      <dsp:txXfrm>
        <a:off x="4880291" y="1816042"/>
        <a:ext cx="1277186" cy="15435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9F4BF-AF09-40A4-BFAA-F331E4994425}" type="datetimeFigureOut">
              <a:rPr lang="fr-FR" smtClean="0"/>
              <a:t>15/05/2022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E71F6-397B-41D9-BBDA-B01FF6A99525}" type="slidenum">
              <a:rPr lang="fr-FR" smtClean="0"/>
              <a:t>‹N°›</a:t>
            </a:fld>
            <a:endParaRPr lang="fr-FR"/>
          </a:p>
        </p:txBody>
      </p:sp>
    </p:spTree>
    <p:extLst>
      <p:ext uri="{BB962C8B-B14F-4D97-AF65-F5344CB8AC3E}">
        <p14:creationId xmlns:p14="http://schemas.microsoft.com/office/powerpoint/2010/main" val="160060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ABB16C-C3C3-4790-954B-8377B6D48702}" type="slidenum">
              <a:rPr lang="fr-FR" smtClean="0"/>
              <a:t>3</a:t>
            </a:fld>
            <a:endParaRPr lang="fr-FR"/>
          </a:p>
        </p:txBody>
      </p:sp>
    </p:spTree>
    <p:extLst>
      <p:ext uri="{BB962C8B-B14F-4D97-AF65-F5344CB8AC3E}">
        <p14:creationId xmlns:p14="http://schemas.microsoft.com/office/powerpoint/2010/main" val="42392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89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41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dc5cf338a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dc5cf338a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43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13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71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7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190244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62354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358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659201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3038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230676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1354186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22292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000" b="1">
                <a:solidFill>
                  <a:srgbClr val="A1BECC"/>
                </a:solidFill>
              </a:defRPr>
            </a:lvl2pPr>
            <a:lvl3pPr lvl="2" algn="ctr" rtl="0">
              <a:spcBef>
                <a:spcPts val="0"/>
              </a:spcBef>
              <a:spcAft>
                <a:spcPts val="0"/>
              </a:spcAft>
              <a:buClr>
                <a:srgbClr val="A1BECC"/>
              </a:buClr>
              <a:buSzPts val="3000"/>
              <a:buNone/>
              <a:defRPr sz="4000" b="1">
                <a:solidFill>
                  <a:srgbClr val="A1BECC"/>
                </a:solidFill>
              </a:defRPr>
            </a:lvl3pPr>
            <a:lvl4pPr lvl="3" algn="ctr" rtl="0">
              <a:spcBef>
                <a:spcPts val="0"/>
              </a:spcBef>
              <a:spcAft>
                <a:spcPts val="0"/>
              </a:spcAft>
              <a:buClr>
                <a:srgbClr val="A1BECC"/>
              </a:buClr>
              <a:buSzPts val="3000"/>
              <a:buNone/>
              <a:defRPr sz="4000" b="1">
                <a:solidFill>
                  <a:srgbClr val="A1BECC"/>
                </a:solidFill>
              </a:defRPr>
            </a:lvl4pPr>
            <a:lvl5pPr lvl="4" algn="ctr" rtl="0">
              <a:spcBef>
                <a:spcPts val="0"/>
              </a:spcBef>
              <a:spcAft>
                <a:spcPts val="0"/>
              </a:spcAft>
              <a:buClr>
                <a:srgbClr val="A1BECC"/>
              </a:buClr>
              <a:buSzPts val="3000"/>
              <a:buNone/>
              <a:defRPr sz="4000" b="1">
                <a:solidFill>
                  <a:srgbClr val="A1BECC"/>
                </a:solidFill>
              </a:defRPr>
            </a:lvl5pPr>
            <a:lvl6pPr lvl="5" algn="ctr" rtl="0">
              <a:spcBef>
                <a:spcPts val="0"/>
              </a:spcBef>
              <a:spcAft>
                <a:spcPts val="0"/>
              </a:spcAft>
              <a:buClr>
                <a:srgbClr val="A1BECC"/>
              </a:buClr>
              <a:buSzPts val="3000"/>
              <a:buNone/>
              <a:defRPr sz="4000" b="1">
                <a:solidFill>
                  <a:srgbClr val="A1BECC"/>
                </a:solidFill>
              </a:defRPr>
            </a:lvl6pPr>
            <a:lvl7pPr lvl="6" algn="ctr" rtl="0">
              <a:spcBef>
                <a:spcPts val="0"/>
              </a:spcBef>
              <a:spcAft>
                <a:spcPts val="0"/>
              </a:spcAft>
              <a:buClr>
                <a:srgbClr val="A1BECC"/>
              </a:buClr>
              <a:buSzPts val="3000"/>
              <a:buNone/>
              <a:defRPr sz="4000" b="1">
                <a:solidFill>
                  <a:srgbClr val="A1BECC"/>
                </a:solidFill>
              </a:defRPr>
            </a:lvl7pPr>
            <a:lvl8pPr lvl="7" algn="ctr" rtl="0">
              <a:spcBef>
                <a:spcPts val="0"/>
              </a:spcBef>
              <a:spcAft>
                <a:spcPts val="0"/>
              </a:spcAft>
              <a:buClr>
                <a:srgbClr val="A1BECC"/>
              </a:buClr>
              <a:buSzPts val="3000"/>
              <a:buNone/>
              <a:defRPr sz="4000" b="1">
                <a:solidFill>
                  <a:srgbClr val="A1BECC"/>
                </a:solidFill>
              </a:defRPr>
            </a:lvl8pPr>
            <a:lvl9pPr lvl="8" algn="ctr" rtl="0">
              <a:spcBef>
                <a:spcPts val="0"/>
              </a:spcBef>
              <a:spcAft>
                <a:spcPts val="0"/>
              </a:spcAft>
              <a:buClr>
                <a:srgbClr val="A1BECC"/>
              </a:buClr>
              <a:buSzPts val="3000"/>
              <a:buNone/>
              <a:defRPr sz="4000" b="1">
                <a:solidFill>
                  <a:srgbClr val="A1BECC"/>
                </a:solidFill>
              </a:defRPr>
            </a:lvl9pPr>
          </a:lstStyle>
          <a:p>
            <a:endParaRPr/>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63630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8" name="Picture Placeholder 17"/>
          <p:cNvSpPr>
            <a:spLocks noGrp="1"/>
          </p:cNvSpPr>
          <p:nvPr>
            <p:ph type="pic" sz="quarter" idx="11" hasCustomPrompt="1"/>
          </p:nvPr>
        </p:nvSpPr>
        <p:spPr>
          <a:xfrm>
            <a:off x="1085850" y="1190625"/>
            <a:ext cx="9048750" cy="4434840"/>
          </a:xfrm>
          <a:custGeom>
            <a:avLst/>
            <a:gdLst>
              <a:gd name="connsiteX0" fmla="*/ 259793 w 9224890"/>
              <a:gd name="connsiteY0" fmla="*/ 0 h 4434840"/>
              <a:gd name="connsiteX1" fmla="*/ 8965097 w 9224890"/>
              <a:gd name="connsiteY1" fmla="*/ 0 h 4434840"/>
              <a:gd name="connsiteX2" fmla="*/ 9224890 w 9224890"/>
              <a:gd name="connsiteY2" fmla="*/ 259793 h 4434840"/>
              <a:gd name="connsiteX3" fmla="*/ 9224890 w 9224890"/>
              <a:gd name="connsiteY3" fmla="*/ 4175047 h 4434840"/>
              <a:gd name="connsiteX4" fmla="*/ 8965097 w 9224890"/>
              <a:gd name="connsiteY4" fmla="*/ 4434840 h 4434840"/>
              <a:gd name="connsiteX5" fmla="*/ 259793 w 9224890"/>
              <a:gd name="connsiteY5" fmla="*/ 4434840 h 4434840"/>
              <a:gd name="connsiteX6" fmla="*/ 0 w 9224890"/>
              <a:gd name="connsiteY6" fmla="*/ 4175047 h 4434840"/>
              <a:gd name="connsiteX7" fmla="*/ 0 w 9224890"/>
              <a:gd name="connsiteY7" fmla="*/ 259793 h 4434840"/>
              <a:gd name="connsiteX8" fmla="*/ 259793 w 9224890"/>
              <a:gd name="connsiteY8" fmla="*/ 0 h 44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4890" h="4434840">
                <a:moveTo>
                  <a:pt x="259793" y="0"/>
                </a:moveTo>
                <a:lnTo>
                  <a:pt x="8965097" y="0"/>
                </a:lnTo>
                <a:cubicBezTo>
                  <a:pt x="9108577" y="0"/>
                  <a:pt x="9224890" y="116313"/>
                  <a:pt x="9224890" y="259793"/>
                </a:cubicBezTo>
                <a:lnTo>
                  <a:pt x="9224890" y="4175047"/>
                </a:lnTo>
                <a:cubicBezTo>
                  <a:pt x="9224890" y="4318527"/>
                  <a:pt x="9108577" y="4434840"/>
                  <a:pt x="8965097" y="4434840"/>
                </a:cubicBezTo>
                <a:lnTo>
                  <a:pt x="259793" y="4434840"/>
                </a:lnTo>
                <a:cubicBezTo>
                  <a:pt x="116313" y="4434840"/>
                  <a:pt x="0" y="4318527"/>
                  <a:pt x="0" y="4175047"/>
                </a:cubicBezTo>
                <a:lnTo>
                  <a:pt x="0" y="259793"/>
                </a:lnTo>
                <a:cubicBezTo>
                  <a:pt x="0" y="116313"/>
                  <a:pt x="116313" y="0"/>
                  <a:pt x="259793" y="0"/>
                </a:cubicBezTo>
                <a:close/>
              </a:path>
            </a:pathLst>
          </a:custGeom>
          <a:solidFill>
            <a:schemeClr val="bg1">
              <a:lumMod val="85000"/>
            </a:schemeClr>
          </a:solidFill>
          <a:effectLst>
            <a:outerShdw blurRad="190500" dist="38100" dir="8100000" algn="tr" rotWithShape="0">
              <a:prstClr val="black">
                <a:alpha val="20000"/>
              </a:prstClr>
            </a:outerShdw>
          </a:effectLst>
        </p:spPr>
        <p:txBody>
          <a:bodyPr wrap="square" anchor="ctr">
            <a:noAutofit/>
          </a:bodyPr>
          <a:lstStyle>
            <a:lvl1pPr marL="0" indent="0">
              <a:buNone/>
              <a:defRPr sz="2000">
                <a:solidFill>
                  <a:schemeClr val="accent1"/>
                </a:solidFill>
                <a:latin typeface="Lato" panose="020F0502020204030203" pitchFamily="34" charset="0"/>
              </a:defRPr>
            </a:lvl1pPr>
          </a:lstStyle>
          <a:p>
            <a:r>
              <a:rPr lang="en-US" dirty="0" smtClean="0"/>
              <a:t>Add Picture</a:t>
            </a:r>
            <a:endParaRPr lang="en-US" dirty="0"/>
          </a:p>
        </p:txBody>
      </p:sp>
      <p:sp>
        <p:nvSpPr>
          <p:cNvPr id="3" name="Picture Placeholder 5"/>
          <p:cNvSpPr>
            <a:spLocks noGrp="1"/>
          </p:cNvSpPr>
          <p:nvPr>
            <p:ph type="pic" sz="quarter" idx="10" hasCustomPrompt="1"/>
          </p:nvPr>
        </p:nvSpPr>
        <p:spPr>
          <a:xfrm>
            <a:off x="8743950" y="2346960"/>
            <a:ext cx="1775460" cy="2164080"/>
          </a:xfrm>
          <a:custGeom>
            <a:avLst/>
            <a:gdLst>
              <a:gd name="connsiteX0" fmla="*/ 99071 w 1775460"/>
              <a:gd name="connsiteY0" fmla="*/ 0 h 2164080"/>
              <a:gd name="connsiteX1" fmla="*/ 1676389 w 1775460"/>
              <a:gd name="connsiteY1" fmla="*/ 0 h 2164080"/>
              <a:gd name="connsiteX2" fmla="*/ 1775460 w 1775460"/>
              <a:gd name="connsiteY2" fmla="*/ 99071 h 2164080"/>
              <a:gd name="connsiteX3" fmla="*/ 1775460 w 1775460"/>
              <a:gd name="connsiteY3" fmla="*/ 2065009 h 2164080"/>
              <a:gd name="connsiteX4" fmla="*/ 1676389 w 1775460"/>
              <a:gd name="connsiteY4" fmla="*/ 2164080 h 2164080"/>
              <a:gd name="connsiteX5" fmla="*/ 99071 w 1775460"/>
              <a:gd name="connsiteY5" fmla="*/ 2164080 h 2164080"/>
              <a:gd name="connsiteX6" fmla="*/ 0 w 1775460"/>
              <a:gd name="connsiteY6" fmla="*/ 2065009 h 2164080"/>
              <a:gd name="connsiteX7" fmla="*/ 0 w 1775460"/>
              <a:gd name="connsiteY7" fmla="*/ 99071 h 2164080"/>
              <a:gd name="connsiteX8" fmla="*/ 99071 w 1775460"/>
              <a:gd name="connsiteY8" fmla="*/ 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60" h="2164080">
                <a:moveTo>
                  <a:pt x="99071" y="0"/>
                </a:moveTo>
                <a:lnTo>
                  <a:pt x="1676389" y="0"/>
                </a:lnTo>
                <a:cubicBezTo>
                  <a:pt x="1731104" y="0"/>
                  <a:pt x="1775460" y="44356"/>
                  <a:pt x="1775460" y="99071"/>
                </a:cubicBezTo>
                <a:lnTo>
                  <a:pt x="1775460" y="2065009"/>
                </a:lnTo>
                <a:cubicBezTo>
                  <a:pt x="1775460" y="2119724"/>
                  <a:pt x="1731104" y="2164080"/>
                  <a:pt x="1676389" y="2164080"/>
                </a:cubicBezTo>
                <a:lnTo>
                  <a:pt x="99071" y="2164080"/>
                </a:lnTo>
                <a:cubicBezTo>
                  <a:pt x="44356" y="2164080"/>
                  <a:pt x="0" y="2119724"/>
                  <a:pt x="0" y="2065009"/>
                </a:cubicBezTo>
                <a:lnTo>
                  <a:pt x="0" y="99071"/>
                </a:lnTo>
                <a:cubicBezTo>
                  <a:pt x="0" y="44356"/>
                  <a:pt x="44356" y="0"/>
                  <a:pt x="99071" y="0"/>
                </a:cubicBezTo>
                <a:close/>
              </a:path>
            </a:pathLst>
          </a:custGeom>
          <a:solidFill>
            <a:schemeClr val="bg1">
              <a:lumMod val="85000"/>
            </a:schemeClr>
          </a:solidFill>
          <a:effectLst>
            <a:innerShdw blurRad="190500">
              <a:prstClr val="black">
                <a:alpha val="30000"/>
              </a:prstClr>
            </a:innerShdw>
          </a:effectLst>
        </p:spPr>
        <p:txBody>
          <a:bodyPr wrap="square">
            <a:noAutofit/>
          </a:bodyPr>
          <a:lstStyle>
            <a:lvl1pPr marL="0" indent="0">
              <a:buNone/>
              <a:defRPr sz="2000">
                <a:solidFill>
                  <a:schemeClr val="accent1"/>
                </a:solidFill>
                <a:latin typeface="Lato" panose="020F0502020204030203" pitchFamily="34" charset="0"/>
              </a:defRPr>
            </a:lvl1pPr>
          </a:lstStyle>
          <a:p>
            <a:r>
              <a:rPr lang="en-US" dirty="0" smtClean="0"/>
              <a:t>Add Picture</a:t>
            </a:r>
            <a:endParaRPr lang="id-ID" dirty="0"/>
          </a:p>
        </p:txBody>
      </p:sp>
    </p:spTree>
    <p:extLst>
      <p:ext uri="{BB962C8B-B14F-4D97-AF65-F5344CB8AC3E}">
        <p14:creationId xmlns:p14="http://schemas.microsoft.com/office/powerpoint/2010/main" val="13691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7924800" y="2237010"/>
            <a:ext cx="3200400" cy="3200400"/>
          </a:xfrm>
          <a:custGeom>
            <a:avLst/>
            <a:gdLst>
              <a:gd name="connsiteX0" fmla="*/ 0 w 3200400"/>
              <a:gd name="connsiteY0" fmla="*/ 0 h 3200400"/>
              <a:gd name="connsiteX1" fmla="*/ 1600200 w 3200400"/>
              <a:gd name="connsiteY1" fmla="*/ 0 h 3200400"/>
              <a:gd name="connsiteX2" fmla="*/ 3200400 w 3200400"/>
              <a:gd name="connsiteY2" fmla="*/ 1600200 h 3200400"/>
              <a:gd name="connsiteX3" fmla="*/ 1600200 w 3200400"/>
              <a:gd name="connsiteY3" fmla="*/ 3200400 h 3200400"/>
              <a:gd name="connsiteX4" fmla="*/ 0 w 3200400"/>
              <a:gd name="connsiteY4" fmla="*/ 320040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0" y="0"/>
                </a:moveTo>
                <a:lnTo>
                  <a:pt x="1600200" y="0"/>
                </a:lnTo>
                <a:cubicBezTo>
                  <a:pt x="2483966" y="0"/>
                  <a:pt x="3200400" y="716434"/>
                  <a:pt x="3200400" y="1600200"/>
                </a:cubicBezTo>
                <a:cubicBezTo>
                  <a:pt x="3200400" y="2483966"/>
                  <a:pt x="2483966" y="3200400"/>
                  <a:pt x="1600200" y="3200400"/>
                </a:cubicBezTo>
                <a:lnTo>
                  <a:pt x="0" y="3200400"/>
                </a:lnTo>
                <a:close/>
              </a:path>
            </a:pathLst>
          </a:custGeom>
          <a:solidFill>
            <a:schemeClr val="bg1">
              <a:lumMod val="85000"/>
            </a:schemeClr>
          </a:solidFill>
          <a:ln w="6350">
            <a:solidFill>
              <a:schemeClr val="tx1">
                <a:lumMod val="65000"/>
                <a:lumOff val="35000"/>
                <a:alpha val="50000"/>
              </a:schemeClr>
            </a:solidFill>
          </a:ln>
          <a:effectLst/>
        </p:spPr>
        <p:txBody>
          <a:bodyPr wrap="square" anchor="ctr">
            <a:noAutofit/>
          </a:bodyPr>
          <a:lstStyle>
            <a:lvl1pPr marL="0" indent="0">
              <a:buNone/>
              <a:defRPr sz="2400">
                <a:solidFill>
                  <a:schemeClr val="accent1"/>
                </a:solidFill>
                <a:latin typeface="Lato" panose="020F0502020204030203" pitchFamily="34" charset="0"/>
              </a:defRPr>
            </a:lvl1pPr>
          </a:lstStyle>
          <a:p>
            <a:r>
              <a:rPr lang="en-US" dirty="0" smtClean="0"/>
              <a:t>Add Picture</a:t>
            </a:r>
            <a:endParaRPr lang="en-US" dirty="0"/>
          </a:p>
        </p:txBody>
      </p:sp>
      <p:sp>
        <p:nvSpPr>
          <p:cNvPr id="10" name="Picture Placeholder 9"/>
          <p:cNvSpPr>
            <a:spLocks noGrp="1"/>
          </p:cNvSpPr>
          <p:nvPr>
            <p:ph type="pic" sz="quarter" idx="11" hasCustomPrompt="1"/>
          </p:nvPr>
        </p:nvSpPr>
        <p:spPr>
          <a:xfrm>
            <a:off x="1066800" y="2237010"/>
            <a:ext cx="3200400" cy="3200400"/>
          </a:xfrm>
          <a:custGeom>
            <a:avLst/>
            <a:gdLst>
              <a:gd name="connsiteX0" fmla="*/ 1600200 w 3200400"/>
              <a:gd name="connsiteY0" fmla="*/ 0 h 3200400"/>
              <a:gd name="connsiteX1" fmla="*/ 3200400 w 3200400"/>
              <a:gd name="connsiteY1" fmla="*/ 0 h 3200400"/>
              <a:gd name="connsiteX2" fmla="*/ 3200400 w 3200400"/>
              <a:gd name="connsiteY2" fmla="*/ 3200400 h 3200400"/>
              <a:gd name="connsiteX3" fmla="*/ 1600200 w 3200400"/>
              <a:gd name="connsiteY3" fmla="*/ 3200400 h 3200400"/>
              <a:gd name="connsiteX4" fmla="*/ 0 w 3200400"/>
              <a:gd name="connsiteY4" fmla="*/ 1600200 h 3200400"/>
              <a:gd name="connsiteX5" fmla="*/ 1600200 w 3200400"/>
              <a:gd name="connsiteY5"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3200400">
                <a:moveTo>
                  <a:pt x="1600200" y="0"/>
                </a:moveTo>
                <a:lnTo>
                  <a:pt x="3200400" y="0"/>
                </a:lnTo>
                <a:lnTo>
                  <a:pt x="3200400" y="3200400"/>
                </a:lnTo>
                <a:lnTo>
                  <a:pt x="1600200" y="3200400"/>
                </a:lnTo>
                <a:cubicBezTo>
                  <a:pt x="716434" y="3200400"/>
                  <a:pt x="0" y="2483966"/>
                  <a:pt x="0" y="1600200"/>
                </a:cubicBezTo>
                <a:cubicBezTo>
                  <a:pt x="0" y="716434"/>
                  <a:pt x="716434" y="0"/>
                  <a:pt x="1600200" y="0"/>
                </a:cubicBezTo>
                <a:close/>
              </a:path>
            </a:pathLst>
          </a:custGeom>
          <a:solidFill>
            <a:schemeClr val="bg1">
              <a:lumMod val="85000"/>
            </a:schemeClr>
          </a:solidFill>
          <a:ln w="6350">
            <a:solidFill>
              <a:schemeClr val="tx1">
                <a:lumMod val="65000"/>
                <a:lumOff val="35000"/>
                <a:alpha val="50000"/>
              </a:schemeClr>
            </a:solidFill>
          </a:ln>
          <a:effectLst/>
        </p:spPr>
        <p:txBody>
          <a:bodyPr wrap="square" anchor="ctr">
            <a:noAutofit/>
          </a:bodyPr>
          <a:lstStyle>
            <a:lvl1pPr marL="0" indent="0" algn="r">
              <a:buNone/>
              <a:defRPr sz="2400">
                <a:solidFill>
                  <a:schemeClr val="accent1"/>
                </a:solidFill>
                <a:latin typeface="Lato" panose="020F0502020204030203" pitchFamily="34" charset="0"/>
              </a:defRPr>
            </a:lvl1pPr>
          </a:lstStyle>
          <a:p>
            <a:r>
              <a:rPr lang="en-US" dirty="0" smtClean="0"/>
              <a:t>Add Picture</a:t>
            </a:r>
            <a:endParaRPr lang="en-US" dirty="0"/>
          </a:p>
        </p:txBody>
      </p:sp>
    </p:spTree>
    <p:extLst>
      <p:ext uri="{BB962C8B-B14F-4D97-AF65-F5344CB8AC3E}">
        <p14:creationId xmlns:p14="http://schemas.microsoft.com/office/powerpoint/2010/main" val="30190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199829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7419976" y="-1343025"/>
            <a:ext cx="9544049" cy="9544050"/>
          </a:xfrm>
          <a:custGeom>
            <a:avLst/>
            <a:gdLst>
              <a:gd name="connsiteX0" fmla="*/ 4772025 w 9544049"/>
              <a:gd name="connsiteY0" fmla="*/ 0 h 9544050"/>
              <a:gd name="connsiteX1" fmla="*/ 9544049 w 9544049"/>
              <a:gd name="connsiteY1" fmla="*/ 4772025 h 9544050"/>
              <a:gd name="connsiteX2" fmla="*/ 4772025 w 9544049"/>
              <a:gd name="connsiteY2" fmla="*/ 9544050 h 9544050"/>
              <a:gd name="connsiteX3" fmla="*/ 0 w 9544049"/>
              <a:gd name="connsiteY3" fmla="*/ 4772025 h 9544050"/>
              <a:gd name="connsiteX4" fmla="*/ 4772025 w 9544049"/>
              <a:gd name="connsiteY4" fmla="*/ 0 h 954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049" h="9544050">
                <a:moveTo>
                  <a:pt x="4772025" y="0"/>
                </a:moveTo>
                <a:cubicBezTo>
                  <a:pt x="7407542" y="0"/>
                  <a:pt x="9544049" y="2136508"/>
                  <a:pt x="9544049" y="4772025"/>
                </a:cubicBezTo>
                <a:cubicBezTo>
                  <a:pt x="9544049" y="7407542"/>
                  <a:pt x="7407542" y="9544050"/>
                  <a:pt x="4772025" y="9544050"/>
                </a:cubicBezTo>
                <a:cubicBezTo>
                  <a:pt x="2136508" y="9544050"/>
                  <a:pt x="0" y="7407542"/>
                  <a:pt x="0" y="4772025"/>
                </a:cubicBezTo>
                <a:cubicBezTo>
                  <a:pt x="0" y="2136508"/>
                  <a:pt x="2136508" y="0"/>
                  <a:pt x="4772025" y="0"/>
                </a:cubicBezTo>
                <a:close/>
              </a:path>
            </a:pathLst>
          </a:custGeom>
          <a:solidFill>
            <a:schemeClr val="bg1">
              <a:lumMod val="85000"/>
            </a:schemeClr>
          </a:solidFill>
          <a:ln w="381000">
            <a:gradFill>
              <a:gsLst>
                <a:gs pos="0">
                  <a:schemeClr val="accent4"/>
                </a:gs>
                <a:gs pos="100000">
                  <a:schemeClr val="accent1"/>
                </a:gs>
              </a:gsLst>
              <a:lin ang="2700000" scaled="0"/>
            </a:gradFill>
          </a:ln>
          <a:effectLst>
            <a:outerShdw blurRad="190500" dist="38100" dir="10800000" algn="r" rotWithShape="0">
              <a:prstClr val="black">
                <a:alpha val="20000"/>
              </a:prstClr>
            </a:outerShdw>
          </a:effectLst>
        </p:spPr>
        <p:txBody>
          <a:bodyPr wrap="square" anchor="ctr">
            <a:noAutofit/>
          </a:bodyPr>
          <a:lstStyle>
            <a:lvl1pPr marL="0" indent="0">
              <a:buNone/>
              <a:defRPr sz="4000">
                <a:solidFill>
                  <a:schemeClr val="accent1"/>
                </a:solidFill>
              </a:defRPr>
            </a:lvl1pPr>
          </a:lstStyle>
          <a:p>
            <a:r>
              <a:rPr lang="en-US" dirty="0" smtClean="0"/>
              <a:t>Add Picture</a:t>
            </a:r>
            <a:endParaRPr lang="en-US" dirty="0"/>
          </a:p>
        </p:txBody>
      </p:sp>
    </p:spTree>
    <p:extLst>
      <p:ext uri="{BB962C8B-B14F-4D97-AF65-F5344CB8AC3E}">
        <p14:creationId xmlns:p14="http://schemas.microsoft.com/office/powerpoint/2010/main" val="9800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1021080" y="2037007"/>
            <a:ext cx="1463040" cy="1920240"/>
          </a:xfrm>
          <a:custGeom>
            <a:avLst/>
            <a:gdLst>
              <a:gd name="connsiteX0" fmla="*/ 0 w 1463040"/>
              <a:gd name="connsiteY0" fmla="*/ 0 h 1920240"/>
              <a:gd name="connsiteX1" fmla="*/ 1463040 w 1463040"/>
              <a:gd name="connsiteY1" fmla="*/ 0 h 1920240"/>
              <a:gd name="connsiteX2" fmla="*/ 1463040 w 1463040"/>
              <a:gd name="connsiteY2" fmla="*/ 1920240 h 1920240"/>
              <a:gd name="connsiteX3" fmla="*/ 0 w 146304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463040" h="1920240">
                <a:moveTo>
                  <a:pt x="0" y="0"/>
                </a:moveTo>
                <a:lnTo>
                  <a:pt x="1463040" y="0"/>
                </a:lnTo>
                <a:lnTo>
                  <a:pt x="1463040" y="1920240"/>
                </a:lnTo>
                <a:lnTo>
                  <a:pt x="0" y="1920240"/>
                </a:lnTo>
                <a:close/>
              </a:path>
            </a:pathLst>
          </a:custGeom>
          <a:solidFill>
            <a:schemeClr val="bg1">
              <a:lumMod val="85000"/>
            </a:schemeClr>
          </a:solidFill>
          <a:effectLst>
            <a:innerShdw blurRad="190500">
              <a:prstClr val="black">
                <a:alpha val="10000"/>
              </a:prstClr>
            </a:innerShdw>
          </a:effectLst>
        </p:spPr>
        <p:txBody>
          <a:bodyPr wrap="square" anchor="b">
            <a:noAutofit/>
          </a:bodyPr>
          <a:lstStyle>
            <a:lvl1pPr marL="0" indent="0" algn="ctr">
              <a:buNone/>
              <a:defRPr sz="1400">
                <a:solidFill>
                  <a:schemeClr val="accent1"/>
                </a:solidFill>
                <a:latin typeface="Lato" panose="020F0502020204030203" pitchFamily="34" charset="0"/>
              </a:defRPr>
            </a:lvl1pPr>
          </a:lstStyle>
          <a:p>
            <a:r>
              <a:rPr lang="en-US" dirty="0" smtClean="0"/>
              <a:t>Add Picture</a:t>
            </a:r>
            <a:endParaRPr lang="en-US" dirty="0"/>
          </a:p>
        </p:txBody>
      </p:sp>
      <p:sp>
        <p:nvSpPr>
          <p:cNvPr id="13" name="Picture Placeholder 12"/>
          <p:cNvSpPr>
            <a:spLocks noGrp="1"/>
          </p:cNvSpPr>
          <p:nvPr>
            <p:ph type="pic" sz="quarter" idx="12" hasCustomPrompt="1"/>
          </p:nvPr>
        </p:nvSpPr>
        <p:spPr>
          <a:xfrm>
            <a:off x="3192780" y="2037007"/>
            <a:ext cx="1463040" cy="1920240"/>
          </a:xfrm>
          <a:custGeom>
            <a:avLst/>
            <a:gdLst>
              <a:gd name="connsiteX0" fmla="*/ 0 w 1463040"/>
              <a:gd name="connsiteY0" fmla="*/ 0 h 1920240"/>
              <a:gd name="connsiteX1" fmla="*/ 1463040 w 1463040"/>
              <a:gd name="connsiteY1" fmla="*/ 0 h 1920240"/>
              <a:gd name="connsiteX2" fmla="*/ 1463040 w 1463040"/>
              <a:gd name="connsiteY2" fmla="*/ 1920240 h 1920240"/>
              <a:gd name="connsiteX3" fmla="*/ 0 w 146304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463040" h="1920240">
                <a:moveTo>
                  <a:pt x="0" y="0"/>
                </a:moveTo>
                <a:lnTo>
                  <a:pt x="1463040" y="0"/>
                </a:lnTo>
                <a:lnTo>
                  <a:pt x="1463040" y="1920240"/>
                </a:lnTo>
                <a:lnTo>
                  <a:pt x="0" y="1920240"/>
                </a:lnTo>
                <a:close/>
              </a:path>
            </a:pathLst>
          </a:custGeom>
          <a:solidFill>
            <a:schemeClr val="bg1">
              <a:lumMod val="85000"/>
            </a:schemeClr>
          </a:solidFill>
          <a:effectLst>
            <a:innerShdw blurRad="190500">
              <a:prstClr val="black">
                <a:alpha val="10000"/>
              </a:prstClr>
            </a:innerShdw>
          </a:effectLst>
        </p:spPr>
        <p:txBody>
          <a:bodyPr wrap="square" anchor="b">
            <a:noAutofit/>
          </a:bodyPr>
          <a:lstStyle>
            <a:lvl1pPr marL="0" indent="0" algn="ctr">
              <a:buNone/>
              <a:defRPr sz="1400">
                <a:solidFill>
                  <a:schemeClr val="accent1"/>
                </a:solidFill>
                <a:latin typeface="Lato" panose="020F0502020204030203" pitchFamily="34" charset="0"/>
              </a:defRPr>
            </a:lvl1pPr>
          </a:lstStyle>
          <a:p>
            <a:r>
              <a:rPr lang="en-US" dirty="0" smtClean="0"/>
              <a:t>Add Picture</a:t>
            </a:r>
            <a:endParaRPr lang="en-US" dirty="0"/>
          </a:p>
        </p:txBody>
      </p:sp>
      <p:sp>
        <p:nvSpPr>
          <p:cNvPr id="15" name="Picture Placeholder 14"/>
          <p:cNvSpPr>
            <a:spLocks noGrp="1"/>
          </p:cNvSpPr>
          <p:nvPr>
            <p:ph type="pic" sz="quarter" idx="13" hasCustomPrompt="1"/>
          </p:nvPr>
        </p:nvSpPr>
        <p:spPr>
          <a:xfrm>
            <a:off x="5359409" y="2037007"/>
            <a:ext cx="1463040" cy="1920240"/>
          </a:xfrm>
          <a:custGeom>
            <a:avLst/>
            <a:gdLst>
              <a:gd name="connsiteX0" fmla="*/ 0 w 1463040"/>
              <a:gd name="connsiteY0" fmla="*/ 0 h 1920240"/>
              <a:gd name="connsiteX1" fmla="*/ 1463040 w 1463040"/>
              <a:gd name="connsiteY1" fmla="*/ 0 h 1920240"/>
              <a:gd name="connsiteX2" fmla="*/ 1463040 w 1463040"/>
              <a:gd name="connsiteY2" fmla="*/ 1920240 h 1920240"/>
              <a:gd name="connsiteX3" fmla="*/ 0 w 146304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463040" h="1920240">
                <a:moveTo>
                  <a:pt x="0" y="0"/>
                </a:moveTo>
                <a:lnTo>
                  <a:pt x="1463040" y="0"/>
                </a:lnTo>
                <a:lnTo>
                  <a:pt x="1463040" y="1920240"/>
                </a:lnTo>
                <a:lnTo>
                  <a:pt x="0" y="1920240"/>
                </a:lnTo>
                <a:close/>
              </a:path>
            </a:pathLst>
          </a:custGeom>
          <a:solidFill>
            <a:schemeClr val="bg1">
              <a:lumMod val="85000"/>
            </a:schemeClr>
          </a:solidFill>
          <a:effectLst>
            <a:innerShdw blurRad="190500">
              <a:prstClr val="black">
                <a:alpha val="10000"/>
              </a:prstClr>
            </a:innerShdw>
          </a:effectLst>
        </p:spPr>
        <p:txBody>
          <a:bodyPr wrap="square" anchor="b">
            <a:noAutofit/>
          </a:bodyPr>
          <a:lstStyle>
            <a:lvl1pPr marL="0" indent="0" algn="ctr">
              <a:buNone/>
              <a:defRPr sz="1400">
                <a:solidFill>
                  <a:schemeClr val="accent1"/>
                </a:solidFill>
                <a:latin typeface="Lato" panose="020F0502020204030203" pitchFamily="34" charset="0"/>
              </a:defRPr>
            </a:lvl1pPr>
          </a:lstStyle>
          <a:p>
            <a:r>
              <a:rPr lang="en-US" dirty="0" smtClean="0"/>
              <a:t>Add Picture</a:t>
            </a:r>
            <a:endParaRPr lang="en-US" dirty="0"/>
          </a:p>
        </p:txBody>
      </p:sp>
      <p:sp>
        <p:nvSpPr>
          <p:cNvPr id="17" name="Picture Placeholder 16"/>
          <p:cNvSpPr>
            <a:spLocks noGrp="1"/>
          </p:cNvSpPr>
          <p:nvPr>
            <p:ph type="pic" sz="quarter" idx="14" hasCustomPrompt="1"/>
          </p:nvPr>
        </p:nvSpPr>
        <p:spPr>
          <a:xfrm>
            <a:off x="7536180" y="2037007"/>
            <a:ext cx="1463040" cy="1920240"/>
          </a:xfrm>
          <a:custGeom>
            <a:avLst/>
            <a:gdLst>
              <a:gd name="connsiteX0" fmla="*/ 0 w 1463040"/>
              <a:gd name="connsiteY0" fmla="*/ 0 h 1920240"/>
              <a:gd name="connsiteX1" fmla="*/ 1463040 w 1463040"/>
              <a:gd name="connsiteY1" fmla="*/ 0 h 1920240"/>
              <a:gd name="connsiteX2" fmla="*/ 1463040 w 1463040"/>
              <a:gd name="connsiteY2" fmla="*/ 1920240 h 1920240"/>
              <a:gd name="connsiteX3" fmla="*/ 0 w 146304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463040" h="1920240">
                <a:moveTo>
                  <a:pt x="0" y="0"/>
                </a:moveTo>
                <a:lnTo>
                  <a:pt x="1463040" y="0"/>
                </a:lnTo>
                <a:lnTo>
                  <a:pt x="1463040" y="1920240"/>
                </a:lnTo>
                <a:lnTo>
                  <a:pt x="0" y="1920240"/>
                </a:lnTo>
                <a:close/>
              </a:path>
            </a:pathLst>
          </a:custGeom>
          <a:solidFill>
            <a:schemeClr val="bg1">
              <a:lumMod val="85000"/>
            </a:schemeClr>
          </a:solidFill>
          <a:effectLst>
            <a:innerShdw blurRad="190500">
              <a:prstClr val="black">
                <a:alpha val="10000"/>
              </a:prstClr>
            </a:innerShdw>
          </a:effectLst>
        </p:spPr>
        <p:txBody>
          <a:bodyPr wrap="square" anchor="b">
            <a:noAutofit/>
          </a:bodyPr>
          <a:lstStyle>
            <a:lvl1pPr marL="0" indent="0" algn="ctr">
              <a:buNone/>
              <a:defRPr sz="1400">
                <a:solidFill>
                  <a:schemeClr val="accent1"/>
                </a:solidFill>
                <a:latin typeface="Lato" panose="020F0502020204030203" pitchFamily="34" charset="0"/>
              </a:defRPr>
            </a:lvl1pPr>
          </a:lstStyle>
          <a:p>
            <a:r>
              <a:rPr lang="en-US" dirty="0" smtClean="0"/>
              <a:t>Add Picture</a:t>
            </a:r>
            <a:endParaRPr lang="en-US" dirty="0"/>
          </a:p>
        </p:txBody>
      </p:sp>
      <p:sp>
        <p:nvSpPr>
          <p:cNvPr id="18" name="Picture Placeholder 17"/>
          <p:cNvSpPr>
            <a:spLocks noGrp="1"/>
          </p:cNvSpPr>
          <p:nvPr>
            <p:ph type="pic" sz="quarter" idx="10" hasCustomPrompt="1"/>
          </p:nvPr>
        </p:nvSpPr>
        <p:spPr>
          <a:xfrm>
            <a:off x="9707879" y="2037007"/>
            <a:ext cx="1463040" cy="1920240"/>
          </a:xfrm>
          <a:custGeom>
            <a:avLst/>
            <a:gdLst>
              <a:gd name="connsiteX0" fmla="*/ 0 w 1463040"/>
              <a:gd name="connsiteY0" fmla="*/ 0 h 1920240"/>
              <a:gd name="connsiteX1" fmla="*/ 1463040 w 1463040"/>
              <a:gd name="connsiteY1" fmla="*/ 0 h 1920240"/>
              <a:gd name="connsiteX2" fmla="*/ 1463040 w 1463040"/>
              <a:gd name="connsiteY2" fmla="*/ 1920240 h 1920240"/>
              <a:gd name="connsiteX3" fmla="*/ 0 w 1463040"/>
              <a:gd name="connsiteY3" fmla="*/ 1920240 h 1920240"/>
            </a:gdLst>
            <a:ahLst/>
            <a:cxnLst>
              <a:cxn ang="0">
                <a:pos x="connsiteX0" y="connsiteY0"/>
              </a:cxn>
              <a:cxn ang="0">
                <a:pos x="connsiteX1" y="connsiteY1"/>
              </a:cxn>
              <a:cxn ang="0">
                <a:pos x="connsiteX2" y="connsiteY2"/>
              </a:cxn>
              <a:cxn ang="0">
                <a:pos x="connsiteX3" y="connsiteY3"/>
              </a:cxn>
            </a:cxnLst>
            <a:rect l="l" t="t" r="r" b="b"/>
            <a:pathLst>
              <a:path w="1463040" h="1920240">
                <a:moveTo>
                  <a:pt x="0" y="0"/>
                </a:moveTo>
                <a:lnTo>
                  <a:pt x="1463040" y="0"/>
                </a:lnTo>
                <a:lnTo>
                  <a:pt x="1463040" y="1920240"/>
                </a:lnTo>
                <a:lnTo>
                  <a:pt x="0" y="1920240"/>
                </a:lnTo>
                <a:close/>
              </a:path>
            </a:pathLst>
          </a:custGeom>
          <a:solidFill>
            <a:schemeClr val="bg1">
              <a:lumMod val="85000"/>
            </a:schemeClr>
          </a:solidFill>
          <a:effectLst>
            <a:innerShdw blurRad="190500">
              <a:prstClr val="black">
                <a:alpha val="10000"/>
              </a:prstClr>
            </a:innerShdw>
          </a:effectLst>
        </p:spPr>
        <p:txBody>
          <a:bodyPr wrap="square" anchor="b">
            <a:noAutofit/>
          </a:bodyPr>
          <a:lstStyle>
            <a:lvl1pPr marL="0" indent="0" algn="ctr">
              <a:buNone/>
              <a:defRPr sz="1400">
                <a:solidFill>
                  <a:schemeClr val="accent1"/>
                </a:solidFill>
                <a:latin typeface="Lato" panose="020F0502020204030203" pitchFamily="34" charset="0"/>
              </a:defRPr>
            </a:lvl1pPr>
          </a:lstStyle>
          <a:p>
            <a:r>
              <a:rPr lang="en-US" dirty="0" smtClean="0"/>
              <a:t>Add Picture</a:t>
            </a:r>
            <a:endParaRPr lang="en-US" dirty="0"/>
          </a:p>
        </p:txBody>
      </p:sp>
    </p:spTree>
    <p:extLst>
      <p:ext uri="{BB962C8B-B14F-4D97-AF65-F5344CB8AC3E}">
        <p14:creationId xmlns:p14="http://schemas.microsoft.com/office/powerpoint/2010/main" val="22334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77633" y="509967"/>
            <a:ext cx="6849200" cy="7364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4" name="Google Shape;34;p7"/>
          <p:cNvSpPr txBox="1">
            <a:spLocks noGrp="1"/>
          </p:cNvSpPr>
          <p:nvPr>
            <p:ph type="body" idx="1"/>
          </p:nvPr>
        </p:nvSpPr>
        <p:spPr>
          <a:xfrm>
            <a:off x="1019933" y="1624333"/>
            <a:ext cx="2450800" cy="4344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35" name="Google Shape;35;p7"/>
          <p:cNvSpPr txBox="1">
            <a:spLocks noGrp="1"/>
          </p:cNvSpPr>
          <p:nvPr>
            <p:ph type="body" idx="2"/>
          </p:nvPr>
        </p:nvSpPr>
        <p:spPr>
          <a:xfrm>
            <a:off x="3727949" y="1624333"/>
            <a:ext cx="2450800" cy="4344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36" name="Google Shape;36;p7"/>
          <p:cNvSpPr txBox="1">
            <a:spLocks noGrp="1"/>
          </p:cNvSpPr>
          <p:nvPr>
            <p:ph type="body" idx="3"/>
          </p:nvPr>
        </p:nvSpPr>
        <p:spPr>
          <a:xfrm>
            <a:off x="6435965" y="1624333"/>
            <a:ext cx="2450800" cy="4344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37" name="Google Shape;37;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96808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3FE93C2-C562-4CE3-87A0-5F332643E460}" type="datetimeFigureOut">
              <a:rPr lang="fr-FR" smtClean="0"/>
              <a:t>15/05/2022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9848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3FE93C2-C562-4CE3-87A0-5F332643E460}" type="datetimeFigureOut">
              <a:rPr lang="fr-FR" smtClean="0"/>
              <a:t>15/05/2022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44627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3FE93C2-C562-4CE3-87A0-5F332643E460}" type="datetimeFigureOut">
              <a:rPr lang="fr-FR" smtClean="0"/>
              <a:t>15/05/2022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66047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3FE93C2-C562-4CE3-87A0-5F332643E460}" type="datetimeFigureOut">
              <a:rPr lang="fr-FR" smtClean="0"/>
              <a:t>15/05/2022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26623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E93C2-C562-4CE3-87A0-5F332643E460}" type="datetimeFigureOut">
              <a:rPr lang="fr-FR" smtClean="0"/>
              <a:t>15/05/2022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337733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3FE93C2-C562-4CE3-87A0-5F332643E460}" type="datetimeFigureOut">
              <a:rPr lang="fr-FR" smtClean="0"/>
              <a:t>15/05/2022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378263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3FE93C2-C562-4CE3-87A0-5F332643E460}" type="datetimeFigureOut">
              <a:rPr lang="fr-FR" smtClean="0"/>
              <a:t>15/05/2022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7E7B61-58BF-42F1-8AEE-F4A3CBA73178}" type="slidenum">
              <a:rPr lang="fr-FR" smtClean="0"/>
              <a:t>‹N°›</a:t>
            </a:fld>
            <a:endParaRPr lang="fr-FR"/>
          </a:p>
        </p:txBody>
      </p:sp>
    </p:spTree>
    <p:extLst>
      <p:ext uri="{BB962C8B-B14F-4D97-AF65-F5344CB8AC3E}">
        <p14:creationId xmlns:p14="http://schemas.microsoft.com/office/powerpoint/2010/main" val="372522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FE93C2-C562-4CE3-87A0-5F332643E460}" type="datetimeFigureOut">
              <a:rPr lang="fr-FR" smtClean="0"/>
              <a:t>15/05/2022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07E7B61-58BF-42F1-8AEE-F4A3CBA73178}" type="slidenum">
              <a:rPr lang="fr-FR" smtClean="0"/>
              <a:t>‹N°›</a:t>
            </a:fld>
            <a:endParaRPr lang="fr-FR"/>
          </a:p>
        </p:txBody>
      </p:sp>
    </p:spTree>
    <p:extLst>
      <p:ext uri="{BB962C8B-B14F-4D97-AF65-F5344CB8AC3E}">
        <p14:creationId xmlns:p14="http://schemas.microsoft.com/office/powerpoint/2010/main" val="32140224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NULL"/><Relationship Id="rId11" Type="http://schemas.openxmlformats.org/officeDocument/2006/relationships/image" Target="../media/image14.png"/><Relationship Id="rId10" Type="http://schemas.openxmlformats.org/officeDocument/2006/relationships/image" Target="NUL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7.xml"/><Relationship Id="rId11" Type="http://schemas.openxmlformats.org/officeDocument/2006/relationships/image" Target="NULL"/><Relationship Id="rId10" Type="http://schemas.openxmlformats.org/officeDocument/2006/relationships/image" Target="../media/image17.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NULL"/><Relationship Id="rId10" Type="http://schemas.openxmlformats.org/officeDocument/2006/relationships/image" Target="NUL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NULL"/><Relationship Id="rId3" Type="http://schemas.openxmlformats.org/officeDocument/2006/relationships/image" Target="../media/image28.jpg"/><Relationship Id="rId7" Type="http://schemas.openxmlformats.org/officeDocument/2006/relationships/image" Target="NULL"/><Relationship Id="rId12"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2.xm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NULL"/><Relationship Id="rId1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5.png"/><Relationship Id="rId12"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NULL"/><Relationship Id="rId11" Type="http://schemas.openxmlformats.org/officeDocument/2006/relationships/image" Target="../media/image37.png"/><Relationship Id="rId10" Type="http://schemas.openxmlformats.org/officeDocument/2006/relationships/image" Target="NULL"/><Relationship Id="rId9" Type="http://schemas.openxmlformats.org/officeDocument/2006/relationships/image" Target="../media/image36.png"/><Relationship Id="rId1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NULL"/><Relationship Id="rId10" Type="http://schemas.openxmlformats.org/officeDocument/2006/relationships/image" Target="NULL"/><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6459" y="2410384"/>
            <a:ext cx="5904656" cy="2441346"/>
          </a:xfrm>
        </p:spPr>
        <p:txBody>
          <a:bodyPr>
            <a:normAutofit fontScale="90000"/>
          </a:bodyPr>
          <a:lstStyle/>
          <a:p>
            <a:pPr algn="ctr" rtl="1"/>
            <a:r>
              <a:rPr lang="ar-DZ" sz="2000" dirty="0" smtClean="0"/>
              <a:t/>
            </a:r>
            <a:br>
              <a:rPr lang="ar-DZ" sz="2000" dirty="0" smtClean="0"/>
            </a:br>
            <a:r>
              <a:rPr lang="ar-DZ" sz="2000" dirty="0"/>
              <a:t/>
            </a:r>
            <a:br>
              <a:rPr lang="ar-DZ" sz="2000" dirty="0"/>
            </a:br>
            <a:r>
              <a:rPr lang="ar-DZ" sz="2000" dirty="0" smtClean="0"/>
              <a:t>وزارة </a:t>
            </a:r>
            <a:r>
              <a:rPr lang="ar-DZ" sz="2000" dirty="0"/>
              <a:t>التعليم العالي والبحث العلمي</a:t>
            </a:r>
            <a:br>
              <a:rPr lang="ar-DZ" sz="2000" dirty="0"/>
            </a:br>
            <a:r>
              <a:rPr lang="ar-DZ" sz="2000" dirty="0"/>
              <a:t>جامعة باجي مختار –عنابة-</a:t>
            </a:r>
            <a:br>
              <a:rPr lang="ar-DZ" sz="2000" dirty="0"/>
            </a:br>
            <a:r>
              <a:rPr lang="ar-DZ" sz="2000" dirty="0"/>
              <a:t>كلية العلوم الاقتصادية، التجارية وعلوم التسيير</a:t>
            </a:r>
            <a:r>
              <a:rPr lang="fr-FR" sz="2000" dirty="0"/>
              <a:t/>
            </a:r>
            <a:br>
              <a:rPr lang="fr-FR" sz="2000" dirty="0"/>
            </a:br>
            <a:r>
              <a:rPr lang="ar-DZ" sz="2000" dirty="0"/>
              <a:t>قسم العلوم المالية</a:t>
            </a:r>
            <a:br>
              <a:rPr lang="ar-DZ" sz="2000" dirty="0"/>
            </a:br>
            <a:r>
              <a:rPr lang="ar-DZ" sz="2000" dirty="0"/>
              <a:t>مقياس :</a:t>
            </a:r>
            <a:r>
              <a:rPr lang="ar-SA" sz="2000" dirty="0"/>
              <a:t>المعايير الشرعية للمؤسسات المالية الإسلامية</a:t>
            </a:r>
            <a:r>
              <a:rPr lang="ar-DZ" sz="2000" dirty="0"/>
              <a:t/>
            </a:r>
            <a:br>
              <a:rPr lang="ar-DZ" sz="2000" dirty="0"/>
            </a:br>
            <a:r>
              <a:rPr lang="ar-SA" sz="2000" dirty="0"/>
              <a:t>سنة ثالثة ليسانس تمهيني مالية وصيرفة إسلامية</a:t>
            </a:r>
            <a:r>
              <a:rPr lang="fr-FR" sz="2000" dirty="0"/>
              <a:t/>
            </a:r>
            <a:br>
              <a:rPr lang="fr-FR" sz="2000" dirty="0"/>
            </a:br>
            <a:r>
              <a:rPr lang="fr-FR" sz="2000" dirty="0"/>
              <a:t/>
            </a:r>
            <a:br>
              <a:rPr lang="fr-FR" sz="2000" dirty="0"/>
            </a:br>
            <a:r>
              <a:rPr lang="ar-DZ" sz="2000" dirty="0"/>
              <a:t/>
            </a:r>
            <a:br>
              <a:rPr lang="ar-DZ" sz="2000" dirty="0"/>
            </a:br>
            <a:r>
              <a:rPr lang="ar-DZ" sz="2000" dirty="0"/>
              <a:t/>
            </a:r>
            <a:br>
              <a:rPr lang="ar-DZ" sz="2000" dirty="0"/>
            </a:br>
            <a:r>
              <a:rPr lang="ar-DZ" sz="2000" dirty="0"/>
              <a:t/>
            </a:r>
            <a:br>
              <a:rPr lang="ar-DZ" sz="2000" dirty="0"/>
            </a:br>
            <a:r>
              <a:rPr lang="ar-DZ" sz="2000" dirty="0"/>
              <a:t/>
            </a:r>
            <a:br>
              <a:rPr lang="ar-DZ" sz="2000" dirty="0"/>
            </a:br>
            <a:r>
              <a:rPr lang="ar-DZ" sz="1800" dirty="0"/>
              <a:t/>
            </a:r>
            <a:br>
              <a:rPr lang="ar-DZ" sz="1800" dirty="0"/>
            </a:br>
            <a:r>
              <a:rPr lang="fr-FR" sz="1800" dirty="0"/>
              <a:t/>
            </a:r>
            <a:br>
              <a:rPr lang="fr-FR" sz="1800" dirty="0"/>
            </a:br>
            <a:r>
              <a:rPr lang="fr-FR" sz="1600" dirty="0"/>
              <a:t/>
            </a:r>
            <a:br>
              <a:rPr lang="fr-FR" sz="1600" dirty="0"/>
            </a:br>
            <a:r>
              <a:rPr lang="ar-DZ" sz="2000" b="1" dirty="0"/>
              <a:t>المحاضرة الرابعة: </a:t>
            </a:r>
            <a:r>
              <a:rPr lang="ar-SA" sz="2000" dirty="0"/>
              <a:t>المجموعة الأولى: المعاوضات</a:t>
            </a:r>
            <a:endParaRPr lang="fr-FR" b="1" dirty="0">
              <a:solidFill>
                <a:srgbClr val="C00000"/>
              </a:solidFill>
            </a:endParaRPr>
          </a:p>
        </p:txBody>
      </p:sp>
      <p:sp>
        <p:nvSpPr>
          <p:cNvPr id="3" name="Sous-titre 2"/>
          <p:cNvSpPr>
            <a:spLocks noGrp="1"/>
          </p:cNvSpPr>
          <p:nvPr>
            <p:ph type="subTitle" idx="1"/>
          </p:nvPr>
        </p:nvSpPr>
        <p:spPr>
          <a:xfrm>
            <a:off x="2566459" y="5517670"/>
            <a:ext cx="5626653" cy="824830"/>
          </a:xfrm>
        </p:spPr>
        <p:txBody>
          <a:bodyPr>
            <a:normAutofit fontScale="85000" lnSpcReduction="10000"/>
          </a:bodyPr>
          <a:lstStyle/>
          <a:p>
            <a:pPr rtl="1"/>
            <a:r>
              <a:rPr lang="ar-DZ" b="1" dirty="0"/>
              <a:t>من إعداد الدكتورة:  بارة سهيلة – أستاذ(ة) محاضر(ة)- أ-</a:t>
            </a:r>
          </a:p>
          <a:p>
            <a:pPr rtl="1"/>
            <a:r>
              <a:rPr lang="ar-DZ" b="1" dirty="0"/>
              <a:t>السنة الجامعية: 2021-2022</a:t>
            </a:r>
          </a:p>
        </p:txBody>
      </p:sp>
      <p:pic>
        <p:nvPicPr>
          <p:cNvPr id="4" name="Image 3"/>
          <p:cNvPicPr>
            <a:picLocks noChangeAspect="1"/>
          </p:cNvPicPr>
          <p:nvPr/>
        </p:nvPicPr>
        <p:blipFill>
          <a:blip r:embed="rId3"/>
          <a:stretch>
            <a:fillRect/>
          </a:stretch>
        </p:blipFill>
        <p:spPr>
          <a:xfrm>
            <a:off x="8193112" y="79023"/>
            <a:ext cx="1763688" cy="1412776"/>
          </a:xfrm>
          <a:prstGeom prst="rect">
            <a:avLst/>
          </a:prstGeom>
          <a:ln>
            <a:noFill/>
          </a:ln>
          <a:effectLst>
            <a:softEdge rad="112500"/>
          </a:effectLst>
        </p:spPr>
      </p:pic>
      <p:pic>
        <p:nvPicPr>
          <p:cNvPr id="5" name="Image 4"/>
          <p:cNvPicPr>
            <a:picLocks noChangeAspect="1"/>
          </p:cNvPicPr>
          <p:nvPr/>
        </p:nvPicPr>
        <p:blipFill>
          <a:blip r:embed="rId3"/>
          <a:stretch>
            <a:fillRect/>
          </a:stretch>
        </p:blipFill>
        <p:spPr>
          <a:xfrm>
            <a:off x="1027288" y="0"/>
            <a:ext cx="2071670" cy="121862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56621075"/>
      </p:ext>
    </p:extLst>
  </p:cSld>
  <p:clrMapOvr>
    <a:masterClrMapping/>
  </p:clrMapOvr>
  <mc:AlternateContent xmlns:mc="http://schemas.openxmlformats.org/markup-compatibility/2006" xmlns:p14="http://schemas.microsoft.com/office/powerpoint/2010/main">
    <mc:Choice Requires="p14">
      <p:transition spd="slow" p14:dur="2000" advTm="15985"/>
    </mc:Choice>
    <mc:Fallback xmlns="">
      <p:transition spd="slow" advTm="15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4"/>
          <p:cNvSpPr txBox="1">
            <a:spLocks noGrp="1"/>
          </p:cNvSpPr>
          <p:nvPr>
            <p:ph type="sldNum" sz="quarter" idx="12"/>
          </p:nvPr>
        </p:nvSpPr>
        <p:spPr>
          <a:xfrm>
            <a:off x="5782800" y="6335500"/>
            <a:ext cx="626400" cy="5220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10</a:t>
            </a:fld>
            <a:endParaRPr/>
          </a:p>
        </p:txBody>
      </p:sp>
      <p:sp>
        <p:nvSpPr>
          <p:cNvPr id="614" name="Google Shape;614;p44"/>
          <p:cNvSpPr txBox="1">
            <a:spLocks noGrp="1"/>
          </p:cNvSpPr>
          <p:nvPr>
            <p:ph type="title" idx="4294967295"/>
          </p:nvPr>
        </p:nvSpPr>
        <p:spPr>
          <a:xfrm>
            <a:off x="0" y="122238"/>
            <a:ext cx="7032625" cy="854075"/>
          </a:xfrm>
          <a:prstGeom prst="rect">
            <a:avLst/>
          </a:prstGeom>
        </p:spPr>
        <p:txBody>
          <a:bodyPr spcFirstLastPara="1" vert="horz" wrap="square" lIns="121900" tIns="121900" rIns="121900" bIns="121900" rtlCol="0" anchor="b" anchorCtr="0">
            <a:noAutofit/>
          </a:bodyPr>
          <a:lstStyle/>
          <a:p>
            <a:pPr algn="ctr"/>
            <a:r>
              <a:rPr lang="ar-DZ"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محتوى المعيار</a:t>
            </a:r>
            <a:endParaRPr lang="en-US"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594" name="Google Shape;594;p44"/>
          <p:cNvGrpSpPr/>
          <p:nvPr/>
        </p:nvGrpSpPr>
        <p:grpSpPr>
          <a:xfrm>
            <a:off x="3368073" y="1799828"/>
            <a:ext cx="4829453" cy="4081669"/>
            <a:chOff x="3778727" y="4460423"/>
            <a:chExt cx="720160" cy="647438"/>
          </a:xfrm>
        </p:grpSpPr>
        <p:sp>
          <p:nvSpPr>
            <p:cNvPr id="595" name="Google Shape;595;p4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91433" tIns="45700" rIns="91433" bIns="45700" anchor="ctr" anchorCtr="0">
              <a:noAutofit/>
            </a:bodyPr>
            <a:lstStyle/>
            <a:p>
              <a:pPr algn="ctr">
                <a:buClr>
                  <a:schemeClr val="dk1"/>
                </a:buClr>
                <a:buSzPts val="1400"/>
              </a:pPr>
              <a:r>
                <a:rPr lang="ar-DZ" sz="1600" b="1" dirty="0" smtClean="0">
                  <a:solidFill>
                    <a:schemeClr val="lt1"/>
                  </a:solidFill>
                  <a:latin typeface="Varela Round"/>
                  <a:ea typeface="Varela Round"/>
                  <a:cs typeface="Varela Round"/>
                  <a:sym typeface="Varela Round"/>
                </a:rPr>
                <a:t>السلم الموازي</a:t>
              </a:r>
              <a:endParaRPr sz="1600" b="1" dirty="0">
                <a:solidFill>
                  <a:schemeClr val="lt1"/>
                </a:solidFill>
                <a:latin typeface="Varela Round"/>
                <a:ea typeface="Varela Round"/>
                <a:cs typeface="Varela Round"/>
                <a:sym typeface="Varela Round"/>
              </a:endParaRPr>
            </a:p>
          </p:txBody>
        </p:sp>
        <p:sp>
          <p:nvSpPr>
            <p:cNvPr id="596" name="Google Shape;596;p4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91433" tIns="45700" rIns="91433" bIns="45700" anchor="ctr" anchorCtr="0">
              <a:noAutofit/>
            </a:bodyPr>
            <a:lstStyle/>
            <a:p>
              <a:pPr algn="ctr">
                <a:buClr>
                  <a:schemeClr val="dk1"/>
                </a:buClr>
                <a:buSzPts val="1400"/>
              </a:pPr>
              <a:r>
                <a:rPr lang="ar-DZ" sz="1600" b="1" dirty="0" smtClean="0">
                  <a:solidFill>
                    <a:schemeClr val="lt1"/>
                  </a:solidFill>
                  <a:latin typeface="Varela Round"/>
                  <a:ea typeface="Varela Round"/>
                  <a:cs typeface="Varela Round"/>
                  <a:sym typeface="Varela Round"/>
                </a:rPr>
                <a:t>إصدار صكوك السلم</a:t>
              </a:r>
              <a:endParaRPr sz="1600" b="1" dirty="0">
                <a:solidFill>
                  <a:schemeClr val="lt1"/>
                </a:solidFill>
                <a:latin typeface="Varela Round"/>
                <a:ea typeface="Varela Round"/>
                <a:cs typeface="Varela Round"/>
                <a:sym typeface="Varela Round"/>
              </a:endParaRPr>
            </a:p>
          </p:txBody>
        </p:sp>
        <p:sp>
          <p:nvSpPr>
            <p:cNvPr id="597" name="Google Shape;597;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91433" tIns="45700" rIns="91433" bIns="45700" anchor="ctr" anchorCtr="0">
              <a:noAutofit/>
            </a:bodyPr>
            <a:lstStyle/>
            <a:p>
              <a:pPr algn="ctr"/>
              <a:r>
                <a:rPr lang="ar-DZ" sz="1600" b="1" dirty="0" smtClean="0"/>
                <a:t>عقد السلم</a:t>
              </a:r>
              <a:endParaRPr lang="fr-FR" sz="1600" b="1" dirty="0"/>
            </a:p>
          </p:txBody>
        </p:sp>
        <p:sp>
          <p:nvSpPr>
            <p:cNvPr id="598" name="Google Shape;598;p4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91433" tIns="45700" rIns="91433" bIns="45700" anchor="ctr" anchorCtr="0">
              <a:noAutofit/>
            </a:bodyPr>
            <a:lstStyle/>
            <a:p>
              <a:pPr algn="ctr"/>
              <a:r>
                <a:rPr lang="ar-DZ" sz="1600" b="1" dirty="0" smtClean="0"/>
                <a:t>ما يطرأ على السلم</a:t>
              </a:r>
              <a:endParaRPr lang="fr-FR" sz="1600" b="1" dirty="0"/>
            </a:p>
          </p:txBody>
        </p:sp>
        <p:sp>
          <p:nvSpPr>
            <p:cNvPr id="599" name="Google Shape;599;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91433" tIns="45700" rIns="91433" bIns="45700" anchor="ctr" anchorCtr="0">
              <a:noAutofit/>
            </a:bodyPr>
            <a:lstStyle/>
            <a:p>
              <a:pPr algn="ctr"/>
              <a:r>
                <a:rPr lang="ar-DZ" sz="1600" b="1" dirty="0" smtClean="0"/>
                <a:t>محل السلم</a:t>
              </a:r>
              <a:endParaRPr lang="fr-FR" sz="1600" b="1" dirty="0"/>
            </a:p>
          </p:txBody>
        </p:sp>
        <p:sp>
          <p:nvSpPr>
            <p:cNvPr id="600" name="Google Shape;600;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91433" tIns="45700" rIns="91433" bIns="45700" anchor="ctr" anchorCtr="0">
              <a:noAutofit/>
            </a:bodyPr>
            <a:lstStyle/>
            <a:p>
              <a:pPr algn="ctr"/>
              <a:r>
                <a:rPr lang="ar-DZ" sz="1600" b="1" dirty="0" smtClean="0"/>
                <a:t>تسليم المسلم فيه</a:t>
              </a:r>
              <a:endParaRPr lang="fr-FR" sz="1600" b="1" dirty="0"/>
            </a:p>
          </p:txBody>
        </p:sp>
        <p:sp>
          <p:nvSpPr>
            <p:cNvPr id="601" name="Google Shape;601;p44"/>
            <p:cNvSpPr/>
            <p:nvPr/>
          </p:nvSpPr>
          <p:spPr>
            <a:xfrm>
              <a:off x="3778727" y="4460423"/>
              <a:ext cx="719100" cy="79200"/>
            </a:xfrm>
            <a:prstGeom prst="ellipse">
              <a:avLst/>
            </a:prstGeom>
            <a:solidFill>
              <a:schemeClr val="lt2"/>
            </a:solidFill>
            <a:ln>
              <a:noFill/>
            </a:ln>
          </p:spPr>
          <p:txBody>
            <a:bodyPr spcFirstLastPara="1" wrap="square" lIns="91433" tIns="45700" rIns="91433" bIns="45700" anchor="ctr" anchorCtr="0">
              <a:noAutofit/>
            </a:bodyPr>
            <a:lstStyle/>
            <a:p>
              <a:pPr algn="ctr">
                <a:buClr>
                  <a:schemeClr val="dk1"/>
                </a:buClr>
                <a:buSzPts val="1400"/>
              </a:pPr>
              <a:endParaRPr sz="1600" b="1">
                <a:solidFill>
                  <a:schemeClr val="lt1"/>
                </a:solidFill>
                <a:latin typeface="Varela Round"/>
                <a:ea typeface="Varela Round"/>
                <a:cs typeface="Varela Round"/>
                <a:sym typeface="Varela Round"/>
              </a:endParaRPr>
            </a:p>
          </p:txBody>
        </p:sp>
      </p:grpSp>
      <p:sp>
        <p:nvSpPr>
          <p:cNvPr id="24" name="Google Shape;601;p44"/>
          <p:cNvSpPr/>
          <p:nvPr/>
        </p:nvSpPr>
        <p:spPr>
          <a:xfrm>
            <a:off x="3521484" y="1780550"/>
            <a:ext cx="4378265" cy="501073"/>
          </a:xfrm>
          <a:prstGeom prst="ellipse">
            <a:avLst/>
          </a:prstGeom>
          <a:solidFill>
            <a:schemeClr val="lt2"/>
          </a:solidFill>
          <a:ln>
            <a:noFill/>
          </a:ln>
        </p:spPr>
        <p:txBody>
          <a:bodyPr spcFirstLastPara="1" wrap="square" lIns="91433" tIns="45700" rIns="91433" bIns="45700" anchor="ctr" anchorCtr="0">
            <a:noAutofit/>
          </a:bodyPr>
          <a:lstStyle/>
          <a:p>
            <a:pPr algn="ctr"/>
            <a:r>
              <a:rPr lang="ar-DZ" sz="1600" b="1" smtClean="0"/>
              <a:t>نطاق المعيار</a:t>
            </a:r>
            <a:endParaRPr lang="fr-FR" sz="1600" b="1" dirty="0"/>
          </a:p>
        </p:txBody>
      </p:sp>
    </p:spTree>
    <p:extLst>
      <p:ext uri="{BB962C8B-B14F-4D97-AF65-F5344CB8AC3E}">
        <p14:creationId xmlns:p14="http://schemas.microsoft.com/office/powerpoint/2010/main" val="2019292005"/>
      </p:ext>
    </p:extLst>
  </p:cSld>
  <p:clrMapOvr>
    <a:masterClrMapping/>
  </p:clrMapOvr>
  <mc:AlternateContent xmlns:mc="http://schemas.openxmlformats.org/markup-compatibility/2006" xmlns:p14="http://schemas.microsoft.com/office/powerpoint/2010/main">
    <mc:Choice Requires="p14">
      <p:transition spd="slow" p14:dur="2000" advTm="15586"/>
    </mc:Choice>
    <mc:Fallback xmlns="">
      <p:transition spd="slow" advTm="1558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397" y="1104416"/>
            <a:ext cx="2778966" cy="4649168"/>
          </a:xfrm>
          <a:prstGeom prst="rect">
            <a:avLst/>
          </a:prstGeom>
          <a:effectLst>
            <a:outerShdw blurRad="317500" dist="38100" algn="l" rotWithShape="0">
              <a:prstClr val="black">
                <a:alpha val="20000"/>
              </a:prstClr>
            </a:outerShdw>
          </a:effectLst>
        </p:spPr>
      </p:pic>
      <p:sp>
        <p:nvSpPr>
          <p:cNvPr id="27" name="Freeform 118"/>
          <p:cNvSpPr>
            <a:spLocks noChangeArrowheads="1"/>
          </p:cNvSpPr>
          <p:nvPr/>
        </p:nvSpPr>
        <p:spPr bwMode="auto">
          <a:xfrm>
            <a:off x="4959417" y="3022125"/>
            <a:ext cx="189677" cy="18967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solidFill>
                <a:schemeClr val="bg1"/>
              </a:solidFill>
            </a:endParaRPr>
          </a:p>
        </p:txBody>
      </p:sp>
      <p:sp>
        <p:nvSpPr>
          <p:cNvPr id="29" name="Freeform 118"/>
          <p:cNvSpPr>
            <a:spLocks noChangeArrowheads="1"/>
          </p:cNvSpPr>
          <p:nvPr/>
        </p:nvSpPr>
        <p:spPr bwMode="auto">
          <a:xfrm>
            <a:off x="4959417" y="3836994"/>
            <a:ext cx="189677" cy="18967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solidFill>
                <a:schemeClr val="bg1"/>
              </a:solidFill>
            </a:endParaRPr>
          </a:p>
        </p:txBody>
      </p:sp>
      <p:sp>
        <p:nvSpPr>
          <p:cNvPr id="30" name="Rectangle 29"/>
          <p:cNvSpPr/>
          <p:nvPr/>
        </p:nvSpPr>
        <p:spPr>
          <a:xfrm>
            <a:off x="5178122" y="4539179"/>
            <a:ext cx="3127678" cy="513346"/>
          </a:xfrm>
          <a:prstGeom prst="rect">
            <a:avLst/>
          </a:prstGeom>
        </p:spPr>
        <p:txBody>
          <a:bodyPr wrap="square">
            <a:spAutoFit/>
          </a:bodyPr>
          <a:lstStyle/>
          <a:p>
            <a:pPr>
              <a:lnSpc>
                <a:spcPct val="114000"/>
              </a:lnSpc>
              <a:defRPr/>
            </a:pPr>
            <a:r>
              <a:rPr lang="en-US" sz="1200" dirty="0">
                <a:solidFill>
                  <a:schemeClr val="bg1"/>
                </a:solidFill>
                <a:latin typeface="+mj-lt"/>
                <a:cs typeface="Segoe UI" panose="020B0502040204020203" pitchFamily="34" charset="0"/>
              </a:rPr>
              <a:t>Q</a:t>
            </a:r>
            <a:r>
              <a:rPr lang="id-ID" sz="1200" dirty="0">
                <a:solidFill>
                  <a:schemeClr val="bg1"/>
                </a:solidFill>
                <a:latin typeface="+mj-lt"/>
                <a:cs typeface="Segoe UI" panose="020B0502040204020203" pitchFamily="34" charset="0"/>
              </a:rPr>
              <a:t>uis nostrud exerci tation ullamcorper nibh </a:t>
            </a:r>
            <a:r>
              <a:rPr lang="id-ID" sz="1200" dirty="0" smtClean="0">
                <a:solidFill>
                  <a:schemeClr val="bg1"/>
                </a:solidFill>
                <a:latin typeface="+mj-lt"/>
                <a:cs typeface="Segoe UI" panose="020B0502040204020203" pitchFamily="34" charset="0"/>
              </a:rPr>
              <a:t>euismod</a:t>
            </a:r>
            <a:r>
              <a:rPr lang="en-US" sz="1200" dirty="0" smtClean="0">
                <a:solidFill>
                  <a:schemeClr val="bg1"/>
                </a:solidFill>
                <a:latin typeface="+mj-lt"/>
                <a:cs typeface="Segoe UI" panose="020B0502040204020203" pitchFamily="34" charset="0"/>
              </a:rPr>
              <a:t>.</a:t>
            </a:r>
            <a:endParaRPr lang="id-ID" sz="1200" dirty="0">
              <a:solidFill>
                <a:schemeClr val="bg1"/>
              </a:solidFill>
              <a:latin typeface="+mj-lt"/>
              <a:cs typeface="Segoe UI" panose="020B0502040204020203" pitchFamily="34" charset="0"/>
            </a:endParaRPr>
          </a:p>
        </p:txBody>
      </p:sp>
      <p:sp>
        <p:nvSpPr>
          <p:cNvPr id="31" name="Freeform 118"/>
          <p:cNvSpPr>
            <a:spLocks noChangeArrowheads="1"/>
          </p:cNvSpPr>
          <p:nvPr/>
        </p:nvSpPr>
        <p:spPr bwMode="auto">
          <a:xfrm>
            <a:off x="4959417" y="4651863"/>
            <a:ext cx="189677" cy="189674"/>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solidFill>
                <a:schemeClr val="bg1"/>
              </a:solidFill>
            </a:endParaRPr>
          </a:p>
        </p:txBody>
      </p:sp>
      <p:sp>
        <p:nvSpPr>
          <p:cNvPr id="4" name="Rectangle 3"/>
          <p:cNvSpPr/>
          <p:nvPr/>
        </p:nvSpPr>
        <p:spPr>
          <a:xfrm>
            <a:off x="8743949" y="2888506"/>
            <a:ext cx="1828799" cy="1077218"/>
          </a:xfrm>
          <a:prstGeom prst="rect">
            <a:avLst/>
          </a:prstGeom>
        </p:spPr>
        <p:txBody>
          <a:bodyPr wrap="square">
            <a:spAutoFit/>
          </a:bodyPr>
          <a:lstStyle/>
          <a:p>
            <a:pPr algn="ctr"/>
            <a:r>
              <a:rPr lang="ar-DZ" sz="3200" dirty="0" smtClean="0">
                <a:solidFill>
                  <a:schemeClr val="bg1"/>
                </a:solidFill>
                <a:effectLst/>
                <a:ea typeface="Times New Roman" panose="02020603050405020304" pitchFamily="18" charset="0"/>
                <a:cs typeface="Simplified Arabic" panose="02020603050405020304" pitchFamily="18" charset="-78"/>
              </a:rPr>
              <a:t>نطاق المعيار</a:t>
            </a:r>
            <a:endParaRPr lang="fr-FR" sz="3200" dirty="0">
              <a:solidFill>
                <a:schemeClr val="bg1"/>
              </a:solidFill>
            </a:endParaRPr>
          </a:p>
        </p:txBody>
      </p:sp>
      <p:sp>
        <p:nvSpPr>
          <p:cNvPr id="7" name="Rectangle à coins arrondis 6"/>
          <p:cNvSpPr/>
          <p:nvPr/>
        </p:nvSpPr>
        <p:spPr>
          <a:xfrm>
            <a:off x="778476" y="1544595"/>
            <a:ext cx="6969210" cy="409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t>يتناول هذا المعيار السلم والسلم الموازي، سواء أكانت المؤسسة </a:t>
            </a:r>
            <a:r>
              <a:rPr lang="ar-SA" sz="2400" dirty="0" err="1"/>
              <a:t>مشترية</a:t>
            </a:r>
            <a:r>
              <a:rPr lang="ar-SA" sz="2400" dirty="0"/>
              <a:t> أم بائعة</a:t>
            </a:r>
            <a:r>
              <a:rPr lang="fr-FR" sz="2400" dirty="0"/>
              <a:t>.</a:t>
            </a:r>
            <a:br>
              <a:rPr lang="fr-FR" sz="2400" dirty="0"/>
            </a:br>
            <a:r>
              <a:rPr lang="ar-SA" sz="2400" dirty="0"/>
              <a:t>ولا يتناول إصدار صكوك السلم حيث إنها ضمن معيار صكوك الاستثمار ولا يتناول الاستصناع حيث إن له ً معيارا خاصا به</a:t>
            </a:r>
            <a:endParaRPr lang="fr-FR" sz="2400" dirty="0"/>
          </a:p>
        </p:txBody>
      </p:sp>
    </p:spTree>
    <p:extLst>
      <p:ext uri="{BB962C8B-B14F-4D97-AF65-F5344CB8AC3E}">
        <p14:creationId xmlns:p14="http://schemas.microsoft.com/office/powerpoint/2010/main" val="2830460406"/>
      </p:ext>
    </p:extLst>
  </p:cSld>
  <p:clrMapOvr>
    <a:masterClrMapping/>
  </p:clrMapOvr>
  <mc:AlternateContent xmlns:mc="http://schemas.openxmlformats.org/markup-compatibility/2006" xmlns:p14="http://schemas.microsoft.com/office/powerpoint/2010/main">
    <mc:Choice Requires="p14">
      <p:transition spd="slow" p14:dur="1300" advTm="21616">
        <p14:pan dir="r"/>
      </p:transition>
    </mc:Choice>
    <mc:Fallback xmlns="">
      <p:transition spd="slow" advTm="216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ppt_x"/>
                                          </p:val>
                                        </p:tav>
                                        <p:tav tm="100000">
                                          <p:val>
                                            <p:strVal val="#ppt_x"/>
                                          </p:val>
                                        </p:tav>
                                      </p:tavLst>
                                    </p:anim>
                                    <p:anim calcmode="lin" valueType="num">
                                      <p:cBhvr additive="base">
                                        <p:cTn id="8" dur="75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42" presetClass="entr" presetSubtype="0" fill="hold" grpId="0" nodeType="withEffect">
                                  <p:stCondLst>
                                    <p:cond delay="25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2"/>
          <p:cNvSpPr txBox="1">
            <a:spLocks noGrp="1"/>
          </p:cNvSpPr>
          <p:nvPr>
            <p:ph type="sldNum" sz="quarter"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12</a:t>
            </a:fld>
            <a:endParaRPr/>
          </a:p>
        </p:txBody>
      </p:sp>
      <p:cxnSp>
        <p:nvCxnSpPr>
          <p:cNvPr id="163" name="Google Shape;163;p22"/>
          <p:cNvCxnSpPr/>
          <p:nvPr/>
        </p:nvCxnSpPr>
        <p:spPr>
          <a:xfrm>
            <a:off x="5499943" y="1214870"/>
            <a:ext cx="1562612" cy="589093"/>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166" name="Google Shape;166;p22"/>
          <p:cNvCxnSpPr/>
          <p:nvPr/>
        </p:nvCxnSpPr>
        <p:spPr>
          <a:xfrm rot="5400000" flipH="1" flipV="1">
            <a:off x="3936294" y="519668"/>
            <a:ext cx="1636406" cy="1403517"/>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168" name="Google Shape;168;p22"/>
          <p:cNvCxnSpPr/>
          <p:nvPr/>
        </p:nvCxnSpPr>
        <p:spPr>
          <a:xfrm rot="16200000" flipH="1">
            <a:off x="2861460" y="2494715"/>
            <a:ext cx="2141458" cy="860165"/>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170" name="Google Shape;170;p22"/>
          <p:cNvCxnSpPr/>
          <p:nvPr/>
        </p:nvCxnSpPr>
        <p:spPr>
          <a:xfrm rot="5400000" flipH="1" flipV="1">
            <a:off x="2447402" y="2495269"/>
            <a:ext cx="1256356" cy="859059"/>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172" name="Google Shape;172;p22"/>
          <p:cNvCxnSpPr/>
          <p:nvPr/>
        </p:nvCxnSpPr>
        <p:spPr>
          <a:xfrm rot="16200000" flipH="1">
            <a:off x="7184346" y="2306056"/>
            <a:ext cx="1482141" cy="1182655"/>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174" name="Google Shape;174;p22"/>
          <p:cNvCxnSpPr/>
          <p:nvPr/>
        </p:nvCxnSpPr>
        <p:spPr>
          <a:xfrm rot="5400000" flipH="1" flipV="1">
            <a:off x="6394092" y="2622903"/>
            <a:ext cx="1313942" cy="527825"/>
          </a:xfrm>
          <a:prstGeom prst="bentConnector3">
            <a:avLst>
              <a:gd name="adj1" fmla="val 50000"/>
            </a:avLst>
          </a:prstGeom>
          <a:noFill/>
          <a:ln w="9525" cap="flat" cmpd="sng">
            <a:solidFill>
              <a:schemeClr val="lt2"/>
            </a:solidFill>
            <a:prstDash val="solid"/>
            <a:miter lim="8000"/>
            <a:headEnd type="none" w="sm" len="sm"/>
            <a:tailEnd type="none" w="sm" len="sm"/>
          </a:ln>
        </p:spPr>
      </p:cxnSp>
      <p:sp>
        <p:nvSpPr>
          <p:cNvPr id="164" name="Google Shape;164;p22"/>
          <p:cNvSpPr txBox="1"/>
          <p:nvPr/>
        </p:nvSpPr>
        <p:spPr>
          <a:xfrm>
            <a:off x="4657631" y="161388"/>
            <a:ext cx="1558800"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dirty="0" smtClean="0">
                <a:solidFill>
                  <a:schemeClr val="dk1"/>
                </a:solidFill>
                <a:latin typeface="Arial" panose="020B0604020202020204" pitchFamily="34" charset="0"/>
                <a:ea typeface="Bitter"/>
                <a:cs typeface="Arial" panose="020B0604020202020204" pitchFamily="34" charset="0"/>
                <a:sym typeface="Bitter"/>
              </a:rPr>
              <a:t>عقد السلم</a:t>
            </a:r>
            <a:endParaRPr dirty="0">
              <a:solidFill>
                <a:schemeClr val="dk1"/>
              </a:solidFill>
              <a:latin typeface="Arial" panose="020B0604020202020204" pitchFamily="34" charset="0"/>
              <a:ea typeface="Bitter"/>
              <a:cs typeface="Arial" panose="020B0604020202020204" pitchFamily="34" charset="0"/>
              <a:sym typeface="Bitter"/>
            </a:endParaRPr>
          </a:p>
        </p:txBody>
      </p:sp>
      <p:sp>
        <p:nvSpPr>
          <p:cNvPr id="165" name="Google Shape;165;p22"/>
          <p:cNvSpPr txBox="1"/>
          <p:nvPr/>
        </p:nvSpPr>
        <p:spPr>
          <a:xfrm>
            <a:off x="6281249" y="1602245"/>
            <a:ext cx="1556400"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400" b="1" dirty="0" smtClean="0">
                <a:solidFill>
                  <a:schemeClr val="dk1"/>
                </a:solidFill>
                <a:latin typeface="Arial" panose="020B0604020202020204" pitchFamily="34" charset="0"/>
                <a:ea typeface="Bitter"/>
                <a:cs typeface="Arial" panose="020B0604020202020204" pitchFamily="34" charset="0"/>
                <a:sym typeface="Bitter"/>
              </a:rPr>
              <a:t>الإطار العام لعقود السلم</a:t>
            </a:r>
            <a:endParaRPr sz="14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73" name="Google Shape;173;p22"/>
          <p:cNvSpPr txBox="1"/>
          <p:nvPr/>
        </p:nvSpPr>
        <p:spPr>
          <a:xfrm>
            <a:off x="7932535" y="3486292"/>
            <a:ext cx="1004367"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400" b="1" dirty="0" smtClean="0">
                <a:solidFill>
                  <a:schemeClr val="dk1"/>
                </a:solidFill>
                <a:latin typeface="Arial" panose="020B0604020202020204" pitchFamily="34" charset="0"/>
                <a:ea typeface="Bitter"/>
                <a:cs typeface="Arial" panose="020B0604020202020204" pitchFamily="34" charset="0"/>
                <a:sym typeface="Bitter"/>
              </a:rPr>
              <a:t>يجوز</a:t>
            </a:r>
            <a:endParaRPr sz="14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75" name="Google Shape;175;p22"/>
          <p:cNvSpPr txBox="1"/>
          <p:nvPr/>
        </p:nvSpPr>
        <p:spPr>
          <a:xfrm>
            <a:off x="5838816" y="3499645"/>
            <a:ext cx="2032712"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400" b="1" dirty="0" smtClean="0">
                <a:solidFill>
                  <a:schemeClr val="dk1"/>
                </a:solidFill>
                <a:latin typeface="Arial" panose="020B0604020202020204" pitchFamily="34" charset="0"/>
                <a:ea typeface="Bitter"/>
                <a:cs typeface="Arial" panose="020B0604020202020204" pitchFamily="34" charset="0"/>
                <a:sym typeface="Bitter"/>
              </a:rPr>
              <a:t>إذا تم إبرام عقد السلم بناءا على مذكرة تفاهم أصبحت المذكرة جزء من العقد</a:t>
            </a:r>
            <a:endParaRPr sz="14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69" name="Google Shape;169;p22"/>
          <p:cNvSpPr txBox="1"/>
          <p:nvPr/>
        </p:nvSpPr>
        <p:spPr>
          <a:xfrm>
            <a:off x="4351064" y="3502270"/>
            <a:ext cx="869595"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400" b="1" dirty="0" smtClean="0">
                <a:solidFill>
                  <a:schemeClr val="dk1"/>
                </a:solidFill>
                <a:latin typeface="Arial" panose="020B0604020202020204" pitchFamily="34" charset="0"/>
                <a:ea typeface="Bitter"/>
                <a:cs typeface="Arial" panose="020B0604020202020204" pitchFamily="34" charset="0"/>
                <a:sym typeface="Bitter"/>
              </a:rPr>
              <a:t>السلم</a:t>
            </a:r>
            <a:endParaRPr sz="14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71" name="Google Shape;171;p22"/>
          <p:cNvSpPr txBox="1"/>
          <p:nvPr/>
        </p:nvSpPr>
        <p:spPr>
          <a:xfrm>
            <a:off x="2621104" y="3486292"/>
            <a:ext cx="1027519"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400" b="1" dirty="0" smtClean="0">
                <a:solidFill>
                  <a:schemeClr val="dk1"/>
                </a:solidFill>
                <a:latin typeface="Arial" panose="020B0604020202020204" pitchFamily="34" charset="0"/>
                <a:ea typeface="Bitter"/>
                <a:cs typeface="Arial" panose="020B0604020202020204" pitchFamily="34" charset="0"/>
                <a:sym typeface="Bitter"/>
              </a:rPr>
              <a:t>السلف</a:t>
            </a:r>
            <a:endParaRPr sz="14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67" name="Google Shape;167;p22"/>
          <p:cNvSpPr txBox="1"/>
          <p:nvPr/>
        </p:nvSpPr>
        <p:spPr>
          <a:xfrm>
            <a:off x="1175657" y="1564166"/>
            <a:ext cx="3018260"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400" b="1" dirty="0" smtClean="0">
                <a:solidFill>
                  <a:schemeClr val="dk1"/>
                </a:solidFill>
                <a:latin typeface="Arial" panose="020B0604020202020204" pitchFamily="34" charset="0"/>
                <a:ea typeface="Bitter"/>
                <a:cs typeface="Arial" panose="020B0604020202020204" pitchFamily="34" charset="0"/>
                <a:sym typeface="Bitter"/>
              </a:rPr>
              <a:t>صيغة عقد السلم</a:t>
            </a:r>
            <a:endParaRPr sz="14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36" name="Rectangle à coins arrondis 135"/>
          <p:cNvSpPr/>
          <p:nvPr/>
        </p:nvSpPr>
        <p:spPr>
          <a:xfrm>
            <a:off x="1415142" y="3486292"/>
            <a:ext cx="947969" cy="694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latin typeface="Arial" panose="020B0604020202020204" pitchFamily="34" charset="0"/>
                <a:cs typeface="Arial" panose="020B0604020202020204" pitchFamily="34" charset="0"/>
              </a:rPr>
              <a:t>البيع</a:t>
            </a:r>
            <a:endParaRPr lang="fr-FR" sz="1400" b="1" dirty="0">
              <a:solidFill>
                <a:schemeClr val="tx1"/>
              </a:solidFill>
              <a:latin typeface="Arial" panose="020B0604020202020204" pitchFamily="34" charset="0"/>
              <a:cs typeface="Arial" panose="020B0604020202020204" pitchFamily="34" charset="0"/>
            </a:endParaRPr>
          </a:p>
        </p:txBody>
      </p:sp>
      <p:sp>
        <p:nvSpPr>
          <p:cNvPr id="139" name="Rectangle à coins arrondis 138"/>
          <p:cNvSpPr/>
          <p:nvPr/>
        </p:nvSpPr>
        <p:spPr>
          <a:xfrm>
            <a:off x="119128" y="3499645"/>
            <a:ext cx="1215889" cy="714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latin typeface="Arial" panose="020B0604020202020204" pitchFamily="34" charset="0"/>
                <a:cs typeface="Arial" panose="020B0604020202020204" pitchFamily="34" charset="0"/>
              </a:rPr>
              <a:t>أي لفظ يدل على بيع موصوف في الذمة بثمن عاجل</a:t>
            </a:r>
            <a:endParaRPr lang="fr-FR" sz="1400" b="1" dirty="0">
              <a:solidFill>
                <a:schemeClr val="tx1"/>
              </a:solidFill>
              <a:latin typeface="Arial" panose="020B0604020202020204" pitchFamily="34" charset="0"/>
              <a:cs typeface="Arial" panose="020B0604020202020204" pitchFamily="34" charset="0"/>
            </a:endParaRPr>
          </a:p>
        </p:txBody>
      </p:sp>
      <p:cxnSp>
        <p:nvCxnSpPr>
          <p:cNvPr id="61" name="Google Shape;170;p22"/>
          <p:cNvCxnSpPr/>
          <p:nvPr/>
        </p:nvCxnSpPr>
        <p:spPr>
          <a:xfrm rot="5400000" flipH="1" flipV="1">
            <a:off x="1661490" y="2428584"/>
            <a:ext cx="1256356" cy="859059"/>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62" name="Google Shape;170;p22"/>
          <p:cNvCxnSpPr/>
          <p:nvPr/>
        </p:nvCxnSpPr>
        <p:spPr>
          <a:xfrm rot="5400000" flipH="1" flipV="1">
            <a:off x="420542" y="2445255"/>
            <a:ext cx="1256356" cy="859059"/>
          </a:xfrm>
          <a:prstGeom prst="bentConnector3">
            <a:avLst>
              <a:gd name="adj1" fmla="val 50000"/>
            </a:avLst>
          </a:prstGeom>
          <a:noFill/>
          <a:ln w="9525" cap="flat" cmpd="sng">
            <a:solidFill>
              <a:schemeClr val="lt2"/>
            </a:solidFill>
            <a:prstDash val="solid"/>
            <a:miter lim="8000"/>
            <a:headEnd type="none" w="sm" len="sm"/>
            <a:tailEnd type="none" w="sm" len="sm"/>
          </a:ln>
        </p:spPr>
      </p:cxnSp>
      <p:cxnSp>
        <p:nvCxnSpPr>
          <p:cNvPr id="65" name="Google Shape;170;p22"/>
          <p:cNvCxnSpPr/>
          <p:nvPr/>
        </p:nvCxnSpPr>
        <p:spPr>
          <a:xfrm rot="5400000" flipH="1" flipV="1">
            <a:off x="7206906" y="4186024"/>
            <a:ext cx="1125595" cy="848266"/>
          </a:xfrm>
          <a:prstGeom prst="bentConnector3">
            <a:avLst>
              <a:gd name="adj1" fmla="val 50000"/>
            </a:avLst>
          </a:prstGeom>
          <a:noFill/>
          <a:ln w="9525" cap="flat" cmpd="sng">
            <a:solidFill>
              <a:schemeClr val="lt2"/>
            </a:solidFill>
            <a:prstDash val="solid"/>
            <a:miter lim="8000"/>
            <a:headEnd type="none" w="sm" len="sm"/>
            <a:tailEnd type="none" w="sm" len="sm"/>
          </a:ln>
        </p:spPr>
      </p:cxnSp>
      <p:sp>
        <p:nvSpPr>
          <p:cNvPr id="143" name="Rectangle à coins arrondis 142"/>
          <p:cNvSpPr/>
          <p:nvPr/>
        </p:nvSpPr>
        <p:spPr>
          <a:xfrm>
            <a:off x="6281249" y="5122234"/>
            <a:ext cx="1170151" cy="696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latin typeface="Arial" panose="020B0604020202020204" pitchFamily="34" charset="0"/>
                <a:cs typeface="Arial" panose="020B0604020202020204" pitchFamily="34" charset="0"/>
              </a:rPr>
              <a:t>ان يعد إطار عام أو اتفاقية أساسية</a:t>
            </a:r>
            <a:endParaRPr lang="fr-FR" sz="1400" b="1" dirty="0">
              <a:solidFill>
                <a:schemeClr val="tx1"/>
              </a:solidFill>
              <a:latin typeface="Arial" panose="020B0604020202020204" pitchFamily="34" charset="0"/>
              <a:cs typeface="Arial" panose="020B0604020202020204" pitchFamily="34" charset="0"/>
            </a:endParaRPr>
          </a:p>
        </p:txBody>
      </p:sp>
      <p:cxnSp>
        <p:nvCxnSpPr>
          <p:cNvPr id="68" name="Google Shape;172;p22"/>
          <p:cNvCxnSpPr/>
          <p:nvPr/>
        </p:nvCxnSpPr>
        <p:spPr>
          <a:xfrm rot="16200000" flipH="1">
            <a:off x="7970900" y="4230791"/>
            <a:ext cx="1239390" cy="814627"/>
          </a:xfrm>
          <a:prstGeom prst="bentConnector3">
            <a:avLst>
              <a:gd name="adj1" fmla="val 50000"/>
            </a:avLst>
          </a:prstGeom>
          <a:noFill/>
          <a:ln w="9525" cap="flat" cmpd="sng">
            <a:solidFill>
              <a:schemeClr val="lt2"/>
            </a:solidFill>
            <a:prstDash val="solid"/>
            <a:miter lim="8000"/>
            <a:headEnd type="none" w="sm" len="sm"/>
            <a:tailEnd type="none" w="sm" len="sm"/>
          </a:ln>
        </p:spPr>
      </p:cxnSp>
      <p:sp>
        <p:nvSpPr>
          <p:cNvPr id="148" name="Rectangle à coins arrondis 147"/>
          <p:cNvSpPr/>
          <p:nvPr/>
        </p:nvSpPr>
        <p:spPr>
          <a:xfrm>
            <a:off x="7871528" y="5089415"/>
            <a:ext cx="1197253" cy="729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b="1" dirty="0" smtClean="0">
                <a:solidFill>
                  <a:schemeClr val="tx1"/>
                </a:solidFill>
                <a:latin typeface="Arial" panose="020B0604020202020204" pitchFamily="34" charset="0"/>
                <a:cs typeface="Arial" panose="020B0604020202020204" pitchFamily="34" charset="0"/>
              </a:rPr>
              <a:t>التفاوض على إنشاء عقود السلم</a:t>
            </a:r>
            <a:endParaRPr lang="fr-FR"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794817"/>
      </p:ext>
    </p:extLst>
  </p:cSld>
  <p:clrMapOvr>
    <a:masterClrMapping/>
  </p:clrMapOvr>
  <mc:AlternateContent xmlns:mc="http://schemas.openxmlformats.org/markup-compatibility/2006" xmlns:p14="http://schemas.microsoft.com/office/powerpoint/2010/main">
    <mc:Choice Requires="p14">
      <p:transition spd="slow" p14:dur="2000" advTm="69286"/>
    </mc:Choice>
    <mc:Fallback xmlns="">
      <p:transition spd="slow" advTm="6928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BD215771-5199-4678-8630-C37D76FA6A49}"/>
              </a:ext>
            </a:extLst>
          </p:cNvPr>
          <p:cNvSpPr/>
          <p:nvPr/>
        </p:nvSpPr>
        <p:spPr>
          <a:xfrm>
            <a:off x="0" y="1097280"/>
            <a:ext cx="12192000" cy="274320"/>
          </a:xfrm>
          <a:prstGeom prst="rect">
            <a:avLst/>
          </a:prstGeom>
          <a:gradFill flip="none" rotWithShape="1">
            <a:gsLst>
              <a:gs pos="10000">
                <a:schemeClr val="tx1">
                  <a:lumMod val="50000"/>
                  <a:lumOff val="50000"/>
                </a:schemeClr>
              </a:gs>
              <a:gs pos="49000">
                <a:schemeClr val="bg1">
                  <a:lumMod val="85000"/>
                </a:schemeClr>
              </a:gs>
              <a:gs pos="92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4" name="مجموعة 93">
            <a:extLst>
              <a:ext uri="{FF2B5EF4-FFF2-40B4-BE49-F238E27FC236}">
                <a16:creationId xmlns:a16="http://schemas.microsoft.com/office/drawing/2014/main" xmlns="" id="{3AC27F78-B4E7-4024-BE4A-7FE7C7BFBC01}"/>
              </a:ext>
            </a:extLst>
          </p:cNvPr>
          <p:cNvGrpSpPr/>
          <p:nvPr/>
        </p:nvGrpSpPr>
        <p:grpSpPr>
          <a:xfrm>
            <a:off x="6187330" y="1017806"/>
            <a:ext cx="1849121" cy="4695124"/>
            <a:chOff x="6169382" y="986473"/>
            <a:chExt cx="1849121" cy="5624823"/>
          </a:xfrm>
        </p:grpSpPr>
        <p:grpSp>
          <p:nvGrpSpPr>
            <p:cNvPr id="58" name="مجموعة 57">
              <a:extLst>
                <a:ext uri="{FF2B5EF4-FFF2-40B4-BE49-F238E27FC236}">
                  <a16:creationId xmlns:a16="http://schemas.microsoft.com/office/drawing/2014/main" xmlns="" id="{A6CB9403-8F49-42F2-9F3E-443E0ED8D8DD}"/>
                </a:ext>
              </a:extLst>
            </p:cNvPr>
            <p:cNvGrpSpPr/>
            <p:nvPr/>
          </p:nvGrpSpPr>
          <p:grpSpPr>
            <a:xfrm>
              <a:off x="6169382" y="986473"/>
              <a:ext cx="1849121" cy="5624823"/>
              <a:chOff x="6169382" y="986473"/>
              <a:chExt cx="1849121" cy="5624823"/>
            </a:xfrm>
          </p:grpSpPr>
          <p:grpSp>
            <p:nvGrpSpPr>
              <p:cNvPr id="28" name="مجموعة 27">
                <a:extLst>
                  <a:ext uri="{FF2B5EF4-FFF2-40B4-BE49-F238E27FC236}">
                    <a16:creationId xmlns:a16="http://schemas.microsoft.com/office/drawing/2014/main" xmlns="" id="{8B8B4560-BF16-40B1-AABE-39A3A3FE94DD}"/>
                  </a:ext>
                </a:extLst>
              </p:cNvPr>
              <p:cNvGrpSpPr/>
              <p:nvPr/>
            </p:nvGrpSpPr>
            <p:grpSpPr>
              <a:xfrm>
                <a:off x="6169382" y="986473"/>
                <a:ext cx="1849120" cy="5079047"/>
                <a:chOff x="4013199" y="986473"/>
                <a:chExt cx="1849120" cy="5079047"/>
              </a:xfrm>
            </p:grpSpPr>
            <p:sp>
              <p:nvSpPr>
                <p:cNvPr id="29" name="مستطيل 28">
                  <a:extLst>
                    <a:ext uri="{FF2B5EF4-FFF2-40B4-BE49-F238E27FC236}">
                      <a16:creationId xmlns:a16="http://schemas.microsoft.com/office/drawing/2014/main" xmlns="" id="{A443E346-BC00-4A9E-BE19-04AE755123FF}"/>
                    </a:ext>
                  </a:extLst>
                </p:cNvPr>
                <p:cNvSpPr/>
                <p:nvPr/>
              </p:nvSpPr>
              <p:spPr>
                <a:xfrm>
                  <a:off x="4704080" y="1371601"/>
                  <a:ext cx="467360" cy="767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سهم: خماسي 29">
                  <a:extLst>
                    <a:ext uri="{FF2B5EF4-FFF2-40B4-BE49-F238E27FC236}">
                      <a16:creationId xmlns:a16="http://schemas.microsoft.com/office/drawing/2014/main" xmlns="" id="{B7C144B5-EA40-466F-ADBE-50D567A1192A}"/>
                    </a:ext>
                  </a:extLst>
                </p:cNvPr>
                <p:cNvSpPr/>
                <p:nvPr/>
              </p:nvSpPr>
              <p:spPr>
                <a:xfrm rot="5400000">
                  <a:off x="2854959" y="3058160"/>
                  <a:ext cx="4165600" cy="1849120"/>
                </a:xfrm>
                <a:prstGeom prst="homePlate">
                  <a:avLst/>
                </a:prstGeom>
                <a:gradFill flip="none" rotWithShape="1">
                  <a:gsLst>
                    <a:gs pos="0">
                      <a:srgbClr val="008000"/>
                    </a:gs>
                    <a:gs pos="100000">
                      <a:srgbClr val="33CC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سهم: خماسي 30">
                  <a:extLst>
                    <a:ext uri="{FF2B5EF4-FFF2-40B4-BE49-F238E27FC236}">
                      <a16:creationId xmlns:a16="http://schemas.microsoft.com/office/drawing/2014/main" xmlns="" id="{F3025068-7AFD-47D1-B302-02BE9E01CCD8}"/>
                    </a:ext>
                  </a:extLst>
                </p:cNvPr>
                <p:cNvSpPr/>
                <p:nvPr/>
              </p:nvSpPr>
              <p:spPr>
                <a:xfrm rot="5400000">
                  <a:off x="3155588" y="3226374"/>
                  <a:ext cx="3586479" cy="1713227"/>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سهم: خماسي 31">
                  <a:extLst>
                    <a:ext uri="{FF2B5EF4-FFF2-40B4-BE49-F238E27FC236}">
                      <a16:creationId xmlns:a16="http://schemas.microsoft.com/office/drawing/2014/main" xmlns="" id="{8B5E3CCC-549A-4A0E-8D7E-5ADA456D3CE7}"/>
                    </a:ext>
                  </a:extLst>
                </p:cNvPr>
                <p:cNvSpPr/>
                <p:nvPr/>
              </p:nvSpPr>
              <p:spPr>
                <a:xfrm rot="5400000">
                  <a:off x="4558856" y="1068642"/>
                  <a:ext cx="767079" cy="609092"/>
                </a:xfrm>
                <a:prstGeom prst="homePlate">
                  <a:avLst/>
                </a:prstGeom>
                <a:gradFill flip="none" rotWithShape="1">
                  <a:gsLst>
                    <a:gs pos="0">
                      <a:srgbClr val="008000"/>
                    </a:gs>
                    <a:gs pos="100000">
                      <a:srgbClr val="33CC33"/>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مثلث قائم الزاوية 32">
                  <a:extLst>
                    <a:ext uri="{FF2B5EF4-FFF2-40B4-BE49-F238E27FC236}">
                      <a16:creationId xmlns:a16="http://schemas.microsoft.com/office/drawing/2014/main" xmlns="" id="{AA4F56C8-A8FB-4E5C-91DF-6E764C65512F}"/>
                    </a:ext>
                  </a:extLst>
                </p:cNvPr>
                <p:cNvSpPr/>
                <p:nvPr/>
              </p:nvSpPr>
              <p:spPr>
                <a:xfrm>
                  <a:off x="5246942" y="986473"/>
                  <a:ext cx="99313" cy="108585"/>
                </a:xfrm>
                <a:prstGeom prst="rtTriangle">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مثلث قائم الزاوية 33">
                  <a:extLst>
                    <a:ext uri="{FF2B5EF4-FFF2-40B4-BE49-F238E27FC236}">
                      <a16:creationId xmlns:a16="http://schemas.microsoft.com/office/drawing/2014/main" xmlns="" id="{9F315730-C8D5-4CC4-B8DE-E91A4506271B}"/>
                    </a:ext>
                  </a:extLst>
                </p:cNvPr>
                <p:cNvSpPr/>
                <p:nvPr/>
              </p:nvSpPr>
              <p:spPr>
                <a:xfrm rot="16200000">
                  <a:off x="4533900" y="989966"/>
                  <a:ext cx="99313" cy="108585"/>
                </a:xfrm>
                <a:prstGeom prst="rtTriangle">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شكل بيضاوي 51">
                <a:extLst>
                  <a:ext uri="{FF2B5EF4-FFF2-40B4-BE49-F238E27FC236}">
                    <a16:creationId xmlns:a16="http://schemas.microsoft.com/office/drawing/2014/main" xmlns="" id="{F08E434C-6D33-4CAD-A2CB-7ACA792C1D1E}"/>
                  </a:ext>
                </a:extLst>
              </p:cNvPr>
              <p:cNvSpPr/>
              <p:nvPr/>
            </p:nvSpPr>
            <p:spPr>
              <a:xfrm>
                <a:off x="6225074" y="6377616"/>
                <a:ext cx="1793429" cy="23368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4" name="مربع نص 63">
              <a:extLst>
                <a:ext uri="{FF2B5EF4-FFF2-40B4-BE49-F238E27FC236}">
                  <a16:creationId xmlns:a16="http://schemas.microsoft.com/office/drawing/2014/main" xmlns="" id="{E679013D-295D-41CA-BEC1-FEC5D74721E2}"/>
                </a:ext>
              </a:extLst>
            </p:cNvPr>
            <p:cNvSpPr txBox="1"/>
            <p:nvPr/>
          </p:nvSpPr>
          <p:spPr>
            <a:xfrm>
              <a:off x="6775104" y="1058546"/>
              <a:ext cx="632398" cy="523220"/>
            </a:xfrm>
            <a:prstGeom prst="rect">
              <a:avLst/>
            </a:prstGeom>
            <a:noFill/>
          </p:spPr>
          <p:txBody>
            <a:bodyPr wrap="square" rtlCol="0">
              <a:spAutoFit/>
            </a:bodyPr>
            <a:lstStyle/>
            <a:p>
              <a:pPr algn="ctr"/>
              <a:r>
                <a:rPr lang="fr-FR" sz="2800" b="1" dirty="0">
                  <a:solidFill>
                    <a:schemeClr val="bg1"/>
                  </a:solidFill>
                </a:rPr>
                <a:t>04</a:t>
              </a:r>
            </a:p>
          </p:txBody>
        </p:sp>
        <p:sp>
          <p:nvSpPr>
            <p:cNvPr id="73" name="مربع نص 72">
              <a:extLst>
                <a:ext uri="{FF2B5EF4-FFF2-40B4-BE49-F238E27FC236}">
                  <a16:creationId xmlns:a16="http://schemas.microsoft.com/office/drawing/2014/main" xmlns="" id="{9B6CA428-3D58-4165-929E-3131AD0622A8}"/>
                </a:ext>
              </a:extLst>
            </p:cNvPr>
            <p:cNvSpPr txBox="1"/>
            <p:nvPr/>
          </p:nvSpPr>
          <p:spPr>
            <a:xfrm>
              <a:off x="6213132" y="2350343"/>
              <a:ext cx="1713228" cy="1438011"/>
            </a:xfrm>
            <a:prstGeom prst="rect">
              <a:avLst/>
            </a:prstGeom>
            <a:noFill/>
          </p:spPr>
          <p:txBody>
            <a:bodyPr wrap="square" rtlCol="0">
              <a:spAutoFit/>
            </a:bodyPr>
            <a:lstStyle/>
            <a:p>
              <a:pPr algn="ctr"/>
              <a:r>
                <a:rPr lang="ar-DZ" b="1" dirty="0" smtClean="0">
                  <a:solidFill>
                    <a:srgbClr val="018201"/>
                  </a:solidFill>
                  <a:latin typeface="Arial" panose="020B0604020202020204" pitchFamily="34" charset="0"/>
                  <a:cs typeface="Arial" panose="020B0604020202020204" pitchFamily="34" charset="0"/>
                </a:rPr>
                <a:t>يشترط </a:t>
              </a:r>
            </a:p>
            <a:p>
              <a:pPr algn="ctr"/>
              <a:r>
                <a:rPr lang="ar-DZ" b="1" dirty="0" smtClean="0">
                  <a:solidFill>
                    <a:srgbClr val="018201"/>
                  </a:solidFill>
                  <a:latin typeface="Arial" panose="020B0604020202020204" pitchFamily="34" charset="0"/>
                  <a:cs typeface="Arial" panose="020B0604020202020204" pitchFamily="34" charset="0"/>
                </a:rPr>
                <a:t>ان</a:t>
              </a:r>
            </a:p>
            <a:p>
              <a:pPr algn="ctr"/>
              <a:r>
                <a:rPr lang="ar-DZ" b="1" dirty="0" smtClean="0">
                  <a:solidFill>
                    <a:srgbClr val="018201"/>
                  </a:solidFill>
                  <a:latin typeface="Arial" panose="020B0604020202020204" pitchFamily="34" charset="0"/>
                  <a:cs typeface="Arial" panose="020B0604020202020204" pitchFamily="34" charset="0"/>
                </a:rPr>
                <a:t> يكون</a:t>
              </a:r>
            </a:p>
            <a:p>
              <a:pPr algn="ctr"/>
              <a:r>
                <a:rPr lang="ar-DZ" b="1" dirty="0" smtClean="0">
                  <a:solidFill>
                    <a:srgbClr val="018201"/>
                  </a:solidFill>
                  <a:latin typeface="Arial" panose="020B0604020202020204" pitchFamily="34" charset="0"/>
                  <a:cs typeface="Arial" panose="020B0604020202020204" pitchFamily="34" charset="0"/>
                </a:rPr>
                <a:t> معلوما</a:t>
              </a:r>
              <a:r>
                <a:rPr lang="ar-DZ" b="1" dirty="0" smtClean="0">
                  <a:solidFill>
                    <a:srgbClr val="018201"/>
                  </a:solidFill>
                </a:rPr>
                <a:t> </a:t>
              </a:r>
              <a:endParaRPr lang="fr-FR" b="1" dirty="0">
                <a:solidFill>
                  <a:srgbClr val="018201"/>
                </a:solidFill>
              </a:endParaRPr>
            </a:p>
          </p:txBody>
        </p:sp>
      </p:grpSp>
      <p:grpSp>
        <p:nvGrpSpPr>
          <p:cNvPr id="93" name="مجموعة 92">
            <a:extLst>
              <a:ext uri="{FF2B5EF4-FFF2-40B4-BE49-F238E27FC236}">
                <a16:creationId xmlns:a16="http://schemas.microsoft.com/office/drawing/2014/main" xmlns="" id="{961B9030-4535-41F2-9994-FD0619FB120E}"/>
              </a:ext>
            </a:extLst>
          </p:cNvPr>
          <p:cNvGrpSpPr/>
          <p:nvPr/>
        </p:nvGrpSpPr>
        <p:grpSpPr>
          <a:xfrm>
            <a:off x="4079116" y="1065643"/>
            <a:ext cx="1849120" cy="4434613"/>
            <a:chOff x="4163723" y="986473"/>
            <a:chExt cx="1849120" cy="5312727"/>
          </a:xfrm>
        </p:grpSpPr>
        <p:grpSp>
          <p:nvGrpSpPr>
            <p:cNvPr id="57" name="مجموعة 56">
              <a:extLst>
                <a:ext uri="{FF2B5EF4-FFF2-40B4-BE49-F238E27FC236}">
                  <a16:creationId xmlns:a16="http://schemas.microsoft.com/office/drawing/2014/main" xmlns="" id="{A0643E3F-43ED-427F-B04C-9CAA7B9530D9}"/>
                </a:ext>
              </a:extLst>
            </p:cNvPr>
            <p:cNvGrpSpPr/>
            <p:nvPr/>
          </p:nvGrpSpPr>
          <p:grpSpPr>
            <a:xfrm>
              <a:off x="4163723" y="986473"/>
              <a:ext cx="1849120" cy="5312727"/>
              <a:chOff x="4163723" y="986473"/>
              <a:chExt cx="1849120" cy="5312727"/>
            </a:xfrm>
          </p:grpSpPr>
          <p:grpSp>
            <p:nvGrpSpPr>
              <p:cNvPr id="21" name="مجموعة 20">
                <a:extLst>
                  <a:ext uri="{FF2B5EF4-FFF2-40B4-BE49-F238E27FC236}">
                    <a16:creationId xmlns:a16="http://schemas.microsoft.com/office/drawing/2014/main" xmlns="" id="{BBEAD666-0237-447C-B51B-D27F3531398B}"/>
                  </a:ext>
                </a:extLst>
              </p:cNvPr>
              <p:cNvGrpSpPr/>
              <p:nvPr/>
            </p:nvGrpSpPr>
            <p:grpSpPr>
              <a:xfrm>
                <a:off x="4163723" y="986473"/>
                <a:ext cx="1849120" cy="5146367"/>
                <a:chOff x="4013201" y="986473"/>
                <a:chExt cx="1849120" cy="5146367"/>
              </a:xfrm>
            </p:grpSpPr>
            <p:sp>
              <p:nvSpPr>
                <p:cNvPr id="22" name="مستطيل 21">
                  <a:extLst>
                    <a:ext uri="{FF2B5EF4-FFF2-40B4-BE49-F238E27FC236}">
                      <a16:creationId xmlns:a16="http://schemas.microsoft.com/office/drawing/2014/main" xmlns="" id="{606924D3-5F81-45EA-86D0-81F99D5732BB}"/>
                    </a:ext>
                  </a:extLst>
                </p:cNvPr>
                <p:cNvSpPr/>
                <p:nvPr/>
              </p:nvSpPr>
              <p:spPr>
                <a:xfrm>
                  <a:off x="4704080" y="1371601"/>
                  <a:ext cx="467360" cy="7670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سهم: خماسي 22">
                  <a:extLst>
                    <a:ext uri="{FF2B5EF4-FFF2-40B4-BE49-F238E27FC236}">
                      <a16:creationId xmlns:a16="http://schemas.microsoft.com/office/drawing/2014/main" xmlns="" id="{7609696B-E84A-4479-AE00-9C3266697070}"/>
                    </a:ext>
                  </a:extLst>
                </p:cNvPr>
                <p:cNvSpPr/>
                <p:nvPr/>
              </p:nvSpPr>
              <p:spPr>
                <a:xfrm rot="5400000">
                  <a:off x="2821300" y="3091820"/>
                  <a:ext cx="4232921" cy="1849120"/>
                </a:xfrm>
                <a:prstGeom prst="homePlate">
                  <a:avLst/>
                </a:prstGeom>
                <a:gradFill flip="none" rotWithShape="1">
                  <a:gsLst>
                    <a:gs pos="0">
                      <a:srgbClr val="FF0000"/>
                    </a:gs>
                    <a:gs pos="100000">
                      <a:srgbClr val="FF99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سهم: خماسي 23">
                  <a:extLst>
                    <a:ext uri="{FF2B5EF4-FFF2-40B4-BE49-F238E27FC236}">
                      <a16:creationId xmlns:a16="http://schemas.microsoft.com/office/drawing/2014/main" xmlns="" id="{20E75886-6401-4CA4-81E4-20D45E1B3D13}"/>
                    </a:ext>
                  </a:extLst>
                </p:cNvPr>
                <p:cNvSpPr/>
                <p:nvPr/>
              </p:nvSpPr>
              <p:spPr>
                <a:xfrm rot="5400000">
                  <a:off x="3006544" y="3116764"/>
                  <a:ext cx="3862432" cy="1713227"/>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سهم: خماسي 24">
                  <a:extLst>
                    <a:ext uri="{FF2B5EF4-FFF2-40B4-BE49-F238E27FC236}">
                      <a16:creationId xmlns:a16="http://schemas.microsoft.com/office/drawing/2014/main" xmlns="" id="{25B65283-1D6B-4C27-813D-1DB971A16E42}"/>
                    </a:ext>
                  </a:extLst>
                </p:cNvPr>
                <p:cNvSpPr/>
                <p:nvPr/>
              </p:nvSpPr>
              <p:spPr>
                <a:xfrm rot="5400000">
                  <a:off x="4558856" y="1068642"/>
                  <a:ext cx="767079" cy="609092"/>
                </a:xfrm>
                <a:prstGeom prst="homePlate">
                  <a:avLst/>
                </a:prstGeom>
                <a:gradFill flip="none" rotWithShape="1">
                  <a:gsLst>
                    <a:gs pos="0">
                      <a:srgbClr val="FF0000"/>
                    </a:gs>
                    <a:gs pos="100000">
                      <a:srgbClr val="FF9933"/>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مثلث قائم الزاوية 25">
                  <a:extLst>
                    <a:ext uri="{FF2B5EF4-FFF2-40B4-BE49-F238E27FC236}">
                      <a16:creationId xmlns:a16="http://schemas.microsoft.com/office/drawing/2014/main" xmlns="" id="{175CAFF2-F2F3-4997-9628-3800E951C7A4}"/>
                    </a:ext>
                  </a:extLst>
                </p:cNvPr>
                <p:cNvSpPr/>
                <p:nvPr/>
              </p:nvSpPr>
              <p:spPr>
                <a:xfrm>
                  <a:off x="5246942" y="986473"/>
                  <a:ext cx="99313" cy="108585"/>
                </a:xfrm>
                <a:prstGeom prst="rtTriangle">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مثلث قائم الزاوية 26">
                  <a:extLst>
                    <a:ext uri="{FF2B5EF4-FFF2-40B4-BE49-F238E27FC236}">
                      <a16:creationId xmlns:a16="http://schemas.microsoft.com/office/drawing/2014/main" xmlns="" id="{0033D8FE-7450-4730-AB95-D8BE1BB11CE6}"/>
                    </a:ext>
                  </a:extLst>
                </p:cNvPr>
                <p:cNvSpPr/>
                <p:nvPr/>
              </p:nvSpPr>
              <p:spPr>
                <a:xfrm rot="16200000">
                  <a:off x="4533900" y="989966"/>
                  <a:ext cx="99313" cy="108585"/>
                </a:xfrm>
                <a:prstGeom prst="rtTriangle">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1" name="شكل بيضاوي 50">
                <a:extLst>
                  <a:ext uri="{FF2B5EF4-FFF2-40B4-BE49-F238E27FC236}">
                    <a16:creationId xmlns:a16="http://schemas.microsoft.com/office/drawing/2014/main" xmlns="" id="{B6D7272B-F919-43E2-9970-5479FB5851A2}"/>
                  </a:ext>
                </a:extLst>
              </p:cNvPr>
              <p:cNvSpPr/>
              <p:nvPr/>
            </p:nvSpPr>
            <p:spPr>
              <a:xfrm>
                <a:off x="4184041" y="6065520"/>
                <a:ext cx="1793429" cy="23368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3" name="مربع نص 62">
              <a:extLst>
                <a:ext uri="{FF2B5EF4-FFF2-40B4-BE49-F238E27FC236}">
                  <a16:creationId xmlns:a16="http://schemas.microsoft.com/office/drawing/2014/main" xmlns="" id="{D1CEAEB3-20B1-472B-BB3C-00CDC25B9142}"/>
                </a:ext>
              </a:extLst>
            </p:cNvPr>
            <p:cNvSpPr txBox="1"/>
            <p:nvPr/>
          </p:nvSpPr>
          <p:spPr>
            <a:xfrm>
              <a:off x="4774175" y="1058546"/>
              <a:ext cx="632398" cy="523220"/>
            </a:xfrm>
            <a:prstGeom prst="rect">
              <a:avLst/>
            </a:prstGeom>
            <a:noFill/>
          </p:spPr>
          <p:txBody>
            <a:bodyPr wrap="square" rtlCol="0">
              <a:spAutoFit/>
            </a:bodyPr>
            <a:lstStyle/>
            <a:p>
              <a:pPr algn="ctr"/>
              <a:r>
                <a:rPr lang="fr-FR" sz="2800" b="1" dirty="0">
                  <a:solidFill>
                    <a:schemeClr val="bg1"/>
                  </a:solidFill>
                </a:rPr>
                <a:t>03</a:t>
              </a:r>
            </a:p>
          </p:txBody>
        </p:sp>
        <p:sp>
          <p:nvSpPr>
            <p:cNvPr id="71" name="مربع نص 70">
              <a:extLst>
                <a:ext uri="{FF2B5EF4-FFF2-40B4-BE49-F238E27FC236}">
                  <a16:creationId xmlns:a16="http://schemas.microsoft.com/office/drawing/2014/main" xmlns="" id="{19DB9321-0509-4258-A945-3642D5A6C3D3}"/>
                </a:ext>
              </a:extLst>
            </p:cNvPr>
            <p:cNvSpPr txBox="1"/>
            <p:nvPr/>
          </p:nvSpPr>
          <p:spPr>
            <a:xfrm>
              <a:off x="4182162" y="2224787"/>
              <a:ext cx="1713228" cy="774313"/>
            </a:xfrm>
            <a:prstGeom prst="rect">
              <a:avLst/>
            </a:prstGeom>
            <a:noFill/>
          </p:spPr>
          <p:txBody>
            <a:bodyPr wrap="square" rtlCol="0">
              <a:spAutoFit/>
            </a:bodyPr>
            <a:lstStyle/>
            <a:p>
              <a:pPr algn="ctr"/>
              <a:r>
                <a:rPr lang="ar-DZ" b="1" dirty="0" smtClean="0">
                  <a:solidFill>
                    <a:schemeClr val="accent4"/>
                  </a:solidFill>
                  <a:latin typeface="Arial" panose="020B0604020202020204" pitchFamily="34" charset="0"/>
                  <a:cs typeface="Arial" panose="020B0604020202020204" pitchFamily="34" charset="0"/>
                </a:rPr>
                <a:t>يجوز أن تكون منفعة عامة لعين معينة</a:t>
              </a:r>
              <a:endParaRPr lang="fr-FR" b="1" dirty="0">
                <a:solidFill>
                  <a:schemeClr val="accent4"/>
                </a:solidFill>
                <a:latin typeface="Arial" panose="020B0604020202020204" pitchFamily="34" charset="0"/>
                <a:cs typeface="Arial" panose="020B0604020202020204" pitchFamily="34" charset="0"/>
              </a:endParaRPr>
            </a:p>
          </p:txBody>
        </p:sp>
        <p:sp>
          <p:nvSpPr>
            <p:cNvPr id="72" name="مربع نص 71">
              <a:extLst>
                <a:ext uri="{FF2B5EF4-FFF2-40B4-BE49-F238E27FC236}">
                  <a16:creationId xmlns:a16="http://schemas.microsoft.com/office/drawing/2014/main" xmlns="" id="{4969D9C0-76E3-4E30-829D-DDBEF1F83A9C}"/>
                </a:ext>
              </a:extLst>
            </p:cNvPr>
            <p:cNvSpPr txBox="1"/>
            <p:nvPr/>
          </p:nvSpPr>
          <p:spPr>
            <a:xfrm>
              <a:off x="4307008" y="3299496"/>
              <a:ext cx="1547494" cy="1290522"/>
            </a:xfrm>
            <a:prstGeom prst="rect">
              <a:avLst/>
            </a:prstGeom>
            <a:noFill/>
          </p:spPr>
          <p:txBody>
            <a:bodyPr wrap="square" rtlCol="0">
              <a:spAutoFit/>
            </a:bodyPr>
            <a:lstStyle/>
            <a:p>
              <a:pPr algn="ctr"/>
              <a:r>
                <a:rPr lang="ar-DZ" sz="1600" b="1" dirty="0" smtClean="0">
                  <a:latin typeface="Arial" panose="020B0604020202020204" pitchFamily="34" charset="0"/>
                  <a:cs typeface="Arial" panose="020B0604020202020204" pitchFamily="34" charset="0"/>
                </a:rPr>
                <a:t>يعتبر تسليم العين التي هي محل المنفعة قبضا معجلا لرأس المال </a:t>
              </a:r>
              <a:endParaRPr lang="fr-FR" sz="1600" b="1" dirty="0">
                <a:latin typeface="Arial" panose="020B0604020202020204" pitchFamily="34" charset="0"/>
                <a:cs typeface="Arial" panose="020B0604020202020204" pitchFamily="34" charset="0"/>
              </a:endParaRPr>
            </a:p>
          </p:txBody>
        </p:sp>
      </p:grpSp>
      <p:grpSp>
        <p:nvGrpSpPr>
          <p:cNvPr id="92" name="مجموعة 91">
            <a:extLst>
              <a:ext uri="{FF2B5EF4-FFF2-40B4-BE49-F238E27FC236}">
                <a16:creationId xmlns:a16="http://schemas.microsoft.com/office/drawing/2014/main" xmlns="" id="{5B3B7AF8-F66B-431A-A97C-82D6E5956D81}"/>
              </a:ext>
            </a:extLst>
          </p:cNvPr>
          <p:cNvGrpSpPr/>
          <p:nvPr/>
        </p:nvGrpSpPr>
        <p:grpSpPr>
          <a:xfrm>
            <a:off x="2043333" y="1029836"/>
            <a:ext cx="1849120" cy="4331557"/>
            <a:chOff x="2158058" y="986473"/>
            <a:chExt cx="1849120" cy="5312727"/>
          </a:xfrm>
        </p:grpSpPr>
        <p:grpSp>
          <p:nvGrpSpPr>
            <p:cNvPr id="56" name="مجموعة 55">
              <a:extLst>
                <a:ext uri="{FF2B5EF4-FFF2-40B4-BE49-F238E27FC236}">
                  <a16:creationId xmlns:a16="http://schemas.microsoft.com/office/drawing/2014/main" xmlns="" id="{C23304E5-43E2-4BC7-B1C2-57076153FD13}"/>
                </a:ext>
              </a:extLst>
            </p:cNvPr>
            <p:cNvGrpSpPr/>
            <p:nvPr/>
          </p:nvGrpSpPr>
          <p:grpSpPr>
            <a:xfrm>
              <a:off x="2158058" y="986473"/>
              <a:ext cx="1849120" cy="5312727"/>
              <a:chOff x="2158058" y="986473"/>
              <a:chExt cx="1849120" cy="5312727"/>
            </a:xfrm>
          </p:grpSpPr>
          <p:grpSp>
            <p:nvGrpSpPr>
              <p:cNvPr id="13" name="مجموعة 12">
                <a:extLst>
                  <a:ext uri="{FF2B5EF4-FFF2-40B4-BE49-F238E27FC236}">
                    <a16:creationId xmlns:a16="http://schemas.microsoft.com/office/drawing/2014/main" xmlns="" id="{546C5D24-509F-43CD-BCE1-FAFA9112ACEA}"/>
                  </a:ext>
                </a:extLst>
              </p:cNvPr>
              <p:cNvGrpSpPr/>
              <p:nvPr/>
            </p:nvGrpSpPr>
            <p:grpSpPr>
              <a:xfrm>
                <a:off x="2158058" y="986473"/>
                <a:ext cx="1849120" cy="5243808"/>
                <a:chOff x="4013197" y="986473"/>
                <a:chExt cx="1849120" cy="5243808"/>
              </a:xfrm>
            </p:grpSpPr>
            <p:sp>
              <p:nvSpPr>
                <p:cNvPr id="12" name="مستطيل 11">
                  <a:extLst>
                    <a:ext uri="{FF2B5EF4-FFF2-40B4-BE49-F238E27FC236}">
                      <a16:creationId xmlns:a16="http://schemas.microsoft.com/office/drawing/2014/main" xmlns="" id="{BDE00121-FDD9-4BA0-8BFE-5C048E4036C4}"/>
                    </a:ext>
                  </a:extLst>
                </p:cNvPr>
                <p:cNvSpPr/>
                <p:nvPr/>
              </p:nvSpPr>
              <p:spPr>
                <a:xfrm>
                  <a:off x="4704080" y="1371601"/>
                  <a:ext cx="467360" cy="76708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سهم: خماسي 4">
                  <a:extLst>
                    <a:ext uri="{FF2B5EF4-FFF2-40B4-BE49-F238E27FC236}">
                      <a16:creationId xmlns:a16="http://schemas.microsoft.com/office/drawing/2014/main" xmlns="" id="{0922AFC2-AE71-41E0-8E21-45C65AC4849F}"/>
                    </a:ext>
                  </a:extLst>
                </p:cNvPr>
                <p:cNvSpPr/>
                <p:nvPr/>
              </p:nvSpPr>
              <p:spPr>
                <a:xfrm rot="5400000">
                  <a:off x="2772577" y="3140541"/>
                  <a:ext cx="4330360" cy="1849120"/>
                </a:xfrm>
                <a:prstGeom prst="homePlate">
                  <a:avLst/>
                </a:prstGeom>
                <a:gradFill flip="none" rotWithShape="1">
                  <a:gsLst>
                    <a:gs pos="0">
                      <a:srgbClr val="000066"/>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سهم: خماسي 5">
                  <a:extLst>
                    <a:ext uri="{FF2B5EF4-FFF2-40B4-BE49-F238E27FC236}">
                      <a16:creationId xmlns:a16="http://schemas.microsoft.com/office/drawing/2014/main" xmlns="" id="{454A1E36-52BF-4252-AD17-8BC5F794C294}"/>
                    </a:ext>
                  </a:extLst>
                </p:cNvPr>
                <p:cNvSpPr/>
                <p:nvPr/>
              </p:nvSpPr>
              <p:spPr>
                <a:xfrm rot="5400000">
                  <a:off x="2969933" y="3153371"/>
                  <a:ext cx="3935649" cy="1713227"/>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سهم: خماسي 6">
                  <a:extLst>
                    <a:ext uri="{FF2B5EF4-FFF2-40B4-BE49-F238E27FC236}">
                      <a16:creationId xmlns:a16="http://schemas.microsoft.com/office/drawing/2014/main" xmlns="" id="{3647A8ED-74EC-4A0E-990F-D8F0A384E9B3}"/>
                    </a:ext>
                  </a:extLst>
                </p:cNvPr>
                <p:cNvSpPr/>
                <p:nvPr/>
              </p:nvSpPr>
              <p:spPr>
                <a:xfrm rot="5400000">
                  <a:off x="4558856" y="1068642"/>
                  <a:ext cx="767079" cy="609092"/>
                </a:xfrm>
                <a:prstGeom prst="homePlate">
                  <a:avLst/>
                </a:prstGeom>
                <a:gradFill flip="none" rotWithShape="1">
                  <a:gsLst>
                    <a:gs pos="0">
                      <a:srgbClr val="000066"/>
                    </a:gs>
                    <a:gs pos="100000">
                      <a:srgbClr val="0000FF"/>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مثلث قائم الزاوية 7">
                  <a:extLst>
                    <a:ext uri="{FF2B5EF4-FFF2-40B4-BE49-F238E27FC236}">
                      <a16:creationId xmlns:a16="http://schemas.microsoft.com/office/drawing/2014/main" xmlns="" id="{FF39157A-42B2-4E38-8CC5-76A1D5726D9F}"/>
                    </a:ext>
                  </a:extLst>
                </p:cNvPr>
                <p:cNvSpPr/>
                <p:nvPr/>
              </p:nvSpPr>
              <p:spPr>
                <a:xfrm>
                  <a:off x="5246942" y="986473"/>
                  <a:ext cx="99313" cy="10858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مثلث قائم الزاوية 8">
                  <a:extLst>
                    <a:ext uri="{FF2B5EF4-FFF2-40B4-BE49-F238E27FC236}">
                      <a16:creationId xmlns:a16="http://schemas.microsoft.com/office/drawing/2014/main" xmlns="" id="{49DD379E-8946-476C-B554-0FD308E6103B}"/>
                    </a:ext>
                  </a:extLst>
                </p:cNvPr>
                <p:cNvSpPr/>
                <p:nvPr/>
              </p:nvSpPr>
              <p:spPr>
                <a:xfrm rot="16200000">
                  <a:off x="4533900" y="989966"/>
                  <a:ext cx="99313" cy="10858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0" name="شكل بيضاوي 49">
                <a:extLst>
                  <a:ext uri="{FF2B5EF4-FFF2-40B4-BE49-F238E27FC236}">
                    <a16:creationId xmlns:a16="http://schemas.microsoft.com/office/drawing/2014/main" xmlns="" id="{C5C87BD8-2DD4-4A91-AD14-9BD584F0EA04}"/>
                  </a:ext>
                </a:extLst>
              </p:cNvPr>
              <p:cNvSpPr/>
              <p:nvPr/>
            </p:nvSpPr>
            <p:spPr>
              <a:xfrm>
                <a:off x="2185906" y="6065520"/>
                <a:ext cx="1793429" cy="23368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2" name="مربع نص 61">
              <a:extLst>
                <a:ext uri="{FF2B5EF4-FFF2-40B4-BE49-F238E27FC236}">
                  <a16:creationId xmlns:a16="http://schemas.microsoft.com/office/drawing/2014/main" xmlns="" id="{CE5B387E-7AD1-4FE3-94FB-9757DC2BA860}"/>
                </a:ext>
              </a:extLst>
            </p:cNvPr>
            <p:cNvSpPr txBox="1"/>
            <p:nvPr/>
          </p:nvSpPr>
          <p:spPr>
            <a:xfrm>
              <a:off x="2773246" y="1058546"/>
              <a:ext cx="632398" cy="523220"/>
            </a:xfrm>
            <a:prstGeom prst="rect">
              <a:avLst/>
            </a:prstGeom>
            <a:noFill/>
          </p:spPr>
          <p:txBody>
            <a:bodyPr wrap="square" rtlCol="0">
              <a:spAutoFit/>
            </a:bodyPr>
            <a:lstStyle/>
            <a:p>
              <a:pPr algn="ctr"/>
              <a:r>
                <a:rPr lang="fr-FR" sz="2800" b="1" dirty="0">
                  <a:solidFill>
                    <a:schemeClr val="bg1"/>
                  </a:solidFill>
                </a:rPr>
                <a:t>02</a:t>
              </a:r>
            </a:p>
          </p:txBody>
        </p:sp>
        <p:sp>
          <p:nvSpPr>
            <p:cNvPr id="69" name="مربع نص 68">
              <a:extLst>
                <a:ext uri="{FF2B5EF4-FFF2-40B4-BE49-F238E27FC236}">
                  <a16:creationId xmlns:a16="http://schemas.microsoft.com/office/drawing/2014/main" xmlns="" id="{02151205-EB79-4917-AC42-FAD8DD25D3AF}"/>
                </a:ext>
              </a:extLst>
            </p:cNvPr>
            <p:cNvSpPr txBox="1"/>
            <p:nvPr/>
          </p:nvSpPr>
          <p:spPr>
            <a:xfrm>
              <a:off x="2253917" y="2204207"/>
              <a:ext cx="1713228" cy="792736"/>
            </a:xfrm>
            <a:prstGeom prst="rect">
              <a:avLst/>
            </a:prstGeom>
            <a:noFill/>
          </p:spPr>
          <p:txBody>
            <a:bodyPr wrap="square" rtlCol="0">
              <a:spAutoFit/>
            </a:bodyPr>
            <a:lstStyle/>
            <a:p>
              <a:pPr algn="ctr"/>
              <a:r>
                <a:rPr lang="ar-DZ" b="1" dirty="0" smtClean="0">
                  <a:latin typeface="Arial" panose="020B0604020202020204" pitchFamily="34" charset="0"/>
                  <a:cs typeface="Arial" panose="020B0604020202020204" pitchFamily="34" charset="0"/>
                </a:rPr>
                <a:t>يجوز أن تكون من </a:t>
              </a:r>
              <a:r>
                <a:rPr lang="ar-DZ" b="1" dirty="0" err="1" smtClean="0">
                  <a:latin typeface="Arial" panose="020B0604020202020204" pitchFamily="34" charset="0"/>
                  <a:cs typeface="Arial" panose="020B0604020202020204" pitchFamily="34" charset="0"/>
                </a:rPr>
                <a:t>القيميات</a:t>
              </a:r>
              <a:endParaRPr lang="fr-FR" b="1" dirty="0">
                <a:latin typeface="Arial" panose="020B0604020202020204" pitchFamily="34" charset="0"/>
                <a:cs typeface="Arial" panose="020B0604020202020204" pitchFamily="34" charset="0"/>
              </a:endParaRPr>
            </a:p>
          </p:txBody>
        </p:sp>
        <p:sp>
          <p:nvSpPr>
            <p:cNvPr id="70" name="مربع نص 69">
              <a:extLst>
                <a:ext uri="{FF2B5EF4-FFF2-40B4-BE49-F238E27FC236}">
                  <a16:creationId xmlns:a16="http://schemas.microsoft.com/office/drawing/2014/main" xmlns="" id="{5EA76BA5-49CC-4C0D-9660-BC3199D7970A}"/>
                </a:ext>
              </a:extLst>
            </p:cNvPr>
            <p:cNvSpPr txBox="1"/>
            <p:nvPr/>
          </p:nvSpPr>
          <p:spPr>
            <a:xfrm>
              <a:off x="2308939" y="2933730"/>
              <a:ext cx="1547494" cy="461665"/>
            </a:xfrm>
            <a:prstGeom prst="rect">
              <a:avLst/>
            </a:prstGeom>
            <a:noFill/>
          </p:spPr>
          <p:txBody>
            <a:bodyPr wrap="square" rtlCol="0">
              <a:spAutoFit/>
            </a:bodyPr>
            <a:lstStyle/>
            <a:p>
              <a:pPr algn="ctr"/>
              <a:endParaRPr lang="fr-FR" sz="2400" b="1" dirty="0"/>
            </a:p>
          </p:txBody>
        </p:sp>
      </p:grpSp>
      <p:grpSp>
        <p:nvGrpSpPr>
          <p:cNvPr id="91" name="مجموعة 90">
            <a:extLst>
              <a:ext uri="{FF2B5EF4-FFF2-40B4-BE49-F238E27FC236}">
                <a16:creationId xmlns:a16="http://schemas.microsoft.com/office/drawing/2014/main" xmlns="" id="{57A7A483-5AA5-4F26-85A1-F9AA740476A4}"/>
              </a:ext>
            </a:extLst>
          </p:cNvPr>
          <p:cNvGrpSpPr/>
          <p:nvPr/>
        </p:nvGrpSpPr>
        <p:grpSpPr>
          <a:xfrm>
            <a:off x="22856" y="1017806"/>
            <a:ext cx="1849120" cy="4434613"/>
            <a:chOff x="152400" y="986473"/>
            <a:chExt cx="1849120" cy="5312727"/>
          </a:xfrm>
        </p:grpSpPr>
        <p:grpSp>
          <p:nvGrpSpPr>
            <p:cNvPr id="55" name="مجموعة 54">
              <a:extLst>
                <a:ext uri="{FF2B5EF4-FFF2-40B4-BE49-F238E27FC236}">
                  <a16:creationId xmlns:a16="http://schemas.microsoft.com/office/drawing/2014/main" xmlns="" id="{33954A3A-FFC8-4BFB-88E8-5B28718302E6}"/>
                </a:ext>
              </a:extLst>
            </p:cNvPr>
            <p:cNvGrpSpPr/>
            <p:nvPr/>
          </p:nvGrpSpPr>
          <p:grpSpPr>
            <a:xfrm>
              <a:off x="152400" y="986473"/>
              <a:ext cx="1849120" cy="5312727"/>
              <a:chOff x="152400" y="986473"/>
              <a:chExt cx="1849120" cy="5312727"/>
            </a:xfrm>
          </p:grpSpPr>
          <p:grpSp>
            <p:nvGrpSpPr>
              <p:cNvPr id="14" name="مجموعة 13">
                <a:extLst>
                  <a:ext uri="{FF2B5EF4-FFF2-40B4-BE49-F238E27FC236}">
                    <a16:creationId xmlns:a16="http://schemas.microsoft.com/office/drawing/2014/main" xmlns="" id="{0C695287-9B41-48CF-8A6F-FD7F2CC7EA49}"/>
                  </a:ext>
                </a:extLst>
              </p:cNvPr>
              <p:cNvGrpSpPr/>
              <p:nvPr/>
            </p:nvGrpSpPr>
            <p:grpSpPr>
              <a:xfrm>
                <a:off x="152400" y="986473"/>
                <a:ext cx="1849120" cy="5136357"/>
                <a:chOff x="4013200" y="986473"/>
                <a:chExt cx="1849120" cy="5136357"/>
              </a:xfrm>
            </p:grpSpPr>
            <p:sp>
              <p:nvSpPr>
                <p:cNvPr id="15" name="مستطيل 14">
                  <a:extLst>
                    <a:ext uri="{FF2B5EF4-FFF2-40B4-BE49-F238E27FC236}">
                      <a16:creationId xmlns:a16="http://schemas.microsoft.com/office/drawing/2014/main" xmlns="" id="{3391DB26-AA71-40E7-B8FA-18DE4B0156A6}"/>
                    </a:ext>
                  </a:extLst>
                </p:cNvPr>
                <p:cNvSpPr/>
                <p:nvPr/>
              </p:nvSpPr>
              <p:spPr>
                <a:xfrm>
                  <a:off x="4704080" y="1371601"/>
                  <a:ext cx="467360" cy="76708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سهم: خماسي 15">
                  <a:extLst>
                    <a:ext uri="{FF2B5EF4-FFF2-40B4-BE49-F238E27FC236}">
                      <a16:creationId xmlns:a16="http://schemas.microsoft.com/office/drawing/2014/main" xmlns="" id="{2ACADC25-F456-45EC-BD85-75E6356F227D}"/>
                    </a:ext>
                  </a:extLst>
                </p:cNvPr>
                <p:cNvSpPr/>
                <p:nvPr/>
              </p:nvSpPr>
              <p:spPr>
                <a:xfrm rot="5400000">
                  <a:off x="2826305" y="3086815"/>
                  <a:ext cx="4222910" cy="1849120"/>
                </a:xfrm>
                <a:prstGeom prst="homePlate">
                  <a:avLst/>
                </a:prstGeom>
                <a:gradFill flip="none" rotWithShape="1">
                  <a:gsLst>
                    <a:gs pos="0">
                      <a:srgbClr val="660066"/>
                    </a:gs>
                    <a:gs pos="100000">
                      <a:srgbClr val="FF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سهم: خماسي 16">
                  <a:extLst>
                    <a:ext uri="{FF2B5EF4-FFF2-40B4-BE49-F238E27FC236}">
                      <a16:creationId xmlns:a16="http://schemas.microsoft.com/office/drawing/2014/main" xmlns="" id="{E272A6E2-B0BD-4309-9C53-8FF8B141A81D}"/>
                    </a:ext>
                  </a:extLst>
                </p:cNvPr>
                <p:cNvSpPr/>
                <p:nvPr/>
              </p:nvSpPr>
              <p:spPr>
                <a:xfrm rot="5400000">
                  <a:off x="3020725" y="3102581"/>
                  <a:ext cx="3834069" cy="1713227"/>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سهم: خماسي 17">
                  <a:extLst>
                    <a:ext uri="{FF2B5EF4-FFF2-40B4-BE49-F238E27FC236}">
                      <a16:creationId xmlns:a16="http://schemas.microsoft.com/office/drawing/2014/main" xmlns="" id="{7C4DF512-7681-49B9-8099-52B5F48FF873}"/>
                    </a:ext>
                  </a:extLst>
                </p:cNvPr>
                <p:cNvSpPr/>
                <p:nvPr/>
              </p:nvSpPr>
              <p:spPr>
                <a:xfrm rot="5400000">
                  <a:off x="4558856" y="1068642"/>
                  <a:ext cx="767079" cy="609092"/>
                </a:xfrm>
                <a:prstGeom prst="homePlate">
                  <a:avLst/>
                </a:prstGeom>
                <a:gradFill flip="none" rotWithShape="1">
                  <a:gsLst>
                    <a:gs pos="0">
                      <a:srgbClr val="660066"/>
                    </a:gs>
                    <a:gs pos="100000">
                      <a:srgbClr val="FF00FF"/>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مثلث قائم الزاوية 18">
                  <a:extLst>
                    <a:ext uri="{FF2B5EF4-FFF2-40B4-BE49-F238E27FC236}">
                      <a16:creationId xmlns:a16="http://schemas.microsoft.com/office/drawing/2014/main" xmlns="" id="{D561BA08-09FD-4C2A-AB32-E0ACFA556835}"/>
                    </a:ext>
                  </a:extLst>
                </p:cNvPr>
                <p:cNvSpPr/>
                <p:nvPr/>
              </p:nvSpPr>
              <p:spPr>
                <a:xfrm>
                  <a:off x="5246942" y="986473"/>
                  <a:ext cx="99313" cy="108585"/>
                </a:xfrm>
                <a:prstGeom prst="r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مثلث قائم الزاوية 19">
                  <a:extLst>
                    <a:ext uri="{FF2B5EF4-FFF2-40B4-BE49-F238E27FC236}">
                      <a16:creationId xmlns:a16="http://schemas.microsoft.com/office/drawing/2014/main" xmlns="" id="{10A1BAC6-9A19-468D-A0B5-B8D74DAB62A1}"/>
                    </a:ext>
                  </a:extLst>
                </p:cNvPr>
                <p:cNvSpPr/>
                <p:nvPr/>
              </p:nvSpPr>
              <p:spPr>
                <a:xfrm rot="16200000">
                  <a:off x="4533900" y="989966"/>
                  <a:ext cx="99313" cy="108585"/>
                </a:xfrm>
                <a:prstGeom prst="r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شكل بيضاوي 48">
                <a:extLst>
                  <a:ext uri="{FF2B5EF4-FFF2-40B4-BE49-F238E27FC236}">
                    <a16:creationId xmlns:a16="http://schemas.microsoft.com/office/drawing/2014/main" xmlns="" id="{0EFA4488-D5F9-441B-AAA6-706976BD14A6}"/>
                  </a:ext>
                </a:extLst>
              </p:cNvPr>
              <p:cNvSpPr/>
              <p:nvPr/>
            </p:nvSpPr>
            <p:spPr>
              <a:xfrm>
                <a:off x="208091" y="6065520"/>
                <a:ext cx="1793429" cy="23368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مربع نص 60">
              <a:extLst>
                <a:ext uri="{FF2B5EF4-FFF2-40B4-BE49-F238E27FC236}">
                  <a16:creationId xmlns:a16="http://schemas.microsoft.com/office/drawing/2014/main" xmlns="" id="{580698E0-B031-426B-9104-F94D46BA721F}"/>
                </a:ext>
              </a:extLst>
            </p:cNvPr>
            <p:cNvSpPr txBox="1"/>
            <p:nvPr/>
          </p:nvSpPr>
          <p:spPr>
            <a:xfrm>
              <a:off x="772317" y="1058546"/>
              <a:ext cx="632398" cy="523220"/>
            </a:xfrm>
            <a:prstGeom prst="rect">
              <a:avLst/>
            </a:prstGeom>
            <a:noFill/>
          </p:spPr>
          <p:txBody>
            <a:bodyPr wrap="square" rtlCol="0">
              <a:spAutoFit/>
            </a:bodyPr>
            <a:lstStyle/>
            <a:p>
              <a:pPr algn="ctr"/>
              <a:r>
                <a:rPr lang="fr-FR" sz="2800" b="1" dirty="0">
                  <a:solidFill>
                    <a:schemeClr val="bg1"/>
                  </a:solidFill>
                </a:rPr>
                <a:t>01</a:t>
              </a:r>
            </a:p>
          </p:txBody>
        </p:sp>
        <p:sp>
          <p:nvSpPr>
            <p:cNvPr id="67" name="مربع نص 66">
              <a:extLst>
                <a:ext uri="{FF2B5EF4-FFF2-40B4-BE49-F238E27FC236}">
                  <a16:creationId xmlns:a16="http://schemas.microsoft.com/office/drawing/2014/main" xmlns="" id="{D459AC49-2A77-4513-9C18-0A02045371C2}"/>
                </a:ext>
              </a:extLst>
            </p:cNvPr>
            <p:cNvSpPr txBox="1"/>
            <p:nvPr/>
          </p:nvSpPr>
          <p:spPr>
            <a:xfrm>
              <a:off x="248191" y="2204207"/>
              <a:ext cx="1713228" cy="774313"/>
            </a:xfrm>
            <a:prstGeom prst="rect">
              <a:avLst/>
            </a:prstGeom>
            <a:noFill/>
          </p:spPr>
          <p:txBody>
            <a:bodyPr wrap="square" rtlCol="0">
              <a:spAutoFit/>
            </a:bodyPr>
            <a:lstStyle/>
            <a:p>
              <a:pPr algn="ctr"/>
              <a:r>
                <a:rPr lang="ar-DZ" b="1" dirty="0" smtClean="0">
                  <a:solidFill>
                    <a:srgbClr val="6A006A"/>
                  </a:solidFill>
                  <a:latin typeface="Arial" panose="020B0604020202020204" pitchFamily="34" charset="0"/>
                  <a:cs typeface="Arial" panose="020B0604020202020204" pitchFamily="34" charset="0"/>
                </a:rPr>
                <a:t>يجوز أن تكون عينا من </a:t>
              </a:r>
              <a:r>
                <a:rPr lang="ar-DZ" b="1" dirty="0" err="1" smtClean="0">
                  <a:solidFill>
                    <a:srgbClr val="6A006A"/>
                  </a:solidFill>
                  <a:latin typeface="Arial" panose="020B0604020202020204" pitchFamily="34" charset="0"/>
                  <a:cs typeface="Arial" panose="020B0604020202020204" pitchFamily="34" charset="0"/>
                </a:rPr>
                <a:t>المثليات</a:t>
              </a:r>
              <a:endParaRPr lang="fr-FR" b="1" dirty="0">
                <a:solidFill>
                  <a:srgbClr val="6A006A"/>
                </a:solidFill>
                <a:latin typeface="Arial" panose="020B0604020202020204" pitchFamily="34" charset="0"/>
                <a:cs typeface="Arial" panose="020B0604020202020204" pitchFamily="34" charset="0"/>
              </a:endParaRPr>
            </a:p>
          </p:txBody>
        </p:sp>
        <p:sp>
          <p:nvSpPr>
            <p:cNvPr id="68" name="مربع نص 67">
              <a:extLst>
                <a:ext uri="{FF2B5EF4-FFF2-40B4-BE49-F238E27FC236}">
                  <a16:creationId xmlns:a16="http://schemas.microsoft.com/office/drawing/2014/main" xmlns="" id="{4D092552-A341-497E-B4FB-47181F0B7F5D}"/>
                </a:ext>
              </a:extLst>
            </p:cNvPr>
            <p:cNvSpPr txBox="1"/>
            <p:nvPr/>
          </p:nvSpPr>
          <p:spPr>
            <a:xfrm>
              <a:off x="303213" y="3154825"/>
              <a:ext cx="1547494" cy="774313"/>
            </a:xfrm>
            <a:prstGeom prst="rect">
              <a:avLst/>
            </a:prstGeom>
            <a:noFill/>
          </p:spPr>
          <p:txBody>
            <a:bodyPr wrap="square" rtlCol="0">
              <a:spAutoFit/>
            </a:bodyPr>
            <a:lstStyle/>
            <a:p>
              <a:pPr algn="ctr"/>
              <a:r>
                <a:rPr lang="ar-DZ" b="1" dirty="0" smtClean="0">
                  <a:latin typeface="Arial" panose="020B0604020202020204" pitchFamily="34" charset="0"/>
                  <a:cs typeface="Arial" panose="020B0604020202020204" pitchFamily="34" charset="0"/>
                </a:rPr>
                <a:t>يشترط عدم تحقق الربا</a:t>
              </a:r>
              <a:endParaRPr lang="fr-FR" b="1" dirty="0">
                <a:latin typeface="Arial" panose="020B0604020202020204" pitchFamily="34" charset="0"/>
                <a:cs typeface="Arial" panose="020B0604020202020204" pitchFamily="34" charset="0"/>
              </a:endParaRPr>
            </a:p>
          </p:txBody>
        </p:sp>
      </p:grpSp>
      <p:sp>
        <p:nvSpPr>
          <p:cNvPr id="2" name="ZoneTexte 1"/>
          <p:cNvSpPr txBox="1"/>
          <p:nvPr/>
        </p:nvSpPr>
        <p:spPr>
          <a:xfrm>
            <a:off x="3657153" y="59601"/>
            <a:ext cx="4585837" cy="523220"/>
          </a:xfrm>
          <a:prstGeom prst="rect">
            <a:avLst/>
          </a:prstGeom>
          <a:noFill/>
        </p:spPr>
        <p:txBody>
          <a:bodyPr wrap="square" rtlCol="0">
            <a:spAutoFit/>
          </a:bodyPr>
          <a:lstStyle/>
          <a:p>
            <a:pPr algn="ctr"/>
            <a:r>
              <a:rPr lang="ar-DZ" sz="2800" dirty="0" smtClean="0"/>
              <a:t>رأس مال السلم وشروطه</a:t>
            </a:r>
            <a:endParaRPr lang="fr-FR" sz="2800" dirty="0"/>
          </a:p>
        </p:txBody>
      </p:sp>
      <p:grpSp>
        <p:nvGrpSpPr>
          <p:cNvPr id="89" name="مجموعة 61">
            <a:extLst>
              <a:ext uri="{FF2B5EF4-FFF2-40B4-BE49-F238E27FC236}">
                <a16:creationId xmlns:a16="http://schemas.microsoft.com/office/drawing/2014/main" xmlns="" id="{04F5833A-A9A0-4EE6-B623-D23324987183}"/>
              </a:ext>
            </a:extLst>
          </p:cNvPr>
          <p:cNvGrpSpPr/>
          <p:nvPr/>
        </p:nvGrpSpPr>
        <p:grpSpPr>
          <a:xfrm>
            <a:off x="8132955" y="883117"/>
            <a:ext cx="2126510" cy="4995169"/>
            <a:chOff x="8042480" y="581895"/>
            <a:chExt cx="1806498" cy="4798974"/>
          </a:xfrm>
          <a:effectLst>
            <a:reflection blurRad="6350" stA="20000" endPos="20000" dist="63500" dir="5400000" sy="-100000" algn="bl" rotWithShape="0"/>
          </a:effectLst>
        </p:grpSpPr>
        <p:sp>
          <p:nvSpPr>
            <p:cNvPr id="97" name="مستطيل 42">
              <a:extLst>
                <a:ext uri="{FF2B5EF4-FFF2-40B4-BE49-F238E27FC236}">
                  <a16:creationId xmlns:a16="http://schemas.microsoft.com/office/drawing/2014/main" xmlns="" id="{F3C52B90-1A22-4908-916F-48D2509BB2DE}"/>
                </a:ext>
              </a:extLst>
            </p:cNvPr>
            <p:cNvSpPr/>
            <p:nvPr/>
          </p:nvSpPr>
          <p:spPr>
            <a:xfrm>
              <a:off x="8689467" y="1148576"/>
              <a:ext cx="542611" cy="1064939"/>
            </a:xfrm>
            <a:prstGeom prst="rect">
              <a:avLst/>
            </a:prstGeom>
            <a:gradFill>
              <a:gsLst>
                <a:gs pos="0">
                  <a:srgbClr val="A86400"/>
                </a:gs>
                <a:gs pos="100000">
                  <a:srgbClr val="761C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98" name="سهم: خماسي 43">
              <a:extLst>
                <a:ext uri="{FF2B5EF4-FFF2-40B4-BE49-F238E27FC236}">
                  <a16:creationId xmlns:a16="http://schemas.microsoft.com/office/drawing/2014/main" xmlns="" id="{C0F3ACA8-548A-414C-A442-EFC33FAF0BE6}"/>
                </a:ext>
              </a:extLst>
            </p:cNvPr>
            <p:cNvSpPr/>
            <p:nvPr/>
          </p:nvSpPr>
          <p:spPr>
            <a:xfrm rot="5400000">
              <a:off x="6974469" y="2506361"/>
              <a:ext cx="3942519" cy="1806498"/>
            </a:xfrm>
            <a:prstGeom prst="homePlate">
              <a:avLst/>
            </a:prstGeom>
            <a:gradFill>
              <a:gsLst>
                <a:gs pos="0">
                  <a:srgbClr val="FF9900"/>
                </a:gs>
                <a:gs pos="100000">
                  <a:srgbClr val="CC33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99" name="سهم: خماسي 44">
              <a:extLst>
                <a:ext uri="{FF2B5EF4-FFF2-40B4-BE49-F238E27FC236}">
                  <a16:creationId xmlns:a16="http://schemas.microsoft.com/office/drawing/2014/main" xmlns="" id="{121A4078-DD91-4295-86EE-7B6E29A1C9E7}"/>
                </a:ext>
              </a:extLst>
            </p:cNvPr>
            <p:cNvSpPr/>
            <p:nvPr/>
          </p:nvSpPr>
          <p:spPr>
            <a:xfrm rot="5400000">
              <a:off x="8564248" y="602995"/>
              <a:ext cx="793046" cy="750849"/>
            </a:xfrm>
            <a:prstGeom prst="homePlate">
              <a:avLst/>
            </a:prstGeom>
            <a:gradFill>
              <a:gsLst>
                <a:gs pos="0">
                  <a:srgbClr val="FF9900"/>
                </a:gs>
                <a:gs pos="100000">
                  <a:srgbClr val="CC3300"/>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00" name="مثلث قائم الزاوية 45">
              <a:extLst>
                <a:ext uri="{FF2B5EF4-FFF2-40B4-BE49-F238E27FC236}">
                  <a16:creationId xmlns:a16="http://schemas.microsoft.com/office/drawing/2014/main" xmlns="" id="{F78A20B8-E269-40D9-B9BD-31BA4581102D}"/>
                </a:ext>
              </a:extLst>
            </p:cNvPr>
            <p:cNvSpPr/>
            <p:nvPr/>
          </p:nvSpPr>
          <p:spPr>
            <a:xfrm>
              <a:off x="9334169" y="581896"/>
              <a:ext cx="265940" cy="237721"/>
            </a:xfrm>
            <a:prstGeom prst="rtTriangle">
              <a:avLst/>
            </a:prstGeom>
            <a:solidFill>
              <a:srgbClr val="58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01" name="مثلث قائم الزاوية 46">
              <a:extLst>
                <a:ext uri="{FF2B5EF4-FFF2-40B4-BE49-F238E27FC236}">
                  <a16:creationId xmlns:a16="http://schemas.microsoft.com/office/drawing/2014/main" xmlns="" id="{AB8B3F06-A6A5-4D1A-AEC4-EB38B7B6B44F}"/>
                </a:ext>
              </a:extLst>
            </p:cNvPr>
            <p:cNvSpPr/>
            <p:nvPr/>
          </p:nvSpPr>
          <p:spPr>
            <a:xfrm flipH="1">
              <a:off x="8319406" y="581895"/>
              <a:ext cx="265940" cy="237721"/>
            </a:xfrm>
            <a:prstGeom prst="rtTriangle">
              <a:avLst/>
            </a:prstGeom>
            <a:solidFill>
              <a:srgbClr val="58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02" name="سهم: خماسي 47">
              <a:extLst>
                <a:ext uri="{FF2B5EF4-FFF2-40B4-BE49-F238E27FC236}">
                  <a16:creationId xmlns:a16="http://schemas.microsoft.com/office/drawing/2014/main" xmlns="" id="{6433CD58-4B41-4CCE-8B88-709A1B760175}"/>
                </a:ext>
              </a:extLst>
            </p:cNvPr>
            <p:cNvSpPr/>
            <p:nvPr/>
          </p:nvSpPr>
          <p:spPr>
            <a:xfrm rot="5400000">
              <a:off x="7145638" y="2584650"/>
              <a:ext cx="3600180"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03" name="مربع نص 48">
              <a:extLst>
                <a:ext uri="{FF2B5EF4-FFF2-40B4-BE49-F238E27FC236}">
                  <a16:creationId xmlns:a16="http://schemas.microsoft.com/office/drawing/2014/main" xmlns="" id="{B5A6E479-60AF-4E05-805C-CE576608EBF6}"/>
                </a:ext>
              </a:extLst>
            </p:cNvPr>
            <p:cNvSpPr txBox="1"/>
            <p:nvPr/>
          </p:nvSpPr>
          <p:spPr>
            <a:xfrm>
              <a:off x="8287838" y="2023807"/>
              <a:ext cx="1397512" cy="1129934"/>
            </a:xfrm>
            <a:prstGeom prst="rect">
              <a:avLst/>
            </a:prstGeom>
            <a:noFill/>
          </p:spPr>
          <p:txBody>
            <a:bodyPr wrap="square" rtlCol="1">
              <a:spAutoFit/>
            </a:bodyPr>
            <a:lstStyle/>
            <a:p>
              <a:pPr algn="ctr"/>
              <a:r>
                <a:rPr lang="ar-DZ" b="1" dirty="0" smtClean="0">
                  <a:solidFill>
                    <a:srgbClr val="DF5800"/>
                  </a:solidFill>
                  <a:latin typeface="Arial" panose="020B0604020202020204" pitchFamily="34" charset="0"/>
                  <a:cs typeface="Arial" panose="020B0604020202020204" pitchFamily="34" charset="0"/>
                </a:rPr>
                <a:t>يشترط قبض رأس مال السلم في مجلس العقد</a:t>
              </a:r>
              <a:endParaRPr lang="ar-TN" b="1" dirty="0">
                <a:solidFill>
                  <a:srgbClr val="DF5800"/>
                </a:solidFill>
                <a:latin typeface="Arial" panose="020B0604020202020204" pitchFamily="34" charset="0"/>
                <a:cs typeface="Arial" panose="020B0604020202020204" pitchFamily="34" charset="0"/>
              </a:endParaRPr>
            </a:p>
          </p:txBody>
        </p:sp>
        <p:sp>
          <p:nvSpPr>
            <p:cNvPr id="104" name="مربع نص 49">
              <a:extLst>
                <a:ext uri="{FF2B5EF4-FFF2-40B4-BE49-F238E27FC236}">
                  <a16:creationId xmlns:a16="http://schemas.microsoft.com/office/drawing/2014/main" xmlns="" id="{AECD24B2-03F1-4864-8C29-C509E8CACFBA}"/>
                </a:ext>
              </a:extLst>
            </p:cNvPr>
            <p:cNvSpPr txBox="1"/>
            <p:nvPr/>
          </p:nvSpPr>
          <p:spPr>
            <a:xfrm>
              <a:off x="8218153" y="2826540"/>
              <a:ext cx="1460647" cy="2377480"/>
            </a:xfrm>
            <a:prstGeom prst="rect">
              <a:avLst/>
            </a:prstGeom>
            <a:noFill/>
          </p:spPr>
          <p:txBody>
            <a:bodyPr wrap="square" rtlCol="1">
              <a:spAutoFit/>
            </a:bodyPr>
            <a:lstStyle/>
            <a:p>
              <a:pPr algn="ctr">
                <a:lnSpc>
                  <a:spcPct val="150000"/>
                </a:lnSpc>
              </a:pPr>
              <a:r>
                <a:rPr lang="ar-DZ" sz="1600" dirty="0" smtClean="0">
                  <a:solidFill>
                    <a:schemeClr val="bg2">
                      <a:lumMod val="10000"/>
                    </a:schemeClr>
                  </a:solidFill>
                  <a:latin typeface="Arial" panose="020B0604020202020204" pitchFamily="34" charset="0"/>
                  <a:cs typeface="Arial" panose="020B0604020202020204" pitchFamily="34" charset="0"/>
                </a:rPr>
                <a:t>ويجوز تأخيره ليومين أو ثلاثة بحد أقصى ولو بشرط، على ألا تكون مدة التأخير مساوية أو زائدة عن أجل تسليم المسلم فيه </a:t>
              </a:r>
              <a:endParaRPr lang="ar-TN" sz="1600" dirty="0">
                <a:solidFill>
                  <a:schemeClr val="bg2">
                    <a:lumMod val="10000"/>
                  </a:schemeClr>
                </a:solidFill>
                <a:latin typeface="Arial" panose="020B0604020202020204" pitchFamily="34" charset="0"/>
                <a:cs typeface="Arial" panose="020B0604020202020204" pitchFamily="34" charset="0"/>
              </a:endParaRPr>
            </a:p>
          </p:txBody>
        </p:sp>
        <p:sp>
          <p:nvSpPr>
            <p:cNvPr id="105" name="مربع نص 50">
              <a:extLst>
                <a:ext uri="{FF2B5EF4-FFF2-40B4-BE49-F238E27FC236}">
                  <a16:creationId xmlns:a16="http://schemas.microsoft.com/office/drawing/2014/main" xmlns="" id="{EACB76BD-1F69-4FF5-85F5-2D0A22D877A9}"/>
                </a:ext>
              </a:extLst>
            </p:cNvPr>
            <p:cNvSpPr txBox="1"/>
            <p:nvPr/>
          </p:nvSpPr>
          <p:spPr>
            <a:xfrm>
              <a:off x="8583319" y="689440"/>
              <a:ext cx="750850" cy="584775"/>
            </a:xfrm>
            <a:prstGeom prst="rect">
              <a:avLst/>
            </a:prstGeom>
            <a:noFill/>
          </p:spPr>
          <p:txBody>
            <a:bodyPr wrap="square" rtlCol="1">
              <a:spAutoFit/>
            </a:bodyPr>
            <a:lstStyle/>
            <a:p>
              <a:pPr algn="ctr"/>
              <a:r>
                <a:rPr lang="ar-MA" sz="3200" dirty="0">
                  <a:solidFill>
                    <a:schemeClr val="bg1"/>
                  </a:solidFill>
                  <a:latin typeface="29LT Bukra Bold Italic" panose="000B0903020204020204" pitchFamily="34" charset="-78"/>
                  <a:cs typeface="29LT Bukra Bold Italic" panose="000B0903020204020204" pitchFamily="34" charset="-78"/>
                </a:rPr>
                <a:t>05</a:t>
              </a:r>
              <a:endParaRPr lang="ar-TN" sz="3200" dirty="0">
                <a:solidFill>
                  <a:schemeClr val="bg1"/>
                </a:solidFill>
                <a:latin typeface="29LT Bukra Bold Italic" panose="000B0903020204020204" pitchFamily="34" charset="-78"/>
                <a:cs typeface="29LT Bukra Bold Italic" panose="000B0903020204020204" pitchFamily="34" charset="-78"/>
              </a:endParaRPr>
            </a:p>
          </p:txBody>
        </p:sp>
      </p:grpSp>
      <p:grpSp>
        <p:nvGrpSpPr>
          <p:cNvPr id="106" name="مجموعة 60">
            <a:extLst>
              <a:ext uri="{FF2B5EF4-FFF2-40B4-BE49-F238E27FC236}">
                <a16:creationId xmlns:a16="http://schemas.microsoft.com/office/drawing/2014/main" xmlns="" id="{A50FEDF0-0B63-48E3-AF2C-193C33198E53}"/>
              </a:ext>
            </a:extLst>
          </p:cNvPr>
          <p:cNvGrpSpPr/>
          <p:nvPr/>
        </p:nvGrpSpPr>
        <p:grpSpPr>
          <a:xfrm>
            <a:off x="10382029" y="883117"/>
            <a:ext cx="1806498" cy="4716110"/>
            <a:chOff x="10116443" y="581895"/>
            <a:chExt cx="1806498" cy="4716110"/>
          </a:xfrm>
          <a:effectLst>
            <a:reflection blurRad="6350" stA="20000" endPos="20000" dist="63500" dir="5400000" sy="-100000" algn="bl" rotWithShape="0"/>
          </a:effectLst>
        </p:grpSpPr>
        <p:sp>
          <p:nvSpPr>
            <p:cNvPr id="107" name="مستطيل 51">
              <a:extLst>
                <a:ext uri="{FF2B5EF4-FFF2-40B4-BE49-F238E27FC236}">
                  <a16:creationId xmlns:a16="http://schemas.microsoft.com/office/drawing/2014/main" xmlns="" id="{25A12C8F-5542-46DE-BEFD-65FB667CEF82}"/>
                </a:ext>
              </a:extLst>
            </p:cNvPr>
            <p:cNvSpPr/>
            <p:nvPr/>
          </p:nvSpPr>
          <p:spPr>
            <a:xfrm>
              <a:off x="10787124" y="1148576"/>
              <a:ext cx="542611" cy="1064939"/>
            </a:xfrm>
            <a:prstGeom prst="rect">
              <a:avLst/>
            </a:prstGeom>
            <a:gradFill>
              <a:gsLst>
                <a:gs pos="0">
                  <a:srgbClr val="DA006D"/>
                </a:gs>
                <a:gs pos="100000">
                  <a:srgbClr val="9E00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08" name="سهم: خماسي 52">
              <a:extLst>
                <a:ext uri="{FF2B5EF4-FFF2-40B4-BE49-F238E27FC236}">
                  <a16:creationId xmlns:a16="http://schemas.microsoft.com/office/drawing/2014/main" xmlns="" id="{4624312E-1711-40C2-BB53-FAD58D997DC6}"/>
                </a:ext>
              </a:extLst>
            </p:cNvPr>
            <p:cNvSpPr/>
            <p:nvPr/>
          </p:nvSpPr>
          <p:spPr>
            <a:xfrm rot="5400000">
              <a:off x="9107258" y="2482322"/>
              <a:ext cx="3824868" cy="1806498"/>
            </a:xfrm>
            <a:prstGeom prst="homePlate">
              <a:avLst/>
            </a:prstGeom>
            <a:gradFill>
              <a:gsLst>
                <a:gs pos="0">
                  <a:srgbClr val="FF3399"/>
                </a:gs>
                <a:gs pos="100000">
                  <a:srgbClr val="FF006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09" name="سهم: خماسي 53">
              <a:extLst>
                <a:ext uri="{FF2B5EF4-FFF2-40B4-BE49-F238E27FC236}">
                  <a16:creationId xmlns:a16="http://schemas.microsoft.com/office/drawing/2014/main" xmlns="" id="{83299A54-3B03-49CA-B53B-FB9FE0AF0319}"/>
                </a:ext>
              </a:extLst>
            </p:cNvPr>
            <p:cNvSpPr/>
            <p:nvPr/>
          </p:nvSpPr>
          <p:spPr>
            <a:xfrm rot="5400000">
              <a:off x="10612807" y="652093"/>
              <a:ext cx="891242" cy="750849"/>
            </a:xfrm>
            <a:prstGeom prst="homePlate">
              <a:avLst/>
            </a:prstGeom>
            <a:gradFill>
              <a:gsLst>
                <a:gs pos="0">
                  <a:srgbClr val="FF3399"/>
                </a:gs>
                <a:gs pos="100000">
                  <a:srgbClr val="FF0066"/>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10" name="مثلث قائم الزاوية 54">
              <a:extLst>
                <a:ext uri="{FF2B5EF4-FFF2-40B4-BE49-F238E27FC236}">
                  <a16:creationId xmlns:a16="http://schemas.microsoft.com/office/drawing/2014/main" xmlns="" id="{9EB937D4-0DE9-4CA8-86FA-3292EABB4BE0}"/>
                </a:ext>
              </a:extLst>
            </p:cNvPr>
            <p:cNvSpPr/>
            <p:nvPr/>
          </p:nvSpPr>
          <p:spPr>
            <a:xfrm>
              <a:off x="11431826" y="581896"/>
              <a:ext cx="265940" cy="237721"/>
            </a:xfrm>
            <a:prstGeom prst="rtTriangle">
              <a:avLst/>
            </a:prstGeom>
            <a:solidFill>
              <a:srgbClr val="58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11" name="مثلث قائم الزاوية 55">
              <a:extLst>
                <a:ext uri="{FF2B5EF4-FFF2-40B4-BE49-F238E27FC236}">
                  <a16:creationId xmlns:a16="http://schemas.microsoft.com/office/drawing/2014/main" xmlns="" id="{5B3C27E7-2E3A-4B4E-BDE6-CAC0D258D5A1}"/>
                </a:ext>
              </a:extLst>
            </p:cNvPr>
            <p:cNvSpPr/>
            <p:nvPr/>
          </p:nvSpPr>
          <p:spPr>
            <a:xfrm flipH="1">
              <a:off x="10417063" y="581895"/>
              <a:ext cx="265940" cy="237721"/>
            </a:xfrm>
            <a:prstGeom prst="rtTriangle">
              <a:avLst/>
            </a:prstGeom>
            <a:solidFill>
              <a:srgbClr val="58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a:p>
          </p:txBody>
        </p:sp>
        <p:sp>
          <p:nvSpPr>
            <p:cNvPr id="112" name="سهم: خماسي 56">
              <a:extLst>
                <a:ext uri="{FF2B5EF4-FFF2-40B4-BE49-F238E27FC236}">
                  <a16:creationId xmlns:a16="http://schemas.microsoft.com/office/drawing/2014/main" xmlns="" id="{C10EBB25-FE56-4CD4-83CC-27FEA56715BB}"/>
                </a:ext>
              </a:extLst>
            </p:cNvPr>
            <p:cNvSpPr/>
            <p:nvPr/>
          </p:nvSpPr>
          <p:spPr>
            <a:xfrm rot="5400000">
              <a:off x="9321752" y="2565957"/>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TN" dirty="0"/>
            </a:p>
          </p:txBody>
        </p:sp>
        <p:sp>
          <p:nvSpPr>
            <p:cNvPr id="113" name="مربع نص 57">
              <a:extLst>
                <a:ext uri="{FF2B5EF4-FFF2-40B4-BE49-F238E27FC236}">
                  <a16:creationId xmlns:a16="http://schemas.microsoft.com/office/drawing/2014/main" xmlns="" id="{AA14EFDE-0EF8-4746-8E6C-5CC72A5B4408}"/>
                </a:ext>
              </a:extLst>
            </p:cNvPr>
            <p:cNvSpPr txBox="1"/>
            <p:nvPr/>
          </p:nvSpPr>
          <p:spPr>
            <a:xfrm>
              <a:off x="10512310" y="2057306"/>
              <a:ext cx="1185456" cy="1200329"/>
            </a:xfrm>
            <a:prstGeom prst="rect">
              <a:avLst/>
            </a:prstGeom>
            <a:noFill/>
          </p:spPr>
          <p:txBody>
            <a:bodyPr wrap="square" rtlCol="1">
              <a:spAutoFit/>
            </a:bodyPr>
            <a:lstStyle/>
            <a:p>
              <a:pPr algn="ctr"/>
              <a:r>
                <a:rPr lang="ar-DZ" b="1" dirty="0" smtClean="0">
                  <a:solidFill>
                    <a:srgbClr val="FF0B71"/>
                  </a:solidFill>
                  <a:latin typeface="Arial" panose="020B0604020202020204" pitchFamily="34" charset="0"/>
                  <a:cs typeface="Arial" panose="020B0604020202020204" pitchFamily="34" charset="0"/>
                </a:rPr>
                <a:t>لا يجوز أن يكون الدين رأس مال السلم</a:t>
              </a:r>
              <a:endParaRPr lang="ar-TN" b="1" dirty="0">
                <a:solidFill>
                  <a:srgbClr val="FF0B71"/>
                </a:solidFill>
                <a:latin typeface="Arial" panose="020B0604020202020204" pitchFamily="34" charset="0"/>
                <a:cs typeface="Arial" panose="020B0604020202020204" pitchFamily="34" charset="0"/>
              </a:endParaRPr>
            </a:p>
          </p:txBody>
        </p:sp>
        <p:sp>
          <p:nvSpPr>
            <p:cNvPr id="115" name="مربع نص 59">
              <a:extLst>
                <a:ext uri="{FF2B5EF4-FFF2-40B4-BE49-F238E27FC236}">
                  <a16:creationId xmlns:a16="http://schemas.microsoft.com/office/drawing/2014/main" xmlns="" id="{E840EDE5-14DF-4514-ADAA-A912C52DA1AA}"/>
                </a:ext>
              </a:extLst>
            </p:cNvPr>
            <p:cNvSpPr txBox="1"/>
            <p:nvPr/>
          </p:nvSpPr>
          <p:spPr>
            <a:xfrm>
              <a:off x="10680976" y="689440"/>
              <a:ext cx="750850" cy="584775"/>
            </a:xfrm>
            <a:prstGeom prst="rect">
              <a:avLst/>
            </a:prstGeom>
            <a:noFill/>
          </p:spPr>
          <p:txBody>
            <a:bodyPr wrap="square" rtlCol="1">
              <a:spAutoFit/>
            </a:bodyPr>
            <a:lstStyle/>
            <a:p>
              <a:pPr algn="ctr"/>
              <a:r>
                <a:rPr lang="ar-MA" sz="3200" dirty="0">
                  <a:solidFill>
                    <a:schemeClr val="bg1"/>
                  </a:solidFill>
                  <a:latin typeface="29LT Bukra Bold Italic" panose="000B0903020204020204" pitchFamily="34" charset="-78"/>
                  <a:cs typeface="29LT Bukra Bold Italic" panose="000B0903020204020204" pitchFamily="34" charset="-78"/>
                </a:rPr>
                <a:t>06</a:t>
              </a:r>
              <a:endParaRPr lang="ar-TN" sz="3200" dirty="0">
                <a:solidFill>
                  <a:schemeClr val="bg1"/>
                </a:solidFill>
                <a:latin typeface="29LT Bukra Bold Italic" panose="000B0903020204020204" pitchFamily="34" charset="-78"/>
                <a:cs typeface="29LT Bukra Bold Italic" panose="000B0903020204020204" pitchFamily="34" charset="-78"/>
              </a:endParaRPr>
            </a:p>
          </p:txBody>
        </p:sp>
      </p:grpSp>
    </p:spTree>
    <p:custDataLst>
      <p:tags r:id="rId1"/>
    </p:custDataLst>
    <p:extLst>
      <p:ext uri="{BB962C8B-B14F-4D97-AF65-F5344CB8AC3E}">
        <p14:creationId xmlns:p14="http://schemas.microsoft.com/office/powerpoint/2010/main" val="2299866828"/>
      </p:ext>
    </p:extLst>
  </p:cSld>
  <p:clrMapOvr>
    <a:masterClrMapping/>
  </p:clrMapOvr>
  <mc:AlternateContent xmlns:mc="http://schemas.openxmlformats.org/markup-compatibility/2006" xmlns:p14="http://schemas.microsoft.com/office/powerpoint/2010/main">
    <mc:Choice Requires="p14">
      <p:transition spd="slow" p14:dur="2000" advTm="9790"/>
    </mc:Choice>
    <mc:Fallback xmlns="">
      <p:transition spd="slow" advTm="979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30000">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14:bounceEnd="30000">
                                          <p:cBhvr additive="base">
                                            <p:cTn id="7" dur="1000" fill="hold"/>
                                            <p:tgtEl>
                                              <p:spTgt spid="91"/>
                                            </p:tgtEl>
                                            <p:attrNameLst>
                                              <p:attrName>ppt_x</p:attrName>
                                            </p:attrNameLst>
                                          </p:cBhvr>
                                          <p:tavLst>
                                            <p:tav tm="0">
                                              <p:val>
                                                <p:strVal val="1+#ppt_w/2"/>
                                              </p:val>
                                            </p:tav>
                                            <p:tav tm="100000">
                                              <p:val>
                                                <p:strVal val="#ppt_x"/>
                                              </p:val>
                                            </p:tav>
                                          </p:tavLst>
                                        </p:anim>
                                        <p:anim calcmode="lin" valueType="num" p14:bounceEnd="30000">
                                          <p:cBhvr additive="base">
                                            <p:cTn id="8" dur="10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30000">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14:bounceEnd="30000">
                                          <p:cBhvr additive="base">
                                            <p:cTn id="13" dur="1000" fill="hold"/>
                                            <p:tgtEl>
                                              <p:spTgt spid="92"/>
                                            </p:tgtEl>
                                            <p:attrNameLst>
                                              <p:attrName>ppt_x</p:attrName>
                                            </p:attrNameLst>
                                          </p:cBhvr>
                                          <p:tavLst>
                                            <p:tav tm="0">
                                              <p:val>
                                                <p:strVal val="1+#ppt_w/2"/>
                                              </p:val>
                                            </p:tav>
                                            <p:tav tm="100000">
                                              <p:val>
                                                <p:strVal val="#ppt_x"/>
                                              </p:val>
                                            </p:tav>
                                          </p:tavLst>
                                        </p:anim>
                                        <p:anim calcmode="lin" valueType="num" p14:bounceEnd="30000">
                                          <p:cBhvr additive="base">
                                            <p:cTn id="14" dur="1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30000">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14:bounceEnd="30000">
                                          <p:cBhvr additive="base">
                                            <p:cTn id="19" dur="1000" fill="hold"/>
                                            <p:tgtEl>
                                              <p:spTgt spid="93"/>
                                            </p:tgtEl>
                                            <p:attrNameLst>
                                              <p:attrName>ppt_x</p:attrName>
                                            </p:attrNameLst>
                                          </p:cBhvr>
                                          <p:tavLst>
                                            <p:tav tm="0">
                                              <p:val>
                                                <p:strVal val="1+#ppt_w/2"/>
                                              </p:val>
                                            </p:tav>
                                            <p:tav tm="100000">
                                              <p:val>
                                                <p:strVal val="#ppt_x"/>
                                              </p:val>
                                            </p:tav>
                                          </p:tavLst>
                                        </p:anim>
                                        <p:anim calcmode="lin" valueType="num" p14:bounceEnd="30000">
                                          <p:cBhvr additive="base">
                                            <p:cTn id="20" dur="10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30000">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14:bounceEnd="30000">
                                          <p:cBhvr additive="base">
                                            <p:cTn id="25" dur="1000" fill="hold"/>
                                            <p:tgtEl>
                                              <p:spTgt spid="94"/>
                                            </p:tgtEl>
                                            <p:attrNameLst>
                                              <p:attrName>ppt_x</p:attrName>
                                            </p:attrNameLst>
                                          </p:cBhvr>
                                          <p:tavLst>
                                            <p:tav tm="0">
                                              <p:val>
                                                <p:strVal val="1+#ppt_w/2"/>
                                              </p:val>
                                            </p:tav>
                                            <p:tav tm="100000">
                                              <p:val>
                                                <p:strVal val="#ppt_x"/>
                                              </p:val>
                                            </p:tav>
                                          </p:tavLst>
                                        </p:anim>
                                        <p:anim calcmode="lin" valueType="num" p14:bounceEnd="30000">
                                          <p:cBhvr additive="base">
                                            <p:cTn id="26" dur="10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30000">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14:bounceEnd="30000">
                                          <p:cBhvr additive="base">
                                            <p:cTn id="31" dur="1500" fill="hold"/>
                                            <p:tgtEl>
                                              <p:spTgt spid="89"/>
                                            </p:tgtEl>
                                            <p:attrNameLst>
                                              <p:attrName>ppt_x</p:attrName>
                                            </p:attrNameLst>
                                          </p:cBhvr>
                                          <p:tavLst>
                                            <p:tav tm="0">
                                              <p:val>
                                                <p:strVal val="1+#ppt_w/2"/>
                                              </p:val>
                                            </p:tav>
                                            <p:tav tm="100000">
                                              <p:val>
                                                <p:strVal val="#ppt_x"/>
                                              </p:val>
                                            </p:tav>
                                          </p:tavLst>
                                        </p:anim>
                                        <p:anim calcmode="lin" valueType="num" p14:bounceEnd="30000">
                                          <p:cBhvr additive="base">
                                            <p:cTn id="32" dur="1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30000">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14:bounceEnd="30000">
                                          <p:cBhvr additive="base">
                                            <p:cTn id="37" dur="1500" fill="hold"/>
                                            <p:tgtEl>
                                              <p:spTgt spid="106"/>
                                            </p:tgtEl>
                                            <p:attrNameLst>
                                              <p:attrName>ppt_x</p:attrName>
                                            </p:attrNameLst>
                                          </p:cBhvr>
                                          <p:tavLst>
                                            <p:tav tm="0">
                                              <p:val>
                                                <p:strVal val="1+#ppt_w/2"/>
                                              </p:val>
                                            </p:tav>
                                            <p:tav tm="100000">
                                              <p:val>
                                                <p:strVal val="#ppt_x"/>
                                              </p:val>
                                            </p:tav>
                                          </p:tavLst>
                                        </p:anim>
                                        <p:anim calcmode="lin" valueType="num" p14:bounceEnd="30000">
                                          <p:cBhvr additive="base">
                                            <p:cTn id="38" dur="1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fill="hold"/>
                                            <p:tgtEl>
                                              <p:spTgt spid="91"/>
                                            </p:tgtEl>
                                            <p:attrNameLst>
                                              <p:attrName>ppt_x</p:attrName>
                                            </p:attrNameLst>
                                          </p:cBhvr>
                                          <p:tavLst>
                                            <p:tav tm="0">
                                              <p:val>
                                                <p:strVal val="1+#ppt_w/2"/>
                                              </p:val>
                                            </p:tav>
                                            <p:tav tm="100000">
                                              <p:val>
                                                <p:strVal val="#ppt_x"/>
                                              </p:val>
                                            </p:tav>
                                          </p:tavLst>
                                        </p:anim>
                                        <p:anim calcmode="lin" valueType="num">
                                          <p:cBhvr additive="base">
                                            <p:cTn id="8" dur="10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1000" fill="hold"/>
                                            <p:tgtEl>
                                              <p:spTgt spid="92"/>
                                            </p:tgtEl>
                                            <p:attrNameLst>
                                              <p:attrName>ppt_x</p:attrName>
                                            </p:attrNameLst>
                                          </p:cBhvr>
                                          <p:tavLst>
                                            <p:tav tm="0">
                                              <p:val>
                                                <p:strVal val="1+#ppt_w/2"/>
                                              </p:val>
                                            </p:tav>
                                            <p:tav tm="100000">
                                              <p:val>
                                                <p:strVal val="#ppt_x"/>
                                              </p:val>
                                            </p:tav>
                                          </p:tavLst>
                                        </p:anim>
                                        <p:anim calcmode="lin" valueType="num">
                                          <p:cBhvr additive="base">
                                            <p:cTn id="14" dur="1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1000" fill="hold"/>
                                            <p:tgtEl>
                                              <p:spTgt spid="93"/>
                                            </p:tgtEl>
                                            <p:attrNameLst>
                                              <p:attrName>ppt_x</p:attrName>
                                            </p:attrNameLst>
                                          </p:cBhvr>
                                          <p:tavLst>
                                            <p:tav tm="0">
                                              <p:val>
                                                <p:strVal val="1+#ppt_w/2"/>
                                              </p:val>
                                            </p:tav>
                                            <p:tav tm="100000">
                                              <p:val>
                                                <p:strVal val="#ppt_x"/>
                                              </p:val>
                                            </p:tav>
                                          </p:tavLst>
                                        </p:anim>
                                        <p:anim calcmode="lin" valueType="num">
                                          <p:cBhvr additive="base">
                                            <p:cTn id="20" dur="10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1000" fill="hold"/>
                                            <p:tgtEl>
                                              <p:spTgt spid="94"/>
                                            </p:tgtEl>
                                            <p:attrNameLst>
                                              <p:attrName>ppt_x</p:attrName>
                                            </p:attrNameLst>
                                          </p:cBhvr>
                                          <p:tavLst>
                                            <p:tav tm="0">
                                              <p:val>
                                                <p:strVal val="1+#ppt_w/2"/>
                                              </p:val>
                                            </p:tav>
                                            <p:tav tm="100000">
                                              <p:val>
                                                <p:strVal val="#ppt_x"/>
                                              </p:val>
                                            </p:tav>
                                          </p:tavLst>
                                        </p:anim>
                                        <p:anim calcmode="lin" valueType="num">
                                          <p:cBhvr additive="base">
                                            <p:cTn id="26" dur="10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1500" fill="hold"/>
                                            <p:tgtEl>
                                              <p:spTgt spid="89"/>
                                            </p:tgtEl>
                                            <p:attrNameLst>
                                              <p:attrName>ppt_x</p:attrName>
                                            </p:attrNameLst>
                                          </p:cBhvr>
                                          <p:tavLst>
                                            <p:tav tm="0">
                                              <p:val>
                                                <p:strVal val="1+#ppt_w/2"/>
                                              </p:val>
                                            </p:tav>
                                            <p:tav tm="100000">
                                              <p:val>
                                                <p:strVal val="#ppt_x"/>
                                              </p:val>
                                            </p:tav>
                                          </p:tavLst>
                                        </p:anim>
                                        <p:anim calcmode="lin" valueType="num">
                                          <p:cBhvr additive="base">
                                            <p:cTn id="32" dur="1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1500" fill="hold"/>
                                            <p:tgtEl>
                                              <p:spTgt spid="106"/>
                                            </p:tgtEl>
                                            <p:attrNameLst>
                                              <p:attrName>ppt_x</p:attrName>
                                            </p:attrNameLst>
                                          </p:cBhvr>
                                          <p:tavLst>
                                            <p:tav tm="0">
                                              <p:val>
                                                <p:strVal val="1+#ppt_w/2"/>
                                              </p:val>
                                            </p:tav>
                                            <p:tav tm="100000">
                                              <p:val>
                                                <p:strVal val="#ppt_x"/>
                                              </p:val>
                                            </p:tav>
                                          </p:tavLst>
                                        </p:anim>
                                        <p:anim calcmode="lin" valueType="num">
                                          <p:cBhvr additive="base">
                                            <p:cTn id="38" dur="1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
            <a:extLst>
              <a:ext uri="{FF2B5EF4-FFF2-40B4-BE49-F238E27FC236}">
                <a16:creationId xmlns:a16="http://schemas.microsoft.com/office/drawing/2014/main" xmlns="" id="{75FA663A-FEAB-4043-9970-A83D2FEF1A13}"/>
              </a:ext>
            </a:extLst>
          </p:cNvPr>
          <p:cNvGrpSpPr/>
          <p:nvPr/>
        </p:nvGrpSpPr>
        <p:grpSpPr>
          <a:xfrm>
            <a:off x="0" y="-4191014"/>
            <a:ext cx="12192000" cy="6237501"/>
            <a:chOff x="0" y="10886"/>
            <a:chExt cx="12192000" cy="6237501"/>
          </a:xfrm>
        </p:grpSpPr>
        <p:sp>
          <p:nvSpPr>
            <p:cNvPr id="6" name="مستطيل 5">
              <a:extLst>
                <a:ext uri="{FF2B5EF4-FFF2-40B4-BE49-F238E27FC236}">
                  <a16:creationId xmlns:a16="http://schemas.microsoft.com/office/drawing/2014/main" xmlns="" id="{741C7BF8-DC8A-4BA9-A716-D18DD3690088}"/>
                </a:ext>
              </a:extLst>
            </p:cNvPr>
            <p:cNvSpPr/>
            <p:nvPr/>
          </p:nvSpPr>
          <p:spPr>
            <a:xfrm>
              <a:off x="0" y="10886"/>
              <a:ext cx="12192000" cy="5812961"/>
            </a:xfrm>
            <a:prstGeom prst="rect">
              <a:avLst/>
            </a:prstGeom>
            <a:solidFill>
              <a:srgbClr val="FAB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مستطيل: زوايا علوية مستديرة 8">
              <a:extLst>
                <a:ext uri="{FF2B5EF4-FFF2-40B4-BE49-F238E27FC236}">
                  <a16:creationId xmlns:a16="http://schemas.microsoft.com/office/drawing/2014/main" xmlns="" id="{E9C4095C-09E4-471E-9A32-AD8C3D8DCCDB}"/>
                </a:ext>
              </a:extLst>
            </p:cNvPr>
            <p:cNvSpPr/>
            <p:nvPr/>
          </p:nvSpPr>
          <p:spPr>
            <a:xfrm>
              <a:off x="4254570" y="5377535"/>
              <a:ext cx="3537857" cy="870852"/>
            </a:xfrm>
            <a:prstGeom prst="round2SameRect">
              <a:avLst/>
            </a:prstGeom>
            <a:solidFill>
              <a:srgbClr val="FAB5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يجوز</a:t>
              </a:r>
              <a:endParaRPr lang="fr-FR" sz="36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10" name="مثلث قائم الزاوية 9">
              <a:extLst>
                <a:ext uri="{FF2B5EF4-FFF2-40B4-BE49-F238E27FC236}">
                  <a16:creationId xmlns:a16="http://schemas.microsoft.com/office/drawing/2014/main" xmlns="" id="{0EDE5620-5C3C-4330-BEAB-9BAED1F9C924}"/>
                </a:ext>
              </a:extLst>
            </p:cNvPr>
            <p:cNvSpPr/>
            <p:nvPr/>
          </p:nvSpPr>
          <p:spPr>
            <a:xfrm flipV="1">
              <a:off x="7792427" y="5812961"/>
              <a:ext cx="273887" cy="435417"/>
            </a:xfrm>
            <a:prstGeom prst="rtTriangle">
              <a:avLst/>
            </a:prstGeom>
            <a:solidFill>
              <a:srgbClr val="9D5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مثلث قائم الزاوية 10">
              <a:extLst>
                <a:ext uri="{FF2B5EF4-FFF2-40B4-BE49-F238E27FC236}">
                  <a16:creationId xmlns:a16="http://schemas.microsoft.com/office/drawing/2014/main" xmlns="" id="{F7FC0A51-D4F1-4E45-BCFD-FA1141E353AC}"/>
                </a:ext>
              </a:extLst>
            </p:cNvPr>
            <p:cNvSpPr/>
            <p:nvPr/>
          </p:nvSpPr>
          <p:spPr>
            <a:xfrm flipH="1" flipV="1">
              <a:off x="3980683" y="5812960"/>
              <a:ext cx="273887" cy="435417"/>
            </a:xfrm>
            <a:prstGeom prst="rtTriangle">
              <a:avLst/>
            </a:prstGeom>
            <a:solidFill>
              <a:srgbClr val="9D5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صورة 12">
              <a:extLst>
                <a:ext uri="{FF2B5EF4-FFF2-40B4-BE49-F238E27FC236}">
                  <a16:creationId xmlns:a16="http://schemas.microsoft.com/office/drawing/2014/main" xmlns="" id="{FF2162EA-9377-4A04-AE88-01214BA47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134" y="2304706"/>
              <a:ext cx="3564911" cy="2375122"/>
            </a:xfrm>
            <a:prstGeom prst="ellipse">
              <a:avLst/>
            </a:prstGeom>
            <a:effectLst>
              <a:outerShdw blurRad="50800" dist="38100" dir="16200000" rotWithShape="0">
                <a:prstClr val="black">
                  <a:alpha val="40000"/>
                </a:prstClr>
              </a:outerShdw>
            </a:effectLst>
          </p:spPr>
        </p:pic>
        <p:sp>
          <p:nvSpPr>
            <p:cNvPr id="15" name="مربع نص 14">
              <a:extLst>
                <a:ext uri="{FF2B5EF4-FFF2-40B4-BE49-F238E27FC236}">
                  <a16:creationId xmlns:a16="http://schemas.microsoft.com/office/drawing/2014/main" xmlns="" id="{54F34C8A-2270-47FC-A237-10D170F3EB71}"/>
                </a:ext>
              </a:extLst>
            </p:cNvPr>
            <p:cNvSpPr txBox="1"/>
            <p:nvPr/>
          </p:nvSpPr>
          <p:spPr>
            <a:xfrm>
              <a:off x="885443" y="2584326"/>
              <a:ext cx="6906984" cy="1384995"/>
            </a:xfrm>
            <a:prstGeom prst="rect">
              <a:avLst/>
            </a:prstGeom>
            <a:noFill/>
          </p:spPr>
          <p:txBody>
            <a:bodyPr wrap="square">
              <a:spAutoFit/>
            </a:bodyPr>
            <a:lstStyle/>
            <a:p>
              <a:pPr marL="457200" indent="-457200" algn="justLow">
                <a:buFontTx/>
                <a:buChar char="-"/>
              </a:pPr>
              <a:r>
                <a:rPr lang="ar-DZ" sz="2800" dirty="0" err="1"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المثليات</a:t>
              </a:r>
              <a:endParaRPr lang="ar-DZ" sz="2800"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a:p>
              <a:pPr marL="457200" indent="-457200" algn="justLow">
                <a:buFontTx/>
                <a:buChar char="-"/>
              </a:pPr>
              <a:r>
                <a:rPr lang="ar-DZ" sz="2800"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 المزروعات</a:t>
              </a:r>
            </a:p>
            <a:p>
              <a:pPr marL="457200" indent="-457200" algn="justLow">
                <a:buFontTx/>
                <a:buChar char="-"/>
              </a:pPr>
              <a:r>
                <a:rPr lang="ar-DZ" sz="2800"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-العدديات المتقاربة</a:t>
              </a:r>
              <a:endParaRPr lang="fr-FR" sz="2800"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24" name="2">
            <a:extLst>
              <a:ext uri="{FF2B5EF4-FFF2-40B4-BE49-F238E27FC236}">
                <a16:creationId xmlns:a16="http://schemas.microsoft.com/office/drawing/2014/main" xmlns="" id="{FA03B202-C568-4F86-980E-9DF44CB05515}"/>
              </a:ext>
            </a:extLst>
          </p:cNvPr>
          <p:cNvGrpSpPr/>
          <p:nvPr/>
        </p:nvGrpSpPr>
        <p:grpSpPr>
          <a:xfrm>
            <a:off x="-13504" y="-3432072"/>
            <a:ext cx="12192000" cy="5373212"/>
            <a:chOff x="-147830" y="2304706"/>
            <a:chExt cx="12192000" cy="8052929"/>
          </a:xfrm>
        </p:grpSpPr>
        <p:sp>
          <p:nvSpPr>
            <p:cNvPr id="25" name="مستطيل 24">
              <a:extLst>
                <a:ext uri="{FF2B5EF4-FFF2-40B4-BE49-F238E27FC236}">
                  <a16:creationId xmlns:a16="http://schemas.microsoft.com/office/drawing/2014/main" xmlns="" id="{EFA960F9-9A94-4E93-9969-E7A5A5284B50}"/>
                </a:ext>
              </a:extLst>
            </p:cNvPr>
            <p:cNvSpPr/>
            <p:nvPr/>
          </p:nvSpPr>
          <p:spPr>
            <a:xfrm>
              <a:off x="-147830" y="3136728"/>
              <a:ext cx="12192000" cy="5812961"/>
            </a:xfrm>
            <a:prstGeom prst="rect">
              <a:avLst/>
            </a:prstGeom>
            <a:solidFill>
              <a:srgbClr val="E60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مستطيل: زوايا علوية مستديرة 25">
              <a:extLst>
                <a:ext uri="{FF2B5EF4-FFF2-40B4-BE49-F238E27FC236}">
                  <a16:creationId xmlns:a16="http://schemas.microsoft.com/office/drawing/2014/main" xmlns="" id="{4A8974FE-6433-40ED-B02D-11DA566B2252}"/>
                </a:ext>
              </a:extLst>
            </p:cNvPr>
            <p:cNvSpPr/>
            <p:nvPr/>
          </p:nvSpPr>
          <p:spPr>
            <a:xfrm>
              <a:off x="3333343" y="7941232"/>
              <a:ext cx="4865914" cy="870853"/>
            </a:xfrm>
            <a:prstGeom prst="round2SameRect">
              <a:avLst/>
            </a:prstGeom>
            <a:solidFill>
              <a:srgbClr val="E60B3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يعد من العدديات المتقاربة</a:t>
              </a:r>
              <a:endParaRPr lang="fr-FR" sz="28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27" name="مثلث قائم الزاوية 26">
              <a:extLst>
                <a:ext uri="{FF2B5EF4-FFF2-40B4-BE49-F238E27FC236}">
                  <a16:creationId xmlns:a16="http://schemas.microsoft.com/office/drawing/2014/main" xmlns="" id="{56A91157-DE61-412C-80EE-744541502618}"/>
                </a:ext>
              </a:extLst>
            </p:cNvPr>
            <p:cNvSpPr/>
            <p:nvPr/>
          </p:nvSpPr>
          <p:spPr>
            <a:xfrm flipV="1">
              <a:off x="7660415" y="9922218"/>
              <a:ext cx="273887" cy="435417"/>
            </a:xfrm>
            <a:prstGeom prst="rtTriangle">
              <a:avLst/>
            </a:prstGeom>
            <a:solidFill>
              <a:srgbClr val="840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مثلث قائم الزاوية 27">
              <a:extLst>
                <a:ext uri="{FF2B5EF4-FFF2-40B4-BE49-F238E27FC236}">
                  <a16:creationId xmlns:a16="http://schemas.microsoft.com/office/drawing/2014/main" xmlns="" id="{17BF1E73-68FE-4E3F-BB5B-1E85AAB65407}"/>
                </a:ext>
              </a:extLst>
            </p:cNvPr>
            <p:cNvSpPr/>
            <p:nvPr/>
          </p:nvSpPr>
          <p:spPr>
            <a:xfrm flipH="1" flipV="1">
              <a:off x="3980683" y="5812960"/>
              <a:ext cx="273887" cy="435417"/>
            </a:xfrm>
            <a:prstGeom prst="rtTriangle">
              <a:avLst/>
            </a:prstGeom>
            <a:solidFill>
              <a:srgbClr val="840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صورة 28">
              <a:extLst>
                <a:ext uri="{FF2B5EF4-FFF2-40B4-BE49-F238E27FC236}">
                  <a16:creationId xmlns:a16="http://schemas.microsoft.com/office/drawing/2014/main" xmlns="" id="{85728B9C-4E77-47BD-9A19-72DC311988EB}"/>
                </a:ext>
              </a:extLst>
            </p:cNvPr>
            <p:cNvPicPr>
              <a:picLocks noChangeAspect="1"/>
            </p:cNvPicPr>
            <p:nvPr/>
          </p:nvPicPr>
          <p:blipFill>
            <a:blip r:embed="rId3" cstate="print">
              <a:extLst>
                <a:ext uri="{28A0092B-C50C-407E-A947-70E740481C1C}">
                  <a14:useLocalDpi xmlns:a14="http://schemas.microsoft.com/office/drawing/2010/main" val="0"/>
                </a:ext>
              </a:extLst>
            </a:blip>
            <a:srcRect t="5583" b="5583"/>
            <a:stretch/>
          </p:blipFill>
          <p:spPr>
            <a:xfrm>
              <a:off x="8103134" y="2304706"/>
              <a:ext cx="3564911" cy="2375122"/>
            </a:xfrm>
            <a:prstGeom prst="ellipse">
              <a:avLst/>
            </a:prstGeom>
            <a:effectLst>
              <a:outerShdw blurRad="50800" dist="38100" dir="16200000" rotWithShape="0">
                <a:prstClr val="black">
                  <a:alpha val="40000"/>
                </a:prstClr>
              </a:outerShdw>
            </a:effectLst>
          </p:spPr>
        </p:pic>
        <p:sp>
          <p:nvSpPr>
            <p:cNvPr id="30" name="مربع نص 29">
              <a:extLst>
                <a:ext uri="{FF2B5EF4-FFF2-40B4-BE49-F238E27FC236}">
                  <a16:creationId xmlns:a16="http://schemas.microsoft.com/office/drawing/2014/main" xmlns="" id="{FC84A4CE-B1A3-4DA2-8846-772E993F4061}"/>
                </a:ext>
              </a:extLst>
            </p:cNvPr>
            <p:cNvSpPr txBox="1"/>
            <p:nvPr/>
          </p:nvSpPr>
          <p:spPr>
            <a:xfrm>
              <a:off x="987985" y="3695492"/>
              <a:ext cx="6906984" cy="1815881"/>
            </a:xfrm>
            <a:prstGeom prst="rect">
              <a:avLst/>
            </a:prstGeom>
            <a:noFill/>
          </p:spPr>
          <p:txBody>
            <a:bodyPr wrap="square">
              <a:spAutoFit/>
            </a:bodyPr>
            <a:lstStyle/>
            <a:p>
              <a:pPr algn="ctr"/>
              <a:r>
                <a:rPr lang="ar-DZ" sz="2800"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المصنوعات لشركات لها منتجات لا تتفاوت أحادها ومنضبطة بعلامات تجارية ومواصفات قياسية ومتوافرة</a:t>
              </a:r>
              <a:r>
                <a:rPr lang="ar-MA" sz="2800"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a:t>
              </a:r>
              <a:endParaRPr lang="fr-FR" sz="2800"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31" name="3">
            <a:extLst>
              <a:ext uri="{FF2B5EF4-FFF2-40B4-BE49-F238E27FC236}">
                <a16:creationId xmlns:a16="http://schemas.microsoft.com/office/drawing/2014/main" xmlns="" id="{96F120CD-0035-4F21-B140-BE967B8B5FDD}"/>
              </a:ext>
            </a:extLst>
          </p:cNvPr>
          <p:cNvGrpSpPr/>
          <p:nvPr/>
        </p:nvGrpSpPr>
        <p:grpSpPr>
          <a:xfrm>
            <a:off x="885443" y="-2876906"/>
            <a:ext cx="10782602" cy="3943672"/>
            <a:chOff x="885443" y="2304706"/>
            <a:chExt cx="10782602" cy="3943672"/>
          </a:xfrm>
        </p:grpSpPr>
        <p:sp>
          <p:nvSpPr>
            <p:cNvPr id="34" name="مثلث قائم الزاوية 33">
              <a:extLst>
                <a:ext uri="{FF2B5EF4-FFF2-40B4-BE49-F238E27FC236}">
                  <a16:creationId xmlns:a16="http://schemas.microsoft.com/office/drawing/2014/main" xmlns="" id="{35FAF6FD-707C-433B-A5C1-0D53BFE1DB6B}"/>
                </a:ext>
              </a:extLst>
            </p:cNvPr>
            <p:cNvSpPr/>
            <p:nvPr/>
          </p:nvSpPr>
          <p:spPr>
            <a:xfrm flipV="1">
              <a:off x="7792427" y="5812961"/>
              <a:ext cx="273887" cy="435417"/>
            </a:xfrm>
            <a:prstGeom prst="rtTriangle">
              <a:avLst/>
            </a:prstGeom>
            <a:solidFill>
              <a:srgbClr val="260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مثلث قائم الزاوية 34">
              <a:extLst>
                <a:ext uri="{FF2B5EF4-FFF2-40B4-BE49-F238E27FC236}">
                  <a16:creationId xmlns:a16="http://schemas.microsoft.com/office/drawing/2014/main" xmlns="" id="{B06E2F5B-F31B-45DB-8C92-71B0757EA4D5}"/>
                </a:ext>
              </a:extLst>
            </p:cNvPr>
            <p:cNvSpPr/>
            <p:nvPr/>
          </p:nvSpPr>
          <p:spPr>
            <a:xfrm flipH="1" flipV="1">
              <a:off x="3980683" y="5812960"/>
              <a:ext cx="273887" cy="435417"/>
            </a:xfrm>
            <a:prstGeom prst="rtTriangle">
              <a:avLst/>
            </a:prstGeom>
            <a:solidFill>
              <a:srgbClr val="260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صورة 35">
              <a:extLst>
                <a:ext uri="{FF2B5EF4-FFF2-40B4-BE49-F238E27FC236}">
                  <a16:creationId xmlns:a16="http://schemas.microsoft.com/office/drawing/2014/main" xmlns="" id="{C334930F-F280-4E78-A14D-065307171D13}"/>
                </a:ext>
              </a:extLst>
            </p:cNvPr>
            <p:cNvPicPr>
              <a:picLocks noChangeAspect="1"/>
            </p:cNvPicPr>
            <p:nvPr/>
          </p:nvPicPr>
          <p:blipFill>
            <a:blip r:embed="rId4" cstate="print">
              <a:extLst>
                <a:ext uri="{28A0092B-C50C-407E-A947-70E740481C1C}">
                  <a14:useLocalDpi xmlns:a14="http://schemas.microsoft.com/office/drawing/2010/main" val="0"/>
                </a:ext>
              </a:extLst>
            </a:blip>
            <a:srcRect t="16687" b="16687"/>
            <a:stretch/>
          </p:blipFill>
          <p:spPr>
            <a:xfrm>
              <a:off x="8103134" y="2304706"/>
              <a:ext cx="3564911" cy="2375122"/>
            </a:xfrm>
            <a:prstGeom prst="ellipse">
              <a:avLst/>
            </a:prstGeom>
            <a:effectLst>
              <a:outerShdw blurRad="50800" dist="38100" dir="16200000" rotWithShape="0">
                <a:prstClr val="black">
                  <a:alpha val="40000"/>
                </a:prstClr>
              </a:outerShdw>
            </a:effectLst>
          </p:spPr>
        </p:pic>
        <p:sp>
          <p:nvSpPr>
            <p:cNvPr id="37" name="مربع نص 36">
              <a:extLst>
                <a:ext uri="{FF2B5EF4-FFF2-40B4-BE49-F238E27FC236}">
                  <a16:creationId xmlns:a16="http://schemas.microsoft.com/office/drawing/2014/main" xmlns="" id="{21EF65E9-6DC7-48DC-9E96-5290A49BD749}"/>
                </a:ext>
              </a:extLst>
            </p:cNvPr>
            <p:cNvSpPr txBox="1"/>
            <p:nvPr/>
          </p:nvSpPr>
          <p:spPr>
            <a:xfrm>
              <a:off x="885443" y="2584326"/>
              <a:ext cx="6906984" cy="523220"/>
            </a:xfrm>
            <a:prstGeom prst="rect">
              <a:avLst/>
            </a:prstGeom>
            <a:noFill/>
          </p:spPr>
          <p:txBody>
            <a:bodyPr wrap="square">
              <a:spAutoFit/>
            </a:bodyPr>
            <a:lstStyle/>
            <a:p>
              <a:pPr algn="justLow"/>
              <a:endParaRPr lang="fr-FR" sz="2800"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sp>
        <p:nvSpPr>
          <p:cNvPr id="41" name="مستطيل: زوايا مستديرة 40">
            <a:extLst>
              <a:ext uri="{FF2B5EF4-FFF2-40B4-BE49-F238E27FC236}">
                <a16:creationId xmlns:a16="http://schemas.microsoft.com/office/drawing/2014/main" xmlns="" id="{DD0D0099-88D7-4FEF-BB52-23A328CD066F}"/>
              </a:ext>
            </a:extLst>
          </p:cNvPr>
          <p:cNvSpPr/>
          <p:nvPr/>
        </p:nvSpPr>
        <p:spPr>
          <a:xfrm>
            <a:off x="2284255" y="4397840"/>
            <a:ext cx="7478486" cy="1970305"/>
          </a:xfrm>
          <a:prstGeom prst="roundRect">
            <a:avLst/>
          </a:prstGeom>
          <a:solidFill>
            <a:srgbClr val="840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dirty="0" smtClean="0">
                <a:latin typeface="Al-Jazeera-Arabic-Bold" panose="01000500000000020006" pitchFamily="2" charset="-78"/>
                <a:cs typeface="Al-Jazeera-Arabic-Bold" panose="01000500000000020006" pitchFamily="2" charset="-78"/>
              </a:rPr>
              <a:t>المسلم فيه وشروطه</a:t>
            </a:r>
            <a:endParaRPr lang="fr-FR" sz="5400" dirty="0">
              <a:latin typeface="Al-Jazeera-Arabic-Bold" panose="01000500000000020006" pitchFamily="2" charset="-78"/>
              <a:cs typeface="Al-Jazeera-Arabic-Bold" panose="01000500000000020006" pitchFamily="2" charset="-78"/>
            </a:endParaRPr>
          </a:p>
        </p:txBody>
      </p:sp>
    </p:spTree>
    <p:extLst>
      <p:ext uri="{BB962C8B-B14F-4D97-AF65-F5344CB8AC3E}">
        <p14:creationId xmlns:p14="http://schemas.microsoft.com/office/powerpoint/2010/main" val="2987507267"/>
      </p:ext>
    </p:extLst>
  </p:cSld>
  <p:clrMapOvr>
    <a:masterClrMapping/>
  </p:clrMapOvr>
  <p:transition spd="slow" advTm="2892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childTnLst>
                          </p:cTn>
                        </p:par>
                        <p:par>
                          <p:cTn id="11" fill="hold">
                            <p:stCondLst>
                              <p:cond delay="1000"/>
                            </p:stCondLst>
                            <p:childTnLst>
                              <p:par>
                                <p:cTn id="12" presetID="1" presetClass="emph" presetSubtype="2" fill="hold" grpId="1" nodeType="afterEffect">
                                  <p:stCondLst>
                                    <p:cond delay="0"/>
                                  </p:stCondLst>
                                  <p:childTnLst>
                                    <p:animClr clrSpc="rgb" dir="cw">
                                      <p:cBhvr>
                                        <p:cTn id="13" dur="2000" fill="hold"/>
                                        <p:tgtEl>
                                          <p:spTgt spid="41"/>
                                        </p:tgtEl>
                                        <p:attrNameLst>
                                          <p:attrName>fillcolor</p:attrName>
                                        </p:attrNameLst>
                                      </p:cBhvr>
                                      <p:to>
                                        <a:schemeClr val="accent2"/>
                                      </p:to>
                                    </p:animClr>
                                    <p:set>
                                      <p:cBhvr>
                                        <p:cTn id="14" dur="2000" fill="hold"/>
                                        <p:tgtEl>
                                          <p:spTgt spid="41"/>
                                        </p:tgtEl>
                                        <p:attrNameLst>
                                          <p:attrName>fill.type</p:attrName>
                                        </p:attrNameLst>
                                      </p:cBhvr>
                                      <p:to>
                                        <p:strVal val="solid"/>
                                      </p:to>
                                    </p:set>
                                    <p:set>
                                      <p:cBhvr>
                                        <p:cTn id="15" dur="2000" fill="hold"/>
                                        <p:tgtEl>
                                          <p:spTgt spid="41"/>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2" nodeType="clickEffect">
                                  <p:stCondLst>
                                    <p:cond delay="0"/>
                                  </p:stCondLst>
                                  <p:iterate type="lt">
                                    <p:tmPct val="0"/>
                                  </p:iterate>
                                  <p:childTnLst>
                                    <p:anim calcmode="lin" valueType="num">
                                      <p:cBhvr>
                                        <p:cTn id="19" dur="1000"/>
                                        <p:tgtEl>
                                          <p:spTgt spid="41"/>
                                        </p:tgtEl>
                                        <p:attrNameLst>
                                          <p:attrName>ppt_w</p:attrName>
                                        </p:attrNameLst>
                                      </p:cBhvr>
                                      <p:tavLst>
                                        <p:tav tm="0">
                                          <p:val>
                                            <p:strVal val="ppt_w"/>
                                          </p:val>
                                        </p:tav>
                                        <p:tav tm="100000">
                                          <p:val>
                                            <p:fltVal val="0"/>
                                          </p:val>
                                        </p:tav>
                                      </p:tavLst>
                                    </p:anim>
                                    <p:anim calcmode="lin" valueType="num">
                                      <p:cBhvr>
                                        <p:cTn id="20" dur="1000"/>
                                        <p:tgtEl>
                                          <p:spTgt spid="41"/>
                                        </p:tgtEl>
                                        <p:attrNameLst>
                                          <p:attrName>ppt_h</p:attrName>
                                        </p:attrNameLst>
                                      </p:cBhvr>
                                      <p:tavLst>
                                        <p:tav tm="0">
                                          <p:val>
                                            <p:strVal val="ppt_h"/>
                                          </p:val>
                                        </p:tav>
                                        <p:tav tm="100000">
                                          <p:val>
                                            <p:fltVal val="0"/>
                                          </p:val>
                                        </p:tav>
                                      </p:tavLst>
                                    </p:anim>
                                    <p:anim calcmode="lin" valueType="num">
                                      <p:cBhvr>
                                        <p:cTn id="21" dur="1000"/>
                                        <p:tgtEl>
                                          <p:spTgt spid="41"/>
                                        </p:tgtEl>
                                        <p:attrNameLst>
                                          <p:attrName>style.rotation</p:attrName>
                                        </p:attrNameLst>
                                      </p:cBhvr>
                                      <p:tavLst>
                                        <p:tav tm="0">
                                          <p:val>
                                            <p:fltVal val="0"/>
                                          </p:val>
                                        </p:tav>
                                        <p:tav tm="100000">
                                          <p:val>
                                            <p:fltVal val="90"/>
                                          </p:val>
                                        </p:tav>
                                      </p:tavLst>
                                    </p:anim>
                                    <p:animEffect transition="out" filter="fade">
                                      <p:cBhvr>
                                        <p:cTn id="22" dur="1000"/>
                                        <p:tgtEl>
                                          <p:spTgt spid="41"/>
                                        </p:tgtEl>
                                      </p:cBhvr>
                                    </p:animEffect>
                                    <p:set>
                                      <p:cBhvr>
                                        <p:cTn id="23"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 -4.07407E-6 L 0 0.54676 " pathEditMode="relative" rAng="0" ptsTypes="AA">
                                      <p:cBhvr>
                                        <p:cTn id="28" dur="2000" fill="hold"/>
                                        <p:tgtEl>
                                          <p:spTgt spid="16"/>
                                        </p:tgtEl>
                                        <p:attrNameLst>
                                          <p:attrName>ppt_x</p:attrName>
                                          <p:attrName>ppt_y</p:attrName>
                                        </p:attrNameLst>
                                      </p:cBhvr>
                                      <p:rCtr x="0" y="27338"/>
                                    </p:animMotion>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 -4.07407E-6 L 0 0.55093 " pathEditMode="relative" rAng="0" ptsTypes="AA">
                                      <p:cBhvr>
                                        <p:cTn id="33" dur="2000" fill="hold"/>
                                        <p:tgtEl>
                                          <p:spTgt spid="24"/>
                                        </p:tgtEl>
                                        <p:attrNameLst>
                                          <p:attrName>ppt_x</p:attrName>
                                          <p:attrName>ppt_y</p:attrName>
                                        </p:attrNameLst>
                                      </p:cBhvr>
                                      <p:rCtr x="0" y="27546"/>
                                    </p:animMotion>
                                  </p:childTnLst>
                                </p:cTn>
                              </p:par>
                            </p:childTnLst>
                          </p:cTn>
                        </p:par>
                      </p:childTnLst>
                    </p:cTn>
                  </p:par>
                </p:childTnLst>
              </p:cTn>
              <p:nextCondLst>
                <p:cond evt="onClick" delay="0">
                  <p:tgtEl>
                    <p:spTgt spid="24"/>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 -5.55112E-17 L 0 0.54606 " pathEditMode="relative" rAng="0" ptsTypes="AA">
                                      <p:cBhvr>
                                        <p:cTn id="38" dur="2000" fill="hold"/>
                                        <p:tgtEl>
                                          <p:spTgt spid="31"/>
                                        </p:tgtEl>
                                        <p:attrNameLst>
                                          <p:attrName>ppt_x</p:attrName>
                                          <p:attrName>ppt_y</p:attrName>
                                        </p:attrNameLst>
                                      </p:cBhvr>
                                      <p:rCtr x="0" y="27315"/>
                                    </p:animMotion>
                                  </p:childTnLst>
                                </p:cTn>
                              </p:par>
                            </p:childTnLst>
                          </p:cTn>
                        </p:par>
                      </p:childTnLst>
                    </p:cTn>
                  </p:par>
                </p:childTnLst>
              </p:cTn>
              <p:nextCondLst>
                <p:cond evt="onClick" delay="0">
                  <p:tgtEl>
                    <p:spTgt spid="31"/>
                  </p:tgtEl>
                </p:cond>
              </p:nextCondLst>
            </p:seq>
          </p:childTnLst>
        </p:cTn>
      </p:par>
    </p:tnLst>
    <p:bldLst>
      <p:bldP spid="41" grpId="0" animBg="1"/>
      <p:bldP spid="41" grpId="1" animBg="1"/>
      <p:bldP spid="41" grpId="2" animBg="1"/>
    </p:bldLst>
  </p:timing>
  <p:extLst mod="1">
    <p:ext uri="{E180D4A7-C9FB-4DFB-919C-405C955672EB}">
      <p14:showEvtLst xmlns:p14="http://schemas.microsoft.com/office/powerpoint/2010/main">
        <p14:triggerEvt type="onClick" time="911" objId="16"/>
        <p14:triggerEvt type="onClick" time="11980" objId="2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EE2879-A19C-4DA8-8944-4445B0D31C9E}"/>
              </a:ext>
            </a:extLst>
          </p:cNvPr>
          <p:cNvSpPr/>
          <p:nvPr/>
        </p:nvSpPr>
        <p:spPr>
          <a:xfrm>
            <a:off x="6005513" y="-9000"/>
            <a:ext cx="180975" cy="6876000"/>
          </a:xfrm>
          <a:prstGeom prst="rect">
            <a:avLst/>
          </a:prstGeom>
          <a:gradFill flip="none" rotWithShape="1">
            <a:gsLst>
              <a:gs pos="0">
                <a:schemeClr val="tx1">
                  <a:lumMod val="95000"/>
                  <a:lumOff val="5000"/>
                </a:schemeClr>
              </a:gs>
              <a:gs pos="40000">
                <a:schemeClr val="bg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A078FC9B-DA04-43E6-AD6E-AD6C1A4D5A4A}"/>
              </a:ext>
            </a:extLst>
          </p:cNvPr>
          <p:cNvSpPr/>
          <p:nvPr/>
        </p:nvSpPr>
        <p:spPr>
          <a:xfrm>
            <a:off x="6186488" y="-9000"/>
            <a:ext cx="180975" cy="6876000"/>
          </a:xfrm>
          <a:prstGeom prst="rect">
            <a:avLst/>
          </a:prstGeom>
          <a:gradFill flip="none" rotWithShape="1">
            <a:gsLst>
              <a:gs pos="0">
                <a:schemeClr val="tx1">
                  <a:lumMod val="95000"/>
                  <a:lumOff val="5000"/>
                </a:schemeClr>
              </a:gs>
              <a:gs pos="40000">
                <a:schemeClr val="bg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CC983B3B-A6E3-430A-8F2F-D80944122B7A}"/>
              </a:ext>
            </a:extLst>
          </p:cNvPr>
          <p:cNvSpPr/>
          <p:nvPr/>
        </p:nvSpPr>
        <p:spPr>
          <a:xfrm>
            <a:off x="6367463" y="-9000"/>
            <a:ext cx="180975" cy="6876000"/>
          </a:xfrm>
          <a:prstGeom prst="rect">
            <a:avLst/>
          </a:prstGeom>
          <a:gradFill flip="none" rotWithShape="1">
            <a:gsLst>
              <a:gs pos="0">
                <a:schemeClr val="tx1">
                  <a:lumMod val="95000"/>
                  <a:lumOff val="5000"/>
                </a:schemeClr>
              </a:gs>
              <a:gs pos="40000">
                <a:schemeClr val="bg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3" name="Groupe 82">
            <a:extLst>
              <a:ext uri="{FF2B5EF4-FFF2-40B4-BE49-F238E27FC236}">
                <a16:creationId xmlns:a16="http://schemas.microsoft.com/office/drawing/2014/main" xmlns="" id="{4F729008-5931-4B00-B5CA-C17BDE450154}"/>
              </a:ext>
            </a:extLst>
          </p:cNvPr>
          <p:cNvGrpSpPr/>
          <p:nvPr/>
        </p:nvGrpSpPr>
        <p:grpSpPr>
          <a:xfrm>
            <a:off x="5958738" y="-14220"/>
            <a:ext cx="5576298" cy="1785078"/>
            <a:chOff x="5958738" y="-14220"/>
            <a:chExt cx="5576298" cy="1785078"/>
          </a:xfrm>
        </p:grpSpPr>
        <p:grpSp>
          <p:nvGrpSpPr>
            <p:cNvPr id="53" name="Groupe 52">
              <a:extLst>
                <a:ext uri="{FF2B5EF4-FFF2-40B4-BE49-F238E27FC236}">
                  <a16:creationId xmlns:a16="http://schemas.microsoft.com/office/drawing/2014/main" xmlns="" id="{0232931C-D156-4EA8-9E6A-4CBCAFA3530D}"/>
                </a:ext>
              </a:extLst>
            </p:cNvPr>
            <p:cNvGrpSpPr/>
            <p:nvPr/>
          </p:nvGrpSpPr>
          <p:grpSpPr>
            <a:xfrm>
              <a:off x="6005511" y="-14220"/>
              <a:ext cx="5529525" cy="1785078"/>
              <a:chOff x="6005511" y="-14220"/>
              <a:chExt cx="5529525" cy="1785078"/>
            </a:xfrm>
          </p:grpSpPr>
          <p:sp>
            <p:nvSpPr>
              <p:cNvPr id="14" name="Rectangle 13">
                <a:extLst>
                  <a:ext uri="{FF2B5EF4-FFF2-40B4-BE49-F238E27FC236}">
                    <a16:creationId xmlns:a16="http://schemas.microsoft.com/office/drawing/2014/main" xmlns="" id="{174B6A69-46C9-43C6-BCE2-6F0B89433857}"/>
                  </a:ext>
                </a:extLst>
              </p:cNvPr>
              <p:cNvSpPr/>
              <p:nvPr/>
            </p:nvSpPr>
            <p:spPr>
              <a:xfrm rot="192779">
                <a:off x="7658474" y="265463"/>
                <a:ext cx="3075706" cy="1088308"/>
              </a:xfrm>
              <a:prstGeom prst="rect">
                <a:avLst/>
              </a:prstGeom>
              <a:solidFill>
                <a:schemeClr val="tx1">
                  <a:alpha val="4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Parallélogramme 12">
                <a:extLst>
                  <a:ext uri="{FF2B5EF4-FFF2-40B4-BE49-F238E27FC236}">
                    <a16:creationId xmlns:a16="http://schemas.microsoft.com/office/drawing/2014/main" xmlns="" id="{2EBEA73A-F43A-4872-B9A3-2D757859CD29}"/>
                  </a:ext>
                </a:extLst>
              </p:cNvPr>
              <p:cNvSpPr/>
              <p:nvPr/>
            </p:nvSpPr>
            <p:spPr>
              <a:xfrm rot="15272650">
                <a:off x="6260569" y="433073"/>
                <a:ext cx="1403114" cy="1272456"/>
              </a:xfrm>
              <a:prstGeom prst="parallelogram">
                <a:avLst/>
              </a:prstGeom>
              <a:solidFill>
                <a:schemeClr val="tx1">
                  <a:alpha val="4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E24E9C04-100E-489B-85DF-2DAC3056FC77}"/>
                  </a:ext>
                </a:extLst>
              </p:cNvPr>
              <p:cNvSpPr/>
              <p:nvPr/>
            </p:nvSpPr>
            <p:spPr>
              <a:xfrm>
                <a:off x="6005511" y="406850"/>
                <a:ext cx="542925" cy="1085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arallélogramme 7">
                <a:extLst>
                  <a:ext uri="{FF2B5EF4-FFF2-40B4-BE49-F238E27FC236}">
                    <a16:creationId xmlns:a16="http://schemas.microsoft.com/office/drawing/2014/main" xmlns="" id="{93A6F557-4BEA-4391-93E1-9C28ED292D91}"/>
                  </a:ext>
                </a:extLst>
              </p:cNvPr>
              <p:cNvSpPr/>
              <p:nvPr/>
            </p:nvSpPr>
            <p:spPr>
              <a:xfrm rot="5400000" flipV="1">
                <a:off x="6473583" y="154918"/>
                <a:ext cx="1403114" cy="127245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E778974B-446B-4E0D-9E48-27286D4C0071}"/>
                  </a:ext>
                </a:extLst>
              </p:cNvPr>
              <p:cNvSpPr/>
              <p:nvPr/>
            </p:nvSpPr>
            <p:spPr>
              <a:xfrm>
                <a:off x="7811368" y="89589"/>
                <a:ext cx="3075706" cy="1088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xmlns="" id="{FFD2C965-110B-4E6B-96BF-B51A5B65EABA}"/>
                  </a:ext>
                </a:extLst>
              </p:cNvPr>
              <p:cNvSpPr/>
              <p:nvPr/>
            </p:nvSpPr>
            <p:spPr>
              <a:xfrm>
                <a:off x="10239111" y="-14220"/>
                <a:ext cx="1295925" cy="1295925"/>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xmlns="" id="{600D71C4-499C-4DD2-8A4F-59C6B6EFD80B}"/>
                  </a:ext>
                </a:extLst>
              </p:cNvPr>
              <p:cNvSpPr/>
              <p:nvPr/>
            </p:nvSpPr>
            <p:spPr>
              <a:xfrm>
                <a:off x="6005511" y="406847"/>
                <a:ext cx="542925" cy="108585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Parallélogramme 48">
                <a:extLst>
                  <a:ext uri="{FF2B5EF4-FFF2-40B4-BE49-F238E27FC236}">
                    <a16:creationId xmlns:a16="http://schemas.microsoft.com/office/drawing/2014/main" xmlns="" id="{D4CEF894-535F-4F02-A7C2-EDAFCE94B7C3}"/>
                  </a:ext>
                </a:extLst>
              </p:cNvPr>
              <p:cNvSpPr/>
              <p:nvPr/>
            </p:nvSpPr>
            <p:spPr>
              <a:xfrm rot="5400000" flipV="1">
                <a:off x="6473583" y="154915"/>
                <a:ext cx="1403114" cy="1272456"/>
              </a:xfrm>
              <a:prstGeom prst="parallelogram">
                <a:avLst/>
              </a:prstGeom>
              <a:solidFill>
                <a:srgbClr val="42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8" name="ZoneTexte 57">
              <a:extLst>
                <a:ext uri="{FF2B5EF4-FFF2-40B4-BE49-F238E27FC236}">
                  <a16:creationId xmlns:a16="http://schemas.microsoft.com/office/drawing/2014/main" xmlns="" id="{2EF178BF-37D0-4D32-A94A-05DC9D5585B9}"/>
                </a:ext>
              </a:extLst>
            </p:cNvPr>
            <p:cNvSpPr txBox="1"/>
            <p:nvPr/>
          </p:nvSpPr>
          <p:spPr>
            <a:xfrm>
              <a:off x="5958738" y="634010"/>
              <a:ext cx="667910" cy="584775"/>
            </a:xfrm>
            <a:prstGeom prst="rect">
              <a:avLst/>
            </a:prstGeom>
            <a:noFill/>
          </p:spPr>
          <p:txBody>
            <a:bodyPr wrap="square" rtlCol="0">
              <a:spAutoFit/>
            </a:bodyPr>
            <a:lstStyle/>
            <a:p>
              <a:pPr algn="ctr"/>
              <a:r>
                <a:rPr lang="fr-FR" sz="3200" b="1" dirty="0">
                  <a:solidFill>
                    <a:schemeClr val="bg1"/>
                  </a:solidFill>
                </a:rPr>
                <a:t>01</a:t>
              </a:r>
            </a:p>
          </p:txBody>
        </p:sp>
        <p:sp>
          <p:nvSpPr>
            <p:cNvPr id="73" name="ZoneTexte 72">
              <a:extLst>
                <a:ext uri="{FF2B5EF4-FFF2-40B4-BE49-F238E27FC236}">
                  <a16:creationId xmlns:a16="http://schemas.microsoft.com/office/drawing/2014/main" xmlns="" id="{F718AC11-F9CF-418F-81FC-AA694A0682FA}"/>
                </a:ext>
              </a:extLst>
            </p:cNvPr>
            <p:cNvSpPr txBox="1"/>
            <p:nvPr/>
          </p:nvSpPr>
          <p:spPr>
            <a:xfrm>
              <a:off x="8614230" y="375059"/>
              <a:ext cx="1282227" cy="400110"/>
            </a:xfrm>
            <a:prstGeom prst="rect">
              <a:avLst/>
            </a:prstGeom>
            <a:noFill/>
          </p:spPr>
          <p:txBody>
            <a:bodyPr wrap="square" rtlCol="0">
              <a:spAutoFit/>
            </a:bodyPr>
            <a:lstStyle/>
            <a:p>
              <a:pPr algn="r" rtl="1"/>
              <a:r>
                <a:rPr lang="ar-DZ" sz="2000" b="1" dirty="0" smtClean="0">
                  <a:solidFill>
                    <a:srgbClr val="660066"/>
                  </a:solidFill>
                  <a:latin typeface="Calibri" panose="020F0502020204030204" pitchFamily="34" charset="0"/>
                  <a:cs typeface="Calibri" panose="020F0502020204030204" pitchFamily="34" charset="0"/>
                </a:rPr>
                <a:t>معين</a:t>
              </a:r>
              <a:endParaRPr lang="fr-FR" sz="2000" b="1" dirty="0">
                <a:solidFill>
                  <a:srgbClr val="660066"/>
                </a:solidFill>
                <a:latin typeface="Calibri" panose="020F0502020204030204" pitchFamily="34" charset="0"/>
                <a:cs typeface="Calibri" panose="020F0502020204030204" pitchFamily="34" charset="0"/>
              </a:endParaRPr>
            </a:p>
          </p:txBody>
        </p:sp>
      </p:grpSp>
      <p:grpSp>
        <p:nvGrpSpPr>
          <p:cNvPr id="85" name="Groupe 84">
            <a:extLst>
              <a:ext uri="{FF2B5EF4-FFF2-40B4-BE49-F238E27FC236}">
                <a16:creationId xmlns:a16="http://schemas.microsoft.com/office/drawing/2014/main" xmlns="" id="{D550CD38-6339-4EC7-908F-307827F24AAA}"/>
              </a:ext>
            </a:extLst>
          </p:cNvPr>
          <p:cNvGrpSpPr/>
          <p:nvPr/>
        </p:nvGrpSpPr>
        <p:grpSpPr>
          <a:xfrm>
            <a:off x="5958738" y="2597584"/>
            <a:ext cx="5592018" cy="1785078"/>
            <a:chOff x="5958738" y="2597584"/>
            <a:chExt cx="5592018" cy="1785078"/>
          </a:xfrm>
        </p:grpSpPr>
        <p:grpSp>
          <p:nvGrpSpPr>
            <p:cNvPr id="55" name="Groupe 54">
              <a:extLst>
                <a:ext uri="{FF2B5EF4-FFF2-40B4-BE49-F238E27FC236}">
                  <a16:creationId xmlns:a16="http://schemas.microsoft.com/office/drawing/2014/main" xmlns="" id="{193BE921-E215-4FE2-A775-FDA093995493}"/>
                </a:ext>
              </a:extLst>
            </p:cNvPr>
            <p:cNvGrpSpPr/>
            <p:nvPr/>
          </p:nvGrpSpPr>
          <p:grpSpPr>
            <a:xfrm>
              <a:off x="6021231" y="2597584"/>
              <a:ext cx="5529525" cy="1785078"/>
              <a:chOff x="6021231" y="2597584"/>
              <a:chExt cx="5529525" cy="1785078"/>
            </a:xfrm>
          </p:grpSpPr>
          <p:sp>
            <p:nvSpPr>
              <p:cNvPr id="25" name="Rectangle 24">
                <a:extLst>
                  <a:ext uri="{FF2B5EF4-FFF2-40B4-BE49-F238E27FC236}">
                    <a16:creationId xmlns:a16="http://schemas.microsoft.com/office/drawing/2014/main" xmlns="" id="{F5F0E317-81A3-49B8-A8BC-3C149B4AE1A8}"/>
                  </a:ext>
                </a:extLst>
              </p:cNvPr>
              <p:cNvSpPr/>
              <p:nvPr/>
            </p:nvSpPr>
            <p:spPr>
              <a:xfrm rot="192779">
                <a:off x="7674194" y="2877267"/>
                <a:ext cx="3075706" cy="1088308"/>
              </a:xfrm>
              <a:prstGeom prst="rect">
                <a:avLst/>
              </a:prstGeom>
              <a:solidFill>
                <a:schemeClr val="tx1">
                  <a:alpha val="4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Parallélogramme 25">
                <a:extLst>
                  <a:ext uri="{FF2B5EF4-FFF2-40B4-BE49-F238E27FC236}">
                    <a16:creationId xmlns:a16="http://schemas.microsoft.com/office/drawing/2014/main" xmlns="" id="{43DE3DC0-877D-4B7A-AD05-B9A25F828D42}"/>
                  </a:ext>
                </a:extLst>
              </p:cNvPr>
              <p:cNvSpPr/>
              <p:nvPr/>
            </p:nvSpPr>
            <p:spPr>
              <a:xfrm rot="15272650">
                <a:off x="6276289" y="3044877"/>
                <a:ext cx="1403114" cy="1272456"/>
              </a:xfrm>
              <a:prstGeom prst="parallelogram">
                <a:avLst/>
              </a:prstGeom>
              <a:solidFill>
                <a:schemeClr val="tx1">
                  <a:alpha val="4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xmlns="" id="{8F253C6E-DC49-4EEA-B7FD-EB527405BE45}"/>
                  </a:ext>
                </a:extLst>
              </p:cNvPr>
              <p:cNvSpPr/>
              <p:nvPr/>
            </p:nvSpPr>
            <p:spPr>
              <a:xfrm>
                <a:off x="6021231" y="3018654"/>
                <a:ext cx="542925" cy="108585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Parallélogramme 27">
                <a:extLst>
                  <a:ext uri="{FF2B5EF4-FFF2-40B4-BE49-F238E27FC236}">
                    <a16:creationId xmlns:a16="http://schemas.microsoft.com/office/drawing/2014/main" xmlns="" id="{11A19A4C-183F-46B6-9AEA-883CD4281696}"/>
                  </a:ext>
                </a:extLst>
              </p:cNvPr>
              <p:cNvSpPr/>
              <p:nvPr/>
            </p:nvSpPr>
            <p:spPr>
              <a:xfrm rot="5400000" flipV="1">
                <a:off x="6489303" y="2766722"/>
                <a:ext cx="1403114" cy="1272456"/>
              </a:xfrm>
              <a:prstGeom prst="parallelogram">
                <a:avLst/>
              </a:prstGeom>
              <a:solidFill>
                <a:srgbClr val="00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xmlns="" id="{B4CF0F6D-A017-4423-9D82-51C20D11E561}"/>
                  </a:ext>
                </a:extLst>
              </p:cNvPr>
              <p:cNvSpPr/>
              <p:nvPr/>
            </p:nvSpPr>
            <p:spPr>
              <a:xfrm>
                <a:off x="7827088" y="2701393"/>
                <a:ext cx="3075706" cy="1088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xmlns="" id="{E2FDF3B8-531B-4CDC-8869-D83D67DCE335}"/>
                  </a:ext>
                </a:extLst>
              </p:cNvPr>
              <p:cNvSpPr/>
              <p:nvPr/>
            </p:nvSpPr>
            <p:spPr>
              <a:xfrm>
                <a:off x="10254831" y="2597584"/>
                <a:ext cx="1295925" cy="1295925"/>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ZoneTexte 59">
              <a:extLst>
                <a:ext uri="{FF2B5EF4-FFF2-40B4-BE49-F238E27FC236}">
                  <a16:creationId xmlns:a16="http://schemas.microsoft.com/office/drawing/2014/main" xmlns="" id="{CB89C0F7-50D7-430A-B8AD-A27561B22B07}"/>
                </a:ext>
              </a:extLst>
            </p:cNvPr>
            <p:cNvSpPr txBox="1"/>
            <p:nvPr/>
          </p:nvSpPr>
          <p:spPr>
            <a:xfrm>
              <a:off x="5958738" y="3221078"/>
              <a:ext cx="667910" cy="584775"/>
            </a:xfrm>
            <a:prstGeom prst="rect">
              <a:avLst/>
            </a:prstGeom>
            <a:noFill/>
          </p:spPr>
          <p:txBody>
            <a:bodyPr wrap="square" rtlCol="0">
              <a:spAutoFit/>
            </a:bodyPr>
            <a:lstStyle/>
            <a:p>
              <a:pPr algn="ctr"/>
              <a:r>
                <a:rPr lang="fr-FR" sz="3200" b="1" dirty="0">
                  <a:solidFill>
                    <a:schemeClr val="bg1"/>
                  </a:solidFill>
                </a:rPr>
                <a:t>03</a:t>
              </a:r>
            </a:p>
          </p:txBody>
        </p:sp>
        <p:pic>
          <p:nvPicPr>
            <p:cNvPr id="66" name="Graphique 65" descr="Présentation avec camembert">
              <a:extLst>
                <a:ext uri="{FF2B5EF4-FFF2-40B4-BE49-F238E27FC236}">
                  <a16:creationId xmlns:a16="http://schemas.microsoft.com/office/drawing/2014/main" xmlns="" id="{6051719C-B1B7-43C7-B390-C1E2818B06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06733" y="2878865"/>
              <a:ext cx="792120" cy="792120"/>
            </a:xfrm>
            <a:prstGeom prst="rect">
              <a:avLst/>
            </a:prstGeom>
          </p:spPr>
        </p:pic>
        <p:sp>
          <p:nvSpPr>
            <p:cNvPr id="79" name="ZoneTexte 78">
              <a:extLst>
                <a:ext uri="{FF2B5EF4-FFF2-40B4-BE49-F238E27FC236}">
                  <a16:creationId xmlns:a16="http://schemas.microsoft.com/office/drawing/2014/main" xmlns="" id="{C3914EAE-D785-4ACB-A5FB-923F15AE677A}"/>
                </a:ext>
              </a:extLst>
            </p:cNvPr>
            <p:cNvSpPr txBox="1"/>
            <p:nvPr/>
          </p:nvSpPr>
          <p:spPr>
            <a:xfrm>
              <a:off x="8071703" y="2865665"/>
              <a:ext cx="2092640" cy="400110"/>
            </a:xfrm>
            <a:prstGeom prst="rect">
              <a:avLst/>
            </a:prstGeom>
            <a:noFill/>
          </p:spPr>
          <p:txBody>
            <a:bodyPr wrap="square" rtlCol="0">
              <a:spAutoFit/>
            </a:bodyPr>
            <a:lstStyle/>
            <a:p>
              <a:pPr algn="r" rtl="1"/>
              <a:r>
                <a:rPr lang="ar-DZ" sz="2000" b="1" dirty="0" smtClean="0">
                  <a:solidFill>
                    <a:srgbClr val="0000CC"/>
                  </a:solidFill>
                  <a:latin typeface="Calibri" panose="020F0502020204030204" pitchFamily="34" charset="0"/>
                  <a:cs typeface="Calibri" panose="020F0502020204030204" pitchFamily="34" charset="0"/>
                </a:rPr>
                <a:t>ما لا ينضبط بالوصف</a:t>
              </a:r>
              <a:endParaRPr lang="fr-FR" sz="2000" b="1" dirty="0">
                <a:solidFill>
                  <a:srgbClr val="0000CC"/>
                </a:solidFill>
                <a:latin typeface="Calibri" panose="020F0502020204030204" pitchFamily="34" charset="0"/>
                <a:cs typeface="Calibri" panose="020F0502020204030204" pitchFamily="34" charset="0"/>
              </a:endParaRPr>
            </a:p>
          </p:txBody>
        </p:sp>
      </p:grpSp>
      <p:grpSp>
        <p:nvGrpSpPr>
          <p:cNvPr id="87" name="Groupe 86">
            <a:extLst>
              <a:ext uri="{FF2B5EF4-FFF2-40B4-BE49-F238E27FC236}">
                <a16:creationId xmlns:a16="http://schemas.microsoft.com/office/drawing/2014/main" xmlns="" id="{A256CABA-8090-4FD0-940A-9BD6AA48083A}"/>
              </a:ext>
            </a:extLst>
          </p:cNvPr>
          <p:cNvGrpSpPr/>
          <p:nvPr/>
        </p:nvGrpSpPr>
        <p:grpSpPr>
          <a:xfrm>
            <a:off x="5958738" y="5209388"/>
            <a:ext cx="5592018" cy="1785078"/>
            <a:chOff x="5958738" y="5209388"/>
            <a:chExt cx="5592018" cy="1785078"/>
          </a:xfrm>
        </p:grpSpPr>
        <p:grpSp>
          <p:nvGrpSpPr>
            <p:cNvPr id="57" name="Groupe 56">
              <a:extLst>
                <a:ext uri="{FF2B5EF4-FFF2-40B4-BE49-F238E27FC236}">
                  <a16:creationId xmlns:a16="http://schemas.microsoft.com/office/drawing/2014/main" xmlns="" id="{3B0ADE39-32FC-4927-B2FA-6CE402246167}"/>
                </a:ext>
              </a:extLst>
            </p:cNvPr>
            <p:cNvGrpSpPr/>
            <p:nvPr/>
          </p:nvGrpSpPr>
          <p:grpSpPr>
            <a:xfrm>
              <a:off x="6021231" y="5209388"/>
              <a:ext cx="5529525" cy="1785078"/>
              <a:chOff x="6021231" y="5209388"/>
              <a:chExt cx="5529525" cy="1785078"/>
            </a:xfrm>
          </p:grpSpPr>
          <p:sp>
            <p:nvSpPr>
              <p:cNvPr id="41" name="Rectangle 40">
                <a:extLst>
                  <a:ext uri="{FF2B5EF4-FFF2-40B4-BE49-F238E27FC236}">
                    <a16:creationId xmlns:a16="http://schemas.microsoft.com/office/drawing/2014/main" xmlns="" id="{9B599423-E49D-4C94-B95F-4F2E8FE9A1FD}"/>
                  </a:ext>
                </a:extLst>
              </p:cNvPr>
              <p:cNvSpPr/>
              <p:nvPr/>
            </p:nvSpPr>
            <p:spPr>
              <a:xfrm rot="192779">
                <a:off x="7674194" y="5489071"/>
                <a:ext cx="3075706" cy="1088308"/>
              </a:xfrm>
              <a:prstGeom prst="rect">
                <a:avLst/>
              </a:prstGeom>
              <a:solidFill>
                <a:schemeClr val="tx1">
                  <a:alpha val="4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Parallélogramme 41">
                <a:extLst>
                  <a:ext uri="{FF2B5EF4-FFF2-40B4-BE49-F238E27FC236}">
                    <a16:creationId xmlns:a16="http://schemas.microsoft.com/office/drawing/2014/main" xmlns="" id="{0BF22AA4-2FB8-44ED-ACE0-76359F07D07A}"/>
                  </a:ext>
                </a:extLst>
              </p:cNvPr>
              <p:cNvSpPr/>
              <p:nvPr/>
            </p:nvSpPr>
            <p:spPr>
              <a:xfrm rot="15272650">
                <a:off x="6276289" y="5656681"/>
                <a:ext cx="1403114" cy="1272456"/>
              </a:xfrm>
              <a:prstGeom prst="parallelogram">
                <a:avLst/>
              </a:prstGeom>
              <a:solidFill>
                <a:schemeClr val="tx1">
                  <a:alpha val="4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xmlns="" id="{5B0E75D3-1084-4369-BF59-853D420B0D52}"/>
                  </a:ext>
                </a:extLst>
              </p:cNvPr>
              <p:cNvSpPr/>
              <p:nvPr/>
            </p:nvSpPr>
            <p:spPr>
              <a:xfrm>
                <a:off x="6021231" y="5630458"/>
                <a:ext cx="542925" cy="108585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Parallélogramme 43">
                <a:extLst>
                  <a:ext uri="{FF2B5EF4-FFF2-40B4-BE49-F238E27FC236}">
                    <a16:creationId xmlns:a16="http://schemas.microsoft.com/office/drawing/2014/main" xmlns="" id="{69261D34-4804-4CAE-92D9-05CFCCE6504D}"/>
                  </a:ext>
                </a:extLst>
              </p:cNvPr>
              <p:cNvSpPr/>
              <p:nvPr/>
            </p:nvSpPr>
            <p:spPr>
              <a:xfrm rot="5400000" flipV="1">
                <a:off x="6489303" y="5378526"/>
                <a:ext cx="1403114" cy="1272456"/>
              </a:xfrm>
              <a:prstGeom prst="parallelogram">
                <a:avLst/>
              </a:prstGeom>
              <a:solidFill>
                <a:srgbClr val="AC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xmlns="" id="{EA6BBE47-51FA-40A8-A27B-57BD69CBDB2B}"/>
                  </a:ext>
                </a:extLst>
              </p:cNvPr>
              <p:cNvSpPr/>
              <p:nvPr/>
            </p:nvSpPr>
            <p:spPr>
              <a:xfrm>
                <a:off x="7827088" y="5313197"/>
                <a:ext cx="3075706" cy="1088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xmlns="" id="{6C6432A0-AB31-41F1-8FDF-6BC6773424E4}"/>
                  </a:ext>
                </a:extLst>
              </p:cNvPr>
              <p:cNvSpPr/>
              <p:nvPr/>
            </p:nvSpPr>
            <p:spPr>
              <a:xfrm>
                <a:off x="10254831" y="5209388"/>
                <a:ext cx="1295925" cy="1295925"/>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xmlns="" id="{041F5EB6-E119-4CEA-86CD-A5A9EF4A3BAF}"/>
                  </a:ext>
                </a:extLst>
              </p:cNvPr>
              <p:cNvSpPr/>
              <p:nvPr/>
            </p:nvSpPr>
            <p:spPr>
              <a:xfrm>
                <a:off x="10318391" y="5272948"/>
                <a:ext cx="1168804" cy="11688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2" name="ZoneTexte 61">
              <a:extLst>
                <a:ext uri="{FF2B5EF4-FFF2-40B4-BE49-F238E27FC236}">
                  <a16:creationId xmlns:a16="http://schemas.microsoft.com/office/drawing/2014/main" xmlns="" id="{AE2DCCDB-49C7-42FD-A921-077DE49CFA80}"/>
                </a:ext>
              </a:extLst>
            </p:cNvPr>
            <p:cNvSpPr txBox="1"/>
            <p:nvPr/>
          </p:nvSpPr>
          <p:spPr>
            <a:xfrm>
              <a:off x="5958738" y="5808146"/>
              <a:ext cx="667910" cy="584775"/>
            </a:xfrm>
            <a:prstGeom prst="rect">
              <a:avLst/>
            </a:prstGeom>
            <a:noFill/>
          </p:spPr>
          <p:txBody>
            <a:bodyPr wrap="square" rtlCol="0">
              <a:spAutoFit/>
            </a:bodyPr>
            <a:lstStyle/>
            <a:p>
              <a:pPr algn="ctr"/>
              <a:r>
                <a:rPr lang="fr-FR" sz="3200" b="1" dirty="0">
                  <a:solidFill>
                    <a:schemeClr val="bg1"/>
                  </a:solidFill>
                </a:rPr>
                <a:t>05</a:t>
              </a:r>
            </a:p>
          </p:txBody>
        </p:sp>
        <p:sp>
          <p:nvSpPr>
            <p:cNvPr id="80" name="ZoneTexte 79">
              <a:extLst>
                <a:ext uri="{FF2B5EF4-FFF2-40B4-BE49-F238E27FC236}">
                  <a16:creationId xmlns:a16="http://schemas.microsoft.com/office/drawing/2014/main" xmlns="" id="{08CB2E2A-652D-43BB-9C39-87256ED21E39}"/>
                </a:ext>
              </a:extLst>
            </p:cNvPr>
            <p:cNvSpPr txBox="1"/>
            <p:nvPr/>
          </p:nvSpPr>
          <p:spPr>
            <a:xfrm>
              <a:off x="7959004" y="5350260"/>
              <a:ext cx="2341466" cy="1015663"/>
            </a:xfrm>
            <a:prstGeom prst="rect">
              <a:avLst/>
            </a:prstGeom>
            <a:noFill/>
          </p:spPr>
          <p:txBody>
            <a:bodyPr wrap="square" rtlCol="0">
              <a:spAutoFit/>
            </a:bodyPr>
            <a:lstStyle/>
            <a:p>
              <a:pPr algn="r" rtl="1"/>
              <a:r>
                <a:rPr lang="ar-DZ" sz="2000" b="1" dirty="0" smtClean="0">
                  <a:solidFill>
                    <a:srgbClr val="FF0066"/>
                  </a:solidFill>
                  <a:latin typeface="Calibri" panose="020F0502020204030204" pitchFamily="34" charset="0"/>
                  <a:cs typeface="Calibri" panose="020F0502020204030204" pitchFamily="34" charset="0"/>
                </a:rPr>
                <a:t>نقودا أو ذهبا أو فضة إذا كان رأس مال السلم نقودا او ذهبا أو فضة</a:t>
              </a:r>
              <a:endParaRPr lang="fr-FR" sz="2000" b="1" dirty="0">
                <a:solidFill>
                  <a:srgbClr val="FF0066"/>
                </a:solidFill>
                <a:latin typeface="Calibri" panose="020F0502020204030204" pitchFamily="34" charset="0"/>
                <a:cs typeface="Calibri" panose="020F0502020204030204" pitchFamily="34" charset="0"/>
              </a:endParaRPr>
            </a:p>
          </p:txBody>
        </p:sp>
      </p:grpSp>
      <p:grpSp>
        <p:nvGrpSpPr>
          <p:cNvPr id="86" name="Groupe 85">
            <a:extLst>
              <a:ext uri="{FF2B5EF4-FFF2-40B4-BE49-F238E27FC236}">
                <a16:creationId xmlns:a16="http://schemas.microsoft.com/office/drawing/2014/main" xmlns="" id="{4F4234BB-3BED-4880-A7CC-28866B84D653}"/>
              </a:ext>
            </a:extLst>
          </p:cNvPr>
          <p:cNvGrpSpPr/>
          <p:nvPr/>
        </p:nvGrpSpPr>
        <p:grpSpPr>
          <a:xfrm>
            <a:off x="1018911" y="3903486"/>
            <a:ext cx="5607737" cy="1785078"/>
            <a:chOff x="1018911" y="3903486"/>
            <a:chExt cx="5607737" cy="1785078"/>
          </a:xfrm>
        </p:grpSpPr>
        <p:grpSp>
          <p:nvGrpSpPr>
            <p:cNvPr id="56" name="Groupe 55">
              <a:extLst>
                <a:ext uri="{FF2B5EF4-FFF2-40B4-BE49-F238E27FC236}">
                  <a16:creationId xmlns:a16="http://schemas.microsoft.com/office/drawing/2014/main" xmlns="" id="{3CD04EF3-2DEC-4192-8D7D-42FD045F054D}"/>
                </a:ext>
              </a:extLst>
            </p:cNvPr>
            <p:cNvGrpSpPr/>
            <p:nvPr/>
          </p:nvGrpSpPr>
          <p:grpSpPr>
            <a:xfrm>
              <a:off x="1018911" y="3903486"/>
              <a:ext cx="5529525" cy="1785078"/>
              <a:chOff x="1018911" y="3903486"/>
              <a:chExt cx="5529525" cy="1785078"/>
            </a:xfrm>
          </p:grpSpPr>
          <p:sp>
            <p:nvSpPr>
              <p:cNvPr id="33" name="Rectangle 32">
                <a:extLst>
                  <a:ext uri="{FF2B5EF4-FFF2-40B4-BE49-F238E27FC236}">
                    <a16:creationId xmlns:a16="http://schemas.microsoft.com/office/drawing/2014/main" xmlns="" id="{BC0F26C2-E79B-4F85-85DF-8646C8E3E6A9}"/>
                  </a:ext>
                </a:extLst>
              </p:cNvPr>
              <p:cNvSpPr/>
              <p:nvPr/>
            </p:nvSpPr>
            <p:spPr>
              <a:xfrm rot="21407221" flipH="1">
                <a:off x="1819767" y="4183169"/>
                <a:ext cx="3075706" cy="1088308"/>
              </a:xfrm>
              <a:prstGeom prst="rect">
                <a:avLst/>
              </a:prstGeom>
              <a:solidFill>
                <a:schemeClr val="tx1">
                  <a:alpha val="4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Parallélogramme 33">
                <a:extLst>
                  <a:ext uri="{FF2B5EF4-FFF2-40B4-BE49-F238E27FC236}">
                    <a16:creationId xmlns:a16="http://schemas.microsoft.com/office/drawing/2014/main" xmlns="" id="{21F8E537-06A0-40D4-B07D-772826012646}"/>
                  </a:ext>
                </a:extLst>
              </p:cNvPr>
              <p:cNvSpPr/>
              <p:nvPr/>
            </p:nvSpPr>
            <p:spPr>
              <a:xfrm rot="6327350" flipH="1">
                <a:off x="4890264" y="4350779"/>
                <a:ext cx="1403114" cy="1272456"/>
              </a:xfrm>
              <a:prstGeom prst="parallelogram">
                <a:avLst/>
              </a:prstGeom>
              <a:solidFill>
                <a:schemeClr val="tx1">
                  <a:alpha val="4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xmlns="" id="{AC327877-5640-4B32-A741-683DEB3053CD}"/>
                  </a:ext>
                </a:extLst>
              </p:cNvPr>
              <p:cNvSpPr/>
              <p:nvPr/>
            </p:nvSpPr>
            <p:spPr>
              <a:xfrm flipH="1">
                <a:off x="6005511" y="4324556"/>
                <a:ext cx="542925" cy="108585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Parallélogramme 35">
                <a:extLst>
                  <a:ext uri="{FF2B5EF4-FFF2-40B4-BE49-F238E27FC236}">
                    <a16:creationId xmlns:a16="http://schemas.microsoft.com/office/drawing/2014/main" xmlns="" id="{54599D18-51F8-4E17-B335-0D88652B9B4A}"/>
                  </a:ext>
                </a:extLst>
              </p:cNvPr>
              <p:cNvSpPr/>
              <p:nvPr/>
            </p:nvSpPr>
            <p:spPr>
              <a:xfrm rot="16200000" flipH="1" flipV="1">
                <a:off x="4677250" y="4072624"/>
                <a:ext cx="1403114" cy="1272456"/>
              </a:xfrm>
              <a:prstGeom prst="parallelogram">
                <a:avLst/>
              </a:prstGeom>
              <a:solidFill>
                <a:srgbClr val="B0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xmlns="" id="{505A231C-C3CA-4138-BE06-835F14EB2BCF}"/>
                  </a:ext>
                </a:extLst>
              </p:cNvPr>
              <p:cNvSpPr/>
              <p:nvPr/>
            </p:nvSpPr>
            <p:spPr>
              <a:xfrm flipH="1">
                <a:off x="1666873" y="4007295"/>
                <a:ext cx="3075706" cy="1088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xmlns="" id="{397EFA63-E20E-4A87-A9D1-7F16CEAF2E9A}"/>
                  </a:ext>
                </a:extLst>
              </p:cNvPr>
              <p:cNvSpPr/>
              <p:nvPr/>
            </p:nvSpPr>
            <p:spPr>
              <a:xfrm flipH="1">
                <a:off x="1018911" y="3903486"/>
                <a:ext cx="1295925" cy="1295925"/>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xmlns="" id="{88DEDE41-9FAE-47D5-BF43-A795ED759766}"/>
                  </a:ext>
                </a:extLst>
              </p:cNvPr>
              <p:cNvSpPr/>
              <p:nvPr/>
            </p:nvSpPr>
            <p:spPr>
              <a:xfrm flipH="1">
                <a:off x="1082472" y="3967046"/>
                <a:ext cx="1168804" cy="11688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ZoneTexte 60">
              <a:extLst>
                <a:ext uri="{FF2B5EF4-FFF2-40B4-BE49-F238E27FC236}">
                  <a16:creationId xmlns:a16="http://schemas.microsoft.com/office/drawing/2014/main" xmlns="" id="{66CA9C8B-1A09-42E8-889E-BD2C656081A6}"/>
                </a:ext>
              </a:extLst>
            </p:cNvPr>
            <p:cNvSpPr txBox="1"/>
            <p:nvPr/>
          </p:nvSpPr>
          <p:spPr>
            <a:xfrm>
              <a:off x="5958738" y="4514612"/>
              <a:ext cx="667910" cy="584775"/>
            </a:xfrm>
            <a:prstGeom prst="rect">
              <a:avLst/>
            </a:prstGeom>
            <a:noFill/>
          </p:spPr>
          <p:txBody>
            <a:bodyPr wrap="square" rtlCol="0">
              <a:spAutoFit/>
            </a:bodyPr>
            <a:lstStyle/>
            <a:p>
              <a:pPr algn="ctr"/>
              <a:r>
                <a:rPr lang="fr-FR" sz="3200" b="1" dirty="0">
                  <a:solidFill>
                    <a:schemeClr val="bg1"/>
                  </a:solidFill>
                </a:rPr>
                <a:t>04</a:t>
              </a:r>
            </a:p>
          </p:txBody>
        </p:sp>
        <p:sp>
          <p:nvSpPr>
            <p:cNvPr id="81" name="ZoneTexte 80">
              <a:extLst>
                <a:ext uri="{FF2B5EF4-FFF2-40B4-BE49-F238E27FC236}">
                  <a16:creationId xmlns:a16="http://schemas.microsoft.com/office/drawing/2014/main" xmlns="" id="{F032346D-224A-452C-9932-0609026EF1E7}"/>
                </a:ext>
              </a:extLst>
            </p:cNvPr>
            <p:cNvSpPr txBox="1"/>
            <p:nvPr/>
          </p:nvSpPr>
          <p:spPr>
            <a:xfrm>
              <a:off x="2383600" y="4116817"/>
              <a:ext cx="2077097" cy="707886"/>
            </a:xfrm>
            <a:prstGeom prst="rect">
              <a:avLst/>
            </a:prstGeom>
            <a:noFill/>
          </p:spPr>
          <p:txBody>
            <a:bodyPr wrap="square" rtlCol="0">
              <a:spAutoFit/>
            </a:bodyPr>
            <a:lstStyle/>
            <a:p>
              <a:pPr algn="r" rtl="1"/>
              <a:r>
                <a:rPr lang="ar-DZ" sz="2000" b="1" dirty="0" smtClean="0">
                  <a:solidFill>
                    <a:srgbClr val="FF3300"/>
                  </a:solidFill>
                  <a:latin typeface="Calibri" panose="020F0502020204030204" pitchFamily="34" charset="0"/>
                  <a:cs typeface="Calibri" panose="020F0502020204030204" pitchFamily="34" charset="0"/>
                </a:rPr>
                <a:t>اشتراط أن يكون من منتجات أرض معينة</a:t>
              </a:r>
              <a:endParaRPr lang="fr-FR" sz="2000" b="1" dirty="0">
                <a:solidFill>
                  <a:srgbClr val="FF3300"/>
                </a:solidFill>
                <a:latin typeface="Calibri" panose="020F0502020204030204" pitchFamily="34" charset="0"/>
                <a:cs typeface="Calibri" panose="020F0502020204030204" pitchFamily="34" charset="0"/>
              </a:endParaRPr>
            </a:p>
          </p:txBody>
        </p:sp>
      </p:grpSp>
      <p:grpSp>
        <p:nvGrpSpPr>
          <p:cNvPr id="84" name="Groupe 83">
            <a:extLst>
              <a:ext uri="{FF2B5EF4-FFF2-40B4-BE49-F238E27FC236}">
                <a16:creationId xmlns:a16="http://schemas.microsoft.com/office/drawing/2014/main" xmlns="" id="{BAC85BD7-854C-4856-84B5-B7EF9BC45097}"/>
              </a:ext>
            </a:extLst>
          </p:cNvPr>
          <p:cNvGrpSpPr/>
          <p:nvPr/>
        </p:nvGrpSpPr>
        <p:grpSpPr>
          <a:xfrm>
            <a:off x="1039398" y="1291682"/>
            <a:ext cx="5587250" cy="1818140"/>
            <a:chOff x="1039398" y="1291682"/>
            <a:chExt cx="5587250" cy="1785078"/>
          </a:xfrm>
        </p:grpSpPr>
        <p:grpSp>
          <p:nvGrpSpPr>
            <p:cNvPr id="54" name="Groupe 53">
              <a:extLst>
                <a:ext uri="{FF2B5EF4-FFF2-40B4-BE49-F238E27FC236}">
                  <a16:creationId xmlns:a16="http://schemas.microsoft.com/office/drawing/2014/main" xmlns="" id="{12B78A0E-69B1-4A48-B4B6-EAE7573B5C96}"/>
                </a:ext>
              </a:extLst>
            </p:cNvPr>
            <p:cNvGrpSpPr/>
            <p:nvPr/>
          </p:nvGrpSpPr>
          <p:grpSpPr>
            <a:xfrm>
              <a:off x="1039398" y="1291682"/>
              <a:ext cx="5529525" cy="1785078"/>
              <a:chOff x="1039398" y="1291682"/>
              <a:chExt cx="5529525" cy="1785078"/>
            </a:xfrm>
          </p:grpSpPr>
          <p:sp>
            <p:nvSpPr>
              <p:cNvPr id="17" name="Rectangle 16">
                <a:extLst>
                  <a:ext uri="{FF2B5EF4-FFF2-40B4-BE49-F238E27FC236}">
                    <a16:creationId xmlns:a16="http://schemas.microsoft.com/office/drawing/2014/main" xmlns="" id="{299CED7E-D77E-4791-A88F-F60F13838355}"/>
                  </a:ext>
                </a:extLst>
              </p:cNvPr>
              <p:cNvSpPr/>
              <p:nvPr/>
            </p:nvSpPr>
            <p:spPr>
              <a:xfrm rot="21407221" flipH="1">
                <a:off x="1840254" y="1571365"/>
                <a:ext cx="3075706" cy="1088308"/>
              </a:xfrm>
              <a:prstGeom prst="rect">
                <a:avLst/>
              </a:prstGeom>
              <a:solidFill>
                <a:schemeClr val="tx1">
                  <a:alpha val="4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arallélogramme 17">
                <a:extLst>
                  <a:ext uri="{FF2B5EF4-FFF2-40B4-BE49-F238E27FC236}">
                    <a16:creationId xmlns:a16="http://schemas.microsoft.com/office/drawing/2014/main" xmlns="" id="{1E847E5E-14C9-4C81-A6CF-DEE700F4C17C}"/>
                  </a:ext>
                </a:extLst>
              </p:cNvPr>
              <p:cNvSpPr/>
              <p:nvPr/>
            </p:nvSpPr>
            <p:spPr>
              <a:xfrm rot="6327350" flipH="1">
                <a:off x="4910751" y="1738975"/>
                <a:ext cx="1403114" cy="1272456"/>
              </a:xfrm>
              <a:prstGeom prst="parallelogram">
                <a:avLst/>
              </a:prstGeom>
              <a:solidFill>
                <a:schemeClr val="tx1">
                  <a:alpha val="4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xmlns="" id="{A46317FC-E643-44CF-BD71-E47A31904F15}"/>
                  </a:ext>
                </a:extLst>
              </p:cNvPr>
              <p:cNvSpPr/>
              <p:nvPr/>
            </p:nvSpPr>
            <p:spPr>
              <a:xfrm flipH="1">
                <a:off x="6025998" y="1712752"/>
                <a:ext cx="542925" cy="108585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arallélogramme 19">
                <a:extLst>
                  <a:ext uri="{FF2B5EF4-FFF2-40B4-BE49-F238E27FC236}">
                    <a16:creationId xmlns:a16="http://schemas.microsoft.com/office/drawing/2014/main" xmlns="" id="{9DF7987A-CA7B-4AE9-A733-77FE8FC56AEC}"/>
                  </a:ext>
                </a:extLst>
              </p:cNvPr>
              <p:cNvSpPr/>
              <p:nvPr/>
            </p:nvSpPr>
            <p:spPr>
              <a:xfrm rot="16200000" flipH="1" flipV="1">
                <a:off x="4697737" y="1460820"/>
                <a:ext cx="1403114" cy="1272456"/>
              </a:xfrm>
              <a:prstGeom prst="parallelogram">
                <a:avLst/>
              </a:prstGeom>
              <a:solidFill>
                <a:srgbClr val="6C0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xmlns="" id="{D832305A-D591-47F7-B6DA-8C6D863F7C7C}"/>
                  </a:ext>
                </a:extLst>
              </p:cNvPr>
              <p:cNvSpPr/>
              <p:nvPr/>
            </p:nvSpPr>
            <p:spPr>
              <a:xfrm flipH="1">
                <a:off x="1687360" y="1395491"/>
                <a:ext cx="3075706" cy="1088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xmlns="" id="{62722AFF-CAAA-4903-B965-225F9CEDF716}"/>
                  </a:ext>
                </a:extLst>
              </p:cNvPr>
              <p:cNvSpPr/>
              <p:nvPr/>
            </p:nvSpPr>
            <p:spPr>
              <a:xfrm flipH="1">
                <a:off x="1039398" y="1291682"/>
                <a:ext cx="1295925" cy="1295925"/>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xmlns="" id="{3230A2DB-B07A-45C8-94FF-402006C16395}"/>
                  </a:ext>
                </a:extLst>
              </p:cNvPr>
              <p:cNvSpPr/>
              <p:nvPr/>
            </p:nvSpPr>
            <p:spPr>
              <a:xfrm flipH="1">
                <a:off x="1102959" y="1355242"/>
                <a:ext cx="1168804" cy="11688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9" name="ZoneTexte 58">
              <a:extLst>
                <a:ext uri="{FF2B5EF4-FFF2-40B4-BE49-F238E27FC236}">
                  <a16:creationId xmlns:a16="http://schemas.microsoft.com/office/drawing/2014/main" xmlns="" id="{00164861-F68C-4D82-A702-E15DCBE387EA}"/>
                </a:ext>
              </a:extLst>
            </p:cNvPr>
            <p:cNvSpPr txBox="1"/>
            <p:nvPr/>
          </p:nvSpPr>
          <p:spPr>
            <a:xfrm>
              <a:off x="5958738" y="1927544"/>
              <a:ext cx="667910" cy="584775"/>
            </a:xfrm>
            <a:prstGeom prst="rect">
              <a:avLst/>
            </a:prstGeom>
            <a:noFill/>
          </p:spPr>
          <p:txBody>
            <a:bodyPr wrap="square" rtlCol="0">
              <a:spAutoFit/>
            </a:bodyPr>
            <a:lstStyle/>
            <a:p>
              <a:pPr algn="ctr"/>
              <a:r>
                <a:rPr lang="fr-FR" sz="3200" b="1" dirty="0">
                  <a:solidFill>
                    <a:schemeClr val="bg1"/>
                  </a:solidFill>
                </a:rPr>
                <a:t>02</a:t>
              </a:r>
            </a:p>
          </p:txBody>
        </p:sp>
        <p:sp>
          <p:nvSpPr>
            <p:cNvPr id="82" name="ZoneTexte 81">
              <a:extLst>
                <a:ext uri="{FF2B5EF4-FFF2-40B4-BE49-F238E27FC236}">
                  <a16:creationId xmlns:a16="http://schemas.microsoft.com/office/drawing/2014/main" xmlns="" id="{D58A8075-4A26-4B6E-B213-E2819DCEAEEF}"/>
                </a:ext>
              </a:extLst>
            </p:cNvPr>
            <p:cNvSpPr txBox="1"/>
            <p:nvPr/>
          </p:nvSpPr>
          <p:spPr>
            <a:xfrm>
              <a:off x="2403638" y="1543584"/>
              <a:ext cx="2123024" cy="400110"/>
            </a:xfrm>
            <a:prstGeom prst="rect">
              <a:avLst/>
            </a:prstGeom>
            <a:noFill/>
          </p:spPr>
          <p:txBody>
            <a:bodyPr wrap="square" rtlCol="0">
              <a:spAutoFit/>
            </a:bodyPr>
            <a:lstStyle/>
            <a:p>
              <a:pPr algn="r" rtl="1"/>
              <a:r>
                <a:rPr lang="ar-DZ" sz="2000" b="1" dirty="0" smtClean="0">
                  <a:solidFill>
                    <a:srgbClr val="A50021"/>
                  </a:solidFill>
                  <a:latin typeface="Calibri" panose="020F0502020204030204" pitchFamily="34" charset="0"/>
                  <a:cs typeface="Calibri" panose="020F0502020204030204" pitchFamily="34" charset="0"/>
                </a:rPr>
                <a:t>ما لا يثبت في الذمة</a:t>
              </a:r>
              <a:endParaRPr lang="fr-FR" sz="2000" b="1" dirty="0">
                <a:solidFill>
                  <a:srgbClr val="A50021"/>
                </a:solidFill>
                <a:latin typeface="Calibri" panose="020F0502020204030204" pitchFamily="34" charset="0"/>
                <a:cs typeface="Calibri" panose="020F0502020204030204" pitchFamily="34" charset="0"/>
              </a:endParaRPr>
            </a:p>
          </p:txBody>
        </p:sp>
      </p:grpSp>
      <p:sp>
        <p:nvSpPr>
          <p:cNvPr id="2" name="ZoneTexte 1"/>
          <p:cNvSpPr txBox="1"/>
          <p:nvPr/>
        </p:nvSpPr>
        <p:spPr>
          <a:xfrm>
            <a:off x="1415143" y="237682"/>
            <a:ext cx="3304600" cy="461665"/>
          </a:xfrm>
          <a:prstGeom prst="rect">
            <a:avLst/>
          </a:prstGeom>
          <a:noFill/>
        </p:spPr>
        <p:txBody>
          <a:bodyPr wrap="square" rtlCol="0">
            <a:spAutoFit/>
          </a:bodyPr>
          <a:lstStyle/>
          <a:p>
            <a:pPr algn="ctr"/>
            <a:r>
              <a:rPr lang="ar-DZ" sz="2400" b="1" dirty="0" smtClean="0"/>
              <a:t>لا يجوز السلم في :</a:t>
            </a:r>
            <a:endParaRPr lang="fr-FR" sz="2400" b="1" dirty="0"/>
          </a:p>
        </p:txBody>
      </p:sp>
    </p:spTree>
    <p:custDataLst>
      <p:tags r:id="rId1"/>
    </p:custDataLst>
    <p:extLst>
      <p:ext uri="{BB962C8B-B14F-4D97-AF65-F5344CB8AC3E}">
        <p14:creationId xmlns:p14="http://schemas.microsoft.com/office/powerpoint/2010/main" val="2935672583"/>
      </p:ext>
    </p:extLst>
  </p:cSld>
  <p:clrMapOvr>
    <a:masterClrMapping/>
  </p:clrMapOvr>
  <mc:AlternateContent xmlns:mc="http://schemas.openxmlformats.org/markup-compatibility/2006" xmlns:p14="http://schemas.microsoft.com/office/powerpoint/2010/main">
    <mc:Choice Requires="p14">
      <p:transition spd="slow" p14:dur="2000" advTm="56508"/>
    </mc:Choice>
    <mc:Fallback xmlns="">
      <p:transition spd="slow" advTm="56508"/>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14:bounceEnd="60000">
                                          <p:cBhvr additive="base">
                                            <p:cTn id="7" dur="1000" fill="hold"/>
                                            <p:tgtEl>
                                              <p:spTgt spid="8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0000">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14:bounceEnd="60000">
                                          <p:cBhvr additive="base">
                                            <p:cTn id="13" dur="1000" fill="hold"/>
                                            <p:tgtEl>
                                              <p:spTgt spid="84"/>
                                            </p:tgtEl>
                                            <p:attrNameLst>
                                              <p:attrName>ppt_x</p:attrName>
                                            </p:attrNameLst>
                                          </p:cBhvr>
                                          <p:tavLst>
                                            <p:tav tm="0">
                                              <p:val>
                                                <p:strVal val="#ppt_x"/>
                                              </p:val>
                                            </p:tav>
                                            <p:tav tm="100000">
                                              <p:val>
                                                <p:strVal val="#ppt_x"/>
                                              </p:val>
                                            </p:tav>
                                          </p:tavLst>
                                        </p:anim>
                                        <p:anim calcmode="lin" valueType="num" p14:bounceEnd="60000">
                                          <p:cBhvr additive="base">
                                            <p:cTn id="14"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60000">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14:bounceEnd="60000">
                                          <p:cBhvr additive="base">
                                            <p:cTn id="19" dur="1000" fill="hold"/>
                                            <p:tgtEl>
                                              <p:spTgt spid="85"/>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14:presetBounceEnd="60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60000">
                                          <p:cBhvr additive="base">
                                            <p:cTn id="25" dur="1000" fill="hold"/>
                                            <p:tgtEl>
                                              <p:spTgt spid="86"/>
                                            </p:tgtEl>
                                            <p:attrNameLst>
                                              <p:attrName>ppt_x</p:attrName>
                                            </p:attrNameLst>
                                          </p:cBhvr>
                                          <p:tavLst>
                                            <p:tav tm="0">
                                              <p:val>
                                                <p:strVal val="#ppt_x"/>
                                              </p:val>
                                            </p:tav>
                                            <p:tav tm="100000">
                                              <p:val>
                                                <p:strVal val="#ppt_x"/>
                                              </p:val>
                                            </p:tav>
                                          </p:tavLst>
                                        </p:anim>
                                        <p:anim calcmode="lin" valueType="num" p14:bounceEnd="60000">
                                          <p:cBhvr additive="base">
                                            <p:cTn id="26"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14:presetBounceEnd="60000">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14:bounceEnd="60000">
                                          <p:cBhvr additive="base">
                                            <p:cTn id="31" dur="1000" fill="hold"/>
                                            <p:tgtEl>
                                              <p:spTgt spid="87"/>
                                            </p:tgtEl>
                                            <p:attrNameLst>
                                              <p:attrName>ppt_x</p:attrName>
                                            </p:attrNameLst>
                                          </p:cBhvr>
                                          <p:tavLst>
                                            <p:tav tm="0">
                                              <p:val>
                                                <p:strVal val="#ppt_x"/>
                                              </p:val>
                                            </p:tav>
                                            <p:tav tm="100000">
                                              <p:val>
                                                <p:strVal val="#ppt_x"/>
                                              </p:val>
                                            </p:tav>
                                          </p:tavLst>
                                        </p:anim>
                                        <p:anim calcmode="lin" valueType="num" p14:bounceEnd="60000">
                                          <p:cBhvr additive="base">
                                            <p:cTn id="32" dur="10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ppt_x"/>
                                              </p:val>
                                            </p:tav>
                                            <p:tav tm="100000">
                                              <p:val>
                                                <p:strVal val="#ppt_x"/>
                                              </p:val>
                                            </p:tav>
                                          </p:tavLst>
                                        </p:anim>
                                        <p:anim calcmode="lin" valueType="num">
                                          <p:cBhvr additive="base">
                                            <p:cTn id="8" dur="10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1000" fill="hold"/>
                                            <p:tgtEl>
                                              <p:spTgt spid="84"/>
                                            </p:tgtEl>
                                            <p:attrNameLst>
                                              <p:attrName>ppt_x</p:attrName>
                                            </p:attrNameLst>
                                          </p:cBhvr>
                                          <p:tavLst>
                                            <p:tav tm="0">
                                              <p:val>
                                                <p:strVal val="#ppt_x"/>
                                              </p:val>
                                            </p:tav>
                                            <p:tav tm="100000">
                                              <p:val>
                                                <p:strVal val="#ppt_x"/>
                                              </p:val>
                                            </p:tav>
                                          </p:tavLst>
                                        </p:anim>
                                        <p:anim calcmode="lin" valueType="num">
                                          <p:cBhvr additive="base">
                                            <p:cTn id="14"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1000" fill="hold"/>
                                            <p:tgtEl>
                                              <p:spTgt spid="85"/>
                                            </p:tgtEl>
                                            <p:attrNameLst>
                                              <p:attrName>ppt_x</p:attrName>
                                            </p:attrNameLst>
                                          </p:cBhvr>
                                          <p:tavLst>
                                            <p:tav tm="0">
                                              <p:val>
                                                <p:strVal val="#ppt_x"/>
                                              </p:val>
                                            </p:tav>
                                            <p:tav tm="100000">
                                              <p:val>
                                                <p:strVal val="#ppt_x"/>
                                              </p:val>
                                            </p:tav>
                                          </p:tavLst>
                                        </p:anim>
                                        <p:anim calcmode="lin" valueType="num">
                                          <p:cBhvr additive="base">
                                            <p:cTn id="20"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000" fill="hold"/>
                                            <p:tgtEl>
                                              <p:spTgt spid="86"/>
                                            </p:tgtEl>
                                            <p:attrNameLst>
                                              <p:attrName>ppt_x</p:attrName>
                                            </p:attrNameLst>
                                          </p:cBhvr>
                                          <p:tavLst>
                                            <p:tav tm="0">
                                              <p:val>
                                                <p:strVal val="#ppt_x"/>
                                              </p:val>
                                            </p:tav>
                                            <p:tav tm="100000">
                                              <p:val>
                                                <p:strVal val="#ppt_x"/>
                                              </p:val>
                                            </p:tav>
                                          </p:tavLst>
                                        </p:anim>
                                        <p:anim calcmode="lin" valueType="num">
                                          <p:cBhvr additive="base">
                                            <p:cTn id="26"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1000" fill="hold"/>
                                            <p:tgtEl>
                                              <p:spTgt spid="87"/>
                                            </p:tgtEl>
                                            <p:attrNameLst>
                                              <p:attrName>ppt_x</p:attrName>
                                            </p:attrNameLst>
                                          </p:cBhvr>
                                          <p:tavLst>
                                            <p:tav tm="0">
                                              <p:val>
                                                <p:strVal val="#ppt_x"/>
                                              </p:val>
                                            </p:tav>
                                            <p:tav tm="100000">
                                              <p:val>
                                                <p:strVal val="#ppt_x"/>
                                              </p:val>
                                            </p:tav>
                                          </p:tavLst>
                                        </p:anim>
                                        <p:anim calcmode="lin" valueType="num">
                                          <p:cBhvr additive="base">
                                            <p:cTn id="32" dur="10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شكل بيضاوي 16">
            <a:extLst>
              <a:ext uri="{FF2B5EF4-FFF2-40B4-BE49-F238E27FC236}">
                <a16:creationId xmlns:a16="http://schemas.microsoft.com/office/drawing/2014/main" xmlns="" id="{48EA0BCA-EEB0-46DD-B204-931C5026272D}"/>
              </a:ext>
            </a:extLst>
          </p:cNvPr>
          <p:cNvSpPr/>
          <p:nvPr/>
        </p:nvSpPr>
        <p:spPr>
          <a:xfrm>
            <a:off x="1056605" y="5923848"/>
            <a:ext cx="2249151" cy="552660"/>
          </a:xfrm>
          <a:prstGeom prst="ellipse">
            <a:avLst/>
          </a:prstGeom>
          <a:gradFill flip="none" rotWithShape="1">
            <a:gsLst>
              <a:gs pos="100000">
                <a:schemeClr val="bg1">
                  <a:lumMod val="95000"/>
                  <a:alpha val="50000"/>
                </a:schemeClr>
              </a:gs>
              <a:gs pos="0">
                <a:schemeClr val="tx1">
                  <a:alpha val="75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مثلث متساوي الساقين 4">
            <a:extLst>
              <a:ext uri="{FF2B5EF4-FFF2-40B4-BE49-F238E27FC236}">
                <a16:creationId xmlns:a16="http://schemas.microsoft.com/office/drawing/2014/main" xmlns="" id="{94B59BB4-AB1B-432B-9EA1-1750614A9CCB}"/>
              </a:ext>
            </a:extLst>
          </p:cNvPr>
          <p:cNvSpPr/>
          <p:nvPr/>
        </p:nvSpPr>
        <p:spPr>
          <a:xfrm flipV="1">
            <a:off x="42393" y="4409512"/>
            <a:ext cx="4277575" cy="1796143"/>
          </a:xfrm>
          <a:prstGeom prst="triangle">
            <a:avLst/>
          </a:prstGeom>
          <a:gradFill flip="none" rotWithShape="1">
            <a:gsLst>
              <a:gs pos="100000">
                <a:srgbClr val="6666FF"/>
              </a:gs>
              <a:gs pos="0">
                <a:srgbClr val="3333C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مثلث قائم الزاوية 5">
            <a:extLst>
              <a:ext uri="{FF2B5EF4-FFF2-40B4-BE49-F238E27FC236}">
                <a16:creationId xmlns:a16="http://schemas.microsoft.com/office/drawing/2014/main" xmlns="" id="{B146451A-0F88-4B01-BC23-681EF910C2AE}"/>
              </a:ext>
            </a:extLst>
          </p:cNvPr>
          <p:cNvSpPr/>
          <p:nvPr/>
        </p:nvSpPr>
        <p:spPr>
          <a:xfrm>
            <a:off x="3414104" y="3856854"/>
            <a:ext cx="905864" cy="552658"/>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مثلث قائم الزاوية 6">
            <a:extLst>
              <a:ext uri="{FF2B5EF4-FFF2-40B4-BE49-F238E27FC236}">
                <a16:creationId xmlns:a16="http://schemas.microsoft.com/office/drawing/2014/main" xmlns="" id="{C6ED3CAB-A8FB-4BEB-9CD3-9BF1D959DE30}"/>
              </a:ext>
            </a:extLst>
          </p:cNvPr>
          <p:cNvSpPr/>
          <p:nvPr/>
        </p:nvSpPr>
        <p:spPr>
          <a:xfrm flipH="1">
            <a:off x="42393" y="3856854"/>
            <a:ext cx="905864" cy="552658"/>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مجموعة 37">
            <a:extLst>
              <a:ext uri="{FF2B5EF4-FFF2-40B4-BE49-F238E27FC236}">
                <a16:creationId xmlns:a16="http://schemas.microsoft.com/office/drawing/2014/main" xmlns="" id="{60FE986F-50B9-4BFF-82FD-A906747A49D0}"/>
              </a:ext>
            </a:extLst>
          </p:cNvPr>
          <p:cNvGrpSpPr/>
          <p:nvPr/>
        </p:nvGrpSpPr>
        <p:grpSpPr>
          <a:xfrm>
            <a:off x="948257" y="1425639"/>
            <a:ext cx="2465848" cy="2983873"/>
            <a:chOff x="948257" y="1425639"/>
            <a:chExt cx="2465848" cy="2983873"/>
          </a:xfrm>
        </p:grpSpPr>
        <p:sp>
          <p:nvSpPr>
            <p:cNvPr id="4" name="مخطط انسيابي: مستند 3">
              <a:extLst>
                <a:ext uri="{FF2B5EF4-FFF2-40B4-BE49-F238E27FC236}">
                  <a16:creationId xmlns:a16="http://schemas.microsoft.com/office/drawing/2014/main" xmlns="" id="{1C2A8852-08FD-4BF2-8723-F30E002189FA}"/>
                </a:ext>
              </a:extLst>
            </p:cNvPr>
            <p:cNvSpPr/>
            <p:nvPr/>
          </p:nvSpPr>
          <p:spPr>
            <a:xfrm flipH="1" flipV="1">
              <a:off x="948257" y="1425639"/>
              <a:ext cx="2465848" cy="2983873"/>
            </a:xfrm>
            <a:prstGeom prst="flowChartDocumen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مربع نص 7">
              <a:extLst>
                <a:ext uri="{FF2B5EF4-FFF2-40B4-BE49-F238E27FC236}">
                  <a16:creationId xmlns:a16="http://schemas.microsoft.com/office/drawing/2014/main" xmlns="" id="{FBDB0208-EC10-4B05-9287-87BB9A7E8D78}"/>
                </a:ext>
              </a:extLst>
            </p:cNvPr>
            <p:cNvSpPr txBox="1"/>
            <p:nvPr/>
          </p:nvSpPr>
          <p:spPr>
            <a:xfrm>
              <a:off x="1079635" y="2242036"/>
              <a:ext cx="2291025" cy="1323439"/>
            </a:xfrm>
            <a:prstGeom prst="rect">
              <a:avLst/>
            </a:prstGeom>
            <a:noFill/>
          </p:spPr>
          <p:txBody>
            <a:bodyPr wrap="square" rtlCol="0">
              <a:spAutoFit/>
            </a:bodyPr>
            <a:lstStyle/>
            <a:p>
              <a:pPr algn="ctr"/>
              <a:r>
                <a:rPr lang="ar-DZ" sz="2000" b="1" dirty="0" smtClean="0">
                  <a:solidFill>
                    <a:srgbClr val="000066"/>
                  </a:solidFill>
                  <a:latin typeface="Calibri" panose="020F0502020204030204" pitchFamily="34" charset="0"/>
                  <a:cs typeface="Calibri" panose="020F0502020204030204" pitchFamily="34" charset="0"/>
                </a:rPr>
                <a:t>مما ينضبط في الوصف</a:t>
              </a:r>
            </a:p>
            <a:p>
              <a:pPr algn="ctr"/>
              <a:r>
                <a:rPr lang="ar-DZ" sz="2000" b="1" dirty="0" smtClean="0">
                  <a:solidFill>
                    <a:srgbClr val="000066"/>
                  </a:solidFill>
                  <a:latin typeface="Calibri" panose="020F0502020204030204" pitchFamily="34" charset="0"/>
                  <a:cs typeface="Calibri" panose="020F0502020204030204" pitchFamily="34" charset="0"/>
                </a:rPr>
                <a:t>يثبت في الذمة </a:t>
              </a:r>
            </a:p>
            <a:p>
              <a:pPr algn="ctr"/>
              <a:r>
                <a:rPr lang="ar-DZ" sz="2000" b="1" dirty="0" smtClean="0">
                  <a:solidFill>
                    <a:srgbClr val="000066"/>
                  </a:solidFill>
                  <a:latin typeface="Calibri" panose="020F0502020204030204" pitchFamily="34" charset="0"/>
                  <a:cs typeface="Calibri" panose="020F0502020204030204" pitchFamily="34" charset="0"/>
                </a:rPr>
                <a:t>معلوما</a:t>
              </a:r>
            </a:p>
            <a:p>
              <a:pPr algn="ctr"/>
              <a:endParaRPr lang="fr-FR" sz="2000" b="1" dirty="0">
                <a:solidFill>
                  <a:srgbClr val="000066"/>
                </a:solidFill>
                <a:latin typeface="Calibri" panose="020F0502020204030204" pitchFamily="34" charset="0"/>
                <a:cs typeface="Calibri" panose="020F0502020204030204" pitchFamily="34" charset="0"/>
              </a:endParaRPr>
            </a:p>
          </p:txBody>
        </p:sp>
        <p:pic>
          <p:nvPicPr>
            <p:cNvPr id="15" name="رسم 14" descr="مخطط دائري">
              <a:extLst>
                <a:ext uri="{FF2B5EF4-FFF2-40B4-BE49-F238E27FC236}">
                  <a16:creationId xmlns:a16="http://schemas.microsoft.com/office/drawing/2014/main" xmlns="" id="{4CF4E190-10AB-4C3A-929E-A92E6E3BF3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02088" y="1656278"/>
              <a:ext cx="582580" cy="582580"/>
            </a:xfrm>
            <a:prstGeom prst="rect">
              <a:avLst/>
            </a:prstGeom>
          </p:spPr>
        </p:pic>
      </p:grpSp>
      <p:sp>
        <p:nvSpPr>
          <p:cNvPr id="16" name="مربع نص 15">
            <a:extLst>
              <a:ext uri="{FF2B5EF4-FFF2-40B4-BE49-F238E27FC236}">
                <a16:creationId xmlns:a16="http://schemas.microsoft.com/office/drawing/2014/main" xmlns="" id="{825A4BEB-CBCE-44A5-871E-44B1C3594ACE}"/>
              </a:ext>
            </a:extLst>
          </p:cNvPr>
          <p:cNvSpPr txBox="1"/>
          <p:nvPr/>
        </p:nvSpPr>
        <p:spPr>
          <a:xfrm>
            <a:off x="1417503" y="4640151"/>
            <a:ext cx="1527349" cy="1015663"/>
          </a:xfrm>
          <a:prstGeom prst="rect">
            <a:avLst/>
          </a:prstGeom>
          <a:noFill/>
        </p:spPr>
        <p:txBody>
          <a:bodyPr wrap="square" rtlCol="0">
            <a:spAutoFit/>
          </a:bodyPr>
          <a:lstStyle/>
          <a:p>
            <a:pPr algn="ctr"/>
            <a:r>
              <a:rPr lang="ar-MA" sz="6000" b="1" dirty="0">
                <a:solidFill>
                  <a:schemeClr val="bg1"/>
                </a:solidFill>
                <a:cs typeface="+mj-cs"/>
              </a:rPr>
              <a:t>01</a:t>
            </a:r>
            <a:endParaRPr lang="fr-FR" sz="6000" b="1" dirty="0">
              <a:solidFill>
                <a:schemeClr val="bg1"/>
              </a:solidFill>
              <a:cs typeface="+mj-cs"/>
            </a:endParaRPr>
          </a:p>
        </p:txBody>
      </p:sp>
      <p:sp>
        <p:nvSpPr>
          <p:cNvPr id="18" name="شكل بيضاوي 17">
            <a:extLst>
              <a:ext uri="{FF2B5EF4-FFF2-40B4-BE49-F238E27FC236}">
                <a16:creationId xmlns:a16="http://schemas.microsoft.com/office/drawing/2014/main" xmlns="" id="{7EB43572-6636-4209-ABF5-5739F8402CD5}"/>
              </a:ext>
            </a:extLst>
          </p:cNvPr>
          <p:cNvSpPr/>
          <p:nvPr/>
        </p:nvSpPr>
        <p:spPr>
          <a:xfrm>
            <a:off x="8886243" y="5923848"/>
            <a:ext cx="2249151" cy="552660"/>
          </a:xfrm>
          <a:prstGeom prst="ellipse">
            <a:avLst/>
          </a:prstGeom>
          <a:gradFill flip="none" rotWithShape="1">
            <a:gsLst>
              <a:gs pos="100000">
                <a:schemeClr val="bg1">
                  <a:lumMod val="95000"/>
                  <a:alpha val="50000"/>
                </a:schemeClr>
              </a:gs>
              <a:gs pos="0">
                <a:schemeClr val="tx1">
                  <a:alpha val="75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مثلث متساوي الساقين 19">
            <a:extLst>
              <a:ext uri="{FF2B5EF4-FFF2-40B4-BE49-F238E27FC236}">
                <a16:creationId xmlns:a16="http://schemas.microsoft.com/office/drawing/2014/main" xmlns="" id="{8EC50544-F161-4B6F-9B47-63672559E264}"/>
              </a:ext>
            </a:extLst>
          </p:cNvPr>
          <p:cNvSpPr/>
          <p:nvPr/>
        </p:nvSpPr>
        <p:spPr>
          <a:xfrm flipV="1">
            <a:off x="7872031" y="4409512"/>
            <a:ext cx="4277575" cy="1796143"/>
          </a:xfrm>
          <a:prstGeom prst="triangle">
            <a:avLst/>
          </a:prstGeom>
          <a:gradFill flip="none" rotWithShape="1">
            <a:gsLst>
              <a:gs pos="100000">
                <a:srgbClr val="FF6600"/>
              </a:gs>
              <a:gs pos="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مثلث قائم الزاوية 20">
            <a:extLst>
              <a:ext uri="{FF2B5EF4-FFF2-40B4-BE49-F238E27FC236}">
                <a16:creationId xmlns:a16="http://schemas.microsoft.com/office/drawing/2014/main" xmlns="" id="{D061C3A9-5319-4CFC-B301-621F8A965B4A}"/>
              </a:ext>
            </a:extLst>
          </p:cNvPr>
          <p:cNvSpPr/>
          <p:nvPr/>
        </p:nvSpPr>
        <p:spPr>
          <a:xfrm>
            <a:off x="11243742" y="3856854"/>
            <a:ext cx="905864" cy="552658"/>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مثلث قائم الزاوية 21">
            <a:extLst>
              <a:ext uri="{FF2B5EF4-FFF2-40B4-BE49-F238E27FC236}">
                <a16:creationId xmlns:a16="http://schemas.microsoft.com/office/drawing/2014/main" xmlns="" id="{698ADC27-F623-4836-8A24-C09D95EA0FB0}"/>
              </a:ext>
            </a:extLst>
          </p:cNvPr>
          <p:cNvSpPr/>
          <p:nvPr/>
        </p:nvSpPr>
        <p:spPr>
          <a:xfrm flipH="1">
            <a:off x="7872031" y="3856854"/>
            <a:ext cx="905864" cy="552658"/>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مجموعة 35">
            <a:extLst>
              <a:ext uri="{FF2B5EF4-FFF2-40B4-BE49-F238E27FC236}">
                <a16:creationId xmlns:a16="http://schemas.microsoft.com/office/drawing/2014/main" xmlns="" id="{985B630A-36D5-4EE6-9DBA-5246D610172A}"/>
              </a:ext>
            </a:extLst>
          </p:cNvPr>
          <p:cNvGrpSpPr/>
          <p:nvPr/>
        </p:nvGrpSpPr>
        <p:grpSpPr>
          <a:xfrm>
            <a:off x="4812843" y="237893"/>
            <a:ext cx="2465848" cy="2983873"/>
            <a:chOff x="6447040" y="1559243"/>
            <a:chExt cx="2465848" cy="2983873"/>
          </a:xfrm>
        </p:grpSpPr>
        <p:sp>
          <p:nvSpPr>
            <p:cNvPr id="28" name="مخطط انسيابي: مستند 27">
              <a:extLst>
                <a:ext uri="{FF2B5EF4-FFF2-40B4-BE49-F238E27FC236}">
                  <a16:creationId xmlns:a16="http://schemas.microsoft.com/office/drawing/2014/main" xmlns="" id="{E4314C57-6593-42A3-8A69-FE2D1C2D41DA}"/>
                </a:ext>
              </a:extLst>
            </p:cNvPr>
            <p:cNvSpPr/>
            <p:nvPr/>
          </p:nvSpPr>
          <p:spPr>
            <a:xfrm flipH="1" flipV="1">
              <a:off x="6447040" y="1559243"/>
              <a:ext cx="2465848" cy="2983873"/>
            </a:xfrm>
            <a:prstGeom prst="flowChartDocumen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مربع نص 31">
              <a:extLst>
                <a:ext uri="{FF2B5EF4-FFF2-40B4-BE49-F238E27FC236}">
                  <a16:creationId xmlns:a16="http://schemas.microsoft.com/office/drawing/2014/main" xmlns="" id="{B473888E-08C2-4912-A610-E30994FA595B}"/>
                </a:ext>
              </a:extLst>
            </p:cNvPr>
            <p:cNvSpPr txBox="1"/>
            <p:nvPr/>
          </p:nvSpPr>
          <p:spPr>
            <a:xfrm>
              <a:off x="6578157" y="2271150"/>
              <a:ext cx="2291025" cy="2246769"/>
            </a:xfrm>
            <a:prstGeom prst="rect">
              <a:avLst/>
            </a:prstGeom>
            <a:noFill/>
          </p:spPr>
          <p:txBody>
            <a:bodyPr wrap="square" rtlCol="0">
              <a:spAutoFit/>
            </a:bodyPr>
            <a:lstStyle/>
            <a:p>
              <a:pPr algn="ctr"/>
              <a:r>
                <a:rPr lang="ar-DZ" sz="2000" b="1" dirty="0" smtClean="0">
                  <a:solidFill>
                    <a:srgbClr val="660066"/>
                  </a:solidFill>
                  <a:latin typeface="Calibri" panose="020F0502020204030204" pitchFamily="34" charset="0"/>
                  <a:cs typeface="Calibri" panose="020F0502020204030204" pitchFamily="34" charset="0"/>
                </a:rPr>
                <a:t>-معرفة مقدار المسلم فيه</a:t>
              </a:r>
            </a:p>
            <a:p>
              <a:pPr algn="ctr"/>
              <a:r>
                <a:rPr lang="ar-DZ" sz="2000" b="1" dirty="0" smtClean="0">
                  <a:solidFill>
                    <a:srgbClr val="660066"/>
                  </a:solidFill>
                  <a:latin typeface="Calibri" panose="020F0502020204030204" pitchFamily="34" charset="0"/>
                  <a:cs typeface="Calibri" panose="020F0502020204030204" pitchFamily="34" charset="0"/>
                </a:rPr>
                <a:t>-عدم وجوده في محله</a:t>
              </a:r>
            </a:p>
            <a:p>
              <a:pPr algn="ctr"/>
              <a:r>
                <a:rPr lang="ar-DZ" sz="2000" b="1" dirty="0" smtClean="0">
                  <a:solidFill>
                    <a:srgbClr val="660066"/>
                  </a:solidFill>
                  <a:latin typeface="Calibri" panose="020F0502020204030204" pitchFamily="34" charset="0"/>
                  <a:cs typeface="Calibri" panose="020F0502020204030204" pitchFamily="34" charset="0"/>
                </a:rPr>
                <a:t>-يكون أجل تسليم المسلم فيه معلوما (لا مانع من تحديد آجال محددة بشرط تعجيل رأس مال السلم كله)</a:t>
              </a:r>
              <a:endParaRPr lang="fr-FR" sz="2000" b="1" dirty="0">
                <a:solidFill>
                  <a:srgbClr val="660066"/>
                </a:solidFill>
                <a:latin typeface="Calibri" panose="020F0502020204030204" pitchFamily="34" charset="0"/>
                <a:cs typeface="Calibri" panose="020F0502020204030204" pitchFamily="34" charset="0"/>
              </a:endParaRPr>
            </a:p>
          </p:txBody>
        </p:sp>
        <p:pic>
          <p:nvPicPr>
            <p:cNvPr id="34" name="رسم 33" descr="مركز الهدف">
              <a:extLst>
                <a:ext uri="{FF2B5EF4-FFF2-40B4-BE49-F238E27FC236}">
                  <a16:creationId xmlns:a16="http://schemas.microsoft.com/office/drawing/2014/main" xmlns="" id="{DD53176E-D74F-4940-ADAF-275A3C707D7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8100871" y="1789882"/>
              <a:ext cx="582580" cy="582580"/>
            </a:xfrm>
            <a:prstGeom prst="rect">
              <a:avLst/>
            </a:prstGeom>
          </p:spPr>
        </p:pic>
      </p:grpSp>
      <p:grpSp>
        <p:nvGrpSpPr>
          <p:cNvPr id="37" name="مجموعة 36">
            <a:extLst>
              <a:ext uri="{FF2B5EF4-FFF2-40B4-BE49-F238E27FC236}">
                <a16:creationId xmlns:a16="http://schemas.microsoft.com/office/drawing/2014/main" xmlns="" id="{8189D3FF-E936-47A0-BDD0-E0815C36F5BB}"/>
              </a:ext>
            </a:extLst>
          </p:cNvPr>
          <p:cNvGrpSpPr/>
          <p:nvPr/>
        </p:nvGrpSpPr>
        <p:grpSpPr>
          <a:xfrm>
            <a:off x="8777895" y="1425639"/>
            <a:ext cx="2465848" cy="2983873"/>
            <a:chOff x="8777895" y="1425639"/>
            <a:chExt cx="2465848" cy="2983873"/>
          </a:xfrm>
        </p:grpSpPr>
        <p:sp>
          <p:nvSpPr>
            <p:cNvPr id="19" name="مخطط انسيابي: مستند 18">
              <a:extLst>
                <a:ext uri="{FF2B5EF4-FFF2-40B4-BE49-F238E27FC236}">
                  <a16:creationId xmlns:a16="http://schemas.microsoft.com/office/drawing/2014/main" xmlns="" id="{5CBB2C60-34A3-446F-83FA-23D2098AFBC6}"/>
                </a:ext>
              </a:extLst>
            </p:cNvPr>
            <p:cNvSpPr/>
            <p:nvPr/>
          </p:nvSpPr>
          <p:spPr>
            <a:xfrm flipH="1" flipV="1">
              <a:off x="8777895" y="1425639"/>
              <a:ext cx="2465848" cy="2983873"/>
            </a:xfrm>
            <a:prstGeom prst="flowChartDocumen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مربع نص 22">
              <a:extLst>
                <a:ext uri="{FF2B5EF4-FFF2-40B4-BE49-F238E27FC236}">
                  <a16:creationId xmlns:a16="http://schemas.microsoft.com/office/drawing/2014/main" xmlns="" id="{33AE6CAD-1F19-4645-8A35-A4FB0F384B13}"/>
                </a:ext>
              </a:extLst>
            </p:cNvPr>
            <p:cNvSpPr txBox="1"/>
            <p:nvPr/>
          </p:nvSpPr>
          <p:spPr>
            <a:xfrm>
              <a:off x="8865304" y="2315165"/>
              <a:ext cx="2291025" cy="707886"/>
            </a:xfrm>
            <a:prstGeom prst="rect">
              <a:avLst/>
            </a:prstGeom>
            <a:noFill/>
          </p:spPr>
          <p:txBody>
            <a:bodyPr wrap="square" rtlCol="0">
              <a:spAutoFit/>
            </a:bodyPr>
            <a:lstStyle/>
            <a:p>
              <a:pPr algn="ctr"/>
              <a:r>
                <a:rPr lang="ar-DZ" sz="2000" b="1" dirty="0" smtClean="0">
                  <a:solidFill>
                    <a:srgbClr val="CC0000"/>
                  </a:solidFill>
                  <a:latin typeface="Calibri" panose="020F0502020204030204" pitchFamily="34" charset="0"/>
                  <a:cs typeface="Calibri" panose="020F0502020204030204" pitchFamily="34" charset="0"/>
                </a:rPr>
                <a:t>الأصل أن يحدد محل تسليم المسلم فيه</a:t>
              </a:r>
              <a:endParaRPr lang="fr-FR" sz="2000" b="1" dirty="0">
                <a:solidFill>
                  <a:srgbClr val="CC0000"/>
                </a:solidFill>
                <a:latin typeface="Calibri" panose="020F0502020204030204" pitchFamily="34" charset="0"/>
                <a:cs typeface="Calibri" panose="020F0502020204030204" pitchFamily="34" charset="0"/>
              </a:endParaRPr>
            </a:p>
          </p:txBody>
        </p:sp>
        <p:sp>
          <p:nvSpPr>
            <p:cNvPr id="24" name="مربع نص 23">
              <a:extLst>
                <a:ext uri="{FF2B5EF4-FFF2-40B4-BE49-F238E27FC236}">
                  <a16:creationId xmlns:a16="http://schemas.microsoft.com/office/drawing/2014/main" xmlns="" id="{9860A558-7CCC-48E2-A54B-73F288B0A24D}"/>
                </a:ext>
              </a:extLst>
            </p:cNvPr>
            <p:cNvSpPr txBox="1"/>
            <p:nvPr/>
          </p:nvSpPr>
          <p:spPr>
            <a:xfrm>
              <a:off x="8865304" y="2995416"/>
              <a:ext cx="2291025" cy="1200329"/>
            </a:xfrm>
            <a:prstGeom prst="rect">
              <a:avLst/>
            </a:prstGeom>
            <a:noFill/>
          </p:spPr>
          <p:txBody>
            <a:bodyPr wrap="square" rtlCol="0">
              <a:spAutoFit/>
            </a:bodyPr>
            <a:lstStyle/>
            <a:p>
              <a:pPr algn="ctr"/>
              <a:r>
                <a:rPr lang="ar-DZ" dirty="0" smtClean="0">
                  <a:latin typeface="Calibri" panose="020F0502020204030204" pitchFamily="34" charset="0"/>
                  <a:cs typeface="Calibri" panose="020F0502020204030204" pitchFamily="34" charset="0"/>
                </a:rPr>
                <a:t>فإذا سكت المتعاقدان عن ذلك اعتبر مكان العقد، إلا إذا تعذر ذلك فيصار في تحديده إلى العرف</a:t>
              </a:r>
              <a:endParaRPr lang="fr-FR" dirty="0">
                <a:latin typeface="Calibri" panose="020F0502020204030204" pitchFamily="34" charset="0"/>
                <a:cs typeface="Calibri" panose="020F0502020204030204" pitchFamily="34" charset="0"/>
              </a:endParaRPr>
            </a:p>
          </p:txBody>
        </p:sp>
        <p:pic>
          <p:nvPicPr>
            <p:cNvPr id="25" name="رسم 24" descr="ساعة إيقاف">
              <a:extLst>
                <a:ext uri="{FF2B5EF4-FFF2-40B4-BE49-F238E27FC236}">
                  <a16:creationId xmlns:a16="http://schemas.microsoft.com/office/drawing/2014/main" xmlns="" id="{2B76B3A4-CA7E-4564-9C7B-57DD00C9622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10431726" y="1656278"/>
              <a:ext cx="582580" cy="582580"/>
            </a:xfrm>
            <a:prstGeom prst="rect">
              <a:avLst/>
            </a:prstGeom>
          </p:spPr>
        </p:pic>
      </p:grpSp>
      <p:sp>
        <p:nvSpPr>
          <p:cNvPr id="26" name="مربع نص 25">
            <a:extLst>
              <a:ext uri="{FF2B5EF4-FFF2-40B4-BE49-F238E27FC236}">
                <a16:creationId xmlns:a16="http://schemas.microsoft.com/office/drawing/2014/main" xmlns="" id="{98FBF8E6-1764-4ACC-AEA3-B101EEEE6C8A}"/>
              </a:ext>
            </a:extLst>
          </p:cNvPr>
          <p:cNvSpPr txBox="1"/>
          <p:nvPr/>
        </p:nvSpPr>
        <p:spPr>
          <a:xfrm>
            <a:off x="9247141" y="4640151"/>
            <a:ext cx="1527349" cy="1015663"/>
          </a:xfrm>
          <a:prstGeom prst="rect">
            <a:avLst/>
          </a:prstGeom>
          <a:noFill/>
        </p:spPr>
        <p:txBody>
          <a:bodyPr wrap="square" rtlCol="0">
            <a:spAutoFit/>
          </a:bodyPr>
          <a:lstStyle/>
          <a:p>
            <a:pPr algn="ctr"/>
            <a:r>
              <a:rPr lang="ar-MA" sz="6000" b="1" dirty="0">
                <a:solidFill>
                  <a:schemeClr val="bg1"/>
                </a:solidFill>
                <a:cs typeface="+mj-cs"/>
              </a:rPr>
              <a:t>03</a:t>
            </a:r>
            <a:endParaRPr lang="fr-FR" sz="6000" b="1" dirty="0">
              <a:solidFill>
                <a:schemeClr val="bg1"/>
              </a:solidFill>
              <a:cs typeface="+mj-cs"/>
            </a:endParaRPr>
          </a:p>
        </p:txBody>
      </p:sp>
      <p:sp>
        <p:nvSpPr>
          <p:cNvPr id="27" name="شكل بيضاوي 26">
            <a:extLst>
              <a:ext uri="{FF2B5EF4-FFF2-40B4-BE49-F238E27FC236}">
                <a16:creationId xmlns:a16="http://schemas.microsoft.com/office/drawing/2014/main" xmlns="" id="{92F9699E-FD05-4569-B2D5-CE7B7DE711FF}"/>
              </a:ext>
            </a:extLst>
          </p:cNvPr>
          <p:cNvSpPr/>
          <p:nvPr/>
        </p:nvSpPr>
        <p:spPr>
          <a:xfrm>
            <a:off x="4921191" y="4736102"/>
            <a:ext cx="2249151" cy="552660"/>
          </a:xfrm>
          <a:prstGeom prst="ellipse">
            <a:avLst/>
          </a:prstGeom>
          <a:gradFill flip="none" rotWithShape="1">
            <a:gsLst>
              <a:gs pos="100000">
                <a:schemeClr val="bg1">
                  <a:lumMod val="95000"/>
                  <a:alpha val="50000"/>
                </a:schemeClr>
              </a:gs>
              <a:gs pos="0">
                <a:schemeClr val="tx1">
                  <a:alpha val="7500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مثلث متساوي الساقين 28">
            <a:extLst>
              <a:ext uri="{FF2B5EF4-FFF2-40B4-BE49-F238E27FC236}">
                <a16:creationId xmlns:a16="http://schemas.microsoft.com/office/drawing/2014/main" xmlns="" id="{5CA7A651-EF67-464C-8BC3-A4D91A327516}"/>
              </a:ext>
            </a:extLst>
          </p:cNvPr>
          <p:cNvSpPr/>
          <p:nvPr/>
        </p:nvSpPr>
        <p:spPr>
          <a:xfrm flipV="1">
            <a:off x="3906979" y="3221766"/>
            <a:ext cx="4277575" cy="1796143"/>
          </a:xfrm>
          <a:prstGeom prst="triangle">
            <a:avLst/>
          </a:prstGeom>
          <a:gradFill flip="none" rotWithShape="1">
            <a:gsLst>
              <a:gs pos="100000">
                <a:srgbClr val="CC0099"/>
              </a:gs>
              <a:gs pos="0">
                <a:srgbClr val="80008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مثلث قائم الزاوية 29">
            <a:extLst>
              <a:ext uri="{FF2B5EF4-FFF2-40B4-BE49-F238E27FC236}">
                <a16:creationId xmlns:a16="http://schemas.microsoft.com/office/drawing/2014/main" xmlns="" id="{DC4B49E0-A2A2-4F78-B1FA-4A129D7A9455}"/>
              </a:ext>
            </a:extLst>
          </p:cNvPr>
          <p:cNvSpPr/>
          <p:nvPr/>
        </p:nvSpPr>
        <p:spPr>
          <a:xfrm>
            <a:off x="7278690" y="2669108"/>
            <a:ext cx="905864" cy="552658"/>
          </a:xfrm>
          <a:prstGeom prst="r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مثلث قائم الزاوية 30">
            <a:extLst>
              <a:ext uri="{FF2B5EF4-FFF2-40B4-BE49-F238E27FC236}">
                <a16:creationId xmlns:a16="http://schemas.microsoft.com/office/drawing/2014/main" xmlns="" id="{EBDB724D-847D-4739-BB2E-31B5C728AEA7}"/>
              </a:ext>
            </a:extLst>
          </p:cNvPr>
          <p:cNvSpPr/>
          <p:nvPr/>
        </p:nvSpPr>
        <p:spPr>
          <a:xfrm flipH="1">
            <a:off x="3906979" y="2669108"/>
            <a:ext cx="905864" cy="552658"/>
          </a:xfrm>
          <a:prstGeom prst="rtTriangl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مربع نص 34">
            <a:extLst>
              <a:ext uri="{FF2B5EF4-FFF2-40B4-BE49-F238E27FC236}">
                <a16:creationId xmlns:a16="http://schemas.microsoft.com/office/drawing/2014/main" xmlns="" id="{2AC7A884-48B8-4AB9-ADAE-2380287D4A08}"/>
              </a:ext>
            </a:extLst>
          </p:cNvPr>
          <p:cNvSpPr txBox="1"/>
          <p:nvPr/>
        </p:nvSpPr>
        <p:spPr>
          <a:xfrm>
            <a:off x="5282089" y="3452405"/>
            <a:ext cx="1527349" cy="1015663"/>
          </a:xfrm>
          <a:prstGeom prst="rect">
            <a:avLst/>
          </a:prstGeom>
          <a:noFill/>
        </p:spPr>
        <p:txBody>
          <a:bodyPr wrap="square" rtlCol="0">
            <a:spAutoFit/>
          </a:bodyPr>
          <a:lstStyle/>
          <a:p>
            <a:pPr algn="ctr"/>
            <a:r>
              <a:rPr lang="ar-MA" sz="6000" b="1" dirty="0">
                <a:solidFill>
                  <a:schemeClr val="bg1"/>
                </a:solidFill>
                <a:cs typeface="+mj-cs"/>
              </a:rPr>
              <a:t>02</a:t>
            </a:r>
            <a:endParaRPr lang="fr-FR" sz="6000" b="1" dirty="0">
              <a:solidFill>
                <a:schemeClr val="bg1"/>
              </a:solidFill>
              <a:cs typeface="+mj-cs"/>
            </a:endParaRPr>
          </a:p>
        </p:txBody>
      </p:sp>
      <p:sp>
        <p:nvSpPr>
          <p:cNvPr id="2" name="ZoneTexte 1"/>
          <p:cNvSpPr txBox="1"/>
          <p:nvPr/>
        </p:nvSpPr>
        <p:spPr>
          <a:xfrm>
            <a:off x="1306286" y="237893"/>
            <a:ext cx="2873828" cy="461665"/>
          </a:xfrm>
          <a:prstGeom prst="rect">
            <a:avLst/>
          </a:prstGeom>
          <a:noFill/>
        </p:spPr>
        <p:txBody>
          <a:bodyPr wrap="square" rtlCol="0">
            <a:spAutoFit/>
          </a:bodyPr>
          <a:lstStyle/>
          <a:p>
            <a:pPr algn="ctr"/>
            <a:r>
              <a:rPr lang="ar-DZ" sz="2400" b="1" dirty="0" smtClean="0"/>
              <a:t>شروط المسلم فيه</a:t>
            </a:r>
            <a:endParaRPr lang="fr-FR" sz="2400" b="1" dirty="0"/>
          </a:p>
        </p:txBody>
      </p:sp>
      <p:pic>
        <p:nvPicPr>
          <p:cNvPr id="3" name="Image 2"/>
          <p:cNvPicPr>
            <a:picLocks noChangeAspect="1"/>
          </p:cNvPicPr>
          <p:nvPr/>
        </p:nvPicPr>
        <p:blipFill>
          <a:blip r:embed="rId11"/>
          <a:stretch>
            <a:fillRect/>
          </a:stretch>
        </p:blipFill>
        <p:spPr>
          <a:xfrm>
            <a:off x="959544" y="3198429"/>
            <a:ext cx="2334970" cy="1316850"/>
          </a:xfrm>
          <a:prstGeom prst="rect">
            <a:avLst/>
          </a:prstGeom>
        </p:spPr>
      </p:pic>
    </p:spTree>
    <p:custDataLst>
      <p:tags r:id="rId1"/>
    </p:custDataLst>
    <p:extLst>
      <p:ext uri="{BB962C8B-B14F-4D97-AF65-F5344CB8AC3E}">
        <p14:creationId xmlns:p14="http://schemas.microsoft.com/office/powerpoint/2010/main" val="2135379767"/>
      </p:ext>
    </p:extLst>
  </p:cSld>
  <p:clrMapOvr>
    <a:masterClrMapping/>
  </p:clrMapOvr>
  <mc:AlternateContent xmlns:mc="http://schemas.openxmlformats.org/markup-compatibility/2006" xmlns:p14="http://schemas.microsoft.com/office/powerpoint/2010/main">
    <mc:Choice Requires="p14">
      <p:transition spd="slow" p14:dur="2000" advTm="96261"/>
    </mc:Choice>
    <mc:Fallback xmlns="">
      <p:transition spd="slow" advTm="962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1000"/>
                                        <p:tgtEl>
                                          <p:spTgt spid="3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righ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1000"/>
                                        <p:tgtEl>
                                          <p:spTgt spid="36"/>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right)">
                                      <p:cBhvr>
                                        <p:cTn id="64" dur="500"/>
                                        <p:tgtEl>
                                          <p:spTgt spid="2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1000"/>
                            </p:stCondLst>
                            <p:childTnLst>
                              <p:par>
                                <p:cTn id="69" presetID="22" presetClass="entr" presetSubtype="4"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1000"/>
                                        <p:tgtEl>
                                          <p:spTgt spid="37"/>
                                        </p:tgtEl>
                                      </p:cBhvr>
                                    </p:animEffect>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7" grpId="0" animBg="1"/>
      <p:bldP spid="16" grpId="0"/>
      <p:bldP spid="18" grpId="0" animBg="1"/>
      <p:bldP spid="20" grpId="0" animBg="1"/>
      <p:bldP spid="21" grpId="0" animBg="1"/>
      <p:bldP spid="22" grpId="0" animBg="1"/>
      <p:bldP spid="26" grpId="0"/>
      <p:bldP spid="27" grpId="0" animBg="1"/>
      <p:bldP spid="29" grpId="0" animBg="1"/>
      <p:bldP spid="30" grpId="0" animBg="1"/>
      <p:bldP spid="3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مجموعة 66">
            <a:extLst>
              <a:ext uri="{FF2B5EF4-FFF2-40B4-BE49-F238E27FC236}">
                <a16:creationId xmlns:a16="http://schemas.microsoft.com/office/drawing/2014/main" xmlns="" id="{72B8EE94-C5AB-4A42-8EEE-AB13274A6164}"/>
              </a:ext>
            </a:extLst>
          </p:cNvPr>
          <p:cNvGrpSpPr/>
          <p:nvPr/>
        </p:nvGrpSpPr>
        <p:grpSpPr>
          <a:xfrm>
            <a:off x="3817611" y="1318965"/>
            <a:ext cx="4708269" cy="1310883"/>
            <a:chOff x="3537634" y="3349279"/>
            <a:chExt cx="4708269" cy="900000"/>
          </a:xfrm>
        </p:grpSpPr>
        <p:grpSp>
          <p:nvGrpSpPr>
            <p:cNvPr id="37" name="مجموعة 36">
              <a:extLst>
                <a:ext uri="{FF2B5EF4-FFF2-40B4-BE49-F238E27FC236}">
                  <a16:creationId xmlns:a16="http://schemas.microsoft.com/office/drawing/2014/main" xmlns="" id="{5EA5AE9B-3B7F-4490-AF1A-428A12289A56}"/>
                </a:ext>
              </a:extLst>
            </p:cNvPr>
            <p:cNvGrpSpPr/>
            <p:nvPr/>
          </p:nvGrpSpPr>
          <p:grpSpPr>
            <a:xfrm>
              <a:off x="3537634" y="3349279"/>
              <a:ext cx="4708269" cy="900000"/>
              <a:chOff x="3537634" y="3349279"/>
              <a:chExt cx="4708269" cy="900000"/>
            </a:xfrm>
          </p:grpSpPr>
          <p:sp>
            <p:nvSpPr>
              <p:cNvPr id="19" name="مستطيل 18">
                <a:extLst>
                  <a:ext uri="{FF2B5EF4-FFF2-40B4-BE49-F238E27FC236}">
                    <a16:creationId xmlns:a16="http://schemas.microsoft.com/office/drawing/2014/main" xmlns="" id="{7463F95A-B725-4EB3-9519-017906358452}"/>
                  </a:ext>
                </a:extLst>
              </p:cNvPr>
              <p:cNvSpPr/>
              <p:nvPr/>
            </p:nvSpPr>
            <p:spPr>
              <a:xfrm>
                <a:off x="4437634" y="3349279"/>
                <a:ext cx="3660949"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شكل حر: شكل 19">
                <a:extLst>
                  <a:ext uri="{FF2B5EF4-FFF2-40B4-BE49-F238E27FC236}">
                    <a16:creationId xmlns:a16="http://schemas.microsoft.com/office/drawing/2014/main" xmlns="" id="{185BA321-7164-4ACD-9331-3E70C3F54623}"/>
                  </a:ext>
                </a:extLst>
              </p:cNvPr>
              <p:cNvSpPr/>
              <p:nvPr/>
            </p:nvSpPr>
            <p:spPr>
              <a:xfrm>
                <a:off x="44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A400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شكل حر: شكل 20">
                <a:extLst>
                  <a:ext uri="{FF2B5EF4-FFF2-40B4-BE49-F238E27FC236}">
                    <a16:creationId xmlns:a16="http://schemas.microsoft.com/office/drawing/2014/main" xmlns="" id="{3A3C72EC-BD00-4A37-BB87-C24D8C54ED80}"/>
                  </a:ext>
                </a:extLst>
              </p:cNvPr>
              <p:cNvSpPr/>
              <p:nvPr/>
            </p:nvSpPr>
            <p:spPr>
              <a:xfrm flipH="1" flipV="1">
                <a:off x="35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0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2" name="مستطيل 21">
                <a:extLst>
                  <a:ext uri="{FF2B5EF4-FFF2-40B4-BE49-F238E27FC236}">
                    <a16:creationId xmlns:a16="http://schemas.microsoft.com/office/drawing/2014/main" xmlns="" id="{E28D8F1C-1FBF-46BE-A24C-358842CE9427}"/>
                  </a:ext>
                </a:extLst>
              </p:cNvPr>
              <p:cNvSpPr/>
              <p:nvPr/>
            </p:nvSpPr>
            <p:spPr>
              <a:xfrm>
                <a:off x="8093503" y="3349279"/>
                <a:ext cx="152400" cy="900000"/>
              </a:xfrm>
              <a:prstGeom prst="rect">
                <a:avLst/>
              </a:prstGeom>
              <a:solidFill>
                <a:srgbClr val="FF0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مربع نص 43">
              <a:extLst>
                <a:ext uri="{FF2B5EF4-FFF2-40B4-BE49-F238E27FC236}">
                  <a16:creationId xmlns:a16="http://schemas.microsoft.com/office/drawing/2014/main" xmlns="" id="{EEB1E98E-30A5-4A49-8D4A-F93A0E3420CA}"/>
                </a:ext>
              </a:extLst>
            </p:cNvPr>
            <p:cNvSpPr txBox="1"/>
            <p:nvPr/>
          </p:nvSpPr>
          <p:spPr>
            <a:xfrm>
              <a:off x="5633401" y="3521951"/>
              <a:ext cx="2090058" cy="443745"/>
            </a:xfrm>
            <a:prstGeom prst="rect">
              <a:avLst/>
            </a:prstGeom>
            <a:noFill/>
          </p:spPr>
          <p:txBody>
            <a:bodyPr wrap="square" rtlCol="0">
              <a:spAutoFit/>
            </a:bodyPr>
            <a:lstStyle/>
            <a:p>
              <a:pPr algn="ctr"/>
              <a:r>
                <a:rPr lang="ar-DZ" sz="3600" b="1" dirty="0" smtClean="0">
                  <a:solidFill>
                    <a:srgbClr val="A40033"/>
                  </a:solidFill>
                  <a:latin typeface="Calibri" panose="020F0502020204030204" pitchFamily="34" charset="0"/>
                  <a:cs typeface="Calibri" panose="020F0502020204030204" pitchFamily="34" charset="0"/>
                </a:rPr>
                <a:t>غيرهما</a:t>
              </a:r>
              <a:endParaRPr lang="fr-FR" sz="3600" b="1" dirty="0">
                <a:solidFill>
                  <a:srgbClr val="A40033"/>
                </a:solidFill>
                <a:latin typeface="Calibri" panose="020F0502020204030204" pitchFamily="34" charset="0"/>
                <a:cs typeface="Calibri" panose="020F0502020204030204" pitchFamily="34" charset="0"/>
              </a:endParaRPr>
            </a:p>
          </p:txBody>
        </p:sp>
        <p:sp>
          <p:nvSpPr>
            <p:cNvPr id="52" name="مربع نص 51">
              <a:extLst>
                <a:ext uri="{FF2B5EF4-FFF2-40B4-BE49-F238E27FC236}">
                  <a16:creationId xmlns:a16="http://schemas.microsoft.com/office/drawing/2014/main" xmlns="" id="{13A88245-B934-481B-8F31-73EF191A8E11}"/>
                </a:ext>
              </a:extLst>
            </p:cNvPr>
            <p:cNvSpPr txBox="1"/>
            <p:nvPr/>
          </p:nvSpPr>
          <p:spPr>
            <a:xfrm>
              <a:off x="3798420" y="3611464"/>
              <a:ext cx="522514" cy="461665"/>
            </a:xfrm>
            <a:prstGeom prst="rect">
              <a:avLst/>
            </a:prstGeom>
            <a:noFill/>
          </p:spPr>
          <p:txBody>
            <a:bodyPr wrap="square" rtlCol="0">
              <a:spAutoFit/>
            </a:bodyPr>
            <a:lstStyle/>
            <a:p>
              <a:pPr algn="ctr"/>
              <a:r>
                <a:rPr lang="ar-MA" sz="2400" b="1" dirty="0">
                  <a:solidFill>
                    <a:schemeClr val="bg1"/>
                  </a:solidFill>
                  <a:latin typeface="Calibri" panose="020F0502020204030204" pitchFamily="34" charset="0"/>
                  <a:cs typeface="Calibri" panose="020F0502020204030204" pitchFamily="34" charset="0"/>
                </a:rPr>
                <a:t>03</a:t>
              </a:r>
              <a:endParaRPr lang="fr-FR" sz="2400" b="1" dirty="0">
                <a:solidFill>
                  <a:schemeClr val="bg1"/>
                </a:solidFill>
                <a:latin typeface="Calibri" panose="020F0502020204030204" pitchFamily="34" charset="0"/>
                <a:cs typeface="Calibri" panose="020F0502020204030204" pitchFamily="34" charset="0"/>
              </a:endParaRPr>
            </a:p>
          </p:txBody>
        </p:sp>
        <p:pic>
          <p:nvPicPr>
            <p:cNvPr id="60" name="رسم 59" descr="مخطط متداخل">
              <a:extLst>
                <a:ext uri="{FF2B5EF4-FFF2-40B4-BE49-F238E27FC236}">
                  <a16:creationId xmlns:a16="http://schemas.microsoft.com/office/drawing/2014/main" xmlns="" id="{D72AA6A5-AF3B-43AB-92D5-099E3F8EB7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549637" y="3443975"/>
              <a:ext cx="549272" cy="549272"/>
            </a:xfrm>
            <a:prstGeom prst="rect">
              <a:avLst/>
            </a:prstGeom>
          </p:spPr>
        </p:pic>
      </p:grpSp>
      <p:grpSp>
        <p:nvGrpSpPr>
          <p:cNvPr id="68" name="مجموعة 67">
            <a:extLst>
              <a:ext uri="{FF2B5EF4-FFF2-40B4-BE49-F238E27FC236}">
                <a16:creationId xmlns:a16="http://schemas.microsoft.com/office/drawing/2014/main" xmlns="" id="{B0E4DBCA-CC94-4615-AACC-AFD5C50E11A0}"/>
              </a:ext>
            </a:extLst>
          </p:cNvPr>
          <p:cNvGrpSpPr/>
          <p:nvPr/>
        </p:nvGrpSpPr>
        <p:grpSpPr>
          <a:xfrm>
            <a:off x="2882276" y="2629849"/>
            <a:ext cx="4708269" cy="1223694"/>
            <a:chOff x="2629319" y="4249279"/>
            <a:chExt cx="4708269" cy="900000"/>
          </a:xfrm>
        </p:grpSpPr>
        <p:grpSp>
          <p:nvGrpSpPr>
            <p:cNvPr id="38" name="مجموعة 37">
              <a:extLst>
                <a:ext uri="{FF2B5EF4-FFF2-40B4-BE49-F238E27FC236}">
                  <a16:creationId xmlns:a16="http://schemas.microsoft.com/office/drawing/2014/main" xmlns="" id="{76A9A230-ED10-43FB-9255-87E98E25AC0D}"/>
                </a:ext>
              </a:extLst>
            </p:cNvPr>
            <p:cNvGrpSpPr/>
            <p:nvPr/>
          </p:nvGrpSpPr>
          <p:grpSpPr>
            <a:xfrm>
              <a:off x="2629319" y="4249279"/>
              <a:ext cx="4708269" cy="900000"/>
              <a:chOff x="2629319" y="4249279"/>
              <a:chExt cx="4708269" cy="900000"/>
            </a:xfrm>
          </p:grpSpPr>
          <p:sp>
            <p:nvSpPr>
              <p:cNvPr id="14" name="مستطيل 13">
                <a:extLst>
                  <a:ext uri="{FF2B5EF4-FFF2-40B4-BE49-F238E27FC236}">
                    <a16:creationId xmlns:a16="http://schemas.microsoft.com/office/drawing/2014/main" xmlns="" id="{ACFDC88F-88BC-4064-A868-7136E5136660}"/>
                  </a:ext>
                </a:extLst>
              </p:cNvPr>
              <p:cNvSpPr/>
              <p:nvPr/>
            </p:nvSpPr>
            <p:spPr>
              <a:xfrm>
                <a:off x="3529319" y="4249279"/>
                <a:ext cx="3660949"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شكل حر: شكل 14">
                <a:extLst>
                  <a:ext uri="{FF2B5EF4-FFF2-40B4-BE49-F238E27FC236}">
                    <a16:creationId xmlns:a16="http://schemas.microsoft.com/office/drawing/2014/main" xmlns="" id="{6E725074-5A92-440D-909F-B34840918514}"/>
                  </a:ext>
                </a:extLst>
              </p:cNvPr>
              <p:cNvSpPr/>
              <p:nvPr/>
            </p:nvSpPr>
            <p:spPr>
              <a:xfrm>
                <a:off x="35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E2A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شكل حر: شكل 15">
                <a:extLst>
                  <a:ext uri="{FF2B5EF4-FFF2-40B4-BE49-F238E27FC236}">
                    <a16:creationId xmlns:a16="http://schemas.microsoft.com/office/drawing/2014/main" xmlns="" id="{6E2E405F-D414-4A76-837D-306ADD25771D}"/>
                  </a:ext>
                </a:extLst>
              </p:cNvPr>
              <p:cNvSpPr/>
              <p:nvPr/>
            </p:nvSpPr>
            <p:spPr>
              <a:xfrm flipH="1" flipV="1">
                <a:off x="26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BF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7" name="مستطيل 16">
                <a:extLst>
                  <a:ext uri="{FF2B5EF4-FFF2-40B4-BE49-F238E27FC236}">
                    <a16:creationId xmlns:a16="http://schemas.microsoft.com/office/drawing/2014/main" xmlns="" id="{CBA0F190-2F94-42F1-826F-F8AF67866AE2}"/>
                  </a:ext>
                </a:extLst>
              </p:cNvPr>
              <p:cNvSpPr/>
              <p:nvPr/>
            </p:nvSpPr>
            <p:spPr>
              <a:xfrm>
                <a:off x="7185188" y="4249279"/>
                <a:ext cx="152400" cy="900000"/>
              </a:xfrm>
              <a:prstGeom prst="rect">
                <a:avLst/>
              </a:prstGeom>
              <a:solidFill>
                <a:srgbClr val="FFB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2" name="مربع نص 41">
              <a:extLst>
                <a:ext uri="{FF2B5EF4-FFF2-40B4-BE49-F238E27FC236}">
                  <a16:creationId xmlns:a16="http://schemas.microsoft.com/office/drawing/2014/main" xmlns="" id="{C292B044-3BF4-4220-A4E5-B41E70F32E06}"/>
                </a:ext>
              </a:extLst>
            </p:cNvPr>
            <p:cNvSpPr txBox="1"/>
            <p:nvPr/>
          </p:nvSpPr>
          <p:spPr>
            <a:xfrm>
              <a:off x="4603467" y="4543309"/>
              <a:ext cx="2090058" cy="475362"/>
            </a:xfrm>
            <a:prstGeom prst="rect">
              <a:avLst/>
            </a:prstGeom>
            <a:noFill/>
          </p:spPr>
          <p:txBody>
            <a:bodyPr wrap="square" rtlCol="0">
              <a:spAutoFit/>
            </a:bodyPr>
            <a:lstStyle/>
            <a:p>
              <a:pPr algn="ctr"/>
              <a:r>
                <a:rPr lang="ar-DZ" sz="3600" b="1" dirty="0" smtClean="0">
                  <a:solidFill>
                    <a:srgbClr val="E2A100"/>
                  </a:solidFill>
                  <a:latin typeface="Calibri" panose="020F0502020204030204" pitchFamily="34" charset="0"/>
                  <a:cs typeface="Calibri" panose="020F0502020204030204" pitchFamily="34" charset="0"/>
                </a:rPr>
                <a:t>بالكفالة</a:t>
              </a:r>
              <a:endParaRPr lang="fr-FR" sz="3600" b="1" dirty="0">
                <a:solidFill>
                  <a:srgbClr val="E2A100"/>
                </a:solidFill>
                <a:latin typeface="Calibri" panose="020F0502020204030204" pitchFamily="34" charset="0"/>
                <a:cs typeface="Calibri" panose="020F0502020204030204" pitchFamily="34" charset="0"/>
              </a:endParaRPr>
            </a:p>
          </p:txBody>
        </p:sp>
        <p:sp>
          <p:nvSpPr>
            <p:cNvPr id="51" name="مربع نص 50">
              <a:extLst>
                <a:ext uri="{FF2B5EF4-FFF2-40B4-BE49-F238E27FC236}">
                  <a16:creationId xmlns:a16="http://schemas.microsoft.com/office/drawing/2014/main" xmlns="" id="{87528ADE-819A-4BE9-B00D-B2EB4CE6ECD9}"/>
                </a:ext>
              </a:extLst>
            </p:cNvPr>
            <p:cNvSpPr txBox="1"/>
            <p:nvPr/>
          </p:nvSpPr>
          <p:spPr>
            <a:xfrm>
              <a:off x="2990466" y="4543309"/>
              <a:ext cx="522514" cy="461665"/>
            </a:xfrm>
            <a:prstGeom prst="rect">
              <a:avLst/>
            </a:prstGeom>
            <a:noFill/>
          </p:spPr>
          <p:txBody>
            <a:bodyPr wrap="square" rtlCol="0">
              <a:spAutoFit/>
            </a:bodyPr>
            <a:lstStyle/>
            <a:p>
              <a:pPr algn="ctr"/>
              <a:r>
                <a:rPr lang="ar-MA" sz="2400" b="1" dirty="0">
                  <a:solidFill>
                    <a:schemeClr val="bg1"/>
                  </a:solidFill>
                  <a:latin typeface="Calibri" panose="020F0502020204030204" pitchFamily="34" charset="0"/>
                  <a:cs typeface="Calibri" panose="020F0502020204030204" pitchFamily="34" charset="0"/>
                </a:rPr>
                <a:t>02</a:t>
              </a:r>
              <a:endParaRPr lang="fr-FR" sz="2400" b="1" dirty="0">
                <a:solidFill>
                  <a:schemeClr val="bg1"/>
                </a:solidFill>
                <a:latin typeface="Calibri" panose="020F0502020204030204" pitchFamily="34" charset="0"/>
                <a:cs typeface="Calibri" panose="020F0502020204030204" pitchFamily="34" charset="0"/>
              </a:endParaRPr>
            </a:p>
          </p:txBody>
        </p:sp>
        <p:pic>
          <p:nvPicPr>
            <p:cNvPr id="62" name="رسم 61" descr="مخطط دائري">
              <a:extLst>
                <a:ext uri="{FF2B5EF4-FFF2-40B4-BE49-F238E27FC236}">
                  <a16:creationId xmlns:a16="http://schemas.microsoft.com/office/drawing/2014/main" xmlns="" id="{61DD0C9D-A25E-4BE3-A7BD-4FE9336CDC7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629455" y="4380053"/>
              <a:ext cx="549272" cy="549272"/>
            </a:xfrm>
            <a:prstGeom prst="rect">
              <a:avLst/>
            </a:prstGeom>
          </p:spPr>
        </p:pic>
      </p:grpSp>
      <p:grpSp>
        <p:nvGrpSpPr>
          <p:cNvPr id="69" name="مجموعة 68">
            <a:extLst>
              <a:ext uri="{FF2B5EF4-FFF2-40B4-BE49-F238E27FC236}">
                <a16:creationId xmlns:a16="http://schemas.microsoft.com/office/drawing/2014/main" xmlns="" id="{78EA675B-3B63-484C-A03B-ADC5821231E1}"/>
              </a:ext>
            </a:extLst>
          </p:cNvPr>
          <p:cNvGrpSpPr/>
          <p:nvPr/>
        </p:nvGrpSpPr>
        <p:grpSpPr>
          <a:xfrm>
            <a:off x="1985519" y="3853543"/>
            <a:ext cx="4708269" cy="1219200"/>
            <a:chOff x="1771186" y="5149279"/>
            <a:chExt cx="4708269" cy="900000"/>
          </a:xfrm>
        </p:grpSpPr>
        <p:grpSp>
          <p:nvGrpSpPr>
            <p:cNvPr id="39" name="مجموعة 38">
              <a:extLst>
                <a:ext uri="{FF2B5EF4-FFF2-40B4-BE49-F238E27FC236}">
                  <a16:creationId xmlns:a16="http://schemas.microsoft.com/office/drawing/2014/main" xmlns="" id="{95843429-C794-46D8-ACF9-36B0425F468D}"/>
                </a:ext>
              </a:extLst>
            </p:cNvPr>
            <p:cNvGrpSpPr/>
            <p:nvPr/>
          </p:nvGrpSpPr>
          <p:grpSpPr>
            <a:xfrm>
              <a:off x="1771186" y="5149279"/>
              <a:ext cx="4708269" cy="900000"/>
              <a:chOff x="1771186" y="5149279"/>
              <a:chExt cx="4708269" cy="900000"/>
            </a:xfrm>
          </p:grpSpPr>
          <p:sp>
            <p:nvSpPr>
              <p:cNvPr id="6" name="مستطيل 5">
                <a:extLst>
                  <a:ext uri="{FF2B5EF4-FFF2-40B4-BE49-F238E27FC236}">
                    <a16:creationId xmlns:a16="http://schemas.microsoft.com/office/drawing/2014/main" xmlns="" id="{436F0F28-5D9B-464B-A545-25D75BAB4C1C}"/>
                  </a:ext>
                </a:extLst>
              </p:cNvPr>
              <p:cNvSpPr/>
              <p:nvPr/>
            </p:nvSpPr>
            <p:spPr>
              <a:xfrm>
                <a:off x="2671186" y="5149279"/>
                <a:ext cx="3660949" cy="9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شكل حر: شكل 6">
                <a:extLst>
                  <a:ext uri="{FF2B5EF4-FFF2-40B4-BE49-F238E27FC236}">
                    <a16:creationId xmlns:a16="http://schemas.microsoft.com/office/drawing/2014/main" xmlns="" id="{E78F11D8-CBBE-46F3-959E-00C105DA5FC9}"/>
                  </a:ext>
                </a:extLst>
              </p:cNvPr>
              <p:cNvSpPr/>
              <p:nvPr/>
            </p:nvSpPr>
            <p:spPr>
              <a:xfrm>
                <a:off x="2671186" y="51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B400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 name="شكل حر: شكل 7">
                <a:extLst>
                  <a:ext uri="{FF2B5EF4-FFF2-40B4-BE49-F238E27FC236}">
                    <a16:creationId xmlns:a16="http://schemas.microsoft.com/office/drawing/2014/main" xmlns="" id="{49C8E1B3-1FE0-4135-B9E8-C33E5D891BA0}"/>
                  </a:ext>
                </a:extLst>
              </p:cNvPr>
              <p:cNvSpPr/>
              <p:nvPr/>
            </p:nvSpPr>
            <p:spPr>
              <a:xfrm flipH="1" flipV="1">
                <a:off x="1771186" y="51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1C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مستطيل 8">
                <a:extLst>
                  <a:ext uri="{FF2B5EF4-FFF2-40B4-BE49-F238E27FC236}">
                    <a16:creationId xmlns:a16="http://schemas.microsoft.com/office/drawing/2014/main" xmlns="" id="{BD295841-A5B4-4C35-A703-1F175636CFC7}"/>
                  </a:ext>
                </a:extLst>
              </p:cNvPr>
              <p:cNvSpPr/>
              <p:nvPr/>
            </p:nvSpPr>
            <p:spPr>
              <a:xfrm>
                <a:off x="6327055" y="5149279"/>
                <a:ext cx="152400" cy="900000"/>
              </a:xfrm>
              <a:prstGeom prst="rect">
                <a:avLst/>
              </a:prstGeom>
              <a:solidFill>
                <a:srgbClr val="FF1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مربع نص 39">
              <a:extLst>
                <a:ext uri="{FF2B5EF4-FFF2-40B4-BE49-F238E27FC236}">
                  <a16:creationId xmlns:a16="http://schemas.microsoft.com/office/drawing/2014/main" xmlns="" id="{2AF831B1-1D36-4803-8F6C-B42E49C2D95C}"/>
                </a:ext>
              </a:extLst>
            </p:cNvPr>
            <p:cNvSpPr txBox="1"/>
            <p:nvPr/>
          </p:nvSpPr>
          <p:spPr>
            <a:xfrm>
              <a:off x="3842605" y="5391384"/>
              <a:ext cx="2090058" cy="431674"/>
            </a:xfrm>
            <a:prstGeom prst="rect">
              <a:avLst/>
            </a:prstGeom>
            <a:noFill/>
          </p:spPr>
          <p:txBody>
            <a:bodyPr wrap="square" rtlCol="0">
              <a:spAutoFit/>
            </a:bodyPr>
            <a:lstStyle/>
            <a:p>
              <a:pPr algn="ctr"/>
              <a:r>
                <a:rPr lang="ar-DZ" sz="3200" b="1" dirty="0" smtClean="0">
                  <a:solidFill>
                    <a:srgbClr val="B4003C"/>
                  </a:solidFill>
                  <a:latin typeface="Calibri" panose="020F0502020204030204" pitchFamily="34" charset="0"/>
                  <a:cs typeface="Calibri" panose="020F0502020204030204" pitchFamily="34" charset="0"/>
                </a:rPr>
                <a:t>بالرهن</a:t>
              </a:r>
              <a:endParaRPr lang="fr-FR" sz="3200" b="1" dirty="0">
                <a:solidFill>
                  <a:srgbClr val="B4003C"/>
                </a:solidFill>
                <a:latin typeface="Calibri" panose="020F0502020204030204" pitchFamily="34" charset="0"/>
                <a:cs typeface="Calibri" panose="020F0502020204030204" pitchFamily="34" charset="0"/>
              </a:endParaRPr>
            </a:p>
          </p:txBody>
        </p:sp>
        <p:sp>
          <p:nvSpPr>
            <p:cNvPr id="50" name="مربع نص 49">
              <a:extLst>
                <a:ext uri="{FF2B5EF4-FFF2-40B4-BE49-F238E27FC236}">
                  <a16:creationId xmlns:a16="http://schemas.microsoft.com/office/drawing/2014/main" xmlns="" id="{8E081360-75B7-455D-9F3C-158CC331404B}"/>
                </a:ext>
              </a:extLst>
            </p:cNvPr>
            <p:cNvSpPr txBox="1"/>
            <p:nvPr/>
          </p:nvSpPr>
          <p:spPr>
            <a:xfrm>
              <a:off x="2077023" y="5385917"/>
              <a:ext cx="522514" cy="461665"/>
            </a:xfrm>
            <a:prstGeom prst="rect">
              <a:avLst/>
            </a:prstGeom>
            <a:noFill/>
          </p:spPr>
          <p:txBody>
            <a:bodyPr wrap="square" rtlCol="0">
              <a:spAutoFit/>
            </a:bodyPr>
            <a:lstStyle/>
            <a:p>
              <a:pPr algn="ctr"/>
              <a:r>
                <a:rPr lang="ar-MA" sz="2400" b="1" dirty="0">
                  <a:solidFill>
                    <a:schemeClr val="bg1"/>
                  </a:solidFill>
                  <a:latin typeface="Calibri" panose="020F0502020204030204" pitchFamily="34" charset="0"/>
                  <a:cs typeface="Calibri" panose="020F0502020204030204" pitchFamily="34" charset="0"/>
                </a:rPr>
                <a:t>01</a:t>
              </a:r>
              <a:endParaRPr lang="fr-FR" sz="2400" b="1" dirty="0">
                <a:solidFill>
                  <a:schemeClr val="bg1"/>
                </a:solidFill>
                <a:latin typeface="Calibri" panose="020F0502020204030204" pitchFamily="34" charset="0"/>
                <a:cs typeface="Calibri" panose="020F0502020204030204" pitchFamily="34" charset="0"/>
              </a:endParaRPr>
            </a:p>
          </p:txBody>
        </p:sp>
        <p:pic>
          <p:nvPicPr>
            <p:cNvPr id="64" name="رسم 63" descr="الكرة الأرضية">
              <a:extLst>
                <a:ext uri="{FF2B5EF4-FFF2-40B4-BE49-F238E27FC236}">
                  <a16:creationId xmlns:a16="http://schemas.microsoft.com/office/drawing/2014/main" xmlns="" id="{BEE52BAC-8A43-4D81-A087-742A4721A8A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711454" y="5293584"/>
              <a:ext cx="549272" cy="549272"/>
            </a:xfrm>
            <a:prstGeom prst="rect">
              <a:avLst/>
            </a:prstGeom>
          </p:spPr>
        </p:pic>
      </p:grpSp>
      <p:sp>
        <p:nvSpPr>
          <p:cNvPr id="70" name="مربع نص 69">
            <a:extLst>
              <a:ext uri="{FF2B5EF4-FFF2-40B4-BE49-F238E27FC236}">
                <a16:creationId xmlns:a16="http://schemas.microsoft.com/office/drawing/2014/main" xmlns="" id="{7D1F57C1-0908-4C83-B146-543D385BD43D}"/>
              </a:ext>
            </a:extLst>
          </p:cNvPr>
          <p:cNvSpPr txBox="1"/>
          <p:nvPr/>
        </p:nvSpPr>
        <p:spPr>
          <a:xfrm>
            <a:off x="2364123" y="198030"/>
            <a:ext cx="7660193" cy="707886"/>
          </a:xfrm>
          <a:prstGeom prst="rect">
            <a:avLst/>
          </a:prstGeom>
          <a:noFill/>
        </p:spPr>
        <p:txBody>
          <a:bodyPr wrap="square" rtlCol="0">
            <a:spAutoFit/>
          </a:bodyPr>
          <a:lstStyle/>
          <a:p>
            <a:pPr algn="ctr"/>
            <a:r>
              <a:rPr lang="ar-DZ" sz="4000" b="1" dirty="0" smtClean="0">
                <a:solidFill>
                  <a:srgbClr val="A40033"/>
                </a:solidFill>
                <a:latin typeface="Calibri" panose="020F0502020204030204" pitchFamily="34" charset="0"/>
                <a:cs typeface="Calibri" panose="020F0502020204030204" pitchFamily="34" charset="0"/>
              </a:rPr>
              <a:t>توثيق المسلم فيه</a:t>
            </a:r>
            <a:endParaRPr lang="fr-FR" sz="4000" b="1" dirty="0">
              <a:solidFill>
                <a:srgbClr val="A40033"/>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25212062"/>
      </p:ext>
    </p:extLst>
  </p:cSld>
  <p:clrMapOvr>
    <a:masterClrMapping/>
  </p:clrMapOvr>
  <mc:AlternateContent xmlns:mc="http://schemas.openxmlformats.org/markup-compatibility/2006" xmlns:p14="http://schemas.microsoft.com/office/powerpoint/2010/main">
    <mc:Choice Requires="p14">
      <p:transition spd="slow" p14:dur="2000" advTm="13897"/>
    </mc:Choice>
    <mc:Fallback xmlns="">
      <p:transition spd="slow" advTm="138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
                                        <p:tgtEl>
                                          <p:spTgt spid="69"/>
                                        </p:tgtEl>
                                      </p:cBhvr>
                                    </p:animEffect>
                                    <p:anim calcmode="lin" valueType="num">
                                      <p:cBhvr>
                                        <p:cTn id="8" dur="400" fill="hold"/>
                                        <p:tgtEl>
                                          <p:spTgt spid="69"/>
                                        </p:tgtEl>
                                        <p:attrNameLst>
                                          <p:attrName>ppt_x</p:attrName>
                                        </p:attrNameLst>
                                      </p:cBhvr>
                                      <p:tavLst>
                                        <p:tav tm="0">
                                          <p:val>
                                            <p:strVal val="#ppt_x"/>
                                          </p:val>
                                        </p:tav>
                                        <p:tav tm="100000">
                                          <p:val>
                                            <p:strVal val="#ppt_x"/>
                                          </p:val>
                                        </p:tav>
                                      </p:tavLst>
                                    </p:anim>
                                    <p:anim calcmode="lin" valueType="num">
                                      <p:cBhvr>
                                        <p:cTn id="9" dur="400" fill="hold"/>
                                        <p:tgtEl>
                                          <p:spTgt spid="6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
                                        <p:tgtEl>
                                          <p:spTgt spid="68"/>
                                        </p:tgtEl>
                                      </p:cBhvr>
                                    </p:animEffect>
                                    <p:anim calcmode="lin" valueType="num">
                                      <p:cBhvr>
                                        <p:cTn id="17" dur="400" fill="hold"/>
                                        <p:tgtEl>
                                          <p:spTgt spid="68"/>
                                        </p:tgtEl>
                                        <p:attrNameLst>
                                          <p:attrName>ppt_x</p:attrName>
                                        </p:attrNameLst>
                                      </p:cBhvr>
                                      <p:tavLst>
                                        <p:tav tm="0">
                                          <p:val>
                                            <p:strVal val="#ppt_x"/>
                                          </p:val>
                                        </p:tav>
                                        <p:tav tm="100000">
                                          <p:val>
                                            <p:strVal val="#ppt_x"/>
                                          </p:val>
                                        </p:tav>
                                      </p:tavLst>
                                    </p:anim>
                                    <p:anim calcmode="lin" valueType="num">
                                      <p:cBhvr>
                                        <p:cTn id="18" dur="400" fill="hold"/>
                                        <p:tgtEl>
                                          <p:spTgt spid="6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100"/>
                                        <p:tgtEl>
                                          <p:spTgt spid="67"/>
                                        </p:tgtEl>
                                      </p:cBhvr>
                                    </p:animEffect>
                                    <p:anim calcmode="lin" valueType="num">
                                      <p:cBhvr>
                                        <p:cTn id="26" dur="400" fill="hold"/>
                                        <p:tgtEl>
                                          <p:spTgt spid="67"/>
                                        </p:tgtEl>
                                        <p:attrNameLst>
                                          <p:attrName>ppt_x</p:attrName>
                                        </p:attrNameLst>
                                      </p:cBhvr>
                                      <p:tavLst>
                                        <p:tav tm="0">
                                          <p:val>
                                            <p:strVal val="#ppt_x"/>
                                          </p:val>
                                        </p:tav>
                                        <p:tav tm="100000">
                                          <p:val>
                                            <p:strVal val="#ppt_x"/>
                                          </p:val>
                                        </p:tav>
                                      </p:tavLst>
                                    </p:anim>
                                    <p:anim calcmode="lin" valueType="num">
                                      <p:cBhvr>
                                        <p:cTn id="27" dur="400" fill="hold"/>
                                        <p:tgtEl>
                                          <p:spTgt spid="6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مجموعة 120">
            <a:extLst>
              <a:ext uri="{FF2B5EF4-FFF2-40B4-BE49-F238E27FC236}">
                <a16:creationId xmlns:a16="http://schemas.microsoft.com/office/drawing/2014/main" xmlns="" id="{14B9BD21-2852-409C-88BD-A6D7E0D349DB}"/>
              </a:ext>
            </a:extLst>
          </p:cNvPr>
          <p:cNvGrpSpPr/>
          <p:nvPr/>
        </p:nvGrpSpPr>
        <p:grpSpPr>
          <a:xfrm>
            <a:off x="0" y="1343765"/>
            <a:ext cx="12192000" cy="683288"/>
            <a:chOff x="0" y="713433"/>
            <a:chExt cx="12192000" cy="683288"/>
          </a:xfrm>
        </p:grpSpPr>
        <p:sp>
          <p:nvSpPr>
            <p:cNvPr id="4" name="مستطيل 3">
              <a:extLst>
                <a:ext uri="{FF2B5EF4-FFF2-40B4-BE49-F238E27FC236}">
                  <a16:creationId xmlns:a16="http://schemas.microsoft.com/office/drawing/2014/main" xmlns="" id="{B233DAC2-B0E2-4599-8015-005886B03836}"/>
                </a:ext>
              </a:extLst>
            </p:cNvPr>
            <p:cNvSpPr/>
            <p:nvPr/>
          </p:nvSpPr>
          <p:spPr>
            <a:xfrm>
              <a:off x="0" y="713433"/>
              <a:ext cx="12192000" cy="683288"/>
            </a:xfrm>
            <a:prstGeom prst="rect">
              <a:avLst/>
            </a:prstGeom>
            <a:gradFill flip="none" rotWithShape="1">
              <a:gsLst>
                <a:gs pos="0">
                  <a:schemeClr val="tx1">
                    <a:lumMod val="65000"/>
                    <a:lumOff val="35000"/>
                  </a:schemeClr>
                </a:gs>
                <a:gs pos="84000">
                  <a:schemeClr val="bg1">
                    <a:lumMod val="95000"/>
                  </a:schemeClr>
                </a:gs>
                <a:gs pos="14000">
                  <a:schemeClr val="bg1">
                    <a:lumMod val="95000"/>
                  </a:schemeClr>
                </a:gs>
                <a:gs pos="100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مستطيل 4">
              <a:extLst>
                <a:ext uri="{FF2B5EF4-FFF2-40B4-BE49-F238E27FC236}">
                  <a16:creationId xmlns:a16="http://schemas.microsoft.com/office/drawing/2014/main" xmlns="" id="{F30A1301-0304-410E-9C8E-8B7BFD5BE356}"/>
                </a:ext>
              </a:extLst>
            </p:cNvPr>
            <p:cNvSpPr/>
            <p:nvPr/>
          </p:nvSpPr>
          <p:spPr>
            <a:xfrm>
              <a:off x="0" y="854948"/>
              <a:ext cx="12192000" cy="400259"/>
            </a:xfrm>
            <a:prstGeom prst="rect">
              <a:avLst/>
            </a:prstGeom>
            <a:solidFill>
              <a:schemeClr val="tx1">
                <a:lumMod val="65000"/>
                <a:lumOff val="3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8" name="مجموعة 117">
            <a:extLst>
              <a:ext uri="{FF2B5EF4-FFF2-40B4-BE49-F238E27FC236}">
                <a16:creationId xmlns:a16="http://schemas.microsoft.com/office/drawing/2014/main" xmlns="" id="{00F92E2E-04C4-46B6-A2E0-F7440045897A}"/>
              </a:ext>
            </a:extLst>
          </p:cNvPr>
          <p:cNvGrpSpPr/>
          <p:nvPr/>
        </p:nvGrpSpPr>
        <p:grpSpPr>
          <a:xfrm>
            <a:off x="762383" y="1502908"/>
            <a:ext cx="2520000" cy="5290456"/>
            <a:chOff x="3266097" y="712596"/>
            <a:chExt cx="2520000" cy="5290456"/>
          </a:xfrm>
        </p:grpSpPr>
        <p:sp>
          <p:nvSpPr>
            <p:cNvPr id="8" name="مستطيل: زوايا مستديرة 7">
              <a:extLst>
                <a:ext uri="{FF2B5EF4-FFF2-40B4-BE49-F238E27FC236}">
                  <a16:creationId xmlns:a16="http://schemas.microsoft.com/office/drawing/2014/main" xmlns="" id="{536178E3-402E-4361-B8AF-41E01908BE0D}"/>
                </a:ext>
              </a:extLst>
            </p:cNvPr>
            <p:cNvSpPr/>
            <p:nvPr/>
          </p:nvSpPr>
          <p:spPr>
            <a:xfrm>
              <a:off x="4038752" y="713433"/>
              <a:ext cx="974690" cy="647282"/>
            </a:xfrm>
            <a:prstGeom prst="roundRect">
              <a:avLst/>
            </a:prstGeom>
            <a:solidFill>
              <a:srgbClr val="00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8" name="مجموعة 77">
              <a:extLst>
                <a:ext uri="{FF2B5EF4-FFF2-40B4-BE49-F238E27FC236}">
                  <a16:creationId xmlns:a16="http://schemas.microsoft.com/office/drawing/2014/main" xmlns="" id="{185920E7-7801-4AA5-A2E8-D6A2D4AF6E9B}"/>
                </a:ext>
              </a:extLst>
            </p:cNvPr>
            <p:cNvGrpSpPr/>
            <p:nvPr/>
          </p:nvGrpSpPr>
          <p:grpSpPr>
            <a:xfrm>
              <a:off x="4436097" y="1346898"/>
              <a:ext cx="180000" cy="1604168"/>
              <a:chOff x="4436097" y="1346898"/>
              <a:chExt cx="180000" cy="1604168"/>
            </a:xfrm>
            <a:solidFill>
              <a:srgbClr val="000066"/>
            </a:solidFill>
          </p:grpSpPr>
          <p:sp>
            <p:nvSpPr>
              <p:cNvPr id="9" name="شكل بيضاوي 8">
                <a:extLst>
                  <a:ext uri="{FF2B5EF4-FFF2-40B4-BE49-F238E27FC236}">
                    <a16:creationId xmlns:a16="http://schemas.microsoft.com/office/drawing/2014/main" xmlns="" id="{6A291CCE-BDA7-42E6-91A3-021257652E54}"/>
                  </a:ext>
                </a:extLst>
              </p:cNvPr>
              <p:cNvSpPr/>
              <p:nvPr/>
            </p:nvSpPr>
            <p:spPr>
              <a:xfrm>
                <a:off x="4436097"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7" name="مجموعة 76">
                <a:extLst>
                  <a:ext uri="{FF2B5EF4-FFF2-40B4-BE49-F238E27FC236}">
                    <a16:creationId xmlns:a16="http://schemas.microsoft.com/office/drawing/2014/main" xmlns="" id="{5D39FA47-72C8-4A92-9845-D0ADF3BC88EB}"/>
                  </a:ext>
                </a:extLst>
              </p:cNvPr>
              <p:cNvGrpSpPr/>
              <p:nvPr/>
            </p:nvGrpSpPr>
            <p:grpSpPr>
              <a:xfrm>
                <a:off x="4436097" y="1524919"/>
                <a:ext cx="180000" cy="1426147"/>
                <a:chOff x="4436097" y="1524919"/>
                <a:chExt cx="180000" cy="1426147"/>
              </a:xfrm>
              <a:grpFill/>
            </p:grpSpPr>
            <p:sp>
              <p:nvSpPr>
                <p:cNvPr id="10" name="شكل بيضاوي 9">
                  <a:extLst>
                    <a:ext uri="{FF2B5EF4-FFF2-40B4-BE49-F238E27FC236}">
                      <a16:creationId xmlns:a16="http://schemas.microsoft.com/office/drawing/2014/main" xmlns="" id="{CF1EC404-4823-4FD0-A0ED-A3E60EF5EFA6}"/>
                    </a:ext>
                  </a:extLst>
                </p:cNvPr>
                <p:cNvSpPr/>
                <p:nvPr/>
              </p:nvSpPr>
              <p:spPr>
                <a:xfrm>
                  <a:off x="4436097"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شكل بيضاوي 10">
                  <a:extLst>
                    <a:ext uri="{FF2B5EF4-FFF2-40B4-BE49-F238E27FC236}">
                      <a16:creationId xmlns:a16="http://schemas.microsoft.com/office/drawing/2014/main" xmlns="" id="{DC44862B-3E66-4765-BDDB-972B902180B7}"/>
                    </a:ext>
                  </a:extLst>
                </p:cNvPr>
                <p:cNvSpPr/>
                <p:nvPr/>
              </p:nvSpPr>
              <p:spPr>
                <a:xfrm>
                  <a:off x="4436097"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شكل بيضاوي 11">
                  <a:extLst>
                    <a:ext uri="{FF2B5EF4-FFF2-40B4-BE49-F238E27FC236}">
                      <a16:creationId xmlns:a16="http://schemas.microsoft.com/office/drawing/2014/main" xmlns="" id="{C8D01402-BB8C-4523-9E11-469D97581E6C}"/>
                    </a:ext>
                  </a:extLst>
                </p:cNvPr>
                <p:cNvSpPr/>
                <p:nvPr/>
              </p:nvSpPr>
              <p:spPr>
                <a:xfrm>
                  <a:off x="4436097"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شكل بيضاوي 12">
                  <a:extLst>
                    <a:ext uri="{FF2B5EF4-FFF2-40B4-BE49-F238E27FC236}">
                      <a16:creationId xmlns:a16="http://schemas.microsoft.com/office/drawing/2014/main" xmlns="" id="{FCC90D51-2F61-4C70-9BD9-3F986585F323}"/>
                    </a:ext>
                  </a:extLst>
                </p:cNvPr>
                <p:cNvSpPr/>
                <p:nvPr/>
              </p:nvSpPr>
              <p:spPr>
                <a:xfrm>
                  <a:off x="4436097"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شكل بيضاوي 13">
                  <a:extLst>
                    <a:ext uri="{FF2B5EF4-FFF2-40B4-BE49-F238E27FC236}">
                      <a16:creationId xmlns:a16="http://schemas.microsoft.com/office/drawing/2014/main" xmlns="" id="{87547C5D-315B-4A34-9E3B-27DFF691C9EF}"/>
                    </a:ext>
                  </a:extLst>
                </p:cNvPr>
                <p:cNvSpPr/>
                <p:nvPr/>
              </p:nvSpPr>
              <p:spPr>
                <a:xfrm>
                  <a:off x="4436097"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شكل بيضاوي 14">
                  <a:extLst>
                    <a:ext uri="{FF2B5EF4-FFF2-40B4-BE49-F238E27FC236}">
                      <a16:creationId xmlns:a16="http://schemas.microsoft.com/office/drawing/2014/main" xmlns="" id="{AC255C74-2E1D-49F3-BFCF-6924E8B243DC}"/>
                    </a:ext>
                  </a:extLst>
                </p:cNvPr>
                <p:cNvSpPr/>
                <p:nvPr/>
              </p:nvSpPr>
              <p:spPr>
                <a:xfrm>
                  <a:off x="4436097"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شكل بيضاوي 15">
                  <a:extLst>
                    <a:ext uri="{FF2B5EF4-FFF2-40B4-BE49-F238E27FC236}">
                      <a16:creationId xmlns:a16="http://schemas.microsoft.com/office/drawing/2014/main" xmlns="" id="{23868DBF-3001-40EA-A708-8FBC365C8CF0}"/>
                    </a:ext>
                  </a:extLst>
                </p:cNvPr>
                <p:cNvSpPr/>
                <p:nvPr/>
              </p:nvSpPr>
              <p:spPr>
                <a:xfrm>
                  <a:off x="4436097"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شكل بيضاوي 16">
                  <a:extLst>
                    <a:ext uri="{FF2B5EF4-FFF2-40B4-BE49-F238E27FC236}">
                      <a16:creationId xmlns:a16="http://schemas.microsoft.com/office/drawing/2014/main" xmlns="" id="{8FDDB912-82E1-491F-84E3-02337F56A664}"/>
                    </a:ext>
                  </a:extLst>
                </p:cNvPr>
                <p:cNvSpPr/>
                <p:nvPr/>
              </p:nvSpPr>
              <p:spPr>
                <a:xfrm>
                  <a:off x="4436097"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7" name="شكل بيضاوي 6">
              <a:extLst>
                <a:ext uri="{FF2B5EF4-FFF2-40B4-BE49-F238E27FC236}">
                  <a16:creationId xmlns:a16="http://schemas.microsoft.com/office/drawing/2014/main" xmlns="" id="{207DA27C-0657-484A-8C8B-ED6E7CA2049D}"/>
                </a:ext>
              </a:extLst>
            </p:cNvPr>
            <p:cNvSpPr/>
            <p:nvPr/>
          </p:nvSpPr>
          <p:spPr>
            <a:xfrm>
              <a:off x="4220459" y="731436"/>
              <a:ext cx="611276" cy="611276"/>
            </a:xfrm>
            <a:prstGeom prst="ellipse">
              <a:avLst/>
            </a:prstGeom>
            <a:gradFill>
              <a:gsLst>
                <a:gs pos="0">
                  <a:srgbClr val="0000FF"/>
                </a:gs>
                <a:gs pos="100000">
                  <a:srgbClr val="000066"/>
                </a:gs>
              </a:gsLst>
              <a:lin ang="5400000" scaled="1"/>
            </a:gradFill>
            <a:ln w="50800">
              <a:gradFill>
                <a:gsLst>
                  <a:gs pos="0">
                    <a:srgbClr val="000066"/>
                  </a:gs>
                  <a:gs pos="100000">
                    <a:srgbClr val="00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شكل بيضاوي 84">
              <a:extLst>
                <a:ext uri="{FF2B5EF4-FFF2-40B4-BE49-F238E27FC236}">
                  <a16:creationId xmlns:a16="http://schemas.microsoft.com/office/drawing/2014/main" xmlns="" id="{A0A05FF4-7A83-44F8-AA55-3CB77B8EE1DD}"/>
                </a:ext>
              </a:extLst>
            </p:cNvPr>
            <p:cNvSpPr/>
            <p:nvPr/>
          </p:nvSpPr>
          <p:spPr>
            <a:xfrm>
              <a:off x="3266097" y="3005408"/>
              <a:ext cx="2520000" cy="2997644"/>
            </a:xfrm>
            <a:prstGeom prst="ellipse">
              <a:avLst/>
            </a:prstGeom>
            <a:gradFill>
              <a:gsLst>
                <a:gs pos="0">
                  <a:srgbClr val="0000FF"/>
                </a:gs>
                <a:gs pos="100000">
                  <a:srgbClr val="000066"/>
                </a:gs>
              </a:gsLst>
              <a:lin ang="5400000" scaled="1"/>
            </a:gradFill>
            <a:ln w="50800">
              <a:gradFill>
                <a:gsLst>
                  <a:gs pos="0">
                    <a:srgbClr val="000066"/>
                  </a:gs>
                  <a:gs pos="100000">
                    <a:srgbClr val="00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مربع نص 94">
              <a:extLst>
                <a:ext uri="{FF2B5EF4-FFF2-40B4-BE49-F238E27FC236}">
                  <a16:creationId xmlns:a16="http://schemas.microsoft.com/office/drawing/2014/main" xmlns="" id="{6D5CE3E9-B5F3-4ABC-A311-18608ECD2F28}"/>
                </a:ext>
              </a:extLst>
            </p:cNvPr>
            <p:cNvSpPr txBox="1"/>
            <p:nvPr/>
          </p:nvSpPr>
          <p:spPr>
            <a:xfrm>
              <a:off x="4391911" y="712596"/>
              <a:ext cx="310766" cy="646331"/>
            </a:xfrm>
            <a:prstGeom prst="rect">
              <a:avLst/>
            </a:prstGeom>
            <a:noFill/>
          </p:spPr>
          <p:txBody>
            <a:bodyPr wrap="square" rtlCol="0">
              <a:spAutoFit/>
            </a:bodyPr>
            <a:lstStyle/>
            <a:p>
              <a:pPr algn="ctr"/>
              <a:r>
                <a:rPr lang="fr-FR" sz="3600" b="1" dirty="0">
                  <a:solidFill>
                    <a:schemeClr val="bg1"/>
                  </a:solidFill>
                </a:rPr>
                <a:t>3</a:t>
              </a:r>
            </a:p>
          </p:txBody>
        </p:sp>
        <p:sp>
          <p:nvSpPr>
            <p:cNvPr id="109" name="مربع نص 108">
              <a:extLst>
                <a:ext uri="{FF2B5EF4-FFF2-40B4-BE49-F238E27FC236}">
                  <a16:creationId xmlns:a16="http://schemas.microsoft.com/office/drawing/2014/main" xmlns="" id="{547136E5-63D6-4953-9FBE-3A3275EBCD63}"/>
                </a:ext>
              </a:extLst>
            </p:cNvPr>
            <p:cNvSpPr txBox="1"/>
            <p:nvPr/>
          </p:nvSpPr>
          <p:spPr>
            <a:xfrm>
              <a:off x="3588098" y="3335686"/>
              <a:ext cx="1828800" cy="369332"/>
            </a:xfrm>
            <a:prstGeom prst="rect">
              <a:avLst/>
            </a:prstGeom>
            <a:noFill/>
          </p:spPr>
          <p:txBody>
            <a:bodyPr wrap="square" rtlCol="0">
              <a:spAutoFit/>
            </a:bodyPr>
            <a:lstStyle/>
            <a:p>
              <a:pPr algn="ctr"/>
              <a:r>
                <a:rPr lang="ar-DZ" b="1" dirty="0" smtClean="0">
                  <a:solidFill>
                    <a:schemeClr val="bg1"/>
                  </a:solidFill>
                  <a:latin typeface="Arial" panose="020B0604020202020204" pitchFamily="34" charset="0"/>
                  <a:cs typeface="Arial" panose="020B0604020202020204" pitchFamily="34" charset="0"/>
                </a:rPr>
                <a:t>الإقالة في السلم</a:t>
              </a:r>
              <a:endParaRPr lang="fr-FR" b="1" dirty="0">
                <a:solidFill>
                  <a:schemeClr val="bg1"/>
                </a:solidFill>
                <a:latin typeface="Arial" panose="020B0604020202020204" pitchFamily="34" charset="0"/>
                <a:cs typeface="Arial" panose="020B0604020202020204" pitchFamily="34" charset="0"/>
              </a:endParaRPr>
            </a:p>
          </p:txBody>
        </p:sp>
        <p:sp>
          <p:nvSpPr>
            <p:cNvPr id="113" name="مربع نص 112">
              <a:extLst>
                <a:ext uri="{FF2B5EF4-FFF2-40B4-BE49-F238E27FC236}">
                  <a16:creationId xmlns:a16="http://schemas.microsoft.com/office/drawing/2014/main" xmlns="" id="{A68E5B0D-2DAA-4F12-848C-670E2B55716C}"/>
                </a:ext>
              </a:extLst>
            </p:cNvPr>
            <p:cNvSpPr txBox="1"/>
            <p:nvPr/>
          </p:nvSpPr>
          <p:spPr>
            <a:xfrm>
              <a:off x="3436537" y="3884805"/>
              <a:ext cx="2349560" cy="1938992"/>
            </a:xfrm>
            <a:prstGeom prst="rect">
              <a:avLst/>
            </a:prstGeom>
            <a:noFill/>
          </p:spPr>
          <p:txBody>
            <a:bodyPr wrap="square" rtlCol="0">
              <a:spAutoFit/>
            </a:bodyPr>
            <a:lstStyle/>
            <a:p>
              <a:pPr algn="ctr"/>
              <a:r>
                <a:rPr lang="ar-DZ" sz="2000" dirty="0" smtClean="0">
                  <a:solidFill>
                    <a:schemeClr val="bg1"/>
                  </a:solidFill>
                  <a:latin typeface="Calibri" panose="020F0502020204030204" pitchFamily="34" charset="0"/>
                  <a:cs typeface="Calibri" panose="020F0502020204030204" pitchFamily="34" charset="0"/>
                </a:rPr>
                <a:t>تجوز باتفاق الطرفين</a:t>
              </a:r>
            </a:p>
            <a:p>
              <a:pPr algn="ctr"/>
              <a:r>
                <a:rPr lang="ar-DZ" sz="2000" dirty="0" smtClean="0">
                  <a:solidFill>
                    <a:schemeClr val="bg1"/>
                  </a:solidFill>
                  <a:latin typeface="Calibri" panose="020F0502020204030204" pitchFamily="34" charset="0"/>
                  <a:cs typeface="Calibri" panose="020F0502020204030204" pitchFamily="34" charset="0"/>
                </a:rPr>
                <a:t>-كله في مقابل استرداد رأس المال كله</a:t>
              </a:r>
            </a:p>
            <a:p>
              <a:pPr algn="ctr"/>
              <a:r>
                <a:rPr lang="ar-DZ" sz="2000" dirty="0" smtClean="0">
                  <a:solidFill>
                    <a:schemeClr val="bg1"/>
                  </a:solidFill>
                  <a:latin typeface="Calibri" panose="020F0502020204030204" pitchFamily="34" charset="0"/>
                  <a:cs typeface="Calibri" panose="020F0502020204030204" pitchFamily="34" charset="0"/>
                </a:rPr>
                <a:t>-في جزء من المسلم فيه نظير استرداد ما يقابله من رأس المال</a:t>
              </a:r>
              <a:endParaRPr lang="fr-FR" sz="2000" dirty="0">
                <a:solidFill>
                  <a:schemeClr val="bg1"/>
                </a:solidFill>
                <a:latin typeface="Calibri" panose="020F0502020204030204" pitchFamily="34" charset="0"/>
                <a:cs typeface="Calibri" panose="020F0502020204030204" pitchFamily="34" charset="0"/>
              </a:endParaRPr>
            </a:p>
          </p:txBody>
        </p:sp>
      </p:grpSp>
      <p:grpSp>
        <p:nvGrpSpPr>
          <p:cNvPr id="119" name="مجموعة 118">
            <a:extLst>
              <a:ext uri="{FF2B5EF4-FFF2-40B4-BE49-F238E27FC236}">
                <a16:creationId xmlns:a16="http://schemas.microsoft.com/office/drawing/2014/main" xmlns="" id="{CF53C9D3-6B2E-4446-B523-87F453552016}"/>
              </a:ext>
            </a:extLst>
          </p:cNvPr>
          <p:cNvGrpSpPr/>
          <p:nvPr/>
        </p:nvGrpSpPr>
        <p:grpSpPr>
          <a:xfrm>
            <a:off x="4410345" y="1485280"/>
            <a:ext cx="2681341" cy="5346777"/>
            <a:chOff x="6409569" y="712596"/>
            <a:chExt cx="2520000" cy="5346777"/>
          </a:xfrm>
        </p:grpSpPr>
        <p:sp>
          <p:nvSpPr>
            <p:cNvPr id="40" name="مستطيل: زوايا مستديرة 39">
              <a:extLst>
                <a:ext uri="{FF2B5EF4-FFF2-40B4-BE49-F238E27FC236}">
                  <a16:creationId xmlns:a16="http://schemas.microsoft.com/office/drawing/2014/main" xmlns="" id="{4C39F379-6684-409F-B2B2-51B3465BC657}"/>
                </a:ext>
              </a:extLst>
            </p:cNvPr>
            <p:cNvSpPr/>
            <p:nvPr/>
          </p:nvSpPr>
          <p:spPr>
            <a:xfrm>
              <a:off x="7179421" y="713433"/>
              <a:ext cx="974690" cy="647282"/>
            </a:xfrm>
            <a:prstGeom prst="roundRect">
              <a:avLst/>
            </a:prstGeom>
            <a:solidFill>
              <a:srgbClr val="001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مجموعة 79">
              <a:extLst>
                <a:ext uri="{FF2B5EF4-FFF2-40B4-BE49-F238E27FC236}">
                  <a16:creationId xmlns:a16="http://schemas.microsoft.com/office/drawing/2014/main" xmlns="" id="{BC246CA5-9C64-4C84-B565-3660C14D706F}"/>
                </a:ext>
              </a:extLst>
            </p:cNvPr>
            <p:cNvGrpSpPr/>
            <p:nvPr/>
          </p:nvGrpSpPr>
          <p:grpSpPr>
            <a:xfrm>
              <a:off x="7576766" y="1346898"/>
              <a:ext cx="180000" cy="1604168"/>
              <a:chOff x="7576766" y="1346898"/>
              <a:chExt cx="180000" cy="1604168"/>
            </a:xfrm>
            <a:solidFill>
              <a:srgbClr val="003366"/>
            </a:solidFill>
          </p:grpSpPr>
          <p:sp>
            <p:nvSpPr>
              <p:cNvPr id="42" name="شكل بيضاوي 41">
                <a:extLst>
                  <a:ext uri="{FF2B5EF4-FFF2-40B4-BE49-F238E27FC236}">
                    <a16:creationId xmlns:a16="http://schemas.microsoft.com/office/drawing/2014/main" xmlns="" id="{734F7BF2-9521-4531-9936-2B6537175F0C}"/>
                  </a:ext>
                </a:extLst>
              </p:cNvPr>
              <p:cNvSpPr/>
              <p:nvPr/>
            </p:nvSpPr>
            <p:spPr>
              <a:xfrm>
                <a:off x="7576766"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شكل بيضاوي 42">
                <a:extLst>
                  <a:ext uri="{FF2B5EF4-FFF2-40B4-BE49-F238E27FC236}">
                    <a16:creationId xmlns:a16="http://schemas.microsoft.com/office/drawing/2014/main" xmlns="" id="{BC69C734-0EC4-4BFD-85F0-B73243103C32}"/>
                  </a:ext>
                </a:extLst>
              </p:cNvPr>
              <p:cNvSpPr/>
              <p:nvPr/>
            </p:nvSpPr>
            <p:spPr>
              <a:xfrm>
                <a:off x="7576766"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9" name="مجموعة 78">
                <a:extLst>
                  <a:ext uri="{FF2B5EF4-FFF2-40B4-BE49-F238E27FC236}">
                    <a16:creationId xmlns:a16="http://schemas.microsoft.com/office/drawing/2014/main" xmlns="" id="{06B87A8D-D12B-4662-972F-669BC6AE4AC0}"/>
                  </a:ext>
                </a:extLst>
              </p:cNvPr>
              <p:cNvGrpSpPr/>
              <p:nvPr/>
            </p:nvGrpSpPr>
            <p:grpSpPr>
              <a:xfrm>
                <a:off x="7576766" y="1702940"/>
                <a:ext cx="180000" cy="1248126"/>
                <a:chOff x="7576766" y="1702940"/>
                <a:chExt cx="180000" cy="1248126"/>
              </a:xfrm>
              <a:grpFill/>
            </p:grpSpPr>
            <p:sp>
              <p:nvSpPr>
                <p:cNvPr id="44" name="شكل بيضاوي 43">
                  <a:extLst>
                    <a:ext uri="{FF2B5EF4-FFF2-40B4-BE49-F238E27FC236}">
                      <a16:creationId xmlns:a16="http://schemas.microsoft.com/office/drawing/2014/main" xmlns="" id="{D26E5DF9-4A77-4E75-B5A8-DF0F0BBE8AC3}"/>
                    </a:ext>
                  </a:extLst>
                </p:cNvPr>
                <p:cNvSpPr/>
                <p:nvPr/>
              </p:nvSpPr>
              <p:spPr>
                <a:xfrm>
                  <a:off x="7576766"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شكل بيضاوي 44">
                  <a:extLst>
                    <a:ext uri="{FF2B5EF4-FFF2-40B4-BE49-F238E27FC236}">
                      <a16:creationId xmlns:a16="http://schemas.microsoft.com/office/drawing/2014/main" xmlns="" id="{A89B2792-8A63-40CD-88D8-9BD9370DC7C4}"/>
                    </a:ext>
                  </a:extLst>
                </p:cNvPr>
                <p:cNvSpPr/>
                <p:nvPr/>
              </p:nvSpPr>
              <p:spPr>
                <a:xfrm>
                  <a:off x="7576766"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شكل بيضاوي 45">
                  <a:extLst>
                    <a:ext uri="{FF2B5EF4-FFF2-40B4-BE49-F238E27FC236}">
                      <a16:creationId xmlns:a16="http://schemas.microsoft.com/office/drawing/2014/main" xmlns="" id="{7E473932-798F-430A-B23F-673DADD59344}"/>
                    </a:ext>
                  </a:extLst>
                </p:cNvPr>
                <p:cNvSpPr/>
                <p:nvPr/>
              </p:nvSpPr>
              <p:spPr>
                <a:xfrm>
                  <a:off x="7576766"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شكل بيضاوي 46">
                  <a:extLst>
                    <a:ext uri="{FF2B5EF4-FFF2-40B4-BE49-F238E27FC236}">
                      <a16:creationId xmlns:a16="http://schemas.microsoft.com/office/drawing/2014/main" xmlns="" id="{B3D1D46E-036D-4A1C-A989-8383251A5349}"/>
                    </a:ext>
                  </a:extLst>
                </p:cNvPr>
                <p:cNvSpPr/>
                <p:nvPr/>
              </p:nvSpPr>
              <p:spPr>
                <a:xfrm>
                  <a:off x="7576766"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شكل بيضاوي 47">
                  <a:extLst>
                    <a:ext uri="{FF2B5EF4-FFF2-40B4-BE49-F238E27FC236}">
                      <a16:creationId xmlns:a16="http://schemas.microsoft.com/office/drawing/2014/main" xmlns="" id="{0C595E8C-DECD-4CA7-BA05-DFFA3223AEE5}"/>
                    </a:ext>
                  </a:extLst>
                </p:cNvPr>
                <p:cNvSpPr/>
                <p:nvPr/>
              </p:nvSpPr>
              <p:spPr>
                <a:xfrm>
                  <a:off x="7576766"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شكل بيضاوي 48">
                  <a:extLst>
                    <a:ext uri="{FF2B5EF4-FFF2-40B4-BE49-F238E27FC236}">
                      <a16:creationId xmlns:a16="http://schemas.microsoft.com/office/drawing/2014/main" xmlns="" id="{A37C53FF-A0B9-488D-9418-D811D9442E65}"/>
                    </a:ext>
                  </a:extLst>
                </p:cNvPr>
                <p:cNvSpPr/>
                <p:nvPr/>
              </p:nvSpPr>
              <p:spPr>
                <a:xfrm>
                  <a:off x="7576766"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شكل بيضاوي 49">
                  <a:extLst>
                    <a:ext uri="{FF2B5EF4-FFF2-40B4-BE49-F238E27FC236}">
                      <a16:creationId xmlns:a16="http://schemas.microsoft.com/office/drawing/2014/main" xmlns="" id="{510E13AD-C80C-4DE6-803C-E828812A3342}"/>
                    </a:ext>
                  </a:extLst>
                </p:cNvPr>
                <p:cNvSpPr/>
                <p:nvPr/>
              </p:nvSpPr>
              <p:spPr>
                <a:xfrm>
                  <a:off x="7576766"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41" name="شكل بيضاوي 40">
              <a:extLst>
                <a:ext uri="{FF2B5EF4-FFF2-40B4-BE49-F238E27FC236}">
                  <a16:creationId xmlns:a16="http://schemas.microsoft.com/office/drawing/2014/main" xmlns="" id="{E673F4CE-9810-4C63-B3BE-14DD630ECA45}"/>
                </a:ext>
              </a:extLst>
            </p:cNvPr>
            <p:cNvSpPr/>
            <p:nvPr/>
          </p:nvSpPr>
          <p:spPr>
            <a:xfrm>
              <a:off x="7361128" y="731436"/>
              <a:ext cx="611276" cy="611276"/>
            </a:xfrm>
            <a:prstGeom prst="ellipse">
              <a:avLst/>
            </a:prstGeom>
            <a:gradFill>
              <a:gsLst>
                <a:gs pos="0">
                  <a:srgbClr val="33CCCC"/>
                </a:gs>
                <a:gs pos="100000">
                  <a:srgbClr val="003366"/>
                </a:gs>
              </a:gsLst>
              <a:lin ang="5400000" scaled="1"/>
            </a:gradFill>
            <a:ln w="50800">
              <a:gradFill>
                <a:gsLst>
                  <a:gs pos="0">
                    <a:srgbClr val="003366"/>
                  </a:gs>
                  <a:gs pos="100000">
                    <a:srgbClr val="33CCC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شكل بيضاوي 87">
              <a:extLst>
                <a:ext uri="{FF2B5EF4-FFF2-40B4-BE49-F238E27FC236}">
                  <a16:creationId xmlns:a16="http://schemas.microsoft.com/office/drawing/2014/main" xmlns="" id="{7A5370D9-EFA2-4EBA-8FF0-7B5563265A5A}"/>
                </a:ext>
              </a:extLst>
            </p:cNvPr>
            <p:cNvSpPr/>
            <p:nvPr/>
          </p:nvSpPr>
          <p:spPr>
            <a:xfrm>
              <a:off x="6409569" y="2949087"/>
              <a:ext cx="2520000" cy="3110286"/>
            </a:xfrm>
            <a:prstGeom prst="ellipse">
              <a:avLst/>
            </a:prstGeom>
            <a:gradFill>
              <a:gsLst>
                <a:gs pos="0">
                  <a:srgbClr val="33CCCC"/>
                </a:gs>
                <a:gs pos="100000">
                  <a:srgbClr val="003366"/>
                </a:gs>
              </a:gsLst>
              <a:lin ang="5400000" scaled="1"/>
            </a:gradFill>
            <a:ln w="50800">
              <a:gradFill>
                <a:gsLst>
                  <a:gs pos="0">
                    <a:srgbClr val="003366"/>
                  </a:gs>
                  <a:gs pos="100000">
                    <a:srgbClr val="33CCC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مربع نص 93">
              <a:extLst>
                <a:ext uri="{FF2B5EF4-FFF2-40B4-BE49-F238E27FC236}">
                  <a16:creationId xmlns:a16="http://schemas.microsoft.com/office/drawing/2014/main" xmlns="" id="{7FD6781A-4E8F-4962-81D3-A29323AF6147}"/>
                </a:ext>
              </a:extLst>
            </p:cNvPr>
            <p:cNvSpPr txBox="1"/>
            <p:nvPr/>
          </p:nvSpPr>
          <p:spPr>
            <a:xfrm>
              <a:off x="7521982" y="712596"/>
              <a:ext cx="310766" cy="646331"/>
            </a:xfrm>
            <a:prstGeom prst="rect">
              <a:avLst/>
            </a:prstGeom>
            <a:noFill/>
          </p:spPr>
          <p:txBody>
            <a:bodyPr wrap="square" rtlCol="0">
              <a:spAutoFit/>
            </a:bodyPr>
            <a:lstStyle/>
            <a:p>
              <a:pPr algn="ctr"/>
              <a:r>
                <a:rPr lang="fr-FR" sz="3600" b="1" dirty="0">
                  <a:solidFill>
                    <a:schemeClr val="bg1"/>
                  </a:solidFill>
                </a:rPr>
                <a:t>2</a:t>
              </a:r>
            </a:p>
          </p:txBody>
        </p:sp>
        <p:sp>
          <p:nvSpPr>
            <p:cNvPr id="111" name="مربع نص 110">
              <a:extLst>
                <a:ext uri="{FF2B5EF4-FFF2-40B4-BE49-F238E27FC236}">
                  <a16:creationId xmlns:a16="http://schemas.microsoft.com/office/drawing/2014/main" xmlns="" id="{F02DD4E9-9246-4CDC-B8FC-F2245C19B3CE}"/>
                </a:ext>
              </a:extLst>
            </p:cNvPr>
            <p:cNvSpPr txBox="1"/>
            <p:nvPr/>
          </p:nvSpPr>
          <p:spPr>
            <a:xfrm>
              <a:off x="6762965" y="3203924"/>
              <a:ext cx="1828800" cy="369332"/>
            </a:xfrm>
            <a:prstGeom prst="rect">
              <a:avLst/>
            </a:prstGeom>
            <a:noFill/>
          </p:spPr>
          <p:txBody>
            <a:bodyPr wrap="square" rtlCol="0">
              <a:spAutoFit/>
            </a:bodyPr>
            <a:lstStyle/>
            <a:p>
              <a:pPr algn="ctr"/>
              <a:r>
                <a:rPr lang="ar-DZ" b="1" dirty="0" smtClean="0">
                  <a:solidFill>
                    <a:schemeClr val="bg1"/>
                  </a:solidFill>
                  <a:latin typeface="Arial" panose="020B0604020202020204" pitchFamily="34" charset="0"/>
                  <a:cs typeface="Arial" panose="020B0604020202020204" pitchFamily="34" charset="0"/>
                </a:rPr>
                <a:t>استبدال المسلم فيه</a:t>
              </a:r>
              <a:endParaRPr lang="fr-FR" b="1" dirty="0">
                <a:solidFill>
                  <a:schemeClr val="bg1"/>
                </a:solidFill>
                <a:latin typeface="Arial" panose="020B0604020202020204" pitchFamily="34" charset="0"/>
                <a:cs typeface="Arial" panose="020B0604020202020204" pitchFamily="34" charset="0"/>
              </a:endParaRPr>
            </a:p>
          </p:txBody>
        </p:sp>
        <p:sp>
          <p:nvSpPr>
            <p:cNvPr id="115" name="مربع نص 114">
              <a:extLst>
                <a:ext uri="{FF2B5EF4-FFF2-40B4-BE49-F238E27FC236}">
                  <a16:creationId xmlns:a16="http://schemas.microsoft.com/office/drawing/2014/main" xmlns="" id="{22A58389-5E59-4729-AD91-6BAA75974B0C}"/>
                </a:ext>
              </a:extLst>
            </p:cNvPr>
            <p:cNvSpPr txBox="1"/>
            <p:nvPr/>
          </p:nvSpPr>
          <p:spPr>
            <a:xfrm>
              <a:off x="6491555" y="3533936"/>
              <a:ext cx="2438014" cy="2339102"/>
            </a:xfrm>
            <a:prstGeom prst="rect">
              <a:avLst/>
            </a:prstGeom>
            <a:noFill/>
          </p:spPr>
          <p:txBody>
            <a:bodyPr wrap="square" rtlCol="0">
              <a:spAutoFit/>
            </a:bodyPr>
            <a:lstStyle/>
            <a:p>
              <a:pPr algn="ctr"/>
              <a:r>
                <a:rPr lang="ar-DZ" sz="2000" dirty="0" smtClean="0">
                  <a:solidFill>
                    <a:schemeClr val="bg1"/>
                  </a:solidFill>
                  <a:latin typeface="Calibri" panose="020F0502020204030204" pitchFamily="34" charset="0"/>
                  <a:cs typeface="Calibri" panose="020F0502020204030204" pitchFamily="34" charset="0"/>
                </a:rPr>
                <a:t>يجوز:</a:t>
              </a:r>
              <a:endParaRPr lang="ar-DZ" dirty="0" smtClean="0">
                <a:solidFill>
                  <a:schemeClr val="bg1"/>
                </a:solidFill>
                <a:latin typeface="Calibri" panose="020F0502020204030204" pitchFamily="34" charset="0"/>
                <a:cs typeface="Calibri" panose="020F0502020204030204" pitchFamily="34" charset="0"/>
              </a:endParaRPr>
            </a:p>
            <a:p>
              <a:pPr algn="ctr"/>
              <a:r>
                <a:rPr lang="ar-DZ" dirty="0" smtClean="0">
                  <a:solidFill>
                    <a:schemeClr val="bg1"/>
                  </a:solidFill>
                  <a:latin typeface="Calibri" panose="020F0502020204030204" pitchFamily="34" charset="0"/>
                  <a:cs typeface="Calibri" panose="020F0502020204030204" pitchFamily="34" charset="0"/>
                </a:rPr>
                <a:t>-غير النقد</a:t>
              </a:r>
            </a:p>
            <a:p>
              <a:pPr algn="ctr"/>
              <a:r>
                <a:rPr lang="ar-DZ" dirty="0" smtClean="0">
                  <a:solidFill>
                    <a:schemeClr val="bg1"/>
                  </a:solidFill>
                  <a:latin typeface="Calibri" panose="020F0502020204030204" pitchFamily="34" charset="0"/>
                  <a:cs typeface="Calibri" panose="020F0502020204030204" pitchFamily="34" charset="0"/>
                </a:rPr>
                <a:t>-بعد حلول الأجل</a:t>
              </a:r>
            </a:p>
            <a:p>
              <a:pPr algn="ctr"/>
              <a:r>
                <a:rPr lang="ar-DZ" dirty="0" smtClean="0">
                  <a:solidFill>
                    <a:schemeClr val="bg1"/>
                  </a:solidFill>
                  <a:latin typeface="Calibri" panose="020F0502020204030204" pitchFamily="34" charset="0"/>
                  <a:cs typeface="Calibri" panose="020F0502020204030204" pitchFamily="34" charset="0"/>
                </a:rPr>
                <a:t>-دون اشتراط ذلك في العقد</a:t>
              </a:r>
            </a:p>
            <a:p>
              <a:pPr algn="ctr"/>
              <a:r>
                <a:rPr lang="ar-DZ" dirty="0" smtClean="0">
                  <a:solidFill>
                    <a:schemeClr val="bg1"/>
                  </a:solidFill>
                  <a:latin typeface="Calibri" panose="020F0502020204030204" pitchFamily="34" charset="0"/>
                  <a:cs typeface="Calibri" panose="020F0502020204030204" pitchFamily="34" charset="0"/>
                </a:rPr>
                <a:t>-يكون البدل صالحا لأن يجعل مسلما فيه</a:t>
              </a:r>
            </a:p>
            <a:p>
              <a:pPr algn="ctr"/>
              <a:r>
                <a:rPr lang="ar-DZ" dirty="0" smtClean="0">
                  <a:solidFill>
                    <a:schemeClr val="bg1"/>
                  </a:solidFill>
                  <a:latin typeface="Calibri" panose="020F0502020204030204" pitchFamily="34" charset="0"/>
                  <a:cs typeface="Calibri" panose="020F0502020204030204" pitchFamily="34" charset="0"/>
                </a:rPr>
                <a:t>-لا تكون القيمة السوقية للبدل أكثر</a:t>
              </a:r>
              <a:endParaRPr lang="fr-FR" dirty="0">
                <a:solidFill>
                  <a:schemeClr val="bg1"/>
                </a:solidFill>
                <a:latin typeface="Calibri" panose="020F0502020204030204" pitchFamily="34" charset="0"/>
                <a:cs typeface="Calibri" panose="020F0502020204030204" pitchFamily="34" charset="0"/>
              </a:endParaRPr>
            </a:p>
          </p:txBody>
        </p:sp>
      </p:grpSp>
      <p:grpSp>
        <p:nvGrpSpPr>
          <p:cNvPr id="120" name="مجموعة 119">
            <a:extLst>
              <a:ext uri="{FF2B5EF4-FFF2-40B4-BE49-F238E27FC236}">
                <a16:creationId xmlns:a16="http://schemas.microsoft.com/office/drawing/2014/main" xmlns="" id="{B1E795C0-F144-4090-9634-16A63E7D0AC3}"/>
              </a:ext>
            </a:extLst>
          </p:cNvPr>
          <p:cNvGrpSpPr/>
          <p:nvPr/>
        </p:nvGrpSpPr>
        <p:grpSpPr>
          <a:xfrm>
            <a:off x="8524772" y="1485280"/>
            <a:ext cx="2520000" cy="5346777"/>
            <a:chOff x="9546572" y="712596"/>
            <a:chExt cx="2520000" cy="5346777"/>
          </a:xfrm>
        </p:grpSpPr>
        <p:sp>
          <p:nvSpPr>
            <p:cNvPr id="25" name="مستطيل: زوايا مستديرة 24">
              <a:extLst>
                <a:ext uri="{FF2B5EF4-FFF2-40B4-BE49-F238E27FC236}">
                  <a16:creationId xmlns:a16="http://schemas.microsoft.com/office/drawing/2014/main" xmlns="" id="{2C60C780-5966-428D-BE6A-D4B0EFA35CA6}"/>
                </a:ext>
              </a:extLst>
            </p:cNvPr>
            <p:cNvSpPr/>
            <p:nvPr/>
          </p:nvSpPr>
          <p:spPr>
            <a:xfrm>
              <a:off x="10320091" y="713433"/>
              <a:ext cx="974690" cy="647282"/>
            </a:xfrm>
            <a:prstGeom prst="roundRect">
              <a:avLst/>
            </a:prstGeom>
            <a:solidFill>
              <a:srgbClr val="00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 name="مجموعة 81">
              <a:extLst>
                <a:ext uri="{FF2B5EF4-FFF2-40B4-BE49-F238E27FC236}">
                  <a16:creationId xmlns:a16="http://schemas.microsoft.com/office/drawing/2014/main" xmlns="" id="{170803C2-4F77-436D-AC43-88F4B72EF13C}"/>
                </a:ext>
              </a:extLst>
            </p:cNvPr>
            <p:cNvGrpSpPr/>
            <p:nvPr/>
          </p:nvGrpSpPr>
          <p:grpSpPr>
            <a:xfrm>
              <a:off x="10717436" y="1346898"/>
              <a:ext cx="180000" cy="1604168"/>
              <a:chOff x="10717436" y="1346898"/>
              <a:chExt cx="180000" cy="1604168"/>
            </a:xfrm>
            <a:solidFill>
              <a:srgbClr val="003300"/>
            </a:solidFill>
          </p:grpSpPr>
          <p:sp>
            <p:nvSpPr>
              <p:cNvPr id="27" name="شكل بيضاوي 26">
                <a:extLst>
                  <a:ext uri="{FF2B5EF4-FFF2-40B4-BE49-F238E27FC236}">
                    <a16:creationId xmlns:a16="http://schemas.microsoft.com/office/drawing/2014/main" xmlns="" id="{6DF8199E-5841-454E-89DA-2954FF2475D0}"/>
                  </a:ext>
                </a:extLst>
              </p:cNvPr>
              <p:cNvSpPr/>
              <p:nvPr/>
            </p:nvSpPr>
            <p:spPr>
              <a:xfrm>
                <a:off x="10717436"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1" name="مجموعة 80">
                <a:extLst>
                  <a:ext uri="{FF2B5EF4-FFF2-40B4-BE49-F238E27FC236}">
                    <a16:creationId xmlns:a16="http://schemas.microsoft.com/office/drawing/2014/main" xmlns="" id="{474E626D-F5F1-4FE8-875A-DC136ADA719C}"/>
                  </a:ext>
                </a:extLst>
              </p:cNvPr>
              <p:cNvGrpSpPr/>
              <p:nvPr/>
            </p:nvGrpSpPr>
            <p:grpSpPr>
              <a:xfrm>
                <a:off x="10717436" y="1524919"/>
                <a:ext cx="180000" cy="1426147"/>
                <a:chOff x="10717436" y="1524919"/>
                <a:chExt cx="180000" cy="1426147"/>
              </a:xfrm>
              <a:grpFill/>
            </p:grpSpPr>
            <p:sp>
              <p:nvSpPr>
                <p:cNvPr id="28" name="شكل بيضاوي 27">
                  <a:extLst>
                    <a:ext uri="{FF2B5EF4-FFF2-40B4-BE49-F238E27FC236}">
                      <a16:creationId xmlns:a16="http://schemas.microsoft.com/office/drawing/2014/main" xmlns="" id="{FF022345-293A-4198-B84F-27B924C6ED80}"/>
                    </a:ext>
                  </a:extLst>
                </p:cNvPr>
                <p:cNvSpPr/>
                <p:nvPr/>
              </p:nvSpPr>
              <p:spPr>
                <a:xfrm>
                  <a:off x="10717436"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شكل بيضاوي 28">
                  <a:extLst>
                    <a:ext uri="{FF2B5EF4-FFF2-40B4-BE49-F238E27FC236}">
                      <a16:creationId xmlns:a16="http://schemas.microsoft.com/office/drawing/2014/main" xmlns="" id="{4B6456BF-9BCF-4EAE-B314-1AB8133AD46A}"/>
                    </a:ext>
                  </a:extLst>
                </p:cNvPr>
                <p:cNvSpPr/>
                <p:nvPr/>
              </p:nvSpPr>
              <p:spPr>
                <a:xfrm>
                  <a:off x="10717436"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شكل بيضاوي 29">
                  <a:extLst>
                    <a:ext uri="{FF2B5EF4-FFF2-40B4-BE49-F238E27FC236}">
                      <a16:creationId xmlns:a16="http://schemas.microsoft.com/office/drawing/2014/main" xmlns="" id="{A1996343-CC7B-48F5-A1EB-DB1F2FCED4E2}"/>
                    </a:ext>
                  </a:extLst>
                </p:cNvPr>
                <p:cNvSpPr/>
                <p:nvPr/>
              </p:nvSpPr>
              <p:spPr>
                <a:xfrm>
                  <a:off x="10717436"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شكل بيضاوي 30">
                  <a:extLst>
                    <a:ext uri="{FF2B5EF4-FFF2-40B4-BE49-F238E27FC236}">
                      <a16:creationId xmlns:a16="http://schemas.microsoft.com/office/drawing/2014/main" xmlns="" id="{0F6560F7-AB34-4031-8D9B-05AB90D3387D}"/>
                    </a:ext>
                  </a:extLst>
                </p:cNvPr>
                <p:cNvSpPr/>
                <p:nvPr/>
              </p:nvSpPr>
              <p:spPr>
                <a:xfrm>
                  <a:off x="10717436"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شكل بيضاوي 31">
                  <a:extLst>
                    <a:ext uri="{FF2B5EF4-FFF2-40B4-BE49-F238E27FC236}">
                      <a16:creationId xmlns:a16="http://schemas.microsoft.com/office/drawing/2014/main" xmlns="" id="{D0935E29-6B71-4BE9-93C2-9A5592B21B42}"/>
                    </a:ext>
                  </a:extLst>
                </p:cNvPr>
                <p:cNvSpPr/>
                <p:nvPr/>
              </p:nvSpPr>
              <p:spPr>
                <a:xfrm>
                  <a:off x="10717436"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شكل بيضاوي 32">
                  <a:extLst>
                    <a:ext uri="{FF2B5EF4-FFF2-40B4-BE49-F238E27FC236}">
                      <a16:creationId xmlns:a16="http://schemas.microsoft.com/office/drawing/2014/main" xmlns="" id="{2571A74B-E85C-4F71-B982-3848ECDBE422}"/>
                    </a:ext>
                  </a:extLst>
                </p:cNvPr>
                <p:cNvSpPr/>
                <p:nvPr/>
              </p:nvSpPr>
              <p:spPr>
                <a:xfrm>
                  <a:off x="10717436"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شكل بيضاوي 33">
                  <a:extLst>
                    <a:ext uri="{FF2B5EF4-FFF2-40B4-BE49-F238E27FC236}">
                      <a16:creationId xmlns:a16="http://schemas.microsoft.com/office/drawing/2014/main" xmlns="" id="{DE8FF3F4-0177-45FE-BB66-FC740A838C90}"/>
                    </a:ext>
                  </a:extLst>
                </p:cNvPr>
                <p:cNvSpPr/>
                <p:nvPr/>
              </p:nvSpPr>
              <p:spPr>
                <a:xfrm>
                  <a:off x="10717436"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شكل بيضاوي 34">
                  <a:extLst>
                    <a:ext uri="{FF2B5EF4-FFF2-40B4-BE49-F238E27FC236}">
                      <a16:creationId xmlns:a16="http://schemas.microsoft.com/office/drawing/2014/main" xmlns="" id="{A7012265-F145-4CB7-90E2-9A99873DE932}"/>
                    </a:ext>
                  </a:extLst>
                </p:cNvPr>
                <p:cNvSpPr/>
                <p:nvPr/>
              </p:nvSpPr>
              <p:spPr>
                <a:xfrm>
                  <a:off x="10717436"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6" name="شكل بيضاوي 25">
              <a:extLst>
                <a:ext uri="{FF2B5EF4-FFF2-40B4-BE49-F238E27FC236}">
                  <a16:creationId xmlns:a16="http://schemas.microsoft.com/office/drawing/2014/main" xmlns="" id="{403127F7-A159-4843-899B-AD1CBF1A6EF9}"/>
                </a:ext>
              </a:extLst>
            </p:cNvPr>
            <p:cNvSpPr/>
            <p:nvPr/>
          </p:nvSpPr>
          <p:spPr>
            <a:xfrm>
              <a:off x="10501798" y="731436"/>
              <a:ext cx="611276" cy="611276"/>
            </a:xfrm>
            <a:prstGeom prst="ellipse">
              <a:avLst/>
            </a:prstGeom>
            <a:gradFill>
              <a:gsLst>
                <a:gs pos="0">
                  <a:srgbClr val="00FF00"/>
                </a:gs>
                <a:gs pos="100000">
                  <a:srgbClr val="003300"/>
                </a:gs>
              </a:gsLst>
              <a:lin ang="5400000" scaled="1"/>
            </a:gradFill>
            <a:ln w="50800">
              <a:gradFill>
                <a:gsLst>
                  <a:gs pos="0">
                    <a:srgbClr val="003300"/>
                  </a:gs>
                  <a:gs pos="100000">
                    <a:srgbClr val="00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شكل بيضاوي 90">
              <a:extLst>
                <a:ext uri="{FF2B5EF4-FFF2-40B4-BE49-F238E27FC236}">
                  <a16:creationId xmlns:a16="http://schemas.microsoft.com/office/drawing/2014/main" xmlns="" id="{17F5DA3F-06AE-4E06-B92F-892EF2B0C271}"/>
                </a:ext>
              </a:extLst>
            </p:cNvPr>
            <p:cNvSpPr/>
            <p:nvPr/>
          </p:nvSpPr>
          <p:spPr>
            <a:xfrm>
              <a:off x="9546572" y="3005408"/>
              <a:ext cx="2520000" cy="3053965"/>
            </a:xfrm>
            <a:prstGeom prst="ellipse">
              <a:avLst/>
            </a:prstGeom>
            <a:gradFill>
              <a:gsLst>
                <a:gs pos="0">
                  <a:srgbClr val="00FF00"/>
                </a:gs>
                <a:gs pos="100000">
                  <a:srgbClr val="003300"/>
                </a:gs>
              </a:gsLst>
              <a:lin ang="5400000" scaled="1"/>
            </a:gradFill>
            <a:ln w="50800">
              <a:gradFill>
                <a:gsLst>
                  <a:gs pos="0">
                    <a:srgbClr val="003300"/>
                  </a:gs>
                  <a:gs pos="100000">
                    <a:srgbClr val="00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مربع نص 92">
              <a:extLst>
                <a:ext uri="{FF2B5EF4-FFF2-40B4-BE49-F238E27FC236}">
                  <a16:creationId xmlns:a16="http://schemas.microsoft.com/office/drawing/2014/main" xmlns="" id="{F3C0575A-C6D8-4B54-A204-663F603B91B5}"/>
                </a:ext>
              </a:extLst>
            </p:cNvPr>
            <p:cNvSpPr txBox="1"/>
            <p:nvPr/>
          </p:nvSpPr>
          <p:spPr>
            <a:xfrm>
              <a:off x="10652053" y="712596"/>
              <a:ext cx="310766" cy="646331"/>
            </a:xfrm>
            <a:prstGeom prst="rect">
              <a:avLst/>
            </a:prstGeom>
            <a:noFill/>
          </p:spPr>
          <p:txBody>
            <a:bodyPr wrap="square" rtlCol="0">
              <a:spAutoFit/>
            </a:bodyPr>
            <a:lstStyle/>
            <a:p>
              <a:pPr algn="ctr"/>
              <a:r>
                <a:rPr lang="fr-FR" sz="3600" b="1" dirty="0">
                  <a:solidFill>
                    <a:schemeClr val="bg1"/>
                  </a:solidFill>
                </a:rPr>
                <a:t>1</a:t>
              </a:r>
            </a:p>
          </p:txBody>
        </p:sp>
        <p:sp>
          <p:nvSpPr>
            <p:cNvPr id="112" name="مربع نص 111">
              <a:extLst>
                <a:ext uri="{FF2B5EF4-FFF2-40B4-BE49-F238E27FC236}">
                  <a16:creationId xmlns:a16="http://schemas.microsoft.com/office/drawing/2014/main" xmlns="" id="{0AAA9D34-1F52-4BB1-AA09-2D842C0C68EF}"/>
                </a:ext>
              </a:extLst>
            </p:cNvPr>
            <p:cNvSpPr txBox="1"/>
            <p:nvPr/>
          </p:nvSpPr>
          <p:spPr>
            <a:xfrm>
              <a:off x="9877582" y="3630982"/>
              <a:ext cx="1828800" cy="830997"/>
            </a:xfrm>
            <a:prstGeom prst="rect">
              <a:avLst/>
            </a:prstGeom>
            <a:noFill/>
          </p:spPr>
          <p:txBody>
            <a:bodyPr wrap="square" rtlCol="0">
              <a:spAutoFit/>
            </a:bodyPr>
            <a:lstStyle/>
            <a:p>
              <a:pPr algn="ctr"/>
              <a:r>
                <a:rPr lang="ar-DZ" sz="2400" b="1" dirty="0" smtClean="0">
                  <a:solidFill>
                    <a:schemeClr val="bg1"/>
                  </a:solidFill>
                  <a:latin typeface="Arial" panose="020B0604020202020204" pitchFamily="34" charset="0"/>
                  <a:cs typeface="Arial" panose="020B0604020202020204" pitchFamily="34" charset="0"/>
                </a:rPr>
                <a:t>بيع المسلم فيه قبل قبضه</a:t>
              </a:r>
              <a:endParaRPr lang="fr-FR" sz="2400" b="1" dirty="0">
                <a:solidFill>
                  <a:schemeClr val="bg1"/>
                </a:solidFill>
                <a:latin typeface="Arial" panose="020B0604020202020204" pitchFamily="34" charset="0"/>
                <a:cs typeface="Arial" panose="020B0604020202020204" pitchFamily="34" charset="0"/>
              </a:endParaRPr>
            </a:p>
          </p:txBody>
        </p:sp>
        <p:sp>
          <p:nvSpPr>
            <p:cNvPr id="116" name="مربع نص 115">
              <a:extLst>
                <a:ext uri="{FF2B5EF4-FFF2-40B4-BE49-F238E27FC236}">
                  <a16:creationId xmlns:a16="http://schemas.microsoft.com/office/drawing/2014/main" xmlns="" id="{49EBFB47-E10A-4337-9A54-B971C64A4DD3}"/>
                </a:ext>
              </a:extLst>
            </p:cNvPr>
            <p:cNvSpPr txBox="1"/>
            <p:nvPr/>
          </p:nvSpPr>
          <p:spPr>
            <a:xfrm>
              <a:off x="9717012" y="4542997"/>
              <a:ext cx="2349560" cy="523220"/>
            </a:xfrm>
            <a:prstGeom prst="rect">
              <a:avLst/>
            </a:prstGeom>
            <a:noFill/>
          </p:spPr>
          <p:txBody>
            <a:bodyPr wrap="square" rtlCol="0">
              <a:spAutoFit/>
            </a:bodyPr>
            <a:lstStyle/>
            <a:p>
              <a:pPr algn="ctr"/>
              <a:r>
                <a:rPr lang="ar-DZ" sz="2800" dirty="0" smtClean="0">
                  <a:solidFill>
                    <a:schemeClr val="bg1"/>
                  </a:solidFill>
                  <a:latin typeface="Calibri" panose="020F0502020204030204" pitchFamily="34" charset="0"/>
                  <a:cs typeface="Calibri" panose="020F0502020204030204" pitchFamily="34" charset="0"/>
                </a:rPr>
                <a:t>لا يجوز</a:t>
              </a:r>
              <a:endParaRPr lang="fr-FR" sz="2800" dirty="0">
                <a:solidFill>
                  <a:schemeClr val="bg1"/>
                </a:solidFill>
                <a:latin typeface="Calibri" panose="020F0502020204030204" pitchFamily="34" charset="0"/>
                <a:cs typeface="Calibri" panose="020F0502020204030204" pitchFamily="34" charset="0"/>
              </a:endParaRPr>
            </a:p>
          </p:txBody>
        </p:sp>
      </p:grpSp>
      <p:grpSp>
        <p:nvGrpSpPr>
          <p:cNvPr id="126" name="مجموعة 125">
            <a:extLst>
              <a:ext uri="{FF2B5EF4-FFF2-40B4-BE49-F238E27FC236}">
                <a16:creationId xmlns:a16="http://schemas.microsoft.com/office/drawing/2014/main" xmlns="" id="{1B116883-5E5E-40F0-8BDC-B1C0AAE820E8}"/>
              </a:ext>
            </a:extLst>
          </p:cNvPr>
          <p:cNvGrpSpPr/>
          <p:nvPr/>
        </p:nvGrpSpPr>
        <p:grpSpPr>
          <a:xfrm>
            <a:off x="3117099" y="129177"/>
            <a:ext cx="5957802" cy="1069231"/>
            <a:chOff x="3117099" y="129177"/>
            <a:chExt cx="5957802" cy="1069231"/>
          </a:xfrm>
        </p:grpSpPr>
        <p:grpSp>
          <p:nvGrpSpPr>
            <p:cNvPr id="124" name="مجموعة 123">
              <a:extLst>
                <a:ext uri="{FF2B5EF4-FFF2-40B4-BE49-F238E27FC236}">
                  <a16:creationId xmlns:a16="http://schemas.microsoft.com/office/drawing/2014/main" xmlns="" id="{DEA51171-8519-4117-9F6C-367CB8500E15}"/>
                </a:ext>
              </a:extLst>
            </p:cNvPr>
            <p:cNvGrpSpPr/>
            <p:nvPr/>
          </p:nvGrpSpPr>
          <p:grpSpPr>
            <a:xfrm>
              <a:off x="3117099" y="129177"/>
              <a:ext cx="5957802" cy="1069231"/>
              <a:chOff x="3117099" y="97654"/>
              <a:chExt cx="5957802" cy="1069231"/>
            </a:xfrm>
          </p:grpSpPr>
          <p:sp>
            <p:nvSpPr>
              <p:cNvPr id="122" name="مستطيل: زوايا مستديرة 121">
                <a:extLst>
                  <a:ext uri="{FF2B5EF4-FFF2-40B4-BE49-F238E27FC236}">
                    <a16:creationId xmlns:a16="http://schemas.microsoft.com/office/drawing/2014/main" xmlns="" id="{07204E7E-BCAC-4038-A817-662F00E26AC2}"/>
                  </a:ext>
                </a:extLst>
              </p:cNvPr>
              <p:cNvSpPr/>
              <p:nvPr/>
            </p:nvSpPr>
            <p:spPr>
              <a:xfrm>
                <a:off x="3117099" y="97654"/>
                <a:ext cx="5957802" cy="1069231"/>
              </a:xfrm>
              <a:prstGeom prst="roundRect">
                <a:avLst>
                  <a:gd name="adj" fmla="val 28291"/>
                </a:avLst>
              </a:prstGeom>
              <a:gradFill>
                <a:gsLst>
                  <a:gs pos="16000">
                    <a:srgbClr val="33CBCB"/>
                  </a:gs>
                  <a:gs pos="82000">
                    <a:srgbClr val="33CBCB"/>
                  </a:gs>
                  <a:gs pos="0">
                    <a:srgbClr val="074874"/>
                  </a:gs>
                  <a:gs pos="100000">
                    <a:srgbClr val="07487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مستطيل: زوايا مستديرة 122">
                <a:extLst>
                  <a:ext uri="{FF2B5EF4-FFF2-40B4-BE49-F238E27FC236}">
                    <a16:creationId xmlns:a16="http://schemas.microsoft.com/office/drawing/2014/main" xmlns="" id="{80C42735-163C-41B7-BC9A-54C0383DAD6D}"/>
                  </a:ext>
                </a:extLst>
              </p:cNvPr>
              <p:cNvSpPr/>
              <p:nvPr/>
            </p:nvSpPr>
            <p:spPr>
              <a:xfrm>
                <a:off x="3117099" y="286190"/>
                <a:ext cx="5957802" cy="692159"/>
              </a:xfrm>
              <a:prstGeom prst="roundRect">
                <a:avLst>
                  <a:gd name="adj" fmla="val 28291"/>
                </a:avLst>
              </a:prstGeom>
              <a:solidFill>
                <a:srgbClr val="07487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5" name="مربع نص 124">
              <a:extLst>
                <a:ext uri="{FF2B5EF4-FFF2-40B4-BE49-F238E27FC236}">
                  <a16:creationId xmlns:a16="http://schemas.microsoft.com/office/drawing/2014/main" xmlns="" id="{2D7D6C25-934B-4E60-A30A-D109C46DEC0C}"/>
                </a:ext>
              </a:extLst>
            </p:cNvPr>
            <p:cNvSpPr txBox="1"/>
            <p:nvPr/>
          </p:nvSpPr>
          <p:spPr>
            <a:xfrm>
              <a:off x="3117099" y="340627"/>
              <a:ext cx="5957802" cy="646331"/>
            </a:xfrm>
            <a:prstGeom prst="rect">
              <a:avLst/>
            </a:prstGeom>
            <a:noFill/>
          </p:spPr>
          <p:txBody>
            <a:bodyPr wrap="square" rtlCol="0">
              <a:spAutoFit/>
            </a:bodyPr>
            <a:lstStyle/>
            <a:p>
              <a:pPr algn="ctr"/>
              <a:r>
                <a:rPr lang="ar-DZ" sz="3600" b="1" dirty="0" smtClean="0">
                  <a:solidFill>
                    <a:schemeClr val="bg1"/>
                  </a:solidFill>
                  <a:latin typeface="Calibri" panose="020F0502020204030204" pitchFamily="34" charset="0"/>
                  <a:cs typeface="Calibri" panose="020F0502020204030204" pitchFamily="34" charset="0"/>
                </a:rPr>
                <a:t>ما يطرأ على السلم</a:t>
              </a:r>
              <a:endParaRPr lang="fr-FR" sz="3600" b="1" dirty="0">
                <a:solidFill>
                  <a:schemeClr val="bg1"/>
                </a:solidFill>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532479653"/>
      </p:ext>
    </p:extLst>
  </p:cSld>
  <p:clrMapOvr>
    <a:masterClrMapping/>
  </p:clrMapOvr>
  <mc:AlternateContent xmlns:mc="http://schemas.openxmlformats.org/markup-compatibility/2006" xmlns:p14="http://schemas.microsoft.com/office/powerpoint/2010/main">
    <mc:Choice Requires="p14">
      <p:transition spd="slow" p14:dur="2000" advTm="62579"/>
    </mc:Choice>
    <mc:Fallback xmlns="">
      <p:transition spd="slow" advTm="62579"/>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anim calcmode="lin" valueType="num">
                                          <p:cBhvr>
                                            <p:cTn id="10" dur="500" fill="hold"/>
                                            <p:tgtEl>
                                              <p:spTgt spid="126"/>
                                            </p:tgtEl>
                                            <p:attrNameLst>
                                              <p:attrName>ppt_x</p:attrName>
                                            </p:attrNameLst>
                                          </p:cBhvr>
                                          <p:tavLst>
                                            <p:tav tm="0">
                                              <p:val>
                                                <p:fltVal val="0.5"/>
                                              </p:val>
                                            </p:tav>
                                            <p:tav tm="100000">
                                              <p:val>
                                                <p:strVal val="#ppt_x"/>
                                              </p:val>
                                            </p:tav>
                                          </p:tavLst>
                                        </p:anim>
                                        <p:anim calcmode="lin" valueType="num">
                                          <p:cBhvr>
                                            <p:cTn id="11" dur="500" fill="hold"/>
                                            <p:tgtEl>
                                              <p:spTgt spid="1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1250" fill="hold"/>
                                            <p:tgtEl>
                                              <p:spTgt spid="121"/>
                                            </p:tgtEl>
                                            <p:attrNameLst>
                                              <p:attrName>ppt_x</p:attrName>
                                            </p:attrNameLst>
                                          </p:cBhvr>
                                          <p:tavLst>
                                            <p:tav tm="0">
                                              <p:val>
                                                <p:strVal val="0-#ppt_w/2"/>
                                              </p:val>
                                            </p:tav>
                                            <p:tav tm="100000">
                                              <p:val>
                                                <p:strVal val="#ppt_x"/>
                                              </p:val>
                                            </p:tav>
                                          </p:tavLst>
                                        </p:anim>
                                        <p:anim calcmode="lin" valueType="num">
                                          <p:cBhvr additive="base">
                                            <p:cTn id="17" dur="125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14:presetBounceEnd="60000">
                                      <p:stCondLst>
                                        <p:cond delay="0"/>
                                      </p:stCondLst>
                                      <p:childTnLst>
                                        <p:set>
                                          <p:cBhvr>
                                            <p:cTn id="21" dur="1" fill="hold">
                                              <p:stCondLst>
                                                <p:cond delay="0"/>
                                              </p:stCondLst>
                                            </p:cTn>
                                            <p:tgtEl>
                                              <p:spTgt spid="120"/>
                                            </p:tgtEl>
                                            <p:attrNameLst>
                                              <p:attrName>style.visibility</p:attrName>
                                            </p:attrNameLst>
                                          </p:cBhvr>
                                          <p:to>
                                            <p:strVal val="visible"/>
                                          </p:to>
                                        </p:set>
                                        <p:anim calcmode="lin" valueType="num" p14:bounceEnd="60000">
                                          <p:cBhvr additive="base">
                                            <p:cTn id="22" dur="125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23" dur="125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14:presetBounceEnd="60000">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14:bounceEnd="60000">
                                          <p:cBhvr additive="base">
                                            <p:cTn id="28" dur="1000" fill="hold"/>
                                            <p:tgtEl>
                                              <p:spTgt spid="119"/>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60000">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14:bounceEnd="60000">
                                          <p:cBhvr additive="base">
                                            <p:cTn id="34" dur="1000" fill="hold"/>
                                            <p:tgtEl>
                                              <p:spTgt spid="118"/>
                                            </p:tgtEl>
                                            <p:attrNameLst>
                                              <p:attrName>ppt_x</p:attrName>
                                            </p:attrNameLst>
                                          </p:cBhvr>
                                          <p:tavLst>
                                            <p:tav tm="0">
                                              <p:val>
                                                <p:strVal val="0-#ppt_w/2"/>
                                              </p:val>
                                            </p:tav>
                                            <p:tav tm="100000">
                                              <p:val>
                                                <p:strVal val="#ppt_x"/>
                                              </p:val>
                                            </p:tav>
                                          </p:tavLst>
                                        </p:anim>
                                        <p:anim calcmode="lin" valueType="num" p14:bounceEnd="60000">
                                          <p:cBhvr additive="base">
                                            <p:cTn id="35"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anim calcmode="lin" valueType="num">
                                          <p:cBhvr>
                                            <p:cTn id="10" dur="500" fill="hold"/>
                                            <p:tgtEl>
                                              <p:spTgt spid="126"/>
                                            </p:tgtEl>
                                            <p:attrNameLst>
                                              <p:attrName>ppt_x</p:attrName>
                                            </p:attrNameLst>
                                          </p:cBhvr>
                                          <p:tavLst>
                                            <p:tav tm="0">
                                              <p:val>
                                                <p:fltVal val="0.5"/>
                                              </p:val>
                                            </p:tav>
                                            <p:tav tm="100000">
                                              <p:val>
                                                <p:strVal val="#ppt_x"/>
                                              </p:val>
                                            </p:tav>
                                          </p:tavLst>
                                        </p:anim>
                                        <p:anim calcmode="lin" valueType="num">
                                          <p:cBhvr>
                                            <p:cTn id="11" dur="500" fill="hold"/>
                                            <p:tgtEl>
                                              <p:spTgt spid="1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1250" fill="hold"/>
                                            <p:tgtEl>
                                              <p:spTgt spid="121"/>
                                            </p:tgtEl>
                                            <p:attrNameLst>
                                              <p:attrName>ppt_x</p:attrName>
                                            </p:attrNameLst>
                                          </p:cBhvr>
                                          <p:tavLst>
                                            <p:tav tm="0">
                                              <p:val>
                                                <p:strVal val="0-#ppt_w/2"/>
                                              </p:val>
                                            </p:tav>
                                            <p:tav tm="100000">
                                              <p:val>
                                                <p:strVal val="#ppt_x"/>
                                              </p:val>
                                            </p:tav>
                                          </p:tavLst>
                                        </p:anim>
                                        <p:anim calcmode="lin" valueType="num">
                                          <p:cBhvr additive="base">
                                            <p:cTn id="17" dur="125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 calcmode="lin" valueType="num">
                                          <p:cBhvr additive="base">
                                            <p:cTn id="22" dur="1250" fill="hold"/>
                                            <p:tgtEl>
                                              <p:spTgt spid="120"/>
                                            </p:tgtEl>
                                            <p:attrNameLst>
                                              <p:attrName>ppt_x</p:attrName>
                                            </p:attrNameLst>
                                          </p:cBhvr>
                                          <p:tavLst>
                                            <p:tav tm="0">
                                              <p:val>
                                                <p:strVal val="0-#ppt_w/2"/>
                                              </p:val>
                                            </p:tav>
                                            <p:tav tm="100000">
                                              <p:val>
                                                <p:strVal val="#ppt_x"/>
                                              </p:val>
                                            </p:tav>
                                          </p:tavLst>
                                        </p:anim>
                                        <p:anim calcmode="lin" valueType="num">
                                          <p:cBhvr additive="base">
                                            <p:cTn id="23" dur="125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cBhvr additive="base">
                                            <p:cTn id="28" dur="1000" fill="hold"/>
                                            <p:tgtEl>
                                              <p:spTgt spid="119"/>
                                            </p:tgtEl>
                                            <p:attrNameLst>
                                              <p:attrName>ppt_x</p:attrName>
                                            </p:attrNameLst>
                                          </p:cBhvr>
                                          <p:tavLst>
                                            <p:tav tm="0">
                                              <p:val>
                                                <p:strVal val="0-#ppt_w/2"/>
                                              </p:val>
                                            </p:tav>
                                            <p:tav tm="100000">
                                              <p:val>
                                                <p:strVal val="#ppt_x"/>
                                              </p:val>
                                            </p:tav>
                                          </p:tavLst>
                                        </p:anim>
                                        <p:anim calcmode="lin" valueType="num">
                                          <p:cBhvr additive="base">
                                            <p:cTn id="29"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1000" fill="hold"/>
                                            <p:tgtEl>
                                              <p:spTgt spid="118"/>
                                            </p:tgtEl>
                                            <p:attrNameLst>
                                              <p:attrName>ppt_x</p:attrName>
                                            </p:attrNameLst>
                                          </p:cBhvr>
                                          <p:tavLst>
                                            <p:tav tm="0">
                                              <p:val>
                                                <p:strVal val="0-#ppt_w/2"/>
                                              </p:val>
                                            </p:tav>
                                            <p:tav tm="100000">
                                              <p:val>
                                                <p:strVal val="#ppt_x"/>
                                              </p:val>
                                            </p:tav>
                                          </p:tavLst>
                                        </p:anim>
                                        <p:anim calcmode="lin" valueType="num">
                                          <p:cBhvr additive="base">
                                            <p:cTn id="35"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مجموعة 103">
            <a:extLst>
              <a:ext uri="{FF2B5EF4-FFF2-40B4-BE49-F238E27FC236}">
                <a16:creationId xmlns:a16="http://schemas.microsoft.com/office/drawing/2014/main" xmlns="" id="{32F183E8-FB86-440B-9B91-A13A65B7BD74}"/>
              </a:ext>
            </a:extLst>
          </p:cNvPr>
          <p:cNvGrpSpPr/>
          <p:nvPr/>
        </p:nvGrpSpPr>
        <p:grpSpPr>
          <a:xfrm>
            <a:off x="7944139" y="1369997"/>
            <a:ext cx="3538626" cy="5488003"/>
            <a:chOff x="9873674" y="774803"/>
            <a:chExt cx="1634132" cy="4832094"/>
          </a:xfrm>
        </p:grpSpPr>
        <p:grpSp>
          <p:nvGrpSpPr>
            <p:cNvPr id="75" name="مجموعة 74">
              <a:extLst>
                <a:ext uri="{FF2B5EF4-FFF2-40B4-BE49-F238E27FC236}">
                  <a16:creationId xmlns:a16="http://schemas.microsoft.com/office/drawing/2014/main" xmlns="" id="{1BA6866E-2F50-47E4-8A67-158BDDD204BC}"/>
                </a:ext>
              </a:extLst>
            </p:cNvPr>
            <p:cNvGrpSpPr/>
            <p:nvPr/>
          </p:nvGrpSpPr>
          <p:grpSpPr>
            <a:xfrm>
              <a:off x="9873674" y="774803"/>
              <a:ext cx="1634132" cy="4832094"/>
              <a:chOff x="9795614" y="775326"/>
              <a:chExt cx="1634132" cy="4832094"/>
            </a:xfrm>
          </p:grpSpPr>
          <p:sp>
            <p:nvSpPr>
              <p:cNvPr id="55" name="مستطيل: زوايا علوية مقصوصة 54">
                <a:extLst>
                  <a:ext uri="{FF2B5EF4-FFF2-40B4-BE49-F238E27FC236}">
                    <a16:creationId xmlns:a16="http://schemas.microsoft.com/office/drawing/2014/main" xmlns="" id="{81909367-0B52-4800-A157-FED770C3F3D3}"/>
                  </a:ext>
                </a:extLst>
              </p:cNvPr>
              <p:cNvSpPr/>
              <p:nvPr/>
            </p:nvSpPr>
            <p:spPr>
              <a:xfrm flipV="1">
                <a:off x="9820081" y="1680878"/>
                <a:ext cx="1609665" cy="3926541"/>
              </a:xfrm>
              <a:prstGeom prst="snip2SameRect">
                <a:avLst>
                  <a:gd name="adj1" fmla="val 22515"/>
                  <a:gd name="adj2" fmla="val 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56" name="شكل حر: شكل 55">
                <a:extLst>
                  <a:ext uri="{FF2B5EF4-FFF2-40B4-BE49-F238E27FC236}">
                    <a16:creationId xmlns:a16="http://schemas.microsoft.com/office/drawing/2014/main" xmlns="" id="{3FFEAC85-2583-4C61-BBA1-54B4CF1B7314}"/>
                  </a:ext>
                </a:extLst>
              </p:cNvPr>
              <p:cNvSpPr/>
              <p:nvPr/>
            </p:nvSpPr>
            <p:spPr>
              <a:xfrm flipV="1">
                <a:off x="9886470" y="5022472"/>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00CC99"/>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57" name="مستطيل: زوايا علوية مستديرة 56">
                <a:extLst>
                  <a:ext uri="{FF2B5EF4-FFF2-40B4-BE49-F238E27FC236}">
                    <a16:creationId xmlns:a16="http://schemas.microsoft.com/office/drawing/2014/main" xmlns="" id="{EA103C59-52ED-4840-903E-8405AB6AF94E}"/>
                  </a:ext>
                </a:extLst>
              </p:cNvPr>
              <p:cNvSpPr/>
              <p:nvPr/>
            </p:nvSpPr>
            <p:spPr>
              <a:xfrm flipV="1">
                <a:off x="9808796" y="1896909"/>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58" name="سداسي 57">
                <a:extLst>
                  <a:ext uri="{FF2B5EF4-FFF2-40B4-BE49-F238E27FC236}">
                    <a16:creationId xmlns:a16="http://schemas.microsoft.com/office/drawing/2014/main" xmlns="" id="{14922653-4C1A-453C-85CA-1A095C74D033}"/>
                  </a:ext>
                </a:extLst>
              </p:cNvPr>
              <p:cNvSpPr/>
              <p:nvPr/>
            </p:nvSpPr>
            <p:spPr>
              <a:xfrm rot="16200000">
                <a:off x="9993572" y="577368"/>
                <a:ext cx="1182443" cy="157835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59" name="سداسي 58">
                <a:extLst>
                  <a:ext uri="{FF2B5EF4-FFF2-40B4-BE49-F238E27FC236}">
                    <a16:creationId xmlns:a16="http://schemas.microsoft.com/office/drawing/2014/main" xmlns="" id="{A7A7DE50-92F8-4EBA-A388-8EE191EA37C9}"/>
                  </a:ext>
                </a:extLst>
              </p:cNvPr>
              <p:cNvSpPr/>
              <p:nvPr/>
            </p:nvSpPr>
            <p:spPr>
              <a:xfrm rot="16200000">
                <a:off x="10115899" y="710925"/>
                <a:ext cx="1049324" cy="1368772"/>
              </a:xfrm>
              <a:prstGeom prst="hexagon">
                <a:avLst/>
              </a:prstGeom>
              <a:no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grpSp>
        <p:sp>
          <p:nvSpPr>
            <p:cNvPr id="80" name="شكل بيضاوي 79">
              <a:extLst>
                <a:ext uri="{FF2B5EF4-FFF2-40B4-BE49-F238E27FC236}">
                  <a16:creationId xmlns:a16="http://schemas.microsoft.com/office/drawing/2014/main" xmlns="" id="{C43CE090-B613-4EBB-A5DE-2273D0E6B667}"/>
                </a:ext>
              </a:extLst>
            </p:cNvPr>
            <p:cNvSpPr/>
            <p:nvPr/>
          </p:nvSpPr>
          <p:spPr>
            <a:xfrm>
              <a:off x="10527789" y="1010733"/>
              <a:ext cx="381662" cy="684282"/>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90" name="مربع نص 89">
              <a:extLst>
                <a:ext uri="{FF2B5EF4-FFF2-40B4-BE49-F238E27FC236}">
                  <a16:creationId xmlns:a16="http://schemas.microsoft.com/office/drawing/2014/main" xmlns="" id="{62E13518-5593-4875-A97B-D0FA080D065F}"/>
                </a:ext>
              </a:extLst>
            </p:cNvPr>
            <p:cNvSpPr txBox="1"/>
            <p:nvPr/>
          </p:nvSpPr>
          <p:spPr>
            <a:xfrm>
              <a:off x="9931343" y="1886138"/>
              <a:ext cx="1520690" cy="325191"/>
            </a:xfrm>
            <a:prstGeom prst="rect">
              <a:avLst/>
            </a:prstGeom>
            <a:noFill/>
          </p:spPr>
          <p:txBody>
            <a:bodyPr wrap="square" rtlCol="1">
              <a:spAutoFit/>
            </a:bodyPr>
            <a:lstStyle/>
            <a:p>
              <a:pPr algn="ctr"/>
              <a:r>
                <a:rPr lang="ar-DZ" b="1" dirty="0" smtClean="0">
                  <a:solidFill>
                    <a:srgbClr val="00CC99"/>
                  </a:solidFill>
                  <a:latin typeface="Arial" panose="020B0604020202020204" pitchFamily="34" charset="0"/>
                  <a:cs typeface="Arial" panose="020B0604020202020204" pitchFamily="34" charset="0"/>
                </a:rPr>
                <a:t>يجب على المسلم</a:t>
              </a:r>
              <a:endParaRPr lang="ar-MA" b="1" dirty="0">
                <a:solidFill>
                  <a:srgbClr val="00CC99"/>
                </a:solidFill>
                <a:latin typeface="Arial" panose="020B0604020202020204" pitchFamily="34" charset="0"/>
                <a:cs typeface="Arial" panose="020B0604020202020204" pitchFamily="34" charset="0"/>
              </a:endParaRPr>
            </a:p>
          </p:txBody>
        </p:sp>
        <p:sp>
          <p:nvSpPr>
            <p:cNvPr id="94" name="مربع نص 93">
              <a:extLst>
                <a:ext uri="{FF2B5EF4-FFF2-40B4-BE49-F238E27FC236}">
                  <a16:creationId xmlns:a16="http://schemas.microsoft.com/office/drawing/2014/main" xmlns="" id="{BD2B27B1-8262-4F3B-97A1-5164653440A5}"/>
                </a:ext>
              </a:extLst>
            </p:cNvPr>
            <p:cNvSpPr txBox="1"/>
            <p:nvPr/>
          </p:nvSpPr>
          <p:spPr>
            <a:xfrm>
              <a:off x="9931343" y="2253065"/>
              <a:ext cx="1545157" cy="2926714"/>
            </a:xfrm>
            <a:prstGeom prst="rect">
              <a:avLst/>
            </a:prstGeom>
            <a:noFill/>
          </p:spPr>
          <p:txBody>
            <a:bodyPr wrap="square" rtlCol="1">
              <a:spAutoFit/>
            </a:bodyPr>
            <a:lstStyle/>
            <a:p>
              <a:pPr marL="342900" indent="-342900" algn="r" rtl="1">
                <a:lnSpc>
                  <a:spcPct val="150000"/>
                </a:lnSpc>
                <a:buAutoNum type="arabic1Minus"/>
              </a:pPr>
              <a:r>
                <a:rPr lang="ar-DZ" sz="1400" b="1" u="sng" dirty="0" smtClean="0">
                  <a:solidFill>
                    <a:schemeClr val="bg1">
                      <a:lumMod val="50000"/>
                    </a:schemeClr>
                  </a:solidFill>
                  <a:latin typeface="Arial" panose="020B0604020202020204" pitchFamily="34" charset="0"/>
                  <a:cs typeface="Arial" panose="020B0604020202020204" pitchFamily="34" charset="0"/>
                </a:rPr>
                <a:t>تسليم المسلم فيه</a:t>
              </a:r>
              <a:r>
                <a:rPr lang="ar-DZ" sz="1400" b="1" dirty="0" smtClean="0">
                  <a:solidFill>
                    <a:schemeClr val="bg1">
                      <a:lumMod val="50000"/>
                    </a:schemeClr>
                  </a:solidFill>
                  <a:latin typeface="Arial" panose="020B0604020202020204" pitchFamily="34" charset="0"/>
                  <a:cs typeface="Arial" panose="020B0604020202020204" pitchFamily="34" charset="0"/>
                </a:rPr>
                <a:t>:</a:t>
              </a:r>
            </a:p>
            <a:p>
              <a:pPr marL="285750" indent="-285750" algn="r" rtl="1">
                <a:lnSpc>
                  <a:spcPct val="150000"/>
                </a:lnSpc>
                <a:buFontTx/>
                <a:buChar char="-"/>
              </a:pPr>
              <a:r>
                <a:rPr lang="ar-DZ" sz="1400" b="1" dirty="0" smtClean="0">
                  <a:solidFill>
                    <a:schemeClr val="bg1">
                      <a:lumMod val="50000"/>
                    </a:schemeClr>
                  </a:solidFill>
                  <a:latin typeface="Arial" panose="020B0604020202020204" pitchFamily="34" charset="0"/>
                  <a:cs typeface="Arial" panose="020B0604020202020204" pitchFamily="34" charset="0"/>
                </a:rPr>
                <a:t>عند حلول أجله,- على ما يقتضيه العقد من الصفة والقدر, </a:t>
              </a:r>
            </a:p>
            <a:p>
              <a:pPr algn="r" rtl="1">
                <a:lnSpc>
                  <a:spcPct val="150000"/>
                </a:lnSpc>
              </a:pPr>
              <a:r>
                <a:rPr lang="ar-DZ" sz="1400" b="1" dirty="0" smtClean="0">
                  <a:solidFill>
                    <a:schemeClr val="bg1">
                      <a:lumMod val="50000"/>
                    </a:schemeClr>
                  </a:solidFill>
                  <a:latin typeface="Arial" panose="020B0604020202020204" pitchFamily="34" charset="0"/>
                  <a:cs typeface="Arial" panose="020B0604020202020204" pitchFamily="34" charset="0"/>
                </a:rPr>
                <a:t>ب-</a:t>
              </a:r>
              <a:r>
                <a:rPr lang="ar-DZ" sz="1400" b="1" u="sng" dirty="0" smtClean="0">
                  <a:solidFill>
                    <a:schemeClr val="bg1">
                      <a:lumMod val="50000"/>
                    </a:schemeClr>
                  </a:solidFill>
                  <a:latin typeface="Arial" panose="020B0604020202020204" pitchFamily="34" charset="0"/>
                  <a:cs typeface="Arial" panose="020B0604020202020204" pitchFamily="34" charset="0"/>
                </a:rPr>
                <a:t>قبوله</a:t>
              </a:r>
              <a:r>
                <a:rPr lang="ar-DZ" sz="1400" b="1" dirty="0" smtClean="0">
                  <a:solidFill>
                    <a:schemeClr val="bg1">
                      <a:lumMod val="50000"/>
                    </a:schemeClr>
                  </a:solidFill>
                  <a:latin typeface="Arial" panose="020B0604020202020204" pitchFamily="34" charset="0"/>
                  <a:cs typeface="Arial" panose="020B0604020202020204" pitchFamily="34" charset="0"/>
                </a:rPr>
                <a:t>: إذا كان مطابق للمواصفات</a:t>
              </a:r>
            </a:p>
            <a:p>
              <a:pPr marL="285750" indent="-285750" algn="r" rtl="1">
                <a:lnSpc>
                  <a:spcPct val="150000"/>
                </a:lnSpc>
                <a:buFontTx/>
                <a:buChar char="-"/>
              </a:pPr>
              <a:r>
                <a:rPr lang="ar-DZ" sz="1400" b="1" dirty="0" smtClean="0">
                  <a:solidFill>
                    <a:schemeClr val="bg1">
                      <a:lumMod val="50000"/>
                    </a:schemeClr>
                  </a:solidFill>
                  <a:latin typeface="Arial" panose="020B0604020202020204" pitchFamily="34" charset="0"/>
                  <a:cs typeface="Arial" panose="020B0604020202020204" pitchFamily="34" charset="0"/>
                </a:rPr>
                <a:t>إذا عرض البائع التسليم بصفة أجود لزم السلم قبوله,</a:t>
              </a:r>
            </a:p>
            <a:p>
              <a:pPr marL="285750" indent="-285750" algn="r" rtl="1">
                <a:lnSpc>
                  <a:spcPct val="150000"/>
                </a:lnSpc>
                <a:buFontTx/>
                <a:buChar char="-"/>
              </a:pPr>
              <a:r>
                <a:rPr lang="ar-DZ" sz="1400" b="1" dirty="0" smtClean="0">
                  <a:solidFill>
                    <a:schemeClr val="bg1">
                      <a:lumMod val="50000"/>
                    </a:schemeClr>
                  </a:solidFill>
                  <a:latin typeface="Arial" panose="020B0604020202020204" pitchFamily="34" charset="0"/>
                  <a:cs typeface="Arial" panose="020B0604020202020204" pitchFamily="34" charset="0"/>
                </a:rPr>
                <a:t>إذا عرض البائع التسليم بما هو دون المواصفات فإنه يحق للمسلم أن لا يقبله ويجوز للطرفين أن يتصالحا على القبول ولو مع الحط من الثمن,</a:t>
              </a:r>
            </a:p>
            <a:p>
              <a:pPr marL="342900" indent="-342900" algn="just">
                <a:lnSpc>
                  <a:spcPct val="150000"/>
                </a:lnSpc>
                <a:buAutoNum type="arabic1Minus"/>
              </a:pPr>
              <a:endParaRPr lang="ar-MA" sz="1400" dirty="0">
                <a:solidFill>
                  <a:schemeClr val="bg1">
                    <a:lumMod val="50000"/>
                  </a:schemeClr>
                </a:solidFill>
                <a:latin typeface="29LT Bukra Bold Italic" panose="000B0903020204020204" pitchFamily="34" charset="-78"/>
                <a:cs typeface="29LT Bukra Bold Italic" panose="000B0903020204020204" pitchFamily="34" charset="-78"/>
              </a:endParaRPr>
            </a:p>
          </p:txBody>
        </p:sp>
        <p:sp>
          <p:nvSpPr>
            <p:cNvPr id="95" name="مربع نص 94">
              <a:extLst>
                <a:ext uri="{FF2B5EF4-FFF2-40B4-BE49-F238E27FC236}">
                  <a16:creationId xmlns:a16="http://schemas.microsoft.com/office/drawing/2014/main" xmlns="" id="{38F1BFB7-0537-4A44-91C1-55B60D9A4C16}"/>
                </a:ext>
              </a:extLst>
            </p:cNvPr>
            <p:cNvSpPr txBox="1"/>
            <p:nvPr/>
          </p:nvSpPr>
          <p:spPr>
            <a:xfrm>
              <a:off x="10604701" y="1057895"/>
              <a:ext cx="376518" cy="707886"/>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29LT Bukra Bold Italic" panose="000B0903020204020204" pitchFamily="34" charset="-78"/>
                </a:rPr>
                <a:t>1</a:t>
              </a:r>
            </a:p>
          </p:txBody>
        </p:sp>
      </p:grpSp>
      <p:grpSp>
        <p:nvGrpSpPr>
          <p:cNvPr id="103" name="مجموعة 102">
            <a:extLst>
              <a:ext uri="{FF2B5EF4-FFF2-40B4-BE49-F238E27FC236}">
                <a16:creationId xmlns:a16="http://schemas.microsoft.com/office/drawing/2014/main" xmlns="" id="{D190FBBA-578D-443A-B1BB-5415F5E08AA1}"/>
              </a:ext>
            </a:extLst>
          </p:cNvPr>
          <p:cNvGrpSpPr/>
          <p:nvPr/>
        </p:nvGrpSpPr>
        <p:grpSpPr>
          <a:xfrm>
            <a:off x="4256314" y="1411236"/>
            <a:ext cx="2797629" cy="5446763"/>
            <a:chOff x="7594655" y="834830"/>
            <a:chExt cx="1609665" cy="4793215"/>
          </a:xfrm>
        </p:grpSpPr>
        <p:grpSp>
          <p:nvGrpSpPr>
            <p:cNvPr id="74" name="مجموعة 73">
              <a:extLst>
                <a:ext uri="{FF2B5EF4-FFF2-40B4-BE49-F238E27FC236}">
                  <a16:creationId xmlns:a16="http://schemas.microsoft.com/office/drawing/2014/main" xmlns="" id="{5820B5D9-0716-4738-A4DC-59CBCB5B5CE3}"/>
                </a:ext>
              </a:extLst>
            </p:cNvPr>
            <p:cNvGrpSpPr/>
            <p:nvPr/>
          </p:nvGrpSpPr>
          <p:grpSpPr>
            <a:xfrm>
              <a:off x="7594655" y="834830"/>
              <a:ext cx="1609665" cy="4793215"/>
              <a:chOff x="7354789" y="835354"/>
              <a:chExt cx="1609665" cy="4793215"/>
            </a:xfrm>
          </p:grpSpPr>
          <p:sp>
            <p:nvSpPr>
              <p:cNvPr id="49" name="مستطيل: زوايا علوية مقصوصة 48">
                <a:extLst>
                  <a:ext uri="{FF2B5EF4-FFF2-40B4-BE49-F238E27FC236}">
                    <a16:creationId xmlns:a16="http://schemas.microsoft.com/office/drawing/2014/main" xmlns="" id="{934C2437-7C42-4308-9B71-EAD30D47BFCC}"/>
                  </a:ext>
                </a:extLst>
              </p:cNvPr>
              <p:cNvSpPr/>
              <p:nvPr/>
            </p:nvSpPr>
            <p:spPr>
              <a:xfrm flipV="1">
                <a:off x="7354789" y="1680879"/>
                <a:ext cx="1609665" cy="3926541"/>
              </a:xfrm>
              <a:prstGeom prst="snip2SameRect">
                <a:avLst>
                  <a:gd name="adj1" fmla="val 22515"/>
                  <a:gd name="adj2" fmla="val 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50" name="شكل حر: شكل 49">
                <a:extLst>
                  <a:ext uri="{FF2B5EF4-FFF2-40B4-BE49-F238E27FC236}">
                    <a16:creationId xmlns:a16="http://schemas.microsoft.com/office/drawing/2014/main" xmlns="" id="{06C5A31C-99D9-4151-A5DB-0DAFF470CD7C}"/>
                  </a:ext>
                </a:extLst>
              </p:cNvPr>
              <p:cNvSpPr/>
              <p:nvPr/>
            </p:nvSpPr>
            <p:spPr>
              <a:xfrm flipV="1">
                <a:off x="7421178" y="5022473"/>
                <a:ext cx="1476885" cy="606096"/>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3333F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51" name="مستطيل: زوايا علوية مستديرة 50">
                <a:extLst>
                  <a:ext uri="{FF2B5EF4-FFF2-40B4-BE49-F238E27FC236}">
                    <a16:creationId xmlns:a16="http://schemas.microsoft.com/office/drawing/2014/main" xmlns="" id="{7AE3593A-7B47-4DE6-A9AA-FB00590ED15E}"/>
                  </a:ext>
                </a:extLst>
              </p:cNvPr>
              <p:cNvSpPr/>
              <p:nvPr/>
            </p:nvSpPr>
            <p:spPr>
              <a:xfrm flipV="1">
                <a:off x="7354789" y="1943097"/>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52" name="سداسي 51">
                <a:extLst>
                  <a:ext uri="{FF2B5EF4-FFF2-40B4-BE49-F238E27FC236}">
                    <a16:creationId xmlns:a16="http://schemas.microsoft.com/office/drawing/2014/main" xmlns="" id="{BF6BA2E0-A472-4A52-AA1A-3C407E65C6D2}"/>
                  </a:ext>
                </a:extLst>
              </p:cNvPr>
              <p:cNvSpPr/>
              <p:nvPr/>
            </p:nvSpPr>
            <p:spPr>
              <a:xfrm rot="16200000">
                <a:off x="7367065" y="912054"/>
                <a:ext cx="1585114" cy="14317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53" name="سداسي 52">
                <a:extLst>
                  <a:ext uri="{FF2B5EF4-FFF2-40B4-BE49-F238E27FC236}">
                    <a16:creationId xmlns:a16="http://schemas.microsoft.com/office/drawing/2014/main" xmlns="" id="{7B4FC38E-9CA2-440C-A904-967275667A08}"/>
                  </a:ext>
                </a:extLst>
              </p:cNvPr>
              <p:cNvSpPr/>
              <p:nvPr/>
            </p:nvSpPr>
            <p:spPr>
              <a:xfrm rot="16200000">
                <a:off x="7421887" y="961569"/>
                <a:ext cx="1475470" cy="1332681"/>
              </a:xfrm>
              <a:prstGeom prst="hexagon">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grpSp>
        <p:sp>
          <p:nvSpPr>
            <p:cNvPr id="79" name="شكل بيضاوي 78">
              <a:extLst>
                <a:ext uri="{FF2B5EF4-FFF2-40B4-BE49-F238E27FC236}">
                  <a16:creationId xmlns:a16="http://schemas.microsoft.com/office/drawing/2014/main" xmlns="" id="{E742BC30-38D4-4BA7-A020-FFA03D10A7F5}"/>
                </a:ext>
              </a:extLst>
            </p:cNvPr>
            <p:cNvSpPr/>
            <p:nvPr/>
          </p:nvSpPr>
          <p:spPr>
            <a:xfrm>
              <a:off x="8071706" y="1222177"/>
              <a:ext cx="699247" cy="699247"/>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89" name="مربع نص 88">
              <a:extLst>
                <a:ext uri="{FF2B5EF4-FFF2-40B4-BE49-F238E27FC236}">
                  <a16:creationId xmlns:a16="http://schemas.microsoft.com/office/drawing/2014/main" xmlns="" id="{A64445A6-FC65-4576-9B3D-131DA96C481B}"/>
                </a:ext>
              </a:extLst>
            </p:cNvPr>
            <p:cNvSpPr txBox="1"/>
            <p:nvPr/>
          </p:nvSpPr>
          <p:spPr>
            <a:xfrm>
              <a:off x="7617239" y="2562891"/>
              <a:ext cx="1520690" cy="2275114"/>
            </a:xfrm>
            <a:prstGeom prst="rect">
              <a:avLst/>
            </a:prstGeom>
            <a:noFill/>
          </p:spPr>
          <p:txBody>
            <a:bodyPr wrap="square" rtlCol="1">
              <a:spAutoFit/>
            </a:bodyPr>
            <a:lstStyle/>
            <a:p>
              <a:pPr algn="ctr"/>
              <a:r>
                <a:rPr lang="ar-DZ" b="1" dirty="0" smtClean="0">
                  <a:solidFill>
                    <a:srgbClr val="3333FF"/>
                  </a:solidFill>
                  <a:latin typeface="Arial" panose="020B0604020202020204" pitchFamily="34" charset="0"/>
                  <a:cs typeface="Arial" panose="020B0604020202020204" pitchFamily="34" charset="0"/>
                </a:rPr>
                <a:t>-لا يجوز التسليم من نوع آخر ولو من جنس المسلم فيه إلا على أساس الاستبدال بشروطه</a:t>
              </a:r>
            </a:p>
            <a:p>
              <a:pPr algn="ctr"/>
              <a:r>
                <a:rPr lang="ar-DZ" b="1" dirty="0" smtClean="0">
                  <a:solidFill>
                    <a:srgbClr val="0000CC"/>
                  </a:solidFill>
                  <a:latin typeface="Arial" panose="020B0604020202020204" pitchFamily="34" charset="0"/>
                  <a:cs typeface="Arial" panose="020B0604020202020204" pitchFamily="34" charset="0"/>
                </a:rPr>
                <a:t>-يجوز التسليم قبل الأجل بشرط</a:t>
              </a:r>
            </a:p>
            <a:p>
              <a:pPr algn="ctr"/>
              <a:r>
                <a:rPr lang="ar-DZ" b="1" dirty="0" smtClean="0">
                  <a:solidFill>
                    <a:srgbClr val="0000CC"/>
                  </a:solidFill>
                  <a:latin typeface="Arial" panose="020B0604020202020204" pitchFamily="34" charset="0"/>
                  <a:cs typeface="Arial" panose="020B0604020202020204" pitchFamily="34" charset="0"/>
                </a:rPr>
                <a:t>-إذا عجز المسلم إليه عن التسليم بسبب إعساره فينظر إلى ميسرة,</a:t>
              </a:r>
            </a:p>
            <a:p>
              <a:pPr algn="ctr"/>
              <a:r>
                <a:rPr lang="ar-DZ" b="1" dirty="0" smtClean="0">
                  <a:solidFill>
                    <a:srgbClr val="0000CC"/>
                  </a:solidFill>
                  <a:latin typeface="Arial" panose="020B0604020202020204" pitchFamily="34" charset="0"/>
                  <a:cs typeface="Arial" panose="020B0604020202020204" pitchFamily="34" charset="0"/>
                </a:rPr>
                <a:t>-لا يجوز الشرط الجزائي عند التأخير في تسليم المسلم إليه,</a:t>
              </a:r>
              <a:endParaRPr lang="ar-MA" b="1" dirty="0" smtClean="0">
                <a:solidFill>
                  <a:srgbClr val="0000CC"/>
                </a:solidFill>
                <a:latin typeface="Arial" panose="020B0604020202020204" pitchFamily="34" charset="0"/>
                <a:cs typeface="Arial" panose="020B0604020202020204" pitchFamily="34" charset="0"/>
              </a:endParaRPr>
            </a:p>
            <a:p>
              <a:pPr algn="ctr"/>
              <a:endParaRPr lang="ar-MA" b="1" dirty="0">
                <a:solidFill>
                  <a:srgbClr val="3333FF"/>
                </a:solidFill>
                <a:latin typeface="Arial" panose="020B0604020202020204" pitchFamily="34" charset="0"/>
                <a:cs typeface="Arial" panose="020B0604020202020204" pitchFamily="34" charset="0"/>
              </a:endParaRPr>
            </a:p>
          </p:txBody>
        </p:sp>
        <p:sp>
          <p:nvSpPr>
            <p:cNvPr id="96" name="مربع نص 95">
              <a:extLst>
                <a:ext uri="{FF2B5EF4-FFF2-40B4-BE49-F238E27FC236}">
                  <a16:creationId xmlns:a16="http://schemas.microsoft.com/office/drawing/2014/main" xmlns="" id="{D5E64E5A-DC1F-459C-928D-E58A38DC250B}"/>
                </a:ext>
              </a:extLst>
            </p:cNvPr>
            <p:cNvSpPr txBox="1"/>
            <p:nvPr/>
          </p:nvSpPr>
          <p:spPr>
            <a:xfrm>
              <a:off x="8276607" y="1201027"/>
              <a:ext cx="376518" cy="707886"/>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29LT Bukra Bold Italic" panose="000B0903020204020204" pitchFamily="34" charset="-78"/>
                </a:rPr>
                <a:t>2</a:t>
              </a:r>
            </a:p>
          </p:txBody>
        </p:sp>
      </p:grpSp>
      <p:grpSp>
        <p:nvGrpSpPr>
          <p:cNvPr id="102" name="مجموعة 101">
            <a:extLst>
              <a:ext uri="{FF2B5EF4-FFF2-40B4-BE49-F238E27FC236}">
                <a16:creationId xmlns:a16="http://schemas.microsoft.com/office/drawing/2014/main" xmlns="" id="{1A36881C-A5CE-450E-9894-D9860093F790}"/>
              </a:ext>
            </a:extLst>
          </p:cNvPr>
          <p:cNvGrpSpPr/>
          <p:nvPr/>
        </p:nvGrpSpPr>
        <p:grpSpPr>
          <a:xfrm>
            <a:off x="609600" y="1413050"/>
            <a:ext cx="2818647" cy="5444949"/>
            <a:chOff x="5291168" y="834830"/>
            <a:chExt cx="1609665" cy="4772067"/>
          </a:xfrm>
        </p:grpSpPr>
        <p:grpSp>
          <p:nvGrpSpPr>
            <p:cNvPr id="73" name="مجموعة 72">
              <a:extLst>
                <a:ext uri="{FF2B5EF4-FFF2-40B4-BE49-F238E27FC236}">
                  <a16:creationId xmlns:a16="http://schemas.microsoft.com/office/drawing/2014/main" xmlns="" id="{78F3DD5E-C933-48EC-BA01-722B27A63FFA}"/>
                </a:ext>
              </a:extLst>
            </p:cNvPr>
            <p:cNvGrpSpPr/>
            <p:nvPr/>
          </p:nvGrpSpPr>
          <p:grpSpPr>
            <a:xfrm>
              <a:off x="5291168" y="834830"/>
              <a:ext cx="1609665" cy="4772067"/>
              <a:chOff x="5239119" y="835355"/>
              <a:chExt cx="1609665" cy="4772067"/>
            </a:xfrm>
          </p:grpSpPr>
          <p:sp>
            <p:nvSpPr>
              <p:cNvPr id="43" name="مستطيل: زوايا علوية مقصوصة 42">
                <a:extLst>
                  <a:ext uri="{FF2B5EF4-FFF2-40B4-BE49-F238E27FC236}">
                    <a16:creationId xmlns:a16="http://schemas.microsoft.com/office/drawing/2014/main" xmlns="" id="{E5645440-DEF4-4E28-A94B-20559C6C4D14}"/>
                  </a:ext>
                </a:extLst>
              </p:cNvPr>
              <p:cNvSpPr/>
              <p:nvPr/>
            </p:nvSpPr>
            <p:spPr>
              <a:xfrm flipV="1">
                <a:off x="5239119" y="1680880"/>
                <a:ext cx="1609665" cy="3926541"/>
              </a:xfrm>
              <a:prstGeom prst="snip2SameRect">
                <a:avLst>
                  <a:gd name="adj1" fmla="val 22515"/>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4" name="شكل حر: شكل 43">
                <a:extLst>
                  <a:ext uri="{FF2B5EF4-FFF2-40B4-BE49-F238E27FC236}">
                    <a16:creationId xmlns:a16="http://schemas.microsoft.com/office/drawing/2014/main" xmlns="" id="{E5D20B8F-1C44-4F56-B18F-0FCBCCA1B748}"/>
                  </a:ext>
                </a:extLst>
              </p:cNvPr>
              <p:cNvSpPr/>
              <p:nvPr/>
            </p:nvSpPr>
            <p:spPr>
              <a:xfrm flipV="1">
                <a:off x="5305508" y="5022474"/>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FF99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45" name="مستطيل: زوايا علوية مستديرة 44">
                <a:extLst>
                  <a:ext uri="{FF2B5EF4-FFF2-40B4-BE49-F238E27FC236}">
                    <a16:creationId xmlns:a16="http://schemas.microsoft.com/office/drawing/2014/main" xmlns="" id="{E2706757-356A-44DB-83A9-3361A56044F7}"/>
                  </a:ext>
                </a:extLst>
              </p:cNvPr>
              <p:cNvSpPr/>
              <p:nvPr/>
            </p:nvSpPr>
            <p:spPr>
              <a:xfrm flipV="1">
                <a:off x="5239119" y="1943098"/>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6" name="سداسي 45">
                <a:extLst>
                  <a:ext uri="{FF2B5EF4-FFF2-40B4-BE49-F238E27FC236}">
                    <a16:creationId xmlns:a16="http://schemas.microsoft.com/office/drawing/2014/main" xmlns="" id="{C84BC876-08F4-4A3C-8BE7-C8E559F13604}"/>
                  </a:ext>
                </a:extLst>
              </p:cNvPr>
              <p:cNvSpPr/>
              <p:nvPr/>
            </p:nvSpPr>
            <p:spPr>
              <a:xfrm rot="16200000">
                <a:off x="5251395" y="912055"/>
                <a:ext cx="1585114" cy="14317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7" name="سداسي 46">
                <a:extLst>
                  <a:ext uri="{FF2B5EF4-FFF2-40B4-BE49-F238E27FC236}">
                    <a16:creationId xmlns:a16="http://schemas.microsoft.com/office/drawing/2014/main" xmlns="" id="{A268AA70-E39D-4C48-8309-5D1DAA08AAF7}"/>
                  </a:ext>
                </a:extLst>
              </p:cNvPr>
              <p:cNvSpPr/>
              <p:nvPr/>
            </p:nvSpPr>
            <p:spPr>
              <a:xfrm rot="16200000">
                <a:off x="5306217" y="961570"/>
                <a:ext cx="1475470" cy="1332681"/>
              </a:xfrm>
              <a:prstGeom prst="hexagon">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grpSp>
        <p:sp>
          <p:nvSpPr>
            <p:cNvPr id="78" name="شكل بيضاوي 77">
              <a:extLst>
                <a:ext uri="{FF2B5EF4-FFF2-40B4-BE49-F238E27FC236}">
                  <a16:creationId xmlns:a16="http://schemas.microsoft.com/office/drawing/2014/main" xmlns="" id="{285E0DDE-B58A-4517-820A-95DA5887C9DB}"/>
                </a:ext>
              </a:extLst>
            </p:cNvPr>
            <p:cNvSpPr/>
            <p:nvPr/>
          </p:nvSpPr>
          <p:spPr>
            <a:xfrm>
              <a:off x="5735715" y="1293464"/>
              <a:ext cx="699247" cy="69924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88" name="مربع نص 87">
              <a:extLst>
                <a:ext uri="{FF2B5EF4-FFF2-40B4-BE49-F238E27FC236}">
                  <a16:creationId xmlns:a16="http://schemas.microsoft.com/office/drawing/2014/main" xmlns="" id="{AC965D80-45FC-4732-9808-89EF5EC4B88A}"/>
                </a:ext>
              </a:extLst>
            </p:cNvPr>
            <p:cNvSpPr txBox="1"/>
            <p:nvPr/>
          </p:nvSpPr>
          <p:spPr>
            <a:xfrm>
              <a:off x="5335654" y="2407189"/>
              <a:ext cx="1520690" cy="566458"/>
            </a:xfrm>
            <a:prstGeom prst="rect">
              <a:avLst/>
            </a:prstGeom>
            <a:noFill/>
          </p:spPr>
          <p:txBody>
            <a:bodyPr wrap="square" rtlCol="1">
              <a:spAutoFit/>
            </a:bodyPr>
            <a:lstStyle/>
            <a:p>
              <a:pPr algn="ctr"/>
              <a:r>
                <a:rPr lang="ar-DZ" b="1" dirty="0" smtClean="0">
                  <a:solidFill>
                    <a:srgbClr val="FF9900"/>
                  </a:solidFill>
                  <a:latin typeface="Arial" panose="020B0604020202020204" pitchFamily="34" charset="0"/>
                  <a:cs typeface="Arial" panose="020B0604020202020204" pitchFamily="34" charset="0"/>
                </a:rPr>
                <a:t>إذا لم يتوافر المسلم فيه فإن المسلم بالخيار بين ما يأتي </a:t>
              </a:r>
              <a:endParaRPr lang="ar-MA" b="1" dirty="0">
                <a:solidFill>
                  <a:srgbClr val="FF9900"/>
                </a:solidFill>
                <a:latin typeface="Arial" panose="020B0604020202020204" pitchFamily="34" charset="0"/>
                <a:cs typeface="Arial" panose="020B0604020202020204" pitchFamily="34" charset="0"/>
              </a:endParaRPr>
            </a:p>
          </p:txBody>
        </p:sp>
        <p:sp>
          <p:nvSpPr>
            <p:cNvPr id="92" name="مربع نص 91">
              <a:extLst>
                <a:ext uri="{FF2B5EF4-FFF2-40B4-BE49-F238E27FC236}">
                  <a16:creationId xmlns:a16="http://schemas.microsoft.com/office/drawing/2014/main" xmlns="" id="{9EAFB68E-59EB-4E1F-89CE-856C41C298AA}"/>
                </a:ext>
              </a:extLst>
            </p:cNvPr>
            <p:cNvSpPr txBox="1"/>
            <p:nvPr/>
          </p:nvSpPr>
          <p:spPr>
            <a:xfrm>
              <a:off x="5358187" y="3110404"/>
              <a:ext cx="1454301" cy="930609"/>
            </a:xfrm>
            <a:prstGeom prst="rect">
              <a:avLst/>
            </a:prstGeom>
            <a:noFill/>
          </p:spPr>
          <p:txBody>
            <a:bodyPr wrap="square" rtlCol="1">
              <a:spAutoFit/>
            </a:bodyPr>
            <a:lstStyle/>
            <a:p>
              <a:pPr algn="r">
                <a:lnSpc>
                  <a:spcPct val="150000"/>
                </a:lnSpc>
              </a:pPr>
              <a:r>
                <a:rPr lang="ar-DZ" sz="1400" b="1" dirty="0" smtClean="0">
                  <a:solidFill>
                    <a:schemeClr val="bg1">
                      <a:lumMod val="50000"/>
                    </a:schemeClr>
                  </a:solidFill>
                  <a:latin typeface="29LT Bukra Bold Italic" panose="000B0903020204020204" pitchFamily="34" charset="-78"/>
                  <a:cs typeface="29LT Bukra Bold Italic" panose="000B0903020204020204" pitchFamily="34" charset="-78"/>
                </a:rPr>
                <a:t>-أن يصبر حتى يتوافر</a:t>
              </a:r>
            </a:p>
            <a:p>
              <a:pPr algn="r">
                <a:lnSpc>
                  <a:spcPct val="150000"/>
                </a:lnSpc>
              </a:pPr>
              <a:r>
                <a:rPr lang="ar-DZ" sz="1400" b="1" dirty="0" smtClean="0">
                  <a:solidFill>
                    <a:schemeClr val="bg1">
                      <a:lumMod val="50000"/>
                    </a:schemeClr>
                  </a:solidFill>
                  <a:latin typeface="29LT Bukra Bold Italic" panose="000B0903020204020204" pitchFamily="34" charset="-78"/>
                  <a:cs typeface="29LT Bukra Bold Italic" panose="000B0903020204020204" pitchFamily="34" charset="-78"/>
                </a:rPr>
                <a:t>-أن يفسخ العقد,</a:t>
              </a:r>
            </a:p>
            <a:p>
              <a:pPr algn="r">
                <a:lnSpc>
                  <a:spcPct val="150000"/>
                </a:lnSpc>
              </a:pPr>
              <a:r>
                <a:rPr lang="ar-DZ" sz="1400" b="1" dirty="0" smtClean="0">
                  <a:solidFill>
                    <a:schemeClr val="bg1">
                      <a:lumMod val="50000"/>
                    </a:schemeClr>
                  </a:solidFill>
                  <a:latin typeface="29LT Bukra Bold Italic" panose="000B0903020204020204" pitchFamily="34" charset="-78"/>
                  <a:cs typeface="29LT Bukra Bold Italic" panose="000B0903020204020204" pitchFamily="34" charset="-78"/>
                </a:rPr>
                <a:t>-يجوز الاستبدال,</a:t>
              </a:r>
            </a:p>
          </p:txBody>
        </p:sp>
        <p:sp>
          <p:nvSpPr>
            <p:cNvPr id="97" name="مربع نص 96">
              <a:extLst>
                <a:ext uri="{FF2B5EF4-FFF2-40B4-BE49-F238E27FC236}">
                  <a16:creationId xmlns:a16="http://schemas.microsoft.com/office/drawing/2014/main" xmlns="" id="{4ADAE2E0-5013-416C-9D29-E0079A95A224}"/>
                </a:ext>
              </a:extLst>
            </p:cNvPr>
            <p:cNvSpPr txBox="1"/>
            <p:nvPr/>
          </p:nvSpPr>
          <p:spPr>
            <a:xfrm>
              <a:off x="5892428" y="1303951"/>
              <a:ext cx="376518" cy="707886"/>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29LT Bukra Bold Italic" panose="000B0903020204020204" pitchFamily="34" charset="-78"/>
                </a:rPr>
                <a:t>3</a:t>
              </a:r>
            </a:p>
          </p:txBody>
        </p:sp>
      </p:grpSp>
      <p:grpSp>
        <p:nvGrpSpPr>
          <p:cNvPr id="109" name="مجموعة 108">
            <a:extLst>
              <a:ext uri="{FF2B5EF4-FFF2-40B4-BE49-F238E27FC236}">
                <a16:creationId xmlns:a16="http://schemas.microsoft.com/office/drawing/2014/main" xmlns="" id="{DE72FC90-B0F4-431D-93A9-3691729CEFCF}"/>
              </a:ext>
            </a:extLst>
          </p:cNvPr>
          <p:cNvGrpSpPr/>
          <p:nvPr/>
        </p:nvGrpSpPr>
        <p:grpSpPr>
          <a:xfrm>
            <a:off x="3500894" y="213582"/>
            <a:ext cx="5190125" cy="1014401"/>
            <a:chOff x="3500894" y="213582"/>
            <a:chExt cx="5190125" cy="1014401"/>
          </a:xfrm>
        </p:grpSpPr>
        <p:grpSp>
          <p:nvGrpSpPr>
            <p:cNvPr id="108" name="مجموعة 107">
              <a:extLst>
                <a:ext uri="{FF2B5EF4-FFF2-40B4-BE49-F238E27FC236}">
                  <a16:creationId xmlns:a16="http://schemas.microsoft.com/office/drawing/2014/main" xmlns="" id="{DDA41936-1223-4E58-B2D8-490F425B51A9}"/>
                </a:ext>
              </a:extLst>
            </p:cNvPr>
            <p:cNvGrpSpPr/>
            <p:nvPr/>
          </p:nvGrpSpPr>
          <p:grpSpPr>
            <a:xfrm>
              <a:off x="3500894" y="213582"/>
              <a:ext cx="5190125" cy="1014401"/>
              <a:chOff x="3500894" y="213582"/>
              <a:chExt cx="5190125" cy="1014401"/>
            </a:xfrm>
          </p:grpSpPr>
          <p:sp>
            <p:nvSpPr>
              <p:cNvPr id="105" name="سداسي 104">
                <a:extLst>
                  <a:ext uri="{FF2B5EF4-FFF2-40B4-BE49-F238E27FC236}">
                    <a16:creationId xmlns:a16="http://schemas.microsoft.com/office/drawing/2014/main" xmlns="" id="{BADBB545-9E70-41EB-A2D2-BFF546BEBEFC}"/>
                  </a:ext>
                </a:extLst>
              </p:cNvPr>
              <p:cNvSpPr/>
              <p:nvPr/>
            </p:nvSpPr>
            <p:spPr>
              <a:xfrm>
                <a:off x="3500894" y="213582"/>
                <a:ext cx="5190125" cy="1014401"/>
              </a:xfrm>
              <a:prstGeom prst="hexagon">
                <a:avLst/>
              </a:prstGeom>
              <a:gradFill>
                <a:gsLst>
                  <a:gs pos="0">
                    <a:srgbClr val="FF9900"/>
                  </a:gs>
                  <a:gs pos="100000">
                    <a:srgbClr val="DA5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106" name="سداسي 105">
                <a:extLst>
                  <a:ext uri="{FF2B5EF4-FFF2-40B4-BE49-F238E27FC236}">
                    <a16:creationId xmlns:a16="http://schemas.microsoft.com/office/drawing/2014/main" xmlns="" id="{98F35985-4C44-4B9B-823D-0398476FEDC3}"/>
                  </a:ext>
                </a:extLst>
              </p:cNvPr>
              <p:cNvSpPr/>
              <p:nvPr/>
            </p:nvSpPr>
            <p:spPr>
              <a:xfrm>
                <a:off x="3569550" y="285480"/>
                <a:ext cx="5052812" cy="870604"/>
              </a:xfrm>
              <a:prstGeom prst="hexagon">
                <a:avLst/>
              </a:prstGeom>
              <a:noFill/>
              <a:ln w="285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grpSp>
        <p:sp>
          <p:nvSpPr>
            <p:cNvPr id="107" name="مربع نص 106">
              <a:extLst>
                <a:ext uri="{FF2B5EF4-FFF2-40B4-BE49-F238E27FC236}">
                  <a16:creationId xmlns:a16="http://schemas.microsoft.com/office/drawing/2014/main" xmlns="" id="{FDD15729-A40D-4E10-A75D-619F92C5D219}"/>
                </a:ext>
              </a:extLst>
            </p:cNvPr>
            <p:cNvSpPr txBox="1"/>
            <p:nvPr/>
          </p:nvSpPr>
          <p:spPr>
            <a:xfrm>
              <a:off x="3900087" y="489950"/>
              <a:ext cx="4391739" cy="646331"/>
            </a:xfrm>
            <a:prstGeom prst="rect">
              <a:avLst/>
            </a:prstGeom>
            <a:noFill/>
          </p:spPr>
          <p:txBody>
            <a:bodyPr wrap="square" rtlCol="1">
              <a:spAutoFit/>
            </a:bodyPr>
            <a:lstStyle/>
            <a:p>
              <a:pPr algn="ctr"/>
              <a:r>
                <a:rPr lang="ar-DZ" sz="3600" b="1" dirty="0" smtClean="0">
                  <a:solidFill>
                    <a:schemeClr val="bg1"/>
                  </a:solidFill>
                  <a:latin typeface="Arial" panose="020B0604020202020204" pitchFamily="34" charset="0"/>
                  <a:cs typeface="Arial" panose="020B0604020202020204" pitchFamily="34" charset="0"/>
                </a:rPr>
                <a:t>تسليم المسلم فيه</a:t>
              </a:r>
              <a:endParaRPr lang="ar-MA" sz="3600" b="1" dirty="0">
                <a:solidFill>
                  <a:schemeClr val="bg1"/>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048794062"/>
      </p:ext>
    </p:extLst>
  </p:cSld>
  <p:clrMapOvr>
    <a:masterClrMapping/>
  </p:clrMapOvr>
  <mc:AlternateContent xmlns:mc="http://schemas.openxmlformats.org/markup-compatibility/2006" xmlns:p14="http://schemas.microsoft.com/office/powerpoint/2010/main">
    <mc:Choice Requires="p14">
      <p:transition spd="slow" p14:dur="2000" advTm="115501"/>
    </mc:Choice>
    <mc:Fallback xmlns="">
      <p:transition spd="slow" advTm="1155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ppt_w</p:attrName>
                                        </p:attrNameLst>
                                      </p:cBhvr>
                                      <p:tavLst>
                                        <p:tav tm="0">
                                          <p:val>
                                            <p:fltVal val="0"/>
                                          </p:val>
                                        </p:tav>
                                        <p:tav tm="100000">
                                          <p:val>
                                            <p:strVal val="#ppt_w"/>
                                          </p:val>
                                        </p:tav>
                                      </p:tavLst>
                                    </p:anim>
                                    <p:anim calcmode="lin" valueType="num">
                                      <p:cBhvr>
                                        <p:cTn id="8" dur="1000" fill="hold"/>
                                        <p:tgtEl>
                                          <p:spTgt spid="109"/>
                                        </p:tgtEl>
                                        <p:attrNameLst>
                                          <p:attrName>ppt_h</p:attrName>
                                        </p:attrNameLst>
                                      </p:cBhvr>
                                      <p:tavLst>
                                        <p:tav tm="0">
                                          <p:val>
                                            <p:fltVal val="0"/>
                                          </p:val>
                                        </p:tav>
                                        <p:tav tm="100000">
                                          <p:val>
                                            <p:strVal val="#ppt_h"/>
                                          </p:val>
                                        </p:tav>
                                      </p:tavLst>
                                    </p:anim>
                                    <p:animEffect transition="in" filter="fade">
                                      <p:cBhvr>
                                        <p:cTn id="9" dur="1000"/>
                                        <p:tgtEl>
                                          <p:spTgt spid="10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900" decel="100000" fill="hold"/>
                                        <p:tgtEl>
                                          <p:spTgt spid="10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anim calcmode="lin" valueType="num">
                                      <p:cBhvr>
                                        <p:cTn id="23" dur="1000" fill="hold"/>
                                        <p:tgtEl>
                                          <p:spTgt spid="103"/>
                                        </p:tgtEl>
                                        <p:attrNameLst>
                                          <p:attrName>ppt_x</p:attrName>
                                        </p:attrNameLst>
                                      </p:cBhvr>
                                      <p:tavLst>
                                        <p:tav tm="0">
                                          <p:val>
                                            <p:strVal val="#ppt_x"/>
                                          </p:val>
                                        </p:tav>
                                        <p:tav tm="100000">
                                          <p:val>
                                            <p:strVal val="#ppt_x"/>
                                          </p:val>
                                        </p:tav>
                                      </p:tavLst>
                                    </p:anim>
                                    <p:anim calcmode="lin" valueType="num">
                                      <p:cBhvr>
                                        <p:cTn id="24" dur="900" decel="100000" fill="hold"/>
                                        <p:tgtEl>
                                          <p:spTgt spid="10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1000"/>
                                        <p:tgtEl>
                                          <p:spTgt spid="102"/>
                                        </p:tgtEl>
                                      </p:cBhvr>
                                    </p:animEffect>
                                    <p:anim calcmode="lin" valueType="num">
                                      <p:cBhvr>
                                        <p:cTn id="31" dur="1000" fill="hold"/>
                                        <p:tgtEl>
                                          <p:spTgt spid="102"/>
                                        </p:tgtEl>
                                        <p:attrNameLst>
                                          <p:attrName>ppt_x</p:attrName>
                                        </p:attrNameLst>
                                      </p:cBhvr>
                                      <p:tavLst>
                                        <p:tav tm="0">
                                          <p:val>
                                            <p:strVal val="#ppt_x"/>
                                          </p:val>
                                        </p:tav>
                                        <p:tav tm="100000">
                                          <p:val>
                                            <p:strVal val="#ppt_x"/>
                                          </p:val>
                                        </p:tav>
                                      </p:tavLst>
                                    </p:anim>
                                    <p:anim calcmode="lin" valueType="num">
                                      <p:cBhvr>
                                        <p:cTn id="32" dur="900" decel="100000" fill="hold"/>
                                        <p:tgtEl>
                                          <p:spTgt spid="10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مجموعة 57">
            <a:extLst>
              <a:ext uri="{FF2B5EF4-FFF2-40B4-BE49-F238E27FC236}">
                <a16:creationId xmlns:a16="http://schemas.microsoft.com/office/drawing/2014/main" xmlns="" id="{86721566-5E90-44DC-A3A5-13C63279A679}"/>
              </a:ext>
            </a:extLst>
          </p:cNvPr>
          <p:cNvGrpSpPr/>
          <p:nvPr/>
        </p:nvGrpSpPr>
        <p:grpSpPr>
          <a:xfrm>
            <a:off x="5954241" y="851435"/>
            <a:ext cx="3668928" cy="1802348"/>
            <a:chOff x="4182360" y="1209266"/>
            <a:chExt cx="5299562" cy="2603391"/>
          </a:xfrm>
          <a:solidFill>
            <a:schemeClr val="tx1"/>
          </a:solidFill>
        </p:grpSpPr>
        <p:sp>
          <p:nvSpPr>
            <p:cNvPr id="53" name="مستطيل: زوايا علوية مستديرة 52">
              <a:extLst>
                <a:ext uri="{FF2B5EF4-FFF2-40B4-BE49-F238E27FC236}">
                  <a16:creationId xmlns:a16="http://schemas.microsoft.com/office/drawing/2014/main" xmlns="" id="{65EBD8A4-234F-460B-891A-DDD513E03984}"/>
                </a:ext>
              </a:extLst>
            </p:cNvPr>
            <p:cNvSpPr/>
            <p:nvPr/>
          </p:nvSpPr>
          <p:spPr>
            <a:xfrm rot="15903386">
              <a:off x="5731267" y="775809"/>
              <a:ext cx="1490869" cy="4582827"/>
            </a:xfrm>
            <a:prstGeom prst="round2Same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sz="1246"/>
            </a:p>
          </p:txBody>
        </p:sp>
        <p:grpSp>
          <p:nvGrpSpPr>
            <p:cNvPr id="23" name="مجموعة 22">
              <a:extLst>
                <a:ext uri="{FF2B5EF4-FFF2-40B4-BE49-F238E27FC236}">
                  <a16:creationId xmlns:a16="http://schemas.microsoft.com/office/drawing/2014/main" xmlns="" id="{069DB593-D915-4EB1-A7C3-085A6D0AC946}"/>
                </a:ext>
              </a:extLst>
            </p:cNvPr>
            <p:cNvGrpSpPr/>
            <p:nvPr/>
          </p:nvGrpSpPr>
          <p:grpSpPr>
            <a:xfrm>
              <a:off x="4182360" y="1209266"/>
              <a:ext cx="5299562" cy="2083903"/>
              <a:chOff x="8515827" y="1308656"/>
              <a:chExt cx="5299562" cy="2083903"/>
            </a:xfrm>
            <a:grpFill/>
          </p:grpSpPr>
          <p:grpSp>
            <p:nvGrpSpPr>
              <p:cNvPr id="21" name="مجموعة 20">
                <a:extLst>
                  <a:ext uri="{FF2B5EF4-FFF2-40B4-BE49-F238E27FC236}">
                    <a16:creationId xmlns:a16="http://schemas.microsoft.com/office/drawing/2014/main" xmlns="" id="{8AA044BA-9790-4CFD-893B-5AE23AB75416}"/>
                  </a:ext>
                </a:extLst>
              </p:cNvPr>
              <p:cNvGrpSpPr/>
              <p:nvPr/>
            </p:nvGrpSpPr>
            <p:grpSpPr>
              <a:xfrm>
                <a:off x="8525766" y="1308656"/>
                <a:ext cx="5289623" cy="2083903"/>
                <a:chOff x="4212183" y="1308656"/>
                <a:chExt cx="5289623" cy="2083903"/>
              </a:xfrm>
              <a:grpFill/>
            </p:grpSpPr>
            <p:grpSp>
              <p:nvGrpSpPr>
                <p:cNvPr id="18" name="مجموعة 17">
                  <a:extLst>
                    <a:ext uri="{FF2B5EF4-FFF2-40B4-BE49-F238E27FC236}">
                      <a16:creationId xmlns:a16="http://schemas.microsoft.com/office/drawing/2014/main" xmlns="" id="{BDB70351-6A81-48F9-97AF-5FEDE8000FD2}"/>
                    </a:ext>
                  </a:extLst>
                </p:cNvPr>
                <p:cNvGrpSpPr/>
                <p:nvPr/>
              </p:nvGrpSpPr>
              <p:grpSpPr>
                <a:xfrm>
                  <a:off x="4212183" y="1308656"/>
                  <a:ext cx="5289623" cy="2083903"/>
                  <a:chOff x="3695351" y="1308656"/>
                  <a:chExt cx="5289623" cy="2083903"/>
                </a:xfrm>
                <a:grpFill/>
              </p:grpSpPr>
              <p:sp>
                <p:nvSpPr>
                  <p:cNvPr id="12" name="مستطيل: زوايا علوية مستديرة 11">
                    <a:extLst>
                      <a:ext uri="{FF2B5EF4-FFF2-40B4-BE49-F238E27FC236}">
                        <a16:creationId xmlns:a16="http://schemas.microsoft.com/office/drawing/2014/main" xmlns="" id="{06EA2ADB-C7EC-4BF2-9F1C-80963D0F8D16}"/>
                      </a:ext>
                    </a:extLst>
                  </p:cNvPr>
                  <p:cNvSpPr/>
                  <p:nvPr/>
                </p:nvSpPr>
                <p:spPr>
                  <a:xfrm rot="16200000">
                    <a:off x="5298211" y="-294204"/>
                    <a:ext cx="2083903" cy="52896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sz="1246"/>
                  </a:p>
                </p:txBody>
              </p:sp>
              <p:sp>
                <p:nvSpPr>
                  <p:cNvPr id="17" name="شكل حر: شكل 16">
                    <a:extLst>
                      <a:ext uri="{FF2B5EF4-FFF2-40B4-BE49-F238E27FC236}">
                        <a16:creationId xmlns:a16="http://schemas.microsoft.com/office/drawing/2014/main" xmlns="" id="{18923B32-F08D-4122-B690-97CA78E8E1C8}"/>
                      </a:ext>
                    </a:extLst>
                  </p:cNvPr>
                  <p:cNvSpPr/>
                  <p:nvPr/>
                </p:nvSpPr>
                <p:spPr>
                  <a:xfrm>
                    <a:off x="3695351" y="1308656"/>
                    <a:ext cx="956162" cy="2083903"/>
                  </a:xfrm>
                  <a:custGeom>
                    <a:avLst/>
                    <a:gdLst>
                      <a:gd name="connsiteX0" fmla="*/ 347324 w 956162"/>
                      <a:gd name="connsiteY0" fmla="*/ 0 h 2083903"/>
                      <a:gd name="connsiteX1" fmla="*/ 956162 w 956162"/>
                      <a:gd name="connsiteY1" fmla="*/ 0 h 2083903"/>
                      <a:gd name="connsiteX2" fmla="*/ 956162 w 956162"/>
                      <a:gd name="connsiteY2" fmla="*/ 2083903 h 2083903"/>
                      <a:gd name="connsiteX3" fmla="*/ 347324 w 956162"/>
                      <a:gd name="connsiteY3" fmla="*/ 2083903 h 2083903"/>
                      <a:gd name="connsiteX4" fmla="*/ 0 w 956162"/>
                      <a:gd name="connsiteY4" fmla="*/ 1736579 h 2083903"/>
                      <a:gd name="connsiteX5" fmla="*/ 0 w 956162"/>
                      <a:gd name="connsiteY5" fmla="*/ 347324 h 2083903"/>
                      <a:gd name="connsiteX6" fmla="*/ 347324 w 956162"/>
                      <a:gd name="connsiteY6" fmla="*/ 0 h 20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62" h="2083903">
                        <a:moveTo>
                          <a:pt x="347324" y="0"/>
                        </a:moveTo>
                        <a:lnTo>
                          <a:pt x="956162" y="0"/>
                        </a:lnTo>
                        <a:lnTo>
                          <a:pt x="956162" y="2083903"/>
                        </a:lnTo>
                        <a:lnTo>
                          <a:pt x="347324" y="2083903"/>
                        </a:lnTo>
                        <a:cubicBezTo>
                          <a:pt x="155502" y="2083903"/>
                          <a:pt x="0" y="1928401"/>
                          <a:pt x="0" y="1736579"/>
                        </a:cubicBezTo>
                        <a:lnTo>
                          <a:pt x="0" y="347324"/>
                        </a:lnTo>
                        <a:cubicBezTo>
                          <a:pt x="0" y="155502"/>
                          <a:pt x="155502" y="0"/>
                          <a:pt x="3473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dirty="0"/>
                  </a:p>
                </p:txBody>
              </p:sp>
            </p:grpSp>
            <p:sp>
              <p:nvSpPr>
                <p:cNvPr id="19" name="مربع نص 18">
                  <a:extLst>
                    <a:ext uri="{FF2B5EF4-FFF2-40B4-BE49-F238E27FC236}">
                      <a16:creationId xmlns:a16="http://schemas.microsoft.com/office/drawing/2014/main" xmlns="" id="{D41ADD81-2F98-4F73-B37B-240D26CEE8AE}"/>
                    </a:ext>
                  </a:extLst>
                </p:cNvPr>
                <p:cNvSpPr txBox="1"/>
                <p:nvPr/>
              </p:nvSpPr>
              <p:spPr>
                <a:xfrm>
                  <a:off x="5367130" y="1935109"/>
                  <a:ext cx="3975652" cy="502824"/>
                </a:xfrm>
                <a:prstGeom prst="rect">
                  <a:avLst/>
                </a:prstGeom>
                <a:grpFill/>
              </p:spPr>
              <p:txBody>
                <a:bodyPr wrap="square" rtlCol="1">
                  <a:spAutoFit/>
                </a:bodyPr>
                <a:lstStyle/>
                <a:p>
                  <a:pPr algn="ctr"/>
                  <a:r>
                    <a:rPr lang="ar-DZ" sz="1662" dirty="0" smtClean="0">
                      <a:solidFill>
                        <a:srgbClr val="67B233"/>
                      </a:solidFill>
                      <a:latin typeface="29LT Bukra Bold Italic" panose="000B0903020204020204" pitchFamily="34" charset="-78"/>
                      <a:cs typeface="29LT Bukra Bold Italic" panose="000B0903020204020204" pitchFamily="34" charset="-78"/>
                    </a:rPr>
                    <a:t>8-10-11-30-20-27</a:t>
                  </a:r>
                  <a:endParaRPr lang="ar-MA" sz="1662" dirty="0">
                    <a:solidFill>
                      <a:srgbClr val="67B233"/>
                    </a:solidFill>
                    <a:latin typeface="29LT Bukra Bold Italic" panose="000B0903020204020204" pitchFamily="34" charset="-78"/>
                    <a:cs typeface="29LT Bukra Bold Italic" panose="000B0903020204020204" pitchFamily="34" charset="-78"/>
                  </a:endParaRPr>
                </a:p>
              </p:txBody>
            </p:sp>
          </p:grpSp>
          <p:sp>
            <p:nvSpPr>
              <p:cNvPr id="22" name="مربع نص 21">
                <a:extLst>
                  <a:ext uri="{FF2B5EF4-FFF2-40B4-BE49-F238E27FC236}">
                    <a16:creationId xmlns:a16="http://schemas.microsoft.com/office/drawing/2014/main" xmlns="" id="{19D9056D-D6B9-4D0F-BA69-4C339EA9665B}"/>
                  </a:ext>
                </a:extLst>
              </p:cNvPr>
              <p:cNvSpPr txBox="1"/>
              <p:nvPr/>
            </p:nvSpPr>
            <p:spPr>
              <a:xfrm>
                <a:off x="8515827" y="1935109"/>
                <a:ext cx="937285" cy="810407"/>
              </a:xfrm>
              <a:prstGeom prst="rect">
                <a:avLst/>
              </a:prstGeom>
              <a:grpFill/>
            </p:spPr>
            <p:txBody>
              <a:bodyPr wrap="square" rtlCol="1">
                <a:spAutoFit/>
              </a:bodyPr>
              <a:lstStyle/>
              <a:p>
                <a:r>
                  <a:rPr lang="ar-MA" sz="3046" dirty="0">
                    <a:solidFill>
                      <a:schemeClr val="bg1"/>
                    </a:solidFill>
                    <a:latin typeface="29LT Bukra Bold Italic" panose="000B0903020204020204" pitchFamily="34" charset="-78"/>
                    <a:cs typeface="29LT Bukra Bold Italic" panose="000B0903020204020204" pitchFamily="34" charset="-78"/>
                  </a:rPr>
                  <a:t>01</a:t>
                </a:r>
              </a:p>
            </p:txBody>
          </p:sp>
        </p:grpSp>
      </p:grpSp>
      <p:grpSp>
        <p:nvGrpSpPr>
          <p:cNvPr id="66" name="مجموعة 65">
            <a:extLst>
              <a:ext uri="{FF2B5EF4-FFF2-40B4-BE49-F238E27FC236}">
                <a16:creationId xmlns:a16="http://schemas.microsoft.com/office/drawing/2014/main" xmlns="" id="{EFCBA3F1-EC61-41AB-92FA-225714AE7329}"/>
              </a:ext>
            </a:extLst>
          </p:cNvPr>
          <p:cNvGrpSpPr/>
          <p:nvPr/>
        </p:nvGrpSpPr>
        <p:grpSpPr>
          <a:xfrm>
            <a:off x="6261482" y="697571"/>
            <a:ext cx="3619372" cy="1699593"/>
            <a:chOff x="8805068" y="1023734"/>
            <a:chExt cx="5227982" cy="2454967"/>
          </a:xfrm>
          <a:solidFill>
            <a:schemeClr val="bg1"/>
          </a:solidFill>
          <a:effectLst>
            <a:outerShdw blurRad="50800" dist="50800" dir="8100000" algn="tr" rotWithShape="0">
              <a:prstClr val="black">
                <a:alpha val="40000"/>
              </a:prstClr>
            </a:outerShdw>
          </a:effectLst>
        </p:grpSpPr>
        <p:grpSp>
          <p:nvGrpSpPr>
            <p:cNvPr id="24" name="مجموعة 23">
              <a:extLst>
                <a:ext uri="{FF2B5EF4-FFF2-40B4-BE49-F238E27FC236}">
                  <a16:creationId xmlns:a16="http://schemas.microsoft.com/office/drawing/2014/main" xmlns="" id="{EBE37766-7BCE-49C1-BC2D-86E5C919CF98}"/>
                </a:ext>
              </a:extLst>
            </p:cNvPr>
            <p:cNvGrpSpPr/>
            <p:nvPr/>
          </p:nvGrpSpPr>
          <p:grpSpPr>
            <a:xfrm>
              <a:off x="8805068" y="1023734"/>
              <a:ext cx="5227982" cy="2454967"/>
              <a:chOff x="8805068" y="1123124"/>
              <a:chExt cx="5227982" cy="2454967"/>
            </a:xfrm>
            <a:grpFill/>
          </p:grpSpPr>
          <p:sp>
            <p:nvSpPr>
              <p:cNvPr id="10" name="شكل حر: شكل 9">
                <a:extLst>
                  <a:ext uri="{FF2B5EF4-FFF2-40B4-BE49-F238E27FC236}">
                    <a16:creationId xmlns:a16="http://schemas.microsoft.com/office/drawing/2014/main" xmlns="" id="{12D9FC37-9EE4-4B3F-AF83-015B313E7D38}"/>
                  </a:ext>
                </a:extLst>
              </p:cNvPr>
              <p:cNvSpPr/>
              <p:nvPr/>
            </p:nvSpPr>
            <p:spPr>
              <a:xfrm rot="5400000">
                <a:off x="10191575" y="-263383"/>
                <a:ext cx="2454967" cy="5227982"/>
              </a:xfrm>
              <a:custGeom>
                <a:avLst/>
                <a:gdLst>
                  <a:gd name="connsiteX0" fmla="*/ 0 w 2454967"/>
                  <a:gd name="connsiteY0" fmla="*/ 5227982 h 5227982"/>
                  <a:gd name="connsiteX1" fmla="*/ 0 w 2454967"/>
                  <a:gd name="connsiteY1" fmla="*/ 401018 h 5227982"/>
                  <a:gd name="connsiteX2" fmla="*/ 401019 w 2454967"/>
                  <a:gd name="connsiteY2" fmla="*/ 0 h 5227982"/>
                  <a:gd name="connsiteX3" fmla="*/ 2053948 w 2454967"/>
                  <a:gd name="connsiteY3" fmla="*/ 0 h 5227982"/>
                  <a:gd name="connsiteX4" fmla="*/ 2454967 w 2454967"/>
                  <a:gd name="connsiteY4" fmla="*/ 401018 h 5227982"/>
                  <a:gd name="connsiteX5" fmla="*/ 2454967 w 2454967"/>
                  <a:gd name="connsiteY5" fmla="*/ 5227982 h 5227982"/>
                  <a:gd name="connsiteX6" fmla="*/ 1873527 w 2454967"/>
                  <a:gd name="connsiteY6" fmla="*/ 5227982 h 5227982"/>
                  <a:gd name="connsiteX7" fmla="*/ 1227483 w 2454967"/>
                  <a:gd name="connsiteY7" fmla="*/ 4581938 h 5227982"/>
                  <a:gd name="connsiteX8" fmla="*/ 581439 w 2454967"/>
                  <a:gd name="connsiteY8" fmla="*/ 5227982 h 52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67" h="5227982">
                    <a:moveTo>
                      <a:pt x="0" y="5227982"/>
                    </a:moveTo>
                    <a:lnTo>
                      <a:pt x="0" y="401018"/>
                    </a:lnTo>
                    <a:cubicBezTo>
                      <a:pt x="0" y="179542"/>
                      <a:pt x="179542" y="0"/>
                      <a:pt x="401019" y="0"/>
                    </a:cubicBezTo>
                    <a:lnTo>
                      <a:pt x="2053948" y="0"/>
                    </a:lnTo>
                    <a:cubicBezTo>
                      <a:pt x="2275425" y="0"/>
                      <a:pt x="2454967" y="179542"/>
                      <a:pt x="2454967" y="401018"/>
                    </a:cubicBezTo>
                    <a:lnTo>
                      <a:pt x="2454967" y="5227982"/>
                    </a:lnTo>
                    <a:lnTo>
                      <a:pt x="1873527" y="5227982"/>
                    </a:lnTo>
                    <a:cubicBezTo>
                      <a:pt x="1873527" y="4871182"/>
                      <a:pt x="1584283" y="4581938"/>
                      <a:pt x="1227483" y="4581938"/>
                    </a:cubicBezTo>
                    <a:cubicBezTo>
                      <a:pt x="870683" y="4581938"/>
                      <a:pt x="581439" y="4871182"/>
                      <a:pt x="581439" y="52279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a:p>
            </p:txBody>
          </p:sp>
          <p:sp>
            <p:nvSpPr>
              <p:cNvPr id="11" name="شكل حر: شكل 10">
                <a:extLst>
                  <a:ext uri="{FF2B5EF4-FFF2-40B4-BE49-F238E27FC236}">
                    <a16:creationId xmlns:a16="http://schemas.microsoft.com/office/drawing/2014/main" xmlns="" id="{4F82932B-6400-4D91-8262-BCFB3B4A71E9}"/>
                  </a:ext>
                </a:extLst>
              </p:cNvPr>
              <p:cNvSpPr/>
              <p:nvPr/>
            </p:nvSpPr>
            <p:spPr>
              <a:xfrm rot="5400000">
                <a:off x="10288158" y="-174433"/>
                <a:ext cx="2083903" cy="5050083"/>
              </a:xfrm>
              <a:custGeom>
                <a:avLst/>
                <a:gdLst>
                  <a:gd name="connsiteX0" fmla="*/ 0 w 2083903"/>
                  <a:gd name="connsiteY0" fmla="*/ 5050083 h 5050083"/>
                  <a:gd name="connsiteX1" fmla="*/ 0 w 2083903"/>
                  <a:gd name="connsiteY1" fmla="*/ 340406 h 5050083"/>
                  <a:gd name="connsiteX2" fmla="*/ 340406 w 2083903"/>
                  <a:gd name="connsiteY2" fmla="*/ 0 h 5050083"/>
                  <a:gd name="connsiteX3" fmla="*/ 1743497 w 2083903"/>
                  <a:gd name="connsiteY3" fmla="*/ 0 h 5050083"/>
                  <a:gd name="connsiteX4" fmla="*/ 2083903 w 2083903"/>
                  <a:gd name="connsiteY4" fmla="*/ 340406 h 5050083"/>
                  <a:gd name="connsiteX5" fmla="*/ 2083903 w 2083903"/>
                  <a:gd name="connsiteY5" fmla="*/ 5050083 h 5050083"/>
                  <a:gd name="connsiteX6" fmla="*/ 1687995 w 2083903"/>
                  <a:gd name="connsiteY6" fmla="*/ 5050083 h 5050083"/>
                  <a:gd name="connsiteX7" fmla="*/ 1674870 w 2083903"/>
                  <a:gd name="connsiteY7" fmla="*/ 4919885 h 5050083"/>
                  <a:gd name="connsiteX8" fmla="*/ 1041951 w 2083903"/>
                  <a:gd name="connsiteY8" fmla="*/ 4404041 h 5050083"/>
                  <a:gd name="connsiteX9" fmla="*/ 409032 w 2083903"/>
                  <a:gd name="connsiteY9" fmla="*/ 4919885 h 5050083"/>
                  <a:gd name="connsiteX10" fmla="*/ 395907 w 2083903"/>
                  <a:gd name="connsiteY10" fmla="*/ 5050083 h 50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3903" h="5050083">
                    <a:moveTo>
                      <a:pt x="0" y="5050083"/>
                    </a:moveTo>
                    <a:lnTo>
                      <a:pt x="0" y="340406"/>
                    </a:lnTo>
                    <a:cubicBezTo>
                      <a:pt x="0" y="152405"/>
                      <a:pt x="152405" y="0"/>
                      <a:pt x="340406" y="0"/>
                    </a:cubicBezTo>
                    <a:lnTo>
                      <a:pt x="1743497" y="0"/>
                    </a:lnTo>
                    <a:cubicBezTo>
                      <a:pt x="1931498" y="0"/>
                      <a:pt x="2083903" y="152405"/>
                      <a:pt x="2083903" y="340406"/>
                    </a:cubicBezTo>
                    <a:lnTo>
                      <a:pt x="2083903" y="5050083"/>
                    </a:lnTo>
                    <a:lnTo>
                      <a:pt x="1687995" y="5050083"/>
                    </a:lnTo>
                    <a:lnTo>
                      <a:pt x="1674870" y="4919885"/>
                    </a:lnTo>
                    <a:cubicBezTo>
                      <a:pt x="1614628" y="4625493"/>
                      <a:pt x="1354151" y="4404041"/>
                      <a:pt x="1041951" y="4404041"/>
                    </a:cubicBezTo>
                    <a:cubicBezTo>
                      <a:pt x="729751" y="4404041"/>
                      <a:pt x="469274" y="4625493"/>
                      <a:pt x="409032" y="4919885"/>
                    </a:cubicBezTo>
                    <a:lnTo>
                      <a:pt x="395907" y="5050083"/>
                    </a:lnTo>
                    <a:close/>
                  </a:path>
                </a:pathLst>
              </a:cu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a:p>
            </p:txBody>
          </p:sp>
        </p:grpSp>
        <p:sp>
          <p:nvSpPr>
            <p:cNvPr id="20" name="مربع نص 19">
              <a:extLst>
                <a:ext uri="{FF2B5EF4-FFF2-40B4-BE49-F238E27FC236}">
                  <a16:creationId xmlns:a16="http://schemas.microsoft.com/office/drawing/2014/main" xmlns="" id="{6B48CC3D-7887-42A5-AE50-ED36E2DA7313}"/>
                </a:ext>
              </a:extLst>
            </p:cNvPr>
            <p:cNvSpPr txBox="1"/>
            <p:nvPr/>
          </p:nvSpPr>
          <p:spPr>
            <a:xfrm>
              <a:off x="9690653" y="1868326"/>
              <a:ext cx="3975653" cy="748908"/>
            </a:xfrm>
            <a:prstGeom prst="rect">
              <a:avLst/>
            </a:prstGeom>
            <a:grpFill/>
          </p:spPr>
          <p:txBody>
            <a:bodyPr wrap="square" rtlCol="1">
              <a:spAutoFit/>
            </a:bodyPr>
            <a:lstStyle/>
            <a:p>
              <a:pPr algn="ctr"/>
              <a:r>
                <a:rPr lang="ar-DZ" sz="2769" dirty="0" smtClean="0">
                  <a:latin typeface="29LT Bukra Bold Italic" panose="000B0903020204020204" pitchFamily="34" charset="-78"/>
                  <a:cs typeface="29LT Bukra Bold Italic" panose="000B0903020204020204" pitchFamily="34" charset="-78"/>
                </a:rPr>
                <a:t>البيوع</a:t>
              </a:r>
              <a:endParaRPr lang="ar-MA" sz="2769" dirty="0">
                <a:latin typeface="29LT Bukra Bold Italic" panose="000B0903020204020204" pitchFamily="34" charset="-78"/>
                <a:cs typeface="29LT Bukra Bold Italic" panose="000B0903020204020204" pitchFamily="34" charset="-78"/>
              </a:endParaRPr>
            </a:p>
          </p:txBody>
        </p:sp>
      </p:grpSp>
      <p:grpSp>
        <p:nvGrpSpPr>
          <p:cNvPr id="57" name="مجموعة 56">
            <a:extLst>
              <a:ext uri="{FF2B5EF4-FFF2-40B4-BE49-F238E27FC236}">
                <a16:creationId xmlns:a16="http://schemas.microsoft.com/office/drawing/2014/main" xmlns="" id="{4FCA3FD2-04DE-4E0D-AA0D-BB0E288F9F96}"/>
              </a:ext>
            </a:extLst>
          </p:cNvPr>
          <p:cNvGrpSpPr/>
          <p:nvPr/>
        </p:nvGrpSpPr>
        <p:grpSpPr>
          <a:xfrm>
            <a:off x="1644674" y="2662584"/>
            <a:ext cx="8154108" cy="1808203"/>
            <a:chOff x="4100802" y="3890015"/>
            <a:chExt cx="11778155" cy="2611850"/>
          </a:xfrm>
        </p:grpSpPr>
        <p:sp>
          <p:nvSpPr>
            <p:cNvPr id="54" name="مستطيل: زوايا علوية مستديرة 53">
              <a:extLst>
                <a:ext uri="{FF2B5EF4-FFF2-40B4-BE49-F238E27FC236}">
                  <a16:creationId xmlns:a16="http://schemas.microsoft.com/office/drawing/2014/main" xmlns="" id="{83F4F86B-48E9-4187-9D70-298CDEEFF5B6}"/>
                </a:ext>
              </a:extLst>
            </p:cNvPr>
            <p:cNvSpPr/>
            <p:nvPr/>
          </p:nvSpPr>
          <p:spPr>
            <a:xfrm rot="15905445">
              <a:off x="5646781" y="3465017"/>
              <a:ext cx="1490869" cy="4582827"/>
            </a:xfrm>
            <a:prstGeom prst="round2SameRect">
              <a:avLst/>
            </a:prstGeom>
            <a:solidFill>
              <a:schemeClr val="tx1">
                <a:alpha val="3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sz="1246"/>
            </a:p>
          </p:txBody>
        </p:sp>
        <p:grpSp>
          <p:nvGrpSpPr>
            <p:cNvPr id="25" name="مجموعة 24">
              <a:extLst>
                <a:ext uri="{FF2B5EF4-FFF2-40B4-BE49-F238E27FC236}">
                  <a16:creationId xmlns:a16="http://schemas.microsoft.com/office/drawing/2014/main" xmlns="" id="{12EA0014-AD47-4B15-8CCC-45AEDCBA4A5D}"/>
                </a:ext>
              </a:extLst>
            </p:cNvPr>
            <p:cNvGrpSpPr/>
            <p:nvPr/>
          </p:nvGrpSpPr>
          <p:grpSpPr>
            <a:xfrm>
              <a:off x="10290146" y="3890015"/>
              <a:ext cx="5588811" cy="2226601"/>
              <a:chOff x="14613674" y="1279051"/>
              <a:chExt cx="5588811" cy="2226601"/>
            </a:xfrm>
          </p:grpSpPr>
          <p:grpSp>
            <p:nvGrpSpPr>
              <p:cNvPr id="26" name="مجموعة 25">
                <a:extLst>
                  <a:ext uri="{FF2B5EF4-FFF2-40B4-BE49-F238E27FC236}">
                    <a16:creationId xmlns:a16="http://schemas.microsoft.com/office/drawing/2014/main" xmlns="" id="{63213785-3DFF-46F0-BEA9-D10ABB701EA9}"/>
                  </a:ext>
                </a:extLst>
              </p:cNvPr>
              <p:cNvGrpSpPr/>
              <p:nvPr/>
            </p:nvGrpSpPr>
            <p:grpSpPr>
              <a:xfrm>
                <a:off x="14613674" y="1279051"/>
                <a:ext cx="5588811" cy="2226601"/>
                <a:chOff x="10300091" y="1279051"/>
                <a:chExt cx="5588811" cy="2226601"/>
              </a:xfrm>
            </p:grpSpPr>
            <p:grpSp>
              <p:nvGrpSpPr>
                <p:cNvPr id="28" name="مجموعة 27">
                  <a:extLst>
                    <a:ext uri="{FF2B5EF4-FFF2-40B4-BE49-F238E27FC236}">
                      <a16:creationId xmlns:a16="http://schemas.microsoft.com/office/drawing/2014/main" xmlns="" id="{B1B2E355-4842-48AE-85AC-828702CAE963}"/>
                    </a:ext>
                  </a:extLst>
                </p:cNvPr>
                <p:cNvGrpSpPr/>
                <p:nvPr/>
              </p:nvGrpSpPr>
              <p:grpSpPr>
                <a:xfrm>
                  <a:off x="10300091" y="1279051"/>
                  <a:ext cx="5588811" cy="2226601"/>
                  <a:chOff x="9783259" y="1279051"/>
                  <a:chExt cx="5588811" cy="2226601"/>
                </a:xfrm>
              </p:grpSpPr>
              <p:sp>
                <p:nvSpPr>
                  <p:cNvPr id="30" name="مستطيل: زوايا علوية مستديرة 29">
                    <a:extLst>
                      <a:ext uri="{FF2B5EF4-FFF2-40B4-BE49-F238E27FC236}">
                        <a16:creationId xmlns:a16="http://schemas.microsoft.com/office/drawing/2014/main" xmlns="" id="{238C6822-7519-4616-A336-6D8CC1ED5373}"/>
                      </a:ext>
                    </a:extLst>
                  </p:cNvPr>
                  <p:cNvSpPr/>
                  <p:nvPr/>
                </p:nvSpPr>
                <p:spPr>
                  <a:xfrm rot="16200000">
                    <a:off x="11685307" y="-323809"/>
                    <a:ext cx="2083904" cy="528962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sz="1246"/>
                  </a:p>
                </p:txBody>
              </p:sp>
              <p:sp>
                <p:nvSpPr>
                  <p:cNvPr id="31" name="شكل حر: شكل 30">
                    <a:extLst>
                      <a:ext uri="{FF2B5EF4-FFF2-40B4-BE49-F238E27FC236}">
                        <a16:creationId xmlns:a16="http://schemas.microsoft.com/office/drawing/2014/main" xmlns="" id="{6D85E30E-29F7-4DB3-9E49-96A651E4C0C0}"/>
                      </a:ext>
                    </a:extLst>
                  </p:cNvPr>
                  <p:cNvSpPr/>
                  <p:nvPr/>
                </p:nvSpPr>
                <p:spPr>
                  <a:xfrm>
                    <a:off x="9783259" y="1421749"/>
                    <a:ext cx="956161" cy="2083903"/>
                  </a:xfrm>
                  <a:custGeom>
                    <a:avLst/>
                    <a:gdLst>
                      <a:gd name="connsiteX0" fmla="*/ 347324 w 956162"/>
                      <a:gd name="connsiteY0" fmla="*/ 0 h 2083903"/>
                      <a:gd name="connsiteX1" fmla="*/ 956162 w 956162"/>
                      <a:gd name="connsiteY1" fmla="*/ 0 h 2083903"/>
                      <a:gd name="connsiteX2" fmla="*/ 956162 w 956162"/>
                      <a:gd name="connsiteY2" fmla="*/ 2083903 h 2083903"/>
                      <a:gd name="connsiteX3" fmla="*/ 347324 w 956162"/>
                      <a:gd name="connsiteY3" fmla="*/ 2083903 h 2083903"/>
                      <a:gd name="connsiteX4" fmla="*/ 0 w 956162"/>
                      <a:gd name="connsiteY4" fmla="*/ 1736579 h 2083903"/>
                      <a:gd name="connsiteX5" fmla="*/ 0 w 956162"/>
                      <a:gd name="connsiteY5" fmla="*/ 347324 h 2083903"/>
                      <a:gd name="connsiteX6" fmla="*/ 347324 w 956162"/>
                      <a:gd name="connsiteY6" fmla="*/ 0 h 20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62" h="2083903">
                        <a:moveTo>
                          <a:pt x="347324" y="0"/>
                        </a:moveTo>
                        <a:lnTo>
                          <a:pt x="956162" y="0"/>
                        </a:lnTo>
                        <a:lnTo>
                          <a:pt x="956162" y="2083903"/>
                        </a:lnTo>
                        <a:lnTo>
                          <a:pt x="347324" y="2083903"/>
                        </a:lnTo>
                        <a:cubicBezTo>
                          <a:pt x="155502" y="2083903"/>
                          <a:pt x="0" y="1928401"/>
                          <a:pt x="0" y="1736579"/>
                        </a:cubicBezTo>
                        <a:lnTo>
                          <a:pt x="0" y="347324"/>
                        </a:lnTo>
                        <a:cubicBezTo>
                          <a:pt x="0" y="155502"/>
                          <a:pt x="155502" y="0"/>
                          <a:pt x="347324" y="0"/>
                        </a:cubicBezTo>
                        <a:close/>
                      </a:path>
                    </a:pathLst>
                  </a:custGeom>
                  <a:solidFill>
                    <a:srgbClr val="6601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dirty="0"/>
                  </a:p>
                </p:txBody>
              </p:sp>
            </p:grpSp>
            <p:sp>
              <p:nvSpPr>
                <p:cNvPr id="29" name="مربع نص 28">
                  <a:extLst>
                    <a:ext uri="{FF2B5EF4-FFF2-40B4-BE49-F238E27FC236}">
                      <a16:creationId xmlns:a16="http://schemas.microsoft.com/office/drawing/2014/main" xmlns="" id="{C87A5E18-45D8-4136-B065-A37A80648977}"/>
                    </a:ext>
                  </a:extLst>
                </p:cNvPr>
                <p:cNvSpPr txBox="1"/>
                <p:nvPr/>
              </p:nvSpPr>
              <p:spPr>
                <a:xfrm>
                  <a:off x="11242855" y="1992946"/>
                  <a:ext cx="3975653" cy="872275"/>
                </a:xfrm>
                <a:prstGeom prst="rect">
                  <a:avLst/>
                </a:prstGeom>
                <a:noFill/>
              </p:spPr>
              <p:txBody>
                <a:bodyPr wrap="square" rtlCol="1">
                  <a:spAutoFit/>
                </a:bodyPr>
                <a:lstStyle/>
                <a:p>
                  <a:pPr algn="ctr"/>
                  <a:r>
                    <a:rPr lang="ar-DZ" sz="1662" dirty="0" smtClean="0">
                      <a:solidFill>
                        <a:srgbClr val="8601B0"/>
                      </a:solidFill>
                      <a:latin typeface="29LT Bukra Bold Italic" panose="000B0903020204020204" pitchFamily="34" charset="-78"/>
                      <a:cs typeface="29LT Bukra Bold Italic" panose="000B0903020204020204" pitchFamily="34" charset="-78"/>
                    </a:rPr>
                    <a:t>2-9-14-15-19-22-28-34-23-42-46</a:t>
                  </a:r>
                  <a:endParaRPr lang="ar-MA" sz="1662" dirty="0">
                    <a:solidFill>
                      <a:srgbClr val="8601B0"/>
                    </a:solidFill>
                    <a:latin typeface="29LT Bukra Bold Italic" panose="000B0903020204020204" pitchFamily="34" charset="-78"/>
                    <a:cs typeface="29LT Bukra Bold Italic" panose="000B0903020204020204" pitchFamily="34" charset="-78"/>
                  </a:endParaRPr>
                </a:p>
              </p:txBody>
            </p:sp>
          </p:grpSp>
          <p:sp>
            <p:nvSpPr>
              <p:cNvPr id="27" name="مربع نص 26">
                <a:extLst>
                  <a:ext uri="{FF2B5EF4-FFF2-40B4-BE49-F238E27FC236}">
                    <a16:creationId xmlns:a16="http://schemas.microsoft.com/office/drawing/2014/main" xmlns="" id="{8551BF4F-4A57-4A6B-AB7F-78D066D21C16}"/>
                  </a:ext>
                </a:extLst>
              </p:cNvPr>
              <p:cNvSpPr txBox="1"/>
              <p:nvPr/>
            </p:nvSpPr>
            <p:spPr>
              <a:xfrm>
                <a:off x="14686233" y="1949805"/>
                <a:ext cx="937286" cy="810408"/>
              </a:xfrm>
              <a:prstGeom prst="rect">
                <a:avLst/>
              </a:prstGeom>
              <a:noFill/>
            </p:spPr>
            <p:txBody>
              <a:bodyPr wrap="square" rtlCol="1">
                <a:spAutoFit/>
              </a:bodyPr>
              <a:lstStyle/>
              <a:p>
                <a:r>
                  <a:rPr lang="ar-MA" sz="3046" dirty="0">
                    <a:solidFill>
                      <a:schemeClr val="bg1"/>
                    </a:solidFill>
                    <a:latin typeface="29LT Bukra Bold Italic" panose="000B0903020204020204" pitchFamily="34" charset="-78"/>
                    <a:cs typeface="29LT Bukra Bold Italic" panose="000B0903020204020204" pitchFamily="34" charset="-78"/>
                  </a:rPr>
                  <a:t>02</a:t>
                </a:r>
              </a:p>
            </p:txBody>
          </p:sp>
        </p:grpSp>
      </p:grpSp>
      <p:grpSp>
        <p:nvGrpSpPr>
          <p:cNvPr id="56" name="مجموعة 55">
            <a:extLst>
              <a:ext uri="{FF2B5EF4-FFF2-40B4-BE49-F238E27FC236}">
                <a16:creationId xmlns:a16="http://schemas.microsoft.com/office/drawing/2014/main" xmlns="" id="{9D26F8C8-4E05-47A9-B48C-35EB274FCBCA}"/>
              </a:ext>
            </a:extLst>
          </p:cNvPr>
          <p:cNvGrpSpPr/>
          <p:nvPr/>
        </p:nvGrpSpPr>
        <p:grpSpPr>
          <a:xfrm>
            <a:off x="2503715" y="4600290"/>
            <a:ext cx="7295068" cy="1794984"/>
            <a:chOff x="4051112" y="6598361"/>
            <a:chExt cx="10479678" cy="2592755"/>
          </a:xfrm>
          <a:solidFill>
            <a:schemeClr val="tx1"/>
          </a:solidFill>
        </p:grpSpPr>
        <p:sp>
          <p:nvSpPr>
            <p:cNvPr id="55" name="مستطيل: زوايا علوية مستديرة 54">
              <a:extLst>
                <a:ext uri="{FF2B5EF4-FFF2-40B4-BE49-F238E27FC236}">
                  <a16:creationId xmlns:a16="http://schemas.microsoft.com/office/drawing/2014/main" xmlns="" id="{033686C6-B2B1-4C5E-8F92-083565CB757C}"/>
                </a:ext>
              </a:extLst>
            </p:cNvPr>
            <p:cNvSpPr/>
            <p:nvPr/>
          </p:nvSpPr>
          <p:spPr>
            <a:xfrm rot="15948727">
              <a:off x="5597091" y="6154268"/>
              <a:ext cx="1490869" cy="4582827"/>
            </a:xfrm>
            <a:prstGeom prst="round2SameRect">
              <a:avLst/>
            </a:prstGeom>
            <a:gr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sz="1246"/>
            </a:p>
          </p:txBody>
        </p:sp>
        <p:grpSp>
          <p:nvGrpSpPr>
            <p:cNvPr id="35" name="مجموعة 34">
              <a:extLst>
                <a:ext uri="{FF2B5EF4-FFF2-40B4-BE49-F238E27FC236}">
                  <a16:creationId xmlns:a16="http://schemas.microsoft.com/office/drawing/2014/main" xmlns="" id="{0F28CAE9-7F5F-4304-AF75-0F107C238CE9}"/>
                </a:ext>
              </a:extLst>
            </p:cNvPr>
            <p:cNvGrpSpPr/>
            <p:nvPr/>
          </p:nvGrpSpPr>
          <p:grpSpPr>
            <a:xfrm>
              <a:off x="9068877" y="6598361"/>
              <a:ext cx="5461913" cy="2117346"/>
              <a:chOff x="13382466" y="1277043"/>
              <a:chExt cx="5461913" cy="2117346"/>
            </a:xfrm>
            <a:grpFill/>
          </p:grpSpPr>
          <p:grpSp>
            <p:nvGrpSpPr>
              <p:cNvPr id="36" name="مجموعة 35">
                <a:extLst>
                  <a:ext uri="{FF2B5EF4-FFF2-40B4-BE49-F238E27FC236}">
                    <a16:creationId xmlns:a16="http://schemas.microsoft.com/office/drawing/2014/main" xmlns="" id="{1E29E191-81CD-41CF-81D7-FF81878865FF}"/>
                  </a:ext>
                </a:extLst>
              </p:cNvPr>
              <p:cNvGrpSpPr/>
              <p:nvPr/>
            </p:nvGrpSpPr>
            <p:grpSpPr>
              <a:xfrm>
                <a:off x="13382466" y="1277043"/>
                <a:ext cx="5461913" cy="2117346"/>
                <a:chOff x="9068883" y="1277043"/>
                <a:chExt cx="5461913" cy="2117346"/>
              </a:xfrm>
              <a:grpFill/>
            </p:grpSpPr>
            <p:grpSp>
              <p:nvGrpSpPr>
                <p:cNvPr id="38" name="مجموعة 37">
                  <a:extLst>
                    <a:ext uri="{FF2B5EF4-FFF2-40B4-BE49-F238E27FC236}">
                      <a16:creationId xmlns:a16="http://schemas.microsoft.com/office/drawing/2014/main" xmlns="" id="{5A71B166-3061-4BC1-81A6-7E119477097E}"/>
                    </a:ext>
                  </a:extLst>
                </p:cNvPr>
                <p:cNvGrpSpPr/>
                <p:nvPr/>
              </p:nvGrpSpPr>
              <p:grpSpPr>
                <a:xfrm>
                  <a:off x="9068883" y="1277043"/>
                  <a:ext cx="5461913" cy="2117346"/>
                  <a:chOff x="8552051" y="1277043"/>
                  <a:chExt cx="5461913" cy="2117346"/>
                </a:xfrm>
                <a:grpFill/>
              </p:grpSpPr>
              <p:sp>
                <p:nvSpPr>
                  <p:cNvPr id="40" name="مستطيل: زوايا علوية مستديرة 39">
                    <a:extLst>
                      <a:ext uri="{FF2B5EF4-FFF2-40B4-BE49-F238E27FC236}">
                        <a16:creationId xmlns:a16="http://schemas.microsoft.com/office/drawing/2014/main" xmlns="" id="{BFC82867-92AC-4103-87AD-194853182747}"/>
                      </a:ext>
                    </a:extLst>
                  </p:cNvPr>
                  <p:cNvSpPr/>
                  <p:nvPr/>
                </p:nvSpPr>
                <p:spPr>
                  <a:xfrm rot="16200000">
                    <a:off x="10327201" y="-325817"/>
                    <a:ext cx="2083903" cy="5289623"/>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sz="1246"/>
                  </a:p>
                </p:txBody>
              </p:sp>
              <p:sp>
                <p:nvSpPr>
                  <p:cNvPr id="41" name="شكل حر: شكل 40">
                    <a:extLst>
                      <a:ext uri="{FF2B5EF4-FFF2-40B4-BE49-F238E27FC236}">
                        <a16:creationId xmlns:a16="http://schemas.microsoft.com/office/drawing/2014/main" xmlns="" id="{EBF095A1-A3CE-418F-8522-B4804473B458}"/>
                      </a:ext>
                    </a:extLst>
                  </p:cNvPr>
                  <p:cNvSpPr/>
                  <p:nvPr/>
                </p:nvSpPr>
                <p:spPr>
                  <a:xfrm>
                    <a:off x="8552051" y="1310486"/>
                    <a:ext cx="956162" cy="2083903"/>
                  </a:xfrm>
                  <a:custGeom>
                    <a:avLst/>
                    <a:gdLst>
                      <a:gd name="connsiteX0" fmla="*/ 347324 w 956162"/>
                      <a:gd name="connsiteY0" fmla="*/ 0 h 2083903"/>
                      <a:gd name="connsiteX1" fmla="*/ 956162 w 956162"/>
                      <a:gd name="connsiteY1" fmla="*/ 0 h 2083903"/>
                      <a:gd name="connsiteX2" fmla="*/ 956162 w 956162"/>
                      <a:gd name="connsiteY2" fmla="*/ 2083903 h 2083903"/>
                      <a:gd name="connsiteX3" fmla="*/ 347324 w 956162"/>
                      <a:gd name="connsiteY3" fmla="*/ 2083903 h 2083903"/>
                      <a:gd name="connsiteX4" fmla="*/ 0 w 956162"/>
                      <a:gd name="connsiteY4" fmla="*/ 1736579 h 2083903"/>
                      <a:gd name="connsiteX5" fmla="*/ 0 w 956162"/>
                      <a:gd name="connsiteY5" fmla="*/ 347324 h 2083903"/>
                      <a:gd name="connsiteX6" fmla="*/ 347324 w 956162"/>
                      <a:gd name="connsiteY6" fmla="*/ 0 h 208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62" h="2083903">
                        <a:moveTo>
                          <a:pt x="347324" y="0"/>
                        </a:moveTo>
                        <a:lnTo>
                          <a:pt x="956162" y="0"/>
                        </a:lnTo>
                        <a:lnTo>
                          <a:pt x="956162" y="2083903"/>
                        </a:lnTo>
                        <a:lnTo>
                          <a:pt x="347324" y="2083903"/>
                        </a:lnTo>
                        <a:cubicBezTo>
                          <a:pt x="155502" y="2083903"/>
                          <a:pt x="0" y="1928401"/>
                          <a:pt x="0" y="1736579"/>
                        </a:cubicBezTo>
                        <a:lnTo>
                          <a:pt x="0" y="347324"/>
                        </a:lnTo>
                        <a:cubicBezTo>
                          <a:pt x="0" y="155502"/>
                          <a:pt x="155502" y="0"/>
                          <a:pt x="3473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dirty="0"/>
                  </a:p>
                </p:txBody>
              </p:sp>
            </p:grpSp>
            <p:sp>
              <p:nvSpPr>
                <p:cNvPr id="39" name="مربع نص 38">
                  <a:extLst>
                    <a:ext uri="{FF2B5EF4-FFF2-40B4-BE49-F238E27FC236}">
                      <a16:creationId xmlns:a16="http://schemas.microsoft.com/office/drawing/2014/main" xmlns="" id="{6F40B07B-1B72-4264-9CF8-3413D6DA9314}"/>
                    </a:ext>
                  </a:extLst>
                </p:cNvPr>
                <p:cNvSpPr txBox="1"/>
                <p:nvPr/>
              </p:nvSpPr>
              <p:spPr>
                <a:xfrm>
                  <a:off x="10098658" y="1935109"/>
                  <a:ext cx="3975653" cy="502824"/>
                </a:xfrm>
                <a:prstGeom prst="rect">
                  <a:avLst/>
                </a:prstGeom>
                <a:grpFill/>
              </p:spPr>
              <p:txBody>
                <a:bodyPr wrap="square" rtlCol="1">
                  <a:spAutoFit/>
                </a:bodyPr>
                <a:lstStyle/>
                <a:p>
                  <a:pPr algn="ctr"/>
                  <a:r>
                    <a:rPr lang="ar-DZ" sz="1662" dirty="0" smtClean="0">
                      <a:solidFill>
                        <a:srgbClr val="FB9A03"/>
                      </a:solidFill>
                      <a:latin typeface="29LT Bukra Bold Italic" panose="000B0903020204020204" pitchFamily="34" charset="-78"/>
                      <a:cs typeface="29LT Bukra Bold Italic" panose="000B0903020204020204" pitchFamily="34" charset="-78"/>
                    </a:rPr>
                    <a:t>1-العملات</a:t>
                  </a:r>
                  <a:endParaRPr lang="ar-MA" sz="1662" dirty="0">
                    <a:solidFill>
                      <a:srgbClr val="FB9A03"/>
                    </a:solidFill>
                    <a:latin typeface="29LT Bukra Bold Italic" panose="000B0903020204020204" pitchFamily="34" charset="-78"/>
                    <a:cs typeface="29LT Bukra Bold Italic" panose="000B0903020204020204" pitchFamily="34" charset="-78"/>
                  </a:endParaRPr>
                </a:p>
              </p:txBody>
            </p:sp>
          </p:grpSp>
          <p:sp>
            <p:nvSpPr>
              <p:cNvPr id="37" name="مربع نص 36">
                <a:extLst>
                  <a:ext uri="{FF2B5EF4-FFF2-40B4-BE49-F238E27FC236}">
                    <a16:creationId xmlns:a16="http://schemas.microsoft.com/office/drawing/2014/main" xmlns="" id="{760A3675-348E-4EC9-BCFA-F9559502600D}"/>
                  </a:ext>
                </a:extLst>
              </p:cNvPr>
              <p:cNvSpPr txBox="1"/>
              <p:nvPr/>
            </p:nvSpPr>
            <p:spPr>
              <a:xfrm>
                <a:off x="13453479" y="1831676"/>
                <a:ext cx="937286" cy="810407"/>
              </a:xfrm>
              <a:prstGeom prst="rect">
                <a:avLst/>
              </a:prstGeom>
              <a:grpFill/>
            </p:spPr>
            <p:txBody>
              <a:bodyPr wrap="square" rtlCol="1">
                <a:spAutoFit/>
              </a:bodyPr>
              <a:lstStyle/>
              <a:p>
                <a:r>
                  <a:rPr lang="ar-MA" sz="3046" dirty="0">
                    <a:solidFill>
                      <a:schemeClr val="bg1"/>
                    </a:solidFill>
                    <a:latin typeface="29LT Bukra Bold Italic" panose="000B0903020204020204" pitchFamily="34" charset="-78"/>
                    <a:cs typeface="29LT Bukra Bold Italic" panose="000B0903020204020204" pitchFamily="34" charset="-78"/>
                  </a:rPr>
                  <a:t>03</a:t>
                </a:r>
              </a:p>
            </p:txBody>
          </p:sp>
        </p:grpSp>
      </p:grpSp>
      <p:grpSp>
        <p:nvGrpSpPr>
          <p:cNvPr id="65" name="مجموعة 64">
            <a:extLst>
              <a:ext uri="{FF2B5EF4-FFF2-40B4-BE49-F238E27FC236}">
                <a16:creationId xmlns:a16="http://schemas.microsoft.com/office/drawing/2014/main" xmlns="" id="{5AC92BC1-CE96-4743-A7AF-4D2E16940D1A}"/>
              </a:ext>
            </a:extLst>
          </p:cNvPr>
          <p:cNvGrpSpPr/>
          <p:nvPr/>
        </p:nvGrpSpPr>
        <p:grpSpPr>
          <a:xfrm>
            <a:off x="6302571" y="2609419"/>
            <a:ext cx="3619372" cy="1699593"/>
            <a:chOff x="8815007" y="3734088"/>
            <a:chExt cx="5227982" cy="2454967"/>
          </a:xfrm>
          <a:effectLst>
            <a:outerShdw blurRad="50800" dist="50800" dir="8100000" algn="tr" rotWithShape="0">
              <a:prstClr val="black">
                <a:alpha val="40000"/>
              </a:prstClr>
            </a:outerShdw>
          </a:effectLst>
        </p:grpSpPr>
        <p:grpSp>
          <p:nvGrpSpPr>
            <p:cNvPr id="32" name="مجموعة 31">
              <a:extLst>
                <a:ext uri="{FF2B5EF4-FFF2-40B4-BE49-F238E27FC236}">
                  <a16:creationId xmlns:a16="http://schemas.microsoft.com/office/drawing/2014/main" xmlns="" id="{8CA1362D-1B41-4E5D-8F91-B31BC191519D}"/>
                </a:ext>
              </a:extLst>
            </p:cNvPr>
            <p:cNvGrpSpPr/>
            <p:nvPr/>
          </p:nvGrpSpPr>
          <p:grpSpPr>
            <a:xfrm>
              <a:off x="8815007" y="3734088"/>
              <a:ext cx="5227982" cy="2454967"/>
              <a:chOff x="8805068" y="1123124"/>
              <a:chExt cx="5227982" cy="2454967"/>
            </a:xfrm>
          </p:grpSpPr>
          <p:sp>
            <p:nvSpPr>
              <p:cNvPr id="33" name="شكل حر: شكل 32">
                <a:extLst>
                  <a:ext uri="{FF2B5EF4-FFF2-40B4-BE49-F238E27FC236}">
                    <a16:creationId xmlns:a16="http://schemas.microsoft.com/office/drawing/2014/main" xmlns="" id="{23D20A73-0287-463D-8D26-87F070730D93}"/>
                  </a:ext>
                </a:extLst>
              </p:cNvPr>
              <p:cNvSpPr/>
              <p:nvPr/>
            </p:nvSpPr>
            <p:spPr>
              <a:xfrm rot="5400000">
                <a:off x="10191575" y="-263383"/>
                <a:ext cx="2454967" cy="5227982"/>
              </a:xfrm>
              <a:custGeom>
                <a:avLst/>
                <a:gdLst>
                  <a:gd name="connsiteX0" fmla="*/ 0 w 2454967"/>
                  <a:gd name="connsiteY0" fmla="*/ 5227982 h 5227982"/>
                  <a:gd name="connsiteX1" fmla="*/ 0 w 2454967"/>
                  <a:gd name="connsiteY1" fmla="*/ 401018 h 5227982"/>
                  <a:gd name="connsiteX2" fmla="*/ 401019 w 2454967"/>
                  <a:gd name="connsiteY2" fmla="*/ 0 h 5227982"/>
                  <a:gd name="connsiteX3" fmla="*/ 2053948 w 2454967"/>
                  <a:gd name="connsiteY3" fmla="*/ 0 h 5227982"/>
                  <a:gd name="connsiteX4" fmla="*/ 2454967 w 2454967"/>
                  <a:gd name="connsiteY4" fmla="*/ 401018 h 5227982"/>
                  <a:gd name="connsiteX5" fmla="*/ 2454967 w 2454967"/>
                  <a:gd name="connsiteY5" fmla="*/ 5227982 h 5227982"/>
                  <a:gd name="connsiteX6" fmla="*/ 1873527 w 2454967"/>
                  <a:gd name="connsiteY6" fmla="*/ 5227982 h 5227982"/>
                  <a:gd name="connsiteX7" fmla="*/ 1227483 w 2454967"/>
                  <a:gd name="connsiteY7" fmla="*/ 4581938 h 5227982"/>
                  <a:gd name="connsiteX8" fmla="*/ 581439 w 2454967"/>
                  <a:gd name="connsiteY8" fmla="*/ 5227982 h 52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67" h="5227982">
                    <a:moveTo>
                      <a:pt x="0" y="5227982"/>
                    </a:moveTo>
                    <a:lnTo>
                      <a:pt x="0" y="401018"/>
                    </a:lnTo>
                    <a:cubicBezTo>
                      <a:pt x="0" y="179542"/>
                      <a:pt x="179542" y="0"/>
                      <a:pt x="401019" y="0"/>
                    </a:cubicBezTo>
                    <a:lnTo>
                      <a:pt x="2053948" y="0"/>
                    </a:lnTo>
                    <a:cubicBezTo>
                      <a:pt x="2275425" y="0"/>
                      <a:pt x="2454967" y="179542"/>
                      <a:pt x="2454967" y="401018"/>
                    </a:cubicBezTo>
                    <a:lnTo>
                      <a:pt x="2454967" y="5227982"/>
                    </a:lnTo>
                    <a:lnTo>
                      <a:pt x="1873527" y="5227982"/>
                    </a:lnTo>
                    <a:cubicBezTo>
                      <a:pt x="1873527" y="4871182"/>
                      <a:pt x="1584283" y="4581938"/>
                      <a:pt x="1227483" y="4581938"/>
                    </a:cubicBezTo>
                    <a:cubicBezTo>
                      <a:pt x="870683" y="4581938"/>
                      <a:pt x="581439" y="4871182"/>
                      <a:pt x="581439" y="5227982"/>
                    </a:cubicBezTo>
                    <a:close/>
                  </a:path>
                </a:pathLst>
              </a:custGeom>
              <a:solidFill>
                <a:srgbClr val="8601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dirty="0"/>
              </a:p>
            </p:txBody>
          </p:sp>
          <p:sp>
            <p:nvSpPr>
              <p:cNvPr id="34" name="شكل حر: شكل 33">
                <a:extLst>
                  <a:ext uri="{FF2B5EF4-FFF2-40B4-BE49-F238E27FC236}">
                    <a16:creationId xmlns:a16="http://schemas.microsoft.com/office/drawing/2014/main" xmlns="" id="{C3C582A2-5574-4A46-8319-6B9633BDE9FE}"/>
                  </a:ext>
                </a:extLst>
              </p:cNvPr>
              <p:cNvSpPr/>
              <p:nvPr/>
            </p:nvSpPr>
            <p:spPr>
              <a:xfrm rot="5400000">
                <a:off x="10288158" y="-174433"/>
                <a:ext cx="2083903" cy="5050083"/>
              </a:xfrm>
              <a:custGeom>
                <a:avLst/>
                <a:gdLst>
                  <a:gd name="connsiteX0" fmla="*/ 0 w 2083903"/>
                  <a:gd name="connsiteY0" fmla="*/ 5050083 h 5050083"/>
                  <a:gd name="connsiteX1" fmla="*/ 0 w 2083903"/>
                  <a:gd name="connsiteY1" fmla="*/ 340406 h 5050083"/>
                  <a:gd name="connsiteX2" fmla="*/ 340406 w 2083903"/>
                  <a:gd name="connsiteY2" fmla="*/ 0 h 5050083"/>
                  <a:gd name="connsiteX3" fmla="*/ 1743497 w 2083903"/>
                  <a:gd name="connsiteY3" fmla="*/ 0 h 5050083"/>
                  <a:gd name="connsiteX4" fmla="*/ 2083903 w 2083903"/>
                  <a:gd name="connsiteY4" fmla="*/ 340406 h 5050083"/>
                  <a:gd name="connsiteX5" fmla="*/ 2083903 w 2083903"/>
                  <a:gd name="connsiteY5" fmla="*/ 5050083 h 5050083"/>
                  <a:gd name="connsiteX6" fmla="*/ 1687995 w 2083903"/>
                  <a:gd name="connsiteY6" fmla="*/ 5050083 h 5050083"/>
                  <a:gd name="connsiteX7" fmla="*/ 1674870 w 2083903"/>
                  <a:gd name="connsiteY7" fmla="*/ 4919885 h 5050083"/>
                  <a:gd name="connsiteX8" fmla="*/ 1041951 w 2083903"/>
                  <a:gd name="connsiteY8" fmla="*/ 4404041 h 5050083"/>
                  <a:gd name="connsiteX9" fmla="*/ 409032 w 2083903"/>
                  <a:gd name="connsiteY9" fmla="*/ 4919885 h 5050083"/>
                  <a:gd name="connsiteX10" fmla="*/ 395907 w 2083903"/>
                  <a:gd name="connsiteY10" fmla="*/ 5050083 h 50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3903" h="5050083">
                    <a:moveTo>
                      <a:pt x="0" y="5050083"/>
                    </a:moveTo>
                    <a:lnTo>
                      <a:pt x="0" y="340406"/>
                    </a:lnTo>
                    <a:cubicBezTo>
                      <a:pt x="0" y="152405"/>
                      <a:pt x="152405" y="0"/>
                      <a:pt x="340406" y="0"/>
                    </a:cubicBezTo>
                    <a:lnTo>
                      <a:pt x="1743497" y="0"/>
                    </a:lnTo>
                    <a:cubicBezTo>
                      <a:pt x="1931498" y="0"/>
                      <a:pt x="2083903" y="152405"/>
                      <a:pt x="2083903" y="340406"/>
                    </a:cubicBezTo>
                    <a:lnTo>
                      <a:pt x="2083903" y="5050083"/>
                    </a:lnTo>
                    <a:lnTo>
                      <a:pt x="1687995" y="5050083"/>
                    </a:lnTo>
                    <a:lnTo>
                      <a:pt x="1674870" y="4919885"/>
                    </a:lnTo>
                    <a:cubicBezTo>
                      <a:pt x="1614628" y="4625493"/>
                      <a:pt x="1354151" y="4404041"/>
                      <a:pt x="1041951" y="4404041"/>
                    </a:cubicBezTo>
                    <a:cubicBezTo>
                      <a:pt x="729751" y="4404041"/>
                      <a:pt x="469274" y="4625493"/>
                      <a:pt x="409032" y="4919885"/>
                    </a:cubicBezTo>
                    <a:lnTo>
                      <a:pt x="395907" y="5050083"/>
                    </a:ln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a:p>
            </p:txBody>
          </p:sp>
        </p:grpSp>
        <p:sp>
          <p:nvSpPr>
            <p:cNvPr id="45" name="مربع نص 44">
              <a:extLst>
                <a:ext uri="{FF2B5EF4-FFF2-40B4-BE49-F238E27FC236}">
                  <a16:creationId xmlns:a16="http://schemas.microsoft.com/office/drawing/2014/main" xmlns="" id="{B455F44D-64A5-4CC6-9DDB-32F03672065A}"/>
                </a:ext>
              </a:extLst>
            </p:cNvPr>
            <p:cNvSpPr txBox="1"/>
            <p:nvPr/>
          </p:nvSpPr>
          <p:spPr>
            <a:xfrm>
              <a:off x="9551502" y="4576849"/>
              <a:ext cx="3975653" cy="748908"/>
            </a:xfrm>
            <a:prstGeom prst="rect">
              <a:avLst/>
            </a:prstGeom>
            <a:noFill/>
          </p:spPr>
          <p:txBody>
            <a:bodyPr wrap="square" rtlCol="1">
              <a:spAutoFit/>
            </a:bodyPr>
            <a:lstStyle/>
            <a:p>
              <a:pPr algn="ctr"/>
              <a:r>
                <a:rPr lang="ar-DZ" sz="2769" dirty="0" err="1" smtClean="0">
                  <a:latin typeface="29LT Bukra Bold Italic" panose="000B0903020204020204" pitchFamily="34" charset="-78"/>
                  <a:cs typeface="29LT Bukra Bold Italic" panose="000B0903020204020204" pitchFamily="34" charset="-78"/>
                </a:rPr>
                <a:t>الإجارات</a:t>
              </a:r>
              <a:endParaRPr lang="ar-MA" sz="2769" dirty="0">
                <a:latin typeface="29LT Bukra Bold Italic" panose="000B0903020204020204" pitchFamily="34" charset="-78"/>
                <a:cs typeface="29LT Bukra Bold Italic" panose="000B0903020204020204" pitchFamily="34" charset="-78"/>
              </a:endParaRPr>
            </a:p>
          </p:txBody>
        </p:sp>
      </p:grpSp>
      <p:grpSp>
        <p:nvGrpSpPr>
          <p:cNvPr id="64" name="مجموعة 63">
            <a:extLst>
              <a:ext uri="{FF2B5EF4-FFF2-40B4-BE49-F238E27FC236}">
                <a16:creationId xmlns:a16="http://schemas.microsoft.com/office/drawing/2014/main" xmlns="" id="{B5AC45F9-2757-4479-A9C9-6FEA413A81A9}"/>
              </a:ext>
            </a:extLst>
          </p:cNvPr>
          <p:cNvGrpSpPr/>
          <p:nvPr/>
        </p:nvGrpSpPr>
        <p:grpSpPr>
          <a:xfrm>
            <a:off x="6378953" y="4454408"/>
            <a:ext cx="3619372" cy="1699593"/>
            <a:chOff x="8824946" y="6444442"/>
            <a:chExt cx="5227982" cy="2454967"/>
          </a:xfrm>
          <a:effectLst>
            <a:outerShdw blurRad="50800" dist="50800" dir="8100000" algn="tr" rotWithShape="0">
              <a:prstClr val="black">
                <a:alpha val="40000"/>
              </a:prstClr>
            </a:outerShdw>
          </a:effectLst>
        </p:grpSpPr>
        <p:grpSp>
          <p:nvGrpSpPr>
            <p:cNvPr id="42" name="مجموعة 41">
              <a:extLst>
                <a:ext uri="{FF2B5EF4-FFF2-40B4-BE49-F238E27FC236}">
                  <a16:creationId xmlns:a16="http://schemas.microsoft.com/office/drawing/2014/main" xmlns="" id="{6891574C-D340-47B2-96A6-D413D68624F5}"/>
                </a:ext>
              </a:extLst>
            </p:cNvPr>
            <p:cNvGrpSpPr/>
            <p:nvPr/>
          </p:nvGrpSpPr>
          <p:grpSpPr>
            <a:xfrm>
              <a:off x="8824946" y="6444442"/>
              <a:ext cx="5227982" cy="2454967"/>
              <a:chOff x="8805068" y="1123124"/>
              <a:chExt cx="5227982" cy="2454967"/>
            </a:xfrm>
          </p:grpSpPr>
          <p:sp>
            <p:nvSpPr>
              <p:cNvPr id="43" name="شكل حر: شكل 42">
                <a:extLst>
                  <a:ext uri="{FF2B5EF4-FFF2-40B4-BE49-F238E27FC236}">
                    <a16:creationId xmlns:a16="http://schemas.microsoft.com/office/drawing/2014/main" xmlns="" id="{6CCEA8A6-B0AD-4BC4-9564-7F84536FB005}"/>
                  </a:ext>
                </a:extLst>
              </p:cNvPr>
              <p:cNvSpPr/>
              <p:nvPr/>
            </p:nvSpPr>
            <p:spPr>
              <a:xfrm rot="5400000">
                <a:off x="10191575" y="-263383"/>
                <a:ext cx="2454967" cy="5227982"/>
              </a:xfrm>
              <a:custGeom>
                <a:avLst/>
                <a:gdLst>
                  <a:gd name="connsiteX0" fmla="*/ 0 w 2454967"/>
                  <a:gd name="connsiteY0" fmla="*/ 5227982 h 5227982"/>
                  <a:gd name="connsiteX1" fmla="*/ 0 w 2454967"/>
                  <a:gd name="connsiteY1" fmla="*/ 401018 h 5227982"/>
                  <a:gd name="connsiteX2" fmla="*/ 401019 w 2454967"/>
                  <a:gd name="connsiteY2" fmla="*/ 0 h 5227982"/>
                  <a:gd name="connsiteX3" fmla="*/ 2053948 w 2454967"/>
                  <a:gd name="connsiteY3" fmla="*/ 0 h 5227982"/>
                  <a:gd name="connsiteX4" fmla="*/ 2454967 w 2454967"/>
                  <a:gd name="connsiteY4" fmla="*/ 401018 h 5227982"/>
                  <a:gd name="connsiteX5" fmla="*/ 2454967 w 2454967"/>
                  <a:gd name="connsiteY5" fmla="*/ 5227982 h 5227982"/>
                  <a:gd name="connsiteX6" fmla="*/ 1873527 w 2454967"/>
                  <a:gd name="connsiteY6" fmla="*/ 5227982 h 5227982"/>
                  <a:gd name="connsiteX7" fmla="*/ 1227483 w 2454967"/>
                  <a:gd name="connsiteY7" fmla="*/ 4581938 h 5227982"/>
                  <a:gd name="connsiteX8" fmla="*/ 581439 w 2454967"/>
                  <a:gd name="connsiteY8" fmla="*/ 5227982 h 52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67" h="5227982">
                    <a:moveTo>
                      <a:pt x="0" y="5227982"/>
                    </a:moveTo>
                    <a:lnTo>
                      <a:pt x="0" y="401018"/>
                    </a:lnTo>
                    <a:cubicBezTo>
                      <a:pt x="0" y="179542"/>
                      <a:pt x="179542" y="0"/>
                      <a:pt x="401019" y="0"/>
                    </a:cubicBezTo>
                    <a:lnTo>
                      <a:pt x="2053948" y="0"/>
                    </a:lnTo>
                    <a:cubicBezTo>
                      <a:pt x="2275425" y="0"/>
                      <a:pt x="2454967" y="179542"/>
                      <a:pt x="2454967" y="401018"/>
                    </a:cubicBezTo>
                    <a:lnTo>
                      <a:pt x="2454967" y="5227982"/>
                    </a:lnTo>
                    <a:lnTo>
                      <a:pt x="1873527" y="5227982"/>
                    </a:lnTo>
                    <a:cubicBezTo>
                      <a:pt x="1873527" y="4871182"/>
                      <a:pt x="1584283" y="4581938"/>
                      <a:pt x="1227483" y="4581938"/>
                    </a:cubicBezTo>
                    <a:cubicBezTo>
                      <a:pt x="870683" y="4581938"/>
                      <a:pt x="581439" y="4871182"/>
                      <a:pt x="581439" y="5227982"/>
                    </a:cubicBezTo>
                    <a:close/>
                  </a:path>
                </a:pathLst>
              </a:custGeom>
              <a:solidFill>
                <a:srgbClr val="FB9A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a:p>
            </p:txBody>
          </p:sp>
          <p:sp>
            <p:nvSpPr>
              <p:cNvPr id="44" name="شكل حر: شكل 43">
                <a:extLst>
                  <a:ext uri="{FF2B5EF4-FFF2-40B4-BE49-F238E27FC236}">
                    <a16:creationId xmlns:a16="http://schemas.microsoft.com/office/drawing/2014/main" xmlns="" id="{03F41762-0D1B-4AB3-A82C-1BF1503EC3E2}"/>
                  </a:ext>
                </a:extLst>
              </p:cNvPr>
              <p:cNvSpPr/>
              <p:nvPr/>
            </p:nvSpPr>
            <p:spPr>
              <a:xfrm rot="5400000">
                <a:off x="10288158" y="-174433"/>
                <a:ext cx="2083903" cy="5050083"/>
              </a:xfrm>
              <a:custGeom>
                <a:avLst/>
                <a:gdLst>
                  <a:gd name="connsiteX0" fmla="*/ 0 w 2083903"/>
                  <a:gd name="connsiteY0" fmla="*/ 5050083 h 5050083"/>
                  <a:gd name="connsiteX1" fmla="*/ 0 w 2083903"/>
                  <a:gd name="connsiteY1" fmla="*/ 340406 h 5050083"/>
                  <a:gd name="connsiteX2" fmla="*/ 340406 w 2083903"/>
                  <a:gd name="connsiteY2" fmla="*/ 0 h 5050083"/>
                  <a:gd name="connsiteX3" fmla="*/ 1743497 w 2083903"/>
                  <a:gd name="connsiteY3" fmla="*/ 0 h 5050083"/>
                  <a:gd name="connsiteX4" fmla="*/ 2083903 w 2083903"/>
                  <a:gd name="connsiteY4" fmla="*/ 340406 h 5050083"/>
                  <a:gd name="connsiteX5" fmla="*/ 2083903 w 2083903"/>
                  <a:gd name="connsiteY5" fmla="*/ 5050083 h 5050083"/>
                  <a:gd name="connsiteX6" fmla="*/ 1687995 w 2083903"/>
                  <a:gd name="connsiteY6" fmla="*/ 5050083 h 5050083"/>
                  <a:gd name="connsiteX7" fmla="*/ 1674870 w 2083903"/>
                  <a:gd name="connsiteY7" fmla="*/ 4919885 h 5050083"/>
                  <a:gd name="connsiteX8" fmla="*/ 1041951 w 2083903"/>
                  <a:gd name="connsiteY8" fmla="*/ 4404041 h 5050083"/>
                  <a:gd name="connsiteX9" fmla="*/ 409032 w 2083903"/>
                  <a:gd name="connsiteY9" fmla="*/ 4919885 h 5050083"/>
                  <a:gd name="connsiteX10" fmla="*/ 395907 w 2083903"/>
                  <a:gd name="connsiteY10" fmla="*/ 5050083 h 50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3903" h="5050083">
                    <a:moveTo>
                      <a:pt x="0" y="5050083"/>
                    </a:moveTo>
                    <a:lnTo>
                      <a:pt x="0" y="340406"/>
                    </a:lnTo>
                    <a:cubicBezTo>
                      <a:pt x="0" y="152405"/>
                      <a:pt x="152405" y="0"/>
                      <a:pt x="340406" y="0"/>
                    </a:cubicBezTo>
                    <a:lnTo>
                      <a:pt x="1743497" y="0"/>
                    </a:lnTo>
                    <a:cubicBezTo>
                      <a:pt x="1931498" y="0"/>
                      <a:pt x="2083903" y="152405"/>
                      <a:pt x="2083903" y="340406"/>
                    </a:cubicBezTo>
                    <a:lnTo>
                      <a:pt x="2083903" y="5050083"/>
                    </a:lnTo>
                    <a:lnTo>
                      <a:pt x="1687995" y="5050083"/>
                    </a:lnTo>
                    <a:lnTo>
                      <a:pt x="1674870" y="4919885"/>
                    </a:lnTo>
                    <a:cubicBezTo>
                      <a:pt x="1614628" y="4625493"/>
                      <a:pt x="1354151" y="4404041"/>
                      <a:pt x="1041951" y="4404041"/>
                    </a:cubicBezTo>
                    <a:cubicBezTo>
                      <a:pt x="729751" y="4404041"/>
                      <a:pt x="469274" y="4625493"/>
                      <a:pt x="409032" y="4919885"/>
                    </a:cubicBezTo>
                    <a:lnTo>
                      <a:pt x="395907" y="5050083"/>
                    </a:ln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sz="1246"/>
              </a:p>
            </p:txBody>
          </p:sp>
        </p:grpSp>
        <p:sp>
          <p:nvSpPr>
            <p:cNvPr id="46" name="مربع نص 45">
              <a:extLst>
                <a:ext uri="{FF2B5EF4-FFF2-40B4-BE49-F238E27FC236}">
                  <a16:creationId xmlns:a16="http://schemas.microsoft.com/office/drawing/2014/main" xmlns="" id="{D163CE44-D54F-46AD-ABCA-1AB940B2A7DE}"/>
                </a:ext>
              </a:extLst>
            </p:cNvPr>
            <p:cNvSpPr txBox="1"/>
            <p:nvPr/>
          </p:nvSpPr>
          <p:spPr>
            <a:xfrm>
              <a:off x="9551502" y="7256426"/>
              <a:ext cx="3975653" cy="748908"/>
            </a:xfrm>
            <a:prstGeom prst="rect">
              <a:avLst/>
            </a:prstGeom>
            <a:noFill/>
          </p:spPr>
          <p:txBody>
            <a:bodyPr wrap="square" rtlCol="1">
              <a:spAutoFit/>
            </a:bodyPr>
            <a:lstStyle/>
            <a:p>
              <a:pPr algn="ctr"/>
              <a:r>
                <a:rPr lang="ar-DZ" sz="2769" dirty="0" err="1" smtClean="0">
                  <a:latin typeface="29LT Bukra Bold Italic" panose="000B0903020204020204" pitchFamily="34" charset="-78"/>
                  <a:cs typeface="29LT Bukra Bold Italic" panose="000B0903020204020204" pitchFamily="34" charset="-78"/>
                </a:rPr>
                <a:t>المصارفات</a:t>
              </a:r>
              <a:endParaRPr lang="ar-MA" sz="2769" dirty="0">
                <a:latin typeface="29LT Bukra Bold Italic" panose="000B0903020204020204" pitchFamily="34" charset="-78"/>
                <a:cs typeface="29LT Bukra Bold Italic" panose="000B0903020204020204" pitchFamily="34" charset="-78"/>
              </a:endParaRPr>
            </a:p>
          </p:txBody>
        </p:sp>
      </p:grpSp>
      <p:sp>
        <p:nvSpPr>
          <p:cNvPr id="47" name="Google Shape;224;p27"/>
          <p:cNvSpPr txBox="1">
            <a:spLocks/>
          </p:cNvSpPr>
          <p:nvPr/>
        </p:nvSpPr>
        <p:spPr>
          <a:xfrm>
            <a:off x="508225" y="208344"/>
            <a:ext cx="5136900" cy="726431"/>
          </a:xfrm>
          <a:prstGeom prst="rect">
            <a:avLst/>
          </a:prstGeom>
          <a:solidFill>
            <a:schemeClr val="bg1"/>
          </a:solidFill>
          <a:ln>
            <a:solidFill>
              <a:schemeClr val="bg1"/>
            </a:solidFill>
          </a:ln>
        </p:spPr>
        <p:txBody>
          <a:bodyPr spcFirstLastPara="1" wrap="square" lIns="0" tIns="0" rIns="0" bIns="0" anchor="ctr" anchorCtr="0">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spcBef>
                <a:spcPts val="0"/>
              </a:spcBef>
            </a:pPr>
            <a:r>
              <a:rPr lang="ar-DZ" dirty="0" smtClean="0"/>
              <a:t>مكونات المعاوضات</a:t>
            </a:r>
            <a:endParaRPr lang="fr-FR" dirty="0"/>
          </a:p>
        </p:txBody>
      </p:sp>
    </p:spTree>
    <p:custDataLst>
      <p:tags r:id="rId1"/>
    </p:custDataLst>
    <p:extLst>
      <p:ext uri="{BB962C8B-B14F-4D97-AF65-F5344CB8AC3E}">
        <p14:creationId xmlns:p14="http://schemas.microsoft.com/office/powerpoint/2010/main" val="4265851949"/>
      </p:ext>
    </p:extLst>
  </p:cSld>
  <p:clrMapOvr>
    <a:masterClrMapping/>
  </p:clrMapOvr>
  <mc:AlternateContent xmlns:mc="http://schemas.openxmlformats.org/markup-compatibility/2006" xmlns:p14="http://schemas.microsoft.com/office/powerpoint/2010/main">
    <mc:Choice Requires="p14">
      <p:transition spd="slow" p14:dur="2000" advTm="85817"/>
    </mc:Choice>
    <mc:Fallback xmlns="">
      <p:transition spd="slow" advTm="85817"/>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14:presetBounceEnd="15000">
                                      <p:stCondLst>
                                        <p:cond delay="0"/>
                                      </p:stCondLst>
                                      <p:childTnLst>
                                        <p:animMotion origin="layout" path="M 0 0 L -0.25 0 E" pathEditMode="relative" ptsTypes="" p14:bounceEnd="15000">
                                          <p:cBhvr>
                                            <p:cTn id="6" dur="1250" fill="hold"/>
                                            <p:tgtEl>
                                              <p:spTgt spid="5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fill="hold" nodeType="clickEffect" p14:presetBounceEnd="15000">
                                      <p:stCondLst>
                                        <p:cond delay="0"/>
                                      </p:stCondLst>
                                      <p:childTnLst>
                                        <p:animMotion origin="layout" path="M 0 0 L -0.25 0 E" pathEditMode="relative" ptsTypes="" p14:bounceEnd="15000">
                                          <p:cBhvr>
                                            <p:cTn id="10" dur="1250" fill="hold"/>
                                            <p:tgtEl>
                                              <p:spTgt spid="5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fill="hold" nodeType="clickEffect" p14:presetBounceEnd="15000">
                                      <p:stCondLst>
                                        <p:cond delay="0"/>
                                      </p:stCondLst>
                                      <p:childTnLst>
                                        <p:animMotion origin="layout" path="M 0 0 L -0.25 0 E" pathEditMode="relative" ptsTypes="" p14:bounceEnd="15000">
                                          <p:cBhvr>
                                            <p:cTn id="14" dur="125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stCondLst>
                                        <p:cond delay="0"/>
                                      </p:stCondLst>
                                      <p:childTnLst>
                                        <p:animMotion origin="layout" path="M 0 0 L -0.25 0 E" pathEditMode="relative" ptsTypes="">
                                          <p:cBhvr>
                                            <p:cTn id="6" dur="1250" fill="hold"/>
                                            <p:tgtEl>
                                              <p:spTgt spid="5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fill="hold" nodeType="clickEffect">
                                      <p:stCondLst>
                                        <p:cond delay="0"/>
                                      </p:stCondLst>
                                      <p:childTnLst>
                                        <p:animMotion origin="layout" path="M 0 0 L -0.25 0 E" pathEditMode="relative" ptsTypes="">
                                          <p:cBhvr>
                                            <p:cTn id="10" dur="1250" fill="hold"/>
                                            <p:tgtEl>
                                              <p:spTgt spid="5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fill="hold" nodeType="clickEffect">
                                      <p:stCondLst>
                                        <p:cond delay="0"/>
                                      </p:stCondLst>
                                      <p:childTnLst>
                                        <p:animMotion origin="layout" path="M 0 0 L -0.25 0 E" pathEditMode="relative" ptsTypes="">
                                          <p:cBhvr>
                                            <p:cTn id="14" dur="125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10419" y="2138742"/>
            <a:ext cx="3200400" cy="3200400"/>
          </a:xfrm>
        </p:spPr>
      </p:sp>
      <p:sp>
        <p:nvSpPr>
          <p:cNvPr id="2" name="Picture Placeholder 1"/>
          <p:cNvSpPr>
            <a:spLocks noGrp="1"/>
          </p:cNvSpPr>
          <p:nvPr>
            <p:ph type="pic" sz="quarter" idx="11"/>
          </p:nvPr>
        </p:nvSpPr>
        <p:spPr>
          <a:xfrm>
            <a:off x="252419" y="2089761"/>
            <a:ext cx="3200400" cy="3200400"/>
          </a:xfrm>
        </p:spPr>
      </p:sp>
      <p:sp>
        <p:nvSpPr>
          <p:cNvPr id="14" name="Rounded Rectangle 13"/>
          <p:cNvSpPr/>
          <p:nvPr/>
        </p:nvSpPr>
        <p:spPr>
          <a:xfrm>
            <a:off x="3452819" y="1861161"/>
            <a:ext cx="3657600" cy="3657600"/>
          </a:xfrm>
          <a:prstGeom prst="roundRect">
            <a:avLst>
              <a:gd name="adj" fmla="val 5149"/>
            </a:avLst>
          </a:prstGeom>
          <a:gradFill>
            <a:gsLst>
              <a:gs pos="0">
                <a:schemeClr val="accent4"/>
              </a:gs>
              <a:gs pos="100000">
                <a:schemeClr val="accent1"/>
              </a:gs>
            </a:gsLst>
            <a:lin ang="2700000" scaled="0"/>
          </a:gra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60458" y="2793002"/>
            <a:ext cx="3442322" cy="1631216"/>
          </a:xfrm>
          <a:prstGeom prst="rect">
            <a:avLst/>
          </a:prstGeom>
          <a:noFill/>
        </p:spPr>
        <p:txBody>
          <a:bodyPr wrap="square" rtlCol="0" anchor="ctr">
            <a:spAutoFit/>
          </a:bodyPr>
          <a:lstStyle/>
          <a:p>
            <a:pPr algn="ctr">
              <a:lnSpc>
                <a:spcPct val="125000"/>
              </a:lnSpc>
            </a:pPr>
            <a:r>
              <a:rPr lang="ar-DZ" sz="4000" b="1" dirty="0" smtClean="0">
                <a:solidFill>
                  <a:schemeClr val="bg1"/>
                </a:solidFill>
                <a:latin typeface="Arial" panose="020B0604020202020204" pitchFamily="34" charset="0"/>
                <a:cs typeface="Arial" panose="020B0604020202020204" pitchFamily="34" charset="0"/>
              </a:rPr>
              <a:t>السلم الموازي </a:t>
            </a:r>
          </a:p>
          <a:p>
            <a:pPr algn="ctr">
              <a:lnSpc>
                <a:spcPct val="125000"/>
              </a:lnSpc>
            </a:pPr>
            <a:r>
              <a:rPr lang="ar-DZ" sz="4000" b="1" dirty="0" smtClean="0">
                <a:solidFill>
                  <a:schemeClr val="bg1"/>
                </a:solidFill>
                <a:latin typeface="Arial" panose="020B0604020202020204" pitchFamily="34" charset="0"/>
                <a:cs typeface="Arial" panose="020B0604020202020204" pitchFamily="34" charset="0"/>
              </a:rPr>
              <a:t>يجوز</a:t>
            </a:r>
            <a:endParaRPr lang="en-US" sz="4000" b="1" dirty="0">
              <a:solidFill>
                <a:schemeClr val="bg1"/>
              </a:solidFill>
              <a:latin typeface="Arial" panose="020B0604020202020204" pitchFamily="34" charset="0"/>
              <a:cs typeface="Arial" panose="020B0604020202020204" pitchFamily="34" charset="0"/>
            </a:endParaRPr>
          </a:p>
        </p:txBody>
      </p:sp>
      <p:cxnSp>
        <p:nvCxnSpPr>
          <p:cNvPr id="8" name="Straight Connector 7"/>
          <p:cNvCxnSpPr/>
          <p:nvPr/>
        </p:nvCxnSpPr>
        <p:spPr>
          <a:xfrm>
            <a:off x="5913120" y="1226531"/>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sp>
        <p:nvSpPr>
          <p:cNvPr id="9" name="مربع نص 83">
            <a:extLst>
              <a:ext uri="{FF2B5EF4-FFF2-40B4-BE49-F238E27FC236}">
                <a16:creationId xmlns:a16="http://schemas.microsoft.com/office/drawing/2014/main" xmlns="" id="{BAADA627-C6C2-4C36-8D50-3FDF2A7EB035}"/>
              </a:ext>
            </a:extLst>
          </p:cNvPr>
          <p:cNvSpPr txBox="1"/>
          <p:nvPr/>
        </p:nvSpPr>
        <p:spPr>
          <a:xfrm>
            <a:off x="7218058" y="2485225"/>
            <a:ext cx="2278380" cy="2246769"/>
          </a:xfrm>
          <a:prstGeom prst="rect">
            <a:avLst/>
          </a:prstGeom>
          <a:noFill/>
        </p:spPr>
        <p:txBody>
          <a:bodyPr wrap="square" rtlCol="0">
            <a:spAutoFit/>
          </a:bodyPr>
          <a:lstStyle/>
          <a:p>
            <a:pPr algn="ctr"/>
            <a:r>
              <a:rPr lang="ar-DZ" sz="2800" b="1" dirty="0" smtClean="0">
                <a:solidFill>
                  <a:schemeClr val="accent4"/>
                </a:solidFill>
                <a:cs typeface="+mj-cs"/>
              </a:rPr>
              <a:t>للمسلم </a:t>
            </a:r>
          </a:p>
          <a:p>
            <a:pPr algn="ctr"/>
            <a:r>
              <a:rPr lang="ar-DZ" sz="2800" b="1" dirty="0" smtClean="0">
                <a:solidFill>
                  <a:schemeClr val="accent4"/>
                </a:solidFill>
                <a:cs typeface="+mj-cs"/>
              </a:rPr>
              <a:t>أن يعقد </a:t>
            </a:r>
          </a:p>
          <a:p>
            <a:pPr algn="ctr"/>
            <a:r>
              <a:rPr lang="ar-DZ" sz="2800" b="1" dirty="0" smtClean="0">
                <a:solidFill>
                  <a:schemeClr val="accent4"/>
                </a:solidFill>
                <a:cs typeface="+mj-cs"/>
              </a:rPr>
              <a:t>سلما موازيا</a:t>
            </a:r>
          </a:p>
          <a:p>
            <a:pPr algn="ctr"/>
            <a:r>
              <a:rPr lang="ar-DZ" sz="2800" b="1" dirty="0" smtClean="0">
                <a:solidFill>
                  <a:schemeClr val="accent4"/>
                </a:solidFill>
                <a:cs typeface="+mj-cs"/>
              </a:rPr>
              <a:t>مستقلا من طرف ثالث</a:t>
            </a:r>
            <a:endParaRPr lang="fr-FR" sz="2800" b="1" dirty="0">
              <a:solidFill>
                <a:schemeClr val="accent4"/>
              </a:solidFill>
              <a:cs typeface="+mj-cs"/>
            </a:endParaRPr>
          </a:p>
        </p:txBody>
      </p:sp>
      <p:sp>
        <p:nvSpPr>
          <p:cNvPr id="11" name="مربع نص 84">
            <a:extLst>
              <a:ext uri="{FF2B5EF4-FFF2-40B4-BE49-F238E27FC236}">
                <a16:creationId xmlns:a16="http://schemas.microsoft.com/office/drawing/2014/main" xmlns="" id="{8307CA08-7886-4947-8C9C-EC11540DAFD9}"/>
              </a:ext>
            </a:extLst>
          </p:cNvPr>
          <p:cNvSpPr txBox="1"/>
          <p:nvPr/>
        </p:nvSpPr>
        <p:spPr>
          <a:xfrm>
            <a:off x="744355" y="2698436"/>
            <a:ext cx="2708464" cy="1569660"/>
          </a:xfrm>
          <a:prstGeom prst="rect">
            <a:avLst/>
          </a:prstGeom>
          <a:noFill/>
        </p:spPr>
        <p:txBody>
          <a:bodyPr wrap="square" rtlCol="0">
            <a:spAutoFit/>
          </a:bodyPr>
          <a:lstStyle/>
          <a:p>
            <a:pPr algn="ctr"/>
            <a:r>
              <a:rPr lang="ar-DZ" sz="3200" b="1" dirty="0" smtClean="0">
                <a:solidFill>
                  <a:schemeClr val="accent4"/>
                </a:solidFill>
                <a:cs typeface="+mj-cs"/>
              </a:rPr>
              <a:t>للمسلم إليه</a:t>
            </a:r>
          </a:p>
          <a:p>
            <a:pPr algn="ctr"/>
            <a:r>
              <a:rPr lang="ar-DZ" sz="3200" b="1" dirty="0" smtClean="0">
                <a:solidFill>
                  <a:schemeClr val="accent4"/>
                </a:solidFill>
                <a:cs typeface="+mj-cs"/>
              </a:rPr>
              <a:t>أن يعقد </a:t>
            </a:r>
          </a:p>
          <a:p>
            <a:pPr algn="ctr"/>
            <a:r>
              <a:rPr lang="ar-DZ" sz="3200" b="1" dirty="0" smtClean="0">
                <a:solidFill>
                  <a:schemeClr val="accent4"/>
                </a:solidFill>
                <a:cs typeface="+mj-cs"/>
              </a:rPr>
              <a:t>سلما موازيا</a:t>
            </a:r>
            <a:endParaRPr lang="fr-FR" sz="3200" b="1" dirty="0">
              <a:solidFill>
                <a:schemeClr val="accent4"/>
              </a:solidFill>
              <a:cs typeface="+mj-cs"/>
            </a:endParaRPr>
          </a:p>
        </p:txBody>
      </p:sp>
      <p:sp>
        <p:nvSpPr>
          <p:cNvPr id="4" name="ZoneTexte 3"/>
          <p:cNvSpPr txBox="1"/>
          <p:nvPr/>
        </p:nvSpPr>
        <p:spPr>
          <a:xfrm>
            <a:off x="1004552" y="5692462"/>
            <a:ext cx="7134896" cy="923330"/>
          </a:xfrm>
          <a:prstGeom prst="rect">
            <a:avLst/>
          </a:prstGeom>
          <a:noFill/>
        </p:spPr>
        <p:txBody>
          <a:bodyPr wrap="square" rtlCol="0">
            <a:spAutoFit/>
          </a:bodyPr>
          <a:lstStyle/>
          <a:p>
            <a:pPr algn="ctr" rtl="1"/>
            <a:r>
              <a:rPr lang="ar-DZ" b="1" u="sng" dirty="0">
                <a:latin typeface="Arial" panose="020B0604020202020204" pitchFamily="34" charset="0"/>
                <a:cs typeface="Arial" panose="020B0604020202020204" pitchFamily="34" charset="0"/>
              </a:rPr>
              <a:t>تاريخ إصدار المعيار</a:t>
            </a:r>
            <a:r>
              <a:rPr lang="ar-DZ" dirty="0">
                <a:latin typeface="Arial" panose="020B0604020202020204" pitchFamily="34" charset="0"/>
                <a:cs typeface="Arial" panose="020B0604020202020204" pitchFamily="34" charset="0"/>
              </a:rPr>
              <a:t>:</a:t>
            </a:r>
            <a:br>
              <a:rPr lang="ar-DZ" dirty="0">
                <a:latin typeface="Arial" panose="020B0604020202020204" pitchFamily="34" charset="0"/>
                <a:cs typeface="Arial" panose="020B0604020202020204" pitchFamily="34" charset="0"/>
              </a:rPr>
            </a:br>
            <a:r>
              <a:rPr lang="ar-DZ" dirty="0" smtClean="0">
                <a:latin typeface="Arial" panose="020B0604020202020204" pitchFamily="34" charset="0"/>
                <a:cs typeface="Arial" panose="020B0604020202020204" pitchFamily="34" charset="0"/>
              </a:rPr>
              <a:t>صدر هـذا المعيار بتاريخ </a:t>
            </a:r>
            <a:r>
              <a:rPr lang="ar-DZ" dirty="0">
                <a:latin typeface="Arial" panose="020B0604020202020204" pitchFamily="34" charset="0"/>
                <a:cs typeface="Arial" panose="020B0604020202020204" pitchFamily="34" charset="0"/>
              </a:rPr>
              <a:t/>
            </a:r>
            <a:br>
              <a:rPr lang="ar-DZ" dirty="0">
                <a:latin typeface="Arial" panose="020B0604020202020204" pitchFamily="34" charset="0"/>
                <a:cs typeface="Arial" panose="020B0604020202020204" pitchFamily="34" charset="0"/>
              </a:rPr>
            </a:br>
            <a:r>
              <a:rPr lang="ar-DZ" dirty="0">
                <a:latin typeface="Arial" panose="020B0604020202020204" pitchFamily="34" charset="0"/>
                <a:cs typeface="Arial" panose="020B0604020202020204" pitchFamily="34" charset="0"/>
              </a:rPr>
              <a:t>23 ماي 2001</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501570"/>
      </p:ext>
    </p:extLst>
  </p:cSld>
  <p:clrMapOvr>
    <a:masterClrMapping/>
  </p:clrMapOvr>
  <mc:AlternateContent xmlns:mc="http://schemas.openxmlformats.org/markup-compatibility/2006" xmlns:p14="http://schemas.microsoft.com/office/powerpoint/2010/main">
    <mc:Choice Requires="p14">
      <p:transition spd="slow" p14:dur="1300" advTm="105651">
        <p14:pan dir="u"/>
      </p:transition>
    </mc:Choice>
    <mc:Fallback xmlns="">
      <p:transition spd="slow" advTm="1056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1000"/>
                            </p:stCondLst>
                            <p:childTnLst>
                              <p:par>
                                <p:cTn id="9" presetID="31"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750"/>
                            </p:stCondLst>
                            <p:childTnLst>
                              <p:par>
                                <p:cTn id="16" presetID="42" presetClass="entr" presetSubtype="0" fill="hold" grpId="0" nodeType="after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9799" y="2805753"/>
            <a:ext cx="2441694" cy="1077218"/>
          </a:xfrm>
          <a:prstGeom prst="rect">
            <a:avLst/>
          </a:prstGeom>
          <a:noFill/>
        </p:spPr>
        <p:txBody>
          <a:bodyPr wrap="none" rtlCol="0" anchor="b">
            <a:spAutoFit/>
          </a:bodyPr>
          <a:lstStyle/>
          <a:p>
            <a:pPr algn="r"/>
            <a:r>
              <a:rPr lang="en-US" sz="3200" b="1" spc="100" dirty="0" smtClean="0">
                <a:solidFill>
                  <a:schemeClr val="bg1"/>
                </a:solidFill>
                <a:latin typeface="Lato" panose="020F0502020204030203" pitchFamily="34" charset="0"/>
              </a:rPr>
              <a:t>Circle</a:t>
            </a:r>
          </a:p>
          <a:p>
            <a:pPr algn="r"/>
            <a:r>
              <a:rPr lang="en-US" sz="3200" b="1" spc="100" dirty="0" smtClean="0">
                <a:solidFill>
                  <a:schemeClr val="bg1"/>
                </a:solidFill>
                <a:latin typeface="Lato" panose="020F0502020204030203" pitchFamily="34" charset="0"/>
              </a:rPr>
              <a:t>Continuous</a:t>
            </a:r>
          </a:p>
        </p:txBody>
      </p:sp>
      <p:cxnSp>
        <p:nvCxnSpPr>
          <p:cNvPr id="9" name="Straight Connector 8"/>
          <p:cNvCxnSpPr/>
          <p:nvPr/>
        </p:nvCxnSpPr>
        <p:spPr>
          <a:xfrm>
            <a:off x="3401659" y="3956790"/>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08314" y="1767006"/>
            <a:ext cx="5535387" cy="3323987"/>
          </a:xfrm>
          <a:prstGeom prst="rect">
            <a:avLst/>
          </a:prstGeom>
          <a:noFill/>
        </p:spPr>
        <p:txBody>
          <a:bodyPr wrap="square" rtlCol="0" anchor="ctr">
            <a:spAutoFit/>
          </a:bodyPr>
          <a:lstStyle/>
          <a:p>
            <a:pPr algn="ctr">
              <a:lnSpc>
                <a:spcPct val="125000"/>
              </a:lnSpc>
            </a:pPr>
            <a:r>
              <a:rPr lang="ar-DZ" sz="2400" b="1" dirty="0">
                <a:latin typeface="Arial" panose="020B0604020202020204" pitchFamily="34" charset="0"/>
                <a:cs typeface="Arial" panose="020B0604020202020204" pitchFamily="34" charset="0"/>
              </a:rPr>
              <a:t>يهدف هذا المعيار إلى بيان الأحكام والضوابط الشرعية التي يجب أن تراعيها</a:t>
            </a:r>
            <a:br>
              <a:rPr lang="ar-DZ" sz="2400" b="1" dirty="0">
                <a:latin typeface="Arial" panose="020B0604020202020204" pitchFamily="34" charset="0"/>
                <a:cs typeface="Arial" panose="020B0604020202020204" pitchFamily="34" charset="0"/>
              </a:rPr>
            </a:br>
            <a:r>
              <a:rPr lang="ar-DZ" sz="2400" b="1" dirty="0">
                <a:latin typeface="Arial" panose="020B0604020202020204" pitchFamily="34" charset="0"/>
                <a:cs typeface="Arial" panose="020B0604020202020204" pitchFamily="34" charset="0"/>
              </a:rPr>
              <a:t>المؤسسات المالية </a:t>
            </a:r>
            <a:r>
              <a:rPr lang="ar-DZ" sz="2400" b="1" dirty="0" smtClean="0">
                <a:latin typeface="Arial" panose="020B0604020202020204" pitchFamily="34" charset="0"/>
                <a:cs typeface="Arial" panose="020B0604020202020204" pitchFamily="34" charset="0"/>
              </a:rPr>
              <a:t>الإســلامية في </a:t>
            </a:r>
            <a:r>
              <a:rPr lang="ar-DZ" sz="2400" b="1" dirty="0">
                <a:latin typeface="Arial" panose="020B0604020202020204" pitchFamily="34" charset="0"/>
                <a:cs typeface="Arial" panose="020B0604020202020204" pitchFamily="34" charset="0"/>
              </a:rPr>
              <a:t>عمليات الاستصناع والاستصناع الموازي من</a:t>
            </a:r>
            <a:br>
              <a:rPr lang="ar-DZ" sz="2400" b="1" dirty="0">
                <a:latin typeface="Arial" panose="020B0604020202020204" pitchFamily="34" charset="0"/>
                <a:cs typeface="Arial" panose="020B0604020202020204" pitchFamily="34" charset="0"/>
              </a:rPr>
            </a:br>
            <a:r>
              <a:rPr lang="ar-DZ" sz="2400" b="1" dirty="0">
                <a:latin typeface="Arial" panose="020B0604020202020204" pitchFamily="34" charset="0"/>
                <a:cs typeface="Arial" panose="020B0604020202020204" pitchFamily="34" charset="0"/>
              </a:rPr>
              <a:t>حيث عقده ومحله وما يطرأ عليه من التصرفات وتنفيذه والإشراف على التنفيذ</a:t>
            </a:r>
            <a:r>
              <a:rPr lang="ar-DZ" sz="2400" b="1" dirty="0" smtClean="0">
                <a:latin typeface="Arial" panose="020B0604020202020204" pitchFamily="34" charset="0"/>
                <a:cs typeface="Arial" panose="020B0604020202020204" pitchFamily="34" charset="0"/>
              </a:rPr>
              <a:t> </a:t>
            </a:r>
            <a:br>
              <a:rPr lang="ar-DZ" sz="2400" b="1" dirty="0" smtClean="0">
                <a:latin typeface="Arial" panose="020B0604020202020204" pitchFamily="34" charset="0"/>
                <a:cs typeface="Arial" panose="020B0604020202020204" pitchFamily="34" charset="0"/>
              </a:rPr>
            </a:br>
            <a:r>
              <a:rPr lang="en-US" sz="2400" b="1" dirty="0" smtClean="0">
                <a:solidFill>
                  <a:schemeClr val="bg1"/>
                </a:solidFill>
                <a:latin typeface="Arial" panose="020B0604020202020204" pitchFamily="34" charset="0"/>
                <a:cs typeface="Arial" panose="020B0604020202020204" pitchFamily="34" charset="0"/>
              </a:rPr>
              <a:t>dolor sit.</a:t>
            </a:r>
            <a:endParaRPr lang="en-US" sz="2400" b="1" dirty="0">
              <a:solidFill>
                <a:schemeClr val="bg1"/>
              </a:solidFill>
              <a:latin typeface="Arial" panose="020B0604020202020204" pitchFamily="34" charset="0"/>
              <a:cs typeface="Arial" panose="020B0604020202020204" pitchFamily="34" charset="0"/>
            </a:endParaRPr>
          </a:p>
        </p:txBody>
      </p:sp>
      <p:sp>
        <p:nvSpPr>
          <p:cNvPr id="2" name="Picture Placeholder 1"/>
          <p:cNvSpPr>
            <a:spLocks noGrp="1"/>
          </p:cNvSpPr>
          <p:nvPr>
            <p:ph type="pic" sz="quarter" idx="10"/>
          </p:nvPr>
        </p:nvSpPr>
        <p:spPr/>
      </p:sp>
      <p:sp>
        <p:nvSpPr>
          <p:cNvPr id="4" name="ZoneTexte 3"/>
          <p:cNvSpPr txBox="1"/>
          <p:nvPr/>
        </p:nvSpPr>
        <p:spPr>
          <a:xfrm>
            <a:off x="8382000" y="2367171"/>
            <a:ext cx="3396343" cy="2800767"/>
          </a:xfrm>
          <a:prstGeom prst="rect">
            <a:avLst/>
          </a:prstGeom>
          <a:noFill/>
        </p:spPr>
        <p:txBody>
          <a:bodyPr wrap="square" rtlCol="0">
            <a:spAutoFit/>
          </a:bodyPr>
          <a:lstStyle/>
          <a:p>
            <a:pPr algn="ctr"/>
            <a:r>
              <a:rPr lang="ar-DZ" sz="4400" b="1" dirty="0" smtClean="0"/>
              <a:t>معيار 11 الاستصناع والاستصناع الموازي</a:t>
            </a:r>
            <a:endParaRPr lang="fr-FR" sz="4400" b="1" dirty="0"/>
          </a:p>
        </p:txBody>
      </p:sp>
    </p:spTree>
    <p:extLst>
      <p:ext uri="{BB962C8B-B14F-4D97-AF65-F5344CB8AC3E}">
        <p14:creationId xmlns:p14="http://schemas.microsoft.com/office/powerpoint/2010/main" val="1119888438"/>
      </p:ext>
    </p:extLst>
  </p:cSld>
  <p:clrMapOvr>
    <a:masterClrMapping/>
  </p:clrMapOvr>
  <mc:AlternateContent xmlns:mc="http://schemas.openxmlformats.org/markup-compatibility/2006" xmlns:p14="http://schemas.microsoft.com/office/powerpoint/2010/main">
    <mc:Choice Requires="p14">
      <p:transition spd="slow" p14:dur="800" advTm="108697">
        <p14:flythrough/>
      </p:transition>
    </mc:Choice>
    <mc:Fallback xmlns="">
      <p:transition spd="slow" advTm="1086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مجموعة 72">
            <a:extLst>
              <a:ext uri="{FF2B5EF4-FFF2-40B4-BE49-F238E27FC236}">
                <a16:creationId xmlns="" xmlns:a16="http://schemas.microsoft.com/office/drawing/2014/main" id="{0432A455-B575-4814-A516-389E7C939436}"/>
              </a:ext>
            </a:extLst>
          </p:cNvPr>
          <p:cNvGrpSpPr/>
          <p:nvPr/>
        </p:nvGrpSpPr>
        <p:grpSpPr>
          <a:xfrm>
            <a:off x="864344" y="885184"/>
            <a:ext cx="4677476" cy="1794999"/>
            <a:chOff x="864344" y="885184"/>
            <a:chExt cx="4677476" cy="1794999"/>
          </a:xfrm>
        </p:grpSpPr>
        <p:sp>
          <p:nvSpPr>
            <p:cNvPr id="32" name="شكل حر: شكل 31">
              <a:extLst>
                <a:ext uri="{FF2B5EF4-FFF2-40B4-BE49-F238E27FC236}">
                  <a16:creationId xmlns="" xmlns:a16="http://schemas.microsoft.com/office/drawing/2014/main" id="{BBDE2AA1-ACC2-4D1C-BD45-232163F418C3}"/>
                </a:ext>
              </a:extLst>
            </p:cNvPr>
            <p:cNvSpPr/>
            <p:nvPr/>
          </p:nvSpPr>
          <p:spPr>
            <a:xfrm flipH="1">
              <a:off x="3687905" y="1101239"/>
              <a:ext cx="1853915" cy="1578944"/>
            </a:xfrm>
            <a:custGeom>
              <a:avLst/>
              <a:gdLst>
                <a:gd name="connsiteX0" fmla="*/ 732294 w 1853915"/>
                <a:gd name="connsiteY0" fmla="*/ 0 h 1578944"/>
                <a:gd name="connsiteX1" fmla="*/ 0 w 1853915"/>
                <a:gd name="connsiteY1" fmla="*/ 681445 h 1578944"/>
                <a:gd name="connsiteX2" fmla="*/ 964471 w 1853915"/>
                <a:gd name="connsiteY2" fmla="*/ 1578944 h 1578944"/>
                <a:gd name="connsiteX3" fmla="*/ 964471 w 1853915"/>
                <a:gd name="connsiteY3" fmla="*/ 1203215 h 1578944"/>
                <a:gd name="connsiteX4" fmla="*/ 1853915 w 1853915"/>
                <a:gd name="connsiteY4" fmla="*/ 1203215 h 1578944"/>
                <a:gd name="connsiteX5" fmla="*/ 1784835 w 1853915"/>
                <a:gd name="connsiteY5" fmla="*/ 1059813 h 1578944"/>
                <a:gd name="connsiteX6" fmla="*/ 1137872 w 1853915"/>
                <a:gd name="connsiteY6" fmla="*/ 275120 h 1578944"/>
                <a:gd name="connsiteX7" fmla="*/ 983487 w 1853915"/>
                <a:gd name="connsiteY7" fmla="*/ 159674 h 1578944"/>
                <a:gd name="connsiteX8" fmla="*/ 964471 w 1853915"/>
                <a:gd name="connsiteY8" fmla="*/ 159674 h 1578944"/>
                <a:gd name="connsiteX9" fmla="*/ 964471 w 1853915"/>
                <a:gd name="connsiteY9" fmla="*/ 145454 h 1578944"/>
                <a:gd name="connsiteX10" fmla="*/ 933090 w 1853915"/>
                <a:gd name="connsiteY10" fmla="*/ 121988 h 1578944"/>
                <a:gd name="connsiteX11" fmla="*/ 732294 w 1853915"/>
                <a:gd name="connsiteY11" fmla="*/ 0 h 157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915" h="1578944">
                  <a:moveTo>
                    <a:pt x="732294" y="0"/>
                  </a:moveTo>
                  <a:lnTo>
                    <a:pt x="0" y="681445"/>
                  </a:lnTo>
                  <a:lnTo>
                    <a:pt x="964471" y="1578944"/>
                  </a:lnTo>
                  <a:lnTo>
                    <a:pt x="964471" y="1203215"/>
                  </a:lnTo>
                  <a:lnTo>
                    <a:pt x="1853915" y="1203215"/>
                  </a:lnTo>
                  <a:lnTo>
                    <a:pt x="1784835" y="1059813"/>
                  </a:lnTo>
                  <a:cubicBezTo>
                    <a:pt x="1621033" y="758282"/>
                    <a:pt x="1400624" y="491963"/>
                    <a:pt x="1137872" y="275120"/>
                  </a:cubicBezTo>
                  <a:lnTo>
                    <a:pt x="983487" y="159674"/>
                  </a:lnTo>
                  <a:lnTo>
                    <a:pt x="964471" y="159674"/>
                  </a:lnTo>
                  <a:lnTo>
                    <a:pt x="964471" y="145454"/>
                  </a:lnTo>
                  <a:lnTo>
                    <a:pt x="933090" y="121988"/>
                  </a:lnTo>
                  <a:lnTo>
                    <a:pt x="732294" y="0"/>
                  </a:lnTo>
                  <a:close/>
                </a:path>
              </a:pathLst>
            </a:custGeom>
            <a:solidFill>
              <a:srgbClr val="CC0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5" name="شكل حر: شكل 24">
              <a:extLst>
                <a:ext uri="{FF2B5EF4-FFF2-40B4-BE49-F238E27FC236}">
                  <a16:creationId xmlns="" xmlns:a16="http://schemas.microsoft.com/office/drawing/2014/main" id="{678A48DD-1B85-4E7E-9707-2B650E40F74F}"/>
                </a:ext>
              </a:extLst>
            </p:cNvPr>
            <p:cNvSpPr/>
            <p:nvPr/>
          </p:nvSpPr>
          <p:spPr>
            <a:xfrm flipH="1">
              <a:off x="4577349" y="885184"/>
              <a:ext cx="232177" cy="361509"/>
            </a:xfrm>
            <a:custGeom>
              <a:avLst/>
              <a:gdLst>
                <a:gd name="connsiteX0" fmla="*/ 232177 w 232177"/>
                <a:gd name="connsiteY0" fmla="*/ 0 h 361509"/>
                <a:gd name="connsiteX1" fmla="*/ 0 w 232177"/>
                <a:gd name="connsiteY1" fmla="*/ 216055 h 361509"/>
                <a:gd name="connsiteX2" fmla="*/ 200796 w 232177"/>
                <a:gd name="connsiteY2" fmla="*/ 338043 h 361509"/>
                <a:gd name="connsiteX3" fmla="*/ 232177 w 232177"/>
                <a:gd name="connsiteY3" fmla="*/ 361509 h 361509"/>
                <a:gd name="connsiteX4" fmla="*/ 232177 w 232177"/>
                <a:gd name="connsiteY4" fmla="*/ 0 h 361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7" h="361509">
                  <a:moveTo>
                    <a:pt x="232177" y="0"/>
                  </a:moveTo>
                  <a:lnTo>
                    <a:pt x="0" y="216055"/>
                  </a:lnTo>
                  <a:lnTo>
                    <a:pt x="200796" y="338043"/>
                  </a:lnTo>
                  <a:lnTo>
                    <a:pt x="232177" y="361509"/>
                  </a:lnTo>
                  <a:lnTo>
                    <a:pt x="23217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3" name="شكل حر: شكل 22">
              <a:extLst>
                <a:ext uri="{FF2B5EF4-FFF2-40B4-BE49-F238E27FC236}">
                  <a16:creationId xmlns="" xmlns:a16="http://schemas.microsoft.com/office/drawing/2014/main" id="{42ECD34F-480F-46E1-AC3D-A8DFCECEB170}"/>
                </a:ext>
              </a:extLst>
            </p:cNvPr>
            <p:cNvSpPr/>
            <p:nvPr/>
          </p:nvSpPr>
          <p:spPr>
            <a:xfrm flipH="1">
              <a:off x="4558332" y="1246693"/>
              <a:ext cx="19016" cy="14220"/>
            </a:xfrm>
            <a:custGeom>
              <a:avLst/>
              <a:gdLst>
                <a:gd name="connsiteX0" fmla="*/ 0 w 19016"/>
                <a:gd name="connsiteY0" fmla="*/ 0 h 14220"/>
                <a:gd name="connsiteX1" fmla="*/ 0 w 19016"/>
                <a:gd name="connsiteY1" fmla="*/ 14220 h 14220"/>
                <a:gd name="connsiteX2" fmla="*/ 19016 w 19016"/>
                <a:gd name="connsiteY2" fmla="*/ 14220 h 14220"/>
                <a:gd name="connsiteX3" fmla="*/ 0 w 19016"/>
                <a:gd name="connsiteY3" fmla="*/ 0 h 14220"/>
              </a:gdLst>
              <a:ahLst/>
              <a:cxnLst>
                <a:cxn ang="0">
                  <a:pos x="connsiteX0" y="connsiteY0"/>
                </a:cxn>
                <a:cxn ang="0">
                  <a:pos x="connsiteX1" y="connsiteY1"/>
                </a:cxn>
                <a:cxn ang="0">
                  <a:pos x="connsiteX2" y="connsiteY2"/>
                </a:cxn>
                <a:cxn ang="0">
                  <a:pos x="connsiteX3" y="connsiteY3"/>
                </a:cxn>
              </a:cxnLst>
              <a:rect l="l" t="t" r="r" b="b"/>
              <a:pathLst>
                <a:path w="19016" h="14220">
                  <a:moveTo>
                    <a:pt x="0" y="0"/>
                  </a:moveTo>
                  <a:lnTo>
                    <a:pt x="0" y="14220"/>
                  </a:lnTo>
                  <a:lnTo>
                    <a:pt x="19016" y="1422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1" name="شكل حر: شكل 20">
              <a:extLst>
                <a:ext uri="{FF2B5EF4-FFF2-40B4-BE49-F238E27FC236}">
                  <a16:creationId xmlns="" xmlns:a16="http://schemas.microsoft.com/office/drawing/2014/main" id="{D0BF1327-E386-460E-8497-ED41061D6CEA}"/>
                </a:ext>
              </a:extLst>
            </p:cNvPr>
            <p:cNvSpPr/>
            <p:nvPr/>
          </p:nvSpPr>
          <p:spPr>
            <a:xfrm flipH="1">
              <a:off x="1330038" y="1260913"/>
              <a:ext cx="3228295" cy="1043541"/>
            </a:xfrm>
            <a:custGeom>
              <a:avLst/>
              <a:gdLst>
                <a:gd name="connsiteX0" fmla="*/ 3228295 w 3228295"/>
                <a:gd name="connsiteY0" fmla="*/ 0 h 1043541"/>
                <a:gd name="connsiteX1" fmla="*/ 0 w 3228295"/>
                <a:gd name="connsiteY1" fmla="*/ 0 h 1043541"/>
                <a:gd name="connsiteX2" fmla="*/ 154385 w 3228295"/>
                <a:gd name="connsiteY2" fmla="*/ 115446 h 1043541"/>
                <a:gd name="connsiteX3" fmla="*/ 801348 w 3228295"/>
                <a:gd name="connsiteY3" fmla="*/ 900139 h 1043541"/>
                <a:gd name="connsiteX4" fmla="*/ 870428 w 3228295"/>
                <a:gd name="connsiteY4" fmla="*/ 1043541 h 1043541"/>
                <a:gd name="connsiteX5" fmla="*/ 3228295 w 3228295"/>
                <a:gd name="connsiteY5" fmla="*/ 1043541 h 1043541"/>
                <a:gd name="connsiteX6" fmla="*/ 3228295 w 3228295"/>
                <a:gd name="connsiteY6" fmla="*/ 0 h 10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295" h="1043541">
                  <a:moveTo>
                    <a:pt x="3228295" y="0"/>
                  </a:moveTo>
                  <a:lnTo>
                    <a:pt x="0" y="0"/>
                  </a:lnTo>
                  <a:lnTo>
                    <a:pt x="154385" y="115446"/>
                  </a:lnTo>
                  <a:cubicBezTo>
                    <a:pt x="417137" y="332289"/>
                    <a:pt x="637546" y="598608"/>
                    <a:pt x="801348" y="900139"/>
                  </a:cubicBezTo>
                  <a:lnTo>
                    <a:pt x="870428" y="1043541"/>
                  </a:lnTo>
                  <a:lnTo>
                    <a:pt x="3228295" y="1043541"/>
                  </a:lnTo>
                  <a:lnTo>
                    <a:pt x="322829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34" name="مستطيل: زاوية مطوية 33">
              <a:extLst>
                <a:ext uri="{FF2B5EF4-FFF2-40B4-BE49-F238E27FC236}">
                  <a16:creationId xmlns="" xmlns:a16="http://schemas.microsoft.com/office/drawing/2014/main" id="{658069ED-4F52-4A33-ADC7-9B46E6022CAA}"/>
                </a:ext>
              </a:extLst>
            </p:cNvPr>
            <p:cNvSpPr/>
            <p:nvPr/>
          </p:nvSpPr>
          <p:spPr>
            <a:xfrm flipH="1" flipV="1">
              <a:off x="864344" y="1258768"/>
              <a:ext cx="465691" cy="1049562"/>
            </a:xfrm>
            <a:prstGeom prst="foldedCorner">
              <a:avLst/>
            </a:prstGeom>
            <a:solidFill>
              <a:srgbClr val="CC0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6" name="مربع نص 45">
              <a:extLst>
                <a:ext uri="{FF2B5EF4-FFF2-40B4-BE49-F238E27FC236}">
                  <a16:creationId xmlns="" xmlns:a16="http://schemas.microsoft.com/office/drawing/2014/main" id="{B5C74EAC-65AB-4061-B957-3039B2AE3E77}"/>
                </a:ext>
              </a:extLst>
            </p:cNvPr>
            <p:cNvSpPr txBox="1"/>
            <p:nvPr/>
          </p:nvSpPr>
          <p:spPr>
            <a:xfrm>
              <a:off x="918961" y="1457372"/>
              <a:ext cx="356456" cy="646331"/>
            </a:xfrm>
            <a:prstGeom prst="rect">
              <a:avLst/>
            </a:prstGeom>
            <a:noFill/>
          </p:spPr>
          <p:txBody>
            <a:bodyPr wrap="square" rtlCol="1">
              <a:spAutoFit/>
            </a:bodyPr>
            <a:lstStyle/>
            <a:p>
              <a:pPr algn="ctr"/>
              <a:r>
                <a:rPr lang="fr-FR" sz="3600" b="1" dirty="0">
                  <a:solidFill>
                    <a:schemeClr val="bg1">
                      <a:lumMod val="95000"/>
                    </a:schemeClr>
                  </a:solidFill>
                  <a:latin typeface="29LT Bukra Bold Italic" panose="000B0903020204020204" pitchFamily="34" charset="-78"/>
                  <a:cs typeface="29LT Bukra Bold Italic" panose="000B0903020204020204" pitchFamily="34" charset="-78"/>
                </a:rPr>
                <a:t>6</a:t>
              </a:r>
              <a:endParaRPr lang="ar-MA" sz="3600" b="1" dirty="0">
                <a:solidFill>
                  <a:schemeClr val="bg1">
                    <a:lumMod val="95000"/>
                  </a:schemeClr>
                </a:solidFill>
                <a:latin typeface="29LT Bukra Bold Italic" panose="000B0903020204020204" pitchFamily="34" charset="-78"/>
                <a:cs typeface="29LT Bukra Bold Italic" panose="000B0903020204020204" pitchFamily="34" charset="-78"/>
              </a:endParaRPr>
            </a:p>
          </p:txBody>
        </p:sp>
        <p:pic>
          <p:nvPicPr>
            <p:cNvPr id="56" name="صورة 55">
              <a:extLst>
                <a:ext uri="{FF2B5EF4-FFF2-40B4-BE49-F238E27FC236}">
                  <a16:creationId xmlns="" xmlns:a16="http://schemas.microsoft.com/office/drawing/2014/main" id="{951BA9D2-0396-4062-8AF8-67D94E6ED0E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577348" y="1451438"/>
              <a:ext cx="609604" cy="609604"/>
            </a:xfrm>
            <a:prstGeom prst="rect">
              <a:avLst/>
            </a:prstGeom>
          </p:spPr>
        </p:pic>
        <p:sp>
          <p:nvSpPr>
            <p:cNvPr id="61" name="مربع نص 60">
              <a:extLst>
                <a:ext uri="{FF2B5EF4-FFF2-40B4-BE49-F238E27FC236}">
                  <a16:creationId xmlns="" xmlns:a16="http://schemas.microsoft.com/office/drawing/2014/main" id="{E0BA1326-C72C-472F-9899-F7A9DDE29EDD}"/>
                </a:ext>
              </a:extLst>
            </p:cNvPr>
            <p:cNvSpPr txBox="1"/>
            <p:nvPr/>
          </p:nvSpPr>
          <p:spPr>
            <a:xfrm>
              <a:off x="1404813" y="1390646"/>
              <a:ext cx="2402579" cy="830997"/>
            </a:xfrm>
            <a:prstGeom prst="rect">
              <a:avLst/>
            </a:prstGeom>
            <a:noFill/>
          </p:spPr>
          <p:txBody>
            <a:bodyPr wrap="square" rtlCol="1">
              <a:spAutoFit/>
            </a:bodyPr>
            <a:lstStyle/>
            <a:p>
              <a:pPr algn="ctr"/>
              <a:r>
                <a:rPr lang="ar-DZ" sz="2400" b="1" dirty="0" smtClean="0">
                  <a:solidFill>
                    <a:srgbClr val="CC0000"/>
                  </a:solidFill>
                  <a:latin typeface="Arial" panose="020B0604020202020204" pitchFamily="34" charset="0"/>
                  <a:cs typeface="Arial" panose="020B0604020202020204" pitchFamily="34" charset="0"/>
                </a:rPr>
                <a:t>تسليم المصنوع والتصرف فيه</a:t>
              </a:r>
              <a:endParaRPr lang="ar-MA" sz="2400" b="1" dirty="0">
                <a:solidFill>
                  <a:srgbClr val="CC0000"/>
                </a:solidFill>
                <a:latin typeface="Arial" panose="020B0604020202020204" pitchFamily="34" charset="0"/>
                <a:cs typeface="Arial" panose="020B0604020202020204" pitchFamily="34" charset="0"/>
              </a:endParaRPr>
            </a:p>
          </p:txBody>
        </p:sp>
      </p:grpSp>
      <p:grpSp>
        <p:nvGrpSpPr>
          <p:cNvPr id="74" name="مجموعة 73">
            <a:extLst>
              <a:ext uri="{FF2B5EF4-FFF2-40B4-BE49-F238E27FC236}">
                <a16:creationId xmlns="" xmlns:a16="http://schemas.microsoft.com/office/drawing/2014/main" id="{3C8290ED-0AF2-4F3A-A0C5-6A440A082CFD}"/>
              </a:ext>
            </a:extLst>
          </p:cNvPr>
          <p:cNvGrpSpPr/>
          <p:nvPr/>
        </p:nvGrpSpPr>
        <p:grpSpPr>
          <a:xfrm>
            <a:off x="33072" y="2531500"/>
            <a:ext cx="4677474" cy="1794999"/>
            <a:chOff x="33072" y="2531500"/>
            <a:chExt cx="4677474" cy="1794999"/>
          </a:xfrm>
        </p:grpSpPr>
        <p:sp>
          <p:nvSpPr>
            <p:cNvPr id="30" name="شكل حر: شكل 29">
              <a:extLst>
                <a:ext uri="{FF2B5EF4-FFF2-40B4-BE49-F238E27FC236}">
                  <a16:creationId xmlns="" xmlns:a16="http://schemas.microsoft.com/office/drawing/2014/main" id="{CE8D6AFB-3C4D-4210-8B6A-526A77084036}"/>
                </a:ext>
              </a:extLst>
            </p:cNvPr>
            <p:cNvSpPr/>
            <p:nvPr/>
          </p:nvSpPr>
          <p:spPr>
            <a:xfrm flipH="1">
              <a:off x="3435929" y="2531500"/>
              <a:ext cx="1274617" cy="1794999"/>
            </a:xfrm>
            <a:custGeom>
              <a:avLst/>
              <a:gdLst>
                <a:gd name="connsiteX0" fmla="*/ 964471 w 1274617"/>
                <a:gd name="connsiteY0" fmla="*/ 0 h 1794999"/>
                <a:gd name="connsiteX1" fmla="*/ 0 w 1274617"/>
                <a:gd name="connsiteY1" fmla="*/ 897500 h 1794999"/>
                <a:gd name="connsiteX2" fmla="*/ 964471 w 1274617"/>
                <a:gd name="connsiteY2" fmla="*/ 1794999 h 1794999"/>
                <a:gd name="connsiteX3" fmla="*/ 964471 w 1274617"/>
                <a:gd name="connsiteY3" fmla="*/ 1419270 h 1794999"/>
                <a:gd name="connsiteX4" fmla="*/ 1222761 w 1274617"/>
                <a:gd name="connsiteY4" fmla="*/ 1419270 h 1794999"/>
                <a:gd name="connsiteX5" fmla="*/ 1260883 w 1274617"/>
                <a:gd name="connsiteY5" fmla="*/ 1169478 h 1794999"/>
                <a:gd name="connsiteX6" fmla="*/ 1274617 w 1274617"/>
                <a:gd name="connsiteY6" fmla="*/ 897501 h 1794999"/>
                <a:gd name="connsiteX7" fmla="*/ 1260883 w 1274617"/>
                <a:gd name="connsiteY7" fmla="*/ 625524 h 1794999"/>
                <a:gd name="connsiteX8" fmla="*/ 1222760 w 1274617"/>
                <a:gd name="connsiteY8" fmla="*/ 375729 h 1794999"/>
                <a:gd name="connsiteX9" fmla="*/ 964471 w 1274617"/>
                <a:gd name="connsiteY9" fmla="*/ 375729 h 1794999"/>
                <a:gd name="connsiteX10" fmla="*/ 964471 w 1274617"/>
                <a:gd name="connsiteY10" fmla="*/ 0 h 179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17" h="1794999">
                  <a:moveTo>
                    <a:pt x="964471" y="0"/>
                  </a:moveTo>
                  <a:lnTo>
                    <a:pt x="0" y="897500"/>
                  </a:lnTo>
                  <a:lnTo>
                    <a:pt x="964471" y="1794999"/>
                  </a:lnTo>
                  <a:lnTo>
                    <a:pt x="964471" y="1419270"/>
                  </a:lnTo>
                  <a:lnTo>
                    <a:pt x="1222761" y="1419270"/>
                  </a:lnTo>
                  <a:lnTo>
                    <a:pt x="1260883" y="1169478"/>
                  </a:lnTo>
                  <a:cubicBezTo>
                    <a:pt x="1269965" y="1080054"/>
                    <a:pt x="1274617" y="989321"/>
                    <a:pt x="1274617" y="897501"/>
                  </a:cubicBezTo>
                  <a:cubicBezTo>
                    <a:pt x="1274617" y="805681"/>
                    <a:pt x="1269965" y="714948"/>
                    <a:pt x="1260883" y="625524"/>
                  </a:cubicBezTo>
                  <a:lnTo>
                    <a:pt x="1222760" y="375729"/>
                  </a:lnTo>
                  <a:lnTo>
                    <a:pt x="964471" y="375729"/>
                  </a:lnTo>
                  <a:lnTo>
                    <a:pt x="964471" y="0"/>
                  </a:lnTo>
                  <a:close/>
                </a:path>
              </a:pathLst>
            </a:custGeom>
            <a:solidFill>
              <a:srgbClr val="006699"/>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9" name="شكل حر: شكل 18">
              <a:extLst>
                <a:ext uri="{FF2B5EF4-FFF2-40B4-BE49-F238E27FC236}">
                  <a16:creationId xmlns="" xmlns:a16="http://schemas.microsoft.com/office/drawing/2014/main" id="{31BD1ED1-C317-4B72-95B5-6C787B4506BF}"/>
                </a:ext>
              </a:extLst>
            </p:cNvPr>
            <p:cNvSpPr/>
            <p:nvPr/>
          </p:nvSpPr>
          <p:spPr>
            <a:xfrm flipH="1">
              <a:off x="498763" y="2907229"/>
              <a:ext cx="2989022" cy="1043541"/>
            </a:xfrm>
            <a:custGeom>
              <a:avLst/>
              <a:gdLst>
                <a:gd name="connsiteX0" fmla="*/ 2989022 w 2989022"/>
                <a:gd name="connsiteY0" fmla="*/ 0 h 1043541"/>
                <a:gd name="connsiteX1" fmla="*/ 0 w 2989022"/>
                <a:gd name="connsiteY1" fmla="*/ 0 h 1043541"/>
                <a:gd name="connsiteX2" fmla="*/ 38123 w 2989022"/>
                <a:gd name="connsiteY2" fmla="*/ 249795 h 1043541"/>
                <a:gd name="connsiteX3" fmla="*/ 51857 w 2989022"/>
                <a:gd name="connsiteY3" fmla="*/ 521772 h 1043541"/>
                <a:gd name="connsiteX4" fmla="*/ 38123 w 2989022"/>
                <a:gd name="connsiteY4" fmla="*/ 793749 h 1043541"/>
                <a:gd name="connsiteX5" fmla="*/ 1 w 2989022"/>
                <a:gd name="connsiteY5" fmla="*/ 1043541 h 1043541"/>
                <a:gd name="connsiteX6" fmla="*/ 2989022 w 2989022"/>
                <a:gd name="connsiteY6" fmla="*/ 1043541 h 1043541"/>
                <a:gd name="connsiteX7" fmla="*/ 2989022 w 2989022"/>
                <a:gd name="connsiteY7" fmla="*/ 0 h 10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022" h="1043541">
                  <a:moveTo>
                    <a:pt x="2989022" y="0"/>
                  </a:moveTo>
                  <a:lnTo>
                    <a:pt x="0" y="0"/>
                  </a:lnTo>
                  <a:lnTo>
                    <a:pt x="38123" y="249795"/>
                  </a:lnTo>
                  <a:cubicBezTo>
                    <a:pt x="47205" y="339219"/>
                    <a:pt x="51857" y="429952"/>
                    <a:pt x="51857" y="521772"/>
                  </a:cubicBezTo>
                  <a:cubicBezTo>
                    <a:pt x="51857" y="613592"/>
                    <a:pt x="47205" y="704325"/>
                    <a:pt x="38123" y="793749"/>
                  </a:cubicBezTo>
                  <a:lnTo>
                    <a:pt x="1" y="1043541"/>
                  </a:lnTo>
                  <a:lnTo>
                    <a:pt x="2989022" y="1043541"/>
                  </a:lnTo>
                  <a:lnTo>
                    <a:pt x="2989022"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35" name="مستطيل: زاوية مطوية 34">
              <a:extLst>
                <a:ext uri="{FF2B5EF4-FFF2-40B4-BE49-F238E27FC236}">
                  <a16:creationId xmlns="" xmlns:a16="http://schemas.microsoft.com/office/drawing/2014/main" id="{1CA60E85-AECA-4779-BA9E-A470726E7093}"/>
                </a:ext>
              </a:extLst>
            </p:cNvPr>
            <p:cNvSpPr/>
            <p:nvPr/>
          </p:nvSpPr>
          <p:spPr>
            <a:xfrm flipH="1" flipV="1">
              <a:off x="33072" y="2899064"/>
              <a:ext cx="465691" cy="1049562"/>
            </a:xfrm>
            <a:prstGeom prst="foldedCorner">
              <a:avLst/>
            </a:prstGeom>
            <a:solidFill>
              <a:srgbClr val="006699"/>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5" name="مربع نص 44">
              <a:extLst>
                <a:ext uri="{FF2B5EF4-FFF2-40B4-BE49-F238E27FC236}">
                  <a16:creationId xmlns="" xmlns:a16="http://schemas.microsoft.com/office/drawing/2014/main" id="{8A636944-539E-47BA-89A0-DCCCF11A8F18}"/>
                </a:ext>
              </a:extLst>
            </p:cNvPr>
            <p:cNvSpPr txBox="1"/>
            <p:nvPr/>
          </p:nvSpPr>
          <p:spPr>
            <a:xfrm>
              <a:off x="114999" y="3100678"/>
              <a:ext cx="356456" cy="646331"/>
            </a:xfrm>
            <a:prstGeom prst="rect">
              <a:avLst/>
            </a:prstGeom>
            <a:noFill/>
          </p:spPr>
          <p:txBody>
            <a:bodyPr wrap="square" rtlCol="1">
              <a:spAutoFit/>
            </a:bodyPr>
            <a:lstStyle/>
            <a:p>
              <a:pPr algn="ctr"/>
              <a:r>
                <a:rPr lang="fr-FR" sz="3600" b="1" dirty="0">
                  <a:solidFill>
                    <a:schemeClr val="bg1">
                      <a:lumMod val="95000"/>
                    </a:schemeClr>
                  </a:solidFill>
                  <a:latin typeface="29LT Bukra Bold Italic" panose="000B0903020204020204" pitchFamily="34" charset="-78"/>
                  <a:cs typeface="29LT Bukra Bold Italic" panose="000B0903020204020204" pitchFamily="34" charset="-78"/>
                </a:rPr>
                <a:t>5</a:t>
              </a:r>
              <a:endParaRPr lang="ar-MA" sz="3600" b="1" dirty="0">
                <a:solidFill>
                  <a:schemeClr val="bg1">
                    <a:lumMod val="95000"/>
                  </a:schemeClr>
                </a:solidFill>
                <a:latin typeface="29LT Bukra Bold Italic" panose="000B0903020204020204" pitchFamily="34" charset="-78"/>
                <a:cs typeface="29LT Bukra Bold Italic" panose="000B0903020204020204" pitchFamily="34" charset="-78"/>
              </a:endParaRPr>
            </a:p>
          </p:txBody>
        </p:sp>
        <p:pic>
          <p:nvPicPr>
            <p:cNvPr id="48" name="صورة 47">
              <a:extLst>
                <a:ext uri="{FF2B5EF4-FFF2-40B4-BE49-F238E27FC236}">
                  <a16:creationId xmlns="" xmlns:a16="http://schemas.microsoft.com/office/drawing/2014/main" id="{004A2118-AD31-42F4-B071-7B69A08772DD}"/>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flipH="1">
              <a:off x="3736585" y="3230096"/>
              <a:ext cx="462464" cy="387494"/>
            </a:xfrm>
            <a:prstGeom prst="rect">
              <a:avLst/>
            </a:prstGeom>
          </p:spPr>
        </p:pic>
        <p:sp>
          <p:nvSpPr>
            <p:cNvPr id="62" name="مربع نص 61">
              <a:extLst>
                <a:ext uri="{FF2B5EF4-FFF2-40B4-BE49-F238E27FC236}">
                  <a16:creationId xmlns="" xmlns:a16="http://schemas.microsoft.com/office/drawing/2014/main" id="{9A1B5BF1-E558-4A8F-B097-77A9CFE8CE6A}"/>
                </a:ext>
              </a:extLst>
            </p:cNvPr>
            <p:cNvSpPr txBox="1"/>
            <p:nvPr/>
          </p:nvSpPr>
          <p:spPr>
            <a:xfrm>
              <a:off x="543046" y="3123826"/>
              <a:ext cx="2914864" cy="461665"/>
            </a:xfrm>
            <a:prstGeom prst="rect">
              <a:avLst/>
            </a:prstGeom>
            <a:noFill/>
          </p:spPr>
          <p:txBody>
            <a:bodyPr wrap="square" rtlCol="1">
              <a:spAutoFit/>
            </a:bodyPr>
            <a:lstStyle/>
            <a:p>
              <a:pPr algn="ctr"/>
              <a:r>
                <a:rPr lang="ar-DZ" sz="2400" b="1" dirty="0" smtClean="0">
                  <a:solidFill>
                    <a:srgbClr val="006699"/>
                  </a:solidFill>
                  <a:latin typeface="Arial" panose="020B0604020202020204" pitchFamily="34" charset="0"/>
                  <a:cs typeface="Arial" panose="020B0604020202020204" pitchFamily="34" charset="0"/>
                </a:rPr>
                <a:t>الإشراف على التنفيذ</a:t>
              </a:r>
              <a:endParaRPr lang="ar-MA" sz="2400" b="1" dirty="0">
                <a:solidFill>
                  <a:srgbClr val="006699"/>
                </a:solidFill>
                <a:latin typeface="Arial" panose="020B0604020202020204" pitchFamily="34" charset="0"/>
                <a:cs typeface="Arial" panose="020B0604020202020204" pitchFamily="34" charset="0"/>
              </a:endParaRPr>
            </a:p>
          </p:txBody>
        </p:sp>
      </p:grpSp>
      <p:grpSp>
        <p:nvGrpSpPr>
          <p:cNvPr id="75" name="مجموعة 74">
            <a:extLst>
              <a:ext uri="{FF2B5EF4-FFF2-40B4-BE49-F238E27FC236}">
                <a16:creationId xmlns="" xmlns:a16="http://schemas.microsoft.com/office/drawing/2014/main" id="{3B53A232-820D-44FF-8427-A75610BF7F3B}"/>
              </a:ext>
            </a:extLst>
          </p:cNvPr>
          <p:cNvGrpSpPr/>
          <p:nvPr/>
        </p:nvGrpSpPr>
        <p:grpSpPr>
          <a:xfrm>
            <a:off x="844183" y="4182106"/>
            <a:ext cx="4697636" cy="1794999"/>
            <a:chOff x="844183" y="4182106"/>
            <a:chExt cx="4697636" cy="1794999"/>
          </a:xfrm>
        </p:grpSpPr>
        <p:sp>
          <p:nvSpPr>
            <p:cNvPr id="28" name="شكل حر: شكل 27">
              <a:extLst>
                <a:ext uri="{FF2B5EF4-FFF2-40B4-BE49-F238E27FC236}">
                  <a16:creationId xmlns="" xmlns:a16="http://schemas.microsoft.com/office/drawing/2014/main" id="{8550B926-9C5A-4916-B12F-F7ED1D7BCD7D}"/>
                </a:ext>
              </a:extLst>
            </p:cNvPr>
            <p:cNvSpPr/>
            <p:nvPr/>
          </p:nvSpPr>
          <p:spPr>
            <a:xfrm flipH="1">
              <a:off x="3689969" y="4182106"/>
              <a:ext cx="1851850" cy="1576350"/>
            </a:xfrm>
            <a:custGeom>
              <a:avLst/>
              <a:gdLst>
                <a:gd name="connsiteX0" fmla="*/ 964471 w 1851850"/>
                <a:gd name="connsiteY0" fmla="*/ 0 h 1576350"/>
                <a:gd name="connsiteX1" fmla="*/ 0 w 1851850"/>
                <a:gd name="connsiteY1" fmla="*/ 897500 h 1576350"/>
                <a:gd name="connsiteX2" fmla="*/ 729507 w 1851850"/>
                <a:gd name="connsiteY2" fmla="*/ 1576350 h 1576350"/>
                <a:gd name="connsiteX3" fmla="*/ 933090 w 1851850"/>
                <a:gd name="connsiteY3" fmla="*/ 1452669 h 1576350"/>
                <a:gd name="connsiteX4" fmla="*/ 964471 w 1851850"/>
                <a:gd name="connsiteY4" fmla="*/ 1429203 h 1576350"/>
                <a:gd name="connsiteX5" fmla="*/ 964471 w 1851850"/>
                <a:gd name="connsiteY5" fmla="*/ 1419270 h 1576350"/>
                <a:gd name="connsiteX6" fmla="*/ 977754 w 1851850"/>
                <a:gd name="connsiteY6" fmla="*/ 1419270 h 1576350"/>
                <a:gd name="connsiteX7" fmla="*/ 1137872 w 1851850"/>
                <a:gd name="connsiteY7" fmla="*/ 1299537 h 1576350"/>
                <a:gd name="connsiteX8" fmla="*/ 1784835 w 1851850"/>
                <a:gd name="connsiteY8" fmla="*/ 514844 h 1576350"/>
                <a:gd name="connsiteX9" fmla="*/ 1851850 w 1851850"/>
                <a:gd name="connsiteY9" fmla="*/ 375729 h 1576350"/>
                <a:gd name="connsiteX10" fmla="*/ 964471 w 1851850"/>
                <a:gd name="connsiteY10" fmla="*/ 375729 h 1576350"/>
                <a:gd name="connsiteX11" fmla="*/ 964471 w 1851850"/>
                <a:gd name="connsiteY11" fmla="*/ 0 h 15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850" h="1576350">
                  <a:moveTo>
                    <a:pt x="964471" y="0"/>
                  </a:moveTo>
                  <a:lnTo>
                    <a:pt x="0" y="897500"/>
                  </a:lnTo>
                  <a:lnTo>
                    <a:pt x="729507" y="1576350"/>
                  </a:lnTo>
                  <a:lnTo>
                    <a:pt x="933090" y="1452669"/>
                  </a:lnTo>
                  <a:lnTo>
                    <a:pt x="964471" y="1429203"/>
                  </a:lnTo>
                  <a:lnTo>
                    <a:pt x="964471" y="1419270"/>
                  </a:lnTo>
                  <a:lnTo>
                    <a:pt x="977754" y="1419270"/>
                  </a:lnTo>
                  <a:lnTo>
                    <a:pt x="1137872" y="1299537"/>
                  </a:lnTo>
                  <a:cubicBezTo>
                    <a:pt x="1400624" y="1082694"/>
                    <a:pt x="1621033" y="816376"/>
                    <a:pt x="1784835" y="514844"/>
                  </a:cubicBezTo>
                  <a:lnTo>
                    <a:pt x="1851850" y="375729"/>
                  </a:lnTo>
                  <a:lnTo>
                    <a:pt x="964471" y="375729"/>
                  </a:lnTo>
                  <a:lnTo>
                    <a:pt x="964471" y="0"/>
                  </a:lnTo>
                  <a:close/>
                </a:path>
              </a:pathLst>
            </a:custGeom>
            <a:solidFill>
              <a:srgbClr val="CC00CC"/>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7" name="شكل حر: شكل 16">
              <a:extLst>
                <a:ext uri="{FF2B5EF4-FFF2-40B4-BE49-F238E27FC236}">
                  <a16:creationId xmlns="" xmlns:a16="http://schemas.microsoft.com/office/drawing/2014/main" id="{2660FAD9-8CAF-4632-9538-EFC8ED9C6EBB}"/>
                </a:ext>
              </a:extLst>
            </p:cNvPr>
            <p:cNvSpPr/>
            <p:nvPr/>
          </p:nvSpPr>
          <p:spPr>
            <a:xfrm flipH="1">
              <a:off x="1330037" y="4557835"/>
              <a:ext cx="3234028" cy="1043541"/>
            </a:xfrm>
            <a:custGeom>
              <a:avLst/>
              <a:gdLst>
                <a:gd name="connsiteX0" fmla="*/ 3234028 w 3234028"/>
                <a:gd name="connsiteY0" fmla="*/ 0 h 1043541"/>
                <a:gd name="connsiteX1" fmla="*/ 874096 w 3234028"/>
                <a:gd name="connsiteY1" fmla="*/ 0 h 1043541"/>
                <a:gd name="connsiteX2" fmla="*/ 807081 w 3234028"/>
                <a:gd name="connsiteY2" fmla="*/ 139115 h 1043541"/>
                <a:gd name="connsiteX3" fmla="*/ 160118 w 3234028"/>
                <a:gd name="connsiteY3" fmla="*/ 923808 h 1043541"/>
                <a:gd name="connsiteX4" fmla="*/ 0 w 3234028"/>
                <a:gd name="connsiteY4" fmla="*/ 1043541 h 1043541"/>
                <a:gd name="connsiteX5" fmla="*/ 3234028 w 3234028"/>
                <a:gd name="connsiteY5" fmla="*/ 1043541 h 1043541"/>
                <a:gd name="connsiteX6" fmla="*/ 3234028 w 3234028"/>
                <a:gd name="connsiteY6" fmla="*/ 0 h 10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028" h="1043541">
                  <a:moveTo>
                    <a:pt x="3234028" y="0"/>
                  </a:moveTo>
                  <a:lnTo>
                    <a:pt x="874096" y="0"/>
                  </a:lnTo>
                  <a:lnTo>
                    <a:pt x="807081" y="139115"/>
                  </a:lnTo>
                  <a:cubicBezTo>
                    <a:pt x="643279" y="440647"/>
                    <a:pt x="422870" y="706965"/>
                    <a:pt x="160118" y="923808"/>
                  </a:cubicBezTo>
                  <a:lnTo>
                    <a:pt x="0" y="1043541"/>
                  </a:lnTo>
                  <a:lnTo>
                    <a:pt x="3234028" y="1043541"/>
                  </a:lnTo>
                  <a:lnTo>
                    <a:pt x="3234028"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5" name="شكل حر: شكل 14">
              <a:extLst>
                <a:ext uri="{FF2B5EF4-FFF2-40B4-BE49-F238E27FC236}">
                  <a16:creationId xmlns="" xmlns:a16="http://schemas.microsoft.com/office/drawing/2014/main" id="{FC6D2D4E-2F17-41AE-9460-4C653AE19717}"/>
                </a:ext>
              </a:extLst>
            </p:cNvPr>
            <p:cNvSpPr/>
            <p:nvPr/>
          </p:nvSpPr>
          <p:spPr>
            <a:xfrm flipH="1">
              <a:off x="4564066" y="5601376"/>
              <a:ext cx="13283" cy="9933"/>
            </a:xfrm>
            <a:custGeom>
              <a:avLst/>
              <a:gdLst>
                <a:gd name="connsiteX0" fmla="*/ 13283 w 13283"/>
                <a:gd name="connsiteY0" fmla="*/ 0 h 9933"/>
                <a:gd name="connsiteX1" fmla="*/ 0 w 13283"/>
                <a:gd name="connsiteY1" fmla="*/ 0 h 9933"/>
                <a:gd name="connsiteX2" fmla="*/ 0 w 13283"/>
                <a:gd name="connsiteY2" fmla="*/ 9933 h 9933"/>
                <a:gd name="connsiteX3" fmla="*/ 13283 w 13283"/>
                <a:gd name="connsiteY3" fmla="*/ 0 h 9933"/>
              </a:gdLst>
              <a:ahLst/>
              <a:cxnLst>
                <a:cxn ang="0">
                  <a:pos x="connsiteX0" y="connsiteY0"/>
                </a:cxn>
                <a:cxn ang="0">
                  <a:pos x="connsiteX1" y="connsiteY1"/>
                </a:cxn>
                <a:cxn ang="0">
                  <a:pos x="connsiteX2" y="connsiteY2"/>
                </a:cxn>
                <a:cxn ang="0">
                  <a:pos x="connsiteX3" y="connsiteY3"/>
                </a:cxn>
              </a:cxnLst>
              <a:rect l="l" t="t" r="r" b="b"/>
              <a:pathLst>
                <a:path w="13283" h="9933">
                  <a:moveTo>
                    <a:pt x="13283" y="0"/>
                  </a:moveTo>
                  <a:lnTo>
                    <a:pt x="0" y="0"/>
                  </a:lnTo>
                  <a:lnTo>
                    <a:pt x="0" y="9933"/>
                  </a:lnTo>
                  <a:lnTo>
                    <a:pt x="1328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4" name="شكل حر: شكل 13">
              <a:extLst>
                <a:ext uri="{FF2B5EF4-FFF2-40B4-BE49-F238E27FC236}">
                  <a16:creationId xmlns="" xmlns:a16="http://schemas.microsoft.com/office/drawing/2014/main" id="{56907B65-8EED-40D8-86D2-58EF9C09A580}"/>
                </a:ext>
              </a:extLst>
            </p:cNvPr>
            <p:cNvSpPr/>
            <p:nvPr/>
          </p:nvSpPr>
          <p:spPr>
            <a:xfrm flipH="1">
              <a:off x="4577348" y="5611309"/>
              <a:ext cx="234964" cy="365796"/>
            </a:xfrm>
            <a:custGeom>
              <a:avLst/>
              <a:gdLst>
                <a:gd name="connsiteX0" fmla="*/ 234964 w 234964"/>
                <a:gd name="connsiteY0" fmla="*/ 0 h 365796"/>
                <a:gd name="connsiteX1" fmla="*/ 203583 w 234964"/>
                <a:gd name="connsiteY1" fmla="*/ 23466 h 365796"/>
                <a:gd name="connsiteX2" fmla="*/ 0 w 234964"/>
                <a:gd name="connsiteY2" fmla="*/ 147147 h 365796"/>
                <a:gd name="connsiteX3" fmla="*/ 234964 w 234964"/>
                <a:gd name="connsiteY3" fmla="*/ 365796 h 365796"/>
                <a:gd name="connsiteX4" fmla="*/ 234964 w 234964"/>
                <a:gd name="connsiteY4" fmla="*/ 0 h 365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64" h="365796">
                  <a:moveTo>
                    <a:pt x="234964" y="0"/>
                  </a:moveTo>
                  <a:lnTo>
                    <a:pt x="203583" y="23466"/>
                  </a:lnTo>
                  <a:lnTo>
                    <a:pt x="0" y="147147"/>
                  </a:lnTo>
                  <a:lnTo>
                    <a:pt x="234964" y="365796"/>
                  </a:lnTo>
                  <a:lnTo>
                    <a:pt x="23496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37" name="مستطيل: زاوية مطوية 36">
              <a:extLst>
                <a:ext uri="{FF2B5EF4-FFF2-40B4-BE49-F238E27FC236}">
                  <a16:creationId xmlns="" xmlns:a16="http://schemas.microsoft.com/office/drawing/2014/main" id="{398D4D2F-D6A5-4E18-84F9-2545D90B0DD2}"/>
                </a:ext>
              </a:extLst>
            </p:cNvPr>
            <p:cNvSpPr/>
            <p:nvPr/>
          </p:nvSpPr>
          <p:spPr>
            <a:xfrm flipH="1" flipV="1">
              <a:off x="844183" y="4549669"/>
              <a:ext cx="465691" cy="1049562"/>
            </a:xfrm>
            <a:prstGeom prst="foldedCorner">
              <a:avLst/>
            </a:prstGeom>
            <a:solidFill>
              <a:srgbClr val="CC00CC"/>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4" name="مربع نص 43">
              <a:extLst>
                <a:ext uri="{FF2B5EF4-FFF2-40B4-BE49-F238E27FC236}">
                  <a16:creationId xmlns="" xmlns:a16="http://schemas.microsoft.com/office/drawing/2014/main" id="{92DC7188-D10F-4342-91C8-AAB8C6D681E5}"/>
                </a:ext>
              </a:extLst>
            </p:cNvPr>
            <p:cNvSpPr txBox="1"/>
            <p:nvPr/>
          </p:nvSpPr>
          <p:spPr>
            <a:xfrm>
              <a:off x="925000" y="4646667"/>
              <a:ext cx="356456" cy="646331"/>
            </a:xfrm>
            <a:prstGeom prst="rect">
              <a:avLst/>
            </a:prstGeom>
            <a:noFill/>
          </p:spPr>
          <p:txBody>
            <a:bodyPr wrap="square" rtlCol="1">
              <a:spAutoFit/>
            </a:bodyPr>
            <a:lstStyle/>
            <a:p>
              <a:pPr algn="ctr"/>
              <a:r>
                <a:rPr lang="fr-FR" sz="3600" b="1" dirty="0">
                  <a:solidFill>
                    <a:schemeClr val="bg1">
                      <a:lumMod val="95000"/>
                    </a:schemeClr>
                  </a:solidFill>
                  <a:latin typeface="29LT Bukra Bold Italic" panose="000B0903020204020204" pitchFamily="34" charset="-78"/>
                  <a:cs typeface="29LT Bukra Bold Italic" panose="000B0903020204020204" pitchFamily="34" charset="-78"/>
                </a:rPr>
                <a:t>4</a:t>
              </a:r>
              <a:endParaRPr lang="ar-MA" sz="3600" b="1" dirty="0">
                <a:solidFill>
                  <a:schemeClr val="bg1">
                    <a:lumMod val="95000"/>
                  </a:schemeClr>
                </a:solidFill>
                <a:latin typeface="29LT Bukra Bold Italic" panose="000B0903020204020204" pitchFamily="34" charset="-78"/>
                <a:cs typeface="29LT Bukra Bold Italic" panose="000B0903020204020204" pitchFamily="34" charset="-78"/>
              </a:endParaRPr>
            </a:p>
          </p:txBody>
        </p:sp>
        <p:pic>
          <p:nvPicPr>
            <p:cNvPr id="54" name="صورة 53">
              <a:extLst>
                <a:ext uri="{FF2B5EF4-FFF2-40B4-BE49-F238E27FC236}">
                  <a16:creationId xmlns="" xmlns:a16="http://schemas.microsoft.com/office/drawing/2014/main" id="{0BB851CD-5B7A-43BE-9360-7EBEBDBCEF78}"/>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565440" y="4848049"/>
              <a:ext cx="510294" cy="510294"/>
            </a:xfrm>
            <a:prstGeom prst="rect">
              <a:avLst/>
            </a:prstGeom>
          </p:spPr>
        </p:pic>
        <p:sp>
          <p:nvSpPr>
            <p:cNvPr id="63" name="مربع نص 62">
              <a:extLst>
                <a:ext uri="{FF2B5EF4-FFF2-40B4-BE49-F238E27FC236}">
                  <a16:creationId xmlns="" xmlns:a16="http://schemas.microsoft.com/office/drawing/2014/main" id="{100BC372-F8E9-4338-9066-C7D57476DECE}"/>
                </a:ext>
              </a:extLst>
            </p:cNvPr>
            <p:cNvSpPr txBox="1"/>
            <p:nvPr/>
          </p:nvSpPr>
          <p:spPr>
            <a:xfrm>
              <a:off x="1351050" y="4658949"/>
              <a:ext cx="2468652" cy="830997"/>
            </a:xfrm>
            <a:prstGeom prst="rect">
              <a:avLst/>
            </a:prstGeom>
            <a:noFill/>
          </p:spPr>
          <p:txBody>
            <a:bodyPr wrap="square" rtlCol="1">
              <a:spAutoFit/>
            </a:bodyPr>
            <a:lstStyle/>
            <a:p>
              <a:pPr algn="ctr"/>
              <a:r>
                <a:rPr lang="ar-DZ" sz="2400" b="1" dirty="0" smtClean="0">
                  <a:solidFill>
                    <a:srgbClr val="CC00CC"/>
                  </a:solidFill>
                  <a:latin typeface="Arial" panose="020B0604020202020204" pitchFamily="34" charset="0"/>
                  <a:cs typeface="Arial" panose="020B0604020202020204" pitchFamily="34" charset="0"/>
                </a:rPr>
                <a:t>ما يطرأ على الاستصناع</a:t>
              </a:r>
              <a:endParaRPr lang="ar-MA" sz="2400" b="1" dirty="0">
                <a:solidFill>
                  <a:srgbClr val="CC00CC"/>
                </a:solidFill>
                <a:latin typeface="Arial" panose="020B0604020202020204" pitchFamily="34" charset="0"/>
                <a:cs typeface="Arial" panose="020B0604020202020204" pitchFamily="34" charset="0"/>
              </a:endParaRPr>
            </a:p>
          </p:txBody>
        </p:sp>
      </p:grpSp>
      <p:grpSp>
        <p:nvGrpSpPr>
          <p:cNvPr id="76" name="مجموعة 75">
            <a:extLst>
              <a:ext uri="{FF2B5EF4-FFF2-40B4-BE49-F238E27FC236}">
                <a16:creationId xmlns="" xmlns:a16="http://schemas.microsoft.com/office/drawing/2014/main" id="{34107D60-08B6-4E19-B29E-0CE3CB001923}"/>
              </a:ext>
            </a:extLst>
          </p:cNvPr>
          <p:cNvGrpSpPr/>
          <p:nvPr/>
        </p:nvGrpSpPr>
        <p:grpSpPr>
          <a:xfrm>
            <a:off x="6644485" y="883040"/>
            <a:ext cx="4683171" cy="1794999"/>
            <a:chOff x="6644485" y="883040"/>
            <a:chExt cx="4683171" cy="1794999"/>
          </a:xfrm>
        </p:grpSpPr>
        <p:sp>
          <p:nvSpPr>
            <p:cNvPr id="33" name="شكل حر: شكل 32">
              <a:extLst>
                <a:ext uri="{FF2B5EF4-FFF2-40B4-BE49-F238E27FC236}">
                  <a16:creationId xmlns="" xmlns:a16="http://schemas.microsoft.com/office/drawing/2014/main" id="{F1D81C70-D5BF-447A-8B31-C75F8D169147}"/>
                </a:ext>
              </a:extLst>
            </p:cNvPr>
            <p:cNvSpPr/>
            <p:nvPr/>
          </p:nvSpPr>
          <p:spPr>
            <a:xfrm flipH="1">
              <a:off x="6644485" y="1098298"/>
              <a:ext cx="1858580" cy="1579741"/>
            </a:xfrm>
            <a:custGeom>
              <a:avLst/>
              <a:gdLst>
                <a:gd name="connsiteX0" fmla="*/ 1125430 w 1858580"/>
                <a:gd name="connsiteY0" fmla="*/ 0 h 1579741"/>
                <a:gd name="connsiteX1" fmla="*/ 919792 w 1858580"/>
                <a:gd name="connsiteY1" fmla="*/ 124929 h 1579741"/>
                <a:gd name="connsiteX2" fmla="*/ 894109 w 1858580"/>
                <a:gd name="connsiteY2" fmla="*/ 144134 h 1579741"/>
                <a:gd name="connsiteX3" fmla="*/ 894109 w 1858580"/>
                <a:gd name="connsiteY3" fmla="*/ 160471 h 1579741"/>
                <a:gd name="connsiteX4" fmla="*/ 872262 w 1858580"/>
                <a:gd name="connsiteY4" fmla="*/ 160471 h 1579741"/>
                <a:gd name="connsiteX5" fmla="*/ 715010 w 1858580"/>
                <a:gd name="connsiteY5" fmla="*/ 278061 h 1579741"/>
                <a:gd name="connsiteX6" fmla="*/ 68047 w 1858580"/>
                <a:gd name="connsiteY6" fmla="*/ 1062754 h 1579741"/>
                <a:gd name="connsiteX7" fmla="*/ 0 w 1858580"/>
                <a:gd name="connsiteY7" fmla="*/ 1204012 h 1579741"/>
                <a:gd name="connsiteX8" fmla="*/ 894109 w 1858580"/>
                <a:gd name="connsiteY8" fmla="*/ 1204012 h 1579741"/>
                <a:gd name="connsiteX9" fmla="*/ 894109 w 1858580"/>
                <a:gd name="connsiteY9" fmla="*/ 1579741 h 1579741"/>
                <a:gd name="connsiteX10" fmla="*/ 1858580 w 1858580"/>
                <a:gd name="connsiteY10" fmla="*/ 682242 h 1579741"/>
                <a:gd name="connsiteX11" fmla="*/ 1125430 w 1858580"/>
                <a:gd name="connsiteY11" fmla="*/ 0 h 15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580" h="1579741">
                  <a:moveTo>
                    <a:pt x="1125430" y="0"/>
                  </a:moveTo>
                  <a:lnTo>
                    <a:pt x="919792" y="124929"/>
                  </a:lnTo>
                  <a:lnTo>
                    <a:pt x="894109" y="144134"/>
                  </a:lnTo>
                  <a:lnTo>
                    <a:pt x="894109" y="160471"/>
                  </a:lnTo>
                  <a:lnTo>
                    <a:pt x="872262" y="160471"/>
                  </a:lnTo>
                  <a:lnTo>
                    <a:pt x="715010" y="278061"/>
                  </a:lnTo>
                  <a:cubicBezTo>
                    <a:pt x="452258" y="494904"/>
                    <a:pt x="231849" y="761223"/>
                    <a:pt x="68047" y="1062754"/>
                  </a:cubicBezTo>
                  <a:lnTo>
                    <a:pt x="0" y="1204012"/>
                  </a:lnTo>
                  <a:lnTo>
                    <a:pt x="894109" y="1204012"/>
                  </a:lnTo>
                  <a:lnTo>
                    <a:pt x="894109" y="1579741"/>
                  </a:lnTo>
                  <a:lnTo>
                    <a:pt x="1858580" y="682242"/>
                  </a:lnTo>
                  <a:lnTo>
                    <a:pt x="1125430" y="0"/>
                  </a:lnTo>
                  <a:close/>
                </a:path>
              </a:pathLst>
            </a:custGeom>
            <a:solidFill>
              <a:srgbClr val="CC0066"/>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6" name="شكل حر: شكل 25">
              <a:extLst>
                <a:ext uri="{FF2B5EF4-FFF2-40B4-BE49-F238E27FC236}">
                  <a16:creationId xmlns="" xmlns:a16="http://schemas.microsoft.com/office/drawing/2014/main" id="{58675FF3-052F-4224-9527-4CE1361F4E47}"/>
                </a:ext>
              </a:extLst>
            </p:cNvPr>
            <p:cNvSpPr/>
            <p:nvPr/>
          </p:nvSpPr>
          <p:spPr>
            <a:xfrm flipH="1">
              <a:off x="7377636" y="883040"/>
              <a:ext cx="231321" cy="359392"/>
            </a:xfrm>
            <a:custGeom>
              <a:avLst/>
              <a:gdLst>
                <a:gd name="connsiteX0" fmla="*/ 0 w 231321"/>
                <a:gd name="connsiteY0" fmla="*/ 0 h 359392"/>
                <a:gd name="connsiteX1" fmla="*/ 0 w 231321"/>
                <a:gd name="connsiteY1" fmla="*/ 359392 h 359392"/>
                <a:gd name="connsiteX2" fmla="*/ 25683 w 231321"/>
                <a:gd name="connsiteY2" fmla="*/ 340187 h 359392"/>
                <a:gd name="connsiteX3" fmla="*/ 231321 w 231321"/>
                <a:gd name="connsiteY3" fmla="*/ 215258 h 359392"/>
                <a:gd name="connsiteX4" fmla="*/ 0 w 231321"/>
                <a:gd name="connsiteY4" fmla="*/ 0 h 35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21" h="359392">
                  <a:moveTo>
                    <a:pt x="0" y="0"/>
                  </a:moveTo>
                  <a:lnTo>
                    <a:pt x="0" y="359392"/>
                  </a:lnTo>
                  <a:lnTo>
                    <a:pt x="25683" y="340187"/>
                  </a:lnTo>
                  <a:lnTo>
                    <a:pt x="231321" y="215258"/>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4" name="شكل حر: شكل 23">
              <a:extLst>
                <a:ext uri="{FF2B5EF4-FFF2-40B4-BE49-F238E27FC236}">
                  <a16:creationId xmlns="" xmlns:a16="http://schemas.microsoft.com/office/drawing/2014/main" id="{1511CEB9-66B3-44EC-B2EF-0A7A7EFCC7D2}"/>
                </a:ext>
              </a:extLst>
            </p:cNvPr>
            <p:cNvSpPr/>
            <p:nvPr/>
          </p:nvSpPr>
          <p:spPr>
            <a:xfrm flipH="1">
              <a:off x="7608957" y="1242432"/>
              <a:ext cx="21847" cy="16337"/>
            </a:xfrm>
            <a:custGeom>
              <a:avLst/>
              <a:gdLst>
                <a:gd name="connsiteX0" fmla="*/ 21847 w 21847"/>
                <a:gd name="connsiteY0" fmla="*/ 0 h 16337"/>
                <a:gd name="connsiteX1" fmla="*/ 0 w 21847"/>
                <a:gd name="connsiteY1" fmla="*/ 16337 h 16337"/>
                <a:gd name="connsiteX2" fmla="*/ 21847 w 21847"/>
                <a:gd name="connsiteY2" fmla="*/ 16337 h 16337"/>
                <a:gd name="connsiteX3" fmla="*/ 21847 w 21847"/>
                <a:gd name="connsiteY3" fmla="*/ 0 h 16337"/>
              </a:gdLst>
              <a:ahLst/>
              <a:cxnLst>
                <a:cxn ang="0">
                  <a:pos x="connsiteX0" y="connsiteY0"/>
                </a:cxn>
                <a:cxn ang="0">
                  <a:pos x="connsiteX1" y="connsiteY1"/>
                </a:cxn>
                <a:cxn ang="0">
                  <a:pos x="connsiteX2" y="connsiteY2"/>
                </a:cxn>
                <a:cxn ang="0">
                  <a:pos x="connsiteX3" y="connsiteY3"/>
                </a:cxn>
              </a:cxnLst>
              <a:rect l="l" t="t" r="r" b="b"/>
              <a:pathLst>
                <a:path w="21847" h="16337">
                  <a:moveTo>
                    <a:pt x="21847" y="0"/>
                  </a:moveTo>
                  <a:lnTo>
                    <a:pt x="0" y="16337"/>
                  </a:lnTo>
                  <a:lnTo>
                    <a:pt x="21847" y="16337"/>
                  </a:lnTo>
                  <a:lnTo>
                    <a:pt x="2184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2" name="شكل حر: شكل 21">
              <a:extLst>
                <a:ext uri="{FF2B5EF4-FFF2-40B4-BE49-F238E27FC236}">
                  <a16:creationId xmlns="" xmlns:a16="http://schemas.microsoft.com/office/drawing/2014/main" id="{928B8F82-37E6-4684-A044-74BC1B0B3292}"/>
                </a:ext>
              </a:extLst>
            </p:cNvPr>
            <p:cNvSpPr/>
            <p:nvPr/>
          </p:nvSpPr>
          <p:spPr>
            <a:xfrm flipH="1">
              <a:off x="7630803" y="1258769"/>
              <a:ext cx="3225464" cy="1043541"/>
            </a:xfrm>
            <a:custGeom>
              <a:avLst/>
              <a:gdLst>
                <a:gd name="connsiteX0" fmla="*/ 3225464 w 3225464"/>
                <a:gd name="connsiteY0" fmla="*/ 0 h 1043541"/>
                <a:gd name="connsiteX1" fmla="*/ 0 w 3225464"/>
                <a:gd name="connsiteY1" fmla="*/ 0 h 1043541"/>
                <a:gd name="connsiteX2" fmla="*/ 0 w 3225464"/>
                <a:gd name="connsiteY2" fmla="*/ 1043541 h 1043541"/>
                <a:gd name="connsiteX3" fmla="*/ 2353202 w 3225464"/>
                <a:gd name="connsiteY3" fmla="*/ 1043541 h 1043541"/>
                <a:gd name="connsiteX4" fmla="*/ 2421249 w 3225464"/>
                <a:gd name="connsiteY4" fmla="*/ 902283 h 1043541"/>
                <a:gd name="connsiteX5" fmla="*/ 3068212 w 3225464"/>
                <a:gd name="connsiteY5" fmla="*/ 117590 h 1043541"/>
                <a:gd name="connsiteX6" fmla="*/ 3225464 w 3225464"/>
                <a:gd name="connsiteY6" fmla="*/ 0 h 10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464" h="1043541">
                  <a:moveTo>
                    <a:pt x="3225464" y="0"/>
                  </a:moveTo>
                  <a:lnTo>
                    <a:pt x="0" y="0"/>
                  </a:lnTo>
                  <a:lnTo>
                    <a:pt x="0" y="1043541"/>
                  </a:lnTo>
                  <a:lnTo>
                    <a:pt x="2353202" y="1043541"/>
                  </a:lnTo>
                  <a:lnTo>
                    <a:pt x="2421249" y="902283"/>
                  </a:lnTo>
                  <a:cubicBezTo>
                    <a:pt x="2585051" y="600752"/>
                    <a:pt x="2805460" y="334433"/>
                    <a:pt x="3068212" y="117590"/>
                  </a:cubicBezTo>
                  <a:lnTo>
                    <a:pt x="322546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38" name="مستطيل: زاوية مطوية 37">
              <a:extLst>
                <a:ext uri="{FF2B5EF4-FFF2-40B4-BE49-F238E27FC236}">
                  <a16:creationId xmlns="" xmlns:a16="http://schemas.microsoft.com/office/drawing/2014/main" id="{DAB24F0C-4026-4269-A712-F2CFF322F370}"/>
                </a:ext>
              </a:extLst>
            </p:cNvPr>
            <p:cNvSpPr/>
            <p:nvPr/>
          </p:nvSpPr>
          <p:spPr>
            <a:xfrm flipV="1">
              <a:off x="10861965" y="1258768"/>
              <a:ext cx="465691" cy="1049562"/>
            </a:xfrm>
            <a:prstGeom prst="foldedCorner">
              <a:avLst/>
            </a:prstGeom>
            <a:solidFill>
              <a:srgbClr val="CC006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1" name="مربع نص 40">
              <a:extLst>
                <a:ext uri="{FF2B5EF4-FFF2-40B4-BE49-F238E27FC236}">
                  <a16:creationId xmlns="" xmlns:a16="http://schemas.microsoft.com/office/drawing/2014/main" id="{15256960-78E3-4590-BB32-EB310B2D0B6C}"/>
                </a:ext>
              </a:extLst>
            </p:cNvPr>
            <p:cNvSpPr txBox="1"/>
            <p:nvPr/>
          </p:nvSpPr>
          <p:spPr>
            <a:xfrm>
              <a:off x="10936743" y="1457373"/>
              <a:ext cx="356456" cy="646331"/>
            </a:xfrm>
            <a:prstGeom prst="rect">
              <a:avLst/>
            </a:prstGeom>
            <a:noFill/>
          </p:spPr>
          <p:txBody>
            <a:bodyPr wrap="square" rtlCol="1">
              <a:spAutoFit/>
            </a:bodyPr>
            <a:lstStyle/>
            <a:p>
              <a:pPr algn="ctr"/>
              <a:r>
                <a:rPr lang="fr-FR" sz="3600" b="1" dirty="0">
                  <a:solidFill>
                    <a:schemeClr val="bg1">
                      <a:lumMod val="95000"/>
                    </a:schemeClr>
                  </a:solidFill>
                  <a:latin typeface="29LT Bukra Bold Italic" panose="000B0903020204020204" pitchFamily="34" charset="-78"/>
                  <a:cs typeface="29LT Bukra Bold Italic" panose="000B0903020204020204" pitchFamily="34" charset="-78"/>
                </a:rPr>
                <a:t>1</a:t>
              </a:r>
              <a:endParaRPr lang="ar-MA" sz="3600" b="1" dirty="0">
                <a:solidFill>
                  <a:schemeClr val="bg1">
                    <a:lumMod val="95000"/>
                  </a:schemeClr>
                </a:solidFill>
                <a:latin typeface="29LT Bukra Bold Italic" panose="000B0903020204020204" pitchFamily="34" charset="-78"/>
                <a:cs typeface="29LT Bukra Bold Italic" panose="000B0903020204020204" pitchFamily="34" charset="-78"/>
              </a:endParaRPr>
            </a:p>
          </p:txBody>
        </p:sp>
        <p:pic>
          <p:nvPicPr>
            <p:cNvPr id="58" name="صورة 57">
              <a:extLst>
                <a:ext uri="{FF2B5EF4-FFF2-40B4-BE49-F238E27FC236}">
                  <a16:creationId xmlns="" xmlns:a16="http://schemas.microsoft.com/office/drawing/2014/main" id="{1AB2687A-A9DB-4BB8-B451-1975EA55DC64}"/>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7179958" y="1510343"/>
              <a:ext cx="591604" cy="591604"/>
            </a:xfrm>
            <a:prstGeom prst="rect">
              <a:avLst/>
            </a:prstGeom>
          </p:spPr>
        </p:pic>
        <p:sp>
          <p:nvSpPr>
            <p:cNvPr id="64" name="مربع نص 63">
              <a:extLst>
                <a:ext uri="{FF2B5EF4-FFF2-40B4-BE49-F238E27FC236}">
                  <a16:creationId xmlns="" xmlns:a16="http://schemas.microsoft.com/office/drawing/2014/main" id="{EA40B793-A6E3-4BA8-9F20-A7AC73AD6975}"/>
                </a:ext>
              </a:extLst>
            </p:cNvPr>
            <p:cNvSpPr txBox="1"/>
            <p:nvPr/>
          </p:nvSpPr>
          <p:spPr>
            <a:xfrm>
              <a:off x="8756075" y="1502674"/>
              <a:ext cx="1520898" cy="461665"/>
            </a:xfrm>
            <a:prstGeom prst="rect">
              <a:avLst/>
            </a:prstGeom>
            <a:noFill/>
          </p:spPr>
          <p:txBody>
            <a:bodyPr wrap="square" rtlCol="1">
              <a:spAutoFit/>
            </a:bodyPr>
            <a:lstStyle/>
            <a:p>
              <a:pPr algn="ctr"/>
              <a:r>
                <a:rPr lang="ar-DZ" sz="2400" b="1" dirty="0" smtClean="0">
                  <a:solidFill>
                    <a:srgbClr val="CC0066"/>
                  </a:solidFill>
                  <a:latin typeface="Arial" panose="020B0604020202020204" pitchFamily="34" charset="0"/>
                  <a:cs typeface="Arial" panose="020B0604020202020204" pitchFamily="34" charset="0"/>
                </a:rPr>
                <a:t>نطاق المعيار</a:t>
              </a:r>
              <a:endParaRPr lang="ar-MA" sz="2400" b="1" dirty="0">
                <a:solidFill>
                  <a:srgbClr val="CC0066"/>
                </a:solidFill>
                <a:latin typeface="Arial" panose="020B0604020202020204" pitchFamily="34" charset="0"/>
                <a:cs typeface="Arial" panose="020B0604020202020204" pitchFamily="34" charset="0"/>
              </a:endParaRPr>
            </a:p>
          </p:txBody>
        </p:sp>
      </p:grpSp>
      <p:grpSp>
        <p:nvGrpSpPr>
          <p:cNvPr id="79" name="مجموعة 78">
            <a:extLst>
              <a:ext uri="{FF2B5EF4-FFF2-40B4-BE49-F238E27FC236}">
                <a16:creationId xmlns="" xmlns:a16="http://schemas.microsoft.com/office/drawing/2014/main" id="{CAA13255-C842-4298-8FE4-B4FCFDD3D32F}"/>
              </a:ext>
            </a:extLst>
          </p:cNvPr>
          <p:cNvGrpSpPr/>
          <p:nvPr/>
        </p:nvGrpSpPr>
        <p:grpSpPr>
          <a:xfrm>
            <a:off x="7475760" y="2529356"/>
            <a:ext cx="4677473" cy="1794999"/>
            <a:chOff x="7475760" y="2529356"/>
            <a:chExt cx="4677473" cy="1794999"/>
          </a:xfrm>
        </p:grpSpPr>
        <p:sp>
          <p:nvSpPr>
            <p:cNvPr id="31" name="شكل حر: شكل 30">
              <a:extLst>
                <a:ext uri="{FF2B5EF4-FFF2-40B4-BE49-F238E27FC236}">
                  <a16:creationId xmlns="" xmlns:a16="http://schemas.microsoft.com/office/drawing/2014/main" id="{095E586C-01DC-486E-B322-F2B0F2514A05}"/>
                </a:ext>
              </a:extLst>
            </p:cNvPr>
            <p:cNvSpPr/>
            <p:nvPr/>
          </p:nvSpPr>
          <p:spPr>
            <a:xfrm flipH="1">
              <a:off x="7475760" y="2529356"/>
              <a:ext cx="1280315" cy="1794999"/>
            </a:xfrm>
            <a:custGeom>
              <a:avLst/>
              <a:gdLst>
                <a:gd name="connsiteX0" fmla="*/ 315844 w 1280315"/>
                <a:gd name="connsiteY0" fmla="*/ 0 h 1794999"/>
                <a:gd name="connsiteX1" fmla="*/ 315844 w 1280315"/>
                <a:gd name="connsiteY1" fmla="*/ 375729 h 1794999"/>
                <a:gd name="connsiteX2" fmla="*/ 52184 w 1280315"/>
                <a:gd name="connsiteY2" fmla="*/ 375729 h 1794999"/>
                <a:gd name="connsiteX3" fmla="*/ 13734 w 1280315"/>
                <a:gd name="connsiteY3" fmla="*/ 627668 h 1794999"/>
                <a:gd name="connsiteX4" fmla="*/ 0 w 1280315"/>
                <a:gd name="connsiteY4" fmla="*/ 899645 h 1794999"/>
                <a:gd name="connsiteX5" fmla="*/ 13734 w 1280315"/>
                <a:gd name="connsiteY5" fmla="*/ 1171622 h 1794999"/>
                <a:gd name="connsiteX6" fmla="*/ 51529 w 1280315"/>
                <a:gd name="connsiteY6" fmla="*/ 1419270 h 1794999"/>
                <a:gd name="connsiteX7" fmla="*/ 315844 w 1280315"/>
                <a:gd name="connsiteY7" fmla="*/ 1419270 h 1794999"/>
                <a:gd name="connsiteX8" fmla="*/ 315844 w 1280315"/>
                <a:gd name="connsiteY8" fmla="*/ 1794999 h 1794999"/>
                <a:gd name="connsiteX9" fmla="*/ 1280315 w 1280315"/>
                <a:gd name="connsiteY9" fmla="*/ 897500 h 1794999"/>
                <a:gd name="connsiteX10" fmla="*/ 315844 w 1280315"/>
                <a:gd name="connsiteY10" fmla="*/ 0 h 179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315" h="1794999">
                  <a:moveTo>
                    <a:pt x="315844" y="0"/>
                  </a:moveTo>
                  <a:lnTo>
                    <a:pt x="315844" y="375729"/>
                  </a:lnTo>
                  <a:lnTo>
                    <a:pt x="52184" y="375729"/>
                  </a:lnTo>
                  <a:lnTo>
                    <a:pt x="13734" y="627668"/>
                  </a:lnTo>
                  <a:cubicBezTo>
                    <a:pt x="4652" y="717092"/>
                    <a:pt x="0" y="807825"/>
                    <a:pt x="0" y="899645"/>
                  </a:cubicBezTo>
                  <a:cubicBezTo>
                    <a:pt x="0" y="991465"/>
                    <a:pt x="4652" y="1082198"/>
                    <a:pt x="13734" y="1171622"/>
                  </a:cubicBezTo>
                  <a:lnTo>
                    <a:pt x="51529" y="1419270"/>
                  </a:lnTo>
                  <a:lnTo>
                    <a:pt x="315844" y="1419270"/>
                  </a:lnTo>
                  <a:lnTo>
                    <a:pt x="315844" y="1794999"/>
                  </a:lnTo>
                  <a:lnTo>
                    <a:pt x="1280315" y="897500"/>
                  </a:lnTo>
                  <a:lnTo>
                    <a:pt x="315844" y="0"/>
                  </a:lnTo>
                  <a:close/>
                </a:path>
              </a:pathLst>
            </a:custGeom>
            <a:solidFill>
              <a:srgbClr val="009999"/>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20" name="شكل حر: شكل 19">
              <a:extLst>
                <a:ext uri="{FF2B5EF4-FFF2-40B4-BE49-F238E27FC236}">
                  <a16:creationId xmlns="" xmlns:a16="http://schemas.microsoft.com/office/drawing/2014/main" id="{2677FCD9-1162-4896-87D2-E9C3A0A7DA44}"/>
                </a:ext>
              </a:extLst>
            </p:cNvPr>
            <p:cNvSpPr/>
            <p:nvPr/>
          </p:nvSpPr>
          <p:spPr>
            <a:xfrm flipH="1">
              <a:off x="8703891" y="2905085"/>
              <a:ext cx="2983651" cy="1043541"/>
            </a:xfrm>
            <a:custGeom>
              <a:avLst/>
              <a:gdLst>
                <a:gd name="connsiteX0" fmla="*/ 2983651 w 2983651"/>
                <a:gd name="connsiteY0" fmla="*/ 0 h 1043541"/>
                <a:gd name="connsiteX1" fmla="*/ 0 w 2983651"/>
                <a:gd name="connsiteY1" fmla="*/ 0 h 1043541"/>
                <a:gd name="connsiteX2" fmla="*/ 0 w 2983651"/>
                <a:gd name="connsiteY2" fmla="*/ 1043541 h 1043541"/>
                <a:gd name="connsiteX3" fmla="*/ 2982996 w 2983651"/>
                <a:gd name="connsiteY3" fmla="*/ 1043541 h 1043541"/>
                <a:gd name="connsiteX4" fmla="*/ 2945201 w 2983651"/>
                <a:gd name="connsiteY4" fmla="*/ 795893 h 1043541"/>
                <a:gd name="connsiteX5" fmla="*/ 2931467 w 2983651"/>
                <a:gd name="connsiteY5" fmla="*/ 523916 h 1043541"/>
                <a:gd name="connsiteX6" fmla="*/ 2945201 w 2983651"/>
                <a:gd name="connsiteY6" fmla="*/ 251939 h 1043541"/>
                <a:gd name="connsiteX7" fmla="*/ 2983651 w 2983651"/>
                <a:gd name="connsiteY7" fmla="*/ 0 h 10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3651" h="1043541">
                  <a:moveTo>
                    <a:pt x="2983651" y="0"/>
                  </a:moveTo>
                  <a:lnTo>
                    <a:pt x="0" y="0"/>
                  </a:lnTo>
                  <a:lnTo>
                    <a:pt x="0" y="1043541"/>
                  </a:lnTo>
                  <a:lnTo>
                    <a:pt x="2982996" y="1043541"/>
                  </a:lnTo>
                  <a:lnTo>
                    <a:pt x="2945201" y="795893"/>
                  </a:lnTo>
                  <a:cubicBezTo>
                    <a:pt x="2936119" y="706469"/>
                    <a:pt x="2931467" y="615736"/>
                    <a:pt x="2931467" y="523916"/>
                  </a:cubicBezTo>
                  <a:cubicBezTo>
                    <a:pt x="2931467" y="432096"/>
                    <a:pt x="2936119" y="341363"/>
                    <a:pt x="2945201" y="251939"/>
                  </a:cubicBezTo>
                  <a:lnTo>
                    <a:pt x="298365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39" name="مستطيل: زاوية مطوية 38">
              <a:extLst>
                <a:ext uri="{FF2B5EF4-FFF2-40B4-BE49-F238E27FC236}">
                  <a16:creationId xmlns="" xmlns:a16="http://schemas.microsoft.com/office/drawing/2014/main" id="{E7706DBF-4344-4F4F-8A4D-4ABF07987BAF}"/>
                </a:ext>
              </a:extLst>
            </p:cNvPr>
            <p:cNvSpPr/>
            <p:nvPr/>
          </p:nvSpPr>
          <p:spPr>
            <a:xfrm flipV="1">
              <a:off x="11687542" y="2907229"/>
              <a:ext cx="465691" cy="1049562"/>
            </a:xfrm>
            <a:prstGeom prst="foldedCorner">
              <a:avLst/>
            </a:prstGeom>
            <a:solidFill>
              <a:srgbClr val="009999"/>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2" name="مربع نص 41">
              <a:extLst>
                <a:ext uri="{FF2B5EF4-FFF2-40B4-BE49-F238E27FC236}">
                  <a16:creationId xmlns="" xmlns:a16="http://schemas.microsoft.com/office/drawing/2014/main" id="{D285CB8D-FA5A-4F16-901C-4FC658882372}"/>
                </a:ext>
              </a:extLst>
            </p:cNvPr>
            <p:cNvSpPr txBox="1"/>
            <p:nvPr/>
          </p:nvSpPr>
          <p:spPr>
            <a:xfrm>
              <a:off x="11742159" y="3100679"/>
              <a:ext cx="356456" cy="646331"/>
            </a:xfrm>
            <a:prstGeom prst="rect">
              <a:avLst/>
            </a:prstGeom>
            <a:noFill/>
          </p:spPr>
          <p:txBody>
            <a:bodyPr wrap="square" rtlCol="1">
              <a:spAutoFit/>
            </a:bodyPr>
            <a:lstStyle/>
            <a:p>
              <a:pPr algn="ctr"/>
              <a:r>
                <a:rPr lang="fr-FR" sz="3600" b="1" dirty="0">
                  <a:solidFill>
                    <a:schemeClr val="bg1">
                      <a:lumMod val="95000"/>
                    </a:schemeClr>
                  </a:solidFill>
                  <a:latin typeface="29LT Bukra Bold Italic" panose="000B0903020204020204" pitchFamily="34" charset="-78"/>
                  <a:cs typeface="29LT Bukra Bold Italic" panose="000B0903020204020204" pitchFamily="34" charset="-78"/>
                </a:rPr>
                <a:t>2</a:t>
              </a:r>
              <a:endParaRPr lang="ar-MA" sz="3600" b="1" dirty="0">
                <a:solidFill>
                  <a:schemeClr val="bg1">
                    <a:lumMod val="95000"/>
                  </a:schemeClr>
                </a:solidFill>
                <a:latin typeface="29LT Bukra Bold Italic" panose="000B0903020204020204" pitchFamily="34" charset="-78"/>
                <a:cs typeface="29LT Bukra Bold Italic" panose="000B0903020204020204" pitchFamily="34" charset="-78"/>
              </a:endParaRPr>
            </a:p>
          </p:txBody>
        </p:sp>
        <p:pic>
          <p:nvPicPr>
            <p:cNvPr id="52" name="صورة 51">
              <a:extLst>
                <a:ext uri="{FF2B5EF4-FFF2-40B4-BE49-F238E27FC236}">
                  <a16:creationId xmlns="" xmlns:a16="http://schemas.microsoft.com/office/drawing/2014/main" id="{15F877FC-083F-4FDD-849D-D963B1C930A0}"/>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7983452" y="3049857"/>
              <a:ext cx="609604" cy="609604"/>
            </a:xfrm>
            <a:prstGeom prst="rect">
              <a:avLst/>
            </a:prstGeom>
          </p:spPr>
        </p:pic>
        <p:sp>
          <p:nvSpPr>
            <p:cNvPr id="65" name="مربع نص 64">
              <a:extLst>
                <a:ext uri="{FF2B5EF4-FFF2-40B4-BE49-F238E27FC236}">
                  <a16:creationId xmlns="" xmlns:a16="http://schemas.microsoft.com/office/drawing/2014/main" id="{870783A1-BBA2-4968-A4CC-2AC5FD1BB823}"/>
                </a:ext>
              </a:extLst>
            </p:cNvPr>
            <p:cNvSpPr txBox="1"/>
            <p:nvPr/>
          </p:nvSpPr>
          <p:spPr>
            <a:xfrm>
              <a:off x="9144866" y="3154604"/>
              <a:ext cx="2515368" cy="400110"/>
            </a:xfrm>
            <a:prstGeom prst="rect">
              <a:avLst/>
            </a:prstGeom>
            <a:noFill/>
          </p:spPr>
          <p:txBody>
            <a:bodyPr wrap="square" rtlCol="1">
              <a:spAutoFit/>
            </a:bodyPr>
            <a:lstStyle/>
            <a:p>
              <a:pPr algn="ctr"/>
              <a:r>
                <a:rPr lang="ar-DZ" sz="2000" b="1" dirty="0" smtClean="0">
                  <a:solidFill>
                    <a:srgbClr val="009999"/>
                  </a:solidFill>
                  <a:latin typeface="29LT Bukra Bold Italic" panose="000B0903020204020204" pitchFamily="34" charset="-78"/>
                  <a:cs typeface="29LT Bukra Bold Italic" panose="000B0903020204020204" pitchFamily="34" charset="-78"/>
                </a:rPr>
                <a:t>عقد الاستصناع</a:t>
              </a:r>
              <a:endParaRPr lang="ar-MA" sz="2000" b="1" dirty="0">
                <a:solidFill>
                  <a:srgbClr val="009999"/>
                </a:solidFill>
                <a:latin typeface="29LT Bukra Bold Italic" panose="000B0903020204020204" pitchFamily="34" charset="-78"/>
                <a:cs typeface="29LT Bukra Bold Italic" panose="000B0903020204020204" pitchFamily="34" charset="-78"/>
              </a:endParaRPr>
            </a:p>
          </p:txBody>
        </p:sp>
      </p:grpSp>
      <p:grpSp>
        <p:nvGrpSpPr>
          <p:cNvPr id="77" name="مجموعة 76">
            <a:extLst>
              <a:ext uri="{FF2B5EF4-FFF2-40B4-BE49-F238E27FC236}">
                <a16:creationId xmlns="" xmlns:a16="http://schemas.microsoft.com/office/drawing/2014/main" id="{B37B56B4-08ED-4EE2-820C-73615D1A1AE5}"/>
              </a:ext>
            </a:extLst>
          </p:cNvPr>
          <p:cNvGrpSpPr/>
          <p:nvPr/>
        </p:nvGrpSpPr>
        <p:grpSpPr>
          <a:xfrm>
            <a:off x="6644486" y="4179962"/>
            <a:ext cx="4703331" cy="1794999"/>
            <a:chOff x="6644486" y="4179962"/>
            <a:chExt cx="4703331" cy="1794999"/>
          </a:xfrm>
        </p:grpSpPr>
        <p:sp>
          <p:nvSpPr>
            <p:cNvPr id="29" name="شكل حر: شكل 28">
              <a:extLst>
                <a:ext uri="{FF2B5EF4-FFF2-40B4-BE49-F238E27FC236}">
                  <a16:creationId xmlns="" xmlns:a16="http://schemas.microsoft.com/office/drawing/2014/main" id="{31FBA889-6C08-48BC-8189-6F48A6FE0729}"/>
                </a:ext>
              </a:extLst>
            </p:cNvPr>
            <p:cNvSpPr/>
            <p:nvPr/>
          </p:nvSpPr>
          <p:spPr>
            <a:xfrm flipH="1">
              <a:off x="6644486" y="4179962"/>
              <a:ext cx="1858581" cy="1579742"/>
            </a:xfrm>
            <a:custGeom>
              <a:avLst/>
              <a:gdLst>
                <a:gd name="connsiteX0" fmla="*/ 894110 w 1858581"/>
                <a:gd name="connsiteY0" fmla="*/ 0 h 1579742"/>
                <a:gd name="connsiteX1" fmla="*/ 894110 w 1858581"/>
                <a:gd name="connsiteY1" fmla="*/ 375729 h 1579742"/>
                <a:gd name="connsiteX2" fmla="*/ 0 w 1858581"/>
                <a:gd name="connsiteY2" fmla="*/ 375729 h 1579742"/>
                <a:gd name="connsiteX3" fmla="*/ 68048 w 1858581"/>
                <a:gd name="connsiteY3" fmla="*/ 516988 h 1579742"/>
                <a:gd name="connsiteX4" fmla="*/ 715011 w 1858581"/>
                <a:gd name="connsiteY4" fmla="*/ 1301681 h 1579742"/>
                <a:gd name="connsiteX5" fmla="*/ 872262 w 1858581"/>
                <a:gd name="connsiteY5" fmla="*/ 1419270 h 1579742"/>
                <a:gd name="connsiteX6" fmla="*/ 894110 w 1858581"/>
                <a:gd name="connsiteY6" fmla="*/ 1419270 h 1579742"/>
                <a:gd name="connsiteX7" fmla="*/ 894110 w 1858581"/>
                <a:gd name="connsiteY7" fmla="*/ 1435608 h 1579742"/>
                <a:gd name="connsiteX8" fmla="*/ 919793 w 1858581"/>
                <a:gd name="connsiteY8" fmla="*/ 1454813 h 1579742"/>
                <a:gd name="connsiteX9" fmla="*/ 1125430 w 1858581"/>
                <a:gd name="connsiteY9" fmla="*/ 1579742 h 1579742"/>
                <a:gd name="connsiteX10" fmla="*/ 1858581 w 1858581"/>
                <a:gd name="connsiteY10" fmla="*/ 897500 h 1579742"/>
                <a:gd name="connsiteX11" fmla="*/ 894110 w 1858581"/>
                <a:gd name="connsiteY11" fmla="*/ 0 h 15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8581" h="1579742">
                  <a:moveTo>
                    <a:pt x="894110" y="0"/>
                  </a:moveTo>
                  <a:lnTo>
                    <a:pt x="894110" y="375729"/>
                  </a:lnTo>
                  <a:lnTo>
                    <a:pt x="0" y="375729"/>
                  </a:lnTo>
                  <a:lnTo>
                    <a:pt x="68048" y="516988"/>
                  </a:lnTo>
                  <a:cubicBezTo>
                    <a:pt x="231850" y="818520"/>
                    <a:pt x="452259" y="1084838"/>
                    <a:pt x="715011" y="1301681"/>
                  </a:cubicBezTo>
                  <a:lnTo>
                    <a:pt x="872262" y="1419270"/>
                  </a:lnTo>
                  <a:lnTo>
                    <a:pt x="894110" y="1419270"/>
                  </a:lnTo>
                  <a:lnTo>
                    <a:pt x="894110" y="1435608"/>
                  </a:lnTo>
                  <a:lnTo>
                    <a:pt x="919793" y="1454813"/>
                  </a:lnTo>
                  <a:lnTo>
                    <a:pt x="1125430" y="1579742"/>
                  </a:lnTo>
                  <a:lnTo>
                    <a:pt x="1858581" y="897500"/>
                  </a:lnTo>
                  <a:lnTo>
                    <a:pt x="894110" y="0"/>
                  </a:lnTo>
                  <a:close/>
                </a:path>
              </a:pathLst>
            </a:custGeom>
            <a:solidFill>
              <a:srgbClr val="0080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8" name="شكل حر: شكل 17">
              <a:extLst>
                <a:ext uri="{FF2B5EF4-FFF2-40B4-BE49-F238E27FC236}">
                  <a16:creationId xmlns="" xmlns:a16="http://schemas.microsoft.com/office/drawing/2014/main" id="{D4661614-9D4F-4E21-AA93-37E7492A8077}"/>
                </a:ext>
              </a:extLst>
            </p:cNvPr>
            <p:cNvSpPr/>
            <p:nvPr/>
          </p:nvSpPr>
          <p:spPr>
            <a:xfrm flipH="1">
              <a:off x="7630805" y="4555691"/>
              <a:ext cx="3225463" cy="1043541"/>
            </a:xfrm>
            <a:custGeom>
              <a:avLst/>
              <a:gdLst>
                <a:gd name="connsiteX0" fmla="*/ 2353201 w 3225463"/>
                <a:gd name="connsiteY0" fmla="*/ 0 h 1043541"/>
                <a:gd name="connsiteX1" fmla="*/ 0 w 3225463"/>
                <a:gd name="connsiteY1" fmla="*/ 0 h 1043541"/>
                <a:gd name="connsiteX2" fmla="*/ 0 w 3225463"/>
                <a:gd name="connsiteY2" fmla="*/ 1043541 h 1043541"/>
                <a:gd name="connsiteX3" fmla="*/ 3225463 w 3225463"/>
                <a:gd name="connsiteY3" fmla="*/ 1043541 h 1043541"/>
                <a:gd name="connsiteX4" fmla="*/ 3068212 w 3225463"/>
                <a:gd name="connsiteY4" fmla="*/ 925952 h 1043541"/>
                <a:gd name="connsiteX5" fmla="*/ 2421249 w 3225463"/>
                <a:gd name="connsiteY5" fmla="*/ 141259 h 1043541"/>
                <a:gd name="connsiteX6" fmla="*/ 2353201 w 3225463"/>
                <a:gd name="connsiteY6" fmla="*/ 0 h 10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5463" h="1043541">
                  <a:moveTo>
                    <a:pt x="2353201" y="0"/>
                  </a:moveTo>
                  <a:lnTo>
                    <a:pt x="0" y="0"/>
                  </a:lnTo>
                  <a:lnTo>
                    <a:pt x="0" y="1043541"/>
                  </a:lnTo>
                  <a:lnTo>
                    <a:pt x="3225463" y="1043541"/>
                  </a:lnTo>
                  <a:lnTo>
                    <a:pt x="3068212" y="925952"/>
                  </a:lnTo>
                  <a:cubicBezTo>
                    <a:pt x="2805460" y="709109"/>
                    <a:pt x="2585051" y="442791"/>
                    <a:pt x="2421249" y="141259"/>
                  </a:cubicBezTo>
                  <a:lnTo>
                    <a:pt x="235320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6" name="شكل حر: شكل 15">
              <a:extLst>
                <a:ext uri="{FF2B5EF4-FFF2-40B4-BE49-F238E27FC236}">
                  <a16:creationId xmlns="" xmlns:a16="http://schemas.microsoft.com/office/drawing/2014/main" id="{B4E28C08-F2DE-4706-B953-167C77AD3C6B}"/>
                </a:ext>
              </a:extLst>
            </p:cNvPr>
            <p:cNvSpPr/>
            <p:nvPr/>
          </p:nvSpPr>
          <p:spPr>
            <a:xfrm flipH="1">
              <a:off x="7608956" y="5599232"/>
              <a:ext cx="21848" cy="16338"/>
            </a:xfrm>
            <a:custGeom>
              <a:avLst/>
              <a:gdLst>
                <a:gd name="connsiteX0" fmla="*/ 21848 w 21848"/>
                <a:gd name="connsiteY0" fmla="*/ 0 h 16338"/>
                <a:gd name="connsiteX1" fmla="*/ 0 w 21848"/>
                <a:gd name="connsiteY1" fmla="*/ 0 h 16338"/>
                <a:gd name="connsiteX2" fmla="*/ 21848 w 21848"/>
                <a:gd name="connsiteY2" fmla="*/ 16338 h 16338"/>
                <a:gd name="connsiteX3" fmla="*/ 21848 w 21848"/>
                <a:gd name="connsiteY3" fmla="*/ 0 h 16338"/>
              </a:gdLst>
              <a:ahLst/>
              <a:cxnLst>
                <a:cxn ang="0">
                  <a:pos x="connsiteX0" y="connsiteY0"/>
                </a:cxn>
                <a:cxn ang="0">
                  <a:pos x="connsiteX1" y="connsiteY1"/>
                </a:cxn>
                <a:cxn ang="0">
                  <a:pos x="connsiteX2" y="connsiteY2"/>
                </a:cxn>
                <a:cxn ang="0">
                  <a:pos x="connsiteX3" y="connsiteY3"/>
                </a:cxn>
              </a:cxnLst>
              <a:rect l="l" t="t" r="r" b="b"/>
              <a:pathLst>
                <a:path w="21848" h="16338">
                  <a:moveTo>
                    <a:pt x="21848" y="0"/>
                  </a:moveTo>
                  <a:lnTo>
                    <a:pt x="0" y="0"/>
                  </a:lnTo>
                  <a:lnTo>
                    <a:pt x="21848" y="16338"/>
                  </a:lnTo>
                  <a:lnTo>
                    <a:pt x="2184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13" name="شكل حر: شكل 12">
              <a:extLst>
                <a:ext uri="{FF2B5EF4-FFF2-40B4-BE49-F238E27FC236}">
                  <a16:creationId xmlns="" xmlns:a16="http://schemas.microsoft.com/office/drawing/2014/main" id="{2C164F06-9669-4390-95B1-FE4125B15EEF}"/>
                </a:ext>
              </a:extLst>
            </p:cNvPr>
            <p:cNvSpPr/>
            <p:nvPr/>
          </p:nvSpPr>
          <p:spPr>
            <a:xfrm flipH="1">
              <a:off x="7377636" y="5615570"/>
              <a:ext cx="231320" cy="359391"/>
            </a:xfrm>
            <a:custGeom>
              <a:avLst/>
              <a:gdLst>
                <a:gd name="connsiteX0" fmla="*/ 0 w 231320"/>
                <a:gd name="connsiteY0" fmla="*/ 0 h 359391"/>
                <a:gd name="connsiteX1" fmla="*/ 0 w 231320"/>
                <a:gd name="connsiteY1" fmla="*/ 359391 h 359391"/>
                <a:gd name="connsiteX2" fmla="*/ 231320 w 231320"/>
                <a:gd name="connsiteY2" fmla="*/ 144134 h 359391"/>
                <a:gd name="connsiteX3" fmla="*/ 25683 w 231320"/>
                <a:gd name="connsiteY3" fmla="*/ 19205 h 359391"/>
                <a:gd name="connsiteX4" fmla="*/ 0 w 231320"/>
                <a:gd name="connsiteY4" fmla="*/ 0 h 35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20" h="359391">
                  <a:moveTo>
                    <a:pt x="0" y="0"/>
                  </a:moveTo>
                  <a:lnTo>
                    <a:pt x="0" y="359391"/>
                  </a:lnTo>
                  <a:lnTo>
                    <a:pt x="231320" y="144134"/>
                  </a:lnTo>
                  <a:lnTo>
                    <a:pt x="25683" y="1920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a:p>
          </p:txBody>
        </p:sp>
        <p:sp>
          <p:nvSpPr>
            <p:cNvPr id="40" name="مستطيل: زاوية مطوية 39">
              <a:extLst>
                <a:ext uri="{FF2B5EF4-FFF2-40B4-BE49-F238E27FC236}">
                  <a16:creationId xmlns="" xmlns:a16="http://schemas.microsoft.com/office/drawing/2014/main" id="{8D3BD9F3-94A8-4F20-8988-CEDF84FA6D1D}"/>
                </a:ext>
              </a:extLst>
            </p:cNvPr>
            <p:cNvSpPr/>
            <p:nvPr/>
          </p:nvSpPr>
          <p:spPr>
            <a:xfrm flipV="1">
              <a:off x="10882126" y="4555691"/>
              <a:ext cx="465691" cy="1049562"/>
            </a:xfrm>
            <a:prstGeom prst="foldedCorner">
              <a:avLst/>
            </a:prstGeom>
            <a:solidFill>
              <a:srgbClr val="008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a:p>
          </p:txBody>
        </p:sp>
        <p:sp>
          <p:nvSpPr>
            <p:cNvPr id="43" name="مربع نص 42">
              <a:extLst>
                <a:ext uri="{FF2B5EF4-FFF2-40B4-BE49-F238E27FC236}">
                  <a16:creationId xmlns="" xmlns:a16="http://schemas.microsoft.com/office/drawing/2014/main" id="{E832739E-FCB0-41D1-BC02-980BDE4F960B}"/>
                </a:ext>
              </a:extLst>
            </p:cNvPr>
            <p:cNvSpPr txBox="1"/>
            <p:nvPr/>
          </p:nvSpPr>
          <p:spPr>
            <a:xfrm>
              <a:off x="10936743" y="4751284"/>
              <a:ext cx="356456" cy="646331"/>
            </a:xfrm>
            <a:prstGeom prst="rect">
              <a:avLst/>
            </a:prstGeom>
            <a:noFill/>
          </p:spPr>
          <p:txBody>
            <a:bodyPr wrap="square" rtlCol="1">
              <a:spAutoFit/>
            </a:bodyPr>
            <a:lstStyle/>
            <a:p>
              <a:pPr algn="ctr"/>
              <a:r>
                <a:rPr lang="fr-FR" sz="3600" b="1" dirty="0">
                  <a:solidFill>
                    <a:schemeClr val="bg1">
                      <a:lumMod val="95000"/>
                    </a:schemeClr>
                  </a:solidFill>
                  <a:latin typeface="29LT Bukra Bold Italic" panose="000B0903020204020204" pitchFamily="34" charset="-78"/>
                  <a:cs typeface="29LT Bukra Bold Italic" panose="000B0903020204020204" pitchFamily="34" charset="-78"/>
                </a:rPr>
                <a:t>3</a:t>
              </a:r>
              <a:endParaRPr lang="ar-MA" sz="3600" b="1" dirty="0">
                <a:solidFill>
                  <a:schemeClr val="bg1">
                    <a:lumMod val="95000"/>
                  </a:schemeClr>
                </a:solidFill>
                <a:latin typeface="29LT Bukra Bold Italic" panose="000B0903020204020204" pitchFamily="34" charset="-78"/>
                <a:cs typeface="29LT Bukra Bold Italic" panose="000B0903020204020204" pitchFamily="34" charset="-78"/>
              </a:endParaRPr>
            </a:p>
          </p:txBody>
        </p:sp>
        <p:pic>
          <p:nvPicPr>
            <p:cNvPr id="50" name="صورة 49">
              <a:extLst>
                <a:ext uri="{FF2B5EF4-FFF2-40B4-BE49-F238E27FC236}">
                  <a16:creationId xmlns="" xmlns:a16="http://schemas.microsoft.com/office/drawing/2014/main" id="{8EB698C3-9646-433D-A782-DECEB5CF3E62}"/>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7179958" y="4824191"/>
              <a:ext cx="500515" cy="500515"/>
            </a:xfrm>
            <a:prstGeom prst="rect">
              <a:avLst/>
            </a:prstGeom>
          </p:spPr>
        </p:pic>
        <p:sp>
          <p:nvSpPr>
            <p:cNvPr id="66" name="مربع نص 65">
              <a:extLst>
                <a:ext uri="{FF2B5EF4-FFF2-40B4-BE49-F238E27FC236}">
                  <a16:creationId xmlns="" xmlns:a16="http://schemas.microsoft.com/office/drawing/2014/main" id="{BA40265C-DB77-4706-A97C-74257DA59EBB}"/>
                </a:ext>
              </a:extLst>
            </p:cNvPr>
            <p:cNvSpPr txBox="1"/>
            <p:nvPr/>
          </p:nvSpPr>
          <p:spPr>
            <a:xfrm>
              <a:off x="8459094" y="4780958"/>
              <a:ext cx="2423031" cy="400110"/>
            </a:xfrm>
            <a:prstGeom prst="rect">
              <a:avLst/>
            </a:prstGeom>
            <a:noFill/>
          </p:spPr>
          <p:txBody>
            <a:bodyPr wrap="square" rtlCol="1">
              <a:spAutoFit/>
            </a:bodyPr>
            <a:lstStyle/>
            <a:p>
              <a:pPr algn="ctr"/>
              <a:r>
                <a:rPr lang="ar-DZ" sz="2000" b="1" dirty="0" smtClean="0">
                  <a:solidFill>
                    <a:srgbClr val="008000"/>
                  </a:solidFill>
                  <a:latin typeface="Arial" panose="020B0604020202020204" pitchFamily="34" charset="0"/>
                  <a:cs typeface="Arial" panose="020B0604020202020204" pitchFamily="34" charset="0"/>
                </a:rPr>
                <a:t>محل الاستصناع وضماناته</a:t>
              </a:r>
              <a:endParaRPr lang="ar-MA" sz="2000" b="1" dirty="0">
                <a:solidFill>
                  <a:srgbClr val="008000"/>
                </a:solidFill>
                <a:latin typeface="Arial" panose="020B0604020202020204" pitchFamily="34" charset="0"/>
                <a:cs typeface="Arial" panose="020B0604020202020204" pitchFamily="34" charset="0"/>
              </a:endParaRPr>
            </a:p>
          </p:txBody>
        </p:sp>
      </p:grpSp>
      <p:sp>
        <p:nvSpPr>
          <p:cNvPr id="80" name="مربع نص 79">
            <a:extLst>
              <a:ext uri="{FF2B5EF4-FFF2-40B4-BE49-F238E27FC236}">
                <a16:creationId xmlns="" xmlns:a16="http://schemas.microsoft.com/office/drawing/2014/main" id="{DAAC8711-5842-4589-928D-DEEE24BF225B}"/>
              </a:ext>
            </a:extLst>
          </p:cNvPr>
          <p:cNvSpPr txBox="1"/>
          <p:nvPr/>
        </p:nvSpPr>
        <p:spPr>
          <a:xfrm>
            <a:off x="4814210" y="2767281"/>
            <a:ext cx="2563580" cy="830997"/>
          </a:xfrm>
          <a:prstGeom prst="rect">
            <a:avLst/>
          </a:prstGeom>
          <a:noFill/>
          <a:effectLst>
            <a:outerShdw dist="63500" dir="5400000" algn="t" rotWithShape="0">
              <a:prstClr val="black">
                <a:alpha val="40000"/>
              </a:prstClr>
            </a:outerShdw>
          </a:effectLst>
        </p:spPr>
        <p:txBody>
          <a:bodyPr wrap="square" rtlCol="1">
            <a:spAutoFit/>
          </a:bodyPr>
          <a:lstStyle/>
          <a:p>
            <a:pPr algn="ctr"/>
            <a:r>
              <a:rPr lang="ar-DZ" sz="24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الاستصناع والاستصناع الموازي</a:t>
            </a:r>
            <a:endParaRPr lang="ar-MA" sz="24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89808023"/>
      </p:ext>
    </p:extLst>
  </p:cSld>
  <p:clrMapOvr>
    <a:masterClrMapping/>
  </p:clrMapOvr>
  <mc:AlternateContent xmlns:mc="http://schemas.openxmlformats.org/markup-compatibility/2006" xmlns:p14="http://schemas.microsoft.com/office/powerpoint/2010/main">
    <mc:Choice Requires="p14">
      <p:transition spd="slow" p14:dur="2000" advTm="18783"/>
    </mc:Choice>
    <mc:Fallback xmlns="">
      <p:transition spd="slow" advTm="18783"/>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fltVal val="0"/>
                                              </p:val>
                                            </p:tav>
                                            <p:tav tm="100000">
                                              <p:val>
                                                <p:strVal val="#ppt_w"/>
                                              </p:val>
                                            </p:tav>
                                          </p:tavLst>
                                        </p:anim>
                                        <p:anim calcmode="lin" valueType="num">
                                          <p:cBhvr>
                                            <p:cTn id="8" dur="1000" fill="hold"/>
                                            <p:tgtEl>
                                              <p:spTgt spid="80"/>
                                            </p:tgtEl>
                                            <p:attrNameLst>
                                              <p:attrName>ppt_h</p:attrName>
                                            </p:attrNameLst>
                                          </p:cBhvr>
                                          <p:tavLst>
                                            <p:tav tm="0">
                                              <p:val>
                                                <p:fltVal val="0"/>
                                              </p:val>
                                            </p:tav>
                                            <p:tav tm="100000">
                                              <p:val>
                                                <p:strVal val="#ppt_h"/>
                                              </p:val>
                                            </p:tav>
                                          </p:tavLst>
                                        </p:anim>
                                        <p:anim calcmode="lin" valueType="num">
                                          <p:cBhvr>
                                            <p:cTn id="9" dur="1000" fill="hold"/>
                                            <p:tgtEl>
                                              <p:spTgt spid="80"/>
                                            </p:tgtEl>
                                            <p:attrNameLst>
                                              <p:attrName>style.rotation</p:attrName>
                                            </p:attrNameLst>
                                          </p:cBhvr>
                                          <p:tavLst>
                                            <p:tav tm="0">
                                              <p:val>
                                                <p:fltVal val="90"/>
                                              </p:val>
                                            </p:tav>
                                            <p:tav tm="100000">
                                              <p:val>
                                                <p:fltVal val="0"/>
                                              </p:val>
                                            </p:tav>
                                          </p:tavLst>
                                        </p:anim>
                                        <p:animEffect transition="in" filter="fade">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14:presetBounceEnd="30000">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14:bounceEnd="30000">
                                          <p:cBhvr additive="base">
                                            <p:cTn id="15" dur="1000" fill="hold"/>
                                            <p:tgtEl>
                                              <p:spTgt spid="76"/>
                                            </p:tgtEl>
                                            <p:attrNameLst>
                                              <p:attrName>ppt_x</p:attrName>
                                            </p:attrNameLst>
                                          </p:cBhvr>
                                          <p:tavLst>
                                            <p:tav tm="0">
                                              <p:val>
                                                <p:strVal val="1+#ppt_w/2"/>
                                              </p:val>
                                            </p:tav>
                                            <p:tav tm="100000">
                                              <p:val>
                                                <p:strVal val="#ppt_x"/>
                                              </p:val>
                                            </p:tav>
                                          </p:tavLst>
                                        </p:anim>
                                        <p:anim calcmode="lin" valueType="num" p14:bounceEnd="30000">
                                          <p:cBhvr additive="base">
                                            <p:cTn id="16"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14:presetBounceEnd="30000">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14:bounceEnd="30000">
                                          <p:cBhvr additive="base">
                                            <p:cTn id="21" dur="1000" fill="hold"/>
                                            <p:tgtEl>
                                              <p:spTgt spid="79"/>
                                            </p:tgtEl>
                                            <p:attrNameLst>
                                              <p:attrName>ppt_x</p:attrName>
                                            </p:attrNameLst>
                                          </p:cBhvr>
                                          <p:tavLst>
                                            <p:tav tm="0">
                                              <p:val>
                                                <p:strVal val="1+#ppt_w/2"/>
                                              </p:val>
                                            </p:tav>
                                            <p:tav tm="100000">
                                              <p:val>
                                                <p:strVal val="#ppt_x"/>
                                              </p:val>
                                            </p:tav>
                                          </p:tavLst>
                                        </p:anim>
                                        <p:anim calcmode="lin" valueType="num" p14:bounceEnd="30000">
                                          <p:cBhvr additive="base">
                                            <p:cTn id="22" dur="10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14:presetBounceEnd="30000">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14:bounceEnd="30000">
                                          <p:cBhvr additive="base">
                                            <p:cTn id="27" dur="1000" fill="hold"/>
                                            <p:tgtEl>
                                              <p:spTgt spid="77"/>
                                            </p:tgtEl>
                                            <p:attrNameLst>
                                              <p:attrName>ppt_x</p:attrName>
                                            </p:attrNameLst>
                                          </p:cBhvr>
                                          <p:tavLst>
                                            <p:tav tm="0">
                                              <p:val>
                                                <p:strVal val="1+#ppt_w/2"/>
                                              </p:val>
                                            </p:tav>
                                            <p:tav tm="100000">
                                              <p:val>
                                                <p:strVal val="#ppt_x"/>
                                              </p:val>
                                            </p:tav>
                                          </p:tavLst>
                                        </p:anim>
                                        <p:anim calcmode="lin" valueType="num" p14:bounceEnd="30000">
                                          <p:cBhvr additive="base">
                                            <p:cTn id="28" dur="10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14:presetBounceEnd="30000">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14:bounceEnd="30000">
                                          <p:cBhvr additive="base">
                                            <p:cTn id="33" dur="1000" fill="hold"/>
                                            <p:tgtEl>
                                              <p:spTgt spid="73"/>
                                            </p:tgtEl>
                                            <p:attrNameLst>
                                              <p:attrName>ppt_x</p:attrName>
                                            </p:attrNameLst>
                                          </p:cBhvr>
                                          <p:tavLst>
                                            <p:tav tm="0">
                                              <p:val>
                                                <p:strVal val="0-#ppt_w/2"/>
                                              </p:val>
                                            </p:tav>
                                            <p:tav tm="100000">
                                              <p:val>
                                                <p:strVal val="#ppt_x"/>
                                              </p:val>
                                            </p:tav>
                                          </p:tavLst>
                                        </p:anim>
                                        <p:anim calcmode="lin" valueType="num" p14:bounceEnd="30000">
                                          <p:cBhvr additive="base">
                                            <p:cTn id="34"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14:presetBounceEnd="30000">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14:bounceEnd="30000">
                                          <p:cBhvr additive="base">
                                            <p:cTn id="39" dur="1000" fill="hold"/>
                                            <p:tgtEl>
                                              <p:spTgt spid="74"/>
                                            </p:tgtEl>
                                            <p:attrNameLst>
                                              <p:attrName>ppt_x</p:attrName>
                                            </p:attrNameLst>
                                          </p:cBhvr>
                                          <p:tavLst>
                                            <p:tav tm="0">
                                              <p:val>
                                                <p:strVal val="0-#ppt_w/2"/>
                                              </p:val>
                                            </p:tav>
                                            <p:tav tm="100000">
                                              <p:val>
                                                <p:strVal val="#ppt_x"/>
                                              </p:val>
                                            </p:tav>
                                          </p:tavLst>
                                        </p:anim>
                                        <p:anim calcmode="lin" valueType="num" p14:bounceEnd="30000">
                                          <p:cBhvr additive="base">
                                            <p:cTn id="40" dur="10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14:presetBounceEnd="30000">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14:bounceEnd="30000">
                                          <p:cBhvr additive="base">
                                            <p:cTn id="45" dur="1000" fill="hold"/>
                                            <p:tgtEl>
                                              <p:spTgt spid="75"/>
                                            </p:tgtEl>
                                            <p:attrNameLst>
                                              <p:attrName>ppt_x</p:attrName>
                                            </p:attrNameLst>
                                          </p:cBhvr>
                                          <p:tavLst>
                                            <p:tav tm="0">
                                              <p:val>
                                                <p:strVal val="0-#ppt_w/2"/>
                                              </p:val>
                                            </p:tav>
                                            <p:tav tm="100000">
                                              <p:val>
                                                <p:strVal val="#ppt_x"/>
                                              </p:val>
                                            </p:tav>
                                          </p:tavLst>
                                        </p:anim>
                                        <p:anim calcmode="lin" valueType="num" p14:bounceEnd="30000">
                                          <p:cBhvr additive="base">
                                            <p:cTn id="46" dur="1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ppt_w</p:attrName>
                                            </p:attrNameLst>
                                          </p:cBhvr>
                                          <p:tavLst>
                                            <p:tav tm="0">
                                              <p:val>
                                                <p:fltVal val="0"/>
                                              </p:val>
                                            </p:tav>
                                            <p:tav tm="100000">
                                              <p:val>
                                                <p:strVal val="#ppt_w"/>
                                              </p:val>
                                            </p:tav>
                                          </p:tavLst>
                                        </p:anim>
                                        <p:anim calcmode="lin" valueType="num">
                                          <p:cBhvr>
                                            <p:cTn id="8" dur="1000" fill="hold"/>
                                            <p:tgtEl>
                                              <p:spTgt spid="80"/>
                                            </p:tgtEl>
                                            <p:attrNameLst>
                                              <p:attrName>ppt_h</p:attrName>
                                            </p:attrNameLst>
                                          </p:cBhvr>
                                          <p:tavLst>
                                            <p:tav tm="0">
                                              <p:val>
                                                <p:fltVal val="0"/>
                                              </p:val>
                                            </p:tav>
                                            <p:tav tm="100000">
                                              <p:val>
                                                <p:strVal val="#ppt_h"/>
                                              </p:val>
                                            </p:tav>
                                          </p:tavLst>
                                        </p:anim>
                                        <p:anim calcmode="lin" valueType="num">
                                          <p:cBhvr>
                                            <p:cTn id="9" dur="1000" fill="hold"/>
                                            <p:tgtEl>
                                              <p:spTgt spid="80"/>
                                            </p:tgtEl>
                                            <p:attrNameLst>
                                              <p:attrName>style.rotation</p:attrName>
                                            </p:attrNameLst>
                                          </p:cBhvr>
                                          <p:tavLst>
                                            <p:tav tm="0">
                                              <p:val>
                                                <p:fltVal val="90"/>
                                              </p:val>
                                            </p:tav>
                                            <p:tav tm="100000">
                                              <p:val>
                                                <p:fltVal val="0"/>
                                              </p:val>
                                            </p:tav>
                                          </p:tavLst>
                                        </p:anim>
                                        <p:animEffect transition="in" filter="fade">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1000" fill="hold"/>
                                            <p:tgtEl>
                                              <p:spTgt spid="76"/>
                                            </p:tgtEl>
                                            <p:attrNameLst>
                                              <p:attrName>ppt_x</p:attrName>
                                            </p:attrNameLst>
                                          </p:cBhvr>
                                          <p:tavLst>
                                            <p:tav tm="0">
                                              <p:val>
                                                <p:strVal val="1+#ppt_w/2"/>
                                              </p:val>
                                            </p:tav>
                                            <p:tav tm="100000">
                                              <p:val>
                                                <p:strVal val="#ppt_x"/>
                                              </p:val>
                                            </p:tav>
                                          </p:tavLst>
                                        </p:anim>
                                        <p:anim calcmode="lin" valueType="num">
                                          <p:cBhvr additive="base">
                                            <p:cTn id="16" dur="10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1000" fill="hold"/>
                                            <p:tgtEl>
                                              <p:spTgt spid="79"/>
                                            </p:tgtEl>
                                            <p:attrNameLst>
                                              <p:attrName>ppt_x</p:attrName>
                                            </p:attrNameLst>
                                          </p:cBhvr>
                                          <p:tavLst>
                                            <p:tav tm="0">
                                              <p:val>
                                                <p:strVal val="1+#ppt_w/2"/>
                                              </p:val>
                                            </p:tav>
                                            <p:tav tm="100000">
                                              <p:val>
                                                <p:strVal val="#ppt_x"/>
                                              </p:val>
                                            </p:tav>
                                          </p:tavLst>
                                        </p:anim>
                                        <p:anim calcmode="lin" valueType="num">
                                          <p:cBhvr additive="base">
                                            <p:cTn id="22" dur="10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1000" fill="hold"/>
                                            <p:tgtEl>
                                              <p:spTgt spid="77"/>
                                            </p:tgtEl>
                                            <p:attrNameLst>
                                              <p:attrName>ppt_x</p:attrName>
                                            </p:attrNameLst>
                                          </p:cBhvr>
                                          <p:tavLst>
                                            <p:tav tm="0">
                                              <p:val>
                                                <p:strVal val="1+#ppt_w/2"/>
                                              </p:val>
                                            </p:tav>
                                            <p:tav tm="100000">
                                              <p:val>
                                                <p:strVal val="#ppt_x"/>
                                              </p:val>
                                            </p:tav>
                                          </p:tavLst>
                                        </p:anim>
                                        <p:anim calcmode="lin" valueType="num">
                                          <p:cBhvr additive="base">
                                            <p:cTn id="28" dur="10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1000" fill="hold"/>
                                            <p:tgtEl>
                                              <p:spTgt spid="73"/>
                                            </p:tgtEl>
                                            <p:attrNameLst>
                                              <p:attrName>ppt_x</p:attrName>
                                            </p:attrNameLst>
                                          </p:cBhvr>
                                          <p:tavLst>
                                            <p:tav tm="0">
                                              <p:val>
                                                <p:strVal val="0-#ppt_w/2"/>
                                              </p:val>
                                            </p:tav>
                                            <p:tav tm="100000">
                                              <p:val>
                                                <p:strVal val="#ppt_x"/>
                                              </p:val>
                                            </p:tav>
                                          </p:tavLst>
                                        </p:anim>
                                        <p:anim calcmode="lin" valueType="num">
                                          <p:cBhvr additive="base">
                                            <p:cTn id="34"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1000" fill="hold"/>
                                            <p:tgtEl>
                                              <p:spTgt spid="74"/>
                                            </p:tgtEl>
                                            <p:attrNameLst>
                                              <p:attrName>ppt_x</p:attrName>
                                            </p:attrNameLst>
                                          </p:cBhvr>
                                          <p:tavLst>
                                            <p:tav tm="0">
                                              <p:val>
                                                <p:strVal val="0-#ppt_w/2"/>
                                              </p:val>
                                            </p:tav>
                                            <p:tav tm="100000">
                                              <p:val>
                                                <p:strVal val="#ppt_x"/>
                                              </p:val>
                                            </p:tav>
                                          </p:tavLst>
                                        </p:anim>
                                        <p:anim calcmode="lin" valueType="num">
                                          <p:cBhvr additive="base">
                                            <p:cTn id="40" dur="10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1000" fill="hold"/>
                                            <p:tgtEl>
                                              <p:spTgt spid="75"/>
                                            </p:tgtEl>
                                            <p:attrNameLst>
                                              <p:attrName>ppt_x</p:attrName>
                                            </p:attrNameLst>
                                          </p:cBhvr>
                                          <p:tavLst>
                                            <p:tav tm="0">
                                              <p:val>
                                                <p:strVal val="0-#ppt_w/2"/>
                                              </p:val>
                                            </p:tav>
                                            <p:tav tm="100000">
                                              <p:val>
                                                <p:strVal val="#ppt_x"/>
                                              </p:val>
                                            </p:tav>
                                          </p:tavLst>
                                        </p:anim>
                                        <p:anim calcmode="lin" valueType="num">
                                          <p:cBhvr additive="base">
                                            <p:cTn id="46" dur="10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مجموعة 52">
            <a:extLst>
              <a:ext uri="{FF2B5EF4-FFF2-40B4-BE49-F238E27FC236}">
                <a16:creationId xmlns:a16="http://schemas.microsoft.com/office/drawing/2014/main" xmlns="" id="{BAAF4F27-C269-41C6-83BF-9C9668B022A9}"/>
              </a:ext>
            </a:extLst>
          </p:cNvPr>
          <p:cNvGrpSpPr/>
          <p:nvPr/>
        </p:nvGrpSpPr>
        <p:grpSpPr>
          <a:xfrm>
            <a:off x="7248078" y="1497621"/>
            <a:ext cx="3146031" cy="3615986"/>
            <a:chOff x="7970992" y="1256846"/>
            <a:chExt cx="3146031" cy="3615986"/>
          </a:xfrm>
        </p:grpSpPr>
        <p:sp>
          <p:nvSpPr>
            <p:cNvPr id="25" name="شكل حر: شكل 24">
              <a:extLst>
                <a:ext uri="{FF2B5EF4-FFF2-40B4-BE49-F238E27FC236}">
                  <a16:creationId xmlns:a16="http://schemas.microsoft.com/office/drawing/2014/main" xmlns="" id="{75E2D40B-D2B4-4787-B06B-8EDA71FFB9AF}"/>
                </a:ext>
              </a:extLst>
            </p:cNvPr>
            <p:cNvSpPr/>
            <p:nvPr/>
          </p:nvSpPr>
          <p:spPr>
            <a:xfrm rot="2700000">
              <a:off x="7970993" y="1625281"/>
              <a:ext cx="2778862" cy="2778863"/>
            </a:xfrm>
            <a:custGeom>
              <a:avLst/>
              <a:gdLst>
                <a:gd name="connsiteX0" fmla="*/ 47238 w 2778862"/>
                <a:gd name="connsiteY0" fmla="*/ 50236 h 2778863"/>
                <a:gd name="connsiteX1" fmla="*/ 161281 w 2778862"/>
                <a:gd name="connsiteY1" fmla="*/ 2998 h 2778863"/>
                <a:gd name="connsiteX2" fmla="*/ 1954635 w 2778862"/>
                <a:gd name="connsiteY2" fmla="*/ 2998 h 2778863"/>
                <a:gd name="connsiteX3" fmla="*/ 1969481 w 2778862"/>
                <a:gd name="connsiteY3" fmla="*/ 1 h 2778863"/>
                <a:gd name="connsiteX4" fmla="*/ 2614585 w 2778862"/>
                <a:gd name="connsiteY4" fmla="*/ 0 h 2778863"/>
                <a:gd name="connsiteX5" fmla="*/ 2728628 w 2778862"/>
                <a:gd name="connsiteY5" fmla="*/ 47239 h 2778863"/>
                <a:gd name="connsiteX6" fmla="*/ 2729836 w 2778862"/>
                <a:gd name="connsiteY6" fmla="*/ 49031 h 2778863"/>
                <a:gd name="connsiteX7" fmla="*/ 2731624 w 2778862"/>
                <a:gd name="connsiteY7" fmla="*/ 50236 h 2778863"/>
                <a:gd name="connsiteX8" fmla="*/ 2778862 w 2778862"/>
                <a:gd name="connsiteY8" fmla="*/ 164279 h 2778863"/>
                <a:gd name="connsiteX9" fmla="*/ 2778862 w 2778862"/>
                <a:gd name="connsiteY9" fmla="*/ 809383 h 2778863"/>
                <a:gd name="connsiteX10" fmla="*/ 2775866 w 2778862"/>
                <a:gd name="connsiteY10" fmla="*/ 824222 h 2778863"/>
                <a:gd name="connsiteX11" fmla="*/ 2775866 w 2778862"/>
                <a:gd name="connsiteY11" fmla="*/ 2617582 h 2778863"/>
                <a:gd name="connsiteX12" fmla="*/ 2614585 w 2778862"/>
                <a:gd name="connsiteY12" fmla="*/ 2778863 h 2778863"/>
                <a:gd name="connsiteX13" fmla="*/ 1969481 w 2778862"/>
                <a:gd name="connsiteY13" fmla="*/ 2778863 h 2778863"/>
                <a:gd name="connsiteX14" fmla="*/ 1808200 w 2778862"/>
                <a:gd name="connsiteY14" fmla="*/ 2617582 h 2778863"/>
                <a:gd name="connsiteX15" fmla="*/ 1808200 w 2778862"/>
                <a:gd name="connsiteY15" fmla="*/ 970664 h 2778863"/>
                <a:gd name="connsiteX16" fmla="*/ 161281 w 2778862"/>
                <a:gd name="connsiteY16" fmla="*/ 970664 h 2778863"/>
                <a:gd name="connsiteX17" fmla="*/ 0 w 2778862"/>
                <a:gd name="connsiteY17" fmla="*/ 809383 h 2778863"/>
                <a:gd name="connsiteX18" fmla="*/ 0 w 2778862"/>
                <a:gd name="connsiteY18" fmla="*/ 164279 h 2778863"/>
                <a:gd name="connsiteX19" fmla="*/ 47238 w 2778862"/>
                <a:gd name="connsiteY19" fmla="*/ 50236 h 277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8862" h="2778863">
                  <a:moveTo>
                    <a:pt x="47238" y="50236"/>
                  </a:moveTo>
                  <a:cubicBezTo>
                    <a:pt x="76424" y="21050"/>
                    <a:pt x="116745" y="2998"/>
                    <a:pt x="161281" y="2998"/>
                  </a:cubicBezTo>
                  <a:lnTo>
                    <a:pt x="1954635" y="2998"/>
                  </a:lnTo>
                  <a:lnTo>
                    <a:pt x="1969481" y="1"/>
                  </a:lnTo>
                  <a:lnTo>
                    <a:pt x="2614585" y="0"/>
                  </a:lnTo>
                  <a:cubicBezTo>
                    <a:pt x="2659122" y="1"/>
                    <a:pt x="2699442" y="18052"/>
                    <a:pt x="2728628" y="47239"/>
                  </a:cubicBezTo>
                  <a:lnTo>
                    <a:pt x="2729836" y="49031"/>
                  </a:lnTo>
                  <a:lnTo>
                    <a:pt x="2731624" y="50236"/>
                  </a:lnTo>
                  <a:cubicBezTo>
                    <a:pt x="2760810" y="79422"/>
                    <a:pt x="2778862" y="119742"/>
                    <a:pt x="2778862" y="164279"/>
                  </a:cubicBezTo>
                  <a:lnTo>
                    <a:pt x="2778862" y="809383"/>
                  </a:lnTo>
                  <a:lnTo>
                    <a:pt x="2775866" y="824222"/>
                  </a:lnTo>
                  <a:lnTo>
                    <a:pt x="2775866" y="2617582"/>
                  </a:lnTo>
                  <a:cubicBezTo>
                    <a:pt x="2775866" y="2706655"/>
                    <a:pt x="2703658" y="2778863"/>
                    <a:pt x="2614585" y="2778863"/>
                  </a:cubicBezTo>
                  <a:lnTo>
                    <a:pt x="1969481" y="2778863"/>
                  </a:lnTo>
                  <a:cubicBezTo>
                    <a:pt x="1880408" y="2778863"/>
                    <a:pt x="1808200" y="2706655"/>
                    <a:pt x="1808200" y="2617582"/>
                  </a:cubicBezTo>
                  <a:lnTo>
                    <a:pt x="1808200" y="970664"/>
                  </a:lnTo>
                  <a:lnTo>
                    <a:pt x="161281" y="970664"/>
                  </a:lnTo>
                  <a:cubicBezTo>
                    <a:pt x="72208" y="970664"/>
                    <a:pt x="0" y="898456"/>
                    <a:pt x="0" y="809383"/>
                  </a:cubicBezTo>
                  <a:lnTo>
                    <a:pt x="0" y="164279"/>
                  </a:lnTo>
                  <a:cubicBezTo>
                    <a:pt x="0" y="119743"/>
                    <a:pt x="18052" y="79422"/>
                    <a:pt x="47238" y="5023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6" name="شكل حر: شكل 25">
              <a:extLst>
                <a:ext uri="{FF2B5EF4-FFF2-40B4-BE49-F238E27FC236}">
                  <a16:creationId xmlns:a16="http://schemas.microsoft.com/office/drawing/2014/main" xmlns="" id="{46C259AD-CC3F-417F-BA6A-C83CF1157777}"/>
                </a:ext>
              </a:extLst>
            </p:cNvPr>
            <p:cNvSpPr/>
            <p:nvPr/>
          </p:nvSpPr>
          <p:spPr>
            <a:xfrm rot="2700000">
              <a:off x="9441400" y="2234615"/>
              <a:ext cx="1521610" cy="1655199"/>
            </a:xfrm>
            <a:custGeom>
              <a:avLst/>
              <a:gdLst>
                <a:gd name="connsiteX0" fmla="*/ 0 w 1521610"/>
                <a:gd name="connsiteY0" fmla="*/ 2998 h 1655199"/>
                <a:gd name="connsiteX1" fmla="*/ 697383 w 1521610"/>
                <a:gd name="connsiteY1" fmla="*/ 2998 h 1655199"/>
                <a:gd name="connsiteX2" fmla="*/ 712229 w 1521610"/>
                <a:gd name="connsiteY2" fmla="*/ 1 h 1655199"/>
                <a:gd name="connsiteX3" fmla="*/ 1357333 w 1521610"/>
                <a:gd name="connsiteY3" fmla="*/ 0 h 1655199"/>
                <a:gd name="connsiteX4" fmla="*/ 1471376 w 1521610"/>
                <a:gd name="connsiteY4" fmla="*/ 47239 h 1655199"/>
                <a:gd name="connsiteX5" fmla="*/ 1472584 w 1521610"/>
                <a:gd name="connsiteY5" fmla="*/ 49031 h 1655199"/>
                <a:gd name="connsiteX6" fmla="*/ 1474372 w 1521610"/>
                <a:gd name="connsiteY6" fmla="*/ 50236 h 1655199"/>
                <a:gd name="connsiteX7" fmla="*/ 1521610 w 1521610"/>
                <a:gd name="connsiteY7" fmla="*/ 164279 h 1655199"/>
                <a:gd name="connsiteX8" fmla="*/ 1521610 w 1521610"/>
                <a:gd name="connsiteY8" fmla="*/ 809383 h 1655199"/>
                <a:gd name="connsiteX9" fmla="*/ 1518614 w 1521610"/>
                <a:gd name="connsiteY9" fmla="*/ 824222 h 1655199"/>
                <a:gd name="connsiteX10" fmla="*/ 1518614 w 1521610"/>
                <a:gd name="connsiteY10" fmla="*/ 1655199 h 1655199"/>
                <a:gd name="connsiteX11" fmla="*/ 1486461 w 1521610"/>
                <a:gd name="connsiteY11" fmla="*/ 1554691 h 1655199"/>
                <a:gd name="connsiteX12" fmla="*/ 856030 w 1521610"/>
                <a:gd name="connsiteY12" fmla="*/ 588130 h 1655199"/>
                <a:gd name="connsiteX13" fmla="*/ 56513 w 1521610"/>
                <a:gd name="connsiteY13" fmla="*/ 26159 h 165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1610" h="1655199">
                  <a:moveTo>
                    <a:pt x="0" y="2998"/>
                  </a:moveTo>
                  <a:lnTo>
                    <a:pt x="697383" y="2998"/>
                  </a:lnTo>
                  <a:lnTo>
                    <a:pt x="712229" y="1"/>
                  </a:lnTo>
                  <a:lnTo>
                    <a:pt x="1357333" y="0"/>
                  </a:lnTo>
                  <a:cubicBezTo>
                    <a:pt x="1401870" y="1"/>
                    <a:pt x="1442190" y="18052"/>
                    <a:pt x="1471376" y="47239"/>
                  </a:cubicBezTo>
                  <a:lnTo>
                    <a:pt x="1472584" y="49031"/>
                  </a:lnTo>
                  <a:lnTo>
                    <a:pt x="1474372" y="50236"/>
                  </a:lnTo>
                  <a:cubicBezTo>
                    <a:pt x="1503558" y="79422"/>
                    <a:pt x="1521610" y="119742"/>
                    <a:pt x="1521610" y="164279"/>
                  </a:cubicBezTo>
                  <a:lnTo>
                    <a:pt x="1521610" y="809383"/>
                  </a:lnTo>
                  <a:lnTo>
                    <a:pt x="1518614" y="824222"/>
                  </a:lnTo>
                  <a:lnTo>
                    <a:pt x="1518614" y="1655199"/>
                  </a:lnTo>
                  <a:lnTo>
                    <a:pt x="1486461" y="1554691"/>
                  </a:lnTo>
                  <a:cubicBezTo>
                    <a:pt x="1364634" y="1220648"/>
                    <a:pt x="1151811" y="883911"/>
                    <a:pt x="856030" y="588130"/>
                  </a:cubicBezTo>
                  <a:cubicBezTo>
                    <a:pt x="609546" y="341646"/>
                    <a:pt x="334620" y="152772"/>
                    <a:pt x="56513" y="26159"/>
                  </a:cubicBezTo>
                  <a:close/>
                </a:path>
              </a:pathLst>
            </a:custGeom>
            <a:solidFill>
              <a:srgbClr val="FF9B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7" name="شكل حر: شكل 26">
              <a:extLst>
                <a:ext uri="{FF2B5EF4-FFF2-40B4-BE49-F238E27FC236}">
                  <a16:creationId xmlns:a16="http://schemas.microsoft.com/office/drawing/2014/main" xmlns="" id="{5433435B-3602-446C-AF7B-473FB9074E69}"/>
                </a:ext>
              </a:extLst>
            </p:cNvPr>
            <p:cNvSpPr/>
            <p:nvPr/>
          </p:nvSpPr>
          <p:spPr>
            <a:xfrm rot="2700000">
              <a:off x="8895816" y="3849289"/>
              <a:ext cx="929217" cy="939425"/>
            </a:xfrm>
            <a:custGeom>
              <a:avLst/>
              <a:gdLst>
                <a:gd name="connsiteX0" fmla="*/ 303396 w 929217"/>
                <a:gd name="connsiteY0" fmla="*/ 310607 h 939425"/>
                <a:gd name="connsiteX1" fmla="*/ 845521 w 929217"/>
                <a:gd name="connsiteY1" fmla="*/ 10538 h 939425"/>
                <a:gd name="connsiteX2" fmla="*/ 929217 w 929217"/>
                <a:gd name="connsiteY2" fmla="*/ 0 h 939425"/>
                <a:gd name="connsiteX3" fmla="*/ 929217 w 929217"/>
                <a:gd name="connsiteY3" fmla="*/ 778144 h 939425"/>
                <a:gd name="connsiteX4" fmla="*/ 767936 w 929217"/>
                <a:gd name="connsiteY4" fmla="*/ 939425 h 939425"/>
                <a:gd name="connsiteX5" fmla="*/ 122832 w 929217"/>
                <a:gd name="connsiteY5" fmla="*/ 939425 h 939425"/>
                <a:gd name="connsiteX6" fmla="*/ 8789 w 929217"/>
                <a:gd name="connsiteY6" fmla="*/ 892187 h 939425"/>
                <a:gd name="connsiteX7" fmla="*/ 0 w 929217"/>
                <a:gd name="connsiteY7" fmla="*/ 879151 h 939425"/>
                <a:gd name="connsiteX8" fmla="*/ 3327 w 929217"/>
                <a:gd name="connsiteY8" fmla="*/ 852733 h 939425"/>
                <a:gd name="connsiteX9" fmla="*/ 303396 w 929217"/>
                <a:gd name="connsiteY9" fmla="*/ 310607 h 93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217" h="939425">
                  <a:moveTo>
                    <a:pt x="303396" y="310607"/>
                  </a:moveTo>
                  <a:cubicBezTo>
                    <a:pt x="459380" y="154624"/>
                    <a:pt x="648906" y="54332"/>
                    <a:pt x="845521" y="10538"/>
                  </a:cubicBezTo>
                  <a:lnTo>
                    <a:pt x="929217" y="0"/>
                  </a:lnTo>
                  <a:lnTo>
                    <a:pt x="929217" y="778144"/>
                  </a:lnTo>
                  <a:cubicBezTo>
                    <a:pt x="929217" y="867217"/>
                    <a:pt x="857009" y="939425"/>
                    <a:pt x="767936" y="939425"/>
                  </a:cubicBezTo>
                  <a:lnTo>
                    <a:pt x="122832" y="939425"/>
                  </a:lnTo>
                  <a:cubicBezTo>
                    <a:pt x="78296" y="939425"/>
                    <a:pt x="37975" y="921373"/>
                    <a:pt x="8789" y="892187"/>
                  </a:cubicBezTo>
                  <a:lnTo>
                    <a:pt x="0" y="879151"/>
                  </a:lnTo>
                  <a:lnTo>
                    <a:pt x="3327" y="852733"/>
                  </a:lnTo>
                  <a:cubicBezTo>
                    <a:pt x="47121" y="656117"/>
                    <a:pt x="147412" y="466591"/>
                    <a:pt x="303396" y="310607"/>
                  </a:cubicBezTo>
                  <a:close/>
                </a:path>
              </a:pathLst>
            </a:custGeom>
            <a:solidFill>
              <a:srgbClr val="FF9B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8" name="مربع نص 27">
              <a:extLst>
                <a:ext uri="{FF2B5EF4-FFF2-40B4-BE49-F238E27FC236}">
                  <a16:creationId xmlns:a16="http://schemas.microsoft.com/office/drawing/2014/main" xmlns="" id="{D90115C6-D5A9-4374-9531-435BECC7DAB0}"/>
                </a:ext>
              </a:extLst>
            </p:cNvPr>
            <p:cNvSpPr txBox="1"/>
            <p:nvPr/>
          </p:nvSpPr>
          <p:spPr>
            <a:xfrm rot="18863319">
              <a:off x="9400897" y="3355315"/>
              <a:ext cx="1253637" cy="338554"/>
            </a:xfrm>
            <a:prstGeom prst="rect">
              <a:avLst/>
            </a:prstGeom>
            <a:noFill/>
          </p:spPr>
          <p:txBody>
            <a:bodyPr wrap="square" rtlCol="0">
              <a:spAutoFit/>
            </a:bodyPr>
            <a:lstStyle/>
            <a:p>
              <a:r>
                <a:rPr lang="ar-DZ" sz="1600" b="1" dirty="0" smtClean="0">
                  <a:solidFill>
                    <a:srgbClr val="FF9B54"/>
                  </a:solidFill>
                  <a:latin typeface="ae_Sharjah" panose="02060603050605020204" pitchFamily="18" charset="-78"/>
                  <a:cs typeface="ae_Sharjah" panose="02060603050605020204" pitchFamily="18" charset="-78"/>
                </a:rPr>
                <a:t>يتناول </a:t>
              </a:r>
              <a:endParaRPr lang="fr-FR" sz="1600" b="1" dirty="0">
                <a:solidFill>
                  <a:srgbClr val="FF9B54"/>
                </a:solidFill>
                <a:latin typeface="ae_Sharjah" panose="02060603050605020204" pitchFamily="18" charset="-78"/>
                <a:cs typeface="ae_Sharjah" panose="02060603050605020204" pitchFamily="18" charset="-78"/>
              </a:endParaRPr>
            </a:p>
          </p:txBody>
        </p:sp>
        <p:sp>
          <p:nvSpPr>
            <p:cNvPr id="29" name="مربع نص 28">
              <a:extLst>
                <a:ext uri="{FF2B5EF4-FFF2-40B4-BE49-F238E27FC236}">
                  <a16:creationId xmlns:a16="http://schemas.microsoft.com/office/drawing/2014/main" xmlns="" id="{D6C971E1-8A74-4135-BEA5-F8F2DE83ED30}"/>
                </a:ext>
              </a:extLst>
            </p:cNvPr>
            <p:cNvSpPr txBox="1"/>
            <p:nvPr/>
          </p:nvSpPr>
          <p:spPr>
            <a:xfrm rot="2748114">
              <a:off x="8891461" y="1677432"/>
              <a:ext cx="1364392" cy="523220"/>
            </a:xfrm>
            <a:prstGeom prst="rect">
              <a:avLst/>
            </a:prstGeom>
            <a:noFill/>
          </p:spPr>
          <p:txBody>
            <a:bodyPr wrap="square" rtlCol="0">
              <a:spAutoFit/>
            </a:bodyPr>
            <a:lstStyle/>
            <a:p>
              <a:pPr algn="justLow"/>
              <a:r>
                <a:rPr lang="ar-DZ" sz="1400" dirty="0" smtClean="0">
                  <a:latin typeface="ae_Sharjah" panose="02060603050605020204" pitchFamily="18" charset="-78"/>
                  <a:cs typeface="ae_Sharjah" panose="02060603050605020204" pitchFamily="18" charset="-78"/>
                </a:rPr>
                <a:t>الاستصناع والاستصناع الموازي</a:t>
              </a:r>
              <a:endParaRPr lang="fr-FR" sz="1400" dirty="0">
                <a:latin typeface="ae_Sharjah" panose="02060603050605020204" pitchFamily="18" charset="-78"/>
                <a:cs typeface="ae_Sharjah" panose="02060603050605020204" pitchFamily="18" charset="-78"/>
              </a:endParaRPr>
            </a:p>
          </p:txBody>
        </p:sp>
        <p:sp>
          <p:nvSpPr>
            <p:cNvPr id="30" name="مربع نص 29">
              <a:extLst>
                <a:ext uri="{FF2B5EF4-FFF2-40B4-BE49-F238E27FC236}">
                  <a16:creationId xmlns:a16="http://schemas.microsoft.com/office/drawing/2014/main" xmlns="" id="{A412E814-D268-4E6D-9D55-8B268887A629}"/>
                </a:ext>
              </a:extLst>
            </p:cNvPr>
            <p:cNvSpPr txBox="1"/>
            <p:nvPr/>
          </p:nvSpPr>
          <p:spPr>
            <a:xfrm>
              <a:off x="10444807" y="2718378"/>
              <a:ext cx="672216" cy="523220"/>
            </a:xfrm>
            <a:prstGeom prst="rect">
              <a:avLst/>
            </a:prstGeom>
            <a:noFill/>
          </p:spPr>
          <p:txBody>
            <a:bodyPr wrap="square" rtlCol="0">
              <a:spAutoFit/>
            </a:bodyPr>
            <a:lstStyle/>
            <a:p>
              <a:pPr algn="ctr"/>
              <a:r>
                <a:rPr lang="ar-MA" sz="2800" b="1" dirty="0">
                  <a:solidFill>
                    <a:schemeClr val="bg1"/>
                  </a:solidFill>
                  <a:latin typeface="ae_Sharjah" panose="02060603050605020204" pitchFamily="18" charset="-78"/>
                  <a:cs typeface="ae_Sharjah" panose="02060603050605020204" pitchFamily="18" charset="-78"/>
                </a:rPr>
                <a:t>01</a:t>
              </a:r>
              <a:endParaRPr lang="fr-FR" sz="2800" b="1" dirty="0">
                <a:solidFill>
                  <a:schemeClr val="bg1"/>
                </a:solidFill>
                <a:latin typeface="ae_Sharjah" panose="02060603050605020204" pitchFamily="18" charset="-78"/>
                <a:cs typeface="ae_Sharjah" panose="02060603050605020204" pitchFamily="18" charset="-78"/>
              </a:endParaRPr>
            </a:p>
          </p:txBody>
        </p:sp>
        <p:pic>
          <p:nvPicPr>
            <p:cNvPr id="44" name="رسم 43" descr="ذرة">
              <a:extLst>
                <a:ext uri="{FF2B5EF4-FFF2-40B4-BE49-F238E27FC236}">
                  <a16:creationId xmlns:a16="http://schemas.microsoft.com/office/drawing/2014/main" xmlns="" id="{6E6167DA-743A-4125-B1F4-AED21AB84E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104187" y="4388377"/>
              <a:ext cx="484455" cy="484455"/>
            </a:xfrm>
            <a:prstGeom prst="rect">
              <a:avLst/>
            </a:prstGeom>
          </p:spPr>
        </p:pic>
      </p:grpSp>
      <p:grpSp>
        <p:nvGrpSpPr>
          <p:cNvPr id="54" name="مجموعة 53">
            <a:extLst>
              <a:ext uri="{FF2B5EF4-FFF2-40B4-BE49-F238E27FC236}">
                <a16:creationId xmlns:a16="http://schemas.microsoft.com/office/drawing/2014/main" xmlns="" id="{D1B6FC17-64DE-4C4B-AE19-5135467B8C73}"/>
              </a:ext>
            </a:extLst>
          </p:cNvPr>
          <p:cNvGrpSpPr/>
          <p:nvPr/>
        </p:nvGrpSpPr>
        <p:grpSpPr>
          <a:xfrm>
            <a:off x="4066493" y="1569361"/>
            <a:ext cx="3146031" cy="3598923"/>
            <a:chOff x="5872513" y="1256848"/>
            <a:chExt cx="3146031" cy="3598923"/>
          </a:xfrm>
        </p:grpSpPr>
        <p:sp>
          <p:nvSpPr>
            <p:cNvPr id="19" name="شكل حر: شكل 18">
              <a:extLst>
                <a:ext uri="{FF2B5EF4-FFF2-40B4-BE49-F238E27FC236}">
                  <a16:creationId xmlns:a16="http://schemas.microsoft.com/office/drawing/2014/main" xmlns="" id="{76188F89-0A27-4114-ADFD-0CD378B6DDEF}"/>
                </a:ext>
              </a:extLst>
            </p:cNvPr>
            <p:cNvSpPr/>
            <p:nvPr/>
          </p:nvSpPr>
          <p:spPr>
            <a:xfrm rot="2700000">
              <a:off x="5872514" y="1625283"/>
              <a:ext cx="2778862" cy="2778863"/>
            </a:xfrm>
            <a:custGeom>
              <a:avLst/>
              <a:gdLst>
                <a:gd name="connsiteX0" fmla="*/ 47238 w 2778862"/>
                <a:gd name="connsiteY0" fmla="*/ 50236 h 2778863"/>
                <a:gd name="connsiteX1" fmla="*/ 161281 w 2778862"/>
                <a:gd name="connsiteY1" fmla="*/ 2998 h 2778863"/>
                <a:gd name="connsiteX2" fmla="*/ 1954635 w 2778862"/>
                <a:gd name="connsiteY2" fmla="*/ 2998 h 2778863"/>
                <a:gd name="connsiteX3" fmla="*/ 1969481 w 2778862"/>
                <a:gd name="connsiteY3" fmla="*/ 1 h 2778863"/>
                <a:gd name="connsiteX4" fmla="*/ 2614585 w 2778862"/>
                <a:gd name="connsiteY4" fmla="*/ 0 h 2778863"/>
                <a:gd name="connsiteX5" fmla="*/ 2728628 w 2778862"/>
                <a:gd name="connsiteY5" fmla="*/ 47239 h 2778863"/>
                <a:gd name="connsiteX6" fmla="*/ 2729836 w 2778862"/>
                <a:gd name="connsiteY6" fmla="*/ 49031 h 2778863"/>
                <a:gd name="connsiteX7" fmla="*/ 2731624 w 2778862"/>
                <a:gd name="connsiteY7" fmla="*/ 50236 h 2778863"/>
                <a:gd name="connsiteX8" fmla="*/ 2778862 w 2778862"/>
                <a:gd name="connsiteY8" fmla="*/ 164279 h 2778863"/>
                <a:gd name="connsiteX9" fmla="*/ 2778862 w 2778862"/>
                <a:gd name="connsiteY9" fmla="*/ 809383 h 2778863"/>
                <a:gd name="connsiteX10" fmla="*/ 2775866 w 2778862"/>
                <a:gd name="connsiteY10" fmla="*/ 824222 h 2778863"/>
                <a:gd name="connsiteX11" fmla="*/ 2775866 w 2778862"/>
                <a:gd name="connsiteY11" fmla="*/ 2617582 h 2778863"/>
                <a:gd name="connsiteX12" fmla="*/ 2614585 w 2778862"/>
                <a:gd name="connsiteY12" fmla="*/ 2778863 h 2778863"/>
                <a:gd name="connsiteX13" fmla="*/ 1969481 w 2778862"/>
                <a:gd name="connsiteY13" fmla="*/ 2778863 h 2778863"/>
                <a:gd name="connsiteX14" fmla="*/ 1808200 w 2778862"/>
                <a:gd name="connsiteY14" fmla="*/ 2617582 h 2778863"/>
                <a:gd name="connsiteX15" fmla="*/ 1808200 w 2778862"/>
                <a:gd name="connsiteY15" fmla="*/ 970664 h 2778863"/>
                <a:gd name="connsiteX16" fmla="*/ 161281 w 2778862"/>
                <a:gd name="connsiteY16" fmla="*/ 970664 h 2778863"/>
                <a:gd name="connsiteX17" fmla="*/ 0 w 2778862"/>
                <a:gd name="connsiteY17" fmla="*/ 809383 h 2778863"/>
                <a:gd name="connsiteX18" fmla="*/ 0 w 2778862"/>
                <a:gd name="connsiteY18" fmla="*/ 164279 h 2778863"/>
                <a:gd name="connsiteX19" fmla="*/ 47238 w 2778862"/>
                <a:gd name="connsiteY19" fmla="*/ 50236 h 277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8862" h="2778863">
                  <a:moveTo>
                    <a:pt x="47238" y="50236"/>
                  </a:moveTo>
                  <a:cubicBezTo>
                    <a:pt x="76424" y="21050"/>
                    <a:pt x="116745" y="2998"/>
                    <a:pt x="161281" y="2998"/>
                  </a:cubicBezTo>
                  <a:lnTo>
                    <a:pt x="1954635" y="2998"/>
                  </a:lnTo>
                  <a:lnTo>
                    <a:pt x="1969481" y="1"/>
                  </a:lnTo>
                  <a:lnTo>
                    <a:pt x="2614585" y="0"/>
                  </a:lnTo>
                  <a:cubicBezTo>
                    <a:pt x="2659122" y="1"/>
                    <a:pt x="2699442" y="18052"/>
                    <a:pt x="2728628" y="47239"/>
                  </a:cubicBezTo>
                  <a:lnTo>
                    <a:pt x="2729836" y="49031"/>
                  </a:lnTo>
                  <a:lnTo>
                    <a:pt x="2731624" y="50236"/>
                  </a:lnTo>
                  <a:cubicBezTo>
                    <a:pt x="2760810" y="79422"/>
                    <a:pt x="2778862" y="119742"/>
                    <a:pt x="2778862" y="164279"/>
                  </a:cubicBezTo>
                  <a:lnTo>
                    <a:pt x="2778862" y="809383"/>
                  </a:lnTo>
                  <a:lnTo>
                    <a:pt x="2775866" y="824222"/>
                  </a:lnTo>
                  <a:lnTo>
                    <a:pt x="2775866" y="2617582"/>
                  </a:lnTo>
                  <a:cubicBezTo>
                    <a:pt x="2775866" y="2706655"/>
                    <a:pt x="2703658" y="2778863"/>
                    <a:pt x="2614585" y="2778863"/>
                  </a:cubicBezTo>
                  <a:lnTo>
                    <a:pt x="1969481" y="2778863"/>
                  </a:lnTo>
                  <a:cubicBezTo>
                    <a:pt x="1880408" y="2778863"/>
                    <a:pt x="1808200" y="2706655"/>
                    <a:pt x="1808200" y="2617582"/>
                  </a:cubicBezTo>
                  <a:lnTo>
                    <a:pt x="1808200" y="970664"/>
                  </a:lnTo>
                  <a:lnTo>
                    <a:pt x="161281" y="970664"/>
                  </a:lnTo>
                  <a:cubicBezTo>
                    <a:pt x="72208" y="970664"/>
                    <a:pt x="0" y="898456"/>
                    <a:pt x="0" y="809383"/>
                  </a:cubicBezTo>
                  <a:lnTo>
                    <a:pt x="0" y="164279"/>
                  </a:lnTo>
                  <a:cubicBezTo>
                    <a:pt x="0" y="119743"/>
                    <a:pt x="18052" y="79422"/>
                    <a:pt x="47238" y="5023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شكل حر: شكل 19">
              <a:extLst>
                <a:ext uri="{FF2B5EF4-FFF2-40B4-BE49-F238E27FC236}">
                  <a16:creationId xmlns:a16="http://schemas.microsoft.com/office/drawing/2014/main" xmlns="" id="{DC45760C-97D5-4781-AA0F-BB804C8D46C5}"/>
                </a:ext>
              </a:extLst>
            </p:cNvPr>
            <p:cNvSpPr/>
            <p:nvPr/>
          </p:nvSpPr>
          <p:spPr>
            <a:xfrm rot="2700000">
              <a:off x="7342921" y="2234617"/>
              <a:ext cx="1521610" cy="1655199"/>
            </a:xfrm>
            <a:custGeom>
              <a:avLst/>
              <a:gdLst>
                <a:gd name="connsiteX0" fmla="*/ 0 w 1521610"/>
                <a:gd name="connsiteY0" fmla="*/ 2998 h 1655199"/>
                <a:gd name="connsiteX1" fmla="*/ 697383 w 1521610"/>
                <a:gd name="connsiteY1" fmla="*/ 2998 h 1655199"/>
                <a:gd name="connsiteX2" fmla="*/ 712229 w 1521610"/>
                <a:gd name="connsiteY2" fmla="*/ 1 h 1655199"/>
                <a:gd name="connsiteX3" fmla="*/ 1357333 w 1521610"/>
                <a:gd name="connsiteY3" fmla="*/ 0 h 1655199"/>
                <a:gd name="connsiteX4" fmla="*/ 1471376 w 1521610"/>
                <a:gd name="connsiteY4" fmla="*/ 47239 h 1655199"/>
                <a:gd name="connsiteX5" fmla="*/ 1472584 w 1521610"/>
                <a:gd name="connsiteY5" fmla="*/ 49031 h 1655199"/>
                <a:gd name="connsiteX6" fmla="*/ 1474372 w 1521610"/>
                <a:gd name="connsiteY6" fmla="*/ 50236 h 1655199"/>
                <a:gd name="connsiteX7" fmla="*/ 1521610 w 1521610"/>
                <a:gd name="connsiteY7" fmla="*/ 164279 h 1655199"/>
                <a:gd name="connsiteX8" fmla="*/ 1521610 w 1521610"/>
                <a:gd name="connsiteY8" fmla="*/ 809383 h 1655199"/>
                <a:gd name="connsiteX9" fmla="*/ 1518614 w 1521610"/>
                <a:gd name="connsiteY9" fmla="*/ 824222 h 1655199"/>
                <a:gd name="connsiteX10" fmla="*/ 1518614 w 1521610"/>
                <a:gd name="connsiteY10" fmla="*/ 1655199 h 1655199"/>
                <a:gd name="connsiteX11" fmla="*/ 1486461 w 1521610"/>
                <a:gd name="connsiteY11" fmla="*/ 1554691 h 1655199"/>
                <a:gd name="connsiteX12" fmla="*/ 856030 w 1521610"/>
                <a:gd name="connsiteY12" fmla="*/ 588130 h 1655199"/>
                <a:gd name="connsiteX13" fmla="*/ 56513 w 1521610"/>
                <a:gd name="connsiteY13" fmla="*/ 26159 h 165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1610" h="1655199">
                  <a:moveTo>
                    <a:pt x="0" y="2998"/>
                  </a:moveTo>
                  <a:lnTo>
                    <a:pt x="697383" y="2998"/>
                  </a:lnTo>
                  <a:lnTo>
                    <a:pt x="712229" y="1"/>
                  </a:lnTo>
                  <a:lnTo>
                    <a:pt x="1357333" y="0"/>
                  </a:lnTo>
                  <a:cubicBezTo>
                    <a:pt x="1401870" y="1"/>
                    <a:pt x="1442190" y="18052"/>
                    <a:pt x="1471376" y="47239"/>
                  </a:cubicBezTo>
                  <a:lnTo>
                    <a:pt x="1472584" y="49031"/>
                  </a:lnTo>
                  <a:lnTo>
                    <a:pt x="1474372" y="50236"/>
                  </a:lnTo>
                  <a:cubicBezTo>
                    <a:pt x="1503558" y="79422"/>
                    <a:pt x="1521610" y="119742"/>
                    <a:pt x="1521610" y="164279"/>
                  </a:cubicBezTo>
                  <a:lnTo>
                    <a:pt x="1521610" y="809383"/>
                  </a:lnTo>
                  <a:lnTo>
                    <a:pt x="1518614" y="824222"/>
                  </a:lnTo>
                  <a:lnTo>
                    <a:pt x="1518614" y="1655199"/>
                  </a:lnTo>
                  <a:lnTo>
                    <a:pt x="1486461" y="1554691"/>
                  </a:lnTo>
                  <a:cubicBezTo>
                    <a:pt x="1364634" y="1220648"/>
                    <a:pt x="1151811" y="883911"/>
                    <a:pt x="856030" y="588130"/>
                  </a:cubicBezTo>
                  <a:cubicBezTo>
                    <a:pt x="609546" y="341646"/>
                    <a:pt x="334620" y="152772"/>
                    <a:pt x="56513" y="26159"/>
                  </a:cubicBezTo>
                  <a:close/>
                </a:path>
              </a:pathLst>
            </a:custGeom>
            <a:solidFill>
              <a:srgbClr val="FF7F5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شكل حر: شكل 20">
              <a:extLst>
                <a:ext uri="{FF2B5EF4-FFF2-40B4-BE49-F238E27FC236}">
                  <a16:creationId xmlns:a16="http://schemas.microsoft.com/office/drawing/2014/main" xmlns="" id="{62F8924B-8CDB-4DE7-BDD3-CCC763BAE1C6}"/>
                </a:ext>
              </a:extLst>
            </p:cNvPr>
            <p:cNvSpPr/>
            <p:nvPr/>
          </p:nvSpPr>
          <p:spPr>
            <a:xfrm rot="2700000">
              <a:off x="6797337" y="3849291"/>
              <a:ext cx="929217" cy="939425"/>
            </a:xfrm>
            <a:custGeom>
              <a:avLst/>
              <a:gdLst>
                <a:gd name="connsiteX0" fmla="*/ 303396 w 929217"/>
                <a:gd name="connsiteY0" fmla="*/ 310607 h 939425"/>
                <a:gd name="connsiteX1" fmla="*/ 845521 w 929217"/>
                <a:gd name="connsiteY1" fmla="*/ 10538 h 939425"/>
                <a:gd name="connsiteX2" fmla="*/ 929217 w 929217"/>
                <a:gd name="connsiteY2" fmla="*/ 0 h 939425"/>
                <a:gd name="connsiteX3" fmla="*/ 929217 w 929217"/>
                <a:gd name="connsiteY3" fmla="*/ 778144 h 939425"/>
                <a:gd name="connsiteX4" fmla="*/ 767936 w 929217"/>
                <a:gd name="connsiteY4" fmla="*/ 939425 h 939425"/>
                <a:gd name="connsiteX5" fmla="*/ 122832 w 929217"/>
                <a:gd name="connsiteY5" fmla="*/ 939425 h 939425"/>
                <a:gd name="connsiteX6" fmla="*/ 8789 w 929217"/>
                <a:gd name="connsiteY6" fmla="*/ 892187 h 939425"/>
                <a:gd name="connsiteX7" fmla="*/ 0 w 929217"/>
                <a:gd name="connsiteY7" fmla="*/ 879151 h 939425"/>
                <a:gd name="connsiteX8" fmla="*/ 3327 w 929217"/>
                <a:gd name="connsiteY8" fmla="*/ 852733 h 939425"/>
                <a:gd name="connsiteX9" fmla="*/ 303396 w 929217"/>
                <a:gd name="connsiteY9" fmla="*/ 310607 h 93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217" h="939425">
                  <a:moveTo>
                    <a:pt x="303396" y="310607"/>
                  </a:moveTo>
                  <a:cubicBezTo>
                    <a:pt x="459380" y="154624"/>
                    <a:pt x="648906" y="54332"/>
                    <a:pt x="845521" y="10538"/>
                  </a:cubicBezTo>
                  <a:lnTo>
                    <a:pt x="929217" y="0"/>
                  </a:lnTo>
                  <a:lnTo>
                    <a:pt x="929217" y="778144"/>
                  </a:lnTo>
                  <a:cubicBezTo>
                    <a:pt x="929217" y="867217"/>
                    <a:pt x="857009" y="939425"/>
                    <a:pt x="767936" y="939425"/>
                  </a:cubicBezTo>
                  <a:lnTo>
                    <a:pt x="122832" y="939425"/>
                  </a:lnTo>
                  <a:cubicBezTo>
                    <a:pt x="78296" y="939425"/>
                    <a:pt x="37975" y="921373"/>
                    <a:pt x="8789" y="892187"/>
                  </a:cubicBezTo>
                  <a:lnTo>
                    <a:pt x="0" y="879151"/>
                  </a:lnTo>
                  <a:lnTo>
                    <a:pt x="3327" y="852733"/>
                  </a:lnTo>
                  <a:cubicBezTo>
                    <a:pt x="47121" y="656117"/>
                    <a:pt x="147412" y="466591"/>
                    <a:pt x="303396" y="310607"/>
                  </a:cubicBezTo>
                  <a:close/>
                </a:path>
              </a:pathLst>
            </a:custGeom>
            <a:solidFill>
              <a:srgbClr val="FF7F5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2" name="مربع نص 21">
              <a:extLst>
                <a:ext uri="{FF2B5EF4-FFF2-40B4-BE49-F238E27FC236}">
                  <a16:creationId xmlns:a16="http://schemas.microsoft.com/office/drawing/2014/main" xmlns="" id="{35FAF17F-DF4A-45A7-8B31-98D8C947ABA5}"/>
                </a:ext>
              </a:extLst>
            </p:cNvPr>
            <p:cNvSpPr txBox="1"/>
            <p:nvPr/>
          </p:nvSpPr>
          <p:spPr>
            <a:xfrm rot="18863319">
              <a:off x="7118876" y="3304215"/>
              <a:ext cx="1253637" cy="584775"/>
            </a:xfrm>
            <a:prstGeom prst="rect">
              <a:avLst/>
            </a:prstGeom>
            <a:noFill/>
          </p:spPr>
          <p:txBody>
            <a:bodyPr wrap="square" rtlCol="0">
              <a:spAutoFit/>
            </a:bodyPr>
            <a:lstStyle/>
            <a:p>
              <a:r>
                <a:rPr lang="ar-DZ" sz="1600" b="1" dirty="0" smtClean="0">
                  <a:solidFill>
                    <a:srgbClr val="FF7F51"/>
                  </a:solidFill>
                  <a:latin typeface="ae_Sharjah" panose="02060603050605020204" pitchFamily="18" charset="-78"/>
                  <a:cs typeface="ae_Sharjah" panose="02060603050605020204" pitchFamily="18" charset="-78"/>
                </a:rPr>
                <a:t>سواء كانت المؤسسات</a:t>
              </a:r>
              <a:endParaRPr lang="fr-FR" sz="1600" b="1" dirty="0">
                <a:solidFill>
                  <a:srgbClr val="FF7F51"/>
                </a:solidFill>
                <a:latin typeface="ae_Sharjah" panose="02060603050605020204" pitchFamily="18" charset="-78"/>
                <a:cs typeface="ae_Sharjah" panose="02060603050605020204" pitchFamily="18" charset="-78"/>
              </a:endParaRPr>
            </a:p>
          </p:txBody>
        </p:sp>
        <p:sp>
          <p:nvSpPr>
            <p:cNvPr id="23" name="مربع نص 22">
              <a:extLst>
                <a:ext uri="{FF2B5EF4-FFF2-40B4-BE49-F238E27FC236}">
                  <a16:creationId xmlns:a16="http://schemas.microsoft.com/office/drawing/2014/main" xmlns="" id="{5CEE1CED-7C7F-4302-8518-9B675796D0E2}"/>
                </a:ext>
              </a:extLst>
            </p:cNvPr>
            <p:cNvSpPr txBox="1"/>
            <p:nvPr/>
          </p:nvSpPr>
          <p:spPr>
            <a:xfrm rot="2748114">
              <a:off x="6792982" y="1785155"/>
              <a:ext cx="1364392" cy="307777"/>
            </a:xfrm>
            <a:prstGeom prst="rect">
              <a:avLst/>
            </a:prstGeom>
            <a:noFill/>
          </p:spPr>
          <p:txBody>
            <a:bodyPr wrap="square" rtlCol="0">
              <a:spAutoFit/>
            </a:bodyPr>
            <a:lstStyle/>
            <a:p>
              <a:pPr algn="ctr"/>
              <a:r>
                <a:rPr lang="ar-DZ" sz="1400" b="1" dirty="0" smtClean="0">
                  <a:solidFill>
                    <a:schemeClr val="tx2"/>
                  </a:solidFill>
                  <a:latin typeface="ae_Sharjah" panose="02060603050605020204" pitchFamily="18" charset="-78"/>
                  <a:cs typeface="ae_Sharjah" panose="02060603050605020204" pitchFamily="18" charset="-78"/>
                </a:rPr>
                <a:t>مشترية أو بائعة</a:t>
              </a:r>
              <a:endParaRPr lang="fr-FR" sz="1400" b="1" dirty="0">
                <a:solidFill>
                  <a:schemeClr val="tx2"/>
                </a:solidFill>
                <a:latin typeface="ae_Sharjah" panose="02060603050605020204" pitchFamily="18" charset="-78"/>
                <a:cs typeface="ae_Sharjah" panose="02060603050605020204" pitchFamily="18" charset="-78"/>
              </a:endParaRPr>
            </a:p>
          </p:txBody>
        </p:sp>
        <p:sp>
          <p:nvSpPr>
            <p:cNvPr id="24" name="مربع نص 23">
              <a:extLst>
                <a:ext uri="{FF2B5EF4-FFF2-40B4-BE49-F238E27FC236}">
                  <a16:creationId xmlns:a16="http://schemas.microsoft.com/office/drawing/2014/main" xmlns="" id="{1CA535D2-002D-4DBB-BC3B-E61337FB493F}"/>
                </a:ext>
              </a:extLst>
            </p:cNvPr>
            <p:cNvSpPr txBox="1"/>
            <p:nvPr/>
          </p:nvSpPr>
          <p:spPr>
            <a:xfrm>
              <a:off x="8346328" y="2718380"/>
              <a:ext cx="672216" cy="523220"/>
            </a:xfrm>
            <a:prstGeom prst="rect">
              <a:avLst/>
            </a:prstGeom>
            <a:noFill/>
          </p:spPr>
          <p:txBody>
            <a:bodyPr wrap="square" rtlCol="0">
              <a:spAutoFit/>
            </a:bodyPr>
            <a:lstStyle/>
            <a:p>
              <a:pPr algn="ctr"/>
              <a:r>
                <a:rPr lang="ar-MA" sz="2800" b="1" dirty="0">
                  <a:solidFill>
                    <a:schemeClr val="bg1"/>
                  </a:solidFill>
                  <a:latin typeface="ae_Sharjah" panose="02060603050605020204" pitchFamily="18" charset="-78"/>
                  <a:cs typeface="ae_Sharjah" panose="02060603050605020204" pitchFamily="18" charset="-78"/>
                </a:rPr>
                <a:t>02</a:t>
              </a:r>
              <a:endParaRPr lang="fr-FR" sz="2800" b="1" dirty="0">
                <a:solidFill>
                  <a:schemeClr val="bg1"/>
                </a:solidFill>
                <a:latin typeface="ae_Sharjah" panose="02060603050605020204" pitchFamily="18" charset="-78"/>
                <a:cs typeface="ae_Sharjah" panose="02060603050605020204" pitchFamily="18" charset="-78"/>
              </a:endParaRPr>
            </a:p>
          </p:txBody>
        </p:sp>
        <p:pic>
          <p:nvPicPr>
            <p:cNvPr id="46" name="رسم 45" descr="ساعة">
              <a:extLst>
                <a:ext uri="{FF2B5EF4-FFF2-40B4-BE49-F238E27FC236}">
                  <a16:creationId xmlns:a16="http://schemas.microsoft.com/office/drawing/2014/main" xmlns="" id="{405DE5A0-0538-44C9-9EE6-94B2B2735D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08533" y="4371316"/>
              <a:ext cx="484455" cy="484455"/>
            </a:xfrm>
            <a:prstGeom prst="rect">
              <a:avLst/>
            </a:prstGeom>
          </p:spPr>
        </p:pic>
      </p:grpSp>
      <p:grpSp>
        <p:nvGrpSpPr>
          <p:cNvPr id="55" name="مجموعة 54">
            <a:extLst>
              <a:ext uri="{FF2B5EF4-FFF2-40B4-BE49-F238E27FC236}">
                <a16:creationId xmlns:a16="http://schemas.microsoft.com/office/drawing/2014/main" xmlns="" id="{01BF8D46-62A9-467E-9B9F-66E1851B94FC}"/>
              </a:ext>
            </a:extLst>
          </p:cNvPr>
          <p:cNvGrpSpPr/>
          <p:nvPr/>
        </p:nvGrpSpPr>
        <p:grpSpPr>
          <a:xfrm>
            <a:off x="345950" y="1528877"/>
            <a:ext cx="3146031" cy="3598922"/>
            <a:chOff x="3774034" y="1256850"/>
            <a:chExt cx="3146031" cy="3598922"/>
          </a:xfrm>
        </p:grpSpPr>
        <p:sp>
          <p:nvSpPr>
            <p:cNvPr id="8" name="شكل حر: شكل 7">
              <a:extLst>
                <a:ext uri="{FF2B5EF4-FFF2-40B4-BE49-F238E27FC236}">
                  <a16:creationId xmlns:a16="http://schemas.microsoft.com/office/drawing/2014/main" xmlns="" id="{49610132-E49C-4E51-BF03-6891D82CCC30}"/>
                </a:ext>
              </a:extLst>
            </p:cNvPr>
            <p:cNvSpPr/>
            <p:nvPr/>
          </p:nvSpPr>
          <p:spPr>
            <a:xfrm rot="2700000">
              <a:off x="3774035" y="1625285"/>
              <a:ext cx="2778862" cy="2778863"/>
            </a:xfrm>
            <a:custGeom>
              <a:avLst/>
              <a:gdLst>
                <a:gd name="connsiteX0" fmla="*/ 47238 w 2778862"/>
                <a:gd name="connsiteY0" fmla="*/ 50236 h 2778863"/>
                <a:gd name="connsiteX1" fmla="*/ 161281 w 2778862"/>
                <a:gd name="connsiteY1" fmla="*/ 2998 h 2778863"/>
                <a:gd name="connsiteX2" fmla="*/ 1954635 w 2778862"/>
                <a:gd name="connsiteY2" fmla="*/ 2998 h 2778863"/>
                <a:gd name="connsiteX3" fmla="*/ 1969481 w 2778862"/>
                <a:gd name="connsiteY3" fmla="*/ 1 h 2778863"/>
                <a:gd name="connsiteX4" fmla="*/ 2614585 w 2778862"/>
                <a:gd name="connsiteY4" fmla="*/ 0 h 2778863"/>
                <a:gd name="connsiteX5" fmla="*/ 2728628 w 2778862"/>
                <a:gd name="connsiteY5" fmla="*/ 47239 h 2778863"/>
                <a:gd name="connsiteX6" fmla="*/ 2729836 w 2778862"/>
                <a:gd name="connsiteY6" fmla="*/ 49031 h 2778863"/>
                <a:gd name="connsiteX7" fmla="*/ 2731624 w 2778862"/>
                <a:gd name="connsiteY7" fmla="*/ 50236 h 2778863"/>
                <a:gd name="connsiteX8" fmla="*/ 2778862 w 2778862"/>
                <a:gd name="connsiteY8" fmla="*/ 164279 h 2778863"/>
                <a:gd name="connsiteX9" fmla="*/ 2778862 w 2778862"/>
                <a:gd name="connsiteY9" fmla="*/ 809383 h 2778863"/>
                <a:gd name="connsiteX10" fmla="*/ 2775866 w 2778862"/>
                <a:gd name="connsiteY10" fmla="*/ 824222 h 2778863"/>
                <a:gd name="connsiteX11" fmla="*/ 2775866 w 2778862"/>
                <a:gd name="connsiteY11" fmla="*/ 2617582 h 2778863"/>
                <a:gd name="connsiteX12" fmla="*/ 2614585 w 2778862"/>
                <a:gd name="connsiteY12" fmla="*/ 2778863 h 2778863"/>
                <a:gd name="connsiteX13" fmla="*/ 1969481 w 2778862"/>
                <a:gd name="connsiteY13" fmla="*/ 2778863 h 2778863"/>
                <a:gd name="connsiteX14" fmla="*/ 1808200 w 2778862"/>
                <a:gd name="connsiteY14" fmla="*/ 2617582 h 2778863"/>
                <a:gd name="connsiteX15" fmla="*/ 1808200 w 2778862"/>
                <a:gd name="connsiteY15" fmla="*/ 970664 h 2778863"/>
                <a:gd name="connsiteX16" fmla="*/ 161281 w 2778862"/>
                <a:gd name="connsiteY16" fmla="*/ 970664 h 2778863"/>
                <a:gd name="connsiteX17" fmla="*/ 0 w 2778862"/>
                <a:gd name="connsiteY17" fmla="*/ 809383 h 2778863"/>
                <a:gd name="connsiteX18" fmla="*/ 0 w 2778862"/>
                <a:gd name="connsiteY18" fmla="*/ 164279 h 2778863"/>
                <a:gd name="connsiteX19" fmla="*/ 47238 w 2778862"/>
                <a:gd name="connsiteY19" fmla="*/ 50236 h 277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8862" h="2778863">
                  <a:moveTo>
                    <a:pt x="47238" y="50236"/>
                  </a:moveTo>
                  <a:cubicBezTo>
                    <a:pt x="76424" y="21050"/>
                    <a:pt x="116745" y="2998"/>
                    <a:pt x="161281" y="2998"/>
                  </a:cubicBezTo>
                  <a:lnTo>
                    <a:pt x="1954635" y="2998"/>
                  </a:lnTo>
                  <a:lnTo>
                    <a:pt x="1969481" y="1"/>
                  </a:lnTo>
                  <a:lnTo>
                    <a:pt x="2614585" y="0"/>
                  </a:lnTo>
                  <a:cubicBezTo>
                    <a:pt x="2659122" y="1"/>
                    <a:pt x="2699442" y="18052"/>
                    <a:pt x="2728628" y="47239"/>
                  </a:cubicBezTo>
                  <a:lnTo>
                    <a:pt x="2729836" y="49031"/>
                  </a:lnTo>
                  <a:lnTo>
                    <a:pt x="2731624" y="50236"/>
                  </a:lnTo>
                  <a:cubicBezTo>
                    <a:pt x="2760810" y="79422"/>
                    <a:pt x="2778862" y="119742"/>
                    <a:pt x="2778862" y="164279"/>
                  </a:cubicBezTo>
                  <a:lnTo>
                    <a:pt x="2778862" y="809383"/>
                  </a:lnTo>
                  <a:lnTo>
                    <a:pt x="2775866" y="824222"/>
                  </a:lnTo>
                  <a:lnTo>
                    <a:pt x="2775866" y="2617582"/>
                  </a:lnTo>
                  <a:cubicBezTo>
                    <a:pt x="2775866" y="2706655"/>
                    <a:pt x="2703658" y="2778863"/>
                    <a:pt x="2614585" y="2778863"/>
                  </a:cubicBezTo>
                  <a:lnTo>
                    <a:pt x="1969481" y="2778863"/>
                  </a:lnTo>
                  <a:cubicBezTo>
                    <a:pt x="1880408" y="2778863"/>
                    <a:pt x="1808200" y="2706655"/>
                    <a:pt x="1808200" y="2617582"/>
                  </a:cubicBezTo>
                  <a:lnTo>
                    <a:pt x="1808200" y="970664"/>
                  </a:lnTo>
                  <a:lnTo>
                    <a:pt x="161281" y="970664"/>
                  </a:lnTo>
                  <a:cubicBezTo>
                    <a:pt x="72208" y="970664"/>
                    <a:pt x="0" y="898456"/>
                    <a:pt x="0" y="809383"/>
                  </a:cubicBezTo>
                  <a:lnTo>
                    <a:pt x="0" y="164279"/>
                  </a:lnTo>
                  <a:cubicBezTo>
                    <a:pt x="0" y="119743"/>
                    <a:pt x="18052" y="79422"/>
                    <a:pt x="47238" y="5023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شكل حر: شكل 8">
              <a:extLst>
                <a:ext uri="{FF2B5EF4-FFF2-40B4-BE49-F238E27FC236}">
                  <a16:creationId xmlns:a16="http://schemas.microsoft.com/office/drawing/2014/main" xmlns="" id="{2DD9F7F7-26BD-4BC1-930E-3A09D9335A47}"/>
                </a:ext>
              </a:extLst>
            </p:cNvPr>
            <p:cNvSpPr/>
            <p:nvPr/>
          </p:nvSpPr>
          <p:spPr>
            <a:xfrm rot="2700000">
              <a:off x="5244442" y="2234619"/>
              <a:ext cx="1521610" cy="1655199"/>
            </a:xfrm>
            <a:custGeom>
              <a:avLst/>
              <a:gdLst>
                <a:gd name="connsiteX0" fmla="*/ 0 w 1521610"/>
                <a:gd name="connsiteY0" fmla="*/ 2998 h 1655199"/>
                <a:gd name="connsiteX1" fmla="*/ 697383 w 1521610"/>
                <a:gd name="connsiteY1" fmla="*/ 2998 h 1655199"/>
                <a:gd name="connsiteX2" fmla="*/ 712229 w 1521610"/>
                <a:gd name="connsiteY2" fmla="*/ 1 h 1655199"/>
                <a:gd name="connsiteX3" fmla="*/ 1357333 w 1521610"/>
                <a:gd name="connsiteY3" fmla="*/ 0 h 1655199"/>
                <a:gd name="connsiteX4" fmla="*/ 1471376 w 1521610"/>
                <a:gd name="connsiteY4" fmla="*/ 47239 h 1655199"/>
                <a:gd name="connsiteX5" fmla="*/ 1472584 w 1521610"/>
                <a:gd name="connsiteY5" fmla="*/ 49031 h 1655199"/>
                <a:gd name="connsiteX6" fmla="*/ 1474372 w 1521610"/>
                <a:gd name="connsiteY6" fmla="*/ 50236 h 1655199"/>
                <a:gd name="connsiteX7" fmla="*/ 1521610 w 1521610"/>
                <a:gd name="connsiteY7" fmla="*/ 164279 h 1655199"/>
                <a:gd name="connsiteX8" fmla="*/ 1521610 w 1521610"/>
                <a:gd name="connsiteY8" fmla="*/ 809383 h 1655199"/>
                <a:gd name="connsiteX9" fmla="*/ 1518614 w 1521610"/>
                <a:gd name="connsiteY9" fmla="*/ 824222 h 1655199"/>
                <a:gd name="connsiteX10" fmla="*/ 1518614 w 1521610"/>
                <a:gd name="connsiteY10" fmla="*/ 1655199 h 1655199"/>
                <a:gd name="connsiteX11" fmla="*/ 1486461 w 1521610"/>
                <a:gd name="connsiteY11" fmla="*/ 1554691 h 1655199"/>
                <a:gd name="connsiteX12" fmla="*/ 856030 w 1521610"/>
                <a:gd name="connsiteY12" fmla="*/ 588130 h 1655199"/>
                <a:gd name="connsiteX13" fmla="*/ 56513 w 1521610"/>
                <a:gd name="connsiteY13" fmla="*/ 26159 h 165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1610" h="1655199">
                  <a:moveTo>
                    <a:pt x="0" y="2998"/>
                  </a:moveTo>
                  <a:lnTo>
                    <a:pt x="697383" y="2998"/>
                  </a:lnTo>
                  <a:lnTo>
                    <a:pt x="712229" y="1"/>
                  </a:lnTo>
                  <a:lnTo>
                    <a:pt x="1357333" y="0"/>
                  </a:lnTo>
                  <a:cubicBezTo>
                    <a:pt x="1401870" y="1"/>
                    <a:pt x="1442190" y="18052"/>
                    <a:pt x="1471376" y="47239"/>
                  </a:cubicBezTo>
                  <a:lnTo>
                    <a:pt x="1472584" y="49031"/>
                  </a:lnTo>
                  <a:lnTo>
                    <a:pt x="1474372" y="50236"/>
                  </a:lnTo>
                  <a:cubicBezTo>
                    <a:pt x="1503558" y="79422"/>
                    <a:pt x="1521610" y="119742"/>
                    <a:pt x="1521610" y="164279"/>
                  </a:cubicBezTo>
                  <a:lnTo>
                    <a:pt x="1521610" y="809383"/>
                  </a:lnTo>
                  <a:lnTo>
                    <a:pt x="1518614" y="824222"/>
                  </a:lnTo>
                  <a:lnTo>
                    <a:pt x="1518614" y="1655199"/>
                  </a:lnTo>
                  <a:lnTo>
                    <a:pt x="1486461" y="1554691"/>
                  </a:lnTo>
                  <a:cubicBezTo>
                    <a:pt x="1364634" y="1220648"/>
                    <a:pt x="1151811" y="883911"/>
                    <a:pt x="856030" y="588130"/>
                  </a:cubicBezTo>
                  <a:cubicBezTo>
                    <a:pt x="609546" y="341646"/>
                    <a:pt x="334620" y="152772"/>
                    <a:pt x="56513" y="26159"/>
                  </a:cubicBezTo>
                  <a:close/>
                </a:path>
              </a:pathLst>
            </a:custGeom>
            <a:solidFill>
              <a:srgbClr val="CE425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شكل حر: شكل 11">
              <a:extLst>
                <a:ext uri="{FF2B5EF4-FFF2-40B4-BE49-F238E27FC236}">
                  <a16:creationId xmlns:a16="http://schemas.microsoft.com/office/drawing/2014/main" xmlns="" id="{5E93D140-7606-4E3A-9E28-BCBF6DFB5866}"/>
                </a:ext>
              </a:extLst>
            </p:cNvPr>
            <p:cNvSpPr/>
            <p:nvPr/>
          </p:nvSpPr>
          <p:spPr>
            <a:xfrm rot="2700000">
              <a:off x="4698858" y="3849293"/>
              <a:ext cx="929217" cy="939425"/>
            </a:xfrm>
            <a:custGeom>
              <a:avLst/>
              <a:gdLst>
                <a:gd name="connsiteX0" fmla="*/ 303396 w 929217"/>
                <a:gd name="connsiteY0" fmla="*/ 310607 h 939425"/>
                <a:gd name="connsiteX1" fmla="*/ 845521 w 929217"/>
                <a:gd name="connsiteY1" fmla="*/ 10538 h 939425"/>
                <a:gd name="connsiteX2" fmla="*/ 929217 w 929217"/>
                <a:gd name="connsiteY2" fmla="*/ 0 h 939425"/>
                <a:gd name="connsiteX3" fmla="*/ 929217 w 929217"/>
                <a:gd name="connsiteY3" fmla="*/ 778144 h 939425"/>
                <a:gd name="connsiteX4" fmla="*/ 767936 w 929217"/>
                <a:gd name="connsiteY4" fmla="*/ 939425 h 939425"/>
                <a:gd name="connsiteX5" fmla="*/ 122832 w 929217"/>
                <a:gd name="connsiteY5" fmla="*/ 939425 h 939425"/>
                <a:gd name="connsiteX6" fmla="*/ 8789 w 929217"/>
                <a:gd name="connsiteY6" fmla="*/ 892187 h 939425"/>
                <a:gd name="connsiteX7" fmla="*/ 0 w 929217"/>
                <a:gd name="connsiteY7" fmla="*/ 879151 h 939425"/>
                <a:gd name="connsiteX8" fmla="*/ 3327 w 929217"/>
                <a:gd name="connsiteY8" fmla="*/ 852733 h 939425"/>
                <a:gd name="connsiteX9" fmla="*/ 303396 w 929217"/>
                <a:gd name="connsiteY9" fmla="*/ 310607 h 93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217" h="939425">
                  <a:moveTo>
                    <a:pt x="303396" y="310607"/>
                  </a:moveTo>
                  <a:cubicBezTo>
                    <a:pt x="459380" y="154624"/>
                    <a:pt x="648906" y="54332"/>
                    <a:pt x="845521" y="10538"/>
                  </a:cubicBezTo>
                  <a:lnTo>
                    <a:pt x="929217" y="0"/>
                  </a:lnTo>
                  <a:lnTo>
                    <a:pt x="929217" y="778144"/>
                  </a:lnTo>
                  <a:cubicBezTo>
                    <a:pt x="929217" y="867217"/>
                    <a:pt x="857009" y="939425"/>
                    <a:pt x="767936" y="939425"/>
                  </a:cubicBezTo>
                  <a:lnTo>
                    <a:pt x="122832" y="939425"/>
                  </a:lnTo>
                  <a:cubicBezTo>
                    <a:pt x="78296" y="939425"/>
                    <a:pt x="37975" y="921373"/>
                    <a:pt x="8789" y="892187"/>
                  </a:cubicBezTo>
                  <a:lnTo>
                    <a:pt x="0" y="879151"/>
                  </a:lnTo>
                  <a:lnTo>
                    <a:pt x="3327" y="852733"/>
                  </a:lnTo>
                  <a:cubicBezTo>
                    <a:pt x="47121" y="656117"/>
                    <a:pt x="147412" y="466591"/>
                    <a:pt x="303396" y="310607"/>
                  </a:cubicBezTo>
                  <a:close/>
                </a:path>
              </a:pathLst>
            </a:custGeom>
            <a:solidFill>
              <a:srgbClr val="CE425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مربع نص 14">
              <a:extLst>
                <a:ext uri="{FF2B5EF4-FFF2-40B4-BE49-F238E27FC236}">
                  <a16:creationId xmlns:a16="http://schemas.microsoft.com/office/drawing/2014/main" xmlns="" id="{F996A957-0C16-495A-8445-1FD35F11338A}"/>
                </a:ext>
              </a:extLst>
            </p:cNvPr>
            <p:cNvSpPr txBox="1"/>
            <p:nvPr/>
          </p:nvSpPr>
          <p:spPr>
            <a:xfrm rot="18863319">
              <a:off x="5061590" y="3377061"/>
              <a:ext cx="1253637" cy="338554"/>
            </a:xfrm>
            <a:prstGeom prst="rect">
              <a:avLst/>
            </a:prstGeom>
            <a:noFill/>
          </p:spPr>
          <p:txBody>
            <a:bodyPr wrap="square" rtlCol="0">
              <a:spAutoFit/>
            </a:bodyPr>
            <a:lstStyle/>
            <a:p>
              <a:r>
                <a:rPr lang="ar-DZ" sz="1600" b="1" dirty="0" smtClean="0">
                  <a:solidFill>
                    <a:srgbClr val="CE4257"/>
                  </a:solidFill>
                  <a:latin typeface="ae_Sharjah" panose="02060603050605020204" pitchFamily="18" charset="-78"/>
                  <a:cs typeface="ae_Sharjah" panose="02060603050605020204" pitchFamily="18" charset="-78"/>
                </a:rPr>
                <a:t>لا يتناول      </a:t>
              </a:r>
              <a:endParaRPr lang="fr-FR" sz="1600" b="1" dirty="0">
                <a:solidFill>
                  <a:srgbClr val="CE4257"/>
                </a:solidFill>
                <a:latin typeface="ae_Sharjah" panose="02060603050605020204" pitchFamily="18" charset="-78"/>
                <a:cs typeface="ae_Sharjah" panose="02060603050605020204" pitchFamily="18" charset="-78"/>
              </a:endParaRPr>
            </a:p>
          </p:txBody>
        </p:sp>
        <p:sp>
          <p:nvSpPr>
            <p:cNvPr id="16" name="مربع نص 15">
              <a:extLst>
                <a:ext uri="{FF2B5EF4-FFF2-40B4-BE49-F238E27FC236}">
                  <a16:creationId xmlns:a16="http://schemas.microsoft.com/office/drawing/2014/main" xmlns="" id="{AFDEA025-EC3F-4F27-BC24-A04DDFDE1DD6}"/>
                </a:ext>
              </a:extLst>
            </p:cNvPr>
            <p:cNvSpPr txBox="1"/>
            <p:nvPr/>
          </p:nvSpPr>
          <p:spPr>
            <a:xfrm rot="2748114">
              <a:off x="4694503" y="1677436"/>
              <a:ext cx="1364392" cy="523220"/>
            </a:xfrm>
            <a:prstGeom prst="rect">
              <a:avLst/>
            </a:prstGeom>
            <a:noFill/>
          </p:spPr>
          <p:txBody>
            <a:bodyPr wrap="square" rtlCol="0">
              <a:spAutoFit/>
            </a:bodyPr>
            <a:lstStyle/>
            <a:p>
              <a:pPr algn="justLow"/>
              <a:r>
                <a:rPr lang="ar-DZ" sz="1400" dirty="0" smtClean="0">
                  <a:latin typeface="ae_Sharjah" panose="02060603050605020204" pitchFamily="18" charset="-78"/>
                  <a:cs typeface="ae_Sharjah" panose="02060603050605020204" pitchFamily="18" charset="-78"/>
                </a:rPr>
                <a:t>صكوك الاستصناع    </a:t>
              </a:r>
              <a:endParaRPr lang="fr-FR" sz="1400" dirty="0">
                <a:latin typeface="ae_Sharjah" panose="02060603050605020204" pitchFamily="18" charset="-78"/>
                <a:cs typeface="ae_Sharjah" panose="02060603050605020204" pitchFamily="18" charset="-78"/>
              </a:endParaRPr>
            </a:p>
          </p:txBody>
        </p:sp>
        <p:sp>
          <p:nvSpPr>
            <p:cNvPr id="18" name="مربع نص 17">
              <a:extLst>
                <a:ext uri="{FF2B5EF4-FFF2-40B4-BE49-F238E27FC236}">
                  <a16:creationId xmlns:a16="http://schemas.microsoft.com/office/drawing/2014/main" xmlns="" id="{C60BF0DD-0EF7-4F6B-BBE8-F0DDB4CC9B3C}"/>
                </a:ext>
              </a:extLst>
            </p:cNvPr>
            <p:cNvSpPr txBox="1"/>
            <p:nvPr/>
          </p:nvSpPr>
          <p:spPr>
            <a:xfrm>
              <a:off x="6247849" y="2718382"/>
              <a:ext cx="672216" cy="523220"/>
            </a:xfrm>
            <a:prstGeom prst="rect">
              <a:avLst/>
            </a:prstGeom>
            <a:noFill/>
          </p:spPr>
          <p:txBody>
            <a:bodyPr wrap="square" rtlCol="0">
              <a:spAutoFit/>
            </a:bodyPr>
            <a:lstStyle/>
            <a:p>
              <a:pPr algn="ctr"/>
              <a:r>
                <a:rPr lang="ar-MA" sz="2800" b="1" dirty="0">
                  <a:solidFill>
                    <a:schemeClr val="bg1"/>
                  </a:solidFill>
                  <a:latin typeface="ae_Sharjah" panose="02060603050605020204" pitchFamily="18" charset="-78"/>
                  <a:cs typeface="ae_Sharjah" panose="02060603050605020204" pitchFamily="18" charset="-78"/>
                </a:rPr>
                <a:t>03</a:t>
              </a:r>
              <a:endParaRPr lang="fr-FR" sz="2800" b="1" dirty="0">
                <a:solidFill>
                  <a:schemeClr val="bg1"/>
                </a:solidFill>
                <a:latin typeface="ae_Sharjah" panose="02060603050605020204" pitchFamily="18" charset="-78"/>
                <a:cs typeface="ae_Sharjah" panose="02060603050605020204" pitchFamily="18" charset="-78"/>
              </a:endParaRPr>
            </a:p>
          </p:txBody>
        </p:sp>
        <p:pic>
          <p:nvPicPr>
            <p:cNvPr id="50" name="رسم 49" descr="تلسكوب">
              <a:extLst>
                <a:ext uri="{FF2B5EF4-FFF2-40B4-BE49-F238E27FC236}">
                  <a16:creationId xmlns:a16="http://schemas.microsoft.com/office/drawing/2014/main" xmlns="" id="{1CC8176B-C62B-4368-9549-366A6C1F09E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910054" y="4371317"/>
              <a:ext cx="484455" cy="484455"/>
            </a:xfrm>
            <a:prstGeom prst="rect">
              <a:avLst/>
            </a:prstGeom>
          </p:spPr>
        </p:pic>
      </p:grpSp>
      <p:sp>
        <p:nvSpPr>
          <p:cNvPr id="2" name="ZoneTexte 1"/>
          <p:cNvSpPr txBox="1"/>
          <p:nvPr/>
        </p:nvSpPr>
        <p:spPr>
          <a:xfrm>
            <a:off x="3254829" y="359229"/>
            <a:ext cx="3722914" cy="584775"/>
          </a:xfrm>
          <a:prstGeom prst="rect">
            <a:avLst/>
          </a:prstGeom>
          <a:noFill/>
        </p:spPr>
        <p:txBody>
          <a:bodyPr wrap="square" rtlCol="0">
            <a:spAutoFit/>
          </a:bodyPr>
          <a:lstStyle/>
          <a:p>
            <a:pPr algn="ctr"/>
            <a:r>
              <a:rPr lang="ar-DZ" sz="3200" b="1" dirty="0" smtClean="0">
                <a:latin typeface="Arial" panose="020B0604020202020204" pitchFamily="34" charset="0"/>
                <a:cs typeface="Arial" panose="020B0604020202020204" pitchFamily="34" charset="0"/>
              </a:rPr>
              <a:t>نطاق المعيار</a:t>
            </a:r>
            <a:endParaRPr lang="fr-FR" sz="3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0543427"/>
      </p:ext>
    </p:extLst>
  </p:cSld>
  <p:clrMapOvr>
    <a:masterClrMapping/>
  </p:clrMapOvr>
  <mc:AlternateContent xmlns:mc="http://schemas.openxmlformats.org/markup-compatibility/2006" xmlns:p14="http://schemas.microsoft.com/office/powerpoint/2010/main">
    <mc:Choice Requires="p14">
      <p:transition spd="slow" p14:dur="2000" advTm="12587"/>
    </mc:Choice>
    <mc:Fallback xmlns="">
      <p:transition spd="slow" advTm="12587"/>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3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30000">
                                          <p:cBhvr additive="base">
                                            <p:cTn id="7" dur="1250" fill="hold"/>
                                            <p:tgtEl>
                                              <p:spTgt spid="53"/>
                                            </p:tgtEl>
                                            <p:attrNameLst>
                                              <p:attrName>ppt_x</p:attrName>
                                            </p:attrNameLst>
                                          </p:cBhvr>
                                          <p:tavLst>
                                            <p:tav tm="0">
                                              <p:val>
                                                <p:strVal val="0-#ppt_w/2"/>
                                              </p:val>
                                            </p:tav>
                                            <p:tav tm="100000">
                                              <p:val>
                                                <p:strVal val="#ppt_x"/>
                                              </p:val>
                                            </p:tav>
                                          </p:tavLst>
                                        </p:anim>
                                        <p:anim calcmode="lin" valueType="num" p14:bounceEnd="30000">
                                          <p:cBhvr additive="base">
                                            <p:cTn id="8" dur="12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30000">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14:bounceEnd="30000">
                                          <p:cBhvr additive="base">
                                            <p:cTn id="13" dur="1250" fill="hold"/>
                                            <p:tgtEl>
                                              <p:spTgt spid="54"/>
                                            </p:tgtEl>
                                            <p:attrNameLst>
                                              <p:attrName>ppt_x</p:attrName>
                                            </p:attrNameLst>
                                          </p:cBhvr>
                                          <p:tavLst>
                                            <p:tav tm="0">
                                              <p:val>
                                                <p:strVal val="0-#ppt_w/2"/>
                                              </p:val>
                                            </p:tav>
                                            <p:tav tm="100000">
                                              <p:val>
                                                <p:strVal val="#ppt_x"/>
                                              </p:val>
                                            </p:tav>
                                          </p:tavLst>
                                        </p:anim>
                                        <p:anim calcmode="lin" valueType="num" p14:bounceEnd="30000">
                                          <p:cBhvr additive="base">
                                            <p:cTn id="14" dur="1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30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30000">
                                          <p:cBhvr additive="base">
                                            <p:cTn id="19" dur="1250" fill="hold"/>
                                            <p:tgtEl>
                                              <p:spTgt spid="55"/>
                                            </p:tgtEl>
                                            <p:attrNameLst>
                                              <p:attrName>ppt_x</p:attrName>
                                            </p:attrNameLst>
                                          </p:cBhvr>
                                          <p:tavLst>
                                            <p:tav tm="0">
                                              <p:val>
                                                <p:strVal val="0-#ppt_w/2"/>
                                              </p:val>
                                            </p:tav>
                                            <p:tav tm="100000">
                                              <p:val>
                                                <p:strVal val="#ppt_x"/>
                                              </p:val>
                                            </p:tav>
                                          </p:tavLst>
                                        </p:anim>
                                        <p:anim calcmode="lin" valueType="num" p14:bounceEnd="30000">
                                          <p:cBhvr additive="base">
                                            <p:cTn id="20"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250" fill="hold"/>
                                            <p:tgtEl>
                                              <p:spTgt spid="53"/>
                                            </p:tgtEl>
                                            <p:attrNameLst>
                                              <p:attrName>ppt_x</p:attrName>
                                            </p:attrNameLst>
                                          </p:cBhvr>
                                          <p:tavLst>
                                            <p:tav tm="0">
                                              <p:val>
                                                <p:strVal val="0-#ppt_w/2"/>
                                              </p:val>
                                            </p:tav>
                                            <p:tav tm="100000">
                                              <p:val>
                                                <p:strVal val="#ppt_x"/>
                                              </p:val>
                                            </p:tav>
                                          </p:tavLst>
                                        </p:anim>
                                        <p:anim calcmode="lin" valueType="num">
                                          <p:cBhvr additive="base">
                                            <p:cTn id="8" dur="12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250" fill="hold"/>
                                            <p:tgtEl>
                                              <p:spTgt spid="54"/>
                                            </p:tgtEl>
                                            <p:attrNameLst>
                                              <p:attrName>ppt_x</p:attrName>
                                            </p:attrNameLst>
                                          </p:cBhvr>
                                          <p:tavLst>
                                            <p:tav tm="0">
                                              <p:val>
                                                <p:strVal val="0-#ppt_w/2"/>
                                              </p:val>
                                            </p:tav>
                                            <p:tav tm="100000">
                                              <p:val>
                                                <p:strVal val="#ppt_x"/>
                                              </p:val>
                                            </p:tav>
                                          </p:tavLst>
                                        </p:anim>
                                        <p:anim calcmode="lin" valueType="num">
                                          <p:cBhvr additive="base">
                                            <p:cTn id="14" dur="1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250" fill="hold"/>
                                            <p:tgtEl>
                                              <p:spTgt spid="55"/>
                                            </p:tgtEl>
                                            <p:attrNameLst>
                                              <p:attrName>ppt_x</p:attrName>
                                            </p:attrNameLst>
                                          </p:cBhvr>
                                          <p:tavLst>
                                            <p:tav tm="0">
                                              <p:val>
                                                <p:strVal val="0-#ppt_w/2"/>
                                              </p:val>
                                            </p:tav>
                                            <p:tav tm="100000">
                                              <p:val>
                                                <p:strVal val="#ppt_x"/>
                                              </p:val>
                                            </p:tav>
                                          </p:tavLst>
                                        </p:anim>
                                        <p:anim calcmode="lin" valueType="num">
                                          <p:cBhvr additive="base">
                                            <p:cTn id="20"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prstGeom prst="rect">
            <a:avLst/>
          </a:prstGeom>
        </p:spPr>
        <p:txBody>
          <a:bodyPr spcFirstLastPara="1" vert="horz" wrap="square" lIns="0" tIns="0" rIns="0" bIns="0" rtlCol="0" anchor="ctr" anchorCtr="0">
            <a:noAutofit/>
          </a:bodyPr>
          <a:lstStyle/>
          <a:p>
            <a:pPr algn="ctr"/>
            <a:r>
              <a:rPr lang="ar-DZ" dirty="0" smtClean="0"/>
              <a:t>عقد الاستصناع</a:t>
            </a:r>
            <a:endParaRPr dirty="0"/>
          </a:p>
        </p:txBody>
      </p:sp>
      <p:sp>
        <p:nvSpPr>
          <p:cNvPr id="132" name="Google Shape;132;p19"/>
          <p:cNvSpPr txBox="1">
            <a:spLocks noGrp="1"/>
          </p:cNvSpPr>
          <p:nvPr>
            <p:ph type="body" idx="1"/>
          </p:nvPr>
        </p:nvSpPr>
        <p:spPr>
          <a:xfrm>
            <a:off x="1019932" y="1624333"/>
            <a:ext cx="3149297" cy="4344000"/>
          </a:xfrm>
          <a:prstGeom prst="rect">
            <a:avLst/>
          </a:prstGeom>
        </p:spPr>
        <p:txBody>
          <a:bodyPr spcFirstLastPara="1" vert="horz" wrap="square" lIns="0" tIns="0" rIns="0" bIns="0" rtlCol="0" anchor="t" anchorCtr="0">
            <a:noAutofit/>
          </a:bodyPr>
          <a:lstStyle/>
          <a:p>
            <a:pPr marL="0" indent="0" algn="ctr" rtl="1">
              <a:buNone/>
            </a:pPr>
            <a:endParaRPr lang="ar-DZ" sz="2000" b="1" dirty="0" smtClean="0">
              <a:latin typeface="Arial" panose="020B0604020202020204" pitchFamily="34" charset="0"/>
              <a:cs typeface="Arial" panose="020B0604020202020204" pitchFamily="34" charset="0"/>
            </a:endParaRPr>
          </a:p>
          <a:p>
            <a:pPr marL="0" indent="0" algn="ctr" rtl="1">
              <a:buNone/>
            </a:pPr>
            <a:r>
              <a:rPr lang="ar-DZ" sz="2000" b="1" dirty="0" smtClean="0">
                <a:latin typeface="Arial" panose="020B0604020202020204" pitchFamily="34" charset="0"/>
                <a:cs typeface="Arial" panose="020B0604020202020204" pitchFamily="34" charset="0"/>
              </a:rPr>
              <a:t>صفة عقد الاستصناع وشروطه:</a:t>
            </a:r>
          </a:p>
          <a:p>
            <a:pPr marL="0" indent="0" algn="ctr" rtl="1">
              <a:buNone/>
            </a:pPr>
            <a:endParaRPr lang="ar-DZ" sz="2000" b="1" dirty="0">
              <a:latin typeface="Arial" panose="020B0604020202020204" pitchFamily="34" charset="0"/>
              <a:cs typeface="Arial" panose="020B0604020202020204" pitchFamily="34" charset="0"/>
            </a:endParaRPr>
          </a:p>
          <a:p>
            <a:pPr marL="0" indent="0" algn="ctr" rtl="1">
              <a:buNone/>
            </a:pPr>
            <a:endParaRPr lang="ar-DZ" sz="2000" b="1" dirty="0" smtClean="0">
              <a:latin typeface="Arial" panose="020B0604020202020204" pitchFamily="34" charset="0"/>
              <a:cs typeface="Arial" panose="020B0604020202020204" pitchFamily="34" charset="0"/>
            </a:endParaRPr>
          </a:p>
          <a:p>
            <a:pPr marL="0" indent="0" algn="ctr" rtl="1">
              <a:lnSpc>
                <a:spcPct val="200000"/>
              </a:lnSpc>
              <a:buNone/>
            </a:pPr>
            <a:r>
              <a:rPr lang="ar-DZ" sz="2000" b="1" dirty="0" smtClean="0">
                <a:latin typeface="Arial" panose="020B0604020202020204" pitchFamily="34" charset="0"/>
                <a:cs typeface="Arial" panose="020B0604020202020204" pitchFamily="34" charset="0"/>
              </a:rPr>
              <a:t>-شروطه: (جنس الشيء المستصنع، نوعه، قدره، أوصافه المطلوبة، معلومية الثمن، تحديد الأجل)</a:t>
            </a:r>
          </a:p>
          <a:p>
            <a:pPr marL="0" indent="0" algn="ctr" rtl="1">
              <a:lnSpc>
                <a:spcPct val="200000"/>
              </a:lnSpc>
              <a:buNone/>
            </a:pPr>
            <a:endParaRPr lang="ar-DZ" sz="2000" b="1" dirty="0" smtClean="0">
              <a:latin typeface="Arial" panose="020B0604020202020204" pitchFamily="34" charset="0"/>
              <a:cs typeface="Arial" panose="020B0604020202020204" pitchFamily="34" charset="0"/>
            </a:endParaRPr>
          </a:p>
          <a:p>
            <a:pPr marL="0" indent="0" algn="ctr" rtl="1">
              <a:buNone/>
            </a:pPr>
            <a:r>
              <a:rPr lang="ar-DZ" sz="2000" b="1" dirty="0" smtClean="0">
                <a:latin typeface="Arial" panose="020B0604020202020204" pitchFamily="34" charset="0"/>
                <a:cs typeface="Arial" panose="020B0604020202020204" pitchFamily="34" charset="0"/>
              </a:rPr>
              <a:t>-ملزم</a:t>
            </a:r>
            <a:endParaRPr sz="2000" b="1" dirty="0">
              <a:latin typeface="Arial" panose="020B0604020202020204" pitchFamily="34" charset="0"/>
              <a:cs typeface="Arial" panose="020B0604020202020204" pitchFamily="34" charset="0"/>
            </a:endParaRPr>
          </a:p>
        </p:txBody>
      </p:sp>
      <p:sp>
        <p:nvSpPr>
          <p:cNvPr id="134" name="Google Shape;134;p19"/>
          <p:cNvSpPr txBox="1">
            <a:spLocks noGrp="1"/>
          </p:cNvSpPr>
          <p:nvPr>
            <p:ph type="body" idx="2"/>
          </p:nvPr>
        </p:nvSpPr>
        <p:spPr>
          <a:xfrm>
            <a:off x="5758543" y="1624333"/>
            <a:ext cx="3128222" cy="4344000"/>
          </a:xfrm>
          <a:prstGeom prst="rect">
            <a:avLst/>
          </a:prstGeom>
        </p:spPr>
        <p:txBody>
          <a:bodyPr spcFirstLastPara="1" vert="horz" wrap="square" lIns="0" tIns="0" rIns="0" bIns="0" rtlCol="0" anchor="t" anchorCtr="0">
            <a:noAutofit/>
          </a:bodyPr>
          <a:lstStyle/>
          <a:p>
            <a:pPr marL="0" indent="0" algn="ctr">
              <a:buNone/>
            </a:pPr>
            <a:r>
              <a:rPr lang="ar-DZ" sz="2000" b="1" dirty="0" smtClean="0">
                <a:latin typeface="Arial" panose="020B0604020202020204" pitchFamily="34" charset="0"/>
                <a:cs typeface="Arial" panose="020B0604020202020204" pitchFamily="34" charset="0"/>
              </a:rPr>
              <a:t>إبرام عقد الاستصناع مباشرة أو بعد المواعدة:</a:t>
            </a:r>
          </a:p>
          <a:p>
            <a:pPr marL="0" indent="0" algn="ctr">
              <a:buNone/>
            </a:pPr>
            <a:endParaRPr lang="ar-DZ" sz="2000" b="1" dirty="0" smtClean="0">
              <a:latin typeface="Arial" panose="020B0604020202020204" pitchFamily="34" charset="0"/>
              <a:cs typeface="Arial" panose="020B0604020202020204" pitchFamily="34" charset="0"/>
            </a:endParaRPr>
          </a:p>
          <a:p>
            <a:pPr marL="285750" indent="-285750" algn="ctr" rtl="1">
              <a:buFontTx/>
              <a:buChar char="-"/>
            </a:pPr>
            <a:r>
              <a:rPr lang="ar-DZ" sz="2000" b="1" dirty="0" smtClean="0">
                <a:latin typeface="Arial" panose="020B0604020202020204" pitchFamily="34" charset="0"/>
                <a:cs typeface="Arial" panose="020B0604020202020204" pitchFamily="34" charset="0"/>
              </a:rPr>
              <a:t>يجوز لو لم يسبق ذلك تملك المؤسسة للمبيع أو للموارد المكونة له,</a:t>
            </a:r>
          </a:p>
          <a:p>
            <a:pPr marL="285750" indent="-285750" algn="ctr" rtl="1">
              <a:buFontTx/>
              <a:buChar char="-"/>
            </a:pPr>
            <a:endParaRPr lang="ar-DZ" sz="2000" b="1" dirty="0" smtClean="0">
              <a:latin typeface="Arial" panose="020B0604020202020204" pitchFamily="34" charset="0"/>
              <a:cs typeface="Arial" panose="020B0604020202020204" pitchFamily="34" charset="0"/>
            </a:endParaRPr>
          </a:p>
          <a:p>
            <a:pPr marL="285750" indent="-285750" algn="ctr" rtl="1">
              <a:buFontTx/>
              <a:buChar char="-"/>
            </a:pPr>
            <a:r>
              <a:rPr lang="ar-DZ" sz="2000" b="1" dirty="0" smtClean="0">
                <a:latin typeface="Arial" panose="020B0604020202020204" pitchFamily="34" charset="0"/>
                <a:cs typeface="Arial" panose="020B0604020202020204" pitchFamily="34" charset="0"/>
              </a:rPr>
              <a:t>يجوز أن تستفيد المؤسسة من عرض الأسعار الذي يحصل عليه العميل,</a:t>
            </a:r>
          </a:p>
          <a:p>
            <a:pPr marL="285750" indent="-285750" algn="ctr" rtl="1">
              <a:buFontTx/>
              <a:buChar char="-"/>
            </a:pPr>
            <a:endParaRPr lang="ar-DZ" sz="2000" b="1" dirty="0" smtClean="0">
              <a:latin typeface="Arial" panose="020B0604020202020204" pitchFamily="34" charset="0"/>
              <a:cs typeface="Arial" panose="020B0604020202020204" pitchFamily="34" charset="0"/>
            </a:endParaRPr>
          </a:p>
          <a:p>
            <a:pPr marL="285750" indent="-285750" algn="ctr" rtl="1">
              <a:buFontTx/>
              <a:buChar char="-"/>
            </a:pPr>
            <a:r>
              <a:rPr lang="ar-DZ" sz="2000" b="1" dirty="0" smtClean="0">
                <a:latin typeface="Arial" panose="020B0604020202020204" pitchFamily="34" charset="0"/>
                <a:cs typeface="Arial" panose="020B0604020202020204" pitchFamily="34" charset="0"/>
              </a:rPr>
              <a:t>لا يجوز أن يكون دور المؤسسة تمويل عقد الاستصناع الذي أبرم</a:t>
            </a:r>
          </a:p>
          <a:p>
            <a:pPr marL="285750" indent="-285750" algn="ctr">
              <a:buFontTx/>
              <a:buChar char="-"/>
            </a:pPr>
            <a:endParaRPr sz="2000" b="1" dirty="0">
              <a:latin typeface="Arial" panose="020B0604020202020204" pitchFamily="34" charset="0"/>
              <a:cs typeface="Arial" panose="020B0604020202020204" pitchFamily="34" charset="0"/>
            </a:endParaRPr>
          </a:p>
        </p:txBody>
      </p:sp>
      <p:sp>
        <p:nvSpPr>
          <p:cNvPr id="135" name="Google Shape;135;p19"/>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24</a:t>
            </a:fld>
            <a:endParaRPr/>
          </a:p>
        </p:txBody>
      </p:sp>
      <p:sp>
        <p:nvSpPr>
          <p:cNvPr id="136" name="Google Shape;136;p19"/>
          <p:cNvSpPr/>
          <p:nvPr/>
        </p:nvSpPr>
        <p:spPr>
          <a:xfrm>
            <a:off x="9388181" y="3900146"/>
            <a:ext cx="873081" cy="85038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a:effectLst>
            <a:outerShdw blurRad="14288" dist="9525" dir="5400000" algn="bl" rotWithShape="0">
              <a:schemeClr val="lt2">
                <a:alpha val="75000"/>
              </a:schemeClr>
            </a:outerShdw>
          </a:effectLst>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513466122"/>
      </p:ext>
    </p:extLst>
  </p:cSld>
  <p:clrMapOvr>
    <a:masterClrMapping/>
  </p:clrMapOvr>
  <mc:AlternateContent xmlns:mc="http://schemas.openxmlformats.org/markup-compatibility/2006" xmlns:p14="http://schemas.microsoft.com/office/powerpoint/2010/main">
    <mc:Choice Requires="p14">
      <p:transition spd="slow" p14:dur="2000" advTm="58019"/>
    </mc:Choice>
    <mc:Fallback xmlns="">
      <p:transition spd="slow" advTm="5801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7684" y="566923"/>
            <a:ext cx="3156633" cy="584775"/>
          </a:xfrm>
          <a:prstGeom prst="rect">
            <a:avLst/>
          </a:prstGeom>
          <a:noFill/>
        </p:spPr>
        <p:txBody>
          <a:bodyPr wrap="none" rtlCol="0" anchor="b">
            <a:spAutoFit/>
          </a:bodyPr>
          <a:lstStyle/>
          <a:p>
            <a:pPr algn="ctr"/>
            <a:r>
              <a:rPr lang="en-US" sz="3200" b="1" spc="100" dirty="0" smtClean="0">
                <a:solidFill>
                  <a:schemeClr val="bg1"/>
                </a:solidFill>
                <a:latin typeface="Lato" panose="020F0502020204030203" pitchFamily="34" charset="0"/>
              </a:rPr>
              <a:t>Single Timeline</a:t>
            </a:r>
            <a:endParaRPr lang="en-US" sz="3200" b="1" spc="100" dirty="0">
              <a:solidFill>
                <a:schemeClr val="bg1"/>
              </a:solidFill>
              <a:latin typeface="Lato" panose="020F0502020204030203" pitchFamily="34" charset="0"/>
            </a:endParaRPr>
          </a:p>
        </p:txBody>
      </p:sp>
      <p:cxnSp>
        <p:nvCxnSpPr>
          <p:cNvPr id="3" name="Straight Connector 2"/>
          <p:cNvCxnSpPr/>
          <p:nvPr/>
        </p:nvCxnSpPr>
        <p:spPr>
          <a:xfrm>
            <a:off x="5913120" y="1226531"/>
            <a:ext cx="365760" cy="0"/>
          </a:xfrm>
          <a:prstGeom prst="line">
            <a:avLst/>
          </a:prstGeom>
          <a:ln w="63500" cap="rnd">
            <a:gradFill>
              <a:gsLst>
                <a:gs pos="0">
                  <a:schemeClr val="accent4"/>
                </a:gs>
                <a:gs pos="100000">
                  <a:schemeClr val="accent1"/>
                </a:gs>
              </a:gsLst>
              <a:lin ang="2700000" scaled="0"/>
            </a:gradFill>
            <a:round/>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 idx="6"/>
            <a:endCxn id="27" idx="4"/>
          </p:cNvCxnSpPr>
          <p:nvPr/>
        </p:nvCxnSpPr>
        <p:spPr>
          <a:xfrm flipH="1">
            <a:off x="2324440" y="4717142"/>
            <a:ext cx="7696421" cy="7220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9522522" y="4851779"/>
            <a:ext cx="874757" cy="307777"/>
          </a:xfrm>
          <a:prstGeom prst="rect">
            <a:avLst/>
          </a:prstGeom>
          <a:noFill/>
        </p:spPr>
        <p:txBody>
          <a:bodyPr wrap="square" rtlCol="0" anchor="b">
            <a:spAutoFit/>
          </a:bodyPr>
          <a:lstStyle/>
          <a:p>
            <a:pPr algn="ctr"/>
            <a:r>
              <a:rPr lang="ar-DZ" sz="1400" b="1" dirty="0" smtClean="0">
                <a:solidFill>
                  <a:schemeClr val="tx2"/>
                </a:solidFill>
                <a:latin typeface="Arial" panose="020B0604020202020204" pitchFamily="34" charset="0"/>
                <a:cs typeface="Arial" panose="020B0604020202020204" pitchFamily="34" charset="0"/>
              </a:rPr>
              <a:t>يشترط </a:t>
            </a:r>
            <a:endParaRPr lang="id-ID" sz="1400" b="1" dirty="0">
              <a:solidFill>
                <a:schemeClr val="tx2"/>
              </a:solidFill>
              <a:latin typeface="Arial" panose="020B0604020202020204" pitchFamily="34" charset="0"/>
              <a:cs typeface="Arial" panose="020B0604020202020204" pitchFamily="34" charset="0"/>
            </a:endParaRPr>
          </a:p>
        </p:txBody>
      </p:sp>
      <p:grpSp>
        <p:nvGrpSpPr>
          <p:cNvPr id="19" name="Group 18"/>
          <p:cNvGrpSpPr/>
          <p:nvPr/>
        </p:nvGrpSpPr>
        <p:grpSpPr>
          <a:xfrm>
            <a:off x="9867032" y="4624273"/>
            <a:ext cx="185738" cy="185738"/>
            <a:chOff x="6003131" y="4783931"/>
            <a:chExt cx="185738" cy="185738"/>
          </a:xfrm>
        </p:grpSpPr>
        <p:sp>
          <p:nvSpPr>
            <p:cNvPr id="20" name="Oval 19"/>
            <p:cNvSpPr/>
            <p:nvPr/>
          </p:nvSpPr>
          <p:spPr>
            <a:xfrm>
              <a:off x="6003131" y="4783931"/>
              <a:ext cx="185738" cy="185738"/>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35040" y="4815840"/>
              <a:ext cx="121920" cy="1219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460274" y="4635522"/>
            <a:ext cx="185738" cy="185738"/>
            <a:chOff x="6003131" y="4783931"/>
            <a:chExt cx="185738" cy="185738"/>
          </a:xfrm>
        </p:grpSpPr>
        <p:sp>
          <p:nvSpPr>
            <p:cNvPr id="23" name="Oval 22"/>
            <p:cNvSpPr/>
            <p:nvPr/>
          </p:nvSpPr>
          <p:spPr>
            <a:xfrm>
              <a:off x="6003131" y="4783931"/>
              <a:ext cx="185738" cy="18573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35040" y="4815840"/>
              <a:ext cx="121920" cy="1219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231571" y="4635522"/>
            <a:ext cx="185738" cy="185738"/>
            <a:chOff x="6003131" y="4783931"/>
            <a:chExt cx="185738" cy="185738"/>
          </a:xfrm>
        </p:grpSpPr>
        <p:sp>
          <p:nvSpPr>
            <p:cNvPr id="26" name="Oval 25"/>
            <p:cNvSpPr/>
            <p:nvPr/>
          </p:nvSpPr>
          <p:spPr>
            <a:xfrm>
              <a:off x="6003131" y="4783931"/>
              <a:ext cx="185738" cy="18573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35040" y="4815840"/>
              <a:ext cx="121920" cy="1219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flipH="1">
            <a:off x="1967565" y="4853169"/>
            <a:ext cx="591829" cy="307777"/>
          </a:xfrm>
          <a:prstGeom prst="rect">
            <a:avLst/>
          </a:prstGeom>
          <a:noFill/>
        </p:spPr>
        <p:txBody>
          <a:bodyPr wrap="none" rtlCol="0" anchor="b">
            <a:spAutoFit/>
          </a:bodyPr>
          <a:lstStyle/>
          <a:p>
            <a:pPr algn="ctr"/>
            <a:r>
              <a:rPr lang="ar-DZ" sz="1400" b="1" dirty="0" smtClean="0">
                <a:latin typeface="Arial" panose="020B0604020202020204" pitchFamily="34" charset="0"/>
                <a:cs typeface="Arial" panose="020B0604020202020204" pitchFamily="34" charset="0"/>
              </a:rPr>
              <a:t>يــجـوز</a:t>
            </a:r>
            <a:endParaRPr lang="id-ID" sz="1400" b="1" dirty="0">
              <a:latin typeface="Arial" panose="020B0604020202020204" pitchFamily="34" charset="0"/>
              <a:cs typeface="Arial" panose="020B0604020202020204" pitchFamily="34" charset="0"/>
            </a:endParaRPr>
          </a:p>
        </p:txBody>
      </p:sp>
      <p:sp>
        <p:nvSpPr>
          <p:cNvPr id="9" name="Rounded Rectangle 8"/>
          <p:cNvSpPr/>
          <p:nvPr/>
        </p:nvSpPr>
        <p:spPr>
          <a:xfrm>
            <a:off x="8871857" y="1836908"/>
            <a:ext cx="2002859" cy="2468880"/>
          </a:xfrm>
          <a:prstGeom prst="roundRect">
            <a:avLst>
              <a:gd name="adj" fmla="val 4321"/>
            </a:avLst>
          </a:prstGeom>
          <a:solidFill>
            <a:schemeClr val="tx1">
              <a:lumMod val="75000"/>
              <a:lumOff val="25000"/>
            </a:schemeClr>
          </a:solidFill>
          <a:ln w="6350">
            <a:solidFill>
              <a:schemeClr val="tx1">
                <a:lumMod val="65000"/>
                <a:lumOff val="35000"/>
              </a:schemeClr>
            </a:solid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latin typeface="Arial" panose="020B0604020202020204" pitchFamily="34" charset="0"/>
                <a:cs typeface="Arial" panose="020B0604020202020204" pitchFamily="34" charset="0"/>
              </a:rPr>
              <a:t>أن يكون معلوما:</a:t>
            </a:r>
          </a:p>
          <a:p>
            <a:pPr algn="ctr"/>
            <a:r>
              <a:rPr lang="ar-DZ" sz="1600" b="1" dirty="0" smtClean="0">
                <a:latin typeface="Arial" panose="020B0604020202020204" pitchFamily="34" charset="0"/>
                <a:cs typeface="Arial" panose="020B0604020202020204" pitchFamily="34" charset="0"/>
              </a:rPr>
              <a:t>نقودا ،عينا، منفعة,</a:t>
            </a:r>
          </a:p>
          <a:p>
            <a:pPr algn="ctr"/>
            <a:r>
              <a:rPr lang="ar-DZ" sz="1600" b="1" dirty="0" smtClean="0">
                <a:latin typeface="Arial" panose="020B0604020202020204" pitchFamily="34" charset="0"/>
                <a:cs typeface="Arial" panose="020B0604020202020204" pitchFamily="34" charset="0"/>
              </a:rPr>
              <a:t>-المنفعة: (منفعة عين أخرى، أو منفعة المصنوع نفسه)</a:t>
            </a:r>
          </a:p>
          <a:p>
            <a:pPr algn="ctr"/>
            <a:r>
              <a:rPr lang="ar-DZ" sz="1600" b="1" dirty="0" smtClean="0">
                <a:latin typeface="Arial" panose="020B0604020202020204" pitchFamily="34" charset="0"/>
                <a:cs typeface="Arial" panose="020B0604020202020204" pitchFamily="34" charset="0"/>
              </a:rPr>
              <a:t>وهي تصلح للتطبيق في حالة منح الجهات الرسمية عقود امتياز نظير الانتفاع بالمشروع لمدة معينة</a:t>
            </a:r>
            <a:endParaRPr lang="en-US" sz="1600" b="1" dirty="0">
              <a:latin typeface="Arial" panose="020B0604020202020204" pitchFamily="34" charset="0"/>
              <a:cs typeface="Arial" panose="020B0604020202020204" pitchFamily="34" charset="0"/>
            </a:endParaRPr>
          </a:p>
        </p:txBody>
      </p:sp>
      <p:sp>
        <p:nvSpPr>
          <p:cNvPr id="42" name="TextBox 41"/>
          <p:cNvSpPr txBox="1"/>
          <p:nvPr/>
        </p:nvSpPr>
        <p:spPr>
          <a:xfrm flipH="1">
            <a:off x="6178635" y="4913148"/>
            <a:ext cx="627095" cy="307777"/>
          </a:xfrm>
          <a:prstGeom prst="rect">
            <a:avLst/>
          </a:prstGeom>
          <a:noFill/>
        </p:spPr>
        <p:txBody>
          <a:bodyPr wrap="none" rtlCol="0" anchor="b">
            <a:spAutoFit/>
          </a:bodyPr>
          <a:lstStyle/>
          <a:p>
            <a:pPr algn="ctr"/>
            <a:r>
              <a:rPr lang="ar-DZ" sz="1400" b="1" dirty="0" smtClean="0">
                <a:solidFill>
                  <a:schemeClr val="tx2"/>
                </a:solidFill>
                <a:latin typeface="Arial" panose="020B0604020202020204" pitchFamily="34" charset="0"/>
                <a:cs typeface="Arial" panose="020B0604020202020204" pitchFamily="34" charset="0"/>
              </a:rPr>
              <a:t>يــجــوز</a:t>
            </a:r>
            <a:endParaRPr lang="id-ID" sz="1400" b="1" dirty="0">
              <a:solidFill>
                <a:schemeClr val="tx2"/>
              </a:solidFill>
              <a:latin typeface="Arial" panose="020B0604020202020204" pitchFamily="34" charset="0"/>
              <a:cs typeface="Arial" panose="020B0604020202020204" pitchFamily="34" charset="0"/>
            </a:endParaRPr>
          </a:p>
        </p:txBody>
      </p:sp>
      <p:sp>
        <p:nvSpPr>
          <p:cNvPr id="7" name="Rounded Rectangle 6"/>
          <p:cNvSpPr/>
          <p:nvPr/>
        </p:nvSpPr>
        <p:spPr>
          <a:xfrm>
            <a:off x="1346200" y="1987334"/>
            <a:ext cx="1770742" cy="2468880"/>
          </a:xfrm>
          <a:prstGeom prst="roundRect">
            <a:avLst>
              <a:gd name="adj" fmla="val 4321"/>
            </a:avLst>
          </a:prstGeom>
          <a:solidFill>
            <a:schemeClr val="tx1">
              <a:lumMod val="75000"/>
              <a:lumOff val="25000"/>
            </a:schemeClr>
          </a:solidFill>
          <a:ln w="6350">
            <a:solidFill>
              <a:schemeClr val="tx1">
                <a:lumMod val="65000"/>
                <a:lumOff val="35000"/>
              </a:schemeClr>
            </a:solid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latin typeface="Arial" panose="020B0604020202020204" pitchFamily="34" charset="0"/>
                <a:cs typeface="Arial" panose="020B0604020202020204" pitchFamily="34" charset="0"/>
              </a:rPr>
              <a:t>أن يشترط الصانع على المستصنع أن يؤدي من الثمن المؤجل بقدر ما أنجزه من العمل</a:t>
            </a:r>
            <a:endParaRPr lang="en-US" sz="1600" b="1" dirty="0">
              <a:latin typeface="Arial" panose="020B0604020202020204" pitchFamily="34" charset="0"/>
              <a:cs typeface="Arial" panose="020B0604020202020204" pitchFamily="34" charset="0"/>
            </a:endParaRPr>
          </a:p>
        </p:txBody>
      </p:sp>
      <p:sp>
        <p:nvSpPr>
          <p:cNvPr id="10" name="Rounded Rectangle 9"/>
          <p:cNvSpPr/>
          <p:nvPr/>
        </p:nvSpPr>
        <p:spPr>
          <a:xfrm>
            <a:off x="5371009" y="1836908"/>
            <a:ext cx="2242345" cy="2543760"/>
          </a:xfrm>
          <a:prstGeom prst="roundRect">
            <a:avLst>
              <a:gd name="adj" fmla="val 4321"/>
            </a:avLst>
          </a:prstGeom>
          <a:solidFill>
            <a:schemeClr val="tx1">
              <a:lumMod val="75000"/>
              <a:lumOff val="25000"/>
            </a:schemeClr>
          </a:solidFill>
          <a:ln w="6350">
            <a:solidFill>
              <a:schemeClr val="tx1">
                <a:lumMod val="65000"/>
                <a:lumOff val="35000"/>
              </a:schemeClr>
            </a:solidFill>
          </a:ln>
          <a:effectLst>
            <a:outerShdw blurRad="190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Google Shape;875;p48"/>
          <p:cNvSpPr/>
          <p:nvPr/>
        </p:nvSpPr>
        <p:spPr>
          <a:xfrm>
            <a:off x="9959901" y="958455"/>
            <a:ext cx="2161527" cy="606436"/>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ZoneTexte 44"/>
          <p:cNvSpPr txBox="1"/>
          <p:nvPr/>
        </p:nvSpPr>
        <p:spPr>
          <a:xfrm>
            <a:off x="10314491" y="1049731"/>
            <a:ext cx="1388269" cy="369332"/>
          </a:xfrm>
          <a:prstGeom prst="rect">
            <a:avLst/>
          </a:prstGeom>
          <a:noFill/>
        </p:spPr>
        <p:txBody>
          <a:bodyPr wrap="square" rtlCol="0">
            <a:spAutoFit/>
          </a:bodyPr>
          <a:lstStyle/>
          <a:p>
            <a:pPr algn="ctr"/>
            <a:r>
              <a:rPr lang="ar-DZ" b="1" dirty="0" smtClean="0">
                <a:latin typeface="Arial" panose="020B0604020202020204" pitchFamily="34" charset="0"/>
                <a:cs typeface="Arial" panose="020B0604020202020204" pitchFamily="34" charset="0"/>
              </a:rPr>
              <a:t>ثمن الاستصناع</a:t>
            </a:r>
            <a:endParaRPr lang="fr-FR" b="1" dirty="0">
              <a:latin typeface="Arial" panose="020B0604020202020204" pitchFamily="34" charset="0"/>
              <a:cs typeface="Arial" panose="020B0604020202020204" pitchFamily="34" charset="0"/>
            </a:endParaRPr>
          </a:p>
        </p:txBody>
      </p:sp>
      <p:sp>
        <p:nvSpPr>
          <p:cNvPr id="55" name="ZoneTexte 54"/>
          <p:cNvSpPr txBox="1"/>
          <p:nvPr/>
        </p:nvSpPr>
        <p:spPr>
          <a:xfrm>
            <a:off x="5431971" y="1826123"/>
            <a:ext cx="2066469" cy="2554545"/>
          </a:xfrm>
          <a:prstGeom prst="rect">
            <a:avLst/>
          </a:prstGeom>
          <a:noFill/>
        </p:spPr>
        <p:txBody>
          <a:bodyPr wrap="square" rtlCol="0">
            <a:spAutoFit/>
          </a:bodyPr>
          <a:lstStyle/>
          <a:p>
            <a:pPr algn="r" rtl="1"/>
            <a:r>
              <a:rPr lang="ar-DZ" sz="1600" b="1" dirty="0" smtClean="0">
                <a:solidFill>
                  <a:schemeClr val="bg1"/>
                </a:solidFill>
                <a:latin typeface="Arial" panose="020B0604020202020204" pitchFamily="34" charset="0"/>
                <a:cs typeface="Arial" panose="020B0604020202020204" pitchFamily="34" charset="0"/>
              </a:rPr>
              <a:t>-   تأجيل ثمن الاستصناع </a:t>
            </a:r>
            <a:endParaRPr lang="ar-DZ" sz="1600" b="1" dirty="0">
              <a:solidFill>
                <a:schemeClr val="bg1"/>
              </a:solidFill>
              <a:latin typeface="Arial" panose="020B0604020202020204" pitchFamily="34" charset="0"/>
              <a:cs typeface="Arial" panose="020B0604020202020204" pitchFamily="34" charset="0"/>
            </a:endParaRPr>
          </a:p>
          <a:p>
            <a:pPr marL="285750" indent="-285750" algn="r" rtl="1">
              <a:buFontTx/>
              <a:buChar char="-"/>
            </a:pPr>
            <a:r>
              <a:rPr lang="ar-DZ" sz="1600" b="1" dirty="0" smtClean="0">
                <a:solidFill>
                  <a:schemeClr val="bg1"/>
                </a:solidFill>
                <a:latin typeface="Arial" panose="020B0604020202020204" pitchFamily="34" charset="0"/>
                <a:cs typeface="Arial" panose="020B0604020202020204" pitchFamily="34" charset="0"/>
              </a:rPr>
              <a:t>تقسيطه لأقساط معلومة بآجال,</a:t>
            </a:r>
          </a:p>
          <a:p>
            <a:pPr marL="285750" indent="-285750" algn="r" rtl="1">
              <a:buFontTx/>
              <a:buChar char="-"/>
            </a:pPr>
            <a:r>
              <a:rPr lang="ar-DZ" sz="1600" b="1" dirty="0" smtClean="0">
                <a:solidFill>
                  <a:schemeClr val="bg1"/>
                </a:solidFill>
                <a:latin typeface="Arial" panose="020B0604020202020204" pitchFamily="34" charset="0"/>
                <a:cs typeface="Arial" panose="020B0604020202020204" pitchFamily="34" charset="0"/>
              </a:rPr>
              <a:t> أو تعجيل دفعة مقدمة وتسديد باقي الثمن على دفعات (يجوز ربط الأقساط بمراحل الإنجاز إذا كانت تلك المراحل منضبطة في العرف ولا ينشأ عنها نزاع,</a:t>
            </a:r>
            <a:endParaRPr lang="fr-FR"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267201"/>
      </p:ext>
    </p:extLst>
  </p:cSld>
  <p:clrMapOvr>
    <a:masterClrMapping/>
  </p:clrMapOvr>
  <mc:AlternateContent xmlns:mc="http://schemas.openxmlformats.org/markup-compatibility/2006" xmlns:p14="http://schemas.microsoft.com/office/powerpoint/2010/main">
    <mc:Choice Requires="p14">
      <p:transition spd="slow" p14:dur="800" advTm="50662">
        <p14:flythrough/>
      </p:transition>
    </mc:Choice>
    <mc:Fallback xmlns="">
      <p:transition spd="slow" advTm="50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ppt_x</p:attrName>
                                        </p:attrNameLst>
                                      </p:cBhvr>
                                      <p:tavLst>
                                        <p:tav tm="0">
                                          <p:val>
                                            <p:strVal val="#ppt_x"/>
                                          </p:val>
                                        </p:tav>
                                        <p:tav tm="100000">
                                          <p:val>
                                            <p:strVal val="#ppt_x"/>
                                          </p:val>
                                        </p:tav>
                                      </p:tavLst>
                                    </p:anim>
                                    <p:anim calcmode="lin" valueType="num">
                                      <p:cBhvr>
                                        <p:cTn id="33" dur="5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2"/>
          <p:cNvSpPr txBox="1">
            <a:spLocks noGrp="1"/>
          </p:cNvSpPr>
          <p:nvPr>
            <p:ph type="sldNum" sz="quarter"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26</a:t>
            </a:fld>
            <a:endParaRPr/>
          </a:p>
        </p:txBody>
      </p:sp>
      <p:pic>
        <p:nvPicPr>
          <p:cNvPr id="162" name="Google Shape;162;p22"/>
          <p:cNvPicPr preferRelativeResize="0"/>
          <p:nvPr/>
        </p:nvPicPr>
        <p:blipFill>
          <a:blip r:embed="rId3">
            <a:alphaModFix/>
          </a:blip>
          <a:stretch>
            <a:fillRect/>
          </a:stretch>
        </p:blipFill>
        <p:spPr>
          <a:xfrm>
            <a:off x="9315983" y="321231"/>
            <a:ext cx="338067" cy="351533"/>
          </a:xfrm>
          <a:prstGeom prst="rect">
            <a:avLst/>
          </a:prstGeom>
          <a:noFill/>
          <a:ln>
            <a:noFill/>
          </a:ln>
        </p:spPr>
      </p:pic>
      <p:cxnSp>
        <p:nvCxnSpPr>
          <p:cNvPr id="163" name="Google Shape;163;p22"/>
          <p:cNvCxnSpPr/>
          <p:nvPr/>
        </p:nvCxnSpPr>
        <p:spPr>
          <a:xfrm rot="16200000" flipH="1">
            <a:off x="3674865" y="890164"/>
            <a:ext cx="2609995" cy="1791240"/>
          </a:xfrm>
          <a:prstGeom prst="bentConnector3">
            <a:avLst>
              <a:gd name="adj1" fmla="val 50000"/>
            </a:avLst>
          </a:prstGeom>
          <a:noFill/>
          <a:ln w="9525" cap="flat" cmpd="sng">
            <a:solidFill>
              <a:schemeClr val="tx2"/>
            </a:solidFill>
            <a:prstDash val="solid"/>
            <a:miter lim="8000"/>
            <a:headEnd type="none" w="sm" len="sm"/>
            <a:tailEnd type="none" w="sm" len="sm"/>
          </a:ln>
        </p:spPr>
      </p:cxnSp>
      <p:cxnSp>
        <p:nvCxnSpPr>
          <p:cNvPr id="166" name="Google Shape;166;p22"/>
          <p:cNvCxnSpPr/>
          <p:nvPr/>
        </p:nvCxnSpPr>
        <p:spPr>
          <a:xfrm rot="5400000" flipH="1" flipV="1">
            <a:off x="1901683" y="890178"/>
            <a:ext cx="2609995" cy="1791210"/>
          </a:xfrm>
          <a:prstGeom prst="bentConnector3">
            <a:avLst>
              <a:gd name="adj1" fmla="val 50000"/>
            </a:avLst>
          </a:prstGeom>
          <a:noFill/>
          <a:ln w="9525" cap="flat" cmpd="sng">
            <a:solidFill>
              <a:schemeClr val="tx2"/>
            </a:solidFill>
            <a:prstDash val="solid"/>
            <a:miter lim="8000"/>
            <a:headEnd type="none" w="sm" len="sm"/>
            <a:tailEnd type="none" w="sm" len="sm"/>
          </a:ln>
        </p:spPr>
      </p:cxnSp>
      <p:cxnSp>
        <p:nvCxnSpPr>
          <p:cNvPr id="168" name="Google Shape;168;p22"/>
          <p:cNvCxnSpPr/>
          <p:nvPr/>
        </p:nvCxnSpPr>
        <p:spPr>
          <a:xfrm rot="16200000" flipH="1">
            <a:off x="1420489" y="2725106"/>
            <a:ext cx="2621967" cy="855271"/>
          </a:xfrm>
          <a:prstGeom prst="bentConnector3">
            <a:avLst>
              <a:gd name="adj1" fmla="val 50000"/>
            </a:avLst>
          </a:prstGeom>
          <a:noFill/>
          <a:ln w="9525" cap="flat" cmpd="sng">
            <a:solidFill>
              <a:schemeClr val="tx2"/>
            </a:solidFill>
            <a:prstDash val="solid"/>
            <a:miter lim="8000"/>
            <a:headEnd type="none" w="sm" len="sm"/>
            <a:tailEnd type="none" w="sm" len="sm"/>
          </a:ln>
        </p:spPr>
      </p:cxnSp>
      <p:cxnSp>
        <p:nvCxnSpPr>
          <p:cNvPr id="170" name="Google Shape;170;p22"/>
          <p:cNvCxnSpPr/>
          <p:nvPr/>
        </p:nvCxnSpPr>
        <p:spPr>
          <a:xfrm rot="5400000" flipH="1" flipV="1">
            <a:off x="697347" y="2577287"/>
            <a:ext cx="2337270" cy="890156"/>
          </a:xfrm>
          <a:prstGeom prst="bentConnector3">
            <a:avLst>
              <a:gd name="adj1" fmla="val 44877"/>
            </a:avLst>
          </a:prstGeom>
          <a:noFill/>
          <a:ln w="9525" cap="flat" cmpd="sng">
            <a:solidFill>
              <a:schemeClr val="tx2"/>
            </a:solidFill>
            <a:prstDash val="solid"/>
            <a:miter lim="8000"/>
            <a:headEnd type="none" w="sm" len="sm"/>
            <a:tailEnd type="none" w="sm" len="sm"/>
          </a:ln>
        </p:spPr>
      </p:cxnSp>
      <p:sp>
        <p:nvSpPr>
          <p:cNvPr id="164" name="Google Shape;164;p22"/>
          <p:cNvSpPr txBox="1"/>
          <p:nvPr/>
        </p:nvSpPr>
        <p:spPr>
          <a:xfrm>
            <a:off x="3322885" y="358964"/>
            <a:ext cx="1558800"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صفة عقد الاستصناع وشروطه</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sp>
        <p:nvSpPr>
          <p:cNvPr id="167" name="Google Shape;167;p22"/>
          <p:cNvSpPr txBox="1"/>
          <p:nvPr/>
        </p:nvSpPr>
        <p:spPr>
          <a:xfrm>
            <a:off x="1532845" y="2149382"/>
            <a:ext cx="1556400"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600" b="1" dirty="0" smtClean="0">
                <a:solidFill>
                  <a:schemeClr val="dk1"/>
                </a:solidFill>
                <a:latin typeface="Arial" panose="020B0604020202020204" pitchFamily="34" charset="0"/>
                <a:ea typeface="Bitter"/>
                <a:cs typeface="Arial" panose="020B0604020202020204" pitchFamily="34" charset="0"/>
                <a:sym typeface="Bitter"/>
              </a:rPr>
              <a:t>لا يجوز</a:t>
            </a:r>
            <a:endParaRPr sz="1600" b="1" dirty="0">
              <a:solidFill>
                <a:schemeClr val="dk1"/>
              </a:solidFill>
              <a:latin typeface="Arial" panose="020B0604020202020204" pitchFamily="34" charset="0"/>
              <a:ea typeface="Bitter"/>
              <a:cs typeface="Arial" panose="020B0604020202020204" pitchFamily="34" charset="0"/>
              <a:sym typeface="Bitter"/>
            </a:endParaRPr>
          </a:p>
        </p:txBody>
      </p:sp>
      <p:sp>
        <p:nvSpPr>
          <p:cNvPr id="165" name="Google Shape;165;p22"/>
          <p:cNvSpPr txBox="1"/>
          <p:nvPr/>
        </p:nvSpPr>
        <p:spPr>
          <a:xfrm>
            <a:off x="5135773" y="2924847"/>
            <a:ext cx="2593084"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لا حاجة إلى إعادة إيجاب وقبول بعد الصنع</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sp>
        <p:nvSpPr>
          <p:cNvPr id="173" name="Google Shape;173;p22"/>
          <p:cNvSpPr txBox="1"/>
          <p:nvPr/>
        </p:nvSpPr>
        <p:spPr>
          <a:xfrm>
            <a:off x="2099338" y="5534842"/>
            <a:ext cx="1410333" cy="1212445"/>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أن يكون طالب الاستصناع هو نفسه الصانع </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sp>
        <p:nvSpPr>
          <p:cNvPr id="175" name="Google Shape;175;p22"/>
          <p:cNvSpPr txBox="1"/>
          <p:nvPr/>
        </p:nvSpPr>
        <p:spPr>
          <a:xfrm>
            <a:off x="200552" y="5534842"/>
            <a:ext cx="1332293" cy="1192528"/>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أن يكون الصانع جهة مملوكة للمستصنع بنسبة الثلث فأكثر</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sp>
        <p:nvSpPr>
          <p:cNvPr id="169" name="Google Shape;169;p22"/>
          <p:cNvSpPr txBox="1"/>
          <p:nvPr/>
        </p:nvSpPr>
        <p:spPr>
          <a:xfrm>
            <a:off x="2415792" y="4136206"/>
            <a:ext cx="1556400"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اشتراط الصانع البراءة من العيوب</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sp>
        <p:nvSpPr>
          <p:cNvPr id="171" name="Google Shape;171;p22"/>
          <p:cNvSpPr txBox="1"/>
          <p:nvPr/>
        </p:nvSpPr>
        <p:spPr>
          <a:xfrm>
            <a:off x="200552" y="4137293"/>
            <a:ext cx="1898787" cy="627600"/>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أن تتم عقود وإجراءات الاستصناع بصورة تجعل العملية تشبه التمويل الربوي  </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sp>
        <p:nvSpPr>
          <p:cNvPr id="35" name="Google Shape;173;p22"/>
          <p:cNvSpPr txBox="1"/>
          <p:nvPr/>
        </p:nvSpPr>
        <p:spPr>
          <a:xfrm>
            <a:off x="3906544" y="5534842"/>
            <a:ext cx="1556400" cy="1192528"/>
          </a:xfrm>
          <a:prstGeom prst="rect">
            <a:avLst/>
          </a:prstGeom>
          <a:solidFill>
            <a:schemeClr val="accent1"/>
          </a:solidFill>
          <a:ln>
            <a:noFill/>
          </a:ln>
          <a:effectLst>
            <a:outerShdw blurRad="28575" dist="19050" dir="2760000" algn="bl" rotWithShape="0">
              <a:schemeClr val="dk1">
                <a:alpha val="75000"/>
              </a:schemeClr>
            </a:outerShdw>
          </a:effectLst>
        </p:spPr>
        <p:txBody>
          <a:bodyPr spcFirstLastPara="1" wrap="square" lIns="121900" tIns="121900" rIns="121900" bIns="121900" anchor="ctr" anchorCtr="0">
            <a:noAutofit/>
          </a:bodyPr>
          <a:lstStyle/>
          <a:p>
            <a:pPr algn="ctr"/>
            <a:r>
              <a:rPr lang="ar-DZ" sz="1333" b="1" dirty="0" smtClean="0">
                <a:solidFill>
                  <a:schemeClr val="dk1"/>
                </a:solidFill>
                <a:latin typeface="Arial" panose="020B0604020202020204" pitchFamily="34" charset="0"/>
                <a:ea typeface="Bitter"/>
                <a:cs typeface="Arial" panose="020B0604020202020204" pitchFamily="34" charset="0"/>
                <a:sym typeface="Bitter"/>
              </a:rPr>
              <a:t>التواطؤ على شراء المؤسسة من الصانع مصنوعات أو معدات بثمن حال وبيعها إليه بثمن مؤجل أزيد  </a:t>
            </a:r>
            <a:endParaRPr sz="1333" b="1" dirty="0">
              <a:solidFill>
                <a:schemeClr val="dk1"/>
              </a:solidFill>
              <a:latin typeface="Arial" panose="020B0604020202020204" pitchFamily="34" charset="0"/>
              <a:ea typeface="Bitter"/>
              <a:cs typeface="Arial" panose="020B0604020202020204" pitchFamily="34" charset="0"/>
              <a:sym typeface="Bitter"/>
            </a:endParaRPr>
          </a:p>
        </p:txBody>
      </p:sp>
      <p:cxnSp>
        <p:nvCxnSpPr>
          <p:cNvPr id="28" name="Connecteur droit 27"/>
          <p:cNvCxnSpPr>
            <a:endCxn id="173" idx="0"/>
          </p:cNvCxnSpPr>
          <p:nvPr/>
        </p:nvCxnSpPr>
        <p:spPr>
          <a:xfrm>
            <a:off x="1420904" y="4763806"/>
            <a:ext cx="1383601" cy="77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827314" y="4763806"/>
            <a:ext cx="593590" cy="77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a:endCxn id="35" idx="0"/>
          </p:cNvCxnSpPr>
          <p:nvPr/>
        </p:nvCxnSpPr>
        <p:spPr>
          <a:xfrm>
            <a:off x="1420904" y="4763806"/>
            <a:ext cx="3263840" cy="7710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140792"/>
      </p:ext>
    </p:extLst>
  </p:cSld>
  <p:clrMapOvr>
    <a:masterClrMapping/>
  </p:clrMapOvr>
  <mc:AlternateContent xmlns:mc="http://schemas.openxmlformats.org/markup-compatibility/2006" xmlns:p14="http://schemas.microsoft.com/office/powerpoint/2010/main">
    <mc:Choice Requires="p14">
      <p:transition spd="slow" p14:dur="2000" advTm="61416"/>
    </mc:Choice>
    <mc:Fallback xmlns="">
      <p:transition spd="slow" advTm="6141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xmlns="" id="{0AE99E0F-B17C-41C1-90A4-233A63C69137}"/>
              </a:ext>
            </a:extLst>
          </p:cNvPr>
          <p:cNvSpPr/>
          <p:nvPr/>
        </p:nvSpPr>
        <p:spPr>
          <a:xfrm>
            <a:off x="0" y="0"/>
            <a:ext cx="6096000" cy="6858001"/>
          </a:xfrm>
          <a:custGeom>
            <a:avLst/>
            <a:gdLst>
              <a:gd name="connsiteX0" fmla="*/ 0 w 6640288"/>
              <a:gd name="connsiteY0" fmla="*/ 0 h 6858001"/>
              <a:gd name="connsiteX1" fmla="*/ 1447800 w 6640288"/>
              <a:gd name="connsiteY1" fmla="*/ 0 h 6858001"/>
              <a:gd name="connsiteX2" fmla="*/ 1447800 w 6640288"/>
              <a:gd name="connsiteY2" fmla="*/ 1 h 6858001"/>
              <a:gd name="connsiteX3" fmla="*/ 6640288 w 6640288"/>
              <a:gd name="connsiteY3" fmla="*/ 1 h 6858001"/>
              <a:gd name="connsiteX4" fmla="*/ 1447800 w 6640288"/>
              <a:gd name="connsiteY4" fmla="*/ 6829369 h 6858001"/>
              <a:gd name="connsiteX5" fmla="*/ 1447800 w 6640288"/>
              <a:gd name="connsiteY5" fmla="*/ 6858000 h 6858001"/>
              <a:gd name="connsiteX6" fmla="*/ 1426031 w 6640288"/>
              <a:gd name="connsiteY6" fmla="*/ 6858000 h 6858001"/>
              <a:gd name="connsiteX7" fmla="*/ 1426031 w 6640288"/>
              <a:gd name="connsiteY7" fmla="*/ 6858001 h 6858001"/>
              <a:gd name="connsiteX8" fmla="*/ 1426031 w 6640288"/>
              <a:gd name="connsiteY8" fmla="*/ 6858000 h 6858001"/>
              <a:gd name="connsiteX9" fmla="*/ 0 w 6640288"/>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0288" h="6858001">
                <a:moveTo>
                  <a:pt x="0" y="0"/>
                </a:moveTo>
                <a:lnTo>
                  <a:pt x="1447800" y="0"/>
                </a:lnTo>
                <a:lnTo>
                  <a:pt x="1447800" y="1"/>
                </a:lnTo>
                <a:lnTo>
                  <a:pt x="6640288" y="1"/>
                </a:lnTo>
                <a:lnTo>
                  <a:pt x="1447800" y="6829369"/>
                </a:lnTo>
                <a:lnTo>
                  <a:pt x="1447800" y="6858000"/>
                </a:lnTo>
                <a:lnTo>
                  <a:pt x="1426031" y="6858000"/>
                </a:lnTo>
                <a:lnTo>
                  <a:pt x="1426031" y="6858001"/>
                </a:lnTo>
                <a:lnTo>
                  <a:pt x="1426031" y="6858000"/>
                </a:lnTo>
                <a:lnTo>
                  <a:pt x="0" y="6858000"/>
                </a:lnTo>
                <a:close/>
              </a:path>
            </a:pathLst>
          </a:cu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cxnSp>
        <p:nvCxnSpPr>
          <p:cNvPr id="49" name="موصل: على شكل مرفق 48">
            <a:extLst>
              <a:ext uri="{FF2B5EF4-FFF2-40B4-BE49-F238E27FC236}">
                <a16:creationId xmlns:a16="http://schemas.microsoft.com/office/drawing/2014/main" xmlns="" id="{64F40943-91B8-457C-B31B-C4C10C2FE204}"/>
              </a:ext>
            </a:extLst>
          </p:cNvPr>
          <p:cNvCxnSpPr>
            <a:cxnSpLocks/>
            <a:stCxn id="9" idx="6"/>
            <a:endCxn id="19" idx="1"/>
          </p:cNvCxnSpPr>
          <p:nvPr/>
        </p:nvCxnSpPr>
        <p:spPr>
          <a:xfrm>
            <a:off x="2590799" y="5519057"/>
            <a:ext cx="587828" cy="734785"/>
          </a:xfrm>
          <a:prstGeom prst="bentConnector3">
            <a:avLst/>
          </a:prstGeom>
          <a:ln w="28575">
            <a:solidFill>
              <a:srgbClr val="073B4C"/>
            </a:solidFill>
          </a:ln>
        </p:spPr>
        <p:style>
          <a:lnRef idx="1">
            <a:schemeClr val="accent1"/>
          </a:lnRef>
          <a:fillRef idx="0">
            <a:schemeClr val="accent1"/>
          </a:fillRef>
          <a:effectRef idx="0">
            <a:schemeClr val="accent1"/>
          </a:effectRef>
          <a:fontRef idx="minor">
            <a:schemeClr val="tx1"/>
          </a:fontRef>
        </p:style>
      </p:cxnSp>
      <p:cxnSp>
        <p:nvCxnSpPr>
          <p:cNvPr id="51" name="موصل: على شكل مرفق 50">
            <a:extLst>
              <a:ext uri="{FF2B5EF4-FFF2-40B4-BE49-F238E27FC236}">
                <a16:creationId xmlns:a16="http://schemas.microsoft.com/office/drawing/2014/main" xmlns="" id="{27E009AB-7294-42DA-8E7C-DD00EF0559A1}"/>
              </a:ext>
            </a:extLst>
          </p:cNvPr>
          <p:cNvCxnSpPr>
            <a:cxnSpLocks/>
            <a:stCxn id="11" idx="6"/>
            <a:endCxn id="20" idx="1"/>
          </p:cNvCxnSpPr>
          <p:nvPr/>
        </p:nvCxnSpPr>
        <p:spPr>
          <a:xfrm>
            <a:off x="3331027" y="4484914"/>
            <a:ext cx="576943" cy="600074"/>
          </a:xfrm>
          <a:prstGeom prst="bentConnector3">
            <a:avLst/>
          </a:prstGeom>
          <a:ln w="28575">
            <a:solidFill>
              <a:srgbClr val="118AB2"/>
            </a:solidFill>
          </a:ln>
        </p:spPr>
        <p:style>
          <a:lnRef idx="1">
            <a:schemeClr val="accent1"/>
          </a:lnRef>
          <a:fillRef idx="0">
            <a:schemeClr val="accent1"/>
          </a:fillRef>
          <a:effectRef idx="0">
            <a:schemeClr val="accent1"/>
          </a:effectRef>
          <a:fontRef idx="minor">
            <a:schemeClr val="tx1"/>
          </a:fontRef>
        </p:style>
      </p:cxnSp>
      <p:cxnSp>
        <p:nvCxnSpPr>
          <p:cNvPr id="54" name="موصل: على شكل مرفق 53">
            <a:extLst>
              <a:ext uri="{FF2B5EF4-FFF2-40B4-BE49-F238E27FC236}">
                <a16:creationId xmlns:a16="http://schemas.microsoft.com/office/drawing/2014/main" xmlns="" id="{339BAA6F-513E-4C76-B4EB-8660F015906F}"/>
              </a:ext>
            </a:extLst>
          </p:cNvPr>
          <p:cNvCxnSpPr>
            <a:cxnSpLocks/>
            <a:stCxn id="13" idx="6"/>
            <a:endCxn id="21" idx="1"/>
          </p:cNvCxnSpPr>
          <p:nvPr/>
        </p:nvCxnSpPr>
        <p:spPr>
          <a:xfrm>
            <a:off x="4071255" y="3461657"/>
            <a:ext cx="566058" cy="454478"/>
          </a:xfrm>
          <a:prstGeom prst="bentConnector3">
            <a:avLst>
              <a:gd name="adj1" fmla="val 50000"/>
            </a:avLst>
          </a:prstGeom>
          <a:ln w="28575">
            <a:solidFill>
              <a:srgbClr val="06D6A0"/>
            </a:solidFill>
          </a:ln>
        </p:spPr>
        <p:style>
          <a:lnRef idx="1">
            <a:schemeClr val="accent1"/>
          </a:lnRef>
          <a:fillRef idx="0">
            <a:schemeClr val="accent1"/>
          </a:fillRef>
          <a:effectRef idx="0">
            <a:schemeClr val="accent1"/>
          </a:effectRef>
          <a:fontRef idx="minor">
            <a:schemeClr val="tx1"/>
          </a:fontRef>
        </p:style>
      </p:cxnSp>
      <p:cxnSp>
        <p:nvCxnSpPr>
          <p:cNvPr id="57" name="موصل: على شكل مرفق 56">
            <a:extLst>
              <a:ext uri="{FF2B5EF4-FFF2-40B4-BE49-F238E27FC236}">
                <a16:creationId xmlns:a16="http://schemas.microsoft.com/office/drawing/2014/main" xmlns="" id="{25BB9C54-7115-4EEC-A788-72974CBD94CB}"/>
              </a:ext>
            </a:extLst>
          </p:cNvPr>
          <p:cNvCxnSpPr>
            <a:cxnSpLocks/>
            <a:stCxn id="15" idx="6"/>
            <a:endCxn id="22" idx="1"/>
          </p:cNvCxnSpPr>
          <p:nvPr/>
        </p:nvCxnSpPr>
        <p:spPr>
          <a:xfrm>
            <a:off x="4811483" y="2438400"/>
            <a:ext cx="555173" cy="308882"/>
          </a:xfrm>
          <a:prstGeom prst="bentConnector3">
            <a:avLst>
              <a:gd name="adj1" fmla="val 50000"/>
            </a:avLst>
          </a:prstGeom>
          <a:ln w="28575">
            <a:solidFill>
              <a:srgbClr val="FFC137"/>
            </a:solidFill>
          </a:ln>
        </p:spPr>
        <p:style>
          <a:lnRef idx="1">
            <a:schemeClr val="accent1"/>
          </a:lnRef>
          <a:fillRef idx="0">
            <a:schemeClr val="accent1"/>
          </a:fillRef>
          <a:effectRef idx="0">
            <a:schemeClr val="accent1"/>
          </a:effectRef>
          <a:fontRef idx="minor">
            <a:schemeClr val="tx1"/>
          </a:fontRef>
        </p:style>
      </p:cxnSp>
      <p:cxnSp>
        <p:nvCxnSpPr>
          <p:cNvPr id="60" name="موصل: على شكل مرفق 59">
            <a:extLst>
              <a:ext uri="{FF2B5EF4-FFF2-40B4-BE49-F238E27FC236}">
                <a16:creationId xmlns:a16="http://schemas.microsoft.com/office/drawing/2014/main" xmlns="" id="{E4350161-BBE0-4646-877E-5B11BB62E86C}"/>
              </a:ext>
            </a:extLst>
          </p:cNvPr>
          <p:cNvCxnSpPr>
            <a:cxnSpLocks/>
            <a:stCxn id="17" idx="6"/>
            <a:endCxn id="23" idx="1"/>
          </p:cNvCxnSpPr>
          <p:nvPr/>
        </p:nvCxnSpPr>
        <p:spPr>
          <a:xfrm>
            <a:off x="5551711" y="1284515"/>
            <a:ext cx="544289" cy="293914"/>
          </a:xfrm>
          <a:prstGeom prst="bentConnector3">
            <a:avLst>
              <a:gd name="adj1" fmla="val 50000"/>
            </a:avLst>
          </a:prstGeom>
          <a:ln w="28575">
            <a:solidFill>
              <a:srgbClr val="EF476F"/>
            </a:solidFill>
          </a:ln>
        </p:spPr>
        <p:style>
          <a:lnRef idx="1">
            <a:schemeClr val="accent1"/>
          </a:lnRef>
          <a:fillRef idx="0">
            <a:schemeClr val="accent1"/>
          </a:fillRef>
          <a:effectRef idx="0">
            <a:schemeClr val="accent1"/>
          </a:effectRef>
          <a:fontRef idx="minor">
            <a:schemeClr val="tx1"/>
          </a:fontRef>
        </p:style>
      </p:cxnSp>
      <p:grpSp>
        <p:nvGrpSpPr>
          <p:cNvPr id="85" name="مجموعة 84">
            <a:extLst>
              <a:ext uri="{FF2B5EF4-FFF2-40B4-BE49-F238E27FC236}">
                <a16:creationId xmlns:a16="http://schemas.microsoft.com/office/drawing/2014/main" xmlns="" id="{7E087C2B-7C2D-4043-9069-E280C78955F6}"/>
              </a:ext>
            </a:extLst>
          </p:cNvPr>
          <p:cNvGrpSpPr/>
          <p:nvPr/>
        </p:nvGrpSpPr>
        <p:grpSpPr>
          <a:xfrm>
            <a:off x="6096000" y="1115786"/>
            <a:ext cx="5442859" cy="925286"/>
            <a:chOff x="6096000" y="1115786"/>
            <a:chExt cx="5442859" cy="925286"/>
          </a:xfrm>
        </p:grpSpPr>
        <p:sp>
          <p:nvSpPr>
            <p:cNvPr id="23" name="مستطيل: زوايا مستديرة 22">
              <a:extLst>
                <a:ext uri="{FF2B5EF4-FFF2-40B4-BE49-F238E27FC236}">
                  <a16:creationId xmlns:a16="http://schemas.microsoft.com/office/drawing/2014/main" xmlns="" id="{7E4121B3-3897-4A40-AA66-82E56B4B875B}"/>
                </a:ext>
              </a:extLst>
            </p:cNvPr>
            <p:cNvSpPr/>
            <p:nvPr/>
          </p:nvSpPr>
          <p:spPr>
            <a:xfrm>
              <a:off x="6096000" y="1115786"/>
              <a:ext cx="5442859" cy="925286"/>
            </a:xfrm>
            <a:prstGeom prst="roundRect">
              <a:avLst>
                <a:gd name="adj" fmla="val 50000"/>
              </a:avLst>
            </a:prstGeom>
            <a:solidFill>
              <a:srgbClr val="EF476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شكل بيضاوي 32">
              <a:extLst>
                <a:ext uri="{FF2B5EF4-FFF2-40B4-BE49-F238E27FC236}">
                  <a16:creationId xmlns:a16="http://schemas.microsoft.com/office/drawing/2014/main" xmlns="" id="{24C868F1-68AC-4375-ABFB-9C0E8516708A}"/>
                </a:ext>
              </a:extLst>
            </p:cNvPr>
            <p:cNvSpPr/>
            <p:nvPr/>
          </p:nvSpPr>
          <p:spPr>
            <a:xfrm>
              <a:off x="10678883" y="1208315"/>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رسم 46" descr="حوسبة السحابة">
              <a:extLst>
                <a:ext uri="{FF2B5EF4-FFF2-40B4-BE49-F238E27FC236}">
                  <a16:creationId xmlns:a16="http://schemas.microsoft.com/office/drawing/2014/main" xmlns="" id="{0A17262E-1CC2-4AAD-BDE7-5EB091EA26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66611" y="1296043"/>
              <a:ext cx="564771" cy="564771"/>
            </a:xfrm>
            <a:prstGeom prst="rect">
              <a:avLst/>
            </a:prstGeom>
          </p:spPr>
        </p:pic>
        <p:sp>
          <p:nvSpPr>
            <p:cNvPr id="65" name="مربع نص 64">
              <a:extLst>
                <a:ext uri="{FF2B5EF4-FFF2-40B4-BE49-F238E27FC236}">
                  <a16:creationId xmlns:a16="http://schemas.microsoft.com/office/drawing/2014/main" xmlns="" id="{1F611E8F-3BEF-4D7D-8A49-75893C587BC2}"/>
                </a:ext>
              </a:extLst>
            </p:cNvPr>
            <p:cNvSpPr txBox="1"/>
            <p:nvPr/>
          </p:nvSpPr>
          <p:spPr>
            <a:xfrm>
              <a:off x="6536877" y="1242257"/>
              <a:ext cx="4038590" cy="584775"/>
            </a:xfrm>
            <a:prstGeom prst="rect">
              <a:avLst/>
            </a:prstGeom>
            <a:noFill/>
          </p:spPr>
          <p:txBody>
            <a:bodyPr wrap="square" rtlCol="0">
              <a:spAutoFit/>
            </a:bodyPr>
            <a:lstStyle/>
            <a:p>
              <a:pPr algn="ctr"/>
              <a:r>
                <a:rPr lang="ar-DZ"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يجوز أن يشترط في عقد الاستصناع أن يتم الصنع من المؤسسة نفسها</a:t>
              </a:r>
              <a:endParaRPr lang="fr-F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6" name="مجموعة 85">
            <a:extLst>
              <a:ext uri="{FF2B5EF4-FFF2-40B4-BE49-F238E27FC236}">
                <a16:creationId xmlns:a16="http://schemas.microsoft.com/office/drawing/2014/main" xmlns="" id="{561B8BDB-EAAA-404E-A5B7-226FEA9FB491}"/>
              </a:ext>
            </a:extLst>
          </p:cNvPr>
          <p:cNvGrpSpPr/>
          <p:nvPr/>
        </p:nvGrpSpPr>
        <p:grpSpPr>
          <a:xfrm>
            <a:off x="5366656" y="2284639"/>
            <a:ext cx="5442859" cy="925286"/>
            <a:chOff x="5366656" y="2284639"/>
            <a:chExt cx="5442859" cy="925286"/>
          </a:xfrm>
        </p:grpSpPr>
        <p:sp>
          <p:nvSpPr>
            <p:cNvPr id="22" name="مستطيل: زوايا مستديرة 21">
              <a:extLst>
                <a:ext uri="{FF2B5EF4-FFF2-40B4-BE49-F238E27FC236}">
                  <a16:creationId xmlns:a16="http://schemas.microsoft.com/office/drawing/2014/main" xmlns="" id="{34A3656A-82C0-406F-A7EC-45EA3D2E16BB}"/>
                </a:ext>
              </a:extLst>
            </p:cNvPr>
            <p:cNvSpPr/>
            <p:nvPr/>
          </p:nvSpPr>
          <p:spPr>
            <a:xfrm>
              <a:off x="5366656" y="2284639"/>
              <a:ext cx="5442859" cy="925286"/>
            </a:xfrm>
            <a:prstGeom prst="roundRect">
              <a:avLst>
                <a:gd name="adj" fmla="val 50000"/>
              </a:avLst>
            </a:prstGeom>
            <a:solidFill>
              <a:srgbClr val="FFC137"/>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شكل بيضاوي 33">
              <a:extLst>
                <a:ext uri="{FF2B5EF4-FFF2-40B4-BE49-F238E27FC236}">
                  <a16:creationId xmlns:a16="http://schemas.microsoft.com/office/drawing/2014/main" xmlns="" id="{2B887326-C24E-4FF3-866C-64A9B8E2A214}"/>
                </a:ext>
              </a:extLst>
            </p:cNvPr>
            <p:cNvSpPr/>
            <p:nvPr/>
          </p:nvSpPr>
          <p:spPr>
            <a:xfrm>
              <a:off x="9938655" y="2377168"/>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رسم 44" descr="كاميرا">
              <a:extLst>
                <a:ext uri="{FF2B5EF4-FFF2-40B4-BE49-F238E27FC236}">
                  <a16:creationId xmlns:a16="http://schemas.microsoft.com/office/drawing/2014/main" xmlns="" id="{0B75C5BE-1464-4580-8F3A-BD7BEEB9E8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025739" y="2438400"/>
              <a:ext cx="564771" cy="564771"/>
            </a:xfrm>
            <a:prstGeom prst="rect">
              <a:avLst/>
            </a:prstGeom>
          </p:spPr>
        </p:pic>
        <p:sp>
          <p:nvSpPr>
            <p:cNvPr id="67" name="مربع نص 66">
              <a:extLst>
                <a:ext uri="{FF2B5EF4-FFF2-40B4-BE49-F238E27FC236}">
                  <a16:creationId xmlns:a16="http://schemas.microsoft.com/office/drawing/2014/main" xmlns="" id="{A7C90598-03EA-4AAB-8C71-C61C33694E7B}"/>
                </a:ext>
              </a:extLst>
            </p:cNvPr>
            <p:cNvSpPr txBox="1"/>
            <p:nvPr/>
          </p:nvSpPr>
          <p:spPr>
            <a:xfrm>
              <a:off x="5802090" y="2309423"/>
              <a:ext cx="3712020" cy="584775"/>
            </a:xfrm>
            <a:prstGeom prst="rect">
              <a:avLst/>
            </a:prstGeom>
            <a:noFill/>
          </p:spPr>
          <p:txBody>
            <a:bodyPr wrap="square" rtlCol="0">
              <a:spAutoFit/>
            </a:bodyPr>
            <a:lstStyle/>
            <a:p>
              <a:pPr algn="ctr"/>
              <a:r>
                <a:rPr lang="ar-DZ"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يختص المستصنع بالمواد القائمة لدى الصانع لإنجاز الصنع </a:t>
              </a:r>
              <a:endParaRPr lang="fr-F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7" name="مجموعة 86">
            <a:extLst>
              <a:ext uri="{FF2B5EF4-FFF2-40B4-BE49-F238E27FC236}">
                <a16:creationId xmlns:a16="http://schemas.microsoft.com/office/drawing/2014/main" xmlns="" id="{54D04DEA-4AD4-4B26-8C0F-AFF5EF7061B6}"/>
              </a:ext>
            </a:extLst>
          </p:cNvPr>
          <p:cNvGrpSpPr/>
          <p:nvPr/>
        </p:nvGrpSpPr>
        <p:grpSpPr>
          <a:xfrm>
            <a:off x="4637313" y="3453492"/>
            <a:ext cx="5442859" cy="925286"/>
            <a:chOff x="4637313" y="3453492"/>
            <a:chExt cx="5442859" cy="925286"/>
          </a:xfrm>
        </p:grpSpPr>
        <p:sp>
          <p:nvSpPr>
            <p:cNvPr id="21" name="مستطيل: زوايا مستديرة 20">
              <a:extLst>
                <a:ext uri="{FF2B5EF4-FFF2-40B4-BE49-F238E27FC236}">
                  <a16:creationId xmlns:a16="http://schemas.microsoft.com/office/drawing/2014/main" xmlns="" id="{A21BB815-CCAF-4F3C-AE50-3C53F9AF76FF}"/>
                </a:ext>
              </a:extLst>
            </p:cNvPr>
            <p:cNvSpPr/>
            <p:nvPr/>
          </p:nvSpPr>
          <p:spPr>
            <a:xfrm>
              <a:off x="4637313" y="3453492"/>
              <a:ext cx="5442859" cy="925286"/>
            </a:xfrm>
            <a:prstGeom prst="roundRect">
              <a:avLst>
                <a:gd name="adj" fmla="val 50000"/>
              </a:avLst>
            </a:prstGeom>
            <a:solidFill>
              <a:srgbClr val="06D6A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شكل بيضاوي 34">
              <a:extLst>
                <a:ext uri="{FF2B5EF4-FFF2-40B4-BE49-F238E27FC236}">
                  <a16:creationId xmlns:a16="http://schemas.microsoft.com/office/drawing/2014/main" xmlns="" id="{F7451817-9A96-42C8-93C1-B232AE9405D2}"/>
                </a:ext>
              </a:extLst>
            </p:cNvPr>
            <p:cNvSpPr/>
            <p:nvPr/>
          </p:nvSpPr>
          <p:spPr>
            <a:xfrm>
              <a:off x="9220199" y="3546021"/>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رسم 42" descr="معالج">
              <a:extLst>
                <a:ext uri="{FF2B5EF4-FFF2-40B4-BE49-F238E27FC236}">
                  <a16:creationId xmlns:a16="http://schemas.microsoft.com/office/drawing/2014/main" xmlns="" id="{040787AA-8661-4842-A44A-F3D9BBED5D3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292888" y="3633749"/>
              <a:ext cx="564771" cy="564771"/>
            </a:xfrm>
            <a:prstGeom prst="rect">
              <a:avLst/>
            </a:prstGeom>
          </p:spPr>
        </p:pic>
        <p:sp>
          <p:nvSpPr>
            <p:cNvPr id="69" name="مربع نص 68">
              <a:extLst>
                <a:ext uri="{FF2B5EF4-FFF2-40B4-BE49-F238E27FC236}">
                  <a16:creationId xmlns:a16="http://schemas.microsoft.com/office/drawing/2014/main" xmlns="" id="{E9A4D1CE-7EA6-4D35-A755-E7AB774F9669}"/>
                </a:ext>
              </a:extLst>
            </p:cNvPr>
            <p:cNvSpPr txBox="1"/>
            <p:nvPr/>
          </p:nvSpPr>
          <p:spPr>
            <a:xfrm>
              <a:off x="5246916" y="3692791"/>
              <a:ext cx="3624934" cy="338554"/>
            </a:xfrm>
            <a:prstGeom prst="rect">
              <a:avLst/>
            </a:prstGeom>
            <a:noFill/>
          </p:spPr>
          <p:txBody>
            <a:bodyPr wrap="square" rtlCol="0">
              <a:spAutoFit/>
            </a:bodyPr>
            <a:lstStyle/>
            <a:p>
              <a:r>
                <a:rPr lang="ar-DZ"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يجوز أن يكون محل الاستصناع شيئا معينا بذاته </a:t>
              </a:r>
              <a:endParaRPr lang="fr-F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8" name="مجموعة 87">
            <a:extLst>
              <a:ext uri="{FF2B5EF4-FFF2-40B4-BE49-F238E27FC236}">
                <a16:creationId xmlns:a16="http://schemas.microsoft.com/office/drawing/2014/main" xmlns="" id="{61A399FE-0176-47A4-8E02-FBB612FC6A17}"/>
              </a:ext>
            </a:extLst>
          </p:cNvPr>
          <p:cNvGrpSpPr/>
          <p:nvPr/>
        </p:nvGrpSpPr>
        <p:grpSpPr>
          <a:xfrm>
            <a:off x="3907970" y="4622345"/>
            <a:ext cx="5442859" cy="925286"/>
            <a:chOff x="3907970" y="4622345"/>
            <a:chExt cx="5442859" cy="925286"/>
          </a:xfrm>
        </p:grpSpPr>
        <p:sp>
          <p:nvSpPr>
            <p:cNvPr id="20" name="مستطيل: زوايا مستديرة 19">
              <a:extLst>
                <a:ext uri="{FF2B5EF4-FFF2-40B4-BE49-F238E27FC236}">
                  <a16:creationId xmlns:a16="http://schemas.microsoft.com/office/drawing/2014/main" xmlns="" id="{CFAB66BB-21D2-4A39-A3E6-9E6F114491EF}"/>
                </a:ext>
              </a:extLst>
            </p:cNvPr>
            <p:cNvSpPr/>
            <p:nvPr/>
          </p:nvSpPr>
          <p:spPr>
            <a:xfrm>
              <a:off x="3907970" y="4622345"/>
              <a:ext cx="5442859" cy="925286"/>
            </a:xfrm>
            <a:prstGeom prst="roundRect">
              <a:avLst>
                <a:gd name="adj" fmla="val 50000"/>
              </a:avLst>
            </a:prstGeom>
            <a:solidFill>
              <a:srgbClr val="118AB2"/>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شكل بيضاوي 35">
              <a:extLst>
                <a:ext uri="{FF2B5EF4-FFF2-40B4-BE49-F238E27FC236}">
                  <a16:creationId xmlns:a16="http://schemas.microsoft.com/office/drawing/2014/main" xmlns="" id="{39F2496D-0CB3-45F7-9DE5-F43D51B6B37E}"/>
                </a:ext>
              </a:extLst>
            </p:cNvPr>
            <p:cNvSpPr/>
            <p:nvPr/>
          </p:nvSpPr>
          <p:spPr>
            <a:xfrm>
              <a:off x="8490858" y="4714874"/>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رسم 40" descr="كمبيوتر">
              <a:extLst>
                <a:ext uri="{FF2B5EF4-FFF2-40B4-BE49-F238E27FC236}">
                  <a16:creationId xmlns:a16="http://schemas.microsoft.com/office/drawing/2014/main" xmlns="" id="{541DC128-D7F8-4866-AD8D-BC45EC46AA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1486" y="4802602"/>
              <a:ext cx="564771" cy="564771"/>
            </a:xfrm>
            <a:prstGeom prst="rect">
              <a:avLst/>
            </a:prstGeom>
          </p:spPr>
        </p:pic>
        <p:sp>
          <p:nvSpPr>
            <p:cNvPr id="71" name="مربع نص 70">
              <a:extLst>
                <a:ext uri="{FF2B5EF4-FFF2-40B4-BE49-F238E27FC236}">
                  <a16:creationId xmlns:a16="http://schemas.microsoft.com/office/drawing/2014/main" xmlns="" id="{032E3661-A10B-4A04-938D-6477199694D7}"/>
                </a:ext>
              </a:extLst>
            </p:cNvPr>
            <p:cNvSpPr txBox="1"/>
            <p:nvPr/>
          </p:nvSpPr>
          <p:spPr>
            <a:xfrm>
              <a:off x="5083631" y="4827777"/>
              <a:ext cx="3472541" cy="369332"/>
            </a:xfrm>
            <a:prstGeom prst="rect">
              <a:avLst/>
            </a:prstGeom>
            <a:noFill/>
          </p:spPr>
          <p:txBody>
            <a:bodyPr wrap="square" rtlCol="0">
              <a:spAutoFit/>
            </a:bodyPr>
            <a:lstStyle/>
            <a:p>
              <a:r>
                <a:rPr lang="ar-DZ"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مما ينضبط بالوصف</a:t>
              </a:r>
              <a:endParaRPr lang="fr-F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9" name="مجموعة 88">
            <a:extLst>
              <a:ext uri="{FF2B5EF4-FFF2-40B4-BE49-F238E27FC236}">
                <a16:creationId xmlns:a16="http://schemas.microsoft.com/office/drawing/2014/main" xmlns="" id="{5C15E747-0A14-40B4-82CC-976600A9084A}"/>
              </a:ext>
            </a:extLst>
          </p:cNvPr>
          <p:cNvGrpSpPr/>
          <p:nvPr/>
        </p:nvGrpSpPr>
        <p:grpSpPr>
          <a:xfrm>
            <a:off x="3178627" y="5791199"/>
            <a:ext cx="5442859" cy="925286"/>
            <a:chOff x="3178627" y="5791199"/>
            <a:chExt cx="5442859" cy="925286"/>
          </a:xfrm>
        </p:grpSpPr>
        <p:sp>
          <p:nvSpPr>
            <p:cNvPr id="19" name="مستطيل: زوايا مستديرة 18">
              <a:extLst>
                <a:ext uri="{FF2B5EF4-FFF2-40B4-BE49-F238E27FC236}">
                  <a16:creationId xmlns:a16="http://schemas.microsoft.com/office/drawing/2014/main" xmlns="" id="{158EDA34-CD38-4DAB-98FC-47EEE84D8643}"/>
                </a:ext>
              </a:extLst>
            </p:cNvPr>
            <p:cNvSpPr/>
            <p:nvPr/>
          </p:nvSpPr>
          <p:spPr>
            <a:xfrm>
              <a:off x="3178627" y="5791199"/>
              <a:ext cx="5442859" cy="925286"/>
            </a:xfrm>
            <a:prstGeom prst="roundRect">
              <a:avLst>
                <a:gd name="adj" fmla="val 50000"/>
              </a:avLst>
            </a:prstGeom>
            <a:solidFill>
              <a:srgbClr val="073B4C"/>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شكل بيضاوي 36">
              <a:extLst>
                <a:ext uri="{FF2B5EF4-FFF2-40B4-BE49-F238E27FC236}">
                  <a16:creationId xmlns:a16="http://schemas.microsoft.com/office/drawing/2014/main" xmlns="" id="{8D7BAA59-BD4C-418F-9A97-9998AE0ECDF6}"/>
                </a:ext>
              </a:extLst>
            </p:cNvPr>
            <p:cNvSpPr/>
            <p:nvPr/>
          </p:nvSpPr>
          <p:spPr>
            <a:xfrm>
              <a:off x="7783286" y="5883728"/>
              <a:ext cx="740228" cy="7402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رسم 38" descr="كاميرا مراقبة">
              <a:extLst>
                <a:ext uri="{FF2B5EF4-FFF2-40B4-BE49-F238E27FC236}">
                  <a16:creationId xmlns:a16="http://schemas.microsoft.com/office/drawing/2014/main" xmlns="" id="{3F70AC07-A716-4E49-B039-CF3018FEC06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887986" y="5940087"/>
              <a:ext cx="564771" cy="564771"/>
            </a:xfrm>
            <a:prstGeom prst="rect">
              <a:avLst/>
            </a:prstGeom>
          </p:spPr>
        </p:pic>
        <p:sp>
          <p:nvSpPr>
            <p:cNvPr id="73" name="مربع نص 72">
              <a:extLst>
                <a:ext uri="{FF2B5EF4-FFF2-40B4-BE49-F238E27FC236}">
                  <a16:creationId xmlns:a16="http://schemas.microsoft.com/office/drawing/2014/main" xmlns="" id="{A6BCF823-C875-4CEA-9F31-EF02C1EB800C}"/>
                </a:ext>
              </a:extLst>
            </p:cNvPr>
            <p:cNvSpPr txBox="1"/>
            <p:nvPr/>
          </p:nvSpPr>
          <p:spPr>
            <a:xfrm>
              <a:off x="3548743" y="6012695"/>
              <a:ext cx="3635826" cy="338554"/>
            </a:xfrm>
            <a:prstGeom prst="rect">
              <a:avLst/>
            </a:prstGeom>
            <a:noFill/>
          </p:spPr>
          <p:txBody>
            <a:bodyPr wrap="square" rtlCol="0">
              <a:spAutoFit/>
            </a:bodyPr>
            <a:lstStyle/>
            <a:p>
              <a:pPr algn="ctr"/>
              <a:r>
                <a:rPr lang="ar-DZ"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فيما تدخله السلعة وتخرجه عن حالته الطبيعية </a:t>
              </a:r>
              <a:endParaRPr lang="fr-F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80" name="مجموعة 79">
            <a:extLst>
              <a:ext uri="{FF2B5EF4-FFF2-40B4-BE49-F238E27FC236}">
                <a16:creationId xmlns:a16="http://schemas.microsoft.com/office/drawing/2014/main" xmlns="" id="{E958B175-D1AA-4858-8EB2-44510F653D28}"/>
              </a:ext>
            </a:extLst>
          </p:cNvPr>
          <p:cNvGrpSpPr/>
          <p:nvPr/>
        </p:nvGrpSpPr>
        <p:grpSpPr>
          <a:xfrm>
            <a:off x="1850571" y="5148943"/>
            <a:ext cx="740228" cy="740228"/>
            <a:chOff x="1850571" y="5148943"/>
            <a:chExt cx="740228" cy="740228"/>
          </a:xfrm>
        </p:grpSpPr>
        <p:sp>
          <p:nvSpPr>
            <p:cNvPr id="9" name="شكل بيضاوي 8">
              <a:extLst>
                <a:ext uri="{FF2B5EF4-FFF2-40B4-BE49-F238E27FC236}">
                  <a16:creationId xmlns:a16="http://schemas.microsoft.com/office/drawing/2014/main" xmlns="" id="{5DE2A1E8-D340-4F1F-8C5A-718E8E8AA206}"/>
                </a:ext>
              </a:extLst>
            </p:cNvPr>
            <p:cNvSpPr/>
            <p:nvPr/>
          </p:nvSpPr>
          <p:spPr>
            <a:xfrm>
              <a:off x="1850571" y="5148943"/>
              <a:ext cx="740228" cy="740228"/>
            </a:xfrm>
            <a:prstGeom prst="ellipse">
              <a:avLst/>
            </a:prstGeom>
            <a:solidFill>
              <a:srgbClr val="07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شكل بيضاوي 9">
              <a:extLst>
                <a:ext uri="{FF2B5EF4-FFF2-40B4-BE49-F238E27FC236}">
                  <a16:creationId xmlns:a16="http://schemas.microsoft.com/office/drawing/2014/main" xmlns="" id="{083F66B6-91C3-4D51-8526-68F5E4314443}"/>
                </a:ext>
              </a:extLst>
            </p:cNvPr>
            <p:cNvSpPr/>
            <p:nvPr/>
          </p:nvSpPr>
          <p:spPr>
            <a:xfrm>
              <a:off x="2002971" y="5301343"/>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5" name="مربع نص 74">
              <a:extLst>
                <a:ext uri="{FF2B5EF4-FFF2-40B4-BE49-F238E27FC236}">
                  <a16:creationId xmlns:a16="http://schemas.microsoft.com/office/drawing/2014/main" xmlns="" id="{5E84EFF4-81DA-45E0-B14E-92A990134A03}"/>
                </a:ext>
              </a:extLst>
            </p:cNvPr>
            <p:cNvSpPr txBox="1"/>
            <p:nvPr/>
          </p:nvSpPr>
          <p:spPr>
            <a:xfrm>
              <a:off x="2041713" y="5288224"/>
              <a:ext cx="357944" cy="461665"/>
            </a:xfrm>
            <a:prstGeom prst="rect">
              <a:avLst/>
            </a:prstGeom>
            <a:noFill/>
          </p:spPr>
          <p:txBody>
            <a:bodyPr wrap="square" rtlCol="0">
              <a:spAutoFit/>
            </a:bodyPr>
            <a:lstStyle/>
            <a:p>
              <a:pPr algn="ctr"/>
              <a:r>
                <a:rPr lang="ar-MA" sz="2400" b="1" dirty="0">
                  <a:solidFill>
                    <a:srgbClr val="073B4C"/>
                  </a:solidFill>
                  <a:latin typeface="Al-Jazeera-Arabic-Bold" panose="01000500000000020006" pitchFamily="2" charset="-78"/>
                  <a:cs typeface="Al-Jazeera-Arabic-Bold" panose="01000500000000020006" pitchFamily="2" charset="-78"/>
                </a:rPr>
                <a:t>1</a:t>
              </a:r>
              <a:endParaRPr lang="fr-FR" sz="2400" b="1" dirty="0">
                <a:solidFill>
                  <a:srgbClr val="073B4C"/>
                </a:solidFill>
                <a:latin typeface="Al-Jazeera-Arabic-Bold" panose="01000500000000020006" pitchFamily="2" charset="-78"/>
                <a:cs typeface="Al-Jazeera-Arabic-Bold" panose="01000500000000020006" pitchFamily="2" charset="-78"/>
              </a:endParaRPr>
            </a:p>
          </p:txBody>
        </p:sp>
      </p:grpSp>
      <p:grpSp>
        <p:nvGrpSpPr>
          <p:cNvPr id="81" name="مجموعة 80">
            <a:extLst>
              <a:ext uri="{FF2B5EF4-FFF2-40B4-BE49-F238E27FC236}">
                <a16:creationId xmlns:a16="http://schemas.microsoft.com/office/drawing/2014/main" xmlns="" id="{7280124F-7BC1-471E-AA58-5BF017C74B26}"/>
              </a:ext>
            </a:extLst>
          </p:cNvPr>
          <p:cNvGrpSpPr/>
          <p:nvPr/>
        </p:nvGrpSpPr>
        <p:grpSpPr>
          <a:xfrm>
            <a:off x="2590799" y="4114800"/>
            <a:ext cx="740228" cy="740228"/>
            <a:chOff x="2590799" y="4114800"/>
            <a:chExt cx="740228" cy="740228"/>
          </a:xfrm>
        </p:grpSpPr>
        <p:sp>
          <p:nvSpPr>
            <p:cNvPr id="11" name="شكل بيضاوي 10">
              <a:extLst>
                <a:ext uri="{FF2B5EF4-FFF2-40B4-BE49-F238E27FC236}">
                  <a16:creationId xmlns:a16="http://schemas.microsoft.com/office/drawing/2014/main" xmlns="" id="{96C08C41-5AC2-4F88-8D24-29FE34A6633D}"/>
                </a:ext>
              </a:extLst>
            </p:cNvPr>
            <p:cNvSpPr/>
            <p:nvPr/>
          </p:nvSpPr>
          <p:spPr>
            <a:xfrm>
              <a:off x="2590799" y="4114800"/>
              <a:ext cx="740228" cy="740228"/>
            </a:xfrm>
            <a:prstGeom prst="ellipse">
              <a:avLst/>
            </a:prstGeom>
            <a:solidFill>
              <a:srgbClr val="118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شكل بيضاوي 11">
              <a:extLst>
                <a:ext uri="{FF2B5EF4-FFF2-40B4-BE49-F238E27FC236}">
                  <a16:creationId xmlns:a16="http://schemas.microsoft.com/office/drawing/2014/main" xmlns="" id="{31DABEE7-AAAF-42A7-AFDF-E790B8423EBA}"/>
                </a:ext>
              </a:extLst>
            </p:cNvPr>
            <p:cNvSpPr/>
            <p:nvPr/>
          </p:nvSpPr>
          <p:spPr>
            <a:xfrm>
              <a:off x="2743199" y="4267200"/>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6" name="مربع نص 75">
              <a:extLst>
                <a:ext uri="{FF2B5EF4-FFF2-40B4-BE49-F238E27FC236}">
                  <a16:creationId xmlns:a16="http://schemas.microsoft.com/office/drawing/2014/main" xmlns="" id="{D41F64C2-402D-4A12-AB19-5A18E80BC106}"/>
                </a:ext>
              </a:extLst>
            </p:cNvPr>
            <p:cNvSpPr txBox="1"/>
            <p:nvPr/>
          </p:nvSpPr>
          <p:spPr>
            <a:xfrm>
              <a:off x="2781941" y="4240963"/>
              <a:ext cx="357944" cy="461665"/>
            </a:xfrm>
            <a:prstGeom prst="rect">
              <a:avLst/>
            </a:prstGeom>
            <a:noFill/>
          </p:spPr>
          <p:txBody>
            <a:bodyPr wrap="square" rtlCol="0">
              <a:spAutoFit/>
            </a:bodyPr>
            <a:lstStyle/>
            <a:p>
              <a:pPr algn="ctr"/>
              <a:r>
                <a:rPr lang="ar-MA" sz="2400" b="1" dirty="0">
                  <a:solidFill>
                    <a:srgbClr val="118AB2"/>
                  </a:solidFill>
                  <a:latin typeface="Al-Jazeera-Arabic-Bold" panose="01000500000000020006" pitchFamily="2" charset="-78"/>
                  <a:cs typeface="Al-Jazeera-Arabic-Bold" panose="01000500000000020006" pitchFamily="2" charset="-78"/>
                </a:rPr>
                <a:t>2</a:t>
              </a:r>
              <a:endParaRPr lang="fr-FR" sz="2400" b="1" dirty="0">
                <a:solidFill>
                  <a:srgbClr val="118AB2"/>
                </a:solidFill>
                <a:latin typeface="Al-Jazeera-Arabic-Bold" panose="01000500000000020006" pitchFamily="2" charset="-78"/>
                <a:cs typeface="Al-Jazeera-Arabic-Bold" panose="01000500000000020006" pitchFamily="2" charset="-78"/>
              </a:endParaRPr>
            </a:p>
          </p:txBody>
        </p:sp>
      </p:grpSp>
      <p:grpSp>
        <p:nvGrpSpPr>
          <p:cNvPr id="82" name="مجموعة 81">
            <a:extLst>
              <a:ext uri="{FF2B5EF4-FFF2-40B4-BE49-F238E27FC236}">
                <a16:creationId xmlns:a16="http://schemas.microsoft.com/office/drawing/2014/main" xmlns="" id="{02F77DF4-D4D6-451F-8DE2-5CD02F0DF2C6}"/>
              </a:ext>
            </a:extLst>
          </p:cNvPr>
          <p:cNvGrpSpPr/>
          <p:nvPr/>
        </p:nvGrpSpPr>
        <p:grpSpPr>
          <a:xfrm>
            <a:off x="3331027" y="3091543"/>
            <a:ext cx="740228" cy="740228"/>
            <a:chOff x="3331027" y="3091543"/>
            <a:chExt cx="740228" cy="740228"/>
          </a:xfrm>
        </p:grpSpPr>
        <p:sp>
          <p:nvSpPr>
            <p:cNvPr id="13" name="شكل بيضاوي 12">
              <a:extLst>
                <a:ext uri="{FF2B5EF4-FFF2-40B4-BE49-F238E27FC236}">
                  <a16:creationId xmlns:a16="http://schemas.microsoft.com/office/drawing/2014/main" xmlns="" id="{767AE542-E7D9-45AA-8639-055772EB2AC7}"/>
                </a:ext>
              </a:extLst>
            </p:cNvPr>
            <p:cNvSpPr/>
            <p:nvPr/>
          </p:nvSpPr>
          <p:spPr>
            <a:xfrm>
              <a:off x="3331027" y="3091543"/>
              <a:ext cx="740228" cy="740228"/>
            </a:xfrm>
            <a:prstGeom prst="ellipse">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شكل بيضاوي 13">
              <a:extLst>
                <a:ext uri="{FF2B5EF4-FFF2-40B4-BE49-F238E27FC236}">
                  <a16:creationId xmlns:a16="http://schemas.microsoft.com/office/drawing/2014/main" xmlns="" id="{F73A418B-5B59-4DBD-9995-1CD4AB47CF23}"/>
                </a:ext>
              </a:extLst>
            </p:cNvPr>
            <p:cNvSpPr/>
            <p:nvPr/>
          </p:nvSpPr>
          <p:spPr>
            <a:xfrm>
              <a:off x="3483427" y="3243943"/>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7" name="مربع نص 76">
              <a:extLst>
                <a:ext uri="{FF2B5EF4-FFF2-40B4-BE49-F238E27FC236}">
                  <a16:creationId xmlns:a16="http://schemas.microsoft.com/office/drawing/2014/main" xmlns="" id="{AFFE5779-329A-47DF-86FC-B263339D1D87}"/>
                </a:ext>
              </a:extLst>
            </p:cNvPr>
            <p:cNvSpPr txBox="1"/>
            <p:nvPr/>
          </p:nvSpPr>
          <p:spPr>
            <a:xfrm>
              <a:off x="3522169" y="3222659"/>
              <a:ext cx="357944" cy="461665"/>
            </a:xfrm>
            <a:prstGeom prst="rect">
              <a:avLst/>
            </a:prstGeom>
            <a:noFill/>
          </p:spPr>
          <p:txBody>
            <a:bodyPr wrap="square" rtlCol="0">
              <a:spAutoFit/>
            </a:bodyPr>
            <a:lstStyle/>
            <a:p>
              <a:pPr algn="ctr"/>
              <a:r>
                <a:rPr lang="ar-MA" sz="2400" b="1" dirty="0">
                  <a:solidFill>
                    <a:srgbClr val="06D6A0"/>
                  </a:solidFill>
                  <a:latin typeface="Al-Jazeera-Arabic-Bold" panose="01000500000000020006" pitchFamily="2" charset="-78"/>
                  <a:cs typeface="Al-Jazeera-Arabic-Bold" panose="01000500000000020006" pitchFamily="2" charset="-78"/>
                </a:rPr>
                <a:t>3</a:t>
              </a:r>
              <a:endParaRPr lang="fr-FR" sz="2400" b="1" dirty="0">
                <a:solidFill>
                  <a:srgbClr val="06D6A0"/>
                </a:solidFill>
                <a:latin typeface="Al-Jazeera-Arabic-Bold" panose="01000500000000020006" pitchFamily="2" charset="-78"/>
                <a:cs typeface="Al-Jazeera-Arabic-Bold" panose="01000500000000020006" pitchFamily="2" charset="-78"/>
              </a:endParaRPr>
            </a:p>
          </p:txBody>
        </p:sp>
      </p:grpSp>
      <p:grpSp>
        <p:nvGrpSpPr>
          <p:cNvPr id="83" name="مجموعة 82">
            <a:extLst>
              <a:ext uri="{FF2B5EF4-FFF2-40B4-BE49-F238E27FC236}">
                <a16:creationId xmlns:a16="http://schemas.microsoft.com/office/drawing/2014/main" xmlns="" id="{C8AC7E94-3FAB-4420-B416-44B0A8582616}"/>
              </a:ext>
            </a:extLst>
          </p:cNvPr>
          <p:cNvGrpSpPr/>
          <p:nvPr/>
        </p:nvGrpSpPr>
        <p:grpSpPr>
          <a:xfrm>
            <a:off x="4071255" y="2068286"/>
            <a:ext cx="740228" cy="740228"/>
            <a:chOff x="4071255" y="2068286"/>
            <a:chExt cx="740228" cy="740228"/>
          </a:xfrm>
        </p:grpSpPr>
        <p:sp>
          <p:nvSpPr>
            <p:cNvPr id="15" name="شكل بيضاوي 14">
              <a:extLst>
                <a:ext uri="{FF2B5EF4-FFF2-40B4-BE49-F238E27FC236}">
                  <a16:creationId xmlns:a16="http://schemas.microsoft.com/office/drawing/2014/main" xmlns="" id="{ACF99924-7EA4-4207-8DC4-6195E279DD9E}"/>
                </a:ext>
              </a:extLst>
            </p:cNvPr>
            <p:cNvSpPr/>
            <p:nvPr/>
          </p:nvSpPr>
          <p:spPr>
            <a:xfrm>
              <a:off x="4071255" y="2068286"/>
              <a:ext cx="740228" cy="740228"/>
            </a:xfrm>
            <a:prstGeom prst="ellipse">
              <a:avLst/>
            </a:prstGeom>
            <a:solidFill>
              <a:srgbClr val="FFC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شكل بيضاوي 15">
              <a:extLst>
                <a:ext uri="{FF2B5EF4-FFF2-40B4-BE49-F238E27FC236}">
                  <a16:creationId xmlns:a16="http://schemas.microsoft.com/office/drawing/2014/main" xmlns="" id="{4AF2EF2E-AE29-4D4F-9F1B-1B7F7164BF1D}"/>
                </a:ext>
              </a:extLst>
            </p:cNvPr>
            <p:cNvSpPr/>
            <p:nvPr/>
          </p:nvSpPr>
          <p:spPr>
            <a:xfrm>
              <a:off x="4223655" y="2220686"/>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8" name="مربع نص 77">
              <a:extLst>
                <a:ext uri="{FF2B5EF4-FFF2-40B4-BE49-F238E27FC236}">
                  <a16:creationId xmlns:a16="http://schemas.microsoft.com/office/drawing/2014/main" xmlns="" id="{DD96EF7D-427F-4F9A-8666-606B8CF1B99D}"/>
                </a:ext>
              </a:extLst>
            </p:cNvPr>
            <p:cNvSpPr txBox="1"/>
            <p:nvPr/>
          </p:nvSpPr>
          <p:spPr>
            <a:xfrm>
              <a:off x="4229260" y="2207567"/>
              <a:ext cx="357944" cy="461665"/>
            </a:xfrm>
            <a:prstGeom prst="rect">
              <a:avLst/>
            </a:prstGeom>
            <a:noFill/>
          </p:spPr>
          <p:txBody>
            <a:bodyPr wrap="square" rtlCol="0">
              <a:spAutoFit/>
            </a:bodyPr>
            <a:lstStyle/>
            <a:p>
              <a:pPr algn="ctr"/>
              <a:r>
                <a:rPr lang="ar-MA" sz="2400" b="1" dirty="0">
                  <a:solidFill>
                    <a:srgbClr val="FFC137"/>
                  </a:solidFill>
                  <a:latin typeface="Al-Jazeera-Arabic-Bold" panose="01000500000000020006" pitchFamily="2" charset="-78"/>
                  <a:cs typeface="Al-Jazeera-Arabic-Bold" panose="01000500000000020006" pitchFamily="2" charset="-78"/>
                </a:rPr>
                <a:t>4</a:t>
              </a:r>
              <a:endParaRPr lang="fr-FR" sz="2400" b="1" dirty="0">
                <a:solidFill>
                  <a:srgbClr val="FFC137"/>
                </a:solidFill>
                <a:latin typeface="Al-Jazeera-Arabic-Bold" panose="01000500000000020006" pitchFamily="2" charset="-78"/>
                <a:cs typeface="Al-Jazeera-Arabic-Bold" panose="01000500000000020006" pitchFamily="2" charset="-78"/>
              </a:endParaRPr>
            </a:p>
          </p:txBody>
        </p:sp>
      </p:grpSp>
      <p:grpSp>
        <p:nvGrpSpPr>
          <p:cNvPr id="84" name="مجموعة 83">
            <a:extLst>
              <a:ext uri="{FF2B5EF4-FFF2-40B4-BE49-F238E27FC236}">
                <a16:creationId xmlns:a16="http://schemas.microsoft.com/office/drawing/2014/main" xmlns="" id="{AE691178-C118-4EBE-8DD0-02D52C8EC685}"/>
              </a:ext>
            </a:extLst>
          </p:cNvPr>
          <p:cNvGrpSpPr/>
          <p:nvPr/>
        </p:nvGrpSpPr>
        <p:grpSpPr>
          <a:xfrm>
            <a:off x="4811483" y="914401"/>
            <a:ext cx="740228" cy="740228"/>
            <a:chOff x="4811483" y="914401"/>
            <a:chExt cx="740228" cy="740228"/>
          </a:xfrm>
        </p:grpSpPr>
        <p:sp>
          <p:nvSpPr>
            <p:cNvPr id="17" name="شكل بيضاوي 16">
              <a:extLst>
                <a:ext uri="{FF2B5EF4-FFF2-40B4-BE49-F238E27FC236}">
                  <a16:creationId xmlns:a16="http://schemas.microsoft.com/office/drawing/2014/main" xmlns="" id="{AA359B99-1F11-47AD-B92C-B2468F4FD2AA}"/>
                </a:ext>
              </a:extLst>
            </p:cNvPr>
            <p:cNvSpPr/>
            <p:nvPr/>
          </p:nvSpPr>
          <p:spPr>
            <a:xfrm>
              <a:off x="4811483" y="914401"/>
              <a:ext cx="740228" cy="740228"/>
            </a:xfrm>
            <a:prstGeom prst="ellipse">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شكل بيضاوي 17">
              <a:extLst>
                <a:ext uri="{FF2B5EF4-FFF2-40B4-BE49-F238E27FC236}">
                  <a16:creationId xmlns:a16="http://schemas.microsoft.com/office/drawing/2014/main" xmlns="" id="{799F4778-D2E6-4681-AF6C-E45C263EDE61}"/>
                </a:ext>
              </a:extLst>
            </p:cNvPr>
            <p:cNvSpPr/>
            <p:nvPr/>
          </p:nvSpPr>
          <p:spPr>
            <a:xfrm>
              <a:off x="4963883" y="1066801"/>
              <a:ext cx="435428" cy="435428"/>
            </a:xfrm>
            <a:prstGeom prst="ellipse">
              <a:avLst/>
            </a:prstGeom>
            <a:solidFill>
              <a:schemeClr val="bg1"/>
            </a:solidFill>
            <a:ln>
              <a:noFill/>
            </a:ln>
            <a:effectLst>
              <a:innerShdw blurRad="508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9" name="مربع نص 78">
              <a:extLst>
                <a:ext uri="{FF2B5EF4-FFF2-40B4-BE49-F238E27FC236}">
                  <a16:creationId xmlns:a16="http://schemas.microsoft.com/office/drawing/2014/main" xmlns="" id="{4D604472-A767-479C-815F-CC24AF70F5A7}"/>
                </a:ext>
              </a:extLst>
            </p:cNvPr>
            <p:cNvSpPr txBox="1"/>
            <p:nvPr/>
          </p:nvSpPr>
          <p:spPr>
            <a:xfrm>
              <a:off x="5008712" y="1040564"/>
              <a:ext cx="357944" cy="461665"/>
            </a:xfrm>
            <a:prstGeom prst="rect">
              <a:avLst/>
            </a:prstGeom>
            <a:noFill/>
          </p:spPr>
          <p:txBody>
            <a:bodyPr wrap="square" rtlCol="0">
              <a:spAutoFit/>
            </a:bodyPr>
            <a:lstStyle/>
            <a:p>
              <a:pPr algn="ctr"/>
              <a:r>
                <a:rPr lang="ar-MA" sz="2400" b="1" dirty="0">
                  <a:solidFill>
                    <a:srgbClr val="EF476F"/>
                  </a:solidFill>
                  <a:latin typeface="Al-Jazeera-Arabic-Bold" panose="01000500000000020006" pitchFamily="2" charset="-78"/>
                  <a:cs typeface="Al-Jazeera-Arabic-Bold" panose="01000500000000020006" pitchFamily="2" charset="-78"/>
                </a:rPr>
                <a:t>5</a:t>
              </a:r>
              <a:endParaRPr lang="fr-FR" sz="2400" b="1" dirty="0">
                <a:solidFill>
                  <a:srgbClr val="EF476F"/>
                </a:solidFill>
                <a:latin typeface="Al-Jazeera-Arabic-Bold" panose="01000500000000020006" pitchFamily="2" charset="-78"/>
                <a:cs typeface="Al-Jazeera-Arabic-Bold" panose="01000500000000020006" pitchFamily="2" charset="-78"/>
              </a:endParaRPr>
            </a:p>
          </p:txBody>
        </p:sp>
      </p:grpSp>
      <p:sp>
        <p:nvSpPr>
          <p:cNvPr id="2" name="ZoneTexte 1"/>
          <p:cNvSpPr txBox="1"/>
          <p:nvPr/>
        </p:nvSpPr>
        <p:spPr>
          <a:xfrm>
            <a:off x="6324600" y="130629"/>
            <a:ext cx="2861657" cy="646331"/>
          </a:xfrm>
          <a:prstGeom prst="rect">
            <a:avLst/>
          </a:prstGeom>
          <a:noFill/>
        </p:spPr>
        <p:txBody>
          <a:bodyPr wrap="square" rtlCol="0">
            <a:spAutoFit/>
          </a:bodyPr>
          <a:lstStyle/>
          <a:p>
            <a:r>
              <a:rPr lang="ar-DZ" sz="3600" dirty="0" smtClean="0">
                <a:latin typeface="Arial" panose="020B0604020202020204" pitchFamily="34" charset="0"/>
                <a:cs typeface="Arial" panose="020B0604020202020204" pitchFamily="34" charset="0"/>
              </a:rPr>
              <a:t>أحكام المصنوع </a:t>
            </a:r>
            <a:endParaRPr lang="fr-FR" sz="3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56328"/>
      </p:ext>
    </p:extLst>
  </p:cSld>
  <p:clrMapOvr>
    <a:masterClrMapping/>
  </p:clrMapOvr>
  <mc:AlternateContent xmlns:mc="http://schemas.openxmlformats.org/markup-compatibility/2006" xmlns:p14="http://schemas.microsoft.com/office/powerpoint/2010/main">
    <mc:Choice Requires="p14">
      <p:transition spd="slow" p14:dur="2000" advTm="46267"/>
    </mc:Choice>
    <mc:Fallback xmlns="">
      <p:transition spd="slow" advTm="46267"/>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1000" fill="hold"/>
                                            <p:tgtEl>
                                              <p:spTgt spid="80"/>
                                            </p:tgtEl>
                                            <p:attrNameLst>
                                              <p:attrName>ppt_w</p:attrName>
                                            </p:attrNameLst>
                                          </p:cBhvr>
                                          <p:tavLst>
                                            <p:tav tm="0">
                                              <p:val>
                                                <p:fltVal val="0"/>
                                              </p:val>
                                            </p:tav>
                                            <p:tav tm="100000">
                                              <p:val>
                                                <p:strVal val="#ppt_w"/>
                                              </p:val>
                                            </p:tav>
                                          </p:tavLst>
                                        </p:anim>
                                        <p:anim calcmode="lin" valueType="num">
                                          <p:cBhvr>
                                            <p:cTn id="14" dur="1000" fill="hold"/>
                                            <p:tgtEl>
                                              <p:spTgt spid="80"/>
                                            </p:tgtEl>
                                            <p:attrNameLst>
                                              <p:attrName>ppt_h</p:attrName>
                                            </p:attrNameLst>
                                          </p:cBhvr>
                                          <p:tavLst>
                                            <p:tav tm="0">
                                              <p:val>
                                                <p:fltVal val="0"/>
                                              </p:val>
                                            </p:tav>
                                            <p:tav tm="100000">
                                              <p:val>
                                                <p:strVal val="#ppt_h"/>
                                              </p:val>
                                            </p:tav>
                                          </p:tavLst>
                                        </p:anim>
                                        <p:anim calcmode="lin" valueType="num">
                                          <p:cBhvr>
                                            <p:cTn id="15" dur="1000" fill="hold"/>
                                            <p:tgtEl>
                                              <p:spTgt spid="80"/>
                                            </p:tgtEl>
                                            <p:attrNameLst>
                                              <p:attrName>style.rotation</p:attrName>
                                            </p:attrNameLst>
                                          </p:cBhvr>
                                          <p:tavLst>
                                            <p:tav tm="0">
                                              <p:val>
                                                <p:fltVal val="90"/>
                                              </p:val>
                                            </p:tav>
                                            <p:tav tm="100000">
                                              <p:val>
                                                <p:fltVal val="0"/>
                                              </p:val>
                                            </p:tav>
                                          </p:tavLst>
                                        </p:anim>
                                        <p:animEffect transition="in" filter="fade">
                                          <p:cBhvr>
                                            <p:cTn id="16" dur="1000"/>
                                            <p:tgtEl>
                                              <p:spTgt spid="8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1000"/>
                                            <p:tgtEl>
                                              <p:spTgt spid="4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10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1000" fill="hold"/>
                                            <p:tgtEl>
                                              <p:spTgt spid="81"/>
                                            </p:tgtEl>
                                            <p:attrNameLst>
                                              <p:attrName>ppt_w</p:attrName>
                                            </p:attrNameLst>
                                          </p:cBhvr>
                                          <p:tavLst>
                                            <p:tav tm="0">
                                              <p:val>
                                                <p:fltVal val="0"/>
                                              </p:val>
                                            </p:tav>
                                            <p:tav tm="100000">
                                              <p:val>
                                                <p:strVal val="#ppt_w"/>
                                              </p:val>
                                            </p:tav>
                                          </p:tavLst>
                                        </p:anim>
                                        <p:anim calcmode="lin" valueType="num">
                                          <p:cBhvr>
                                            <p:cTn id="30" dur="1000" fill="hold"/>
                                            <p:tgtEl>
                                              <p:spTgt spid="81"/>
                                            </p:tgtEl>
                                            <p:attrNameLst>
                                              <p:attrName>ppt_h</p:attrName>
                                            </p:attrNameLst>
                                          </p:cBhvr>
                                          <p:tavLst>
                                            <p:tav tm="0">
                                              <p:val>
                                                <p:fltVal val="0"/>
                                              </p:val>
                                            </p:tav>
                                            <p:tav tm="100000">
                                              <p:val>
                                                <p:strVal val="#ppt_h"/>
                                              </p:val>
                                            </p:tav>
                                          </p:tavLst>
                                        </p:anim>
                                        <p:anim calcmode="lin" valueType="num">
                                          <p:cBhvr>
                                            <p:cTn id="31" dur="1000" fill="hold"/>
                                            <p:tgtEl>
                                              <p:spTgt spid="81"/>
                                            </p:tgtEl>
                                            <p:attrNameLst>
                                              <p:attrName>style.rotation</p:attrName>
                                            </p:attrNameLst>
                                          </p:cBhvr>
                                          <p:tavLst>
                                            <p:tav tm="0">
                                              <p:val>
                                                <p:fltVal val="90"/>
                                              </p:val>
                                            </p:tav>
                                            <p:tav tm="100000">
                                              <p:val>
                                                <p:fltVal val="0"/>
                                              </p:val>
                                            </p:tav>
                                          </p:tavLst>
                                        </p:anim>
                                        <p:animEffect transition="in" filter="fade">
                                          <p:cBhvr>
                                            <p:cTn id="32" dur="1000"/>
                                            <p:tgtEl>
                                              <p:spTgt spid="8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000"/>
                                            <p:tgtEl>
                                              <p:spTgt spid="51"/>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10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1000" fill="hold"/>
                                            <p:tgtEl>
                                              <p:spTgt spid="82"/>
                                            </p:tgtEl>
                                            <p:attrNameLst>
                                              <p:attrName>ppt_w</p:attrName>
                                            </p:attrNameLst>
                                          </p:cBhvr>
                                          <p:tavLst>
                                            <p:tav tm="0">
                                              <p:val>
                                                <p:fltVal val="0"/>
                                              </p:val>
                                            </p:tav>
                                            <p:tav tm="100000">
                                              <p:val>
                                                <p:strVal val="#ppt_w"/>
                                              </p:val>
                                            </p:tav>
                                          </p:tavLst>
                                        </p:anim>
                                        <p:anim calcmode="lin" valueType="num">
                                          <p:cBhvr>
                                            <p:cTn id="46" dur="1000" fill="hold"/>
                                            <p:tgtEl>
                                              <p:spTgt spid="82"/>
                                            </p:tgtEl>
                                            <p:attrNameLst>
                                              <p:attrName>ppt_h</p:attrName>
                                            </p:attrNameLst>
                                          </p:cBhvr>
                                          <p:tavLst>
                                            <p:tav tm="0">
                                              <p:val>
                                                <p:fltVal val="0"/>
                                              </p:val>
                                            </p:tav>
                                            <p:tav tm="100000">
                                              <p:val>
                                                <p:strVal val="#ppt_h"/>
                                              </p:val>
                                            </p:tav>
                                          </p:tavLst>
                                        </p:anim>
                                        <p:anim calcmode="lin" valueType="num">
                                          <p:cBhvr>
                                            <p:cTn id="47" dur="1000" fill="hold"/>
                                            <p:tgtEl>
                                              <p:spTgt spid="82"/>
                                            </p:tgtEl>
                                            <p:attrNameLst>
                                              <p:attrName>style.rotation</p:attrName>
                                            </p:attrNameLst>
                                          </p:cBhvr>
                                          <p:tavLst>
                                            <p:tav tm="0">
                                              <p:val>
                                                <p:fltVal val="90"/>
                                              </p:val>
                                            </p:tav>
                                            <p:tav tm="100000">
                                              <p:val>
                                                <p:fltVal val="0"/>
                                              </p:val>
                                            </p:tav>
                                          </p:tavLst>
                                        </p:anim>
                                        <p:animEffect transition="in" filter="fade">
                                          <p:cBhvr>
                                            <p:cTn id="48" dur="1000"/>
                                            <p:tgtEl>
                                              <p:spTgt spid="8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1000"/>
                                            <p:tgtEl>
                                              <p:spTgt spid="54"/>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1000"/>
                                            <p:tgtEl>
                                              <p:spTgt spid="8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1000" fill="hold"/>
                                            <p:tgtEl>
                                              <p:spTgt spid="83"/>
                                            </p:tgtEl>
                                            <p:attrNameLst>
                                              <p:attrName>ppt_w</p:attrName>
                                            </p:attrNameLst>
                                          </p:cBhvr>
                                          <p:tavLst>
                                            <p:tav tm="0">
                                              <p:val>
                                                <p:fltVal val="0"/>
                                              </p:val>
                                            </p:tav>
                                            <p:tav tm="100000">
                                              <p:val>
                                                <p:strVal val="#ppt_w"/>
                                              </p:val>
                                            </p:tav>
                                          </p:tavLst>
                                        </p:anim>
                                        <p:anim calcmode="lin" valueType="num">
                                          <p:cBhvr>
                                            <p:cTn id="62" dur="1000" fill="hold"/>
                                            <p:tgtEl>
                                              <p:spTgt spid="83"/>
                                            </p:tgtEl>
                                            <p:attrNameLst>
                                              <p:attrName>ppt_h</p:attrName>
                                            </p:attrNameLst>
                                          </p:cBhvr>
                                          <p:tavLst>
                                            <p:tav tm="0">
                                              <p:val>
                                                <p:fltVal val="0"/>
                                              </p:val>
                                            </p:tav>
                                            <p:tav tm="100000">
                                              <p:val>
                                                <p:strVal val="#ppt_h"/>
                                              </p:val>
                                            </p:tav>
                                          </p:tavLst>
                                        </p:anim>
                                        <p:anim calcmode="lin" valueType="num">
                                          <p:cBhvr>
                                            <p:cTn id="63" dur="1000" fill="hold"/>
                                            <p:tgtEl>
                                              <p:spTgt spid="83"/>
                                            </p:tgtEl>
                                            <p:attrNameLst>
                                              <p:attrName>style.rotation</p:attrName>
                                            </p:attrNameLst>
                                          </p:cBhvr>
                                          <p:tavLst>
                                            <p:tav tm="0">
                                              <p:val>
                                                <p:fltVal val="90"/>
                                              </p:val>
                                            </p:tav>
                                            <p:tav tm="100000">
                                              <p:val>
                                                <p:fltVal val="0"/>
                                              </p:val>
                                            </p:tav>
                                          </p:tavLst>
                                        </p:anim>
                                        <p:animEffect transition="in" filter="fade">
                                          <p:cBhvr>
                                            <p:cTn id="64" dur="1000"/>
                                            <p:tgtEl>
                                              <p:spTgt spid="8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000"/>
                                            <p:tgtEl>
                                              <p:spTgt spid="57"/>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1000"/>
                                            <p:tgtEl>
                                              <p:spTgt spid="8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p:cTn id="77" dur="1000" fill="hold"/>
                                            <p:tgtEl>
                                              <p:spTgt spid="84"/>
                                            </p:tgtEl>
                                            <p:attrNameLst>
                                              <p:attrName>ppt_w</p:attrName>
                                            </p:attrNameLst>
                                          </p:cBhvr>
                                          <p:tavLst>
                                            <p:tav tm="0">
                                              <p:val>
                                                <p:fltVal val="0"/>
                                              </p:val>
                                            </p:tav>
                                            <p:tav tm="100000">
                                              <p:val>
                                                <p:strVal val="#ppt_w"/>
                                              </p:val>
                                            </p:tav>
                                          </p:tavLst>
                                        </p:anim>
                                        <p:anim calcmode="lin" valueType="num">
                                          <p:cBhvr>
                                            <p:cTn id="78" dur="1000" fill="hold"/>
                                            <p:tgtEl>
                                              <p:spTgt spid="84"/>
                                            </p:tgtEl>
                                            <p:attrNameLst>
                                              <p:attrName>ppt_h</p:attrName>
                                            </p:attrNameLst>
                                          </p:cBhvr>
                                          <p:tavLst>
                                            <p:tav tm="0">
                                              <p:val>
                                                <p:fltVal val="0"/>
                                              </p:val>
                                            </p:tav>
                                            <p:tav tm="100000">
                                              <p:val>
                                                <p:strVal val="#ppt_h"/>
                                              </p:val>
                                            </p:tav>
                                          </p:tavLst>
                                        </p:anim>
                                        <p:anim calcmode="lin" valueType="num">
                                          <p:cBhvr>
                                            <p:cTn id="79" dur="1000" fill="hold"/>
                                            <p:tgtEl>
                                              <p:spTgt spid="84"/>
                                            </p:tgtEl>
                                            <p:attrNameLst>
                                              <p:attrName>style.rotation</p:attrName>
                                            </p:attrNameLst>
                                          </p:cBhvr>
                                          <p:tavLst>
                                            <p:tav tm="0">
                                              <p:val>
                                                <p:fltVal val="90"/>
                                              </p:val>
                                            </p:tav>
                                            <p:tav tm="100000">
                                              <p:val>
                                                <p:fltVal val="0"/>
                                              </p:val>
                                            </p:tav>
                                          </p:tavLst>
                                        </p:anim>
                                        <p:animEffect transition="in" filter="fade">
                                          <p:cBhvr>
                                            <p:cTn id="80" dur="1000"/>
                                            <p:tgtEl>
                                              <p:spTgt spid="84"/>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left)">
                                          <p:cBhvr>
                                            <p:cTn id="84" dur="1000"/>
                                            <p:tgtEl>
                                              <p:spTgt spid="60"/>
                                            </p:tgtEl>
                                          </p:cBhvr>
                                        </p:animEffect>
                                      </p:childTnLst>
                                    </p:cTn>
                                  </p:par>
                                </p:childTnLst>
                              </p:cTn>
                            </p:par>
                            <p:par>
                              <p:cTn id="85" fill="hold">
                                <p:stCondLst>
                                  <p:cond delay="2000"/>
                                </p:stCondLst>
                                <p:childTnLst>
                                  <p:par>
                                    <p:cTn id="86" presetID="22" presetClass="entr" presetSubtype="8" fill="hold" nodeType="after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wipe(left)">
                                          <p:cBhvr>
                                            <p:cTn id="88"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1000" fill="hold"/>
                                            <p:tgtEl>
                                              <p:spTgt spid="80"/>
                                            </p:tgtEl>
                                            <p:attrNameLst>
                                              <p:attrName>ppt_w</p:attrName>
                                            </p:attrNameLst>
                                          </p:cBhvr>
                                          <p:tavLst>
                                            <p:tav tm="0">
                                              <p:val>
                                                <p:fltVal val="0"/>
                                              </p:val>
                                            </p:tav>
                                            <p:tav tm="100000">
                                              <p:val>
                                                <p:strVal val="#ppt_w"/>
                                              </p:val>
                                            </p:tav>
                                          </p:tavLst>
                                        </p:anim>
                                        <p:anim calcmode="lin" valueType="num">
                                          <p:cBhvr>
                                            <p:cTn id="14" dur="1000" fill="hold"/>
                                            <p:tgtEl>
                                              <p:spTgt spid="80"/>
                                            </p:tgtEl>
                                            <p:attrNameLst>
                                              <p:attrName>ppt_h</p:attrName>
                                            </p:attrNameLst>
                                          </p:cBhvr>
                                          <p:tavLst>
                                            <p:tav tm="0">
                                              <p:val>
                                                <p:fltVal val="0"/>
                                              </p:val>
                                            </p:tav>
                                            <p:tav tm="100000">
                                              <p:val>
                                                <p:strVal val="#ppt_h"/>
                                              </p:val>
                                            </p:tav>
                                          </p:tavLst>
                                        </p:anim>
                                        <p:anim calcmode="lin" valueType="num">
                                          <p:cBhvr>
                                            <p:cTn id="15" dur="1000" fill="hold"/>
                                            <p:tgtEl>
                                              <p:spTgt spid="80"/>
                                            </p:tgtEl>
                                            <p:attrNameLst>
                                              <p:attrName>style.rotation</p:attrName>
                                            </p:attrNameLst>
                                          </p:cBhvr>
                                          <p:tavLst>
                                            <p:tav tm="0">
                                              <p:val>
                                                <p:fltVal val="90"/>
                                              </p:val>
                                            </p:tav>
                                            <p:tav tm="100000">
                                              <p:val>
                                                <p:fltVal val="0"/>
                                              </p:val>
                                            </p:tav>
                                          </p:tavLst>
                                        </p:anim>
                                        <p:animEffect transition="in" filter="fade">
                                          <p:cBhvr>
                                            <p:cTn id="16" dur="1000"/>
                                            <p:tgtEl>
                                              <p:spTgt spid="8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1000"/>
                                            <p:tgtEl>
                                              <p:spTgt spid="49"/>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10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1000" fill="hold"/>
                                            <p:tgtEl>
                                              <p:spTgt spid="81"/>
                                            </p:tgtEl>
                                            <p:attrNameLst>
                                              <p:attrName>ppt_w</p:attrName>
                                            </p:attrNameLst>
                                          </p:cBhvr>
                                          <p:tavLst>
                                            <p:tav tm="0">
                                              <p:val>
                                                <p:fltVal val="0"/>
                                              </p:val>
                                            </p:tav>
                                            <p:tav tm="100000">
                                              <p:val>
                                                <p:strVal val="#ppt_w"/>
                                              </p:val>
                                            </p:tav>
                                          </p:tavLst>
                                        </p:anim>
                                        <p:anim calcmode="lin" valueType="num">
                                          <p:cBhvr>
                                            <p:cTn id="30" dur="1000" fill="hold"/>
                                            <p:tgtEl>
                                              <p:spTgt spid="81"/>
                                            </p:tgtEl>
                                            <p:attrNameLst>
                                              <p:attrName>ppt_h</p:attrName>
                                            </p:attrNameLst>
                                          </p:cBhvr>
                                          <p:tavLst>
                                            <p:tav tm="0">
                                              <p:val>
                                                <p:fltVal val="0"/>
                                              </p:val>
                                            </p:tav>
                                            <p:tav tm="100000">
                                              <p:val>
                                                <p:strVal val="#ppt_h"/>
                                              </p:val>
                                            </p:tav>
                                          </p:tavLst>
                                        </p:anim>
                                        <p:anim calcmode="lin" valueType="num">
                                          <p:cBhvr>
                                            <p:cTn id="31" dur="1000" fill="hold"/>
                                            <p:tgtEl>
                                              <p:spTgt spid="81"/>
                                            </p:tgtEl>
                                            <p:attrNameLst>
                                              <p:attrName>style.rotation</p:attrName>
                                            </p:attrNameLst>
                                          </p:cBhvr>
                                          <p:tavLst>
                                            <p:tav tm="0">
                                              <p:val>
                                                <p:fltVal val="90"/>
                                              </p:val>
                                            </p:tav>
                                            <p:tav tm="100000">
                                              <p:val>
                                                <p:fltVal val="0"/>
                                              </p:val>
                                            </p:tav>
                                          </p:tavLst>
                                        </p:anim>
                                        <p:animEffect transition="in" filter="fade">
                                          <p:cBhvr>
                                            <p:cTn id="32" dur="1000"/>
                                            <p:tgtEl>
                                              <p:spTgt spid="8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000"/>
                                            <p:tgtEl>
                                              <p:spTgt spid="51"/>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10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1000" fill="hold"/>
                                            <p:tgtEl>
                                              <p:spTgt spid="82"/>
                                            </p:tgtEl>
                                            <p:attrNameLst>
                                              <p:attrName>ppt_w</p:attrName>
                                            </p:attrNameLst>
                                          </p:cBhvr>
                                          <p:tavLst>
                                            <p:tav tm="0">
                                              <p:val>
                                                <p:fltVal val="0"/>
                                              </p:val>
                                            </p:tav>
                                            <p:tav tm="100000">
                                              <p:val>
                                                <p:strVal val="#ppt_w"/>
                                              </p:val>
                                            </p:tav>
                                          </p:tavLst>
                                        </p:anim>
                                        <p:anim calcmode="lin" valueType="num">
                                          <p:cBhvr>
                                            <p:cTn id="46" dur="1000" fill="hold"/>
                                            <p:tgtEl>
                                              <p:spTgt spid="82"/>
                                            </p:tgtEl>
                                            <p:attrNameLst>
                                              <p:attrName>ppt_h</p:attrName>
                                            </p:attrNameLst>
                                          </p:cBhvr>
                                          <p:tavLst>
                                            <p:tav tm="0">
                                              <p:val>
                                                <p:fltVal val="0"/>
                                              </p:val>
                                            </p:tav>
                                            <p:tav tm="100000">
                                              <p:val>
                                                <p:strVal val="#ppt_h"/>
                                              </p:val>
                                            </p:tav>
                                          </p:tavLst>
                                        </p:anim>
                                        <p:anim calcmode="lin" valueType="num">
                                          <p:cBhvr>
                                            <p:cTn id="47" dur="1000" fill="hold"/>
                                            <p:tgtEl>
                                              <p:spTgt spid="82"/>
                                            </p:tgtEl>
                                            <p:attrNameLst>
                                              <p:attrName>style.rotation</p:attrName>
                                            </p:attrNameLst>
                                          </p:cBhvr>
                                          <p:tavLst>
                                            <p:tav tm="0">
                                              <p:val>
                                                <p:fltVal val="90"/>
                                              </p:val>
                                            </p:tav>
                                            <p:tav tm="100000">
                                              <p:val>
                                                <p:fltVal val="0"/>
                                              </p:val>
                                            </p:tav>
                                          </p:tavLst>
                                        </p:anim>
                                        <p:animEffect transition="in" filter="fade">
                                          <p:cBhvr>
                                            <p:cTn id="48" dur="1000"/>
                                            <p:tgtEl>
                                              <p:spTgt spid="8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1000"/>
                                            <p:tgtEl>
                                              <p:spTgt spid="54"/>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1000"/>
                                            <p:tgtEl>
                                              <p:spTgt spid="8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1000" fill="hold"/>
                                            <p:tgtEl>
                                              <p:spTgt spid="83"/>
                                            </p:tgtEl>
                                            <p:attrNameLst>
                                              <p:attrName>ppt_w</p:attrName>
                                            </p:attrNameLst>
                                          </p:cBhvr>
                                          <p:tavLst>
                                            <p:tav tm="0">
                                              <p:val>
                                                <p:fltVal val="0"/>
                                              </p:val>
                                            </p:tav>
                                            <p:tav tm="100000">
                                              <p:val>
                                                <p:strVal val="#ppt_w"/>
                                              </p:val>
                                            </p:tav>
                                          </p:tavLst>
                                        </p:anim>
                                        <p:anim calcmode="lin" valueType="num">
                                          <p:cBhvr>
                                            <p:cTn id="62" dur="1000" fill="hold"/>
                                            <p:tgtEl>
                                              <p:spTgt spid="83"/>
                                            </p:tgtEl>
                                            <p:attrNameLst>
                                              <p:attrName>ppt_h</p:attrName>
                                            </p:attrNameLst>
                                          </p:cBhvr>
                                          <p:tavLst>
                                            <p:tav tm="0">
                                              <p:val>
                                                <p:fltVal val="0"/>
                                              </p:val>
                                            </p:tav>
                                            <p:tav tm="100000">
                                              <p:val>
                                                <p:strVal val="#ppt_h"/>
                                              </p:val>
                                            </p:tav>
                                          </p:tavLst>
                                        </p:anim>
                                        <p:anim calcmode="lin" valueType="num">
                                          <p:cBhvr>
                                            <p:cTn id="63" dur="1000" fill="hold"/>
                                            <p:tgtEl>
                                              <p:spTgt spid="83"/>
                                            </p:tgtEl>
                                            <p:attrNameLst>
                                              <p:attrName>style.rotation</p:attrName>
                                            </p:attrNameLst>
                                          </p:cBhvr>
                                          <p:tavLst>
                                            <p:tav tm="0">
                                              <p:val>
                                                <p:fltVal val="90"/>
                                              </p:val>
                                            </p:tav>
                                            <p:tav tm="100000">
                                              <p:val>
                                                <p:fltVal val="0"/>
                                              </p:val>
                                            </p:tav>
                                          </p:tavLst>
                                        </p:anim>
                                        <p:animEffect transition="in" filter="fade">
                                          <p:cBhvr>
                                            <p:cTn id="64" dur="1000"/>
                                            <p:tgtEl>
                                              <p:spTgt spid="8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000"/>
                                            <p:tgtEl>
                                              <p:spTgt spid="57"/>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1000"/>
                                            <p:tgtEl>
                                              <p:spTgt spid="8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p:cTn id="77" dur="1000" fill="hold"/>
                                            <p:tgtEl>
                                              <p:spTgt spid="84"/>
                                            </p:tgtEl>
                                            <p:attrNameLst>
                                              <p:attrName>ppt_w</p:attrName>
                                            </p:attrNameLst>
                                          </p:cBhvr>
                                          <p:tavLst>
                                            <p:tav tm="0">
                                              <p:val>
                                                <p:fltVal val="0"/>
                                              </p:val>
                                            </p:tav>
                                            <p:tav tm="100000">
                                              <p:val>
                                                <p:strVal val="#ppt_w"/>
                                              </p:val>
                                            </p:tav>
                                          </p:tavLst>
                                        </p:anim>
                                        <p:anim calcmode="lin" valueType="num">
                                          <p:cBhvr>
                                            <p:cTn id="78" dur="1000" fill="hold"/>
                                            <p:tgtEl>
                                              <p:spTgt spid="84"/>
                                            </p:tgtEl>
                                            <p:attrNameLst>
                                              <p:attrName>ppt_h</p:attrName>
                                            </p:attrNameLst>
                                          </p:cBhvr>
                                          <p:tavLst>
                                            <p:tav tm="0">
                                              <p:val>
                                                <p:fltVal val="0"/>
                                              </p:val>
                                            </p:tav>
                                            <p:tav tm="100000">
                                              <p:val>
                                                <p:strVal val="#ppt_h"/>
                                              </p:val>
                                            </p:tav>
                                          </p:tavLst>
                                        </p:anim>
                                        <p:anim calcmode="lin" valueType="num">
                                          <p:cBhvr>
                                            <p:cTn id="79" dur="1000" fill="hold"/>
                                            <p:tgtEl>
                                              <p:spTgt spid="84"/>
                                            </p:tgtEl>
                                            <p:attrNameLst>
                                              <p:attrName>style.rotation</p:attrName>
                                            </p:attrNameLst>
                                          </p:cBhvr>
                                          <p:tavLst>
                                            <p:tav tm="0">
                                              <p:val>
                                                <p:fltVal val="90"/>
                                              </p:val>
                                            </p:tav>
                                            <p:tav tm="100000">
                                              <p:val>
                                                <p:fltVal val="0"/>
                                              </p:val>
                                            </p:tav>
                                          </p:tavLst>
                                        </p:anim>
                                        <p:animEffect transition="in" filter="fade">
                                          <p:cBhvr>
                                            <p:cTn id="80" dur="1000"/>
                                            <p:tgtEl>
                                              <p:spTgt spid="84"/>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left)">
                                          <p:cBhvr>
                                            <p:cTn id="84" dur="1000"/>
                                            <p:tgtEl>
                                              <p:spTgt spid="60"/>
                                            </p:tgtEl>
                                          </p:cBhvr>
                                        </p:animEffect>
                                      </p:childTnLst>
                                    </p:cTn>
                                  </p:par>
                                </p:childTnLst>
                              </p:cTn>
                            </p:par>
                            <p:par>
                              <p:cTn id="85" fill="hold">
                                <p:stCondLst>
                                  <p:cond delay="2000"/>
                                </p:stCondLst>
                                <p:childTnLst>
                                  <p:par>
                                    <p:cTn id="86" presetID="22" presetClass="entr" presetSubtype="8" fill="hold" nodeType="after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wipe(left)">
                                          <p:cBhvr>
                                            <p:cTn id="88"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مجموعة 91">
            <a:extLst>
              <a:ext uri="{FF2B5EF4-FFF2-40B4-BE49-F238E27FC236}">
                <a16:creationId xmlns:a16="http://schemas.microsoft.com/office/drawing/2014/main" xmlns="" id="{D4BE501D-55A3-4078-995B-A3DA11E61D5C}"/>
              </a:ext>
            </a:extLst>
          </p:cNvPr>
          <p:cNvGrpSpPr/>
          <p:nvPr/>
        </p:nvGrpSpPr>
        <p:grpSpPr>
          <a:xfrm>
            <a:off x="696684" y="451215"/>
            <a:ext cx="5541555" cy="3114039"/>
            <a:chOff x="696684" y="451215"/>
            <a:chExt cx="5541555" cy="3114039"/>
          </a:xfrm>
        </p:grpSpPr>
        <p:sp>
          <p:nvSpPr>
            <p:cNvPr id="43" name="شكل حر: شكل 42">
              <a:extLst>
                <a:ext uri="{FF2B5EF4-FFF2-40B4-BE49-F238E27FC236}">
                  <a16:creationId xmlns:a16="http://schemas.microsoft.com/office/drawing/2014/main" xmlns="" id="{C1A695BF-A1A0-4A23-B224-96B85133333D}"/>
                </a:ext>
              </a:extLst>
            </p:cNvPr>
            <p:cNvSpPr/>
            <p:nvPr/>
          </p:nvSpPr>
          <p:spPr>
            <a:xfrm>
              <a:off x="3124200" y="451215"/>
              <a:ext cx="2744104" cy="2575560"/>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bg1">
                <a:alpha val="70000"/>
              </a:schemeClr>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4" name="شكل حر: شكل 43">
              <a:extLst>
                <a:ext uri="{FF2B5EF4-FFF2-40B4-BE49-F238E27FC236}">
                  <a16:creationId xmlns:a16="http://schemas.microsoft.com/office/drawing/2014/main" xmlns="" id="{7AFBDE27-7086-474D-A661-0BC6165F7F5F}"/>
                </a:ext>
              </a:extLst>
            </p:cNvPr>
            <p:cNvSpPr/>
            <p:nvPr/>
          </p:nvSpPr>
          <p:spPr>
            <a:xfrm>
              <a:off x="3484880" y="811895"/>
              <a:ext cx="2753359" cy="2753359"/>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tx1"/>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4" name="شكل حر: شكل 63">
              <a:extLst>
                <a:ext uri="{FF2B5EF4-FFF2-40B4-BE49-F238E27FC236}">
                  <a16:creationId xmlns:a16="http://schemas.microsoft.com/office/drawing/2014/main" xmlns="" id="{7AA4424D-849E-402C-8252-2E6A39512614}"/>
                </a:ext>
              </a:extLst>
            </p:cNvPr>
            <p:cNvSpPr/>
            <p:nvPr/>
          </p:nvSpPr>
          <p:spPr>
            <a:xfrm>
              <a:off x="3124200" y="1939399"/>
              <a:ext cx="2646682" cy="1155955"/>
            </a:xfrm>
            <a:custGeom>
              <a:avLst/>
              <a:gdLst>
                <a:gd name="connsiteX0" fmla="*/ 1171703 w 1171703"/>
                <a:gd name="connsiteY0" fmla="*/ 0 h 1158496"/>
                <a:gd name="connsiteX1" fmla="*/ 1171703 w 1171703"/>
                <a:gd name="connsiteY1" fmla="*/ 376176 h 1158496"/>
                <a:gd name="connsiteX2" fmla="*/ 389383 w 1171703"/>
                <a:gd name="connsiteY2" fmla="*/ 1158496 h 1158496"/>
                <a:gd name="connsiteX3" fmla="*/ 0 w 1171703"/>
                <a:gd name="connsiteY3" fmla="*/ 1158496 h 1158496"/>
                <a:gd name="connsiteX4" fmla="*/ 31637 w 1171703"/>
                <a:gd name="connsiteY4" fmla="*/ 1036217 h 1158496"/>
                <a:gd name="connsiteX5" fmla="*/ 1040612 w 1171703"/>
                <a:gd name="connsiteY5" fmla="*/ 33498 h 1158496"/>
                <a:gd name="connsiteX6" fmla="*/ 1171703 w 1171703"/>
                <a:gd name="connsiteY6" fmla="*/ 0 h 115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703" h="1158496">
                  <a:moveTo>
                    <a:pt x="1171703" y="0"/>
                  </a:moveTo>
                  <a:lnTo>
                    <a:pt x="1171703" y="376176"/>
                  </a:lnTo>
                  <a:lnTo>
                    <a:pt x="389383" y="1158496"/>
                  </a:lnTo>
                  <a:lnTo>
                    <a:pt x="0" y="1158496"/>
                  </a:lnTo>
                  <a:lnTo>
                    <a:pt x="31637" y="1036217"/>
                  </a:lnTo>
                  <a:cubicBezTo>
                    <a:pt x="181054" y="558805"/>
                    <a:pt x="560221" y="181989"/>
                    <a:pt x="1040612" y="33498"/>
                  </a:cubicBezTo>
                  <a:lnTo>
                    <a:pt x="1171703" y="0"/>
                  </a:lnTo>
                  <a:close/>
                </a:path>
              </a:pathLst>
            </a:custGeom>
            <a:solidFill>
              <a:srgbClr val="CC00CC"/>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3" name="شكل حر: شكل 62">
              <a:extLst>
                <a:ext uri="{FF2B5EF4-FFF2-40B4-BE49-F238E27FC236}">
                  <a16:creationId xmlns:a16="http://schemas.microsoft.com/office/drawing/2014/main" xmlns="" id="{5A0995CC-268B-4E6F-A515-211FDB538DA9}"/>
                </a:ext>
              </a:extLst>
            </p:cNvPr>
            <p:cNvSpPr/>
            <p:nvPr/>
          </p:nvSpPr>
          <p:spPr>
            <a:xfrm>
              <a:off x="696686" y="811895"/>
              <a:ext cx="5074194" cy="2286000"/>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127504 h 2286000"/>
                <a:gd name="connsiteX4" fmla="*/ 2154909 w 2286000"/>
                <a:gd name="connsiteY4" fmla="*/ 1161002 h 2286000"/>
                <a:gd name="connsiteX5" fmla="*/ 1145934 w 2286000"/>
                <a:gd name="connsiteY5" fmla="*/ 2163721 h 2286000"/>
                <a:gd name="connsiteX6" fmla="*/ 1114297 w 2286000"/>
                <a:gd name="connsiteY6" fmla="*/ 2286000 h 2286000"/>
                <a:gd name="connsiteX7" fmla="*/ 381008 w 2286000"/>
                <a:gd name="connsiteY7" fmla="*/ 2286000 h 2286000"/>
                <a:gd name="connsiteX8" fmla="*/ 0 w 2286000"/>
                <a:gd name="connsiteY8" fmla="*/ 1904992 h 2286000"/>
                <a:gd name="connsiteX9" fmla="*/ 0 w 2286000"/>
                <a:gd name="connsiteY9" fmla="*/ 381008 h 2286000"/>
                <a:gd name="connsiteX10" fmla="*/ 381008 w 2286000"/>
                <a:gd name="connsiteY1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6000">
                  <a:moveTo>
                    <a:pt x="381008" y="0"/>
                  </a:moveTo>
                  <a:lnTo>
                    <a:pt x="1904992" y="0"/>
                  </a:lnTo>
                  <a:cubicBezTo>
                    <a:pt x="2115417" y="0"/>
                    <a:pt x="2286000" y="170583"/>
                    <a:pt x="2286000" y="381008"/>
                  </a:cubicBezTo>
                  <a:lnTo>
                    <a:pt x="2286000" y="1127504"/>
                  </a:lnTo>
                  <a:lnTo>
                    <a:pt x="2154909" y="1161002"/>
                  </a:lnTo>
                  <a:cubicBezTo>
                    <a:pt x="1674518" y="1309493"/>
                    <a:pt x="1295351" y="1686309"/>
                    <a:pt x="1145934" y="2163721"/>
                  </a:cubicBezTo>
                  <a:lnTo>
                    <a:pt x="1114297" y="2286000"/>
                  </a:lnTo>
                  <a:lnTo>
                    <a:pt x="381008" y="2286000"/>
                  </a:lnTo>
                  <a:cubicBezTo>
                    <a:pt x="170583" y="2286000"/>
                    <a:pt x="0" y="2115417"/>
                    <a:pt x="0" y="1904992"/>
                  </a:cubicBezTo>
                  <a:lnTo>
                    <a:pt x="0" y="381008"/>
                  </a:lnTo>
                  <a:cubicBezTo>
                    <a:pt x="0" y="170583"/>
                    <a:pt x="170583" y="0"/>
                    <a:pt x="381008" y="0"/>
                  </a:cubicBezTo>
                  <a:close/>
                </a:path>
              </a:pathLst>
            </a:custGeom>
            <a:solidFill>
              <a:schemeClr val="tx1"/>
            </a:solidFill>
            <a:ln w="38100">
              <a:gradFill flip="none" rotWithShape="1">
                <a:gsLst>
                  <a:gs pos="0">
                    <a:srgbClr val="CC00CC"/>
                  </a:gs>
                  <a:gs pos="100000">
                    <a:srgbClr val="660066"/>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5" name="مربع نص 84">
              <a:extLst>
                <a:ext uri="{FF2B5EF4-FFF2-40B4-BE49-F238E27FC236}">
                  <a16:creationId xmlns:a16="http://schemas.microsoft.com/office/drawing/2014/main" xmlns="" id="{8307CA08-7886-4947-8C9C-EC11540DAFD9}"/>
                </a:ext>
              </a:extLst>
            </p:cNvPr>
            <p:cNvSpPr txBox="1"/>
            <p:nvPr/>
          </p:nvSpPr>
          <p:spPr>
            <a:xfrm>
              <a:off x="696684" y="1174063"/>
              <a:ext cx="3614057" cy="1323439"/>
            </a:xfrm>
            <a:prstGeom prst="rect">
              <a:avLst/>
            </a:prstGeom>
            <a:noFill/>
          </p:spPr>
          <p:txBody>
            <a:bodyPr wrap="square" rtlCol="0">
              <a:spAutoFit/>
            </a:bodyPr>
            <a:lstStyle/>
            <a:p>
              <a:pPr algn="r" rtl="1"/>
              <a:r>
                <a:rPr lang="ar-DZ" sz="1600" b="1" dirty="0" smtClean="0">
                  <a:solidFill>
                    <a:schemeClr val="bg1">
                      <a:lumMod val="85000"/>
                    </a:schemeClr>
                  </a:solidFill>
                  <a:latin typeface="Arial" panose="020B0604020202020204" pitchFamily="34" charset="0"/>
                  <a:cs typeface="Arial" panose="020B0604020202020204" pitchFamily="34" charset="0"/>
                </a:rPr>
                <a:t>يجوز للصانع تسليم:</a:t>
              </a:r>
            </a:p>
            <a:p>
              <a:pPr marL="285750" indent="-285750" algn="r" rtl="1">
                <a:buFontTx/>
                <a:buChar char="-"/>
              </a:pPr>
              <a:r>
                <a:rPr lang="ar-DZ" sz="1600" b="1" dirty="0" smtClean="0">
                  <a:solidFill>
                    <a:schemeClr val="bg1">
                      <a:lumMod val="85000"/>
                    </a:schemeClr>
                  </a:solidFill>
                  <a:latin typeface="Arial" panose="020B0604020202020204" pitchFamily="34" charset="0"/>
                  <a:cs typeface="Arial" panose="020B0604020202020204" pitchFamily="34" charset="0"/>
                </a:rPr>
                <a:t>ما صنعه هو قبل هو قبل عقد الاستصناع ,</a:t>
              </a:r>
            </a:p>
            <a:p>
              <a:pPr marL="285750" indent="-285750" algn="r" rtl="1">
                <a:buFontTx/>
                <a:buChar char="-"/>
              </a:pPr>
              <a:r>
                <a:rPr lang="ar-DZ" sz="1600" b="1" dirty="0" smtClean="0">
                  <a:solidFill>
                    <a:schemeClr val="bg1">
                      <a:lumMod val="85000"/>
                    </a:schemeClr>
                  </a:solidFill>
                  <a:latin typeface="Arial" panose="020B0604020202020204" pitchFamily="34" charset="0"/>
                  <a:cs typeface="Arial" panose="020B0604020202020204" pitchFamily="34" charset="0"/>
                </a:rPr>
                <a:t>أو ما صنعه غيره إذا لم يشترط عليه الصنع بنفسه (ولا يتخذ ذلك ذريعة لتأجيل البدلين في</a:t>
              </a:r>
            </a:p>
            <a:p>
              <a:pPr marL="285750" indent="-285750" algn="r" rtl="1">
                <a:buFontTx/>
                <a:buChar char="-"/>
              </a:pPr>
              <a:r>
                <a:rPr lang="ar-DZ" sz="1600" b="1" dirty="0" smtClean="0">
                  <a:solidFill>
                    <a:schemeClr val="bg1">
                      <a:lumMod val="85000"/>
                    </a:schemeClr>
                  </a:solidFill>
                  <a:latin typeface="Arial" panose="020B0604020202020204" pitchFamily="34" charset="0"/>
                  <a:cs typeface="Arial" panose="020B0604020202020204" pitchFamily="34" charset="0"/>
                </a:rPr>
                <a:t>    بيع موصوف في الذمة غير مقصود صنعه, </a:t>
              </a:r>
              <a:endParaRPr lang="fr-FR" sz="1600" b="1" dirty="0">
                <a:solidFill>
                  <a:schemeClr val="bg1">
                    <a:lumMod val="85000"/>
                  </a:schemeClr>
                </a:solidFill>
                <a:latin typeface="Arial" panose="020B0604020202020204" pitchFamily="34" charset="0"/>
                <a:cs typeface="Arial" panose="020B0604020202020204" pitchFamily="34" charset="0"/>
              </a:endParaRPr>
            </a:p>
          </p:txBody>
        </p:sp>
        <p:sp>
          <p:nvSpPr>
            <p:cNvPr id="86" name="مربع نص 85">
              <a:extLst>
                <a:ext uri="{FF2B5EF4-FFF2-40B4-BE49-F238E27FC236}">
                  <a16:creationId xmlns:a16="http://schemas.microsoft.com/office/drawing/2014/main" xmlns="" id="{D2BA5F9E-7611-4BCB-AC34-123487BF44B7}"/>
                </a:ext>
              </a:extLst>
            </p:cNvPr>
            <p:cNvSpPr txBox="1"/>
            <p:nvPr/>
          </p:nvSpPr>
          <p:spPr>
            <a:xfrm>
              <a:off x="4649575" y="2188574"/>
              <a:ext cx="391235" cy="523220"/>
            </a:xfrm>
            <a:prstGeom prst="rect">
              <a:avLst/>
            </a:prstGeom>
            <a:noFill/>
          </p:spPr>
          <p:txBody>
            <a:bodyPr wrap="square" rtlCol="0">
              <a:spAutoFit/>
            </a:bodyPr>
            <a:lstStyle/>
            <a:p>
              <a:r>
                <a:rPr lang="ar-MA" sz="2800" b="1" dirty="0">
                  <a:cs typeface="+mj-cs"/>
                </a:rPr>
                <a:t>1</a:t>
              </a:r>
              <a:endParaRPr lang="fr-FR" sz="2800" b="1" dirty="0">
                <a:cs typeface="+mj-cs"/>
              </a:endParaRPr>
            </a:p>
          </p:txBody>
        </p:sp>
      </p:grpSp>
      <p:grpSp>
        <p:nvGrpSpPr>
          <p:cNvPr id="93" name="مجموعة 92">
            <a:extLst>
              <a:ext uri="{FF2B5EF4-FFF2-40B4-BE49-F238E27FC236}">
                <a16:creationId xmlns:a16="http://schemas.microsoft.com/office/drawing/2014/main" xmlns="" id="{CF6EE50E-BD7E-4F4A-AC5E-4754C6415352}"/>
              </a:ext>
            </a:extLst>
          </p:cNvPr>
          <p:cNvGrpSpPr/>
          <p:nvPr/>
        </p:nvGrpSpPr>
        <p:grpSpPr>
          <a:xfrm>
            <a:off x="5979160" y="467108"/>
            <a:ext cx="5211356" cy="3114039"/>
            <a:chOff x="5979159" y="448675"/>
            <a:chExt cx="3114040" cy="3114039"/>
          </a:xfrm>
        </p:grpSpPr>
        <p:sp>
          <p:nvSpPr>
            <p:cNvPr id="47" name="شكل حر: شكل 46">
              <a:extLst>
                <a:ext uri="{FF2B5EF4-FFF2-40B4-BE49-F238E27FC236}">
                  <a16:creationId xmlns:a16="http://schemas.microsoft.com/office/drawing/2014/main" xmlns="" id="{A8CA0DAD-C9B9-4D91-B133-0B477B2DB26F}"/>
                </a:ext>
              </a:extLst>
            </p:cNvPr>
            <p:cNvSpPr/>
            <p:nvPr/>
          </p:nvSpPr>
          <p:spPr>
            <a:xfrm rot="5400000">
              <a:off x="6433367" y="532947"/>
              <a:ext cx="2744104" cy="2575560"/>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bg1">
                <a:alpha val="70000"/>
              </a:schemeClr>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8" name="شكل حر: شكل 47">
              <a:extLst>
                <a:ext uri="{FF2B5EF4-FFF2-40B4-BE49-F238E27FC236}">
                  <a16:creationId xmlns:a16="http://schemas.microsoft.com/office/drawing/2014/main" xmlns="" id="{03AFE1B6-1560-4F95-A5E8-CAA88812A435}"/>
                </a:ext>
              </a:extLst>
            </p:cNvPr>
            <p:cNvSpPr/>
            <p:nvPr/>
          </p:nvSpPr>
          <p:spPr>
            <a:xfrm rot="5400000">
              <a:off x="5979160" y="809355"/>
              <a:ext cx="2753359" cy="2753359"/>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tx1"/>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1" name="شكل حر: شكل 60">
              <a:extLst>
                <a:ext uri="{FF2B5EF4-FFF2-40B4-BE49-F238E27FC236}">
                  <a16:creationId xmlns:a16="http://schemas.microsoft.com/office/drawing/2014/main" xmlns="" id="{9424F993-5EB8-490A-B0C5-EC7B8AD6D406}"/>
                </a:ext>
              </a:extLst>
            </p:cNvPr>
            <p:cNvSpPr/>
            <p:nvPr/>
          </p:nvSpPr>
          <p:spPr>
            <a:xfrm rot="5400000">
              <a:off x="6198560" y="1701748"/>
              <a:ext cx="1174207" cy="1613009"/>
            </a:xfrm>
            <a:custGeom>
              <a:avLst/>
              <a:gdLst>
                <a:gd name="connsiteX0" fmla="*/ 0 w 1149466"/>
                <a:gd name="connsiteY0" fmla="*/ 1145649 h 1145649"/>
                <a:gd name="connsiteX1" fmla="*/ 27008 w 1149466"/>
                <a:gd name="connsiteY1" fmla="*/ 1039955 h 1145649"/>
                <a:gd name="connsiteX2" fmla="*/ 1029727 w 1149466"/>
                <a:gd name="connsiteY2" fmla="*/ 30980 h 1145649"/>
                <a:gd name="connsiteX3" fmla="*/ 1149466 w 1149466"/>
                <a:gd name="connsiteY3" fmla="*/ 0 h 1145649"/>
                <a:gd name="connsiteX4" fmla="*/ 1149466 w 1149466"/>
                <a:gd name="connsiteY4" fmla="*/ 363329 h 1145649"/>
                <a:gd name="connsiteX5" fmla="*/ 367146 w 1149466"/>
                <a:gd name="connsiteY5" fmla="*/ 1145649 h 1145649"/>
                <a:gd name="connsiteX6" fmla="*/ 0 w 1149466"/>
                <a:gd name="connsiteY6" fmla="*/ 1145649 h 114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466" h="1145649">
                  <a:moveTo>
                    <a:pt x="0" y="1145649"/>
                  </a:moveTo>
                  <a:lnTo>
                    <a:pt x="27008" y="1039955"/>
                  </a:lnTo>
                  <a:cubicBezTo>
                    <a:pt x="175499" y="559564"/>
                    <a:pt x="552315" y="180397"/>
                    <a:pt x="1029727" y="30980"/>
                  </a:cubicBezTo>
                  <a:lnTo>
                    <a:pt x="1149466" y="0"/>
                  </a:lnTo>
                  <a:lnTo>
                    <a:pt x="1149466" y="363329"/>
                  </a:lnTo>
                  <a:lnTo>
                    <a:pt x="367146" y="1145649"/>
                  </a:lnTo>
                  <a:lnTo>
                    <a:pt x="0" y="1145649"/>
                  </a:lnTo>
                  <a:close/>
                </a:path>
              </a:pathLst>
            </a:cu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0" name="شكل حر: شكل 59">
              <a:extLst>
                <a:ext uri="{FF2B5EF4-FFF2-40B4-BE49-F238E27FC236}">
                  <a16:creationId xmlns:a16="http://schemas.microsoft.com/office/drawing/2014/main" xmlns="" id="{E0126D6E-E342-448B-ADED-9D930C964FDC}"/>
                </a:ext>
              </a:extLst>
            </p:cNvPr>
            <p:cNvSpPr/>
            <p:nvPr/>
          </p:nvSpPr>
          <p:spPr>
            <a:xfrm rot="5400000">
              <a:off x="6212840" y="575675"/>
              <a:ext cx="2286000" cy="2753359"/>
            </a:xfrm>
            <a:custGeom>
              <a:avLst/>
              <a:gdLst>
                <a:gd name="connsiteX0" fmla="*/ 0 w 2286000"/>
                <a:gd name="connsiteY0" fmla="*/ 1904992 h 2286000"/>
                <a:gd name="connsiteX1" fmla="*/ 0 w 2286000"/>
                <a:gd name="connsiteY1" fmla="*/ 381008 h 2286000"/>
                <a:gd name="connsiteX2" fmla="*/ 381008 w 2286000"/>
                <a:gd name="connsiteY2" fmla="*/ 0 h 2286000"/>
                <a:gd name="connsiteX3" fmla="*/ 1904992 w 2286000"/>
                <a:gd name="connsiteY3" fmla="*/ 0 h 2286000"/>
                <a:gd name="connsiteX4" fmla="*/ 2286000 w 2286000"/>
                <a:gd name="connsiteY4" fmla="*/ 381008 h 2286000"/>
                <a:gd name="connsiteX5" fmla="*/ 2286000 w 2286000"/>
                <a:gd name="connsiteY5" fmla="*/ 1140351 h 2286000"/>
                <a:gd name="connsiteX6" fmla="*/ 2166261 w 2286000"/>
                <a:gd name="connsiteY6" fmla="*/ 1171331 h 2286000"/>
                <a:gd name="connsiteX7" fmla="*/ 1163542 w 2286000"/>
                <a:gd name="connsiteY7" fmla="*/ 2180306 h 2286000"/>
                <a:gd name="connsiteX8" fmla="*/ 1136534 w 2286000"/>
                <a:gd name="connsiteY8" fmla="*/ 2286000 h 2286000"/>
                <a:gd name="connsiteX9" fmla="*/ 381008 w 2286000"/>
                <a:gd name="connsiteY9" fmla="*/ 2286000 h 2286000"/>
                <a:gd name="connsiteX10" fmla="*/ 0 w 2286000"/>
                <a:gd name="connsiteY10" fmla="*/ 1904992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6000">
                  <a:moveTo>
                    <a:pt x="0" y="1904992"/>
                  </a:moveTo>
                  <a:lnTo>
                    <a:pt x="0" y="381008"/>
                  </a:lnTo>
                  <a:cubicBezTo>
                    <a:pt x="0" y="170583"/>
                    <a:pt x="170583" y="0"/>
                    <a:pt x="381008" y="0"/>
                  </a:cubicBezTo>
                  <a:lnTo>
                    <a:pt x="1904992" y="0"/>
                  </a:lnTo>
                  <a:cubicBezTo>
                    <a:pt x="2115417" y="0"/>
                    <a:pt x="2286000" y="170583"/>
                    <a:pt x="2286000" y="381008"/>
                  </a:cubicBezTo>
                  <a:lnTo>
                    <a:pt x="2286000" y="1140351"/>
                  </a:lnTo>
                  <a:lnTo>
                    <a:pt x="2166261" y="1171331"/>
                  </a:lnTo>
                  <a:cubicBezTo>
                    <a:pt x="1688849" y="1320748"/>
                    <a:pt x="1312033" y="1699915"/>
                    <a:pt x="1163542" y="2180306"/>
                  </a:cubicBezTo>
                  <a:lnTo>
                    <a:pt x="1136534" y="2286000"/>
                  </a:lnTo>
                  <a:lnTo>
                    <a:pt x="381008" y="2286000"/>
                  </a:lnTo>
                  <a:cubicBezTo>
                    <a:pt x="170583" y="2286000"/>
                    <a:pt x="0" y="2115417"/>
                    <a:pt x="0" y="1904992"/>
                  </a:cubicBezTo>
                  <a:close/>
                </a:path>
              </a:pathLst>
            </a:custGeom>
            <a:solidFill>
              <a:schemeClr val="tx1"/>
            </a:solidFill>
            <a:ln w="38100">
              <a:gradFill flip="none" rotWithShape="1">
                <a:gsLst>
                  <a:gs pos="0">
                    <a:srgbClr val="FFFF00"/>
                  </a:gs>
                  <a:gs pos="100000">
                    <a:srgbClr val="FF99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4" name="مربع نص 83">
              <a:extLst>
                <a:ext uri="{FF2B5EF4-FFF2-40B4-BE49-F238E27FC236}">
                  <a16:creationId xmlns:a16="http://schemas.microsoft.com/office/drawing/2014/main" xmlns="" id="{BAADA627-C6C2-4C36-8D50-3FDF2A7EB035}"/>
                </a:ext>
              </a:extLst>
            </p:cNvPr>
            <p:cNvSpPr txBox="1"/>
            <p:nvPr/>
          </p:nvSpPr>
          <p:spPr>
            <a:xfrm>
              <a:off x="6450329" y="1196074"/>
              <a:ext cx="2278380" cy="923330"/>
            </a:xfrm>
            <a:prstGeom prst="rect">
              <a:avLst/>
            </a:prstGeom>
            <a:noFill/>
          </p:spPr>
          <p:txBody>
            <a:bodyPr wrap="square" rtlCol="0">
              <a:spAutoFit/>
            </a:bodyPr>
            <a:lstStyle/>
            <a:p>
              <a:pPr algn="r"/>
              <a:r>
                <a:rPr lang="ar-DZ" b="1" dirty="0" smtClean="0">
                  <a:solidFill>
                    <a:schemeClr val="bg1">
                      <a:lumMod val="85000"/>
                    </a:schemeClr>
                  </a:solidFill>
                  <a:latin typeface="Arial" panose="020B0604020202020204" pitchFamily="34" charset="0"/>
                  <a:cs typeface="Arial" panose="020B0604020202020204" pitchFamily="34" charset="0"/>
                </a:rPr>
                <a:t>يجب على الصانع إنجاز العمل :</a:t>
              </a:r>
            </a:p>
            <a:p>
              <a:pPr algn="r"/>
              <a:r>
                <a:rPr lang="ar-DZ" b="1" dirty="0" smtClean="0">
                  <a:solidFill>
                    <a:schemeClr val="bg1">
                      <a:lumMod val="85000"/>
                    </a:schemeClr>
                  </a:solidFill>
                  <a:latin typeface="Arial" panose="020B0604020202020204" pitchFamily="34" charset="0"/>
                  <a:cs typeface="Arial" panose="020B0604020202020204" pitchFamily="34" charset="0"/>
                </a:rPr>
                <a:t>-في المدة المتفق عليها,</a:t>
              </a:r>
            </a:p>
            <a:p>
              <a:pPr algn="r" rtl="1"/>
              <a:r>
                <a:rPr lang="ar-DZ" b="1" dirty="0" smtClean="0">
                  <a:solidFill>
                    <a:schemeClr val="bg1">
                      <a:lumMod val="85000"/>
                    </a:schemeClr>
                  </a:solidFill>
                  <a:latin typeface="Arial" panose="020B0604020202020204" pitchFamily="34" charset="0"/>
                  <a:cs typeface="Arial" panose="020B0604020202020204" pitchFamily="34" charset="0"/>
                </a:rPr>
                <a:t>-في المدة المناسبة التي </a:t>
              </a:r>
              <a:r>
                <a:rPr lang="ar-DZ" b="1" dirty="0" err="1" smtClean="0">
                  <a:solidFill>
                    <a:schemeClr val="bg1">
                      <a:lumMod val="85000"/>
                    </a:schemeClr>
                  </a:solidFill>
                  <a:latin typeface="Arial" panose="020B0604020202020204" pitchFamily="34" charset="0"/>
                  <a:cs typeface="Arial" panose="020B0604020202020204" pitchFamily="34" charset="0"/>
                </a:rPr>
                <a:t>تقتضيها</a:t>
              </a:r>
              <a:r>
                <a:rPr lang="ar-DZ" b="1" dirty="0" smtClean="0">
                  <a:solidFill>
                    <a:schemeClr val="bg1">
                      <a:lumMod val="85000"/>
                    </a:schemeClr>
                  </a:solidFill>
                  <a:latin typeface="Arial" panose="020B0604020202020204" pitchFamily="34" charset="0"/>
                  <a:cs typeface="Arial" panose="020B0604020202020204" pitchFamily="34" charset="0"/>
                </a:rPr>
                <a:t> طبيعة العمل</a:t>
              </a:r>
              <a:endParaRPr lang="fr-FR" b="1" dirty="0">
                <a:solidFill>
                  <a:schemeClr val="bg1">
                    <a:lumMod val="85000"/>
                  </a:schemeClr>
                </a:solidFill>
                <a:latin typeface="Arial" panose="020B0604020202020204" pitchFamily="34" charset="0"/>
                <a:cs typeface="Arial" panose="020B0604020202020204" pitchFamily="34" charset="0"/>
              </a:endParaRPr>
            </a:p>
          </p:txBody>
        </p:sp>
        <p:sp>
          <p:nvSpPr>
            <p:cNvPr id="89" name="مربع نص 88">
              <a:extLst>
                <a:ext uri="{FF2B5EF4-FFF2-40B4-BE49-F238E27FC236}">
                  <a16:creationId xmlns:a16="http://schemas.microsoft.com/office/drawing/2014/main" xmlns="" id="{9C5BE3AF-E18C-4A5F-919B-0734915C1A85}"/>
                </a:ext>
              </a:extLst>
            </p:cNvPr>
            <p:cNvSpPr txBox="1"/>
            <p:nvPr/>
          </p:nvSpPr>
          <p:spPr>
            <a:xfrm>
              <a:off x="6573405" y="2277135"/>
              <a:ext cx="391235" cy="523220"/>
            </a:xfrm>
            <a:prstGeom prst="rect">
              <a:avLst/>
            </a:prstGeom>
            <a:noFill/>
          </p:spPr>
          <p:txBody>
            <a:bodyPr wrap="square" rtlCol="0">
              <a:spAutoFit/>
            </a:bodyPr>
            <a:lstStyle/>
            <a:p>
              <a:pPr algn="l" rtl="0"/>
              <a:r>
                <a:rPr lang="ar-MA" sz="2800" b="1" dirty="0">
                  <a:cs typeface="+mj-cs"/>
                </a:rPr>
                <a:t>2</a:t>
              </a:r>
              <a:endParaRPr lang="fr-FR" sz="2800" b="1" dirty="0">
                <a:cs typeface="+mj-cs"/>
              </a:endParaRPr>
            </a:p>
          </p:txBody>
        </p:sp>
      </p:grpSp>
      <p:grpSp>
        <p:nvGrpSpPr>
          <p:cNvPr id="94" name="مجموعة 93">
            <a:extLst>
              <a:ext uri="{FF2B5EF4-FFF2-40B4-BE49-F238E27FC236}">
                <a16:creationId xmlns:a16="http://schemas.microsoft.com/office/drawing/2014/main" xmlns="" id="{316303E3-1B1A-43F7-8923-D6065CC0CB82}"/>
              </a:ext>
            </a:extLst>
          </p:cNvPr>
          <p:cNvGrpSpPr/>
          <p:nvPr/>
        </p:nvGrpSpPr>
        <p:grpSpPr>
          <a:xfrm>
            <a:off x="5979160" y="3271521"/>
            <a:ext cx="5211356" cy="3114039"/>
            <a:chOff x="5979160" y="3271521"/>
            <a:chExt cx="3114039" cy="3114039"/>
          </a:xfrm>
        </p:grpSpPr>
        <p:sp>
          <p:nvSpPr>
            <p:cNvPr id="51" name="شكل حر: شكل 50">
              <a:extLst>
                <a:ext uri="{FF2B5EF4-FFF2-40B4-BE49-F238E27FC236}">
                  <a16:creationId xmlns:a16="http://schemas.microsoft.com/office/drawing/2014/main" xmlns="" id="{4B63A809-EE2E-4709-B4A7-BAD6621A92D0}"/>
                </a:ext>
              </a:extLst>
            </p:cNvPr>
            <p:cNvSpPr/>
            <p:nvPr/>
          </p:nvSpPr>
          <p:spPr>
            <a:xfrm rot="10800000">
              <a:off x="6349095" y="3810000"/>
              <a:ext cx="2744104" cy="2575560"/>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bg1">
                <a:alpha val="70000"/>
              </a:schemeClr>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2" name="شكل حر: شكل 51">
              <a:extLst>
                <a:ext uri="{FF2B5EF4-FFF2-40B4-BE49-F238E27FC236}">
                  <a16:creationId xmlns:a16="http://schemas.microsoft.com/office/drawing/2014/main" xmlns="" id="{8915005D-1538-4C24-84E1-F1E0F9F068B6}"/>
                </a:ext>
              </a:extLst>
            </p:cNvPr>
            <p:cNvSpPr/>
            <p:nvPr/>
          </p:nvSpPr>
          <p:spPr>
            <a:xfrm rot="10800000">
              <a:off x="5979160" y="3271521"/>
              <a:ext cx="2753359" cy="2753359"/>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tx1"/>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7" name="شكل حر: شكل 66">
              <a:extLst>
                <a:ext uri="{FF2B5EF4-FFF2-40B4-BE49-F238E27FC236}">
                  <a16:creationId xmlns:a16="http://schemas.microsoft.com/office/drawing/2014/main" xmlns="" id="{BA2371CF-4CE8-475A-BE25-70D57AF47DD3}"/>
                </a:ext>
              </a:extLst>
            </p:cNvPr>
            <p:cNvSpPr/>
            <p:nvPr/>
          </p:nvSpPr>
          <p:spPr>
            <a:xfrm rot="10800000">
              <a:off x="6084541" y="3738879"/>
              <a:ext cx="1513775" cy="1179721"/>
            </a:xfrm>
            <a:custGeom>
              <a:avLst/>
              <a:gdLst>
                <a:gd name="connsiteX0" fmla="*/ 369477 w 1151797"/>
                <a:gd name="connsiteY0" fmla="*/ 1173231 h 1173231"/>
                <a:gd name="connsiteX1" fmla="*/ 0 w 1151797"/>
                <a:gd name="connsiteY1" fmla="*/ 1173231 h 1173231"/>
                <a:gd name="connsiteX2" fmla="*/ 37128 w 1151797"/>
                <a:gd name="connsiteY2" fmla="*/ 1029727 h 1173231"/>
                <a:gd name="connsiteX3" fmla="*/ 1046103 w 1151797"/>
                <a:gd name="connsiteY3" fmla="*/ 27008 h 1173231"/>
                <a:gd name="connsiteX4" fmla="*/ 1151797 w 1151797"/>
                <a:gd name="connsiteY4" fmla="*/ 0 h 1173231"/>
                <a:gd name="connsiteX5" fmla="*/ 1151797 w 1151797"/>
                <a:gd name="connsiteY5" fmla="*/ 390911 h 1173231"/>
                <a:gd name="connsiteX6" fmla="*/ 369477 w 1151797"/>
                <a:gd name="connsiteY6" fmla="*/ 1173231 h 11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797" h="1173231">
                  <a:moveTo>
                    <a:pt x="369477" y="1173231"/>
                  </a:moveTo>
                  <a:lnTo>
                    <a:pt x="0" y="1173231"/>
                  </a:lnTo>
                  <a:lnTo>
                    <a:pt x="37128" y="1029727"/>
                  </a:lnTo>
                  <a:cubicBezTo>
                    <a:pt x="186545" y="552315"/>
                    <a:pt x="565712" y="175499"/>
                    <a:pt x="1046103" y="27008"/>
                  </a:cubicBezTo>
                  <a:lnTo>
                    <a:pt x="1151797" y="0"/>
                  </a:lnTo>
                  <a:lnTo>
                    <a:pt x="1151797" y="390911"/>
                  </a:lnTo>
                  <a:lnTo>
                    <a:pt x="369477" y="1173231"/>
                  </a:lnTo>
                  <a:close/>
                </a:path>
              </a:pathLst>
            </a:custGeom>
            <a:solidFill>
              <a:srgbClr val="FF5050"/>
            </a:solid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5" name="شكل حر: شكل 64">
              <a:extLst>
                <a:ext uri="{FF2B5EF4-FFF2-40B4-BE49-F238E27FC236}">
                  <a16:creationId xmlns:a16="http://schemas.microsoft.com/office/drawing/2014/main" xmlns="" id="{E50FB92A-D0EC-4D86-96A9-A36ED3A29E55}"/>
                </a:ext>
              </a:extLst>
            </p:cNvPr>
            <p:cNvSpPr/>
            <p:nvPr/>
          </p:nvSpPr>
          <p:spPr>
            <a:xfrm rot="10800000">
              <a:off x="6084542" y="3738880"/>
              <a:ext cx="2647977" cy="2286000"/>
            </a:xfrm>
            <a:custGeom>
              <a:avLst/>
              <a:gdLst>
                <a:gd name="connsiteX0" fmla="*/ 1134203 w 2286000"/>
                <a:gd name="connsiteY0" fmla="*/ 2286000 h 2286000"/>
                <a:gd name="connsiteX1" fmla="*/ 381008 w 2286000"/>
                <a:gd name="connsiteY1" fmla="*/ 2286000 h 2286000"/>
                <a:gd name="connsiteX2" fmla="*/ 0 w 2286000"/>
                <a:gd name="connsiteY2" fmla="*/ 1904992 h 2286000"/>
                <a:gd name="connsiteX3" fmla="*/ 0 w 2286000"/>
                <a:gd name="connsiteY3" fmla="*/ 381008 h 2286000"/>
                <a:gd name="connsiteX4" fmla="*/ 381008 w 2286000"/>
                <a:gd name="connsiteY4" fmla="*/ 0 h 2286000"/>
                <a:gd name="connsiteX5" fmla="*/ 1904992 w 2286000"/>
                <a:gd name="connsiteY5" fmla="*/ 0 h 2286000"/>
                <a:gd name="connsiteX6" fmla="*/ 2286000 w 2286000"/>
                <a:gd name="connsiteY6" fmla="*/ 381008 h 2286000"/>
                <a:gd name="connsiteX7" fmla="*/ 2286000 w 2286000"/>
                <a:gd name="connsiteY7" fmla="*/ 1112769 h 2286000"/>
                <a:gd name="connsiteX8" fmla="*/ 2180306 w 2286000"/>
                <a:gd name="connsiteY8" fmla="*/ 1139777 h 2286000"/>
                <a:gd name="connsiteX9" fmla="*/ 1171331 w 2286000"/>
                <a:gd name="connsiteY9" fmla="*/ 2142496 h 2286000"/>
                <a:gd name="connsiteX10" fmla="*/ 1134203 w 2286000"/>
                <a:gd name="connsiteY10"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6000">
                  <a:moveTo>
                    <a:pt x="1134203" y="2286000"/>
                  </a:moveTo>
                  <a:lnTo>
                    <a:pt x="381008" y="2286000"/>
                  </a:lnTo>
                  <a:cubicBezTo>
                    <a:pt x="170583" y="2286000"/>
                    <a:pt x="0" y="2115417"/>
                    <a:pt x="0" y="1904992"/>
                  </a:cubicBezTo>
                  <a:lnTo>
                    <a:pt x="0" y="381008"/>
                  </a:lnTo>
                  <a:cubicBezTo>
                    <a:pt x="0" y="170583"/>
                    <a:pt x="170583" y="0"/>
                    <a:pt x="381008" y="0"/>
                  </a:cubicBezTo>
                  <a:lnTo>
                    <a:pt x="1904992" y="0"/>
                  </a:lnTo>
                  <a:cubicBezTo>
                    <a:pt x="2115417" y="0"/>
                    <a:pt x="2286000" y="170583"/>
                    <a:pt x="2286000" y="381008"/>
                  </a:cubicBezTo>
                  <a:lnTo>
                    <a:pt x="2286000" y="1112769"/>
                  </a:lnTo>
                  <a:lnTo>
                    <a:pt x="2180306" y="1139777"/>
                  </a:lnTo>
                  <a:cubicBezTo>
                    <a:pt x="1699915" y="1288268"/>
                    <a:pt x="1320748" y="1665084"/>
                    <a:pt x="1171331" y="2142496"/>
                  </a:cubicBezTo>
                  <a:lnTo>
                    <a:pt x="1134203" y="2286000"/>
                  </a:lnTo>
                  <a:close/>
                </a:path>
              </a:pathLst>
            </a:custGeom>
            <a:solidFill>
              <a:schemeClr val="tx1"/>
            </a:solidFill>
            <a:ln w="38100">
              <a:gradFill flip="none" rotWithShape="1">
                <a:gsLst>
                  <a:gs pos="0">
                    <a:srgbClr val="FF5050"/>
                  </a:gs>
                  <a:gs pos="100000">
                    <a:srgbClr val="A5002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3" name="مربع نص 82">
              <a:extLst>
                <a:ext uri="{FF2B5EF4-FFF2-40B4-BE49-F238E27FC236}">
                  <a16:creationId xmlns:a16="http://schemas.microsoft.com/office/drawing/2014/main" xmlns="" id="{3301561A-766D-4D75-AE48-65CEA7E16E55}"/>
                </a:ext>
              </a:extLst>
            </p:cNvPr>
            <p:cNvSpPr txBox="1"/>
            <p:nvPr/>
          </p:nvSpPr>
          <p:spPr>
            <a:xfrm>
              <a:off x="6331623" y="4284982"/>
              <a:ext cx="2278380" cy="923330"/>
            </a:xfrm>
            <a:prstGeom prst="rect">
              <a:avLst/>
            </a:prstGeom>
            <a:noFill/>
          </p:spPr>
          <p:txBody>
            <a:bodyPr wrap="square" rtlCol="0">
              <a:spAutoFit/>
            </a:bodyPr>
            <a:lstStyle/>
            <a:p>
              <a:pPr algn="r" rtl="1"/>
              <a:r>
                <a:rPr lang="ar-DZ" b="1" dirty="0" smtClean="0">
                  <a:solidFill>
                    <a:schemeClr val="bg1">
                      <a:lumMod val="85000"/>
                    </a:schemeClr>
                  </a:solidFill>
                  <a:latin typeface="Arial" panose="020B0604020202020204" pitchFamily="34" charset="0"/>
                  <a:cs typeface="Arial" panose="020B0604020202020204" pitchFamily="34" charset="0"/>
                </a:rPr>
                <a:t>يجوز تحديد مدة :</a:t>
              </a:r>
            </a:p>
            <a:p>
              <a:pPr algn="r" rtl="1"/>
              <a:r>
                <a:rPr lang="ar-DZ" b="1" dirty="0" smtClean="0">
                  <a:solidFill>
                    <a:schemeClr val="bg1">
                      <a:lumMod val="85000"/>
                    </a:schemeClr>
                  </a:solidFill>
                  <a:latin typeface="Arial" panose="020B0604020202020204" pitchFamily="34" charset="0"/>
                  <a:cs typeface="Arial" panose="020B0604020202020204" pitchFamily="34" charset="0"/>
                </a:rPr>
                <a:t>-لضمان عيوب التصنيع ,</a:t>
              </a:r>
            </a:p>
            <a:p>
              <a:pPr algn="r" rtl="1"/>
              <a:r>
                <a:rPr lang="ar-DZ" b="1" dirty="0" smtClean="0">
                  <a:solidFill>
                    <a:schemeClr val="bg1">
                      <a:lumMod val="85000"/>
                    </a:schemeClr>
                  </a:solidFill>
                  <a:latin typeface="Arial" panose="020B0604020202020204" pitchFamily="34" charset="0"/>
                  <a:cs typeface="Arial" panose="020B0604020202020204" pitchFamily="34" charset="0"/>
                </a:rPr>
                <a:t>-الإلتزام بالصيانة,</a:t>
              </a:r>
              <a:endParaRPr lang="fr-FR" b="1" dirty="0">
                <a:solidFill>
                  <a:schemeClr val="bg1">
                    <a:lumMod val="85000"/>
                  </a:schemeClr>
                </a:solidFill>
                <a:latin typeface="Arial" panose="020B0604020202020204" pitchFamily="34" charset="0"/>
                <a:cs typeface="Arial" panose="020B0604020202020204" pitchFamily="34" charset="0"/>
              </a:endParaRPr>
            </a:p>
          </p:txBody>
        </p:sp>
        <p:sp>
          <p:nvSpPr>
            <p:cNvPr id="90" name="مربع نص 89">
              <a:extLst>
                <a:ext uri="{FF2B5EF4-FFF2-40B4-BE49-F238E27FC236}">
                  <a16:creationId xmlns:a16="http://schemas.microsoft.com/office/drawing/2014/main" xmlns="" id="{3F081957-327B-48FB-83FA-93CAC0143D0D}"/>
                </a:ext>
              </a:extLst>
            </p:cNvPr>
            <p:cNvSpPr txBox="1"/>
            <p:nvPr/>
          </p:nvSpPr>
          <p:spPr>
            <a:xfrm>
              <a:off x="6712571" y="4056129"/>
              <a:ext cx="391235" cy="523220"/>
            </a:xfrm>
            <a:prstGeom prst="rect">
              <a:avLst/>
            </a:prstGeom>
            <a:noFill/>
          </p:spPr>
          <p:txBody>
            <a:bodyPr wrap="square" rtlCol="0">
              <a:spAutoFit/>
            </a:bodyPr>
            <a:lstStyle/>
            <a:p>
              <a:pPr algn="l" rtl="0"/>
              <a:r>
                <a:rPr lang="ar-MA" sz="2800" b="1" dirty="0">
                  <a:cs typeface="+mj-cs"/>
                </a:rPr>
                <a:t>3</a:t>
              </a:r>
              <a:endParaRPr lang="fr-FR" sz="2800" b="1" dirty="0">
                <a:cs typeface="+mj-cs"/>
              </a:endParaRPr>
            </a:p>
          </p:txBody>
        </p:sp>
      </p:grpSp>
      <p:grpSp>
        <p:nvGrpSpPr>
          <p:cNvPr id="95" name="مجموعة 94">
            <a:extLst>
              <a:ext uri="{FF2B5EF4-FFF2-40B4-BE49-F238E27FC236}">
                <a16:creationId xmlns:a16="http://schemas.microsoft.com/office/drawing/2014/main" xmlns="" id="{E188C87D-265D-4E21-8C23-3E26B797D585}"/>
              </a:ext>
            </a:extLst>
          </p:cNvPr>
          <p:cNvGrpSpPr/>
          <p:nvPr/>
        </p:nvGrpSpPr>
        <p:grpSpPr>
          <a:xfrm>
            <a:off x="76200" y="3271521"/>
            <a:ext cx="6162039" cy="3114039"/>
            <a:chOff x="3124200" y="3271521"/>
            <a:chExt cx="3114039" cy="3114039"/>
          </a:xfrm>
        </p:grpSpPr>
        <p:sp>
          <p:nvSpPr>
            <p:cNvPr id="55" name="شكل حر: شكل 54">
              <a:extLst>
                <a:ext uri="{FF2B5EF4-FFF2-40B4-BE49-F238E27FC236}">
                  <a16:creationId xmlns:a16="http://schemas.microsoft.com/office/drawing/2014/main" xmlns="" id="{2A2036D2-466C-4738-80DA-8AA028ED0BC4}"/>
                </a:ext>
              </a:extLst>
            </p:cNvPr>
            <p:cNvSpPr/>
            <p:nvPr/>
          </p:nvSpPr>
          <p:spPr>
            <a:xfrm rot="16200000">
              <a:off x="3039928" y="3725728"/>
              <a:ext cx="2744104" cy="2575560"/>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bg1">
                <a:alpha val="70000"/>
              </a:schemeClr>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6" name="شكل حر: شكل 55">
              <a:extLst>
                <a:ext uri="{FF2B5EF4-FFF2-40B4-BE49-F238E27FC236}">
                  <a16:creationId xmlns:a16="http://schemas.microsoft.com/office/drawing/2014/main" xmlns="" id="{DFDDAF68-AD6F-41FA-B99D-3FE4CDA27E4E}"/>
                </a:ext>
              </a:extLst>
            </p:cNvPr>
            <p:cNvSpPr/>
            <p:nvPr/>
          </p:nvSpPr>
          <p:spPr>
            <a:xfrm rot="16200000">
              <a:off x="3484880" y="3271521"/>
              <a:ext cx="2753359" cy="2753359"/>
            </a:xfrm>
            <a:custGeom>
              <a:avLst/>
              <a:gdLst>
                <a:gd name="connsiteX0" fmla="*/ 381008 w 2286000"/>
                <a:gd name="connsiteY0" fmla="*/ 0 h 2286000"/>
                <a:gd name="connsiteX1" fmla="*/ 1904992 w 2286000"/>
                <a:gd name="connsiteY1" fmla="*/ 0 h 2286000"/>
                <a:gd name="connsiteX2" fmla="*/ 2286000 w 2286000"/>
                <a:gd name="connsiteY2" fmla="*/ 381008 h 2286000"/>
                <a:gd name="connsiteX3" fmla="*/ 2286000 w 2286000"/>
                <a:gd name="connsiteY3" fmla="*/ 1503680 h 2286000"/>
                <a:gd name="connsiteX4" fmla="*/ 1503680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2286000">
                  <a:moveTo>
                    <a:pt x="381008" y="0"/>
                  </a:moveTo>
                  <a:lnTo>
                    <a:pt x="1904992" y="0"/>
                  </a:lnTo>
                  <a:cubicBezTo>
                    <a:pt x="2115417" y="0"/>
                    <a:pt x="2286000" y="170583"/>
                    <a:pt x="2286000" y="381008"/>
                  </a:cubicBezTo>
                  <a:lnTo>
                    <a:pt x="2286000" y="1503680"/>
                  </a:lnTo>
                  <a:lnTo>
                    <a:pt x="1503680" y="2286000"/>
                  </a:lnTo>
                  <a:lnTo>
                    <a:pt x="381008" y="2286000"/>
                  </a:lnTo>
                  <a:cubicBezTo>
                    <a:pt x="170583" y="2286000"/>
                    <a:pt x="0" y="2115417"/>
                    <a:pt x="0" y="1904992"/>
                  </a:cubicBezTo>
                  <a:lnTo>
                    <a:pt x="0" y="381008"/>
                  </a:lnTo>
                  <a:cubicBezTo>
                    <a:pt x="0" y="170583"/>
                    <a:pt x="170583" y="0"/>
                    <a:pt x="381008" y="0"/>
                  </a:cubicBezTo>
                  <a:close/>
                </a:path>
              </a:pathLst>
            </a:custGeom>
            <a:solidFill>
              <a:schemeClr val="tx1"/>
            </a:solidFill>
            <a:ln w="38100">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70" name="شكل حر: شكل 69">
              <a:extLst>
                <a:ext uri="{FF2B5EF4-FFF2-40B4-BE49-F238E27FC236}">
                  <a16:creationId xmlns:a16="http://schemas.microsoft.com/office/drawing/2014/main" xmlns="" id="{56809E4A-BEFB-43BE-88ED-57C0EF154529}"/>
                </a:ext>
              </a:extLst>
            </p:cNvPr>
            <p:cNvSpPr/>
            <p:nvPr/>
          </p:nvSpPr>
          <p:spPr>
            <a:xfrm rot="16200000">
              <a:off x="4685828" y="3646738"/>
              <a:ext cx="1171670" cy="1355953"/>
            </a:xfrm>
            <a:custGeom>
              <a:avLst/>
              <a:gdLst>
                <a:gd name="connsiteX0" fmla="*/ 1179721 w 1179721"/>
                <a:gd name="connsiteY0" fmla="*/ 0 h 1177194"/>
                <a:gd name="connsiteX1" fmla="*/ 1179721 w 1179721"/>
                <a:gd name="connsiteY1" fmla="*/ 394874 h 1177194"/>
                <a:gd name="connsiteX2" fmla="*/ 397401 w 1179721"/>
                <a:gd name="connsiteY2" fmla="*/ 1177194 h 1177194"/>
                <a:gd name="connsiteX3" fmla="*/ 0 w 1179721"/>
                <a:gd name="connsiteY3" fmla="*/ 1177194 h 1177194"/>
                <a:gd name="connsiteX4" fmla="*/ 33498 w 1179721"/>
                <a:gd name="connsiteY4" fmla="*/ 1046103 h 1177194"/>
                <a:gd name="connsiteX5" fmla="*/ 1036217 w 1179721"/>
                <a:gd name="connsiteY5" fmla="*/ 37128 h 1177194"/>
                <a:gd name="connsiteX6" fmla="*/ 1179721 w 1179721"/>
                <a:gd name="connsiteY6" fmla="*/ 0 h 11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721" h="1177194">
                  <a:moveTo>
                    <a:pt x="1179721" y="0"/>
                  </a:moveTo>
                  <a:lnTo>
                    <a:pt x="1179721" y="394874"/>
                  </a:lnTo>
                  <a:lnTo>
                    <a:pt x="397401" y="1177194"/>
                  </a:lnTo>
                  <a:lnTo>
                    <a:pt x="0" y="1177194"/>
                  </a:lnTo>
                  <a:lnTo>
                    <a:pt x="33498" y="1046103"/>
                  </a:lnTo>
                  <a:cubicBezTo>
                    <a:pt x="181989" y="565712"/>
                    <a:pt x="558805" y="186545"/>
                    <a:pt x="1036217" y="37128"/>
                  </a:cubicBezTo>
                  <a:lnTo>
                    <a:pt x="1179721" y="0"/>
                  </a:lnTo>
                  <a:close/>
                </a:path>
              </a:pathLst>
            </a:custGeom>
            <a:solidFill>
              <a:srgbClr val="66FF33"/>
            </a:solid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8" name="شكل حر: شكل 67">
              <a:extLst>
                <a:ext uri="{FF2B5EF4-FFF2-40B4-BE49-F238E27FC236}">
                  <a16:creationId xmlns:a16="http://schemas.microsoft.com/office/drawing/2014/main" xmlns="" id="{A5AED5CC-835E-4051-A9AE-F198A20CD082}"/>
                </a:ext>
              </a:extLst>
            </p:cNvPr>
            <p:cNvSpPr/>
            <p:nvPr/>
          </p:nvSpPr>
          <p:spPr>
            <a:xfrm rot="16200000">
              <a:off x="3525547" y="3600788"/>
              <a:ext cx="2383425" cy="2464760"/>
            </a:xfrm>
            <a:custGeom>
              <a:avLst/>
              <a:gdLst>
                <a:gd name="connsiteX0" fmla="*/ 2286000 w 2286000"/>
                <a:gd name="connsiteY0" fmla="*/ 381008 h 2286000"/>
                <a:gd name="connsiteX1" fmla="*/ 2286000 w 2286000"/>
                <a:gd name="connsiteY1" fmla="*/ 1108806 h 2286000"/>
                <a:gd name="connsiteX2" fmla="*/ 2142496 w 2286000"/>
                <a:gd name="connsiteY2" fmla="*/ 1145934 h 2286000"/>
                <a:gd name="connsiteX3" fmla="*/ 1139777 w 2286000"/>
                <a:gd name="connsiteY3" fmla="*/ 2154909 h 2286000"/>
                <a:gd name="connsiteX4" fmla="*/ 1106279 w 2286000"/>
                <a:gd name="connsiteY4" fmla="*/ 2286000 h 2286000"/>
                <a:gd name="connsiteX5" fmla="*/ 381008 w 2286000"/>
                <a:gd name="connsiteY5" fmla="*/ 2286000 h 2286000"/>
                <a:gd name="connsiteX6" fmla="*/ 0 w 2286000"/>
                <a:gd name="connsiteY6" fmla="*/ 1904992 h 2286000"/>
                <a:gd name="connsiteX7" fmla="*/ 0 w 2286000"/>
                <a:gd name="connsiteY7" fmla="*/ 381008 h 2286000"/>
                <a:gd name="connsiteX8" fmla="*/ 381008 w 2286000"/>
                <a:gd name="connsiteY8" fmla="*/ 0 h 2286000"/>
                <a:gd name="connsiteX9" fmla="*/ 1904992 w 2286000"/>
                <a:gd name="connsiteY9" fmla="*/ 0 h 2286000"/>
                <a:gd name="connsiteX10" fmla="*/ 2286000 w 2286000"/>
                <a:gd name="connsiteY10" fmla="*/ 38100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6000">
                  <a:moveTo>
                    <a:pt x="2286000" y="381008"/>
                  </a:moveTo>
                  <a:lnTo>
                    <a:pt x="2286000" y="1108806"/>
                  </a:lnTo>
                  <a:lnTo>
                    <a:pt x="2142496" y="1145934"/>
                  </a:lnTo>
                  <a:cubicBezTo>
                    <a:pt x="1665084" y="1295351"/>
                    <a:pt x="1288268" y="1674518"/>
                    <a:pt x="1139777" y="2154909"/>
                  </a:cubicBezTo>
                  <a:lnTo>
                    <a:pt x="1106279" y="2286000"/>
                  </a:lnTo>
                  <a:lnTo>
                    <a:pt x="381008" y="2286000"/>
                  </a:lnTo>
                  <a:cubicBezTo>
                    <a:pt x="170583" y="2286000"/>
                    <a:pt x="0" y="2115417"/>
                    <a:pt x="0" y="1904992"/>
                  </a:cubicBezTo>
                  <a:lnTo>
                    <a:pt x="0" y="381008"/>
                  </a:lnTo>
                  <a:cubicBezTo>
                    <a:pt x="0" y="170583"/>
                    <a:pt x="170583" y="0"/>
                    <a:pt x="381008" y="0"/>
                  </a:cubicBezTo>
                  <a:lnTo>
                    <a:pt x="1904992" y="0"/>
                  </a:lnTo>
                  <a:cubicBezTo>
                    <a:pt x="2115417" y="0"/>
                    <a:pt x="2286000" y="170583"/>
                    <a:pt x="2286000" y="381008"/>
                  </a:cubicBezTo>
                  <a:close/>
                </a:path>
              </a:pathLst>
            </a:custGeom>
            <a:solidFill>
              <a:schemeClr val="tx1"/>
            </a:solidFill>
            <a:ln w="38100">
              <a:gradFill flip="none" rotWithShape="1">
                <a:gsLst>
                  <a:gs pos="0">
                    <a:srgbClr val="66FF33"/>
                  </a:gs>
                  <a:gs pos="100000">
                    <a:srgbClr val="0080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2" name="مربع نص 81">
              <a:extLst>
                <a:ext uri="{FF2B5EF4-FFF2-40B4-BE49-F238E27FC236}">
                  <a16:creationId xmlns:a16="http://schemas.microsoft.com/office/drawing/2014/main" xmlns="" id="{F9520CA3-2D6E-4E17-B7C2-3CB9AC10B3C1}"/>
                </a:ext>
              </a:extLst>
            </p:cNvPr>
            <p:cNvSpPr txBox="1"/>
            <p:nvPr/>
          </p:nvSpPr>
          <p:spPr>
            <a:xfrm>
              <a:off x="3586300" y="4453509"/>
              <a:ext cx="1359530" cy="584775"/>
            </a:xfrm>
            <a:prstGeom prst="rect">
              <a:avLst/>
            </a:prstGeom>
            <a:noFill/>
          </p:spPr>
          <p:txBody>
            <a:bodyPr wrap="square" rtlCol="0">
              <a:spAutoFit/>
            </a:bodyPr>
            <a:lstStyle/>
            <a:p>
              <a:pPr algn="r" rtl="1"/>
              <a:r>
                <a:rPr lang="ar-DZ" sz="1600" b="1" dirty="0" smtClean="0">
                  <a:solidFill>
                    <a:schemeClr val="bg1">
                      <a:lumMod val="85000"/>
                    </a:schemeClr>
                  </a:solidFill>
                  <a:latin typeface="Arial" panose="020B0604020202020204" pitchFamily="34" charset="0"/>
                  <a:cs typeface="Arial" panose="020B0604020202020204" pitchFamily="34" charset="0"/>
                </a:rPr>
                <a:t>يجوز الاستصناع في المباني لإقامتها على أرض معينة ,</a:t>
              </a:r>
              <a:endParaRPr lang="fr-FR" sz="1600" b="1" dirty="0">
                <a:solidFill>
                  <a:schemeClr val="bg1">
                    <a:lumMod val="85000"/>
                  </a:schemeClr>
                </a:solidFill>
                <a:latin typeface="Arial" panose="020B0604020202020204" pitchFamily="34" charset="0"/>
                <a:cs typeface="Arial" panose="020B0604020202020204" pitchFamily="34" charset="0"/>
              </a:endParaRPr>
            </a:p>
          </p:txBody>
        </p:sp>
        <p:sp>
          <p:nvSpPr>
            <p:cNvPr id="91" name="مربع نص 90">
              <a:extLst>
                <a:ext uri="{FF2B5EF4-FFF2-40B4-BE49-F238E27FC236}">
                  <a16:creationId xmlns:a16="http://schemas.microsoft.com/office/drawing/2014/main" xmlns="" id="{B4423488-E79B-45FE-B627-0FBD6E602914}"/>
                </a:ext>
              </a:extLst>
            </p:cNvPr>
            <p:cNvSpPr txBox="1"/>
            <p:nvPr/>
          </p:nvSpPr>
          <p:spPr>
            <a:xfrm>
              <a:off x="5110419" y="3977697"/>
              <a:ext cx="391235" cy="523220"/>
            </a:xfrm>
            <a:prstGeom prst="rect">
              <a:avLst/>
            </a:prstGeom>
            <a:noFill/>
          </p:spPr>
          <p:txBody>
            <a:bodyPr wrap="square" rtlCol="0">
              <a:spAutoFit/>
            </a:bodyPr>
            <a:lstStyle/>
            <a:p>
              <a:pPr algn="l" rtl="0"/>
              <a:r>
                <a:rPr lang="ar-MA" sz="2800" b="1" dirty="0">
                  <a:cs typeface="+mj-cs"/>
                </a:rPr>
                <a:t>4</a:t>
              </a:r>
              <a:endParaRPr lang="fr-FR" sz="2800" b="1" dirty="0">
                <a:cs typeface="+mj-cs"/>
              </a:endParaRPr>
            </a:p>
          </p:txBody>
        </p:sp>
      </p:grpSp>
      <p:sp>
        <p:nvSpPr>
          <p:cNvPr id="3" name="ZoneTexte 2"/>
          <p:cNvSpPr txBox="1"/>
          <p:nvPr/>
        </p:nvSpPr>
        <p:spPr>
          <a:xfrm>
            <a:off x="5172701" y="2987503"/>
            <a:ext cx="1483203" cy="954107"/>
          </a:xfrm>
          <a:prstGeom prst="rect">
            <a:avLst/>
          </a:prstGeom>
          <a:solidFill>
            <a:schemeClr val="accent2">
              <a:lumMod val="60000"/>
              <a:lumOff val="40000"/>
            </a:schemeClr>
          </a:solidFill>
        </p:spPr>
        <p:txBody>
          <a:bodyPr wrap="square" rtlCol="0">
            <a:spAutoFit/>
          </a:bodyPr>
          <a:lstStyle/>
          <a:p>
            <a:pPr algn="ctr"/>
            <a:r>
              <a:rPr lang="ar-DZ" sz="2800" dirty="0" smtClean="0">
                <a:latin typeface="Arial" panose="020B0604020202020204" pitchFamily="34" charset="0"/>
                <a:cs typeface="Arial" panose="020B0604020202020204" pitchFamily="34" charset="0"/>
              </a:rPr>
              <a:t>أحكام المصنوع </a:t>
            </a:r>
            <a:endParaRPr lang="fr-FR"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23627718"/>
      </p:ext>
    </p:extLst>
  </p:cSld>
  <p:clrMapOvr>
    <a:masterClrMapping/>
  </p:clrMapOvr>
  <mc:AlternateContent xmlns:mc="http://schemas.openxmlformats.org/markup-compatibility/2006" xmlns:p14="http://schemas.microsoft.com/office/powerpoint/2010/main">
    <mc:Choice Requires="p14">
      <p:transition spd="slow" p14:dur="2000" advTm="37181"/>
    </mc:Choice>
    <mc:Fallback xmlns="">
      <p:transition spd="slow" advTm="37181"/>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0000">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14:bounceEnd="60000">
                                          <p:cBhvr additive="base">
                                            <p:cTn id="7" dur="1500" fill="hold"/>
                                            <p:tgtEl>
                                              <p:spTgt spid="92"/>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60000">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14:bounceEnd="60000">
                                          <p:cBhvr additive="base">
                                            <p:cTn id="13" dur="1500" fill="hold"/>
                                            <p:tgtEl>
                                              <p:spTgt spid="93"/>
                                            </p:tgtEl>
                                            <p:attrNameLst>
                                              <p:attrName>ppt_x</p:attrName>
                                            </p:attrNameLst>
                                          </p:cBhvr>
                                          <p:tavLst>
                                            <p:tav tm="0">
                                              <p:val>
                                                <p:strVal val="1+#ppt_w/2"/>
                                              </p:val>
                                            </p:tav>
                                            <p:tav tm="100000">
                                              <p:val>
                                                <p:strVal val="#ppt_x"/>
                                              </p:val>
                                            </p:tav>
                                          </p:tavLst>
                                        </p:anim>
                                        <p:anim calcmode="lin" valueType="num" p14:bounceEnd="60000">
                                          <p:cBhvr additive="base">
                                            <p:cTn id="14" dur="1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60000">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14:bounceEnd="60000">
                                          <p:cBhvr additive="base">
                                            <p:cTn id="19" dur="1500" fill="hold"/>
                                            <p:tgtEl>
                                              <p:spTgt spid="94"/>
                                            </p:tgtEl>
                                            <p:attrNameLst>
                                              <p:attrName>ppt_x</p:attrName>
                                            </p:attrNameLst>
                                          </p:cBhvr>
                                          <p:tavLst>
                                            <p:tav tm="0">
                                              <p:val>
                                                <p:strVal val="1+#ppt_w/2"/>
                                              </p:val>
                                            </p:tav>
                                            <p:tav tm="100000">
                                              <p:val>
                                                <p:strVal val="#ppt_x"/>
                                              </p:val>
                                            </p:tav>
                                          </p:tavLst>
                                        </p:anim>
                                        <p:anim calcmode="lin" valueType="num" p14:bounceEnd="60000">
                                          <p:cBhvr additive="base">
                                            <p:cTn id="20" dur="1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14:presetBounceEnd="60000">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14:bounceEnd="60000">
                                          <p:cBhvr additive="base">
                                            <p:cTn id="25" dur="1500" fill="hold"/>
                                            <p:tgtEl>
                                              <p:spTgt spid="95"/>
                                            </p:tgtEl>
                                            <p:attrNameLst>
                                              <p:attrName>ppt_x</p:attrName>
                                            </p:attrNameLst>
                                          </p:cBhvr>
                                          <p:tavLst>
                                            <p:tav tm="0">
                                              <p:val>
                                                <p:strVal val="0-#ppt_w/2"/>
                                              </p:val>
                                            </p:tav>
                                            <p:tav tm="100000">
                                              <p:val>
                                                <p:strVal val="#ppt_x"/>
                                              </p:val>
                                            </p:tav>
                                          </p:tavLst>
                                        </p:anim>
                                        <p:anim calcmode="lin" valueType="num" p14:bounceEnd="60000">
                                          <p:cBhvr additive="base">
                                            <p:cTn id="26" dur="1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500" fill="hold"/>
                                            <p:tgtEl>
                                              <p:spTgt spid="92"/>
                                            </p:tgtEl>
                                            <p:attrNameLst>
                                              <p:attrName>ppt_x</p:attrName>
                                            </p:attrNameLst>
                                          </p:cBhvr>
                                          <p:tavLst>
                                            <p:tav tm="0">
                                              <p:val>
                                                <p:strVal val="0-#ppt_w/2"/>
                                              </p:val>
                                            </p:tav>
                                            <p:tav tm="100000">
                                              <p:val>
                                                <p:strVal val="#ppt_x"/>
                                              </p:val>
                                            </p:tav>
                                          </p:tavLst>
                                        </p:anim>
                                        <p:anim calcmode="lin" valueType="num">
                                          <p:cBhvr additive="base">
                                            <p:cTn id="8" dur="1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1500" fill="hold"/>
                                            <p:tgtEl>
                                              <p:spTgt spid="93"/>
                                            </p:tgtEl>
                                            <p:attrNameLst>
                                              <p:attrName>ppt_x</p:attrName>
                                            </p:attrNameLst>
                                          </p:cBhvr>
                                          <p:tavLst>
                                            <p:tav tm="0">
                                              <p:val>
                                                <p:strVal val="1+#ppt_w/2"/>
                                              </p:val>
                                            </p:tav>
                                            <p:tav tm="100000">
                                              <p:val>
                                                <p:strVal val="#ppt_x"/>
                                              </p:val>
                                            </p:tav>
                                          </p:tavLst>
                                        </p:anim>
                                        <p:anim calcmode="lin" valueType="num">
                                          <p:cBhvr additive="base">
                                            <p:cTn id="14" dur="1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1500" fill="hold"/>
                                            <p:tgtEl>
                                              <p:spTgt spid="94"/>
                                            </p:tgtEl>
                                            <p:attrNameLst>
                                              <p:attrName>ppt_x</p:attrName>
                                            </p:attrNameLst>
                                          </p:cBhvr>
                                          <p:tavLst>
                                            <p:tav tm="0">
                                              <p:val>
                                                <p:strVal val="1+#ppt_w/2"/>
                                              </p:val>
                                            </p:tav>
                                            <p:tav tm="100000">
                                              <p:val>
                                                <p:strVal val="#ppt_x"/>
                                              </p:val>
                                            </p:tav>
                                          </p:tavLst>
                                        </p:anim>
                                        <p:anim calcmode="lin" valueType="num">
                                          <p:cBhvr additive="base">
                                            <p:cTn id="20" dur="1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1500" fill="hold"/>
                                            <p:tgtEl>
                                              <p:spTgt spid="95"/>
                                            </p:tgtEl>
                                            <p:attrNameLst>
                                              <p:attrName>ppt_x</p:attrName>
                                            </p:attrNameLst>
                                          </p:cBhvr>
                                          <p:tavLst>
                                            <p:tav tm="0">
                                              <p:val>
                                                <p:strVal val="0-#ppt_w/2"/>
                                              </p:val>
                                            </p:tav>
                                            <p:tav tm="100000">
                                              <p:val>
                                                <p:strVal val="#ppt_x"/>
                                              </p:val>
                                            </p:tav>
                                          </p:tavLst>
                                        </p:anim>
                                        <p:anim calcmode="lin" valueType="num">
                                          <p:cBhvr additive="base">
                                            <p:cTn id="26" dur="1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extLst>
              <a:ext uri="{FF2B5EF4-FFF2-40B4-BE49-F238E27FC236}">
                <a16:creationId xmlns:a16="http://schemas.microsoft.com/office/drawing/2014/main" xmlns="" id="{0243C978-140F-4AB4-A3B3-0641AF7B59A0}"/>
              </a:ext>
            </a:extLst>
          </p:cNvPr>
          <p:cNvSpPr txBox="1"/>
          <p:nvPr/>
        </p:nvSpPr>
        <p:spPr>
          <a:xfrm>
            <a:off x="606212" y="5531479"/>
            <a:ext cx="1696643" cy="1169551"/>
          </a:xfrm>
          <a:prstGeom prst="rect">
            <a:avLst/>
          </a:prstGeom>
          <a:noFill/>
        </p:spPr>
        <p:txBody>
          <a:bodyPr wrap="square" rtlCol="0">
            <a:spAutoFit/>
          </a:bodyPr>
          <a:lstStyle/>
          <a:p>
            <a:pPr marL="285750" indent="-285750" algn="ctr" rtl="1">
              <a:buFontTx/>
              <a:buChar char="-"/>
            </a:pPr>
            <a:r>
              <a:rPr lang="ar-DZ" sz="1400" b="1" dirty="0" smtClean="0">
                <a:solidFill>
                  <a:srgbClr val="A7194B"/>
                </a:solidFill>
                <a:latin typeface="Arial" panose="020B0604020202020204" pitchFamily="34" charset="0"/>
                <a:cs typeface="Arial" panose="020B0604020202020204" pitchFamily="34" charset="0"/>
              </a:rPr>
              <a:t>تعديل المواصفات </a:t>
            </a:r>
          </a:p>
          <a:p>
            <a:pPr marL="285750" indent="-285750" algn="ctr" rtl="1">
              <a:buFontTx/>
              <a:buChar char="-"/>
            </a:pPr>
            <a:r>
              <a:rPr lang="ar-DZ" sz="1400" b="1" dirty="0" smtClean="0">
                <a:solidFill>
                  <a:srgbClr val="A7194B"/>
                </a:solidFill>
                <a:latin typeface="Arial" panose="020B0604020202020204" pitchFamily="34" charset="0"/>
                <a:cs typeface="Arial" panose="020B0604020202020204" pitchFamily="34" charset="0"/>
              </a:rPr>
              <a:t>-الزيادة (تحديد ما يترتب على ذلك بالنسبة للثمن، إضافة مهلة في مدة تنفيذه)</a:t>
            </a:r>
          </a:p>
        </p:txBody>
      </p:sp>
      <p:sp>
        <p:nvSpPr>
          <p:cNvPr id="39" name="ZoneTexte 38">
            <a:extLst>
              <a:ext uri="{FF2B5EF4-FFF2-40B4-BE49-F238E27FC236}">
                <a16:creationId xmlns:a16="http://schemas.microsoft.com/office/drawing/2014/main" xmlns="" id="{3C9147EE-F6F0-43D3-A8C2-156D50777297}"/>
              </a:ext>
            </a:extLst>
          </p:cNvPr>
          <p:cNvSpPr txBox="1"/>
          <p:nvPr/>
        </p:nvSpPr>
        <p:spPr>
          <a:xfrm>
            <a:off x="2743474" y="5573404"/>
            <a:ext cx="1567162" cy="830997"/>
          </a:xfrm>
          <a:prstGeom prst="rect">
            <a:avLst/>
          </a:prstGeom>
          <a:noFill/>
        </p:spPr>
        <p:txBody>
          <a:bodyPr wrap="square" rtlCol="0">
            <a:spAutoFit/>
          </a:bodyPr>
          <a:lstStyle/>
          <a:p>
            <a:pPr algn="ctr" rtl="1"/>
            <a:r>
              <a:rPr lang="ar-DZ" sz="1600" b="1" dirty="0" smtClean="0">
                <a:solidFill>
                  <a:srgbClr val="8601B0"/>
                </a:solidFill>
                <a:cs typeface="+mj-cs"/>
              </a:rPr>
              <a:t>-</a:t>
            </a:r>
            <a:r>
              <a:rPr lang="ar-DZ" sz="1600" b="1" dirty="0" smtClean="0">
                <a:solidFill>
                  <a:srgbClr val="8601B0"/>
                </a:solidFill>
                <a:latin typeface="Arial" panose="020B0604020202020204" pitchFamily="34" charset="0"/>
                <a:cs typeface="Arial" panose="020B0604020202020204" pitchFamily="34" charset="0"/>
              </a:rPr>
              <a:t>الخبرة</a:t>
            </a:r>
          </a:p>
          <a:p>
            <a:pPr algn="ctr" rtl="1"/>
            <a:r>
              <a:rPr lang="ar-DZ" sz="1600" b="1" dirty="0" smtClean="0">
                <a:solidFill>
                  <a:srgbClr val="8601B0"/>
                </a:solidFill>
                <a:latin typeface="Arial" panose="020B0604020202020204" pitchFamily="34" charset="0"/>
                <a:cs typeface="Arial" panose="020B0604020202020204" pitchFamily="34" charset="0"/>
              </a:rPr>
              <a:t>-العرف</a:t>
            </a:r>
          </a:p>
          <a:p>
            <a:pPr algn="ctr" rtl="1"/>
            <a:r>
              <a:rPr lang="ar-DZ" sz="1600" b="1" dirty="0" smtClean="0">
                <a:solidFill>
                  <a:srgbClr val="8601B0"/>
                </a:solidFill>
                <a:latin typeface="Arial" panose="020B0604020202020204" pitchFamily="34" charset="0"/>
                <a:cs typeface="Arial" panose="020B0604020202020204" pitchFamily="34" charset="0"/>
              </a:rPr>
              <a:t>-مؤشر معروف</a:t>
            </a:r>
            <a:endParaRPr lang="fr-FR" sz="1600" b="1" dirty="0">
              <a:solidFill>
                <a:srgbClr val="8601B0"/>
              </a:solidFill>
              <a:latin typeface="Arial" panose="020B0604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xmlns="" id="{83CBF04F-E1FD-4764-A17C-E60788B075D3}"/>
              </a:ext>
            </a:extLst>
          </p:cNvPr>
          <p:cNvSpPr txBox="1"/>
          <p:nvPr/>
        </p:nvSpPr>
        <p:spPr>
          <a:xfrm>
            <a:off x="9787070" y="5758543"/>
            <a:ext cx="1567162" cy="830997"/>
          </a:xfrm>
          <a:prstGeom prst="rect">
            <a:avLst/>
          </a:prstGeom>
          <a:noFill/>
        </p:spPr>
        <p:txBody>
          <a:bodyPr wrap="square" rtlCol="0">
            <a:spAutoFit/>
          </a:bodyPr>
          <a:lstStyle/>
          <a:p>
            <a:pPr algn="ctr" rtl="1"/>
            <a:r>
              <a:rPr lang="ar-DZ" sz="1600" b="1" dirty="0" smtClean="0">
                <a:solidFill>
                  <a:srgbClr val="E14601"/>
                </a:solidFill>
                <a:cs typeface="+mj-cs"/>
              </a:rPr>
              <a:t>إذا كان غير مشترط في العقد</a:t>
            </a:r>
            <a:endParaRPr lang="fr-FR" sz="1600" b="1" dirty="0">
              <a:solidFill>
                <a:srgbClr val="E14601"/>
              </a:solidFill>
              <a:cs typeface="+mj-cs"/>
            </a:endParaRPr>
          </a:p>
        </p:txBody>
      </p:sp>
      <p:grpSp>
        <p:nvGrpSpPr>
          <p:cNvPr id="58" name="Groupe 57">
            <a:extLst>
              <a:ext uri="{FF2B5EF4-FFF2-40B4-BE49-F238E27FC236}">
                <a16:creationId xmlns:a16="http://schemas.microsoft.com/office/drawing/2014/main" xmlns="" id="{DCF8D1B1-B2A3-41E8-8546-CF329CABD7E7}"/>
              </a:ext>
            </a:extLst>
          </p:cNvPr>
          <p:cNvGrpSpPr/>
          <p:nvPr/>
        </p:nvGrpSpPr>
        <p:grpSpPr>
          <a:xfrm>
            <a:off x="331591" y="2044860"/>
            <a:ext cx="2224695" cy="2690812"/>
            <a:chOff x="357178" y="2338388"/>
            <a:chExt cx="2224695" cy="2308622"/>
          </a:xfrm>
        </p:grpSpPr>
        <p:sp>
          <p:nvSpPr>
            <p:cNvPr id="19" name="Ellipse 18">
              <a:extLst>
                <a:ext uri="{FF2B5EF4-FFF2-40B4-BE49-F238E27FC236}">
                  <a16:creationId xmlns:a16="http://schemas.microsoft.com/office/drawing/2014/main" xmlns="" id="{4399DA89-924B-4677-83D1-DCA3ABE52214}"/>
                </a:ext>
              </a:extLst>
            </p:cNvPr>
            <p:cNvSpPr/>
            <p:nvPr/>
          </p:nvSpPr>
          <p:spPr>
            <a:xfrm>
              <a:off x="642938" y="4392216"/>
              <a:ext cx="1696643" cy="254794"/>
            </a:xfrm>
            <a:prstGeom prst="ellipse">
              <a:avLst/>
            </a:prstGeom>
            <a:solidFill>
              <a:schemeClr val="tx1">
                <a:alpha val="5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xmlns="" id="{787A278B-C954-467D-B1F5-70368B27679F}"/>
                </a:ext>
              </a:extLst>
            </p:cNvPr>
            <p:cNvSpPr/>
            <p:nvPr/>
          </p:nvSpPr>
          <p:spPr>
            <a:xfrm>
              <a:off x="400648" y="2338389"/>
              <a:ext cx="2181225" cy="2244923"/>
            </a:xfrm>
            <a:prstGeom prst="ellipse">
              <a:avLst/>
            </a:prstGeom>
            <a:gradFill flip="none" rotWithShape="1">
              <a:gsLst>
                <a:gs pos="0">
                  <a:schemeClr val="bg1">
                    <a:lumMod val="75000"/>
                  </a:schemeClr>
                </a:gs>
                <a:gs pos="55000">
                  <a:schemeClr val="bg1"/>
                </a:gs>
                <a:gs pos="100000">
                  <a:schemeClr val="bg1">
                    <a:lumMod val="75000"/>
                  </a:schemeClr>
                </a:gs>
              </a:gsLst>
              <a:path path="circle">
                <a:fillToRect l="100000" t="100000"/>
              </a:path>
              <a:tileRect r="-100000" b="-100000"/>
            </a:gradFill>
            <a:ln>
              <a:noFill/>
            </a:ln>
            <a:effectLst>
              <a:reflection blurRad="6350" stA="40000" endPos="4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الا</a:t>
              </a:r>
              <a:endParaRPr lang="fr-FR" dirty="0"/>
            </a:p>
          </p:txBody>
        </p:sp>
        <p:sp>
          <p:nvSpPr>
            <p:cNvPr id="21" name="Forme libre : forme 20">
              <a:extLst>
                <a:ext uri="{FF2B5EF4-FFF2-40B4-BE49-F238E27FC236}">
                  <a16:creationId xmlns:a16="http://schemas.microsoft.com/office/drawing/2014/main" xmlns="" id="{08223A2A-494E-46CB-B93A-8A63CF2DAD2C}"/>
                </a:ext>
              </a:extLst>
            </p:cNvPr>
            <p:cNvSpPr/>
            <p:nvPr/>
          </p:nvSpPr>
          <p:spPr>
            <a:xfrm>
              <a:off x="1367111" y="2338388"/>
              <a:ext cx="1214760" cy="1455571"/>
            </a:xfrm>
            <a:custGeom>
              <a:avLst/>
              <a:gdLst>
                <a:gd name="connsiteX0" fmla="*/ 23456 w 1214760"/>
                <a:gd name="connsiteY0" fmla="*/ 0 h 1455571"/>
                <a:gd name="connsiteX1" fmla="*/ 1114069 w 1214760"/>
                <a:gd name="connsiteY1" fmla="*/ 1090613 h 1455571"/>
                <a:gd name="connsiteX2" fmla="*/ 1214760 w 1214760"/>
                <a:gd name="connsiteY2" fmla="*/ 1090613 h 1455571"/>
                <a:gd name="connsiteX3" fmla="*/ 885897 w 1214760"/>
                <a:gd name="connsiteY3" fmla="*/ 1455571 h 1455571"/>
                <a:gd name="connsiteX4" fmla="*/ 557034 w 1214760"/>
                <a:gd name="connsiteY4" fmla="*/ 1090613 h 1455571"/>
                <a:gd name="connsiteX5" fmla="*/ 676780 w 1214760"/>
                <a:gd name="connsiteY5" fmla="*/ 1090613 h 1455571"/>
                <a:gd name="connsiteX6" fmla="*/ 680682 w 1214760"/>
                <a:gd name="connsiteY6" fmla="*/ 1042988 h 1455571"/>
                <a:gd name="connsiteX7" fmla="*/ 84996 w 1214760"/>
                <a:gd name="connsiteY7" fmla="*/ 42129 h 1455571"/>
                <a:gd name="connsiteX8" fmla="*/ 0 w 1214760"/>
                <a:gd name="connsiteY8" fmla="*/ 1185 h 1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60" h="1455571">
                  <a:moveTo>
                    <a:pt x="23456" y="0"/>
                  </a:moveTo>
                  <a:cubicBezTo>
                    <a:pt x="625785" y="0"/>
                    <a:pt x="1114069" y="488284"/>
                    <a:pt x="1114069" y="1090613"/>
                  </a:cubicBezTo>
                  <a:lnTo>
                    <a:pt x="1214760" y="1090613"/>
                  </a:lnTo>
                  <a:lnTo>
                    <a:pt x="885897" y="1455571"/>
                  </a:lnTo>
                  <a:lnTo>
                    <a:pt x="557034" y="1090613"/>
                  </a:lnTo>
                  <a:lnTo>
                    <a:pt x="676780" y="1090613"/>
                  </a:lnTo>
                  <a:lnTo>
                    <a:pt x="680682" y="1042988"/>
                  </a:lnTo>
                  <a:cubicBezTo>
                    <a:pt x="680682" y="610804"/>
                    <a:pt x="439813" y="234878"/>
                    <a:pt x="84996" y="42129"/>
                  </a:cubicBezTo>
                  <a:lnTo>
                    <a:pt x="0" y="1185"/>
                  </a:lnTo>
                  <a:close/>
                </a:path>
              </a:pathLst>
            </a:custGeom>
            <a:solidFill>
              <a:srgbClr val="A7194B"/>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0" name="ZoneTexte 29">
              <a:extLst>
                <a:ext uri="{FF2B5EF4-FFF2-40B4-BE49-F238E27FC236}">
                  <a16:creationId xmlns:a16="http://schemas.microsoft.com/office/drawing/2014/main" xmlns="" id="{6E5BDAA3-5745-4014-8672-3A24E5DFC0B9}"/>
                </a:ext>
              </a:extLst>
            </p:cNvPr>
            <p:cNvSpPr txBox="1"/>
            <p:nvPr/>
          </p:nvSpPr>
          <p:spPr>
            <a:xfrm>
              <a:off x="357178" y="3608843"/>
              <a:ext cx="1924050" cy="792185"/>
            </a:xfrm>
            <a:prstGeom prst="rect">
              <a:avLst/>
            </a:prstGeom>
            <a:noFill/>
          </p:spPr>
          <p:txBody>
            <a:bodyPr wrap="square" rtlCol="0">
              <a:spAutoFit/>
            </a:bodyPr>
            <a:lstStyle/>
            <a:p>
              <a:pPr algn="ctr"/>
              <a:r>
                <a:rPr lang="ar-DZ" b="1" dirty="0" smtClean="0">
                  <a:solidFill>
                    <a:srgbClr val="A7194B"/>
                  </a:solidFill>
                  <a:latin typeface="Arial" panose="020B0604020202020204" pitchFamily="34" charset="0"/>
                  <a:cs typeface="Arial" panose="020B0604020202020204" pitchFamily="34" charset="0"/>
                </a:rPr>
                <a:t>يجوز اتفاق الصانع </a:t>
              </a:r>
              <a:r>
                <a:rPr lang="ar-DZ" b="1" dirty="0" err="1" smtClean="0">
                  <a:solidFill>
                    <a:srgbClr val="A7194B"/>
                  </a:solidFill>
                  <a:latin typeface="Arial" panose="020B0604020202020204" pitchFamily="34" charset="0"/>
                  <a:cs typeface="Arial" panose="020B0604020202020204" pitchFamily="34" charset="0"/>
                </a:rPr>
                <a:t>والمستصنع</a:t>
              </a:r>
              <a:r>
                <a:rPr lang="ar-DZ" b="1" dirty="0" smtClean="0">
                  <a:solidFill>
                    <a:srgbClr val="A7194B"/>
                  </a:solidFill>
                  <a:latin typeface="Arial" panose="020B0604020202020204" pitchFamily="34" charset="0"/>
                  <a:cs typeface="Arial" panose="020B0604020202020204" pitchFamily="34" charset="0"/>
                </a:rPr>
                <a:t> بعقد الاستصناع على </a:t>
              </a:r>
              <a:endParaRPr lang="fr-FR" b="1" dirty="0">
                <a:solidFill>
                  <a:srgbClr val="A7194B"/>
                </a:solidFill>
                <a:latin typeface="Arial" panose="020B0604020202020204" pitchFamily="34" charset="0"/>
                <a:cs typeface="Arial" panose="020B0604020202020204" pitchFamily="34" charset="0"/>
              </a:endParaRPr>
            </a:p>
          </p:txBody>
        </p:sp>
        <p:pic>
          <p:nvPicPr>
            <p:cNvPr id="52" name="Graphique 51" descr="Chronomètre">
              <a:extLst>
                <a:ext uri="{FF2B5EF4-FFF2-40B4-BE49-F238E27FC236}">
                  <a16:creationId xmlns:a16="http://schemas.microsoft.com/office/drawing/2014/main" xmlns="" id="{B768C1B1-8D4B-4FE9-851A-1F845CE602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45482" y="2645308"/>
              <a:ext cx="720000" cy="720000"/>
            </a:xfrm>
            <a:prstGeom prst="rect">
              <a:avLst/>
            </a:prstGeom>
          </p:spPr>
        </p:pic>
        <p:sp>
          <p:nvSpPr>
            <p:cNvPr id="53" name="ZoneTexte 52">
              <a:extLst>
                <a:ext uri="{FF2B5EF4-FFF2-40B4-BE49-F238E27FC236}">
                  <a16:creationId xmlns:a16="http://schemas.microsoft.com/office/drawing/2014/main" xmlns="" id="{4E8E16B8-58E0-4EEF-91DF-864D7285E5BD}"/>
                </a:ext>
              </a:extLst>
            </p:cNvPr>
            <p:cNvSpPr txBox="1"/>
            <p:nvPr/>
          </p:nvSpPr>
          <p:spPr>
            <a:xfrm>
              <a:off x="1998903" y="3300532"/>
              <a:ext cx="511388" cy="396092"/>
            </a:xfrm>
            <a:prstGeom prst="rect">
              <a:avLst/>
            </a:prstGeom>
            <a:noFill/>
          </p:spPr>
          <p:txBody>
            <a:bodyPr wrap="square" rtlCol="0">
              <a:spAutoFit/>
            </a:bodyPr>
            <a:lstStyle/>
            <a:p>
              <a:r>
                <a:rPr lang="ar-MA" sz="2400" b="1" dirty="0" smtClean="0">
                  <a:solidFill>
                    <a:schemeClr val="bg1"/>
                  </a:solidFill>
                  <a:cs typeface="+mj-cs"/>
                </a:rPr>
                <a:t>1</a:t>
              </a:r>
              <a:endParaRPr lang="fr-FR" sz="2400" b="1" dirty="0">
                <a:solidFill>
                  <a:schemeClr val="bg1"/>
                </a:solidFill>
                <a:cs typeface="+mj-cs"/>
              </a:endParaRPr>
            </a:p>
          </p:txBody>
        </p:sp>
      </p:grpSp>
      <p:grpSp>
        <p:nvGrpSpPr>
          <p:cNvPr id="59" name="Groupe 58">
            <a:extLst>
              <a:ext uri="{FF2B5EF4-FFF2-40B4-BE49-F238E27FC236}">
                <a16:creationId xmlns:a16="http://schemas.microsoft.com/office/drawing/2014/main" xmlns="" id="{0C885A85-3068-4E9A-887F-5081F389B822}"/>
              </a:ext>
            </a:extLst>
          </p:cNvPr>
          <p:cNvGrpSpPr/>
          <p:nvPr/>
        </p:nvGrpSpPr>
        <p:grpSpPr>
          <a:xfrm>
            <a:off x="2597077" y="2193346"/>
            <a:ext cx="2463827" cy="2542326"/>
            <a:chOff x="2703018" y="2338388"/>
            <a:chExt cx="2210319" cy="2308622"/>
          </a:xfrm>
        </p:grpSpPr>
        <p:sp>
          <p:nvSpPr>
            <p:cNvPr id="16" name="Ellipse 15">
              <a:extLst>
                <a:ext uri="{FF2B5EF4-FFF2-40B4-BE49-F238E27FC236}">
                  <a16:creationId xmlns:a16="http://schemas.microsoft.com/office/drawing/2014/main" xmlns="" id="{0805C3FF-F2ED-4538-BD47-78964B39F7AB}"/>
                </a:ext>
              </a:extLst>
            </p:cNvPr>
            <p:cNvSpPr/>
            <p:nvPr/>
          </p:nvSpPr>
          <p:spPr>
            <a:xfrm>
              <a:off x="2945308" y="4392216"/>
              <a:ext cx="1696643" cy="254794"/>
            </a:xfrm>
            <a:prstGeom prst="ellipse">
              <a:avLst/>
            </a:prstGeom>
            <a:solidFill>
              <a:schemeClr val="tx1">
                <a:alpha val="5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xmlns="" id="{2CC04393-45C4-4E22-B0D3-F934D02586F4}"/>
                </a:ext>
              </a:extLst>
            </p:cNvPr>
            <p:cNvSpPr/>
            <p:nvPr/>
          </p:nvSpPr>
          <p:spPr>
            <a:xfrm>
              <a:off x="2703018" y="2338388"/>
              <a:ext cx="2181225" cy="2299690"/>
            </a:xfrm>
            <a:prstGeom prst="ellipse">
              <a:avLst/>
            </a:prstGeom>
            <a:gradFill flip="none" rotWithShape="1">
              <a:gsLst>
                <a:gs pos="0">
                  <a:schemeClr val="bg1">
                    <a:lumMod val="75000"/>
                  </a:schemeClr>
                </a:gs>
                <a:gs pos="55000">
                  <a:schemeClr val="bg1"/>
                </a:gs>
                <a:gs pos="100000">
                  <a:schemeClr val="bg1">
                    <a:lumMod val="75000"/>
                  </a:schemeClr>
                </a:gs>
              </a:gsLst>
              <a:path path="circle">
                <a:fillToRect l="100000" t="100000"/>
              </a:path>
              <a:tileRect r="-100000" b="-100000"/>
            </a:gradFill>
            <a:ln>
              <a:noFill/>
            </a:ln>
            <a:effectLst>
              <a:reflection blurRad="6350" stA="40000" endPos="4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dirty="0"/>
                <a:t>ابة</a:t>
              </a:r>
              <a:endParaRPr lang="fr-FR" dirty="0"/>
            </a:p>
          </p:txBody>
        </p:sp>
        <p:sp>
          <p:nvSpPr>
            <p:cNvPr id="18" name="Forme libre : forme 17">
              <a:extLst>
                <a:ext uri="{FF2B5EF4-FFF2-40B4-BE49-F238E27FC236}">
                  <a16:creationId xmlns:a16="http://schemas.microsoft.com/office/drawing/2014/main" xmlns="" id="{A286733C-B8B6-41C5-B8EB-A8BBB0D32B41}"/>
                </a:ext>
              </a:extLst>
            </p:cNvPr>
            <p:cNvSpPr/>
            <p:nvPr/>
          </p:nvSpPr>
          <p:spPr>
            <a:xfrm>
              <a:off x="3698577" y="2338388"/>
              <a:ext cx="1214760" cy="1455571"/>
            </a:xfrm>
            <a:custGeom>
              <a:avLst/>
              <a:gdLst>
                <a:gd name="connsiteX0" fmla="*/ 23456 w 1214760"/>
                <a:gd name="connsiteY0" fmla="*/ 0 h 1455571"/>
                <a:gd name="connsiteX1" fmla="*/ 1114069 w 1214760"/>
                <a:gd name="connsiteY1" fmla="*/ 1090613 h 1455571"/>
                <a:gd name="connsiteX2" fmla="*/ 1214760 w 1214760"/>
                <a:gd name="connsiteY2" fmla="*/ 1090613 h 1455571"/>
                <a:gd name="connsiteX3" fmla="*/ 885897 w 1214760"/>
                <a:gd name="connsiteY3" fmla="*/ 1455571 h 1455571"/>
                <a:gd name="connsiteX4" fmla="*/ 557034 w 1214760"/>
                <a:gd name="connsiteY4" fmla="*/ 1090613 h 1455571"/>
                <a:gd name="connsiteX5" fmla="*/ 676780 w 1214760"/>
                <a:gd name="connsiteY5" fmla="*/ 1090613 h 1455571"/>
                <a:gd name="connsiteX6" fmla="*/ 680682 w 1214760"/>
                <a:gd name="connsiteY6" fmla="*/ 1042988 h 1455571"/>
                <a:gd name="connsiteX7" fmla="*/ 84996 w 1214760"/>
                <a:gd name="connsiteY7" fmla="*/ 42129 h 1455571"/>
                <a:gd name="connsiteX8" fmla="*/ 0 w 1214760"/>
                <a:gd name="connsiteY8" fmla="*/ 1185 h 1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60" h="1455571">
                  <a:moveTo>
                    <a:pt x="23456" y="0"/>
                  </a:moveTo>
                  <a:cubicBezTo>
                    <a:pt x="625785" y="0"/>
                    <a:pt x="1114069" y="488284"/>
                    <a:pt x="1114069" y="1090613"/>
                  </a:cubicBezTo>
                  <a:lnTo>
                    <a:pt x="1214760" y="1090613"/>
                  </a:lnTo>
                  <a:lnTo>
                    <a:pt x="885897" y="1455571"/>
                  </a:lnTo>
                  <a:lnTo>
                    <a:pt x="557034" y="1090613"/>
                  </a:lnTo>
                  <a:lnTo>
                    <a:pt x="676780" y="1090613"/>
                  </a:lnTo>
                  <a:lnTo>
                    <a:pt x="680682" y="1042988"/>
                  </a:lnTo>
                  <a:cubicBezTo>
                    <a:pt x="680682" y="610804"/>
                    <a:pt x="439813" y="234878"/>
                    <a:pt x="84996" y="42129"/>
                  </a:cubicBezTo>
                  <a:lnTo>
                    <a:pt x="0" y="1185"/>
                  </a:lnTo>
                  <a:close/>
                </a:path>
              </a:pathLst>
            </a:custGeom>
            <a:solidFill>
              <a:srgbClr val="8601B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1" name="ZoneTexte 30">
              <a:extLst>
                <a:ext uri="{FF2B5EF4-FFF2-40B4-BE49-F238E27FC236}">
                  <a16:creationId xmlns:a16="http://schemas.microsoft.com/office/drawing/2014/main" xmlns="" id="{FEFD2840-C07D-47D5-8EF4-40B0F55C32C6}"/>
                </a:ext>
              </a:extLst>
            </p:cNvPr>
            <p:cNvSpPr txBox="1"/>
            <p:nvPr/>
          </p:nvSpPr>
          <p:spPr>
            <a:xfrm>
              <a:off x="2812554" y="3648880"/>
              <a:ext cx="1924050" cy="866401"/>
            </a:xfrm>
            <a:prstGeom prst="rect">
              <a:avLst/>
            </a:prstGeom>
            <a:noFill/>
          </p:spPr>
          <p:txBody>
            <a:bodyPr wrap="square" rtlCol="0">
              <a:spAutoFit/>
            </a:bodyPr>
            <a:lstStyle/>
            <a:p>
              <a:pPr algn="ctr"/>
              <a:r>
                <a:rPr lang="ar-DZ" sz="1400" b="1" dirty="0" smtClean="0">
                  <a:solidFill>
                    <a:srgbClr val="8601B0"/>
                  </a:solidFill>
                  <a:latin typeface="Arial" panose="020B0604020202020204" pitchFamily="34" charset="0"/>
                  <a:cs typeface="Arial" panose="020B0604020202020204" pitchFamily="34" charset="0"/>
                </a:rPr>
                <a:t>يجوز النص في العقد على أن مقابل التعديلات او الزيادات هو بنسبتها إلى الثمن حسبما تقتضيه  </a:t>
              </a:r>
              <a:endParaRPr lang="fr-FR" sz="1400" b="1" dirty="0">
                <a:solidFill>
                  <a:srgbClr val="8601B0"/>
                </a:solidFill>
                <a:latin typeface="Arial" panose="020B0604020202020204" pitchFamily="34" charset="0"/>
                <a:cs typeface="Arial" panose="020B0604020202020204" pitchFamily="34" charset="0"/>
              </a:endParaRPr>
            </a:p>
          </p:txBody>
        </p:sp>
        <p:pic>
          <p:nvPicPr>
            <p:cNvPr id="50" name="Graphique 49" descr="Cible">
              <a:extLst>
                <a:ext uri="{FF2B5EF4-FFF2-40B4-BE49-F238E27FC236}">
                  <a16:creationId xmlns:a16="http://schemas.microsoft.com/office/drawing/2014/main" xmlns="" id="{3C26BD80-5940-4DB1-9447-1EE3E30647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333488" y="2491802"/>
              <a:ext cx="720000" cy="720000"/>
            </a:xfrm>
            <a:prstGeom prst="rect">
              <a:avLst/>
            </a:prstGeom>
          </p:spPr>
        </p:pic>
        <p:sp>
          <p:nvSpPr>
            <p:cNvPr id="54" name="ZoneTexte 53">
              <a:extLst>
                <a:ext uri="{FF2B5EF4-FFF2-40B4-BE49-F238E27FC236}">
                  <a16:creationId xmlns:a16="http://schemas.microsoft.com/office/drawing/2014/main" xmlns="" id="{CE4B315E-CD9B-4A3D-9319-25D1EF32A382}"/>
                </a:ext>
              </a:extLst>
            </p:cNvPr>
            <p:cNvSpPr txBox="1"/>
            <p:nvPr/>
          </p:nvSpPr>
          <p:spPr>
            <a:xfrm>
              <a:off x="4299032" y="3300534"/>
              <a:ext cx="511388" cy="461665"/>
            </a:xfrm>
            <a:prstGeom prst="rect">
              <a:avLst/>
            </a:prstGeom>
            <a:noFill/>
          </p:spPr>
          <p:txBody>
            <a:bodyPr wrap="square" rtlCol="0">
              <a:spAutoFit/>
            </a:bodyPr>
            <a:lstStyle/>
            <a:p>
              <a:r>
                <a:rPr lang="ar-MA" sz="2400" b="1" dirty="0" smtClean="0">
                  <a:solidFill>
                    <a:schemeClr val="bg1"/>
                  </a:solidFill>
                  <a:cs typeface="+mj-cs"/>
                </a:rPr>
                <a:t>2</a:t>
              </a:r>
              <a:endParaRPr lang="fr-FR" sz="2400" b="1" dirty="0">
                <a:solidFill>
                  <a:schemeClr val="bg1"/>
                </a:solidFill>
                <a:cs typeface="+mj-cs"/>
              </a:endParaRPr>
            </a:p>
          </p:txBody>
        </p:sp>
      </p:grpSp>
      <p:grpSp>
        <p:nvGrpSpPr>
          <p:cNvPr id="60" name="Groupe 59">
            <a:extLst>
              <a:ext uri="{FF2B5EF4-FFF2-40B4-BE49-F238E27FC236}">
                <a16:creationId xmlns:a16="http://schemas.microsoft.com/office/drawing/2014/main" xmlns="" id="{6D9A2198-AA3E-46C5-A07C-C0B6B8BBF6A8}"/>
              </a:ext>
            </a:extLst>
          </p:cNvPr>
          <p:cNvGrpSpPr/>
          <p:nvPr/>
        </p:nvGrpSpPr>
        <p:grpSpPr>
          <a:xfrm>
            <a:off x="5075321" y="2135230"/>
            <a:ext cx="2196994" cy="2743722"/>
            <a:chOff x="4989619" y="2338387"/>
            <a:chExt cx="2196994" cy="2308623"/>
          </a:xfrm>
        </p:grpSpPr>
        <p:sp>
          <p:nvSpPr>
            <p:cNvPr id="12" name="Ellipse 11">
              <a:extLst>
                <a:ext uri="{FF2B5EF4-FFF2-40B4-BE49-F238E27FC236}">
                  <a16:creationId xmlns:a16="http://schemas.microsoft.com/office/drawing/2014/main" xmlns="" id="{A081156B-65C0-4194-93E2-6856F95A3AEA}"/>
                </a:ext>
              </a:extLst>
            </p:cNvPr>
            <p:cNvSpPr/>
            <p:nvPr/>
          </p:nvSpPr>
          <p:spPr>
            <a:xfrm>
              <a:off x="5247678" y="4392216"/>
              <a:ext cx="1696643" cy="254794"/>
            </a:xfrm>
            <a:prstGeom prst="ellipse">
              <a:avLst/>
            </a:prstGeom>
            <a:solidFill>
              <a:schemeClr val="tx1">
                <a:alpha val="5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xmlns="" id="{1EE72F52-C643-4DAF-9EBE-7F3C0BC84AE5}"/>
                </a:ext>
              </a:extLst>
            </p:cNvPr>
            <p:cNvSpPr/>
            <p:nvPr/>
          </p:nvSpPr>
          <p:spPr>
            <a:xfrm>
              <a:off x="5005388" y="2338387"/>
              <a:ext cx="2181225" cy="2308622"/>
            </a:xfrm>
            <a:prstGeom prst="ellipse">
              <a:avLst/>
            </a:prstGeom>
            <a:gradFill flip="none" rotWithShape="1">
              <a:gsLst>
                <a:gs pos="0">
                  <a:schemeClr val="bg1">
                    <a:lumMod val="75000"/>
                  </a:schemeClr>
                </a:gs>
                <a:gs pos="55000">
                  <a:schemeClr val="bg1"/>
                </a:gs>
                <a:gs pos="100000">
                  <a:schemeClr val="bg1">
                    <a:lumMod val="75000"/>
                  </a:schemeClr>
                </a:gs>
              </a:gsLst>
              <a:path path="circle">
                <a:fillToRect l="100000" t="100000"/>
              </a:path>
              <a:tileRect r="-100000" b="-100000"/>
            </a:gradFill>
            <a:ln>
              <a:noFill/>
            </a:ln>
            <a:effectLst>
              <a:reflection blurRad="6350" stA="40000" endPos="4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xmlns="" id="{ADFAC5D7-E951-4A3E-864E-2CF46EAB4A41}"/>
                </a:ext>
              </a:extLst>
            </p:cNvPr>
            <p:cNvSpPr/>
            <p:nvPr/>
          </p:nvSpPr>
          <p:spPr>
            <a:xfrm>
              <a:off x="6052513" y="2338388"/>
              <a:ext cx="1134099" cy="1455571"/>
            </a:xfrm>
            <a:custGeom>
              <a:avLst/>
              <a:gdLst>
                <a:gd name="connsiteX0" fmla="*/ 23456 w 1214760"/>
                <a:gd name="connsiteY0" fmla="*/ 0 h 1455571"/>
                <a:gd name="connsiteX1" fmla="*/ 1114069 w 1214760"/>
                <a:gd name="connsiteY1" fmla="*/ 1090613 h 1455571"/>
                <a:gd name="connsiteX2" fmla="*/ 1214760 w 1214760"/>
                <a:gd name="connsiteY2" fmla="*/ 1090613 h 1455571"/>
                <a:gd name="connsiteX3" fmla="*/ 885897 w 1214760"/>
                <a:gd name="connsiteY3" fmla="*/ 1455571 h 1455571"/>
                <a:gd name="connsiteX4" fmla="*/ 557034 w 1214760"/>
                <a:gd name="connsiteY4" fmla="*/ 1090613 h 1455571"/>
                <a:gd name="connsiteX5" fmla="*/ 676780 w 1214760"/>
                <a:gd name="connsiteY5" fmla="*/ 1090613 h 1455571"/>
                <a:gd name="connsiteX6" fmla="*/ 680682 w 1214760"/>
                <a:gd name="connsiteY6" fmla="*/ 1042988 h 1455571"/>
                <a:gd name="connsiteX7" fmla="*/ 84996 w 1214760"/>
                <a:gd name="connsiteY7" fmla="*/ 42129 h 1455571"/>
                <a:gd name="connsiteX8" fmla="*/ 0 w 1214760"/>
                <a:gd name="connsiteY8" fmla="*/ 1185 h 1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60" h="1455571">
                  <a:moveTo>
                    <a:pt x="23456" y="0"/>
                  </a:moveTo>
                  <a:cubicBezTo>
                    <a:pt x="625785" y="0"/>
                    <a:pt x="1114069" y="488284"/>
                    <a:pt x="1114069" y="1090613"/>
                  </a:cubicBezTo>
                  <a:lnTo>
                    <a:pt x="1214760" y="1090613"/>
                  </a:lnTo>
                  <a:lnTo>
                    <a:pt x="885897" y="1455571"/>
                  </a:lnTo>
                  <a:lnTo>
                    <a:pt x="557034" y="1090613"/>
                  </a:lnTo>
                  <a:lnTo>
                    <a:pt x="676780" y="1090613"/>
                  </a:lnTo>
                  <a:lnTo>
                    <a:pt x="680682" y="1042988"/>
                  </a:lnTo>
                  <a:cubicBezTo>
                    <a:pt x="680682" y="610804"/>
                    <a:pt x="439813" y="234878"/>
                    <a:pt x="84996" y="42129"/>
                  </a:cubicBezTo>
                  <a:lnTo>
                    <a:pt x="0" y="1185"/>
                  </a:lnTo>
                  <a:close/>
                </a:path>
              </a:pathLst>
            </a:custGeom>
            <a:solidFill>
              <a:srgbClr val="3D01A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2" name="ZoneTexte 31">
              <a:extLst>
                <a:ext uri="{FF2B5EF4-FFF2-40B4-BE49-F238E27FC236}">
                  <a16:creationId xmlns:a16="http://schemas.microsoft.com/office/drawing/2014/main" xmlns="" id="{2019A193-1B0F-47FE-8DA8-D9291FDB5B96}"/>
                </a:ext>
              </a:extLst>
            </p:cNvPr>
            <p:cNvSpPr txBox="1"/>
            <p:nvPr/>
          </p:nvSpPr>
          <p:spPr>
            <a:xfrm>
              <a:off x="4989619" y="3658029"/>
              <a:ext cx="1924050" cy="440248"/>
            </a:xfrm>
            <a:prstGeom prst="rect">
              <a:avLst/>
            </a:prstGeom>
            <a:noFill/>
          </p:spPr>
          <p:txBody>
            <a:bodyPr wrap="square" rtlCol="0">
              <a:spAutoFit/>
            </a:bodyPr>
            <a:lstStyle/>
            <a:p>
              <a:pPr algn="ctr"/>
              <a:r>
                <a:rPr lang="ar-DZ" sz="1400" b="1" dirty="0" smtClean="0">
                  <a:solidFill>
                    <a:srgbClr val="3D01A5"/>
                  </a:solidFill>
                  <a:latin typeface="Arial" panose="020B0604020202020204" pitchFamily="34" charset="0"/>
                  <a:cs typeface="Arial" panose="020B0604020202020204" pitchFamily="34" charset="0"/>
                </a:rPr>
                <a:t>ليس للمستصنع إلزام الصانع بالإضافات أو التعديلات</a:t>
              </a:r>
              <a:endParaRPr lang="fr-FR" sz="1400" b="1" dirty="0">
                <a:solidFill>
                  <a:srgbClr val="3D01A5"/>
                </a:solidFill>
                <a:latin typeface="Arial" panose="020B0604020202020204" pitchFamily="34" charset="0"/>
                <a:cs typeface="Arial" panose="020B0604020202020204" pitchFamily="34" charset="0"/>
              </a:endParaRPr>
            </a:p>
          </p:txBody>
        </p:sp>
        <p:pic>
          <p:nvPicPr>
            <p:cNvPr id="44" name="Graphique 43" descr="Graphique à barres avec tendance à la hausse">
              <a:extLst>
                <a:ext uri="{FF2B5EF4-FFF2-40B4-BE49-F238E27FC236}">
                  <a16:creationId xmlns:a16="http://schemas.microsoft.com/office/drawing/2014/main" xmlns="" id="{83E33B2D-6CB0-4F9C-BD07-B5CED67A51C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551278" y="2617635"/>
              <a:ext cx="720000" cy="720000"/>
            </a:xfrm>
            <a:prstGeom prst="rect">
              <a:avLst/>
            </a:prstGeom>
          </p:spPr>
        </p:pic>
        <p:sp>
          <p:nvSpPr>
            <p:cNvPr id="55" name="ZoneTexte 54">
              <a:extLst>
                <a:ext uri="{FF2B5EF4-FFF2-40B4-BE49-F238E27FC236}">
                  <a16:creationId xmlns:a16="http://schemas.microsoft.com/office/drawing/2014/main" xmlns="" id="{86263644-1A94-4DBC-B40D-07EF0C663A41}"/>
                </a:ext>
              </a:extLst>
            </p:cNvPr>
            <p:cNvSpPr txBox="1"/>
            <p:nvPr/>
          </p:nvSpPr>
          <p:spPr>
            <a:xfrm>
              <a:off x="6606757" y="3310418"/>
              <a:ext cx="511388" cy="443712"/>
            </a:xfrm>
            <a:prstGeom prst="rect">
              <a:avLst/>
            </a:prstGeom>
            <a:noFill/>
          </p:spPr>
          <p:txBody>
            <a:bodyPr wrap="square" rtlCol="0">
              <a:spAutoFit/>
            </a:bodyPr>
            <a:lstStyle/>
            <a:p>
              <a:r>
                <a:rPr lang="ar-MA" sz="2400" b="1" dirty="0" smtClean="0">
                  <a:solidFill>
                    <a:schemeClr val="bg1"/>
                  </a:solidFill>
                  <a:cs typeface="+mj-cs"/>
                </a:rPr>
                <a:t>3</a:t>
              </a:r>
              <a:endParaRPr lang="fr-FR" sz="2400" b="1" dirty="0">
                <a:solidFill>
                  <a:schemeClr val="bg1"/>
                </a:solidFill>
                <a:cs typeface="+mj-cs"/>
              </a:endParaRPr>
            </a:p>
          </p:txBody>
        </p:sp>
      </p:grpSp>
      <p:grpSp>
        <p:nvGrpSpPr>
          <p:cNvPr id="61" name="Groupe 60">
            <a:extLst>
              <a:ext uri="{FF2B5EF4-FFF2-40B4-BE49-F238E27FC236}">
                <a16:creationId xmlns:a16="http://schemas.microsoft.com/office/drawing/2014/main" xmlns="" id="{BB2CF755-0F62-4B2B-BCC4-57B2492C5AAB}"/>
              </a:ext>
            </a:extLst>
          </p:cNvPr>
          <p:cNvGrpSpPr/>
          <p:nvPr/>
        </p:nvGrpSpPr>
        <p:grpSpPr>
          <a:xfrm>
            <a:off x="7360121" y="2229523"/>
            <a:ext cx="2181225" cy="2709291"/>
            <a:chOff x="7307757" y="2338387"/>
            <a:chExt cx="2181225" cy="2308622"/>
          </a:xfrm>
        </p:grpSpPr>
        <p:sp>
          <p:nvSpPr>
            <p:cNvPr id="22" name="Ellipse 21">
              <a:extLst>
                <a:ext uri="{FF2B5EF4-FFF2-40B4-BE49-F238E27FC236}">
                  <a16:creationId xmlns:a16="http://schemas.microsoft.com/office/drawing/2014/main" xmlns="" id="{F6801505-2CCC-4B7B-B1F4-FEEC03B6852C}"/>
                </a:ext>
              </a:extLst>
            </p:cNvPr>
            <p:cNvSpPr/>
            <p:nvPr/>
          </p:nvSpPr>
          <p:spPr>
            <a:xfrm>
              <a:off x="7550047" y="4392215"/>
              <a:ext cx="1696643" cy="254794"/>
            </a:xfrm>
            <a:prstGeom prst="ellipse">
              <a:avLst/>
            </a:prstGeom>
            <a:solidFill>
              <a:schemeClr val="tx1">
                <a:alpha val="5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xmlns="" id="{7CFC9E24-7924-4C09-9D13-7D6A4D302698}"/>
                </a:ext>
              </a:extLst>
            </p:cNvPr>
            <p:cNvSpPr/>
            <p:nvPr/>
          </p:nvSpPr>
          <p:spPr>
            <a:xfrm>
              <a:off x="7307757" y="2338387"/>
              <a:ext cx="2181225" cy="2308622"/>
            </a:xfrm>
            <a:prstGeom prst="ellipse">
              <a:avLst/>
            </a:prstGeom>
            <a:gradFill flip="none" rotWithShape="1">
              <a:gsLst>
                <a:gs pos="0">
                  <a:schemeClr val="bg1">
                    <a:lumMod val="75000"/>
                  </a:schemeClr>
                </a:gs>
                <a:gs pos="55000">
                  <a:schemeClr val="bg1"/>
                </a:gs>
                <a:gs pos="100000">
                  <a:schemeClr val="bg1">
                    <a:lumMod val="75000"/>
                  </a:schemeClr>
                </a:gs>
              </a:gsLst>
              <a:path path="circle">
                <a:fillToRect l="100000" t="100000"/>
              </a:path>
              <a:tileRect r="-100000" b="-100000"/>
            </a:gradFill>
            <a:ln>
              <a:noFill/>
            </a:ln>
            <a:effectLst>
              <a:reflection blurRad="6350" stA="40000" endPos="4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xmlns="" id="{DCD6499A-A930-4B84-A209-E31D432593C8}"/>
                </a:ext>
              </a:extLst>
            </p:cNvPr>
            <p:cNvSpPr/>
            <p:nvPr/>
          </p:nvSpPr>
          <p:spPr>
            <a:xfrm>
              <a:off x="8274220" y="2338387"/>
              <a:ext cx="1214760" cy="1455571"/>
            </a:xfrm>
            <a:custGeom>
              <a:avLst/>
              <a:gdLst>
                <a:gd name="connsiteX0" fmla="*/ 23456 w 1214760"/>
                <a:gd name="connsiteY0" fmla="*/ 0 h 1455571"/>
                <a:gd name="connsiteX1" fmla="*/ 1114069 w 1214760"/>
                <a:gd name="connsiteY1" fmla="*/ 1090613 h 1455571"/>
                <a:gd name="connsiteX2" fmla="*/ 1214760 w 1214760"/>
                <a:gd name="connsiteY2" fmla="*/ 1090613 h 1455571"/>
                <a:gd name="connsiteX3" fmla="*/ 885897 w 1214760"/>
                <a:gd name="connsiteY3" fmla="*/ 1455571 h 1455571"/>
                <a:gd name="connsiteX4" fmla="*/ 557034 w 1214760"/>
                <a:gd name="connsiteY4" fmla="*/ 1090613 h 1455571"/>
                <a:gd name="connsiteX5" fmla="*/ 676780 w 1214760"/>
                <a:gd name="connsiteY5" fmla="*/ 1090613 h 1455571"/>
                <a:gd name="connsiteX6" fmla="*/ 680682 w 1214760"/>
                <a:gd name="connsiteY6" fmla="*/ 1042988 h 1455571"/>
                <a:gd name="connsiteX7" fmla="*/ 84996 w 1214760"/>
                <a:gd name="connsiteY7" fmla="*/ 42129 h 1455571"/>
                <a:gd name="connsiteX8" fmla="*/ 0 w 1214760"/>
                <a:gd name="connsiteY8" fmla="*/ 1185 h 1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60" h="1455571">
                  <a:moveTo>
                    <a:pt x="23456" y="0"/>
                  </a:moveTo>
                  <a:cubicBezTo>
                    <a:pt x="625785" y="0"/>
                    <a:pt x="1114069" y="488284"/>
                    <a:pt x="1114069" y="1090613"/>
                  </a:cubicBezTo>
                  <a:lnTo>
                    <a:pt x="1214760" y="1090613"/>
                  </a:lnTo>
                  <a:lnTo>
                    <a:pt x="885897" y="1455571"/>
                  </a:lnTo>
                  <a:lnTo>
                    <a:pt x="557034" y="1090613"/>
                  </a:lnTo>
                  <a:lnTo>
                    <a:pt x="676780" y="1090613"/>
                  </a:lnTo>
                  <a:lnTo>
                    <a:pt x="680682" y="1042988"/>
                  </a:lnTo>
                  <a:cubicBezTo>
                    <a:pt x="680682" y="610804"/>
                    <a:pt x="439813" y="234878"/>
                    <a:pt x="84996" y="42129"/>
                  </a:cubicBezTo>
                  <a:lnTo>
                    <a:pt x="0" y="1185"/>
                  </a:lnTo>
                  <a:close/>
                </a:path>
              </a:pathLst>
            </a:custGeom>
            <a:solidFill>
              <a:srgbClr val="38621C"/>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36" name="ZoneTexte 35">
              <a:extLst>
                <a:ext uri="{FF2B5EF4-FFF2-40B4-BE49-F238E27FC236}">
                  <a16:creationId xmlns:a16="http://schemas.microsoft.com/office/drawing/2014/main" xmlns="" id="{A98DF013-ABAB-4CF4-9FED-12E80B0659A9}"/>
                </a:ext>
              </a:extLst>
            </p:cNvPr>
            <p:cNvSpPr txBox="1"/>
            <p:nvPr/>
          </p:nvSpPr>
          <p:spPr>
            <a:xfrm>
              <a:off x="7417296" y="3643476"/>
              <a:ext cx="1924050" cy="445843"/>
            </a:xfrm>
            <a:prstGeom prst="rect">
              <a:avLst/>
            </a:prstGeom>
            <a:noFill/>
          </p:spPr>
          <p:txBody>
            <a:bodyPr wrap="square" rtlCol="0">
              <a:spAutoFit/>
            </a:bodyPr>
            <a:lstStyle/>
            <a:p>
              <a:pPr algn="ctr"/>
              <a:r>
                <a:rPr lang="ar-DZ" sz="1400" b="1" dirty="0" smtClean="0">
                  <a:solidFill>
                    <a:srgbClr val="38621C"/>
                  </a:solidFill>
                  <a:latin typeface="Arial" panose="020B0604020202020204" pitchFamily="34" charset="0"/>
                  <a:cs typeface="Arial" panose="020B0604020202020204" pitchFamily="34" charset="0"/>
                </a:rPr>
                <a:t>لا يجوز الزيادة لتمديد أجل السدد</a:t>
              </a:r>
              <a:endParaRPr lang="fr-FR" sz="1400" b="1" dirty="0">
                <a:solidFill>
                  <a:srgbClr val="38621C"/>
                </a:solidFill>
                <a:latin typeface="Arial" panose="020B0604020202020204" pitchFamily="34" charset="0"/>
                <a:cs typeface="Arial" panose="020B0604020202020204" pitchFamily="34" charset="0"/>
              </a:endParaRPr>
            </a:p>
          </p:txBody>
        </p:sp>
        <p:pic>
          <p:nvPicPr>
            <p:cNvPr id="46" name="Graphique 45" descr="Statistiques">
              <a:extLst>
                <a:ext uri="{FF2B5EF4-FFF2-40B4-BE49-F238E27FC236}">
                  <a16:creationId xmlns:a16="http://schemas.microsoft.com/office/drawing/2014/main" xmlns="" id="{BE1E2F49-5485-4C5D-AE66-4A5FA2C68F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853647" y="2630932"/>
              <a:ext cx="720000" cy="720000"/>
            </a:xfrm>
            <a:prstGeom prst="rect">
              <a:avLst/>
            </a:prstGeom>
          </p:spPr>
        </p:pic>
        <p:sp>
          <p:nvSpPr>
            <p:cNvPr id="56" name="ZoneTexte 55">
              <a:extLst>
                <a:ext uri="{FF2B5EF4-FFF2-40B4-BE49-F238E27FC236}">
                  <a16:creationId xmlns:a16="http://schemas.microsoft.com/office/drawing/2014/main" xmlns="" id="{AC75281B-6407-41B4-BD8F-8D234094575D}"/>
                </a:ext>
              </a:extLst>
            </p:cNvPr>
            <p:cNvSpPr txBox="1"/>
            <p:nvPr/>
          </p:nvSpPr>
          <p:spPr>
            <a:xfrm>
              <a:off x="8903774" y="3301076"/>
              <a:ext cx="511388" cy="461665"/>
            </a:xfrm>
            <a:prstGeom prst="rect">
              <a:avLst/>
            </a:prstGeom>
            <a:noFill/>
          </p:spPr>
          <p:txBody>
            <a:bodyPr wrap="square" rtlCol="0">
              <a:spAutoFit/>
            </a:bodyPr>
            <a:lstStyle/>
            <a:p>
              <a:r>
                <a:rPr lang="ar-MA" sz="2400" b="1" dirty="0" smtClean="0">
                  <a:solidFill>
                    <a:schemeClr val="bg1"/>
                  </a:solidFill>
                  <a:cs typeface="+mj-cs"/>
                </a:rPr>
                <a:t>4</a:t>
              </a:r>
              <a:endParaRPr lang="fr-FR" sz="2400" b="1" dirty="0">
                <a:solidFill>
                  <a:schemeClr val="bg1"/>
                </a:solidFill>
                <a:cs typeface="+mj-cs"/>
              </a:endParaRPr>
            </a:p>
          </p:txBody>
        </p:sp>
      </p:grpSp>
      <p:grpSp>
        <p:nvGrpSpPr>
          <p:cNvPr id="62" name="Groupe 61">
            <a:extLst>
              <a:ext uri="{FF2B5EF4-FFF2-40B4-BE49-F238E27FC236}">
                <a16:creationId xmlns:a16="http://schemas.microsoft.com/office/drawing/2014/main" xmlns="" id="{61897698-57D9-4EE2-9433-6FF011241715}"/>
              </a:ext>
            </a:extLst>
          </p:cNvPr>
          <p:cNvGrpSpPr/>
          <p:nvPr/>
        </p:nvGrpSpPr>
        <p:grpSpPr>
          <a:xfrm>
            <a:off x="9700238" y="2266849"/>
            <a:ext cx="2212328" cy="2892368"/>
            <a:chOff x="9579022" y="2338387"/>
            <a:chExt cx="2212328" cy="2359092"/>
          </a:xfrm>
        </p:grpSpPr>
        <p:sp>
          <p:nvSpPr>
            <p:cNvPr id="25" name="Ellipse 24">
              <a:extLst>
                <a:ext uri="{FF2B5EF4-FFF2-40B4-BE49-F238E27FC236}">
                  <a16:creationId xmlns:a16="http://schemas.microsoft.com/office/drawing/2014/main" xmlns="" id="{5EC593E7-0668-4048-B5AF-195A216083E7}"/>
                </a:ext>
              </a:extLst>
            </p:cNvPr>
            <p:cNvSpPr/>
            <p:nvPr/>
          </p:nvSpPr>
          <p:spPr>
            <a:xfrm>
              <a:off x="9852417" y="4392215"/>
              <a:ext cx="1696643" cy="254794"/>
            </a:xfrm>
            <a:prstGeom prst="ellipse">
              <a:avLst/>
            </a:prstGeom>
            <a:solidFill>
              <a:schemeClr val="tx1">
                <a:alpha val="5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xmlns="" id="{EB3BBCED-94C6-47B5-A2DA-62D6B87F2A25}"/>
                </a:ext>
              </a:extLst>
            </p:cNvPr>
            <p:cNvSpPr/>
            <p:nvPr/>
          </p:nvSpPr>
          <p:spPr>
            <a:xfrm>
              <a:off x="9579022" y="2365250"/>
              <a:ext cx="2181225" cy="2332229"/>
            </a:xfrm>
            <a:prstGeom prst="ellipse">
              <a:avLst/>
            </a:prstGeom>
            <a:gradFill flip="none" rotWithShape="1">
              <a:gsLst>
                <a:gs pos="0">
                  <a:schemeClr val="bg1">
                    <a:lumMod val="75000"/>
                  </a:schemeClr>
                </a:gs>
                <a:gs pos="55000">
                  <a:schemeClr val="bg1"/>
                </a:gs>
                <a:gs pos="100000">
                  <a:schemeClr val="bg1">
                    <a:lumMod val="75000"/>
                  </a:schemeClr>
                </a:gs>
              </a:gsLst>
              <a:path path="circle">
                <a:fillToRect l="100000" t="100000"/>
              </a:path>
              <a:tileRect r="-100000" b="-100000"/>
            </a:gradFill>
            <a:ln>
              <a:noFill/>
            </a:ln>
            <a:effectLst>
              <a:reflection blurRad="6350" stA="40000" endPos="4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xmlns="" id="{913D42F7-1F03-4831-AC2E-CB72D6BD3FE6}"/>
                </a:ext>
              </a:extLst>
            </p:cNvPr>
            <p:cNvSpPr/>
            <p:nvPr/>
          </p:nvSpPr>
          <p:spPr>
            <a:xfrm>
              <a:off x="10576590" y="2338387"/>
              <a:ext cx="1214760" cy="1455571"/>
            </a:xfrm>
            <a:custGeom>
              <a:avLst/>
              <a:gdLst>
                <a:gd name="connsiteX0" fmla="*/ 23456 w 1214760"/>
                <a:gd name="connsiteY0" fmla="*/ 0 h 1455571"/>
                <a:gd name="connsiteX1" fmla="*/ 1114069 w 1214760"/>
                <a:gd name="connsiteY1" fmla="*/ 1090613 h 1455571"/>
                <a:gd name="connsiteX2" fmla="*/ 1214760 w 1214760"/>
                <a:gd name="connsiteY2" fmla="*/ 1090613 h 1455571"/>
                <a:gd name="connsiteX3" fmla="*/ 885897 w 1214760"/>
                <a:gd name="connsiteY3" fmla="*/ 1455571 h 1455571"/>
                <a:gd name="connsiteX4" fmla="*/ 557034 w 1214760"/>
                <a:gd name="connsiteY4" fmla="*/ 1090613 h 1455571"/>
                <a:gd name="connsiteX5" fmla="*/ 676780 w 1214760"/>
                <a:gd name="connsiteY5" fmla="*/ 1090613 h 1455571"/>
                <a:gd name="connsiteX6" fmla="*/ 680682 w 1214760"/>
                <a:gd name="connsiteY6" fmla="*/ 1042988 h 1455571"/>
                <a:gd name="connsiteX7" fmla="*/ 84996 w 1214760"/>
                <a:gd name="connsiteY7" fmla="*/ 42129 h 1455571"/>
                <a:gd name="connsiteX8" fmla="*/ 0 w 1214760"/>
                <a:gd name="connsiteY8" fmla="*/ 1185 h 14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760" h="1455571">
                  <a:moveTo>
                    <a:pt x="23456" y="0"/>
                  </a:moveTo>
                  <a:cubicBezTo>
                    <a:pt x="625785" y="0"/>
                    <a:pt x="1114069" y="488284"/>
                    <a:pt x="1114069" y="1090613"/>
                  </a:cubicBezTo>
                  <a:lnTo>
                    <a:pt x="1214760" y="1090613"/>
                  </a:lnTo>
                  <a:lnTo>
                    <a:pt x="885897" y="1455571"/>
                  </a:lnTo>
                  <a:lnTo>
                    <a:pt x="557034" y="1090613"/>
                  </a:lnTo>
                  <a:lnTo>
                    <a:pt x="676780" y="1090613"/>
                  </a:lnTo>
                  <a:lnTo>
                    <a:pt x="680682" y="1042988"/>
                  </a:lnTo>
                  <a:cubicBezTo>
                    <a:pt x="680682" y="610804"/>
                    <a:pt x="439813" y="234878"/>
                    <a:pt x="84996" y="42129"/>
                  </a:cubicBezTo>
                  <a:lnTo>
                    <a:pt x="0" y="1185"/>
                  </a:lnTo>
                  <a:close/>
                </a:path>
              </a:pathLst>
            </a:custGeom>
            <a:solidFill>
              <a:srgbClr val="E1460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7" name="ZoneTexte 36">
              <a:extLst>
                <a:ext uri="{FF2B5EF4-FFF2-40B4-BE49-F238E27FC236}">
                  <a16:creationId xmlns:a16="http://schemas.microsoft.com/office/drawing/2014/main" xmlns="" id="{03B05555-09C3-4818-A314-032E23F787FE}"/>
                </a:ext>
              </a:extLst>
            </p:cNvPr>
            <p:cNvSpPr txBox="1"/>
            <p:nvPr/>
          </p:nvSpPr>
          <p:spPr>
            <a:xfrm>
              <a:off x="9725875" y="3720282"/>
              <a:ext cx="1924050" cy="426752"/>
            </a:xfrm>
            <a:prstGeom prst="rect">
              <a:avLst/>
            </a:prstGeom>
            <a:noFill/>
          </p:spPr>
          <p:txBody>
            <a:bodyPr wrap="square" rtlCol="0">
              <a:spAutoFit/>
            </a:bodyPr>
            <a:lstStyle/>
            <a:p>
              <a:pPr algn="ctr"/>
              <a:r>
                <a:rPr lang="ar-DZ" sz="1400" b="1" dirty="0" smtClean="0">
                  <a:solidFill>
                    <a:srgbClr val="E14601"/>
                  </a:solidFill>
                  <a:latin typeface="Arial" panose="020B0604020202020204" pitchFamily="34" charset="0"/>
                  <a:cs typeface="Arial" panose="020B0604020202020204" pitchFamily="34" charset="0"/>
                </a:rPr>
                <a:t>يجوز تحفيض الثمن عند تعجيل السداد</a:t>
              </a:r>
              <a:endParaRPr lang="fr-FR" sz="1400" b="1" dirty="0">
                <a:solidFill>
                  <a:srgbClr val="E14601"/>
                </a:solidFill>
                <a:latin typeface="Arial" panose="020B0604020202020204" pitchFamily="34" charset="0"/>
                <a:cs typeface="Arial" panose="020B0604020202020204" pitchFamily="34" charset="0"/>
              </a:endParaRPr>
            </a:p>
          </p:txBody>
        </p:sp>
        <p:pic>
          <p:nvPicPr>
            <p:cNvPr id="48" name="Graphique 47" descr="Mille">
              <a:extLst>
                <a:ext uri="{FF2B5EF4-FFF2-40B4-BE49-F238E27FC236}">
                  <a16:creationId xmlns:a16="http://schemas.microsoft.com/office/drawing/2014/main" xmlns="" id="{D23144D2-4849-4337-A05A-B434E1EDD71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216588" y="2608988"/>
              <a:ext cx="720000" cy="720000"/>
            </a:xfrm>
            <a:prstGeom prst="rect">
              <a:avLst/>
            </a:prstGeom>
          </p:spPr>
        </p:pic>
        <p:sp>
          <p:nvSpPr>
            <p:cNvPr id="57" name="ZoneTexte 56">
              <a:extLst>
                <a:ext uri="{FF2B5EF4-FFF2-40B4-BE49-F238E27FC236}">
                  <a16:creationId xmlns:a16="http://schemas.microsoft.com/office/drawing/2014/main" xmlns="" id="{BE30C9D2-B0E9-4B2B-8DC7-8557F3C9D9D3}"/>
                </a:ext>
              </a:extLst>
            </p:cNvPr>
            <p:cNvSpPr txBox="1"/>
            <p:nvPr/>
          </p:nvSpPr>
          <p:spPr>
            <a:xfrm>
              <a:off x="11212045" y="3300533"/>
              <a:ext cx="511388" cy="461665"/>
            </a:xfrm>
            <a:prstGeom prst="rect">
              <a:avLst/>
            </a:prstGeom>
            <a:noFill/>
          </p:spPr>
          <p:txBody>
            <a:bodyPr wrap="square" rtlCol="0">
              <a:spAutoFit/>
            </a:bodyPr>
            <a:lstStyle/>
            <a:p>
              <a:r>
                <a:rPr lang="ar-MA" sz="2400" b="1" dirty="0" smtClean="0">
                  <a:solidFill>
                    <a:schemeClr val="bg1"/>
                  </a:solidFill>
                  <a:cs typeface="+mj-cs"/>
                </a:rPr>
                <a:t>5</a:t>
              </a:r>
              <a:endParaRPr lang="fr-FR" sz="2400" b="1" dirty="0">
                <a:solidFill>
                  <a:schemeClr val="bg1"/>
                </a:solidFill>
                <a:cs typeface="+mj-cs"/>
              </a:endParaRPr>
            </a:p>
          </p:txBody>
        </p:sp>
      </p:grpSp>
      <p:sp>
        <p:nvSpPr>
          <p:cNvPr id="2" name="ZoneTexte 1"/>
          <p:cNvSpPr txBox="1"/>
          <p:nvPr/>
        </p:nvSpPr>
        <p:spPr>
          <a:xfrm>
            <a:off x="2812554" y="205369"/>
            <a:ext cx="4938075" cy="646331"/>
          </a:xfrm>
          <a:prstGeom prst="rect">
            <a:avLst/>
          </a:prstGeom>
          <a:noFill/>
        </p:spPr>
        <p:txBody>
          <a:bodyPr wrap="square" rtlCol="0">
            <a:spAutoFit/>
          </a:bodyPr>
          <a:lstStyle/>
          <a:p>
            <a:pPr algn="ctr"/>
            <a:r>
              <a:rPr lang="ar-DZ" b="1" dirty="0" smtClean="0"/>
              <a:t>ما يطرأ على الاستصناع </a:t>
            </a:r>
          </a:p>
          <a:p>
            <a:pPr algn="ctr"/>
            <a:r>
              <a:rPr lang="ar-DZ" b="1" dirty="0" smtClean="0"/>
              <a:t>التعديلات والإضافات والمطالبات الإضافية</a:t>
            </a:r>
            <a:endParaRPr lang="fr-FR" b="1" dirty="0"/>
          </a:p>
        </p:txBody>
      </p:sp>
    </p:spTree>
    <p:custDataLst>
      <p:tags r:id="rId1"/>
    </p:custDataLst>
    <p:extLst>
      <p:ext uri="{BB962C8B-B14F-4D97-AF65-F5344CB8AC3E}">
        <p14:creationId xmlns:p14="http://schemas.microsoft.com/office/powerpoint/2010/main" val="917872505"/>
      </p:ext>
    </p:extLst>
  </p:cSld>
  <p:clrMapOvr>
    <a:masterClrMapping/>
  </p:clrMapOvr>
  <mc:AlternateContent xmlns:mc="http://schemas.openxmlformats.org/markup-compatibility/2006" xmlns:p14="http://schemas.microsoft.com/office/powerpoint/2010/main">
    <mc:Choice Requires="p14">
      <p:transition spd="slow" p14:dur="2000" advTm="49411"/>
    </mc:Choice>
    <mc:Fallback xmlns="">
      <p:transition spd="slow" advTm="49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80">
                                          <p:stCondLst>
                                            <p:cond delay="0"/>
                                          </p:stCondLst>
                                        </p:cTn>
                                        <p:tgtEl>
                                          <p:spTgt spid="58"/>
                                        </p:tgtEl>
                                      </p:cBhvr>
                                    </p:animEffect>
                                    <p:anim calcmode="lin" valueType="num">
                                      <p:cBhvr>
                                        <p:cTn id="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3" dur="26">
                                          <p:stCondLst>
                                            <p:cond delay="650"/>
                                          </p:stCondLst>
                                        </p:cTn>
                                        <p:tgtEl>
                                          <p:spTgt spid="58"/>
                                        </p:tgtEl>
                                      </p:cBhvr>
                                      <p:to x="100000" y="60000"/>
                                    </p:animScale>
                                    <p:animScale>
                                      <p:cBhvr>
                                        <p:cTn id="14" dur="166" decel="50000">
                                          <p:stCondLst>
                                            <p:cond delay="676"/>
                                          </p:stCondLst>
                                        </p:cTn>
                                        <p:tgtEl>
                                          <p:spTgt spid="58"/>
                                        </p:tgtEl>
                                      </p:cBhvr>
                                      <p:to x="100000" y="100000"/>
                                    </p:animScale>
                                    <p:animScale>
                                      <p:cBhvr>
                                        <p:cTn id="15" dur="26">
                                          <p:stCondLst>
                                            <p:cond delay="1312"/>
                                          </p:stCondLst>
                                        </p:cTn>
                                        <p:tgtEl>
                                          <p:spTgt spid="58"/>
                                        </p:tgtEl>
                                      </p:cBhvr>
                                      <p:to x="100000" y="80000"/>
                                    </p:animScale>
                                    <p:animScale>
                                      <p:cBhvr>
                                        <p:cTn id="16" dur="166" decel="50000">
                                          <p:stCondLst>
                                            <p:cond delay="1338"/>
                                          </p:stCondLst>
                                        </p:cTn>
                                        <p:tgtEl>
                                          <p:spTgt spid="58"/>
                                        </p:tgtEl>
                                      </p:cBhvr>
                                      <p:to x="100000" y="100000"/>
                                    </p:animScale>
                                    <p:animScale>
                                      <p:cBhvr>
                                        <p:cTn id="17" dur="26">
                                          <p:stCondLst>
                                            <p:cond delay="1642"/>
                                          </p:stCondLst>
                                        </p:cTn>
                                        <p:tgtEl>
                                          <p:spTgt spid="58"/>
                                        </p:tgtEl>
                                      </p:cBhvr>
                                      <p:to x="100000" y="90000"/>
                                    </p:animScale>
                                    <p:animScale>
                                      <p:cBhvr>
                                        <p:cTn id="18" dur="166" decel="50000">
                                          <p:stCondLst>
                                            <p:cond delay="1668"/>
                                          </p:stCondLst>
                                        </p:cTn>
                                        <p:tgtEl>
                                          <p:spTgt spid="58"/>
                                        </p:tgtEl>
                                      </p:cBhvr>
                                      <p:to x="100000" y="100000"/>
                                    </p:animScale>
                                    <p:animScale>
                                      <p:cBhvr>
                                        <p:cTn id="19" dur="26">
                                          <p:stCondLst>
                                            <p:cond delay="1808"/>
                                          </p:stCondLst>
                                        </p:cTn>
                                        <p:tgtEl>
                                          <p:spTgt spid="58"/>
                                        </p:tgtEl>
                                      </p:cBhvr>
                                      <p:to x="100000" y="95000"/>
                                    </p:animScale>
                                    <p:animScale>
                                      <p:cBhvr>
                                        <p:cTn id="20" dur="166" decel="50000">
                                          <p:stCondLst>
                                            <p:cond delay="1834"/>
                                          </p:stCondLst>
                                        </p:cTn>
                                        <p:tgtEl>
                                          <p:spTgt spid="5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fltVal val="0"/>
                                          </p:val>
                                        </p:tav>
                                        <p:tav tm="100000">
                                          <p:val>
                                            <p:strVal val="#ppt_w"/>
                                          </p:val>
                                        </p:tav>
                                      </p:tavLst>
                                    </p:anim>
                                    <p:anim calcmode="lin" valueType="num">
                                      <p:cBhvr>
                                        <p:cTn id="26" dur="1000" fill="hold"/>
                                        <p:tgtEl>
                                          <p:spTgt spid="38"/>
                                        </p:tgtEl>
                                        <p:attrNameLst>
                                          <p:attrName>ppt_h</p:attrName>
                                        </p:attrNameLst>
                                      </p:cBhvr>
                                      <p:tavLst>
                                        <p:tav tm="0">
                                          <p:val>
                                            <p:fltVal val="0"/>
                                          </p:val>
                                        </p:tav>
                                        <p:tav tm="100000">
                                          <p:val>
                                            <p:strVal val="#ppt_h"/>
                                          </p:val>
                                        </p:tav>
                                      </p:tavLst>
                                    </p:anim>
                                    <p:anim calcmode="lin" valueType="num">
                                      <p:cBhvr>
                                        <p:cTn id="27" dur="1000" fill="hold"/>
                                        <p:tgtEl>
                                          <p:spTgt spid="38"/>
                                        </p:tgtEl>
                                        <p:attrNameLst>
                                          <p:attrName>style.rotation</p:attrName>
                                        </p:attrNameLst>
                                      </p:cBhvr>
                                      <p:tavLst>
                                        <p:tav tm="0">
                                          <p:val>
                                            <p:fltVal val="90"/>
                                          </p:val>
                                        </p:tav>
                                        <p:tav tm="100000">
                                          <p:val>
                                            <p:fltVal val="0"/>
                                          </p:val>
                                        </p:tav>
                                      </p:tavLst>
                                    </p:anim>
                                    <p:animEffect transition="in" filter="fade">
                                      <p:cBhvr>
                                        <p:cTn id="28" dur="1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580">
                                          <p:stCondLst>
                                            <p:cond delay="0"/>
                                          </p:stCondLst>
                                        </p:cTn>
                                        <p:tgtEl>
                                          <p:spTgt spid="59"/>
                                        </p:tgtEl>
                                      </p:cBhvr>
                                    </p:animEffect>
                                    <p:anim calcmode="lin" valueType="num">
                                      <p:cBhvr>
                                        <p:cTn id="3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39" dur="26">
                                          <p:stCondLst>
                                            <p:cond delay="650"/>
                                          </p:stCondLst>
                                        </p:cTn>
                                        <p:tgtEl>
                                          <p:spTgt spid="59"/>
                                        </p:tgtEl>
                                      </p:cBhvr>
                                      <p:to x="100000" y="60000"/>
                                    </p:animScale>
                                    <p:animScale>
                                      <p:cBhvr>
                                        <p:cTn id="40" dur="166" decel="50000">
                                          <p:stCondLst>
                                            <p:cond delay="676"/>
                                          </p:stCondLst>
                                        </p:cTn>
                                        <p:tgtEl>
                                          <p:spTgt spid="59"/>
                                        </p:tgtEl>
                                      </p:cBhvr>
                                      <p:to x="100000" y="100000"/>
                                    </p:animScale>
                                    <p:animScale>
                                      <p:cBhvr>
                                        <p:cTn id="41" dur="26">
                                          <p:stCondLst>
                                            <p:cond delay="1312"/>
                                          </p:stCondLst>
                                        </p:cTn>
                                        <p:tgtEl>
                                          <p:spTgt spid="59"/>
                                        </p:tgtEl>
                                      </p:cBhvr>
                                      <p:to x="100000" y="80000"/>
                                    </p:animScale>
                                    <p:animScale>
                                      <p:cBhvr>
                                        <p:cTn id="42" dur="166" decel="50000">
                                          <p:stCondLst>
                                            <p:cond delay="1338"/>
                                          </p:stCondLst>
                                        </p:cTn>
                                        <p:tgtEl>
                                          <p:spTgt spid="59"/>
                                        </p:tgtEl>
                                      </p:cBhvr>
                                      <p:to x="100000" y="100000"/>
                                    </p:animScale>
                                    <p:animScale>
                                      <p:cBhvr>
                                        <p:cTn id="43" dur="26">
                                          <p:stCondLst>
                                            <p:cond delay="1642"/>
                                          </p:stCondLst>
                                        </p:cTn>
                                        <p:tgtEl>
                                          <p:spTgt spid="59"/>
                                        </p:tgtEl>
                                      </p:cBhvr>
                                      <p:to x="100000" y="90000"/>
                                    </p:animScale>
                                    <p:animScale>
                                      <p:cBhvr>
                                        <p:cTn id="44" dur="166" decel="50000">
                                          <p:stCondLst>
                                            <p:cond delay="1668"/>
                                          </p:stCondLst>
                                        </p:cTn>
                                        <p:tgtEl>
                                          <p:spTgt spid="59"/>
                                        </p:tgtEl>
                                      </p:cBhvr>
                                      <p:to x="100000" y="100000"/>
                                    </p:animScale>
                                    <p:animScale>
                                      <p:cBhvr>
                                        <p:cTn id="45" dur="26">
                                          <p:stCondLst>
                                            <p:cond delay="1808"/>
                                          </p:stCondLst>
                                        </p:cTn>
                                        <p:tgtEl>
                                          <p:spTgt spid="59"/>
                                        </p:tgtEl>
                                      </p:cBhvr>
                                      <p:to x="100000" y="95000"/>
                                    </p:animScale>
                                    <p:animScale>
                                      <p:cBhvr>
                                        <p:cTn id="46" dur="166" decel="50000">
                                          <p:stCondLst>
                                            <p:cond delay="1834"/>
                                          </p:stCondLst>
                                        </p:cTn>
                                        <p:tgtEl>
                                          <p:spTgt spid="5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fltVal val="0"/>
                                          </p:val>
                                        </p:tav>
                                        <p:tav tm="100000">
                                          <p:val>
                                            <p:strVal val="#ppt_w"/>
                                          </p:val>
                                        </p:tav>
                                      </p:tavLst>
                                    </p:anim>
                                    <p:anim calcmode="lin" valueType="num">
                                      <p:cBhvr>
                                        <p:cTn id="52" dur="1000" fill="hold"/>
                                        <p:tgtEl>
                                          <p:spTgt spid="39"/>
                                        </p:tgtEl>
                                        <p:attrNameLst>
                                          <p:attrName>ppt_h</p:attrName>
                                        </p:attrNameLst>
                                      </p:cBhvr>
                                      <p:tavLst>
                                        <p:tav tm="0">
                                          <p:val>
                                            <p:fltVal val="0"/>
                                          </p:val>
                                        </p:tav>
                                        <p:tav tm="100000">
                                          <p:val>
                                            <p:strVal val="#ppt_h"/>
                                          </p:val>
                                        </p:tav>
                                      </p:tavLst>
                                    </p:anim>
                                    <p:anim calcmode="lin" valueType="num">
                                      <p:cBhvr>
                                        <p:cTn id="53" dur="1000" fill="hold"/>
                                        <p:tgtEl>
                                          <p:spTgt spid="39"/>
                                        </p:tgtEl>
                                        <p:attrNameLst>
                                          <p:attrName>style.rotation</p:attrName>
                                        </p:attrNameLst>
                                      </p:cBhvr>
                                      <p:tavLst>
                                        <p:tav tm="0">
                                          <p:val>
                                            <p:fltVal val="90"/>
                                          </p:val>
                                        </p:tav>
                                        <p:tav tm="100000">
                                          <p:val>
                                            <p:fltVal val="0"/>
                                          </p:val>
                                        </p:tav>
                                      </p:tavLst>
                                    </p:anim>
                                    <p:animEffect transition="in" filter="fade">
                                      <p:cBhvr>
                                        <p:cTn id="54" dur="10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down)">
                                      <p:cBhvr>
                                        <p:cTn id="59" dur="580">
                                          <p:stCondLst>
                                            <p:cond delay="0"/>
                                          </p:stCondLst>
                                        </p:cTn>
                                        <p:tgtEl>
                                          <p:spTgt spid="60"/>
                                        </p:tgtEl>
                                      </p:cBhvr>
                                    </p:animEffect>
                                    <p:anim calcmode="lin" valueType="num">
                                      <p:cBhvr>
                                        <p:cTn id="6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65" dur="26">
                                          <p:stCondLst>
                                            <p:cond delay="650"/>
                                          </p:stCondLst>
                                        </p:cTn>
                                        <p:tgtEl>
                                          <p:spTgt spid="60"/>
                                        </p:tgtEl>
                                      </p:cBhvr>
                                      <p:to x="100000" y="60000"/>
                                    </p:animScale>
                                    <p:animScale>
                                      <p:cBhvr>
                                        <p:cTn id="66" dur="166" decel="50000">
                                          <p:stCondLst>
                                            <p:cond delay="676"/>
                                          </p:stCondLst>
                                        </p:cTn>
                                        <p:tgtEl>
                                          <p:spTgt spid="60"/>
                                        </p:tgtEl>
                                      </p:cBhvr>
                                      <p:to x="100000" y="100000"/>
                                    </p:animScale>
                                    <p:animScale>
                                      <p:cBhvr>
                                        <p:cTn id="67" dur="26">
                                          <p:stCondLst>
                                            <p:cond delay="1312"/>
                                          </p:stCondLst>
                                        </p:cTn>
                                        <p:tgtEl>
                                          <p:spTgt spid="60"/>
                                        </p:tgtEl>
                                      </p:cBhvr>
                                      <p:to x="100000" y="80000"/>
                                    </p:animScale>
                                    <p:animScale>
                                      <p:cBhvr>
                                        <p:cTn id="68" dur="166" decel="50000">
                                          <p:stCondLst>
                                            <p:cond delay="1338"/>
                                          </p:stCondLst>
                                        </p:cTn>
                                        <p:tgtEl>
                                          <p:spTgt spid="60"/>
                                        </p:tgtEl>
                                      </p:cBhvr>
                                      <p:to x="100000" y="100000"/>
                                    </p:animScale>
                                    <p:animScale>
                                      <p:cBhvr>
                                        <p:cTn id="69" dur="26">
                                          <p:stCondLst>
                                            <p:cond delay="1642"/>
                                          </p:stCondLst>
                                        </p:cTn>
                                        <p:tgtEl>
                                          <p:spTgt spid="60"/>
                                        </p:tgtEl>
                                      </p:cBhvr>
                                      <p:to x="100000" y="90000"/>
                                    </p:animScale>
                                    <p:animScale>
                                      <p:cBhvr>
                                        <p:cTn id="70" dur="166" decel="50000">
                                          <p:stCondLst>
                                            <p:cond delay="1668"/>
                                          </p:stCondLst>
                                        </p:cTn>
                                        <p:tgtEl>
                                          <p:spTgt spid="60"/>
                                        </p:tgtEl>
                                      </p:cBhvr>
                                      <p:to x="100000" y="100000"/>
                                    </p:animScale>
                                    <p:animScale>
                                      <p:cBhvr>
                                        <p:cTn id="71" dur="26">
                                          <p:stCondLst>
                                            <p:cond delay="1808"/>
                                          </p:stCondLst>
                                        </p:cTn>
                                        <p:tgtEl>
                                          <p:spTgt spid="60"/>
                                        </p:tgtEl>
                                      </p:cBhvr>
                                      <p:to x="100000" y="95000"/>
                                    </p:animScale>
                                    <p:animScale>
                                      <p:cBhvr>
                                        <p:cTn id="72" dur="166" decel="50000">
                                          <p:stCondLst>
                                            <p:cond delay="1834"/>
                                          </p:stCondLst>
                                        </p:cTn>
                                        <p:tgtEl>
                                          <p:spTgt spid="60"/>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down)">
                                      <p:cBhvr>
                                        <p:cTn id="77" dur="580">
                                          <p:stCondLst>
                                            <p:cond delay="0"/>
                                          </p:stCondLst>
                                        </p:cTn>
                                        <p:tgtEl>
                                          <p:spTgt spid="61"/>
                                        </p:tgtEl>
                                      </p:cBhvr>
                                    </p:animEffect>
                                    <p:anim calcmode="lin" valueType="num">
                                      <p:cBhvr>
                                        <p:cTn id="7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83" dur="26">
                                          <p:stCondLst>
                                            <p:cond delay="650"/>
                                          </p:stCondLst>
                                        </p:cTn>
                                        <p:tgtEl>
                                          <p:spTgt spid="61"/>
                                        </p:tgtEl>
                                      </p:cBhvr>
                                      <p:to x="100000" y="60000"/>
                                    </p:animScale>
                                    <p:animScale>
                                      <p:cBhvr>
                                        <p:cTn id="84" dur="166" decel="50000">
                                          <p:stCondLst>
                                            <p:cond delay="676"/>
                                          </p:stCondLst>
                                        </p:cTn>
                                        <p:tgtEl>
                                          <p:spTgt spid="61"/>
                                        </p:tgtEl>
                                      </p:cBhvr>
                                      <p:to x="100000" y="100000"/>
                                    </p:animScale>
                                    <p:animScale>
                                      <p:cBhvr>
                                        <p:cTn id="85" dur="26">
                                          <p:stCondLst>
                                            <p:cond delay="1312"/>
                                          </p:stCondLst>
                                        </p:cTn>
                                        <p:tgtEl>
                                          <p:spTgt spid="61"/>
                                        </p:tgtEl>
                                      </p:cBhvr>
                                      <p:to x="100000" y="80000"/>
                                    </p:animScale>
                                    <p:animScale>
                                      <p:cBhvr>
                                        <p:cTn id="86" dur="166" decel="50000">
                                          <p:stCondLst>
                                            <p:cond delay="1338"/>
                                          </p:stCondLst>
                                        </p:cTn>
                                        <p:tgtEl>
                                          <p:spTgt spid="61"/>
                                        </p:tgtEl>
                                      </p:cBhvr>
                                      <p:to x="100000" y="100000"/>
                                    </p:animScale>
                                    <p:animScale>
                                      <p:cBhvr>
                                        <p:cTn id="87" dur="26">
                                          <p:stCondLst>
                                            <p:cond delay="1642"/>
                                          </p:stCondLst>
                                        </p:cTn>
                                        <p:tgtEl>
                                          <p:spTgt spid="61"/>
                                        </p:tgtEl>
                                      </p:cBhvr>
                                      <p:to x="100000" y="90000"/>
                                    </p:animScale>
                                    <p:animScale>
                                      <p:cBhvr>
                                        <p:cTn id="88" dur="166" decel="50000">
                                          <p:stCondLst>
                                            <p:cond delay="1668"/>
                                          </p:stCondLst>
                                        </p:cTn>
                                        <p:tgtEl>
                                          <p:spTgt spid="61"/>
                                        </p:tgtEl>
                                      </p:cBhvr>
                                      <p:to x="100000" y="100000"/>
                                    </p:animScale>
                                    <p:animScale>
                                      <p:cBhvr>
                                        <p:cTn id="89" dur="26">
                                          <p:stCondLst>
                                            <p:cond delay="1808"/>
                                          </p:stCondLst>
                                        </p:cTn>
                                        <p:tgtEl>
                                          <p:spTgt spid="61"/>
                                        </p:tgtEl>
                                      </p:cBhvr>
                                      <p:to x="100000" y="95000"/>
                                    </p:animScale>
                                    <p:animScale>
                                      <p:cBhvr>
                                        <p:cTn id="90" dur="166" decel="50000">
                                          <p:stCondLst>
                                            <p:cond delay="1834"/>
                                          </p:stCondLst>
                                        </p:cTn>
                                        <p:tgtEl>
                                          <p:spTgt spid="61"/>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down)">
                                      <p:cBhvr>
                                        <p:cTn id="95" dur="580">
                                          <p:stCondLst>
                                            <p:cond delay="0"/>
                                          </p:stCondLst>
                                        </p:cTn>
                                        <p:tgtEl>
                                          <p:spTgt spid="62"/>
                                        </p:tgtEl>
                                      </p:cBhvr>
                                    </p:animEffect>
                                    <p:anim calcmode="lin" valueType="num">
                                      <p:cBhvr>
                                        <p:cTn id="9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01" dur="26">
                                          <p:stCondLst>
                                            <p:cond delay="650"/>
                                          </p:stCondLst>
                                        </p:cTn>
                                        <p:tgtEl>
                                          <p:spTgt spid="62"/>
                                        </p:tgtEl>
                                      </p:cBhvr>
                                      <p:to x="100000" y="60000"/>
                                    </p:animScale>
                                    <p:animScale>
                                      <p:cBhvr>
                                        <p:cTn id="102" dur="166" decel="50000">
                                          <p:stCondLst>
                                            <p:cond delay="676"/>
                                          </p:stCondLst>
                                        </p:cTn>
                                        <p:tgtEl>
                                          <p:spTgt spid="62"/>
                                        </p:tgtEl>
                                      </p:cBhvr>
                                      <p:to x="100000" y="100000"/>
                                    </p:animScale>
                                    <p:animScale>
                                      <p:cBhvr>
                                        <p:cTn id="103" dur="26">
                                          <p:stCondLst>
                                            <p:cond delay="1312"/>
                                          </p:stCondLst>
                                        </p:cTn>
                                        <p:tgtEl>
                                          <p:spTgt spid="62"/>
                                        </p:tgtEl>
                                      </p:cBhvr>
                                      <p:to x="100000" y="80000"/>
                                    </p:animScale>
                                    <p:animScale>
                                      <p:cBhvr>
                                        <p:cTn id="104" dur="166" decel="50000">
                                          <p:stCondLst>
                                            <p:cond delay="1338"/>
                                          </p:stCondLst>
                                        </p:cTn>
                                        <p:tgtEl>
                                          <p:spTgt spid="62"/>
                                        </p:tgtEl>
                                      </p:cBhvr>
                                      <p:to x="100000" y="100000"/>
                                    </p:animScale>
                                    <p:animScale>
                                      <p:cBhvr>
                                        <p:cTn id="105" dur="26">
                                          <p:stCondLst>
                                            <p:cond delay="1642"/>
                                          </p:stCondLst>
                                        </p:cTn>
                                        <p:tgtEl>
                                          <p:spTgt spid="62"/>
                                        </p:tgtEl>
                                      </p:cBhvr>
                                      <p:to x="100000" y="90000"/>
                                    </p:animScale>
                                    <p:animScale>
                                      <p:cBhvr>
                                        <p:cTn id="106" dur="166" decel="50000">
                                          <p:stCondLst>
                                            <p:cond delay="1668"/>
                                          </p:stCondLst>
                                        </p:cTn>
                                        <p:tgtEl>
                                          <p:spTgt spid="62"/>
                                        </p:tgtEl>
                                      </p:cBhvr>
                                      <p:to x="100000" y="100000"/>
                                    </p:animScale>
                                    <p:animScale>
                                      <p:cBhvr>
                                        <p:cTn id="107" dur="26">
                                          <p:stCondLst>
                                            <p:cond delay="1808"/>
                                          </p:stCondLst>
                                        </p:cTn>
                                        <p:tgtEl>
                                          <p:spTgt spid="62"/>
                                        </p:tgtEl>
                                      </p:cBhvr>
                                      <p:to x="100000" y="95000"/>
                                    </p:animScale>
                                    <p:animScale>
                                      <p:cBhvr>
                                        <p:cTn id="108" dur="166" decel="50000">
                                          <p:stCondLst>
                                            <p:cond delay="1834"/>
                                          </p:stCondLst>
                                        </p:cTn>
                                        <p:tgtEl>
                                          <p:spTgt spid="62"/>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p:cTn id="113" dur="1000" fill="hold"/>
                                        <p:tgtEl>
                                          <p:spTgt spid="42"/>
                                        </p:tgtEl>
                                        <p:attrNameLst>
                                          <p:attrName>ppt_w</p:attrName>
                                        </p:attrNameLst>
                                      </p:cBhvr>
                                      <p:tavLst>
                                        <p:tav tm="0">
                                          <p:val>
                                            <p:fltVal val="0"/>
                                          </p:val>
                                        </p:tav>
                                        <p:tav tm="100000">
                                          <p:val>
                                            <p:strVal val="#ppt_w"/>
                                          </p:val>
                                        </p:tav>
                                      </p:tavLst>
                                    </p:anim>
                                    <p:anim calcmode="lin" valueType="num">
                                      <p:cBhvr>
                                        <p:cTn id="114" dur="1000" fill="hold"/>
                                        <p:tgtEl>
                                          <p:spTgt spid="42"/>
                                        </p:tgtEl>
                                        <p:attrNameLst>
                                          <p:attrName>ppt_h</p:attrName>
                                        </p:attrNameLst>
                                      </p:cBhvr>
                                      <p:tavLst>
                                        <p:tav tm="0">
                                          <p:val>
                                            <p:fltVal val="0"/>
                                          </p:val>
                                        </p:tav>
                                        <p:tav tm="100000">
                                          <p:val>
                                            <p:strVal val="#ppt_h"/>
                                          </p:val>
                                        </p:tav>
                                      </p:tavLst>
                                    </p:anim>
                                    <p:anim calcmode="lin" valueType="num">
                                      <p:cBhvr>
                                        <p:cTn id="115" dur="1000" fill="hold"/>
                                        <p:tgtEl>
                                          <p:spTgt spid="42"/>
                                        </p:tgtEl>
                                        <p:attrNameLst>
                                          <p:attrName>style.rotation</p:attrName>
                                        </p:attrNameLst>
                                      </p:cBhvr>
                                      <p:tavLst>
                                        <p:tav tm="0">
                                          <p:val>
                                            <p:fltVal val="90"/>
                                          </p:val>
                                        </p:tav>
                                        <p:tav tm="100000">
                                          <p:val>
                                            <p:fltVal val="0"/>
                                          </p:val>
                                        </p:tav>
                                      </p:tavLst>
                                    </p:anim>
                                    <p:animEffect transition="in" filter="fade">
                                      <p:cBhvr>
                                        <p:cTn id="11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E1C7F211-71B6-4D6C-B080-5DAE1CB7407C}"/>
              </a:ext>
            </a:extLst>
          </p:cNvPr>
          <p:cNvSpPr/>
          <p:nvPr/>
        </p:nvSpPr>
        <p:spPr>
          <a:xfrm>
            <a:off x="4149969" y="0"/>
            <a:ext cx="1946031" cy="6858000"/>
          </a:xfrm>
          <a:prstGeom prst="rect">
            <a:avLst/>
          </a:prstGeom>
          <a:gradFill flip="none" rotWithShape="1">
            <a:gsLst>
              <a:gs pos="62000">
                <a:schemeClr val="bg1">
                  <a:lumMod val="75000"/>
                </a:schemeClr>
              </a:gs>
              <a:gs pos="93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مستطيل 4">
            <a:extLst>
              <a:ext uri="{FF2B5EF4-FFF2-40B4-BE49-F238E27FC236}">
                <a16:creationId xmlns:a16="http://schemas.microsoft.com/office/drawing/2014/main" xmlns="" id="{621A1BA2-227B-4FC7-A3C4-5CBC5A58B66A}"/>
              </a:ext>
            </a:extLst>
          </p:cNvPr>
          <p:cNvSpPr/>
          <p:nvPr/>
        </p:nvSpPr>
        <p:spPr>
          <a:xfrm>
            <a:off x="6096000" y="0"/>
            <a:ext cx="1946031" cy="6858000"/>
          </a:xfrm>
          <a:prstGeom prst="rect">
            <a:avLst/>
          </a:prstGeom>
          <a:gradFill flip="none" rotWithShape="1">
            <a:gsLst>
              <a:gs pos="0">
                <a:schemeClr val="bg1">
                  <a:lumMod val="7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مجموعة 13">
            <a:extLst>
              <a:ext uri="{FF2B5EF4-FFF2-40B4-BE49-F238E27FC236}">
                <a16:creationId xmlns:a16="http://schemas.microsoft.com/office/drawing/2014/main" xmlns="" id="{5D2A0A4C-0E7B-4DBF-ADA3-EC2786A1504C}"/>
              </a:ext>
            </a:extLst>
          </p:cNvPr>
          <p:cNvGrpSpPr/>
          <p:nvPr/>
        </p:nvGrpSpPr>
        <p:grpSpPr>
          <a:xfrm>
            <a:off x="2441387" y="998476"/>
            <a:ext cx="3165231" cy="1541121"/>
            <a:chOff x="2431701" y="602901"/>
            <a:chExt cx="3165231" cy="1541121"/>
          </a:xfrm>
          <a:solidFill>
            <a:schemeClr val="accent2">
              <a:lumMod val="60000"/>
              <a:lumOff val="40000"/>
            </a:schemeClr>
          </a:solidFill>
        </p:grpSpPr>
        <p:sp>
          <p:nvSpPr>
            <p:cNvPr id="13" name="مستطيل 12">
              <a:extLst>
                <a:ext uri="{FF2B5EF4-FFF2-40B4-BE49-F238E27FC236}">
                  <a16:creationId xmlns:a16="http://schemas.microsoft.com/office/drawing/2014/main" xmlns="" id="{E3065647-98F4-42BF-8407-7EAC21E50827}"/>
                </a:ext>
              </a:extLst>
            </p:cNvPr>
            <p:cNvSpPr/>
            <p:nvPr/>
          </p:nvSpPr>
          <p:spPr>
            <a:xfrm rot="20931624">
              <a:off x="3130153" y="1161291"/>
              <a:ext cx="2391595" cy="982731"/>
            </a:xfrm>
            <a:prstGeom prst="rect">
              <a:avLst/>
            </a:prstGeom>
            <a:gr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سهم: خماسي 5">
              <a:extLst>
                <a:ext uri="{FF2B5EF4-FFF2-40B4-BE49-F238E27FC236}">
                  <a16:creationId xmlns:a16="http://schemas.microsoft.com/office/drawing/2014/main" xmlns="" id="{292C1058-3178-47CB-9AFC-17DBB7FE8045}"/>
                </a:ext>
              </a:extLst>
            </p:cNvPr>
            <p:cNvSpPr/>
            <p:nvPr/>
          </p:nvSpPr>
          <p:spPr>
            <a:xfrm flipH="1">
              <a:off x="2431701" y="602901"/>
              <a:ext cx="3165231" cy="1276140"/>
            </a:xfrm>
            <a:prstGeom prst="homePlate">
              <a:avLst>
                <a:gd name="adj" fmla="val 48425"/>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شكل بيضاوي 8">
              <a:extLst>
                <a:ext uri="{FF2B5EF4-FFF2-40B4-BE49-F238E27FC236}">
                  <a16:creationId xmlns:a16="http://schemas.microsoft.com/office/drawing/2014/main" xmlns="" id="{6AAD1592-A4B1-4BE6-AE33-07DCBA0426E7}"/>
                </a:ext>
              </a:extLst>
            </p:cNvPr>
            <p:cNvSpPr/>
            <p:nvPr/>
          </p:nvSpPr>
          <p:spPr>
            <a:xfrm>
              <a:off x="2687934" y="939520"/>
              <a:ext cx="602901" cy="602901"/>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مربع نص 9">
              <a:extLst>
                <a:ext uri="{FF2B5EF4-FFF2-40B4-BE49-F238E27FC236}">
                  <a16:creationId xmlns:a16="http://schemas.microsoft.com/office/drawing/2014/main" xmlns="" id="{7372BD07-1DF3-49BF-A6DE-F559E2382A2E}"/>
                </a:ext>
              </a:extLst>
            </p:cNvPr>
            <p:cNvSpPr txBox="1"/>
            <p:nvPr/>
          </p:nvSpPr>
          <p:spPr>
            <a:xfrm>
              <a:off x="3704493" y="664603"/>
              <a:ext cx="1619459" cy="369332"/>
            </a:xfrm>
            <a:prstGeom prst="rect">
              <a:avLst/>
            </a:prstGeom>
            <a:grpFill/>
          </p:spPr>
          <p:txBody>
            <a:bodyPr wrap="square" rtlCol="0">
              <a:spAutoFit/>
            </a:bodyPr>
            <a:lstStyle/>
            <a:p>
              <a:endParaRPr lang="fr-FR"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11" name="مربع نص 10">
              <a:extLst>
                <a:ext uri="{FF2B5EF4-FFF2-40B4-BE49-F238E27FC236}">
                  <a16:creationId xmlns:a16="http://schemas.microsoft.com/office/drawing/2014/main" xmlns="" id="{AB3D1E9C-AAF1-4FCC-B3D2-F79E02F2CAFA}"/>
                </a:ext>
              </a:extLst>
            </p:cNvPr>
            <p:cNvSpPr txBox="1"/>
            <p:nvPr/>
          </p:nvSpPr>
          <p:spPr>
            <a:xfrm>
              <a:off x="3503226" y="785700"/>
              <a:ext cx="1622808" cy="830997"/>
            </a:xfrm>
            <a:prstGeom prst="rect">
              <a:avLst/>
            </a:prstGeom>
            <a:grpFill/>
          </p:spPr>
          <p:txBody>
            <a:bodyPr wrap="square" rtlCol="0">
              <a:spAutoFit/>
            </a:bodyPr>
            <a:lstStyle/>
            <a:p>
              <a:r>
                <a:rPr lang="ar-DZ" sz="1600" b="1" dirty="0" smtClean="0">
                  <a:solidFill>
                    <a:schemeClr val="bg1"/>
                  </a:solidFill>
                  <a:latin typeface="29LT Bukra Bold Italic"/>
                  <a:cs typeface="Al-Jazeera-Arabic-Bold" panose="01000500000000020006" pitchFamily="2" charset="-78"/>
                </a:rPr>
                <a:t>المرابحة للآمر بالشراء</a:t>
              </a:r>
              <a:endParaRPr lang="fr-FR" sz="1600" b="1" dirty="0">
                <a:solidFill>
                  <a:schemeClr val="bg1"/>
                </a:solidFill>
                <a:latin typeface="29LT Bukra Bold Italic"/>
                <a:cs typeface="Al-Jazeera-Arabic-Bold" panose="01000500000000020006" pitchFamily="2" charset="-78"/>
              </a:endParaRPr>
            </a:p>
          </p:txBody>
        </p:sp>
        <p:sp>
          <p:nvSpPr>
            <p:cNvPr id="12" name="مربع نص 11">
              <a:extLst>
                <a:ext uri="{FF2B5EF4-FFF2-40B4-BE49-F238E27FC236}">
                  <a16:creationId xmlns:a16="http://schemas.microsoft.com/office/drawing/2014/main" xmlns="" id="{C25A4814-3C5F-4672-A1AC-A16C937A7092}"/>
                </a:ext>
              </a:extLst>
            </p:cNvPr>
            <p:cNvSpPr txBox="1"/>
            <p:nvPr/>
          </p:nvSpPr>
          <p:spPr>
            <a:xfrm>
              <a:off x="2660300" y="1010137"/>
              <a:ext cx="658167" cy="461665"/>
            </a:xfrm>
            <a:prstGeom prst="rect">
              <a:avLst/>
            </a:prstGeom>
            <a:grpFill/>
          </p:spPr>
          <p:txBody>
            <a:bodyPr wrap="square" rtlCol="0">
              <a:spAutoFit/>
            </a:bodyPr>
            <a:lstStyle/>
            <a:p>
              <a:pPr algn="ctr"/>
              <a:r>
                <a:rPr lang="ar-DZ" sz="24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08</a:t>
              </a:r>
              <a:endParaRPr lang="fr-FR" sz="24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15" name="مجموعة 14">
            <a:extLst>
              <a:ext uri="{FF2B5EF4-FFF2-40B4-BE49-F238E27FC236}">
                <a16:creationId xmlns:a16="http://schemas.microsoft.com/office/drawing/2014/main" xmlns="" id="{1A2A2ED6-DC38-48EC-BCB3-AD5F7DF240E6}"/>
              </a:ext>
            </a:extLst>
          </p:cNvPr>
          <p:cNvGrpSpPr/>
          <p:nvPr/>
        </p:nvGrpSpPr>
        <p:grpSpPr>
          <a:xfrm>
            <a:off x="2418993" y="2941326"/>
            <a:ext cx="3165231" cy="1541121"/>
            <a:chOff x="2431701" y="602901"/>
            <a:chExt cx="3165231" cy="1541121"/>
          </a:xfrm>
          <a:solidFill>
            <a:schemeClr val="accent2">
              <a:lumMod val="60000"/>
              <a:lumOff val="40000"/>
            </a:schemeClr>
          </a:solidFill>
        </p:grpSpPr>
        <p:sp>
          <p:nvSpPr>
            <p:cNvPr id="16" name="مستطيل 15">
              <a:extLst>
                <a:ext uri="{FF2B5EF4-FFF2-40B4-BE49-F238E27FC236}">
                  <a16:creationId xmlns:a16="http://schemas.microsoft.com/office/drawing/2014/main" xmlns="" id="{5888C1D2-2B03-4203-9988-0F62F64FC0D9}"/>
                </a:ext>
              </a:extLst>
            </p:cNvPr>
            <p:cNvSpPr/>
            <p:nvPr/>
          </p:nvSpPr>
          <p:spPr>
            <a:xfrm rot="20931624">
              <a:off x="3130153" y="1161291"/>
              <a:ext cx="2391595" cy="982731"/>
            </a:xfrm>
            <a:prstGeom prst="rect">
              <a:avLst/>
            </a:prstGeom>
            <a:gr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سهم: خماسي 16">
              <a:extLst>
                <a:ext uri="{FF2B5EF4-FFF2-40B4-BE49-F238E27FC236}">
                  <a16:creationId xmlns:a16="http://schemas.microsoft.com/office/drawing/2014/main" xmlns="" id="{BC131F53-940C-4EA2-B7E5-E6DF36C24766}"/>
                </a:ext>
              </a:extLst>
            </p:cNvPr>
            <p:cNvSpPr/>
            <p:nvPr/>
          </p:nvSpPr>
          <p:spPr>
            <a:xfrm flipH="1">
              <a:off x="2431701" y="602901"/>
              <a:ext cx="3165231" cy="1276140"/>
            </a:xfrm>
            <a:prstGeom prst="homePlate">
              <a:avLst>
                <a:gd name="adj" fmla="val 48425"/>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شكل بيضاوي 17">
              <a:extLst>
                <a:ext uri="{FF2B5EF4-FFF2-40B4-BE49-F238E27FC236}">
                  <a16:creationId xmlns:a16="http://schemas.microsoft.com/office/drawing/2014/main" xmlns="" id="{C039F140-82A3-4C9C-82DE-500C6F4575E8}"/>
                </a:ext>
              </a:extLst>
            </p:cNvPr>
            <p:cNvSpPr/>
            <p:nvPr/>
          </p:nvSpPr>
          <p:spPr>
            <a:xfrm>
              <a:off x="2687934" y="939520"/>
              <a:ext cx="602901" cy="602901"/>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مربع نص 18">
              <a:extLst>
                <a:ext uri="{FF2B5EF4-FFF2-40B4-BE49-F238E27FC236}">
                  <a16:creationId xmlns:a16="http://schemas.microsoft.com/office/drawing/2014/main" xmlns="" id="{8A22FA49-4E55-4CE1-894C-D128EEA52BA3}"/>
                </a:ext>
              </a:extLst>
            </p:cNvPr>
            <p:cNvSpPr txBox="1"/>
            <p:nvPr/>
          </p:nvSpPr>
          <p:spPr>
            <a:xfrm>
              <a:off x="3704493" y="664603"/>
              <a:ext cx="1421541" cy="923330"/>
            </a:xfrm>
            <a:prstGeom prst="rect">
              <a:avLst/>
            </a:prstGeom>
            <a:grpFill/>
          </p:spPr>
          <p:txBody>
            <a:bodyPr wrap="square" rtlCol="0">
              <a:spAutoFit/>
            </a:bodyPr>
            <a:lstStyle/>
            <a:p>
              <a:r>
                <a:rPr lang="ar-DZ" b="1"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السلم والسلم الموازي</a:t>
              </a:r>
              <a:endParaRPr lang="fr-FR" b="1"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21" name="مربع نص 20">
              <a:extLst>
                <a:ext uri="{FF2B5EF4-FFF2-40B4-BE49-F238E27FC236}">
                  <a16:creationId xmlns:a16="http://schemas.microsoft.com/office/drawing/2014/main" xmlns="" id="{B7572CB8-547C-4087-87CF-91C38D00BA61}"/>
                </a:ext>
              </a:extLst>
            </p:cNvPr>
            <p:cNvSpPr txBox="1"/>
            <p:nvPr/>
          </p:nvSpPr>
          <p:spPr>
            <a:xfrm>
              <a:off x="2660300" y="1010137"/>
              <a:ext cx="658167" cy="461665"/>
            </a:xfrm>
            <a:prstGeom prst="rect">
              <a:avLst/>
            </a:prstGeom>
            <a:grpFill/>
          </p:spPr>
          <p:txBody>
            <a:bodyPr wrap="square" rtlCol="0">
              <a:spAutoFit/>
            </a:bodyPr>
            <a:lstStyle/>
            <a:p>
              <a:pPr algn="ctr"/>
              <a:r>
                <a:rPr lang="ar-DZ" sz="24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10</a:t>
              </a:r>
              <a:endParaRPr lang="fr-FR" sz="24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22" name="مجموعة 21">
            <a:extLst>
              <a:ext uri="{FF2B5EF4-FFF2-40B4-BE49-F238E27FC236}">
                <a16:creationId xmlns:a16="http://schemas.microsoft.com/office/drawing/2014/main" xmlns="" id="{D0FF3EA7-E819-4A8D-8F39-0B1147D20732}"/>
              </a:ext>
            </a:extLst>
          </p:cNvPr>
          <p:cNvGrpSpPr/>
          <p:nvPr/>
        </p:nvGrpSpPr>
        <p:grpSpPr>
          <a:xfrm>
            <a:off x="2431701" y="5051897"/>
            <a:ext cx="3165231" cy="1541121"/>
            <a:chOff x="2431701" y="602901"/>
            <a:chExt cx="3165231" cy="1541121"/>
          </a:xfrm>
          <a:solidFill>
            <a:schemeClr val="accent2">
              <a:lumMod val="60000"/>
              <a:lumOff val="40000"/>
            </a:schemeClr>
          </a:solidFill>
        </p:grpSpPr>
        <p:sp>
          <p:nvSpPr>
            <p:cNvPr id="23" name="مستطيل 22">
              <a:extLst>
                <a:ext uri="{FF2B5EF4-FFF2-40B4-BE49-F238E27FC236}">
                  <a16:creationId xmlns:a16="http://schemas.microsoft.com/office/drawing/2014/main" xmlns="" id="{6CF6D581-7EE8-4E7D-922F-726A88CB981E}"/>
                </a:ext>
              </a:extLst>
            </p:cNvPr>
            <p:cNvSpPr/>
            <p:nvPr/>
          </p:nvSpPr>
          <p:spPr>
            <a:xfrm rot="20931624">
              <a:off x="3130153" y="1161291"/>
              <a:ext cx="2391595" cy="982731"/>
            </a:xfrm>
            <a:prstGeom prst="rect">
              <a:avLst/>
            </a:prstGeom>
            <a:gr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سهم: خماسي 23">
              <a:extLst>
                <a:ext uri="{FF2B5EF4-FFF2-40B4-BE49-F238E27FC236}">
                  <a16:creationId xmlns:a16="http://schemas.microsoft.com/office/drawing/2014/main" xmlns="" id="{65F385CA-D785-45D6-8971-09B01EAE1C3B}"/>
                </a:ext>
              </a:extLst>
            </p:cNvPr>
            <p:cNvSpPr/>
            <p:nvPr/>
          </p:nvSpPr>
          <p:spPr>
            <a:xfrm flipH="1">
              <a:off x="2431701" y="602901"/>
              <a:ext cx="3165231" cy="1276140"/>
            </a:xfrm>
            <a:prstGeom prst="homePlate">
              <a:avLst>
                <a:gd name="adj" fmla="val 48425"/>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25" name="شكل بيضاوي 24">
              <a:extLst>
                <a:ext uri="{FF2B5EF4-FFF2-40B4-BE49-F238E27FC236}">
                  <a16:creationId xmlns:a16="http://schemas.microsoft.com/office/drawing/2014/main" xmlns="" id="{49A3F47A-967C-4542-BF73-B91A6774C20C}"/>
                </a:ext>
              </a:extLst>
            </p:cNvPr>
            <p:cNvSpPr/>
            <p:nvPr/>
          </p:nvSpPr>
          <p:spPr>
            <a:xfrm>
              <a:off x="2687934" y="939520"/>
              <a:ext cx="602901" cy="602901"/>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مربع نص 25">
              <a:extLst>
                <a:ext uri="{FF2B5EF4-FFF2-40B4-BE49-F238E27FC236}">
                  <a16:creationId xmlns:a16="http://schemas.microsoft.com/office/drawing/2014/main" xmlns="" id="{FE615BDB-C30C-4358-ACFA-A6E4D10467A2}"/>
                </a:ext>
              </a:extLst>
            </p:cNvPr>
            <p:cNvSpPr txBox="1"/>
            <p:nvPr/>
          </p:nvSpPr>
          <p:spPr>
            <a:xfrm>
              <a:off x="3659227" y="713506"/>
              <a:ext cx="1619459" cy="923330"/>
            </a:xfrm>
            <a:prstGeom prst="rect">
              <a:avLst/>
            </a:prstGeom>
            <a:grpFill/>
          </p:spPr>
          <p:txBody>
            <a:bodyPr wrap="square" rtlCol="0">
              <a:spAutoFit/>
            </a:bodyPr>
            <a:lstStyle/>
            <a:p>
              <a:r>
                <a:rPr lang="ar-DZ" b="1"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الاستصناع</a:t>
              </a:r>
              <a:r>
                <a:rPr lang="ar-DZ"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 </a:t>
              </a:r>
              <a:r>
                <a:rPr lang="ar-DZ" b="1"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والاستصناع الموازي</a:t>
              </a:r>
              <a:endParaRPr lang="fr-FR" b="1"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28" name="مربع نص 27">
              <a:extLst>
                <a:ext uri="{FF2B5EF4-FFF2-40B4-BE49-F238E27FC236}">
                  <a16:creationId xmlns:a16="http://schemas.microsoft.com/office/drawing/2014/main" xmlns="" id="{BFD25ED6-D0FD-4067-96B1-055A83FD414C}"/>
                </a:ext>
              </a:extLst>
            </p:cNvPr>
            <p:cNvSpPr txBox="1"/>
            <p:nvPr/>
          </p:nvSpPr>
          <p:spPr>
            <a:xfrm>
              <a:off x="2660300" y="1010137"/>
              <a:ext cx="658167" cy="461665"/>
            </a:xfrm>
            <a:prstGeom prst="rect">
              <a:avLst/>
            </a:prstGeom>
            <a:grpFill/>
          </p:spPr>
          <p:txBody>
            <a:bodyPr wrap="square" rtlCol="0">
              <a:spAutoFit/>
            </a:bodyPr>
            <a:lstStyle/>
            <a:p>
              <a:pPr algn="ctr"/>
              <a:r>
                <a:rPr lang="ar-DZ" sz="24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11</a:t>
              </a:r>
              <a:endParaRPr lang="fr-FR" sz="24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29" name="مجموعة 28">
            <a:extLst>
              <a:ext uri="{FF2B5EF4-FFF2-40B4-BE49-F238E27FC236}">
                <a16:creationId xmlns:a16="http://schemas.microsoft.com/office/drawing/2014/main" xmlns="" id="{A3FE2F5D-3A64-4FC0-9D89-9E4D67E95A36}"/>
              </a:ext>
            </a:extLst>
          </p:cNvPr>
          <p:cNvGrpSpPr/>
          <p:nvPr/>
        </p:nvGrpSpPr>
        <p:grpSpPr>
          <a:xfrm flipH="1">
            <a:off x="6585382" y="998476"/>
            <a:ext cx="3165231" cy="1541121"/>
            <a:chOff x="2431701" y="602901"/>
            <a:chExt cx="3165231" cy="1541121"/>
          </a:xfrm>
          <a:solidFill>
            <a:schemeClr val="accent2"/>
          </a:solidFill>
        </p:grpSpPr>
        <p:sp>
          <p:nvSpPr>
            <p:cNvPr id="30" name="مستطيل 29">
              <a:extLst>
                <a:ext uri="{FF2B5EF4-FFF2-40B4-BE49-F238E27FC236}">
                  <a16:creationId xmlns:a16="http://schemas.microsoft.com/office/drawing/2014/main" xmlns="" id="{45D862CD-7AF1-40C1-A192-1E62C5643D31}"/>
                </a:ext>
              </a:extLst>
            </p:cNvPr>
            <p:cNvSpPr/>
            <p:nvPr/>
          </p:nvSpPr>
          <p:spPr>
            <a:xfrm rot="20931624">
              <a:off x="3130153" y="1161291"/>
              <a:ext cx="2391595" cy="982731"/>
            </a:xfrm>
            <a:prstGeom prst="rect">
              <a:avLst/>
            </a:prstGeom>
            <a:gr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سهم: خماسي 30">
              <a:extLst>
                <a:ext uri="{FF2B5EF4-FFF2-40B4-BE49-F238E27FC236}">
                  <a16:creationId xmlns:a16="http://schemas.microsoft.com/office/drawing/2014/main" xmlns="" id="{384DA7BD-9F65-49F7-BB36-1993322D2B34}"/>
                </a:ext>
              </a:extLst>
            </p:cNvPr>
            <p:cNvSpPr/>
            <p:nvPr/>
          </p:nvSpPr>
          <p:spPr>
            <a:xfrm flipH="1">
              <a:off x="2431701" y="602901"/>
              <a:ext cx="3165231" cy="1276140"/>
            </a:xfrm>
            <a:prstGeom prst="homePlate">
              <a:avLst>
                <a:gd name="adj" fmla="val 48425"/>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شكل بيضاوي 31">
              <a:extLst>
                <a:ext uri="{FF2B5EF4-FFF2-40B4-BE49-F238E27FC236}">
                  <a16:creationId xmlns:a16="http://schemas.microsoft.com/office/drawing/2014/main" xmlns="" id="{BAE29C3B-B63B-4160-8628-3A6F7B205DBA}"/>
                </a:ext>
              </a:extLst>
            </p:cNvPr>
            <p:cNvSpPr/>
            <p:nvPr/>
          </p:nvSpPr>
          <p:spPr>
            <a:xfrm>
              <a:off x="2687934" y="939520"/>
              <a:ext cx="602901" cy="602901"/>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مربع نص 32">
              <a:extLst>
                <a:ext uri="{FF2B5EF4-FFF2-40B4-BE49-F238E27FC236}">
                  <a16:creationId xmlns:a16="http://schemas.microsoft.com/office/drawing/2014/main" xmlns="" id="{9B2A4DEC-D349-4FD6-8B90-AB79D031252F}"/>
                </a:ext>
              </a:extLst>
            </p:cNvPr>
            <p:cNvSpPr txBox="1"/>
            <p:nvPr/>
          </p:nvSpPr>
          <p:spPr>
            <a:xfrm>
              <a:off x="3739365" y="664602"/>
              <a:ext cx="1186869" cy="646331"/>
            </a:xfrm>
            <a:prstGeom prst="rect">
              <a:avLst/>
            </a:prstGeom>
            <a:grpFill/>
          </p:spPr>
          <p:txBody>
            <a:bodyPr wrap="square" rtlCol="0">
              <a:spAutoFit/>
            </a:bodyPr>
            <a:lstStyle/>
            <a:p>
              <a:endParaRPr lang="ar-DZ"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a:p>
              <a:r>
                <a:rPr lang="ar-DZ" b="1" dirty="0" err="1"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التورق</a:t>
              </a:r>
              <a:endParaRPr lang="fr-FR" b="1"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35" name="مربع نص 34">
              <a:extLst>
                <a:ext uri="{FF2B5EF4-FFF2-40B4-BE49-F238E27FC236}">
                  <a16:creationId xmlns:a16="http://schemas.microsoft.com/office/drawing/2014/main" xmlns="" id="{28B9A8CE-3F86-424E-91C6-A00A57FC5477}"/>
                </a:ext>
              </a:extLst>
            </p:cNvPr>
            <p:cNvSpPr txBox="1"/>
            <p:nvPr/>
          </p:nvSpPr>
          <p:spPr>
            <a:xfrm>
              <a:off x="2660300" y="1010137"/>
              <a:ext cx="658167" cy="461665"/>
            </a:xfrm>
            <a:prstGeom prst="rect">
              <a:avLst/>
            </a:prstGeom>
            <a:grpFill/>
          </p:spPr>
          <p:txBody>
            <a:bodyPr wrap="square" rtlCol="0">
              <a:spAutoFit/>
            </a:bodyPr>
            <a:lstStyle/>
            <a:p>
              <a:pPr algn="ctr"/>
              <a:r>
                <a:rPr lang="ar-DZ" sz="24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30</a:t>
              </a:r>
              <a:endParaRPr lang="fr-FR" sz="24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36" name="مجموعة 35">
            <a:extLst>
              <a:ext uri="{FF2B5EF4-FFF2-40B4-BE49-F238E27FC236}">
                <a16:creationId xmlns:a16="http://schemas.microsoft.com/office/drawing/2014/main" xmlns="" id="{1DF6C2E0-F8E5-44B6-8B2E-34A100FD60B2}"/>
              </a:ext>
            </a:extLst>
          </p:cNvPr>
          <p:cNvGrpSpPr/>
          <p:nvPr/>
        </p:nvGrpSpPr>
        <p:grpSpPr>
          <a:xfrm flipH="1">
            <a:off x="6599284" y="2980813"/>
            <a:ext cx="3165231" cy="1541121"/>
            <a:chOff x="2431701" y="602901"/>
            <a:chExt cx="3165231" cy="1541121"/>
          </a:xfrm>
          <a:solidFill>
            <a:schemeClr val="accent2"/>
          </a:solidFill>
        </p:grpSpPr>
        <p:sp>
          <p:nvSpPr>
            <p:cNvPr id="37" name="مستطيل 36">
              <a:extLst>
                <a:ext uri="{FF2B5EF4-FFF2-40B4-BE49-F238E27FC236}">
                  <a16:creationId xmlns:a16="http://schemas.microsoft.com/office/drawing/2014/main" xmlns="" id="{A97AFF47-99E9-49CA-826C-D6646C46E2AE}"/>
                </a:ext>
              </a:extLst>
            </p:cNvPr>
            <p:cNvSpPr/>
            <p:nvPr/>
          </p:nvSpPr>
          <p:spPr>
            <a:xfrm rot="20931624">
              <a:off x="3130153" y="1161291"/>
              <a:ext cx="2391595" cy="982731"/>
            </a:xfrm>
            <a:prstGeom prst="rect">
              <a:avLst/>
            </a:prstGeom>
            <a:gr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سهم: خماسي 37">
              <a:extLst>
                <a:ext uri="{FF2B5EF4-FFF2-40B4-BE49-F238E27FC236}">
                  <a16:creationId xmlns:a16="http://schemas.microsoft.com/office/drawing/2014/main" xmlns="" id="{E0AE8E82-1F5D-4DDF-AD55-BCE6C226B418}"/>
                </a:ext>
              </a:extLst>
            </p:cNvPr>
            <p:cNvSpPr/>
            <p:nvPr/>
          </p:nvSpPr>
          <p:spPr>
            <a:xfrm flipH="1">
              <a:off x="2431701" y="602901"/>
              <a:ext cx="3165231" cy="1276140"/>
            </a:xfrm>
            <a:prstGeom prst="homePlate">
              <a:avLst>
                <a:gd name="adj" fmla="val 48425"/>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شكل بيضاوي 38">
              <a:extLst>
                <a:ext uri="{FF2B5EF4-FFF2-40B4-BE49-F238E27FC236}">
                  <a16:creationId xmlns:a16="http://schemas.microsoft.com/office/drawing/2014/main" xmlns="" id="{08F50DBC-3BE9-418C-8BA2-B23988E117D5}"/>
                </a:ext>
              </a:extLst>
            </p:cNvPr>
            <p:cNvSpPr/>
            <p:nvPr/>
          </p:nvSpPr>
          <p:spPr>
            <a:xfrm>
              <a:off x="2687934" y="939520"/>
              <a:ext cx="602901" cy="602901"/>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مربع نص 39">
              <a:extLst>
                <a:ext uri="{FF2B5EF4-FFF2-40B4-BE49-F238E27FC236}">
                  <a16:creationId xmlns:a16="http://schemas.microsoft.com/office/drawing/2014/main" xmlns="" id="{4D07B591-1645-46E2-AB39-B3216569E41F}"/>
                </a:ext>
              </a:extLst>
            </p:cNvPr>
            <p:cNvSpPr txBox="1"/>
            <p:nvPr/>
          </p:nvSpPr>
          <p:spPr>
            <a:xfrm>
              <a:off x="3704493" y="664603"/>
              <a:ext cx="1619459" cy="923330"/>
            </a:xfrm>
            <a:prstGeom prst="rect">
              <a:avLst/>
            </a:prstGeom>
            <a:grpFill/>
          </p:spPr>
          <p:txBody>
            <a:bodyPr wrap="square" rtlCol="0">
              <a:spAutoFit/>
            </a:bodyPr>
            <a:lstStyle/>
            <a:p>
              <a:pPr algn="ctr"/>
              <a:r>
                <a:rPr lang="ar-DZ" b="1"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بيوع السلع في الأسواق المنظمة</a:t>
              </a:r>
              <a:endParaRPr lang="fr-FR" b="1"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42" name="مربع نص 41">
              <a:extLst>
                <a:ext uri="{FF2B5EF4-FFF2-40B4-BE49-F238E27FC236}">
                  <a16:creationId xmlns:a16="http://schemas.microsoft.com/office/drawing/2014/main" xmlns="" id="{018ABAC6-0B6C-4F2B-ADFF-9A79DC513A69}"/>
                </a:ext>
              </a:extLst>
            </p:cNvPr>
            <p:cNvSpPr txBox="1"/>
            <p:nvPr/>
          </p:nvSpPr>
          <p:spPr>
            <a:xfrm>
              <a:off x="2660300" y="1010137"/>
              <a:ext cx="658167" cy="461665"/>
            </a:xfrm>
            <a:prstGeom prst="rect">
              <a:avLst/>
            </a:prstGeom>
            <a:grpFill/>
          </p:spPr>
          <p:txBody>
            <a:bodyPr wrap="square" rtlCol="0">
              <a:spAutoFit/>
            </a:bodyPr>
            <a:lstStyle/>
            <a:p>
              <a:pPr algn="ctr"/>
              <a:r>
                <a:rPr lang="ar-DZ" sz="24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20</a:t>
              </a:r>
              <a:endParaRPr lang="fr-FR" sz="24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grpSp>
        <p:nvGrpSpPr>
          <p:cNvPr id="43" name="مجموعة 42">
            <a:extLst>
              <a:ext uri="{FF2B5EF4-FFF2-40B4-BE49-F238E27FC236}">
                <a16:creationId xmlns:a16="http://schemas.microsoft.com/office/drawing/2014/main" xmlns="" id="{AC9FD829-085D-44EE-A203-CE3FF27DB3D0}"/>
              </a:ext>
            </a:extLst>
          </p:cNvPr>
          <p:cNvGrpSpPr/>
          <p:nvPr/>
        </p:nvGrpSpPr>
        <p:grpSpPr>
          <a:xfrm flipH="1">
            <a:off x="6599284" y="5051897"/>
            <a:ext cx="3165231" cy="1541121"/>
            <a:chOff x="2431701" y="602901"/>
            <a:chExt cx="3165231" cy="1541121"/>
          </a:xfrm>
          <a:solidFill>
            <a:schemeClr val="accent2"/>
          </a:solidFill>
        </p:grpSpPr>
        <p:sp>
          <p:nvSpPr>
            <p:cNvPr id="44" name="مستطيل 43">
              <a:extLst>
                <a:ext uri="{FF2B5EF4-FFF2-40B4-BE49-F238E27FC236}">
                  <a16:creationId xmlns:a16="http://schemas.microsoft.com/office/drawing/2014/main" xmlns="" id="{5284A3C3-B808-4E75-8A86-F26B05B0BF2A}"/>
                </a:ext>
              </a:extLst>
            </p:cNvPr>
            <p:cNvSpPr/>
            <p:nvPr/>
          </p:nvSpPr>
          <p:spPr>
            <a:xfrm rot="20931624">
              <a:off x="3130153" y="1161291"/>
              <a:ext cx="2391595" cy="982731"/>
            </a:xfrm>
            <a:prstGeom prst="rect">
              <a:avLst/>
            </a:prstGeom>
            <a:grp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سهم: خماسي 44">
              <a:extLst>
                <a:ext uri="{FF2B5EF4-FFF2-40B4-BE49-F238E27FC236}">
                  <a16:creationId xmlns:a16="http://schemas.microsoft.com/office/drawing/2014/main" xmlns="" id="{6A596D93-1F48-4919-8FB1-A2D5CB7DC006}"/>
                </a:ext>
              </a:extLst>
            </p:cNvPr>
            <p:cNvSpPr/>
            <p:nvPr/>
          </p:nvSpPr>
          <p:spPr>
            <a:xfrm flipH="1">
              <a:off x="2431701" y="602901"/>
              <a:ext cx="3165231" cy="1276140"/>
            </a:xfrm>
            <a:prstGeom prst="homePlate">
              <a:avLst>
                <a:gd name="adj" fmla="val 48425"/>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شكل بيضاوي 45">
              <a:extLst>
                <a:ext uri="{FF2B5EF4-FFF2-40B4-BE49-F238E27FC236}">
                  <a16:creationId xmlns:a16="http://schemas.microsoft.com/office/drawing/2014/main" xmlns="" id="{57CB8988-8839-4A55-A386-2DEE6A15916C}"/>
                </a:ext>
              </a:extLst>
            </p:cNvPr>
            <p:cNvSpPr/>
            <p:nvPr/>
          </p:nvSpPr>
          <p:spPr>
            <a:xfrm>
              <a:off x="2687934" y="939520"/>
              <a:ext cx="602901" cy="602901"/>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مربع نص 46">
              <a:extLst>
                <a:ext uri="{FF2B5EF4-FFF2-40B4-BE49-F238E27FC236}">
                  <a16:creationId xmlns:a16="http://schemas.microsoft.com/office/drawing/2014/main" xmlns="" id="{2DA2FD6D-4467-4D49-A4B0-B46031EB6B25}"/>
                </a:ext>
              </a:extLst>
            </p:cNvPr>
            <p:cNvSpPr txBox="1"/>
            <p:nvPr/>
          </p:nvSpPr>
          <p:spPr>
            <a:xfrm>
              <a:off x="3704493" y="664603"/>
              <a:ext cx="1619459" cy="646331"/>
            </a:xfrm>
            <a:prstGeom prst="rect">
              <a:avLst/>
            </a:prstGeom>
            <a:grpFill/>
          </p:spPr>
          <p:txBody>
            <a:bodyPr wrap="square" rtlCol="0">
              <a:spAutoFit/>
            </a:bodyPr>
            <a:lstStyle/>
            <a:p>
              <a:endParaRPr lang="ar-DZ"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a:p>
              <a:pPr algn="ctr"/>
              <a:r>
                <a:rPr lang="ar-DZ" b="1" dirty="0" smtClean="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المؤشرات</a:t>
              </a:r>
              <a:endParaRPr lang="fr-FR" b="1" dirty="0">
                <a:solidFill>
                  <a:schemeClr val="bg1"/>
                </a:solidFill>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sp>
          <p:nvSpPr>
            <p:cNvPr id="49" name="مربع نص 48">
              <a:extLst>
                <a:ext uri="{FF2B5EF4-FFF2-40B4-BE49-F238E27FC236}">
                  <a16:creationId xmlns:a16="http://schemas.microsoft.com/office/drawing/2014/main" xmlns="" id="{ADDD1348-1712-492F-9508-A705C9A15189}"/>
                </a:ext>
              </a:extLst>
            </p:cNvPr>
            <p:cNvSpPr txBox="1"/>
            <p:nvPr/>
          </p:nvSpPr>
          <p:spPr>
            <a:xfrm>
              <a:off x="2660300" y="1010137"/>
              <a:ext cx="658167" cy="461665"/>
            </a:xfrm>
            <a:prstGeom prst="rect">
              <a:avLst/>
            </a:prstGeom>
            <a:grpFill/>
          </p:spPr>
          <p:txBody>
            <a:bodyPr wrap="square" rtlCol="0">
              <a:spAutoFit/>
            </a:bodyPr>
            <a:lstStyle/>
            <a:p>
              <a:pPr algn="ctr"/>
              <a:r>
                <a:rPr lang="ar-DZ" sz="2400" dirty="0" smtClean="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rPr>
                <a:t>27</a:t>
              </a:r>
              <a:endParaRPr lang="fr-FR" sz="2400" dirty="0">
                <a:effectLst>
                  <a:outerShdw blurRad="38100" dist="38100" dir="2700000" algn="tl">
                    <a:srgbClr val="000000">
                      <a:alpha val="43137"/>
                    </a:srgbClr>
                  </a:outerShdw>
                </a:effectLst>
                <a:latin typeface="Al-Jazeera-Arabic-Bold" panose="01000500000000020006" pitchFamily="2" charset="-78"/>
                <a:cs typeface="Al-Jazeera-Arabic-Bold" panose="01000500000000020006" pitchFamily="2" charset="-78"/>
              </a:endParaRPr>
            </a:p>
          </p:txBody>
        </p:sp>
      </p:grpSp>
      <p:sp>
        <p:nvSpPr>
          <p:cNvPr id="2" name="Rectangle à coins arrondis 1"/>
          <p:cNvSpPr/>
          <p:nvPr/>
        </p:nvSpPr>
        <p:spPr>
          <a:xfrm>
            <a:off x="4609070" y="23737"/>
            <a:ext cx="3195512" cy="741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t>1- البــيـــوع </a:t>
            </a:r>
            <a:endParaRPr lang="fr-FR" sz="2800" b="1" dirty="0"/>
          </a:p>
        </p:txBody>
      </p:sp>
    </p:spTree>
    <p:custDataLst>
      <p:tags r:id="rId1"/>
    </p:custDataLst>
    <p:extLst>
      <p:ext uri="{BB962C8B-B14F-4D97-AF65-F5344CB8AC3E}">
        <p14:creationId xmlns:p14="http://schemas.microsoft.com/office/powerpoint/2010/main" val="4244349309"/>
      </p:ext>
    </p:extLst>
  </p:cSld>
  <p:clrMapOvr>
    <a:masterClrMapping/>
  </p:clrMapOvr>
  <mc:AlternateContent xmlns:mc="http://schemas.openxmlformats.org/markup-compatibility/2006" xmlns:p14="http://schemas.microsoft.com/office/powerpoint/2010/main">
    <mc:Choice Requires="p14">
      <p:transition spd="slow" p14:dur="2000" advTm="11982"/>
    </mc:Choice>
    <mc:Fallback xmlns="">
      <p:transition spd="slow" advTm="11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1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مجموعة 124">
            <a:extLst>
              <a:ext uri="{FF2B5EF4-FFF2-40B4-BE49-F238E27FC236}">
                <a16:creationId xmlns:a16="http://schemas.microsoft.com/office/drawing/2014/main" xmlns="" id="{6C54D44A-A4AF-4D55-9D51-AA67D9588078}"/>
              </a:ext>
            </a:extLst>
          </p:cNvPr>
          <p:cNvGrpSpPr/>
          <p:nvPr/>
        </p:nvGrpSpPr>
        <p:grpSpPr>
          <a:xfrm>
            <a:off x="3443234" y="783912"/>
            <a:ext cx="2743200" cy="2678331"/>
            <a:chOff x="3443234" y="783912"/>
            <a:chExt cx="2743200" cy="2678331"/>
          </a:xfrm>
          <a:effectLst>
            <a:outerShdw blurRad="50800" dist="38100" dir="2700000" algn="tl" rotWithShape="0">
              <a:prstClr val="black">
                <a:alpha val="40000"/>
              </a:prstClr>
            </a:outerShdw>
          </a:effectLst>
        </p:grpSpPr>
        <p:sp>
          <p:nvSpPr>
            <p:cNvPr id="86" name="شكل حر: شكل 85">
              <a:extLst>
                <a:ext uri="{FF2B5EF4-FFF2-40B4-BE49-F238E27FC236}">
                  <a16:creationId xmlns:a16="http://schemas.microsoft.com/office/drawing/2014/main" xmlns="" id="{34DA0EE7-FD66-4E94-85F6-6DCD8B5D217A}"/>
                </a:ext>
              </a:extLst>
            </p:cNvPr>
            <p:cNvSpPr/>
            <p:nvPr/>
          </p:nvSpPr>
          <p:spPr>
            <a:xfrm rot="16200000" flipH="1" flipV="1">
              <a:off x="3475668" y="751478"/>
              <a:ext cx="2678331" cy="2743200"/>
            </a:xfrm>
            <a:custGeom>
              <a:avLst/>
              <a:gdLst>
                <a:gd name="connsiteX0" fmla="*/ 0 w 2678331"/>
                <a:gd name="connsiteY0" fmla="*/ 242480 h 2743200"/>
                <a:gd name="connsiteX1" fmla="*/ 678122 w 2678331"/>
                <a:gd name="connsiteY1" fmla="*/ 0 h 2743200"/>
                <a:gd name="connsiteX2" fmla="*/ 1326433 w 2678331"/>
                <a:gd name="connsiteY2" fmla="*/ 231820 h 2743200"/>
                <a:gd name="connsiteX3" fmla="*/ 1345651 w 2678331"/>
                <a:gd name="connsiteY3" fmla="*/ 357746 h 2743200"/>
                <a:gd name="connsiteX4" fmla="*/ 2645087 w 2678331"/>
                <a:gd name="connsiteY4" fmla="*/ 1416817 h 2743200"/>
                <a:gd name="connsiteX5" fmla="*/ 2674065 w 2678331"/>
                <a:gd name="connsiteY5" fmla="*/ 1415354 h 2743200"/>
                <a:gd name="connsiteX6" fmla="*/ 2439095 w 2678331"/>
                <a:gd name="connsiteY6" fmla="*/ 2072472 h 2743200"/>
                <a:gd name="connsiteX7" fmla="*/ 2678331 w 2678331"/>
                <a:gd name="connsiteY7" fmla="*/ 2741521 h 2743200"/>
                <a:gd name="connsiteX8" fmla="*/ 2645087 w 2678331"/>
                <a:gd name="connsiteY8" fmla="*/ 2743200 h 2743200"/>
                <a:gd name="connsiteX9" fmla="*/ 6018 w 2678331"/>
                <a:gd name="connsiteY9" fmla="*/ 361665 h 2743200"/>
                <a:gd name="connsiteX10" fmla="*/ 0 w 2678331"/>
                <a:gd name="connsiteY10" fmla="*/ 24248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331" h="2743200">
                  <a:moveTo>
                    <a:pt x="0" y="242480"/>
                  </a:moveTo>
                  <a:lnTo>
                    <a:pt x="678122" y="0"/>
                  </a:lnTo>
                  <a:lnTo>
                    <a:pt x="1326433" y="231820"/>
                  </a:lnTo>
                  <a:lnTo>
                    <a:pt x="1345651" y="357746"/>
                  </a:lnTo>
                  <a:cubicBezTo>
                    <a:pt x="1469332" y="962156"/>
                    <a:pt x="2004114" y="1416817"/>
                    <a:pt x="2645087" y="1416817"/>
                  </a:cubicBezTo>
                  <a:lnTo>
                    <a:pt x="2674065" y="1415354"/>
                  </a:lnTo>
                  <a:lnTo>
                    <a:pt x="2439095" y="2072472"/>
                  </a:lnTo>
                  <a:lnTo>
                    <a:pt x="2678331" y="2741521"/>
                  </a:lnTo>
                  <a:lnTo>
                    <a:pt x="2645087" y="2743200"/>
                  </a:lnTo>
                  <a:cubicBezTo>
                    <a:pt x="1271573" y="2743200"/>
                    <a:pt x="141866" y="1699338"/>
                    <a:pt x="6018" y="361665"/>
                  </a:cubicBezTo>
                  <a:lnTo>
                    <a:pt x="0" y="242480"/>
                  </a:lnTo>
                  <a:close/>
                </a:path>
              </a:pathLst>
            </a:cu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sp>
          <p:nvSpPr>
            <p:cNvPr id="94" name="مربع نص 93">
              <a:extLst>
                <a:ext uri="{FF2B5EF4-FFF2-40B4-BE49-F238E27FC236}">
                  <a16:creationId xmlns:a16="http://schemas.microsoft.com/office/drawing/2014/main" xmlns="" id="{BA13E1BF-672E-4179-A8F0-25DAB62908F2}"/>
                </a:ext>
              </a:extLst>
            </p:cNvPr>
            <p:cNvSpPr txBox="1"/>
            <p:nvPr/>
          </p:nvSpPr>
          <p:spPr>
            <a:xfrm>
              <a:off x="5140559" y="1069494"/>
              <a:ext cx="890953" cy="769441"/>
            </a:xfrm>
            <a:prstGeom prst="rect">
              <a:avLst/>
            </a:prstGeom>
            <a:noFill/>
          </p:spPr>
          <p:txBody>
            <a:bodyPr wrap="square" rtlCol="0">
              <a:spAutoFit/>
            </a:bodyPr>
            <a:lstStyle/>
            <a:p>
              <a:pPr algn="ctr"/>
              <a:r>
                <a:rPr lang="fr-FR" sz="4400" b="1" dirty="0">
                  <a:solidFill>
                    <a:schemeClr val="bg1"/>
                  </a:solidFill>
                </a:rPr>
                <a:t>01</a:t>
              </a:r>
            </a:p>
          </p:txBody>
        </p:sp>
      </p:grpSp>
      <p:grpSp>
        <p:nvGrpSpPr>
          <p:cNvPr id="126" name="مجموعة 125">
            <a:extLst>
              <a:ext uri="{FF2B5EF4-FFF2-40B4-BE49-F238E27FC236}">
                <a16:creationId xmlns:a16="http://schemas.microsoft.com/office/drawing/2014/main" xmlns="" id="{D991B00E-B4BD-419A-A75C-38B3B62FBBF9}"/>
              </a:ext>
            </a:extLst>
          </p:cNvPr>
          <p:cNvGrpSpPr/>
          <p:nvPr/>
        </p:nvGrpSpPr>
        <p:grpSpPr>
          <a:xfrm>
            <a:off x="6057461" y="776235"/>
            <a:ext cx="2683892" cy="2743200"/>
            <a:chOff x="6057461" y="776235"/>
            <a:chExt cx="2683892" cy="2743200"/>
          </a:xfrm>
          <a:effectLst>
            <a:outerShdw blurRad="50800" dist="38100" dir="2700000" algn="tl" rotWithShape="0">
              <a:prstClr val="black">
                <a:alpha val="40000"/>
              </a:prstClr>
            </a:outerShdw>
          </a:effectLst>
        </p:grpSpPr>
        <p:sp>
          <p:nvSpPr>
            <p:cNvPr id="87" name="شكل حر: شكل 86">
              <a:extLst>
                <a:ext uri="{FF2B5EF4-FFF2-40B4-BE49-F238E27FC236}">
                  <a16:creationId xmlns:a16="http://schemas.microsoft.com/office/drawing/2014/main" xmlns="" id="{C2345CDE-A69E-421A-8867-30EACFCBD0B6}"/>
                </a:ext>
              </a:extLst>
            </p:cNvPr>
            <p:cNvSpPr/>
            <p:nvPr/>
          </p:nvSpPr>
          <p:spPr>
            <a:xfrm rot="16200000" flipH="1" flipV="1">
              <a:off x="6027807" y="805889"/>
              <a:ext cx="2743200" cy="2683892"/>
            </a:xfrm>
            <a:custGeom>
              <a:avLst/>
              <a:gdLst>
                <a:gd name="connsiteX0" fmla="*/ 0 w 2743200"/>
                <a:gd name="connsiteY0" fmla="*/ 2645355 h 2683892"/>
                <a:gd name="connsiteX1" fmla="*/ 2381535 w 2743200"/>
                <a:gd name="connsiteY1" fmla="*/ 6286 h 2683892"/>
                <a:gd name="connsiteX2" fmla="*/ 2506015 w 2743200"/>
                <a:gd name="connsiteY2" fmla="*/ 0 h 2683892"/>
                <a:gd name="connsiteX3" fmla="*/ 2743200 w 2743200"/>
                <a:gd name="connsiteY3" fmla="*/ 663317 h 2683892"/>
                <a:gd name="connsiteX4" fmla="*/ 2505680 w 2743200"/>
                <a:gd name="connsiteY4" fmla="*/ 1327569 h 2683892"/>
                <a:gd name="connsiteX5" fmla="*/ 2385453 w 2743200"/>
                <a:gd name="connsiteY5" fmla="*/ 1345918 h 2683892"/>
                <a:gd name="connsiteX6" fmla="*/ 1326382 w 2743200"/>
                <a:gd name="connsiteY6" fmla="*/ 2645354 h 2683892"/>
                <a:gd name="connsiteX7" fmla="*/ 1327568 w 2743200"/>
                <a:gd name="connsiteY7" fmla="*/ 2668843 h 2683892"/>
                <a:gd name="connsiteX8" fmla="*/ 685800 w 2743200"/>
                <a:gd name="connsiteY8" fmla="*/ 2439363 h 2683892"/>
                <a:gd name="connsiteX9" fmla="*/ 1946 w 2743200"/>
                <a:gd name="connsiteY9" fmla="*/ 2683892 h 2683892"/>
                <a:gd name="connsiteX10" fmla="*/ 0 w 2743200"/>
                <a:gd name="connsiteY10" fmla="*/ 2645355 h 268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2683892">
                  <a:moveTo>
                    <a:pt x="0" y="2645355"/>
                  </a:moveTo>
                  <a:cubicBezTo>
                    <a:pt x="0" y="1271840"/>
                    <a:pt x="1043862" y="142134"/>
                    <a:pt x="2381535" y="6286"/>
                  </a:cubicBezTo>
                  <a:lnTo>
                    <a:pt x="2506015" y="0"/>
                  </a:lnTo>
                  <a:lnTo>
                    <a:pt x="2743200" y="663317"/>
                  </a:lnTo>
                  <a:lnTo>
                    <a:pt x="2505680" y="1327569"/>
                  </a:lnTo>
                  <a:lnTo>
                    <a:pt x="2385453" y="1345918"/>
                  </a:lnTo>
                  <a:cubicBezTo>
                    <a:pt x="1781043" y="1469598"/>
                    <a:pt x="1326382" y="2004380"/>
                    <a:pt x="1326382" y="2645354"/>
                  </a:cubicBezTo>
                  <a:lnTo>
                    <a:pt x="1327568" y="2668843"/>
                  </a:lnTo>
                  <a:lnTo>
                    <a:pt x="685800" y="2439363"/>
                  </a:lnTo>
                  <a:lnTo>
                    <a:pt x="1946" y="2683892"/>
                  </a:lnTo>
                  <a:lnTo>
                    <a:pt x="0" y="2645355"/>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sp>
          <p:nvSpPr>
            <p:cNvPr id="95" name="مربع نص 94">
              <a:extLst>
                <a:ext uri="{FF2B5EF4-FFF2-40B4-BE49-F238E27FC236}">
                  <a16:creationId xmlns:a16="http://schemas.microsoft.com/office/drawing/2014/main" xmlns="" id="{3761A2F9-FCAF-4B9F-BC45-4C00CA565E57}"/>
                </a:ext>
              </a:extLst>
            </p:cNvPr>
            <p:cNvSpPr txBox="1"/>
            <p:nvPr/>
          </p:nvSpPr>
          <p:spPr>
            <a:xfrm>
              <a:off x="7616669" y="2569124"/>
              <a:ext cx="890953" cy="769441"/>
            </a:xfrm>
            <a:prstGeom prst="rect">
              <a:avLst/>
            </a:prstGeom>
            <a:noFill/>
          </p:spPr>
          <p:txBody>
            <a:bodyPr wrap="square" rtlCol="0">
              <a:spAutoFit/>
            </a:bodyPr>
            <a:lstStyle/>
            <a:p>
              <a:pPr algn="ctr"/>
              <a:r>
                <a:rPr lang="fr-FR" sz="4400" b="1" dirty="0">
                  <a:solidFill>
                    <a:schemeClr val="bg1"/>
                  </a:solidFill>
                </a:rPr>
                <a:t>02</a:t>
              </a:r>
            </a:p>
          </p:txBody>
        </p:sp>
      </p:grpSp>
      <p:grpSp>
        <p:nvGrpSpPr>
          <p:cNvPr id="127" name="مجموعة 126">
            <a:extLst>
              <a:ext uri="{FF2B5EF4-FFF2-40B4-BE49-F238E27FC236}">
                <a16:creationId xmlns:a16="http://schemas.microsoft.com/office/drawing/2014/main" xmlns="" id="{10C283BE-652E-4978-9026-B50AA420C015}"/>
              </a:ext>
            </a:extLst>
          </p:cNvPr>
          <p:cNvGrpSpPr/>
          <p:nvPr/>
        </p:nvGrpSpPr>
        <p:grpSpPr>
          <a:xfrm>
            <a:off x="6005564" y="3395757"/>
            <a:ext cx="2743199" cy="2678331"/>
            <a:chOff x="6005564" y="3395757"/>
            <a:chExt cx="2743199" cy="2678331"/>
          </a:xfrm>
          <a:effectLst>
            <a:outerShdw blurRad="50800" dist="38100" dir="10800000" algn="r" rotWithShape="0">
              <a:prstClr val="black">
                <a:alpha val="40000"/>
              </a:prstClr>
            </a:outerShdw>
          </a:effectLst>
        </p:grpSpPr>
        <p:sp>
          <p:nvSpPr>
            <p:cNvPr id="81" name="شكل حر: شكل 80">
              <a:extLst>
                <a:ext uri="{FF2B5EF4-FFF2-40B4-BE49-F238E27FC236}">
                  <a16:creationId xmlns:a16="http://schemas.microsoft.com/office/drawing/2014/main" xmlns="" id="{D59D6882-79D7-42C7-ADC8-DA5AB63F554D}"/>
                </a:ext>
              </a:extLst>
            </p:cNvPr>
            <p:cNvSpPr/>
            <p:nvPr/>
          </p:nvSpPr>
          <p:spPr>
            <a:xfrm rot="16200000" flipH="1" flipV="1">
              <a:off x="6037998" y="3363323"/>
              <a:ext cx="2678331" cy="2743199"/>
            </a:xfrm>
            <a:custGeom>
              <a:avLst/>
              <a:gdLst>
                <a:gd name="connsiteX0" fmla="*/ 0 w 2678331"/>
                <a:gd name="connsiteY0" fmla="*/ 1679 h 2743199"/>
                <a:gd name="connsiteX1" fmla="*/ 33243 w 2678331"/>
                <a:gd name="connsiteY1" fmla="*/ 0 h 2743199"/>
                <a:gd name="connsiteX2" fmla="*/ 2672312 w 2678331"/>
                <a:gd name="connsiteY2" fmla="*/ 2381535 h 2743199"/>
                <a:gd name="connsiteX3" fmla="*/ 2678331 w 2678331"/>
                <a:gd name="connsiteY3" fmla="*/ 2500719 h 2743199"/>
                <a:gd name="connsiteX4" fmla="*/ 2000208 w 2678331"/>
                <a:gd name="connsiteY4" fmla="*/ 2743199 h 2743199"/>
                <a:gd name="connsiteX5" fmla="*/ 1351898 w 2678331"/>
                <a:gd name="connsiteY5" fmla="*/ 2511379 h 2743199"/>
                <a:gd name="connsiteX6" fmla="*/ 1332679 w 2678331"/>
                <a:gd name="connsiteY6" fmla="*/ 2385452 h 2743199"/>
                <a:gd name="connsiteX7" fmla="*/ 33243 w 2678331"/>
                <a:gd name="connsiteY7" fmla="*/ 1326381 h 2743199"/>
                <a:gd name="connsiteX8" fmla="*/ 4266 w 2678331"/>
                <a:gd name="connsiteY8" fmla="*/ 1327844 h 2743199"/>
                <a:gd name="connsiteX9" fmla="*/ 239235 w 2678331"/>
                <a:gd name="connsiteY9" fmla="*/ 670727 h 2743199"/>
                <a:gd name="connsiteX10" fmla="*/ 0 w 2678331"/>
                <a:gd name="connsiteY10" fmla="*/ 1679 h 274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331" h="2743199">
                  <a:moveTo>
                    <a:pt x="0" y="1679"/>
                  </a:moveTo>
                  <a:lnTo>
                    <a:pt x="33243" y="0"/>
                  </a:lnTo>
                  <a:cubicBezTo>
                    <a:pt x="1406758" y="0"/>
                    <a:pt x="2536465" y="1043862"/>
                    <a:pt x="2672312" y="2381535"/>
                  </a:cubicBezTo>
                  <a:lnTo>
                    <a:pt x="2678331" y="2500719"/>
                  </a:lnTo>
                  <a:lnTo>
                    <a:pt x="2000208" y="2743199"/>
                  </a:lnTo>
                  <a:lnTo>
                    <a:pt x="1351898" y="2511379"/>
                  </a:lnTo>
                  <a:lnTo>
                    <a:pt x="1332679" y="2385452"/>
                  </a:lnTo>
                  <a:cubicBezTo>
                    <a:pt x="1208999" y="1781041"/>
                    <a:pt x="674217" y="1326381"/>
                    <a:pt x="33243" y="1326381"/>
                  </a:cubicBezTo>
                  <a:lnTo>
                    <a:pt x="4266" y="1327844"/>
                  </a:lnTo>
                  <a:lnTo>
                    <a:pt x="239235" y="670727"/>
                  </a:lnTo>
                  <a:lnTo>
                    <a:pt x="0" y="1679"/>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sp>
          <p:nvSpPr>
            <p:cNvPr id="96" name="مربع نص 95">
              <a:extLst>
                <a:ext uri="{FF2B5EF4-FFF2-40B4-BE49-F238E27FC236}">
                  <a16:creationId xmlns:a16="http://schemas.microsoft.com/office/drawing/2014/main" xmlns="" id="{7C4E826A-4888-4C34-83A7-C37F5CCA758C}"/>
                </a:ext>
              </a:extLst>
            </p:cNvPr>
            <p:cNvSpPr txBox="1"/>
            <p:nvPr/>
          </p:nvSpPr>
          <p:spPr>
            <a:xfrm>
              <a:off x="6257621" y="5019066"/>
              <a:ext cx="890953" cy="769441"/>
            </a:xfrm>
            <a:prstGeom prst="rect">
              <a:avLst/>
            </a:prstGeom>
            <a:noFill/>
          </p:spPr>
          <p:txBody>
            <a:bodyPr wrap="square" rtlCol="0">
              <a:spAutoFit/>
            </a:bodyPr>
            <a:lstStyle/>
            <a:p>
              <a:pPr algn="ctr"/>
              <a:r>
                <a:rPr lang="fr-FR" sz="4400" b="1" dirty="0">
                  <a:solidFill>
                    <a:schemeClr val="bg1"/>
                  </a:solidFill>
                </a:rPr>
                <a:t>03</a:t>
              </a:r>
            </a:p>
          </p:txBody>
        </p:sp>
      </p:grpSp>
      <p:grpSp>
        <p:nvGrpSpPr>
          <p:cNvPr id="124" name="مجموعة 123">
            <a:extLst>
              <a:ext uri="{FF2B5EF4-FFF2-40B4-BE49-F238E27FC236}">
                <a16:creationId xmlns:a16="http://schemas.microsoft.com/office/drawing/2014/main" xmlns="" id="{099AA557-5C96-4D02-B096-14E1213C7CE4}"/>
              </a:ext>
            </a:extLst>
          </p:cNvPr>
          <p:cNvGrpSpPr/>
          <p:nvPr/>
        </p:nvGrpSpPr>
        <p:grpSpPr>
          <a:xfrm>
            <a:off x="3450643" y="3338566"/>
            <a:ext cx="2683893" cy="2743200"/>
            <a:chOff x="3450643" y="3338566"/>
            <a:chExt cx="2683893" cy="2743200"/>
          </a:xfrm>
          <a:effectLst>
            <a:outerShdw blurRad="50800" dist="38100" dir="18900000" algn="bl" rotWithShape="0">
              <a:prstClr val="black">
                <a:alpha val="40000"/>
              </a:prstClr>
            </a:outerShdw>
          </a:effectLst>
        </p:grpSpPr>
        <p:sp>
          <p:nvSpPr>
            <p:cNvPr id="82" name="شكل حر: شكل 81">
              <a:extLst>
                <a:ext uri="{FF2B5EF4-FFF2-40B4-BE49-F238E27FC236}">
                  <a16:creationId xmlns:a16="http://schemas.microsoft.com/office/drawing/2014/main" xmlns="" id="{2DE0C55E-3746-4E10-A50B-D48905E2ADFF}"/>
                </a:ext>
              </a:extLst>
            </p:cNvPr>
            <p:cNvSpPr/>
            <p:nvPr/>
          </p:nvSpPr>
          <p:spPr>
            <a:xfrm rot="16200000" flipH="1" flipV="1">
              <a:off x="3420990" y="3368219"/>
              <a:ext cx="2743200" cy="2683893"/>
            </a:xfrm>
            <a:custGeom>
              <a:avLst/>
              <a:gdLst>
                <a:gd name="connsiteX0" fmla="*/ 0 w 2743200"/>
                <a:gd name="connsiteY0" fmla="*/ 2020576 h 2683893"/>
                <a:gd name="connsiteX1" fmla="*/ 237521 w 2743200"/>
                <a:gd name="connsiteY1" fmla="*/ 1356322 h 2683893"/>
                <a:gd name="connsiteX2" fmla="*/ 357747 w 2743200"/>
                <a:gd name="connsiteY2" fmla="*/ 1337974 h 2683893"/>
                <a:gd name="connsiteX3" fmla="*/ 1416818 w 2743200"/>
                <a:gd name="connsiteY3" fmla="*/ 38538 h 2683893"/>
                <a:gd name="connsiteX4" fmla="*/ 1415632 w 2743200"/>
                <a:gd name="connsiteY4" fmla="*/ 15049 h 2683893"/>
                <a:gd name="connsiteX5" fmla="*/ 2057400 w 2743200"/>
                <a:gd name="connsiteY5" fmla="*/ 244530 h 2683893"/>
                <a:gd name="connsiteX6" fmla="*/ 2741254 w 2743200"/>
                <a:gd name="connsiteY6" fmla="*/ 0 h 2683893"/>
                <a:gd name="connsiteX7" fmla="*/ 2743200 w 2743200"/>
                <a:gd name="connsiteY7" fmla="*/ 38539 h 2683893"/>
                <a:gd name="connsiteX8" fmla="*/ 361665 w 2743200"/>
                <a:gd name="connsiteY8" fmla="*/ 2677608 h 2683893"/>
                <a:gd name="connsiteX9" fmla="*/ 237186 w 2743200"/>
                <a:gd name="connsiteY9" fmla="*/ 2683893 h 2683893"/>
                <a:gd name="connsiteX10" fmla="*/ 0 w 2743200"/>
                <a:gd name="connsiteY10" fmla="*/ 2020576 h 268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2683893">
                  <a:moveTo>
                    <a:pt x="0" y="2020576"/>
                  </a:moveTo>
                  <a:lnTo>
                    <a:pt x="237521" y="1356322"/>
                  </a:lnTo>
                  <a:lnTo>
                    <a:pt x="357747" y="1337974"/>
                  </a:lnTo>
                  <a:cubicBezTo>
                    <a:pt x="962158" y="1214293"/>
                    <a:pt x="1416818" y="679511"/>
                    <a:pt x="1416818" y="38538"/>
                  </a:cubicBezTo>
                  <a:lnTo>
                    <a:pt x="1415632" y="15049"/>
                  </a:lnTo>
                  <a:lnTo>
                    <a:pt x="2057400" y="244530"/>
                  </a:lnTo>
                  <a:lnTo>
                    <a:pt x="2741254" y="0"/>
                  </a:lnTo>
                  <a:lnTo>
                    <a:pt x="2743200" y="38539"/>
                  </a:lnTo>
                  <a:cubicBezTo>
                    <a:pt x="2743200" y="1412053"/>
                    <a:pt x="1699338" y="2541760"/>
                    <a:pt x="361665" y="2677608"/>
                  </a:cubicBezTo>
                  <a:lnTo>
                    <a:pt x="237186" y="2683893"/>
                  </a:lnTo>
                  <a:lnTo>
                    <a:pt x="0" y="2020576"/>
                  </a:lnTo>
                  <a:close/>
                </a:path>
              </a:pathLst>
            </a:cu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solidFill>
              </a:endParaRPr>
            </a:p>
          </p:txBody>
        </p:sp>
        <p:sp>
          <p:nvSpPr>
            <p:cNvPr id="97" name="مربع نص 96">
              <a:extLst>
                <a:ext uri="{FF2B5EF4-FFF2-40B4-BE49-F238E27FC236}">
                  <a16:creationId xmlns:a16="http://schemas.microsoft.com/office/drawing/2014/main" xmlns="" id="{F7B95DC6-80A5-421E-8BF4-B939C0F5FF94}"/>
                </a:ext>
              </a:extLst>
            </p:cNvPr>
            <p:cNvSpPr txBox="1"/>
            <p:nvPr/>
          </p:nvSpPr>
          <p:spPr>
            <a:xfrm>
              <a:off x="3736312" y="3555411"/>
              <a:ext cx="890953" cy="769441"/>
            </a:xfrm>
            <a:prstGeom prst="rect">
              <a:avLst/>
            </a:prstGeom>
            <a:noFill/>
          </p:spPr>
          <p:txBody>
            <a:bodyPr wrap="square" rtlCol="0">
              <a:spAutoFit/>
            </a:bodyPr>
            <a:lstStyle/>
            <a:p>
              <a:pPr algn="ctr"/>
              <a:r>
                <a:rPr lang="fr-FR" sz="4400" b="1" dirty="0">
                  <a:solidFill>
                    <a:schemeClr val="bg1"/>
                  </a:solidFill>
                </a:rPr>
                <a:t>04</a:t>
              </a:r>
            </a:p>
          </p:txBody>
        </p:sp>
      </p:grpSp>
      <p:grpSp>
        <p:nvGrpSpPr>
          <p:cNvPr id="128" name="مجموعة 127">
            <a:extLst>
              <a:ext uri="{FF2B5EF4-FFF2-40B4-BE49-F238E27FC236}">
                <a16:creationId xmlns:a16="http://schemas.microsoft.com/office/drawing/2014/main" xmlns="" id="{DAEF8933-DAA6-44E1-B06D-6866D001E016}"/>
              </a:ext>
            </a:extLst>
          </p:cNvPr>
          <p:cNvGrpSpPr/>
          <p:nvPr/>
        </p:nvGrpSpPr>
        <p:grpSpPr>
          <a:xfrm>
            <a:off x="4920343" y="2253343"/>
            <a:ext cx="2351315" cy="2351315"/>
            <a:chOff x="4920343" y="2253343"/>
            <a:chExt cx="2351315" cy="2351315"/>
          </a:xfrm>
          <a:effectLst>
            <a:outerShdw blurRad="63500" sx="102000" sy="102000" algn="ctr" rotWithShape="0">
              <a:prstClr val="black">
                <a:alpha val="40000"/>
              </a:prstClr>
            </a:outerShdw>
          </a:effectLst>
        </p:grpSpPr>
        <p:sp>
          <p:nvSpPr>
            <p:cNvPr id="98" name="شكل بيضاوي 97">
              <a:extLst>
                <a:ext uri="{FF2B5EF4-FFF2-40B4-BE49-F238E27FC236}">
                  <a16:creationId xmlns:a16="http://schemas.microsoft.com/office/drawing/2014/main" xmlns="" id="{F8B2E0A4-5A10-4B89-B864-D9A21C39F1FB}"/>
                </a:ext>
              </a:extLst>
            </p:cNvPr>
            <p:cNvSpPr/>
            <p:nvPr/>
          </p:nvSpPr>
          <p:spPr>
            <a:xfrm>
              <a:off x="4920343" y="2253343"/>
              <a:ext cx="2351315" cy="23513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مربع نص 118">
              <a:extLst>
                <a:ext uri="{FF2B5EF4-FFF2-40B4-BE49-F238E27FC236}">
                  <a16:creationId xmlns:a16="http://schemas.microsoft.com/office/drawing/2014/main" xmlns="" id="{25878188-8434-4064-A116-3D2A21296946}"/>
                </a:ext>
              </a:extLst>
            </p:cNvPr>
            <p:cNvSpPr txBox="1"/>
            <p:nvPr/>
          </p:nvSpPr>
          <p:spPr>
            <a:xfrm>
              <a:off x="5046794" y="2953844"/>
              <a:ext cx="2163759" cy="523220"/>
            </a:xfrm>
            <a:prstGeom prst="rect">
              <a:avLst/>
            </a:prstGeom>
            <a:noFill/>
          </p:spPr>
          <p:txBody>
            <a:bodyPr wrap="square" rtlCol="0">
              <a:spAutoFit/>
            </a:bodyPr>
            <a:lstStyle/>
            <a:p>
              <a:pPr algn="ctr"/>
              <a:endParaRPr lang="fr-FR" sz="2800" b="1" dirty="0">
                <a:latin typeface="Calibri" panose="020F0502020204030204" pitchFamily="34" charset="0"/>
                <a:cs typeface="Calibri" panose="020F0502020204030204" pitchFamily="34" charset="0"/>
              </a:endParaRPr>
            </a:p>
          </p:txBody>
        </p:sp>
      </p:grpSp>
      <p:sp>
        <p:nvSpPr>
          <p:cNvPr id="37" name="مربع نص 59">
            <a:extLst>
              <a:ext uri="{FF2B5EF4-FFF2-40B4-BE49-F238E27FC236}">
                <a16:creationId xmlns:a16="http://schemas.microsoft.com/office/drawing/2014/main" xmlns="" id="{B277E641-01FE-4EF1-97ED-C5BDC27A0E09}"/>
              </a:ext>
            </a:extLst>
          </p:cNvPr>
          <p:cNvSpPr txBox="1"/>
          <p:nvPr/>
        </p:nvSpPr>
        <p:spPr>
          <a:xfrm rot="862433">
            <a:off x="4042955" y="1525628"/>
            <a:ext cx="1577591" cy="830997"/>
          </a:xfrm>
          <a:prstGeom prst="rect">
            <a:avLst/>
          </a:prstGeom>
          <a:noFill/>
        </p:spPr>
        <p:txBody>
          <a:bodyPr wrap="square" rtlCol="0">
            <a:spAutoFit/>
          </a:bodyPr>
          <a:lstStyle/>
          <a:p>
            <a:pPr algn="ctr" rtl="1"/>
            <a:r>
              <a:rPr lang="ar-DZ" sz="1200" b="1" dirty="0" smtClean="0">
                <a:solidFill>
                  <a:schemeClr val="bg1"/>
                </a:solidFill>
                <a:latin typeface="Arial" panose="020B0604020202020204" pitchFamily="34" charset="0"/>
                <a:cs typeface="Arial" panose="020B0604020202020204" pitchFamily="34" charset="0"/>
              </a:rPr>
              <a:t>إذا وجدت ظروف طارئة تستدعي تعديل ثمن الاستصناع زيادة أو نقصا فإنه يجوز</a:t>
            </a:r>
            <a:endParaRPr lang="fr-FR" sz="1200" b="1" dirty="0">
              <a:solidFill>
                <a:schemeClr val="bg1"/>
              </a:solidFill>
              <a:latin typeface="Arial" panose="020B0604020202020204" pitchFamily="34" charset="0"/>
              <a:cs typeface="Arial" panose="020B0604020202020204" pitchFamily="34" charset="0"/>
            </a:endParaRPr>
          </a:p>
        </p:txBody>
      </p:sp>
      <p:sp>
        <p:nvSpPr>
          <p:cNvPr id="38" name="مربع نص 60">
            <a:extLst>
              <a:ext uri="{FF2B5EF4-FFF2-40B4-BE49-F238E27FC236}">
                <a16:creationId xmlns:a16="http://schemas.microsoft.com/office/drawing/2014/main" xmlns="" id="{7C3FDD06-2329-4C36-94A8-84C44147A7B2}"/>
              </a:ext>
            </a:extLst>
          </p:cNvPr>
          <p:cNvSpPr txBox="1"/>
          <p:nvPr/>
        </p:nvSpPr>
        <p:spPr>
          <a:xfrm rot="828415">
            <a:off x="3635613" y="2373091"/>
            <a:ext cx="1283825" cy="646331"/>
          </a:xfrm>
          <a:prstGeom prst="rect">
            <a:avLst/>
          </a:prstGeom>
          <a:noFill/>
        </p:spPr>
        <p:txBody>
          <a:bodyPr wrap="square" rtlCol="0">
            <a:spAutoFit/>
          </a:bodyPr>
          <a:lstStyle/>
          <a:p>
            <a:pPr algn="just"/>
            <a:r>
              <a:rPr lang="ar-DZ" sz="1200" b="1" dirty="0" smtClean="0">
                <a:solidFill>
                  <a:schemeClr val="bg1"/>
                </a:solidFill>
                <a:latin typeface="Arial" panose="020B0604020202020204" pitchFamily="34" charset="0"/>
                <a:cs typeface="Arial" panose="020B0604020202020204" pitchFamily="34" charset="0"/>
              </a:rPr>
              <a:t>باتفاق الطرفين ، بالتحكيم، </a:t>
            </a:r>
            <a:r>
              <a:rPr lang="ar-DZ" sz="1200" b="1" dirty="0" err="1" smtClean="0">
                <a:solidFill>
                  <a:schemeClr val="bg1"/>
                </a:solidFill>
                <a:latin typeface="Arial" panose="020B0604020202020204" pitchFamily="34" charset="0"/>
                <a:cs typeface="Arial" panose="020B0604020202020204" pitchFamily="34" charset="0"/>
              </a:rPr>
              <a:t>بارجوع</a:t>
            </a:r>
            <a:r>
              <a:rPr lang="ar-DZ" sz="1200" b="1" dirty="0" smtClean="0">
                <a:solidFill>
                  <a:schemeClr val="bg1"/>
                </a:solidFill>
                <a:latin typeface="Arial" panose="020B0604020202020204" pitchFamily="34" charset="0"/>
                <a:cs typeface="Arial" panose="020B0604020202020204" pitchFamily="34" charset="0"/>
              </a:rPr>
              <a:t> إلى القضاء</a:t>
            </a:r>
            <a:endParaRPr lang="fr-FR" sz="1200" b="1" dirty="0">
              <a:solidFill>
                <a:schemeClr val="bg1"/>
              </a:solidFill>
              <a:latin typeface="Arial" panose="020B0604020202020204" pitchFamily="34" charset="0"/>
              <a:cs typeface="Arial" panose="020B0604020202020204" pitchFamily="34" charset="0"/>
            </a:endParaRPr>
          </a:p>
        </p:txBody>
      </p:sp>
      <p:sp>
        <p:nvSpPr>
          <p:cNvPr id="39" name="مربع نص 62">
            <a:extLst>
              <a:ext uri="{FF2B5EF4-FFF2-40B4-BE49-F238E27FC236}">
                <a16:creationId xmlns:a16="http://schemas.microsoft.com/office/drawing/2014/main" xmlns="" id="{6F720D33-FC2F-4002-8F1C-38BAF5E6E59E}"/>
              </a:ext>
            </a:extLst>
          </p:cNvPr>
          <p:cNvSpPr txBox="1"/>
          <p:nvPr/>
        </p:nvSpPr>
        <p:spPr>
          <a:xfrm>
            <a:off x="6733862" y="1279406"/>
            <a:ext cx="1127489" cy="1323439"/>
          </a:xfrm>
          <a:prstGeom prst="rect">
            <a:avLst/>
          </a:prstGeom>
          <a:noFill/>
        </p:spPr>
        <p:txBody>
          <a:bodyPr wrap="square" rtlCol="0">
            <a:spAutoFit/>
          </a:bodyPr>
          <a:lstStyle/>
          <a:p>
            <a:pPr algn="ctr"/>
            <a:r>
              <a:rPr lang="ar-DZ" sz="1600" dirty="0" smtClean="0">
                <a:solidFill>
                  <a:schemeClr val="bg1"/>
                </a:solidFill>
                <a:latin typeface="Calibri" panose="020F0502020204030204" pitchFamily="34" charset="0"/>
                <a:cs typeface="Calibri" panose="020F0502020204030204" pitchFamily="34" charset="0"/>
              </a:rPr>
              <a:t>يجوز الاستصناع لإتمام مشروع بدأ به صانع سابق</a:t>
            </a:r>
            <a:endParaRPr lang="fr-FR" sz="16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rot="2182265">
            <a:off x="7039219" y="3508147"/>
            <a:ext cx="1207428" cy="2031325"/>
          </a:xfrm>
          <a:prstGeom prst="rect">
            <a:avLst/>
          </a:prstGeom>
        </p:spPr>
        <p:txBody>
          <a:bodyPr wrap="square">
            <a:spAutoFit/>
          </a:bodyPr>
          <a:lstStyle/>
          <a:p>
            <a:pPr algn="just"/>
            <a:r>
              <a:rPr lang="ar-DZ" sz="1400" b="1" dirty="0" smtClean="0">
                <a:solidFill>
                  <a:schemeClr val="bg1"/>
                </a:solidFill>
                <a:latin typeface="Arial" panose="020B0604020202020204" pitchFamily="34" charset="0"/>
                <a:cs typeface="Arial" panose="020B0604020202020204" pitchFamily="34" charset="0"/>
              </a:rPr>
              <a:t>يجوز النص على </a:t>
            </a:r>
            <a:r>
              <a:rPr lang="ar-DZ" sz="1400" b="1" dirty="0" err="1" smtClean="0">
                <a:solidFill>
                  <a:schemeClr val="bg1"/>
                </a:solidFill>
                <a:latin typeface="Arial" panose="020B0604020202020204" pitchFamily="34" charset="0"/>
                <a:cs typeface="Arial" panose="020B0604020202020204" pitchFamily="34" charset="0"/>
              </a:rPr>
              <a:t>على</a:t>
            </a:r>
            <a:r>
              <a:rPr lang="ar-DZ" sz="1400" b="1" dirty="0" smtClean="0">
                <a:solidFill>
                  <a:schemeClr val="bg1"/>
                </a:solidFill>
                <a:latin typeface="Arial" panose="020B0604020202020204" pitchFamily="34" charset="0"/>
                <a:cs typeface="Arial" panose="020B0604020202020204" pitchFamily="34" charset="0"/>
              </a:rPr>
              <a:t> حق المستصنع في تنفيذ الاستصناع على حساب الصانع في حال </a:t>
            </a:r>
            <a:r>
              <a:rPr lang="ar-DZ" sz="1400" b="1" dirty="0" err="1" smtClean="0">
                <a:solidFill>
                  <a:schemeClr val="bg1"/>
                </a:solidFill>
                <a:latin typeface="Arial" panose="020B0604020202020204" pitchFamily="34" charset="0"/>
                <a:cs typeface="Arial" panose="020B0604020202020204" pitchFamily="34" charset="0"/>
              </a:rPr>
              <a:t>إمتناعه</a:t>
            </a:r>
            <a:r>
              <a:rPr lang="ar-DZ" sz="1400" b="1" dirty="0" smtClean="0">
                <a:solidFill>
                  <a:schemeClr val="bg1"/>
                </a:solidFill>
                <a:latin typeface="Arial" panose="020B0604020202020204" pitchFamily="34" charset="0"/>
                <a:cs typeface="Arial" panose="020B0604020202020204" pitchFamily="34" charset="0"/>
              </a:rPr>
              <a:t> عن التنفيذ أو الإتمام خلال مدة محددة</a:t>
            </a:r>
            <a:endParaRPr lang="fr-FR" sz="14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080917" y="4203457"/>
            <a:ext cx="1321180" cy="1200329"/>
          </a:xfrm>
          <a:prstGeom prst="rect">
            <a:avLst/>
          </a:prstGeom>
        </p:spPr>
        <p:txBody>
          <a:bodyPr wrap="square">
            <a:spAutoFit/>
          </a:bodyPr>
          <a:lstStyle/>
          <a:p>
            <a:pPr algn="ctr"/>
            <a:r>
              <a:rPr lang="ar-DZ" dirty="0" smtClean="0">
                <a:solidFill>
                  <a:schemeClr val="bg1"/>
                </a:solidFill>
                <a:latin typeface="Calibri" panose="020F0502020204030204" pitchFamily="34" charset="0"/>
                <a:cs typeface="Calibri" panose="020F0502020204030204" pitchFamily="34" charset="0"/>
              </a:rPr>
              <a:t>فيضمن المستصنع قيمة البناء بنسبة ما أنجز الصانع</a:t>
            </a:r>
            <a:endParaRPr lang="fr-FR" dirty="0">
              <a:solidFill>
                <a:schemeClr val="bg1"/>
              </a:solidFill>
              <a:latin typeface="Calibri" panose="020F0502020204030204" pitchFamily="34" charset="0"/>
              <a:cs typeface="Calibri" panose="020F0502020204030204" pitchFamily="34" charset="0"/>
            </a:endParaRPr>
          </a:p>
        </p:txBody>
      </p:sp>
      <p:sp>
        <p:nvSpPr>
          <p:cNvPr id="42" name="Rectangle 41"/>
          <p:cNvSpPr/>
          <p:nvPr/>
        </p:nvSpPr>
        <p:spPr>
          <a:xfrm>
            <a:off x="1202205" y="222220"/>
            <a:ext cx="2762295" cy="369332"/>
          </a:xfrm>
          <a:prstGeom prst="rect">
            <a:avLst/>
          </a:prstGeom>
        </p:spPr>
        <p:txBody>
          <a:bodyPr wrap="none">
            <a:spAutoFit/>
          </a:bodyPr>
          <a:lstStyle/>
          <a:p>
            <a:pPr algn="ctr"/>
            <a:r>
              <a:rPr lang="ar-DZ" b="1" dirty="0" smtClean="0"/>
              <a:t>ما يطرأ على الاستصناع </a:t>
            </a:r>
          </a:p>
        </p:txBody>
      </p:sp>
      <p:sp>
        <p:nvSpPr>
          <p:cNvPr id="44" name="مربع نص 97">
            <a:extLst>
              <a:ext uri="{FF2B5EF4-FFF2-40B4-BE49-F238E27FC236}">
                <a16:creationId xmlns:a16="http://schemas.microsoft.com/office/drawing/2014/main" xmlns="" id="{0065A673-F0E3-4DE6-AFC1-678F6B7262E0}"/>
              </a:ext>
            </a:extLst>
          </p:cNvPr>
          <p:cNvSpPr txBox="1"/>
          <p:nvPr/>
        </p:nvSpPr>
        <p:spPr>
          <a:xfrm>
            <a:off x="5023636" y="2644170"/>
            <a:ext cx="2144729" cy="1569660"/>
          </a:xfrm>
          <a:prstGeom prst="rect">
            <a:avLst/>
          </a:prstGeom>
          <a:noFill/>
        </p:spPr>
        <p:txBody>
          <a:bodyPr wrap="square" rtlCol="0">
            <a:spAutoFit/>
          </a:bodyPr>
          <a:lstStyle/>
          <a:p>
            <a:pPr algn="ctr"/>
            <a:r>
              <a:rPr lang="ar-DZ" sz="3200" b="1" dirty="0" smtClean="0">
                <a:latin typeface="Calibri" panose="020F0502020204030204" pitchFamily="34" charset="0"/>
                <a:cs typeface="Calibri" panose="020F0502020204030204" pitchFamily="34" charset="0"/>
              </a:rPr>
              <a:t>الظروف </a:t>
            </a:r>
          </a:p>
          <a:p>
            <a:pPr algn="ctr"/>
            <a:r>
              <a:rPr lang="ar-DZ" sz="3200" b="1" dirty="0" smtClean="0">
                <a:latin typeface="Calibri" panose="020F0502020204030204" pitchFamily="34" charset="0"/>
                <a:cs typeface="Calibri" panose="020F0502020204030204" pitchFamily="34" charset="0"/>
              </a:rPr>
              <a:t>الطارئة </a:t>
            </a:r>
          </a:p>
          <a:p>
            <a:pPr algn="ctr"/>
            <a:r>
              <a:rPr lang="ar-DZ" sz="3200" b="1" dirty="0" smtClean="0">
                <a:latin typeface="Calibri" panose="020F0502020204030204" pitchFamily="34" charset="0"/>
                <a:cs typeface="Calibri" panose="020F0502020204030204" pitchFamily="34" charset="0"/>
              </a:rPr>
              <a:t>أو القاهرة</a:t>
            </a:r>
            <a:endParaRPr lang="fr-FR" sz="32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05186586"/>
      </p:ext>
    </p:extLst>
  </p:cSld>
  <p:clrMapOvr>
    <a:masterClrMapping/>
  </p:clrMapOvr>
  <mc:AlternateContent xmlns:mc="http://schemas.openxmlformats.org/markup-compatibility/2006" xmlns:p14="http://schemas.microsoft.com/office/powerpoint/2010/main">
    <mc:Choice Requires="p14">
      <p:transition spd="slow" p14:dur="4000" advTm="45596">
        <p14:vortex/>
      </p:transition>
    </mc:Choice>
    <mc:Fallback xmlns="">
      <p:transition spd="slow" advTm="455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1000" fill="hold"/>
                                        <p:tgtEl>
                                          <p:spTgt spid="128"/>
                                        </p:tgtEl>
                                        <p:attrNameLst>
                                          <p:attrName>ppt_w</p:attrName>
                                        </p:attrNameLst>
                                      </p:cBhvr>
                                      <p:tavLst>
                                        <p:tav tm="0">
                                          <p:val>
                                            <p:fltVal val="0"/>
                                          </p:val>
                                        </p:tav>
                                        <p:tav tm="100000">
                                          <p:val>
                                            <p:strVal val="#ppt_w"/>
                                          </p:val>
                                        </p:tav>
                                      </p:tavLst>
                                    </p:anim>
                                    <p:anim calcmode="lin" valueType="num">
                                      <p:cBhvr>
                                        <p:cTn id="8" dur="1000" fill="hold"/>
                                        <p:tgtEl>
                                          <p:spTgt spid="128"/>
                                        </p:tgtEl>
                                        <p:attrNameLst>
                                          <p:attrName>ppt_h</p:attrName>
                                        </p:attrNameLst>
                                      </p:cBhvr>
                                      <p:tavLst>
                                        <p:tav tm="0">
                                          <p:val>
                                            <p:fltVal val="0"/>
                                          </p:val>
                                        </p:tav>
                                        <p:tav tm="100000">
                                          <p:val>
                                            <p:strVal val="#ppt_h"/>
                                          </p:val>
                                        </p:tav>
                                      </p:tavLst>
                                    </p:anim>
                                    <p:anim calcmode="lin" valueType="num">
                                      <p:cBhvr>
                                        <p:cTn id="9" dur="1000" fill="hold"/>
                                        <p:tgtEl>
                                          <p:spTgt spid="128"/>
                                        </p:tgtEl>
                                        <p:attrNameLst>
                                          <p:attrName>style.rotation</p:attrName>
                                        </p:attrNameLst>
                                      </p:cBhvr>
                                      <p:tavLst>
                                        <p:tav tm="0">
                                          <p:val>
                                            <p:fltVal val="90"/>
                                          </p:val>
                                        </p:tav>
                                        <p:tav tm="100000">
                                          <p:val>
                                            <p:fltVal val="0"/>
                                          </p:val>
                                        </p:tav>
                                      </p:tavLst>
                                    </p:anim>
                                    <p:animEffect transition="in" filter="fade">
                                      <p:cBhvr>
                                        <p:cTn id="10" dur="10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wipe(left)">
                                      <p:cBhvr>
                                        <p:cTn id="15" dur="75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wipe(left)">
                                      <p:cBhvr>
                                        <p:cTn id="20" dur="750"/>
                                        <p:tgtEl>
                                          <p:spTgt spid="1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right)">
                                      <p:cBhvr>
                                        <p:cTn id="25" dur="75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wipe(down)">
                                      <p:cBhvr>
                                        <p:cTn id="30" dur="750"/>
                                        <p:tgtEl>
                                          <p:spTgt spid="1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1000" fill="hold"/>
                                        <p:tgtEl>
                                          <p:spTgt spid="44"/>
                                        </p:tgtEl>
                                        <p:attrNameLst>
                                          <p:attrName>ppt_w</p:attrName>
                                        </p:attrNameLst>
                                      </p:cBhvr>
                                      <p:tavLst>
                                        <p:tav tm="0">
                                          <p:val>
                                            <p:fltVal val="0"/>
                                          </p:val>
                                        </p:tav>
                                        <p:tav tm="100000">
                                          <p:val>
                                            <p:strVal val="#ppt_w"/>
                                          </p:val>
                                        </p:tav>
                                      </p:tavLst>
                                    </p:anim>
                                    <p:anim calcmode="lin" valueType="num">
                                      <p:cBhvr>
                                        <p:cTn id="36" dur="1000" fill="hold"/>
                                        <p:tgtEl>
                                          <p:spTgt spid="44"/>
                                        </p:tgtEl>
                                        <p:attrNameLst>
                                          <p:attrName>ppt_h</p:attrName>
                                        </p:attrNameLst>
                                      </p:cBhvr>
                                      <p:tavLst>
                                        <p:tav tm="0">
                                          <p:val>
                                            <p:fltVal val="0"/>
                                          </p:val>
                                        </p:tav>
                                        <p:tav tm="100000">
                                          <p:val>
                                            <p:strVal val="#ppt_h"/>
                                          </p:val>
                                        </p:tav>
                                      </p:tavLst>
                                    </p:anim>
                                    <p:anim calcmode="lin" valueType="num">
                                      <p:cBhvr>
                                        <p:cTn id="37" dur="1000" fill="hold"/>
                                        <p:tgtEl>
                                          <p:spTgt spid="44"/>
                                        </p:tgtEl>
                                        <p:attrNameLst>
                                          <p:attrName>style.rotation</p:attrName>
                                        </p:attrNameLst>
                                      </p:cBhvr>
                                      <p:tavLst>
                                        <p:tav tm="0">
                                          <p:val>
                                            <p:fltVal val="90"/>
                                          </p:val>
                                        </p:tav>
                                        <p:tav tm="100000">
                                          <p:val>
                                            <p:fltVal val="0"/>
                                          </p:val>
                                        </p:tav>
                                      </p:tavLst>
                                    </p:anim>
                                    <p:animEffect transition="in" filter="fade">
                                      <p:cBhvr>
                                        <p:cTn id="3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878286"/>
          </a:xfrm>
        </p:spPr>
        <p:txBody>
          <a:bodyPr/>
          <a:lstStyle/>
          <a:p>
            <a:r>
              <a:rPr lang="ar-DZ" dirty="0" smtClean="0"/>
              <a:t/>
            </a:r>
            <a:br>
              <a:rPr lang="ar-DZ" dirty="0" smtClean="0"/>
            </a:br>
            <a:r>
              <a:rPr lang="ar-DZ" dirty="0"/>
              <a:t/>
            </a:r>
            <a:br>
              <a:rPr lang="ar-DZ" dirty="0"/>
            </a:br>
            <a:r>
              <a:rPr lang="ar-DZ" dirty="0" smtClean="0"/>
              <a:t/>
            </a:r>
            <a:br>
              <a:rPr lang="ar-DZ" dirty="0" smtClean="0"/>
            </a:br>
            <a:endParaRPr lang="fr-FR" dirty="0"/>
          </a:p>
        </p:txBody>
      </p:sp>
      <p:grpSp>
        <p:nvGrpSpPr>
          <p:cNvPr id="23" name="Google Shape;1112;p47"/>
          <p:cNvGrpSpPr/>
          <p:nvPr/>
        </p:nvGrpSpPr>
        <p:grpSpPr>
          <a:xfrm>
            <a:off x="1087697" y="359230"/>
            <a:ext cx="7903905" cy="3592284"/>
            <a:chOff x="8088057" y="5666924"/>
            <a:chExt cx="504407" cy="592054"/>
          </a:xfrm>
        </p:grpSpPr>
        <p:grpSp>
          <p:nvGrpSpPr>
            <p:cNvPr id="24" name="Google Shape;1113;p47"/>
            <p:cNvGrpSpPr/>
            <p:nvPr/>
          </p:nvGrpSpPr>
          <p:grpSpPr>
            <a:xfrm>
              <a:off x="8095060" y="5969027"/>
              <a:ext cx="497404" cy="289951"/>
              <a:chOff x="8095060" y="5969027"/>
              <a:chExt cx="497404" cy="289951"/>
            </a:xfrm>
          </p:grpSpPr>
          <p:sp>
            <p:nvSpPr>
              <p:cNvPr id="37" name="Google Shape;1114;p47"/>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8" name="Google Shape;1115;p47"/>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9" name="Google Shape;1116;p47"/>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4" name="Google Shape;1118;p47"/>
            <p:cNvSpPr/>
            <p:nvPr/>
          </p:nvSpPr>
          <p:spPr>
            <a:xfrm>
              <a:off x="8088057" y="5964546"/>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nvGrpSpPr>
            <p:cNvPr id="26" name="Google Shape;1121;p47"/>
            <p:cNvGrpSpPr/>
            <p:nvPr/>
          </p:nvGrpSpPr>
          <p:grpSpPr>
            <a:xfrm>
              <a:off x="8095060" y="5765998"/>
              <a:ext cx="497404" cy="289312"/>
              <a:chOff x="8095060" y="5765998"/>
              <a:chExt cx="497404" cy="289312"/>
            </a:xfrm>
          </p:grpSpPr>
          <p:sp>
            <p:nvSpPr>
              <p:cNvPr id="31" name="Google Shape;1122;p47"/>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32" name="Google Shape;1123;p47"/>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124;p47"/>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7" name="Google Shape;1125;p47"/>
            <p:cNvGrpSpPr/>
            <p:nvPr/>
          </p:nvGrpSpPr>
          <p:grpSpPr>
            <a:xfrm>
              <a:off x="8090255" y="5666924"/>
              <a:ext cx="497402" cy="219228"/>
              <a:chOff x="8090255" y="5666924"/>
              <a:chExt cx="497402" cy="219228"/>
            </a:xfrm>
          </p:grpSpPr>
          <p:sp>
            <p:nvSpPr>
              <p:cNvPr id="28" name="Google Shape;1126;p47"/>
              <p:cNvSpPr/>
              <p:nvPr/>
            </p:nvSpPr>
            <p:spPr>
              <a:xfrm>
                <a:off x="8090255" y="5666924"/>
                <a:ext cx="497402" cy="171437"/>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ar-DZ" sz="1400" b="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lang="ar-DZ" sz="1400" b="1" i="0" u="none" strike="noStrike" cap="none"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ar-DZ" sz="2400" b="1" i="0" u="none" strike="noStrike" cap="none" dirty="0" smtClean="0">
                    <a:solidFill>
                      <a:schemeClr val="dk1"/>
                    </a:solidFill>
                    <a:latin typeface="Calibri"/>
                    <a:ea typeface="Calibri"/>
                    <a:cs typeface="Calibri"/>
                    <a:sym typeface="Calibri"/>
                  </a:rPr>
                  <a:t>تسليم المصنوع والتصرف فيه</a:t>
                </a:r>
                <a:endParaRPr sz="2400" b="1" i="0" u="none" strike="noStrike" cap="none" dirty="0">
                  <a:solidFill>
                    <a:schemeClr val="dk1"/>
                  </a:solidFill>
                  <a:latin typeface="Calibri"/>
                  <a:ea typeface="Calibri"/>
                  <a:cs typeface="Calibri"/>
                  <a:sym typeface="Calibri"/>
                </a:endParaRPr>
              </a:p>
            </p:txBody>
          </p:sp>
          <p:sp>
            <p:nvSpPr>
              <p:cNvPr id="29" name="Google Shape;1127;p47"/>
              <p:cNvSpPr/>
              <p:nvPr/>
            </p:nvSpPr>
            <p:spPr>
              <a:xfrm>
                <a:off x="8095058" y="5747037"/>
                <a:ext cx="249399" cy="130880"/>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128;p47"/>
              <p:cNvSpPr/>
              <p:nvPr/>
            </p:nvSpPr>
            <p:spPr>
              <a:xfrm>
                <a:off x="8343761" y="5724881"/>
                <a:ext cx="236893" cy="161271"/>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40" name="ZoneTexte 39"/>
          <p:cNvSpPr txBox="1"/>
          <p:nvPr/>
        </p:nvSpPr>
        <p:spPr>
          <a:xfrm>
            <a:off x="2710091" y="1509822"/>
            <a:ext cx="4659086" cy="1231106"/>
          </a:xfrm>
          <a:prstGeom prst="rect">
            <a:avLst/>
          </a:prstGeom>
          <a:noFill/>
        </p:spPr>
        <p:txBody>
          <a:bodyPr wrap="square" rtlCol="0">
            <a:spAutoFit/>
          </a:bodyPr>
          <a:lstStyle/>
          <a:p>
            <a:pPr algn="ctr"/>
            <a:r>
              <a:rPr lang="ar-DZ" sz="1400" b="1" dirty="0" smtClean="0">
                <a:latin typeface="Arial" panose="020B0604020202020204" pitchFamily="34" charset="0"/>
                <a:cs typeface="Arial" panose="020B0604020202020204" pitchFamily="34" charset="0"/>
              </a:rPr>
              <a:t>تبرأ ذمة الصانع</a:t>
            </a:r>
          </a:p>
          <a:p>
            <a:pPr algn="ctr"/>
            <a:r>
              <a:rPr lang="ar-DZ" sz="1400" b="1" dirty="0" smtClean="0">
                <a:latin typeface="Arial" panose="020B0604020202020204" pitchFamily="34" charset="0"/>
                <a:cs typeface="Arial" panose="020B0604020202020204" pitchFamily="34" charset="0"/>
              </a:rPr>
              <a:t>بتسليم المصنوع إلى المستصنع </a:t>
            </a:r>
          </a:p>
          <a:p>
            <a:pPr algn="ctr"/>
            <a:r>
              <a:rPr lang="ar-DZ" sz="1400" b="1" dirty="0" smtClean="0">
                <a:latin typeface="Arial" panose="020B0604020202020204" pitchFamily="34" charset="0"/>
                <a:cs typeface="Arial" panose="020B0604020202020204" pitchFamily="34" charset="0"/>
              </a:rPr>
              <a:t>تمكينه منه</a:t>
            </a:r>
          </a:p>
          <a:p>
            <a:pPr algn="ctr"/>
            <a:r>
              <a:rPr lang="ar-DZ" sz="1400" b="1" dirty="0" smtClean="0">
                <a:latin typeface="Arial" panose="020B0604020202020204" pitchFamily="34" charset="0"/>
                <a:cs typeface="Arial" panose="020B0604020202020204" pitchFamily="34" charset="0"/>
              </a:rPr>
              <a:t>تسليمه إلى من يحدده</a:t>
            </a:r>
          </a:p>
          <a:p>
            <a:pPr algn="ctr"/>
            <a:endParaRPr lang="fr-FR" sz="1600" b="1" dirty="0">
              <a:latin typeface="Arial" panose="020B0604020202020204" pitchFamily="34" charset="0"/>
              <a:cs typeface="Arial" panose="020B0604020202020204" pitchFamily="34" charset="0"/>
            </a:endParaRPr>
          </a:p>
        </p:txBody>
      </p:sp>
      <p:sp>
        <p:nvSpPr>
          <p:cNvPr id="41" name="ZoneTexte 40"/>
          <p:cNvSpPr txBox="1"/>
          <p:nvPr/>
        </p:nvSpPr>
        <p:spPr>
          <a:xfrm>
            <a:off x="1900205" y="2486979"/>
            <a:ext cx="5606142" cy="1169551"/>
          </a:xfrm>
          <a:prstGeom prst="rect">
            <a:avLst/>
          </a:prstGeom>
          <a:noFill/>
        </p:spPr>
        <p:txBody>
          <a:bodyPr wrap="square" rtlCol="0">
            <a:spAutoFit/>
          </a:bodyPr>
          <a:lstStyle/>
          <a:p>
            <a:pPr algn="r" rtl="1"/>
            <a:r>
              <a:rPr lang="ar-DZ" sz="1400" b="1" dirty="0" smtClean="0">
                <a:latin typeface="Arial" panose="020B0604020202020204" pitchFamily="34" charset="0"/>
                <a:cs typeface="Arial" panose="020B0604020202020204" pitchFamily="34" charset="0"/>
              </a:rPr>
              <a:t>حالات التسليم :</a:t>
            </a:r>
          </a:p>
          <a:p>
            <a:pPr algn="r" rtl="1"/>
            <a:r>
              <a:rPr lang="ar-DZ" sz="1400" b="1" dirty="0" smtClean="0">
                <a:latin typeface="Arial" panose="020B0604020202020204" pitchFamily="34" charset="0"/>
                <a:cs typeface="Arial" panose="020B0604020202020204" pitchFamily="34" charset="0"/>
              </a:rPr>
              <a:t>-إذا كان المصنوع غير مطابق للمواصفات فأنه يحق للمستصنع (أن يرفضه ،أن يقبله بحاله، أن يتصالحا على القبول ولو مع الحط من الثمن),</a:t>
            </a:r>
          </a:p>
          <a:p>
            <a:pPr algn="r" rtl="1"/>
            <a:r>
              <a:rPr lang="ar-DZ" sz="1400" b="1" dirty="0" smtClean="0">
                <a:latin typeface="Arial" panose="020B0604020202020204" pitchFamily="34" charset="0"/>
                <a:cs typeface="Arial" panose="020B0604020202020204" pitchFamily="34" charset="0"/>
              </a:rPr>
              <a:t>-إذا عرض الصانع التسليم بصفة أجود لزم المستصنع قبوله ,</a:t>
            </a:r>
          </a:p>
          <a:p>
            <a:pPr algn="r" rtl="1"/>
            <a:endParaRPr lang="ar-DZ" sz="1400" b="1" dirty="0" smtClean="0">
              <a:latin typeface="Arial" panose="020B0604020202020204" pitchFamily="34" charset="0"/>
              <a:cs typeface="Arial" panose="020B0604020202020204" pitchFamily="34" charset="0"/>
            </a:endParaRPr>
          </a:p>
        </p:txBody>
      </p:sp>
      <p:grpSp>
        <p:nvGrpSpPr>
          <p:cNvPr id="42" name="Google Shape;1112;p47"/>
          <p:cNvGrpSpPr/>
          <p:nvPr/>
        </p:nvGrpSpPr>
        <p:grpSpPr>
          <a:xfrm>
            <a:off x="1273629" y="3920924"/>
            <a:ext cx="7642649" cy="2975591"/>
            <a:chOff x="8095060" y="5747538"/>
            <a:chExt cx="497404" cy="544841"/>
          </a:xfrm>
        </p:grpSpPr>
        <p:grpSp>
          <p:nvGrpSpPr>
            <p:cNvPr id="43" name="Google Shape;1113;p47"/>
            <p:cNvGrpSpPr/>
            <p:nvPr/>
          </p:nvGrpSpPr>
          <p:grpSpPr>
            <a:xfrm>
              <a:off x="8095060" y="6009085"/>
              <a:ext cx="497403" cy="283294"/>
              <a:chOff x="8095060" y="6009085"/>
              <a:chExt cx="497403" cy="283294"/>
            </a:xfrm>
          </p:grpSpPr>
          <p:sp>
            <p:nvSpPr>
              <p:cNvPr id="56" name="Google Shape;1114;p47"/>
              <p:cNvSpPr/>
              <p:nvPr/>
            </p:nvSpPr>
            <p:spPr>
              <a:xfrm>
                <a:off x="8095060" y="6009085"/>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7" name="Google Shape;1115;p47"/>
              <p:cNvSpPr/>
              <p:nvPr/>
            </p:nvSpPr>
            <p:spPr>
              <a:xfrm>
                <a:off x="8096319" y="6125238"/>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8" name="Google Shape;1116;p47"/>
              <p:cNvSpPr/>
              <p:nvPr/>
            </p:nvSpPr>
            <p:spPr>
              <a:xfrm>
                <a:off x="8343762" y="6125993"/>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4" name="Google Shape;1117;p47"/>
            <p:cNvGrpSpPr/>
            <p:nvPr/>
          </p:nvGrpSpPr>
          <p:grpSpPr>
            <a:xfrm>
              <a:off x="8095060" y="5867832"/>
              <a:ext cx="497404" cy="289312"/>
              <a:chOff x="8095060" y="5867832"/>
              <a:chExt cx="497404" cy="289312"/>
            </a:xfrm>
          </p:grpSpPr>
          <p:sp>
            <p:nvSpPr>
              <p:cNvPr id="53" name="Google Shape;1118;p47"/>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4" name="Google Shape;1119;p47"/>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5" name="Google Shape;1120;p47"/>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45" name="Google Shape;1121;p47"/>
            <p:cNvGrpSpPr/>
            <p:nvPr/>
          </p:nvGrpSpPr>
          <p:grpSpPr>
            <a:xfrm>
              <a:off x="8095060" y="5747538"/>
              <a:ext cx="497402" cy="231893"/>
              <a:chOff x="8095060" y="5747538"/>
              <a:chExt cx="497402" cy="231893"/>
            </a:xfrm>
          </p:grpSpPr>
          <p:sp>
            <p:nvSpPr>
              <p:cNvPr id="50" name="Google Shape;1122;p47"/>
              <p:cNvSpPr/>
              <p:nvPr/>
            </p:nvSpPr>
            <p:spPr>
              <a:xfrm>
                <a:off x="8095060" y="5747538"/>
                <a:ext cx="497402" cy="183341"/>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1" name="Google Shape;1123;p47"/>
              <p:cNvSpPr/>
              <p:nvPr/>
            </p:nvSpPr>
            <p:spPr>
              <a:xfrm>
                <a:off x="8098698" y="5813684"/>
                <a:ext cx="243943"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2" name="Google Shape;1124;p47"/>
              <p:cNvSpPr/>
              <p:nvPr/>
            </p:nvSpPr>
            <p:spPr>
              <a:xfrm>
                <a:off x="8341521" y="5811616"/>
                <a:ext cx="2438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59" name="ZoneTexte 58"/>
          <p:cNvSpPr txBox="1"/>
          <p:nvPr/>
        </p:nvSpPr>
        <p:spPr>
          <a:xfrm>
            <a:off x="3602843" y="4379682"/>
            <a:ext cx="3341914" cy="338554"/>
          </a:xfrm>
          <a:prstGeom prst="rect">
            <a:avLst/>
          </a:prstGeom>
          <a:noFill/>
        </p:spPr>
        <p:txBody>
          <a:bodyPr wrap="square" rtlCol="0">
            <a:spAutoFit/>
          </a:bodyPr>
          <a:lstStyle/>
          <a:p>
            <a:pPr algn="ctr"/>
            <a:r>
              <a:rPr lang="ar-DZ" sz="1600" b="1" dirty="0" smtClean="0">
                <a:latin typeface="Arial" panose="020B0604020202020204" pitchFamily="34" charset="0"/>
                <a:cs typeface="Arial" panose="020B0604020202020204" pitchFamily="34" charset="0"/>
              </a:rPr>
              <a:t>يجوز أن يكون التسليم بطريقة القبض الحكمي</a:t>
            </a:r>
            <a:endParaRPr lang="fr-FR" sz="1600" b="1" dirty="0">
              <a:latin typeface="Arial" panose="020B0604020202020204" pitchFamily="34" charset="0"/>
              <a:cs typeface="Arial" panose="020B0604020202020204" pitchFamily="34" charset="0"/>
            </a:endParaRPr>
          </a:p>
        </p:txBody>
      </p:sp>
      <p:sp>
        <p:nvSpPr>
          <p:cNvPr id="60" name="ZoneTexte 59"/>
          <p:cNvSpPr txBox="1"/>
          <p:nvPr/>
        </p:nvSpPr>
        <p:spPr>
          <a:xfrm>
            <a:off x="1363461" y="5058705"/>
            <a:ext cx="6553200" cy="738664"/>
          </a:xfrm>
          <a:prstGeom prst="rect">
            <a:avLst/>
          </a:prstGeom>
          <a:noFill/>
        </p:spPr>
        <p:txBody>
          <a:bodyPr wrap="square" rtlCol="0">
            <a:spAutoFit/>
          </a:bodyPr>
          <a:lstStyle/>
          <a:p>
            <a:pPr algn="r" rtl="1"/>
            <a:r>
              <a:rPr lang="ar-DZ" sz="1400" b="1" dirty="0" smtClean="0">
                <a:latin typeface="Arial" panose="020B0604020202020204" pitchFamily="34" charset="0"/>
                <a:cs typeface="Arial" panose="020B0604020202020204" pitchFamily="34" charset="0"/>
              </a:rPr>
              <a:t>إذا امتنع المستصنع عن قبض المصنوع بدون حق بعد تمكينه من القبض يكون:</a:t>
            </a:r>
          </a:p>
          <a:p>
            <a:pPr algn="r" rtl="1"/>
            <a:r>
              <a:rPr lang="ar-DZ" sz="1400" b="1" dirty="0" smtClean="0">
                <a:latin typeface="Arial" panose="020B0604020202020204" pitchFamily="34" charset="0"/>
                <a:cs typeface="Arial" panose="020B0604020202020204" pitchFamily="34" charset="0"/>
              </a:rPr>
              <a:t>-يكون أمانة في يد الصانع,</a:t>
            </a:r>
          </a:p>
          <a:p>
            <a:pPr algn="r" rtl="1"/>
            <a:r>
              <a:rPr lang="ar-DZ" sz="1400" b="1" dirty="0" smtClean="0">
                <a:latin typeface="Arial" panose="020B0604020202020204" pitchFamily="34" charset="0"/>
                <a:cs typeface="Arial" panose="020B0604020202020204" pitchFamily="34" charset="0"/>
              </a:rPr>
              <a:t>-يتحمل المستصنع تكلفة حفظه,</a:t>
            </a:r>
            <a:endParaRPr lang="fr-FR" sz="1400" b="1" dirty="0">
              <a:latin typeface="Arial" panose="020B0604020202020204" pitchFamily="34" charset="0"/>
              <a:cs typeface="Arial" panose="020B0604020202020204" pitchFamily="34" charset="0"/>
            </a:endParaRPr>
          </a:p>
        </p:txBody>
      </p:sp>
      <p:sp>
        <p:nvSpPr>
          <p:cNvPr id="61" name="ZoneTexte 60"/>
          <p:cNvSpPr txBox="1"/>
          <p:nvPr/>
        </p:nvSpPr>
        <p:spPr>
          <a:xfrm>
            <a:off x="2242456" y="6047387"/>
            <a:ext cx="5595257" cy="523220"/>
          </a:xfrm>
          <a:prstGeom prst="rect">
            <a:avLst/>
          </a:prstGeom>
          <a:noFill/>
        </p:spPr>
        <p:txBody>
          <a:bodyPr wrap="square" rtlCol="0">
            <a:spAutoFit/>
          </a:bodyPr>
          <a:lstStyle/>
          <a:p>
            <a:pPr algn="r" rtl="1"/>
            <a:r>
              <a:rPr lang="ar-DZ" sz="1400" b="1" dirty="0" smtClean="0">
                <a:latin typeface="Arial" panose="020B0604020202020204" pitchFamily="34" charset="0"/>
                <a:cs typeface="Arial" panose="020B0604020202020204" pitchFamily="34" charset="0"/>
              </a:rPr>
              <a:t>يجوز النص في عقد الاستصناع على توكيل المستصنع للصانع بيعه إذا تأخر المستصنع عن  تسلمه بمدة معينة: (ويرد الزيادة إليه إن وجدت ، يرجع عليه بالنقص إن وجد)</a:t>
            </a: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859930"/>
      </p:ext>
    </p:extLst>
  </p:cSld>
  <p:clrMapOvr>
    <a:masterClrMapping/>
  </p:clrMapOvr>
  <p:transition spd="slow" advTm="57155">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شكل حر: شكل 40">
            <a:extLst>
              <a:ext uri="{FF2B5EF4-FFF2-40B4-BE49-F238E27FC236}">
                <a16:creationId xmlns="" xmlns:a16="http://schemas.microsoft.com/office/drawing/2014/main" id="{D504590D-83CD-47A7-83BE-572ABA749F98}"/>
              </a:ext>
            </a:extLst>
          </p:cNvPr>
          <p:cNvSpPr/>
          <p:nvPr/>
        </p:nvSpPr>
        <p:spPr>
          <a:xfrm>
            <a:off x="4146620" y="2363831"/>
            <a:ext cx="3838470" cy="1472082"/>
          </a:xfrm>
          <a:custGeom>
            <a:avLst/>
            <a:gdLst>
              <a:gd name="connsiteX0" fmla="*/ 0 w 3838470"/>
              <a:gd name="connsiteY0" fmla="*/ 0 h 1472082"/>
              <a:gd name="connsiteX1" fmla="*/ 3838470 w 3838470"/>
              <a:gd name="connsiteY1" fmla="*/ 0 h 1472082"/>
              <a:gd name="connsiteX2" fmla="*/ 3838470 w 3838470"/>
              <a:gd name="connsiteY2" fmla="*/ 1 h 1472082"/>
              <a:gd name="connsiteX3" fmla="*/ 2366389 w 3838470"/>
              <a:gd name="connsiteY3" fmla="*/ 1472082 h 1472082"/>
              <a:gd name="connsiteX4" fmla="*/ 1420166 w 3838470"/>
              <a:gd name="connsiteY4" fmla="*/ 1472082 h 1472082"/>
              <a:gd name="connsiteX5" fmla="*/ 0 w 3838470"/>
              <a:gd name="connsiteY5" fmla="*/ 1 h 14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470" h="1472082">
                <a:moveTo>
                  <a:pt x="0" y="0"/>
                </a:moveTo>
                <a:lnTo>
                  <a:pt x="3838470" y="0"/>
                </a:lnTo>
                <a:lnTo>
                  <a:pt x="3838470" y="1"/>
                </a:lnTo>
                <a:lnTo>
                  <a:pt x="2366389" y="1472082"/>
                </a:lnTo>
                <a:lnTo>
                  <a:pt x="1420166" y="1472082"/>
                </a:lnTo>
                <a:lnTo>
                  <a:pt x="0" y="1"/>
                </a:lnTo>
                <a:close/>
              </a:path>
            </a:pathLst>
          </a:custGeom>
          <a:solidFill>
            <a:srgbClr val="0048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4" name="شكل حر: شكل 33">
            <a:extLst>
              <a:ext uri="{FF2B5EF4-FFF2-40B4-BE49-F238E27FC236}">
                <a16:creationId xmlns="" xmlns:a16="http://schemas.microsoft.com/office/drawing/2014/main" id="{B1AACBBE-9356-4870-8B5D-B7C6D09D9A63}"/>
              </a:ext>
            </a:extLst>
          </p:cNvPr>
          <p:cNvSpPr/>
          <p:nvPr/>
        </p:nvSpPr>
        <p:spPr>
          <a:xfrm>
            <a:off x="-100485" y="2496851"/>
            <a:ext cx="5568463" cy="1472082"/>
          </a:xfrm>
          <a:custGeom>
            <a:avLst/>
            <a:gdLst>
              <a:gd name="connsiteX0" fmla="*/ 5568462 w 5568463"/>
              <a:gd name="connsiteY0" fmla="*/ 0 h 1472082"/>
              <a:gd name="connsiteX1" fmla="*/ 5568463 w 5568463"/>
              <a:gd name="connsiteY1" fmla="*/ 0 h 1472082"/>
              <a:gd name="connsiteX2" fmla="*/ 5568463 w 5568463"/>
              <a:gd name="connsiteY2" fmla="*/ 1472082 h 1472082"/>
              <a:gd name="connsiteX3" fmla="*/ 5568462 w 5568463"/>
              <a:gd name="connsiteY3" fmla="*/ 1472082 h 1472082"/>
              <a:gd name="connsiteX4" fmla="*/ 0 w 5568463"/>
              <a:gd name="connsiteY4" fmla="*/ 0 h 1472082"/>
              <a:gd name="connsiteX5" fmla="*/ 3838471 w 5568463"/>
              <a:gd name="connsiteY5" fmla="*/ 0 h 1472082"/>
              <a:gd name="connsiteX6" fmla="*/ 5568462 w 5568463"/>
              <a:gd name="connsiteY6" fmla="*/ 1472082 h 1472082"/>
              <a:gd name="connsiteX7" fmla="*/ 0 w 5568463"/>
              <a:gd name="connsiteY7" fmla="*/ 0 h 14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8463" h="1472082">
                <a:moveTo>
                  <a:pt x="5568462" y="0"/>
                </a:moveTo>
                <a:lnTo>
                  <a:pt x="5568463" y="0"/>
                </a:lnTo>
                <a:lnTo>
                  <a:pt x="5568463" y="1472082"/>
                </a:lnTo>
                <a:lnTo>
                  <a:pt x="5568462" y="1472082"/>
                </a:lnTo>
                <a:close/>
                <a:moveTo>
                  <a:pt x="0" y="0"/>
                </a:moveTo>
                <a:lnTo>
                  <a:pt x="3838471" y="0"/>
                </a:lnTo>
                <a:lnTo>
                  <a:pt x="5568462" y="1472082"/>
                </a:lnTo>
                <a:lnTo>
                  <a:pt x="0" y="0"/>
                </a:lnTo>
                <a:close/>
              </a:path>
            </a:pathLst>
          </a:custGeom>
          <a:solidFill>
            <a:srgbClr val="9A00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5" name="شكل حر: شكل 34">
            <a:extLst>
              <a:ext uri="{FF2B5EF4-FFF2-40B4-BE49-F238E27FC236}">
                <a16:creationId xmlns="" xmlns:a16="http://schemas.microsoft.com/office/drawing/2014/main" id="{46894BBB-256B-4086-9174-A9F6773F34B1}"/>
              </a:ext>
            </a:extLst>
          </p:cNvPr>
          <p:cNvSpPr/>
          <p:nvPr/>
        </p:nvSpPr>
        <p:spPr>
          <a:xfrm flipH="1">
            <a:off x="6563246" y="2435512"/>
            <a:ext cx="5568463" cy="1472082"/>
          </a:xfrm>
          <a:custGeom>
            <a:avLst/>
            <a:gdLst>
              <a:gd name="connsiteX0" fmla="*/ 5568462 w 5568463"/>
              <a:gd name="connsiteY0" fmla="*/ 0 h 1472082"/>
              <a:gd name="connsiteX1" fmla="*/ 5568463 w 5568463"/>
              <a:gd name="connsiteY1" fmla="*/ 0 h 1472082"/>
              <a:gd name="connsiteX2" fmla="*/ 5568463 w 5568463"/>
              <a:gd name="connsiteY2" fmla="*/ 1472082 h 1472082"/>
              <a:gd name="connsiteX3" fmla="*/ 5568462 w 5568463"/>
              <a:gd name="connsiteY3" fmla="*/ 1472082 h 1472082"/>
              <a:gd name="connsiteX4" fmla="*/ 0 w 5568463"/>
              <a:gd name="connsiteY4" fmla="*/ 0 h 1472082"/>
              <a:gd name="connsiteX5" fmla="*/ 3838471 w 5568463"/>
              <a:gd name="connsiteY5" fmla="*/ 0 h 1472082"/>
              <a:gd name="connsiteX6" fmla="*/ 5568462 w 5568463"/>
              <a:gd name="connsiteY6" fmla="*/ 1472082 h 1472082"/>
              <a:gd name="connsiteX7" fmla="*/ 0 w 5568463"/>
              <a:gd name="connsiteY7" fmla="*/ 0 h 14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8463" h="1472082">
                <a:moveTo>
                  <a:pt x="5568462" y="0"/>
                </a:moveTo>
                <a:lnTo>
                  <a:pt x="5568463" y="0"/>
                </a:lnTo>
                <a:lnTo>
                  <a:pt x="5568463" y="1472082"/>
                </a:lnTo>
                <a:lnTo>
                  <a:pt x="5568462" y="1472082"/>
                </a:lnTo>
                <a:close/>
                <a:moveTo>
                  <a:pt x="0" y="0"/>
                </a:moveTo>
                <a:lnTo>
                  <a:pt x="3838471" y="0"/>
                </a:lnTo>
                <a:lnTo>
                  <a:pt x="5568462" y="1472082"/>
                </a:lnTo>
                <a:lnTo>
                  <a:pt x="0" y="0"/>
                </a:lnTo>
                <a:close/>
              </a:path>
            </a:pathLst>
          </a:custGeom>
          <a:solidFill>
            <a:srgbClr val="000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1" name="شكل بيضاوي 50">
            <a:extLst>
              <a:ext uri="{FF2B5EF4-FFF2-40B4-BE49-F238E27FC236}">
                <a16:creationId xmlns="" xmlns:a16="http://schemas.microsoft.com/office/drawing/2014/main" id="{72E8EA59-141C-4336-AA7A-1D4ACB90C14E}"/>
              </a:ext>
            </a:extLst>
          </p:cNvPr>
          <p:cNvSpPr/>
          <p:nvPr/>
        </p:nvSpPr>
        <p:spPr>
          <a:xfrm>
            <a:off x="5235191" y="4472771"/>
            <a:ext cx="1708220" cy="400679"/>
          </a:xfrm>
          <a:prstGeom prst="ellipse">
            <a:avLst/>
          </a:prstGeom>
          <a:solidFill>
            <a:schemeClr val="tx1">
              <a:alpha val="3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4" name="مجموعة 83">
            <a:extLst>
              <a:ext uri="{FF2B5EF4-FFF2-40B4-BE49-F238E27FC236}">
                <a16:creationId xmlns="" xmlns:a16="http://schemas.microsoft.com/office/drawing/2014/main" id="{7D4E3344-EBDC-406A-88D7-800985619000}"/>
              </a:ext>
            </a:extLst>
          </p:cNvPr>
          <p:cNvGrpSpPr/>
          <p:nvPr/>
        </p:nvGrpSpPr>
        <p:grpSpPr>
          <a:xfrm>
            <a:off x="4864241" y="3813415"/>
            <a:ext cx="2431700" cy="2431700"/>
            <a:chOff x="4875127" y="2213150"/>
            <a:chExt cx="2431700" cy="2431700"/>
          </a:xfrm>
        </p:grpSpPr>
        <p:sp>
          <p:nvSpPr>
            <p:cNvPr id="50" name="شكل بيضاوي 49">
              <a:extLst>
                <a:ext uri="{FF2B5EF4-FFF2-40B4-BE49-F238E27FC236}">
                  <a16:creationId xmlns="" xmlns:a16="http://schemas.microsoft.com/office/drawing/2014/main" id="{F521753F-2A5A-4BE5-B96E-7A192EDBF44B}"/>
                </a:ext>
              </a:extLst>
            </p:cNvPr>
            <p:cNvSpPr/>
            <p:nvPr/>
          </p:nvSpPr>
          <p:spPr>
            <a:xfrm>
              <a:off x="4875127" y="2213150"/>
              <a:ext cx="2431700" cy="24317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مربع نص 51">
              <a:extLst>
                <a:ext uri="{FF2B5EF4-FFF2-40B4-BE49-F238E27FC236}">
                  <a16:creationId xmlns="" xmlns:a16="http://schemas.microsoft.com/office/drawing/2014/main" id="{38957B1D-8BA7-4600-B8E8-E94A912A3627}"/>
                </a:ext>
              </a:extLst>
            </p:cNvPr>
            <p:cNvSpPr txBox="1"/>
            <p:nvPr/>
          </p:nvSpPr>
          <p:spPr>
            <a:xfrm>
              <a:off x="5111259" y="2791769"/>
              <a:ext cx="1969477" cy="1015663"/>
            </a:xfrm>
            <a:prstGeom prst="rect">
              <a:avLst/>
            </a:prstGeom>
            <a:noFill/>
          </p:spPr>
          <p:txBody>
            <a:bodyPr wrap="square" rtlCol="0">
              <a:spAutoFit/>
            </a:bodyPr>
            <a:lstStyle/>
            <a:p>
              <a:pPr algn="ctr"/>
              <a:r>
                <a:rPr lang="ar-DZ" sz="2000" b="1" dirty="0" smtClean="0">
                  <a:solidFill>
                    <a:schemeClr val="bg1"/>
                  </a:solidFill>
                </a:rPr>
                <a:t>تسليم المصنوع والتصرف فيه</a:t>
              </a:r>
              <a:endParaRPr lang="fr-FR" sz="2000" b="1" dirty="0">
                <a:solidFill>
                  <a:schemeClr val="bg1"/>
                </a:solidFill>
              </a:endParaRPr>
            </a:p>
          </p:txBody>
        </p:sp>
      </p:grpSp>
      <p:grpSp>
        <p:nvGrpSpPr>
          <p:cNvPr id="87" name="مجموعة 86">
            <a:extLst>
              <a:ext uri="{FF2B5EF4-FFF2-40B4-BE49-F238E27FC236}">
                <a16:creationId xmlns="" xmlns:a16="http://schemas.microsoft.com/office/drawing/2014/main" id="{343C5714-A820-44CC-A1D0-7B88B71E2E00}"/>
              </a:ext>
            </a:extLst>
          </p:cNvPr>
          <p:cNvGrpSpPr/>
          <p:nvPr/>
        </p:nvGrpSpPr>
        <p:grpSpPr>
          <a:xfrm>
            <a:off x="8293241" y="682446"/>
            <a:ext cx="3898759" cy="1758462"/>
            <a:chOff x="8343482" y="0"/>
            <a:chExt cx="3898759" cy="1758462"/>
          </a:xfrm>
        </p:grpSpPr>
        <p:sp>
          <p:nvSpPr>
            <p:cNvPr id="6" name="مستطيل 5">
              <a:extLst>
                <a:ext uri="{FF2B5EF4-FFF2-40B4-BE49-F238E27FC236}">
                  <a16:creationId xmlns="" xmlns:a16="http://schemas.microsoft.com/office/drawing/2014/main" id="{D35368FE-6913-4F97-9516-4914013EC25B}"/>
                </a:ext>
              </a:extLst>
            </p:cNvPr>
            <p:cNvSpPr/>
            <p:nvPr/>
          </p:nvSpPr>
          <p:spPr>
            <a:xfrm>
              <a:off x="8343482" y="0"/>
              <a:ext cx="3838470" cy="17584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0" name="مجموعة 59">
              <a:extLst>
                <a:ext uri="{FF2B5EF4-FFF2-40B4-BE49-F238E27FC236}">
                  <a16:creationId xmlns="" xmlns:a16="http://schemas.microsoft.com/office/drawing/2014/main" id="{6CB8E530-AFDD-4216-9582-082244D4ACB0}"/>
                </a:ext>
              </a:extLst>
            </p:cNvPr>
            <p:cNvGrpSpPr/>
            <p:nvPr/>
          </p:nvGrpSpPr>
          <p:grpSpPr>
            <a:xfrm>
              <a:off x="9051888" y="41608"/>
              <a:ext cx="3190353" cy="1482021"/>
              <a:chOff x="676586" y="52400"/>
              <a:chExt cx="3190353" cy="1482021"/>
            </a:xfrm>
          </p:grpSpPr>
          <p:sp>
            <p:nvSpPr>
              <p:cNvPr id="61" name="مربع نص 60">
                <a:extLst>
                  <a:ext uri="{FF2B5EF4-FFF2-40B4-BE49-F238E27FC236}">
                    <a16:creationId xmlns="" xmlns:a16="http://schemas.microsoft.com/office/drawing/2014/main" id="{C72FF878-7585-4A53-B8E7-B85D2A3675C6}"/>
                  </a:ext>
                </a:extLst>
              </p:cNvPr>
              <p:cNvSpPr txBox="1"/>
              <p:nvPr/>
            </p:nvSpPr>
            <p:spPr>
              <a:xfrm>
                <a:off x="676586" y="52400"/>
                <a:ext cx="3190353" cy="400110"/>
              </a:xfrm>
              <a:prstGeom prst="rect">
                <a:avLst/>
              </a:prstGeom>
              <a:noFill/>
            </p:spPr>
            <p:txBody>
              <a:bodyPr wrap="square" rtlCol="0">
                <a:spAutoFit/>
              </a:bodyPr>
              <a:lstStyle/>
              <a:p>
                <a:pPr algn="ctr"/>
                <a:r>
                  <a:rPr lang="ar-DZ" sz="2000" b="1" dirty="0" smtClean="0">
                    <a:solidFill>
                      <a:schemeClr val="bg1"/>
                    </a:solidFill>
                    <a:latin typeface="Arial" panose="020B0604020202020204" pitchFamily="34" charset="0"/>
                    <a:cs typeface="Arial" panose="020B0604020202020204" pitchFamily="34" charset="0"/>
                  </a:rPr>
                  <a:t>الشرط الجزائي</a:t>
                </a:r>
                <a:endParaRPr lang="fr-FR" sz="2000" b="1" dirty="0">
                  <a:solidFill>
                    <a:schemeClr val="bg1"/>
                  </a:solidFill>
                  <a:latin typeface="Arial" panose="020B0604020202020204" pitchFamily="34" charset="0"/>
                  <a:cs typeface="Arial" panose="020B0604020202020204" pitchFamily="34" charset="0"/>
                </a:endParaRPr>
              </a:p>
            </p:txBody>
          </p:sp>
          <p:sp>
            <p:nvSpPr>
              <p:cNvPr id="62" name="مربع نص 61">
                <a:extLst>
                  <a:ext uri="{FF2B5EF4-FFF2-40B4-BE49-F238E27FC236}">
                    <a16:creationId xmlns="" xmlns:a16="http://schemas.microsoft.com/office/drawing/2014/main" id="{21E08D61-2D1C-4AF3-9CCA-F94DECA2D923}"/>
                  </a:ext>
                </a:extLst>
              </p:cNvPr>
              <p:cNvSpPr txBox="1"/>
              <p:nvPr/>
            </p:nvSpPr>
            <p:spPr>
              <a:xfrm>
                <a:off x="777489" y="580314"/>
                <a:ext cx="2884717" cy="954107"/>
              </a:xfrm>
              <a:prstGeom prst="rect">
                <a:avLst/>
              </a:prstGeom>
              <a:noFill/>
            </p:spPr>
            <p:txBody>
              <a:bodyPr wrap="square" rtlCol="0">
                <a:spAutoFit/>
              </a:bodyPr>
              <a:lstStyle/>
              <a:p>
                <a:pPr algn="r" rtl="1"/>
                <a:r>
                  <a:rPr lang="ar-DZ" sz="1400" b="1" dirty="0" smtClean="0">
                    <a:solidFill>
                      <a:schemeClr val="bg1"/>
                    </a:solidFill>
                    <a:latin typeface="Arial" panose="020B0604020202020204" pitchFamily="34" charset="0"/>
                    <a:cs typeface="Arial" panose="020B0604020202020204" pitchFamily="34" charset="0"/>
                  </a:rPr>
                  <a:t>-يجوز أن يتضمن عقد الاستصناع شرطا جزائيا على الصانع عند تأخير المصنوع</a:t>
                </a:r>
                <a:endParaRPr lang="fr-FR" sz="1400" b="1" dirty="0" smtClean="0">
                  <a:solidFill>
                    <a:schemeClr val="bg1"/>
                  </a:solidFill>
                  <a:latin typeface="Arial" panose="020B0604020202020204" pitchFamily="34" charset="0"/>
                  <a:cs typeface="Arial" panose="020B0604020202020204" pitchFamily="34" charset="0"/>
                </a:endParaRPr>
              </a:p>
              <a:p>
                <a:pPr algn="r" rtl="1"/>
                <a:r>
                  <a:rPr lang="fr-FR" sz="1400" b="1" dirty="0" smtClean="0">
                    <a:solidFill>
                      <a:schemeClr val="bg1"/>
                    </a:solidFill>
                    <a:latin typeface="Arial" panose="020B0604020202020204" pitchFamily="34" charset="0"/>
                    <a:cs typeface="Arial" panose="020B0604020202020204" pitchFamily="34" charset="0"/>
                  </a:rPr>
                  <a:t>-</a:t>
                </a:r>
                <a:r>
                  <a:rPr lang="ar-DZ" sz="1400" b="1" dirty="0" smtClean="0">
                    <a:solidFill>
                      <a:schemeClr val="bg1"/>
                    </a:solidFill>
                    <a:latin typeface="Arial" panose="020B0604020202020204" pitchFamily="34" charset="0"/>
                    <a:cs typeface="Arial" panose="020B0604020202020204" pitchFamily="34" charset="0"/>
                  </a:rPr>
                  <a:t>لا يجوز الشرط الجزائي بالنسبة للمستصنع إذا تأخر في أداء الثمن</a:t>
                </a:r>
                <a:endParaRPr lang="fr-FR" sz="1400" b="1" dirty="0">
                  <a:solidFill>
                    <a:schemeClr val="bg1"/>
                  </a:solidFill>
                  <a:latin typeface="Arial" panose="020B0604020202020204" pitchFamily="34" charset="0"/>
                  <a:cs typeface="Arial" panose="020B0604020202020204" pitchFamily="34" charset="0"/>
                </a:endParaRPr>
              </a:p>
            </p:txBody>
          </p:sp>
        </p:grpSp>
        <p:pic>
          <p:nvPicPr>
            <p:cNvPr id="73" name="رسم 72" descr="مركز الهدف">
              <a:extLst>
                <a:ext uri="{FF2B5EF4-FFF2-40B4-BE49-F238E27FC236}">
                  <a16:creationId xmlns="" xmlns:a16="http://schemas.microsoft.com/office/drawing/2014/main" id="{9839E2FF-24F1-46A5-A0F6-CEFAB08F9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454013" y="569406"/>
              <a:ext cx="619649" cy="619649"/>
            </a:xfrm>
            <a:prstGeom prst="rect">
              <a:avLst/>
            </a:prstGeom>
          </p:spPr>
        </p:pic>
      </p:grpSp>
      <p:grpSp>
        <p:nvGrpSpPr>
          <p:cNvPr id="85" name="مجموعة 84">
            <a:extLst>
              <a:ext uri="{FF2B5EF4-FFF2-40B4-BE49-F238E27FC236}">
                <a16:creationId xmlns="" xmlns:a16="http://schemas.microsoft.com/office/drawing/2014/main" id="{2DC2FF35-2E6F-400C-B000-7F60CF461DA6}"/>
              </a:ext>
            </a:extLst>
          </p:cNvPr>
          <p:cNvGrpSpPr/>
          <p:nvPr/>
        </p:nvGrpSpPr>
        <p:grpSpPr>
          <a:xfrm>
            <a:off x="-76199" y="754928"/>
            <a:ext cx="3888712" cy="1758462"/>
            <a:chOff x="1" y="0"/>
            <a:chExt cx="3888712" cy="1758462"/>
          </a:xfrm>
        </p:grpSpPr>
        <p:sp>
          <p:nvSpPr>
            <p:cNvPr id="4" name="مستطيل 3">
              <a:extLst>
                <a:ext uri="{FF2B5EF4-FFF2-40B4-BE49-F238E27FC236}">
                  <a16:creationId xmlns="" xmlns:a16="http://schemas.microsoft.com/office/drawing/2014/main" id="{B617157D-A346-4160-B893-CA1426B16788}"/>
                </a:ext>
              </a:extLst>
            </p:cNvPr>
            <p:cNvSpPr/>
            <p:nvPr/>
          </p:nvSpPr>
          <p:spPr>
            <a:xfrm>
              <a:off x="1" y="0"/>
              <a:ext cx="3838470" cy="1758462"/>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6" name="مجموعة 55">
              <a:extLst>
                <a:ext uri="{FF2B5EF4-FFF2-40B4-BE49-F238E27FC236}">
                  <a16:creationId xmlns="" xmlns:a16="http://schemas.microsoft.com/office/drawing/2014/main" id="{BBB34D90-B125-4F63-BF67-E609636BB711}"/>
                </a:ext>
              </a:extLst>
            </p:cNvPr>
            <p:cNvGrpSpPr/>
            <p:nvPr/>
          </p:nvGrpSpPr>
          <p:grpSpPr>
            <a:xfrm>
              <a:off x="698360" y="226177"/>
              <a:ext cx="3190353" cy="1232580"/>
              <a:chOff x="698360" y="226177"/>
              <a:chExt cx="3190353" cy="1232580"/>
            </a:xfrm>
          </p:grpSpPr>
          <p:sp>
            <p:nvSpPr>
              <p:cNvPr id="54" name="مربع نص 53">
                <a:extLst>
                  <a:ext uri="{FF2B5EF4-FFF2-40B4-BE49-F238E27FC236}">
                    <a16:creationId xmlns="" xmlns:a16="http://schemas.microsoft.com/office/drawing/2014/main" id="{53C0172C-D454-4D02-86E3-706B7AC018F0}"/>
                  </a:ext>
                </a:extLst>
              </p:cNvPr>
              <p:cNvSpPr txBox="1"/>
              <p:nvPr/>
            </p:nvSpPr>
            <p:spPr>
              <a:xfrm>
                <a:off x="698360" y="226177"/>
                <a:ext cx="3190353" cy="830997"/>
              </a:xfrm>
              <a:prstGeom prst="rect">
                <a:avLst/>
              </a:prstGeom>
              <a:noFill/>
            </p:spPr>
            <p:txBody>
              <a:bodyPr wrap="square" rtlCol="0">
                <a:spAutoFit/>
              </a:bodyPr>
              <a:lstStyle/>
              <a:p>
                <a:pPr algn="ctr"/>
                <a:r>
                  <a:rPr lang="ar-DZ" sz="1600" b="1" dirty="0" smtClean="0">
                    <a:solidFill>
                      <a:schemeClr val="bg1"/>
                    </a:solidFill>
                    <a:latin typeface="Arial" panose="020B0604020202020204" pitchFamily="34" charset="0"/>
                    <a:cs typeface="Arial" panose="020B0604020202020204" pitchFamily="34" charset="0"/>
                  </a:rPr>
                  <a:t>يجوز للمؤسسة </a:t>
                </a:r>
                <a:r>
                  <a:rPr lang="ar-DZ" sz="1600" b="1" dirty="0" err="1" smtClean="0">
                    <a:solidFill>
                      <a:schemeClr val="bg1"/>
                    </a:solidFill>
                    <a:latin typeface="Arial" panose="020B0604020202020204" pitchFamily="34" charset="0"/>
                    <a:cs typeface="Arial" panose="020B0604020202020204" pitchFamily="34" charset="0"/>
                  </a:rPr>
                  <a:t>المستصنعة</a:t>
                </a:r>
                <a:r>
                  <a:rPr lang="ar-DZ" sz="1600" b="1" dirty="0" smtClean="0">
                    <a:solidFill>
                      <a:schemeClr val="bg1"/>
                    </a:solidFill>
                    <a:latin typeface="Arial" panose="020B0604020202020204" pitchFamily="34" charset="0"/>
                    <a:cs typeface="Arial" panose="020B0604020202020204" pitchFamily="34" charset="0"/>
                  </a:rPr>
                  <a:t> أن توكل الصانع ببيع المصنوع بعد التمكن من قبضه (دون اشتراط هذا التوكيل في عقد الاستصناع </a:t>
                </a:r>
                <a:endParaRPr lang="fr-FR" sz="1600" b="1" dirty="0">
                  <a:solidFill>
                    <a:schemeClr val="bg1"/>
                  </a:solidFill>
                  <a:latin typeface="Arial" panose="020B0604020202020204" pitchFamily="34" charset="0"/>
                  <a:cs typeface="Arial" panose="020B0604020202020204" pitchFamily="34" charset="0"/>
                </a:endParaRPr>
              </a:p>
            </p:txBody>
          </p:sp>
          <p:sp>
            <p:nvSpPr>
              <p:cNvPr id="55" name="مربع نص 54">
                <a:extLst>
                  <a:ext uri="{FF2B5EF4-FFF2-40B4-BE49-F238E27FC236}">
                    <a16:creationId xmlns="" xmlns:a16="http://schemas.microsoft.com/office/drawing/2014/main" id="{EB97B52F-12A6-4518-8EC3-2A09A1128A83}"/>
                  </a:ext>
                </a:extLst>
              </p:cNvPr>
              <p:cNvSpPr txBox="1"/>
              <p:nvPr/>
            </p:nvSpPr>
            <p:spPr>
              <a:xfrm>
                <a:off x="1205385" y="1089425"/>
                <a:ext cx="2019719" cy="369332"/>
              </a:xfrm>
              <a:prstGeom prst="rect">
                <a:avLst/>
              </a:prstGeom>
              <a:noFill/>
            </p:spPr>
            <p:txBody>
              <a:bodyPr wrap="square" rtlCol="0">
                <a:spAutoFit/>
              </a:bodyPr>
              <a:lstStyle/>
              <a:p>
                <a:pPr algn="ctr"/>
                <a:r>
                  <a:rPr lang="ar-DZ" b="1" dirty="0" smtClean="0">
                    <a:solidFill>
                      <a:schemeClr val="bg1"/>
                    </a:solidFill>
                    <a:latin typeface="Arial" panose="020B0604020202020204" pitchFamily="34" charset="0"/>
                    <a:cs typeface="Arial" panose="020B0604020202020204" pitchFamily="34" charset="0"/>
                  </a:rPr>
                  <a:t>مجانا</a:t>
                </a:r>
                <a:endParaRPr lang="fr-FR" b="1" dirty="0">
                  <a:solidFill>
                    <a:schemeClr val="bg1"/>
                  </a:solidFill>
                  <a:latin typeface="Arial" panose="020B0604020202020204" pitchFamily="34" charset="0"/>
                  <a:cs typeface="Arial" panose="020B0604020202020204" pitchFamily="34" charset="0"/>
                </a:endParaRPr>
              </a:p>
            </p:txBody>
          </p:sp>
        </p:grpSp>
        <p:pic>
          <p:nvPicPr>
            <p:cNvPr id="75" name="رسم 74" descr="الهدف">
              <a:extLst>
                <a:ext uri="{FF2B5EF4-FFF2-40B4-BE49-F238E27FC236}">
                  <a16:creationId xmlns="" xmlns:a16="http://schemas.microsoft.com/office/drawing/2014/main" id="{613ABCE3-9EA5-4554-83DE-3FFD1DD3F9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8711" y="555942"/>
              <a:ext cx="619649" cy="619649"/>
            </a:xfrm>
            <a:prstGeom prst="rect">
              <a:avLst/>
            </a:prstGeom>
          </p:spPr>
        </p:pic>
      </p:grpSp>
      <p:grpSp>
        <p:nvGrpSpPr>
          <p:cNvPr id="86" name="مجموعة 85">
            <a:extLst>
              <a:ext uri="{FF2B5EF4-FFF2-40B4-BE49-F238E27FC236}">
                <a16:creationId xmlns="" xmlns:a16="http://schemas.microsoft.com/office/drawing/2014/main" id="{32D5FEAC-9D08-4B99-8DBD-03B69E9251F6}"/>
              </a:ext>
            </a:extLst>
          </p:cNvPr>
          <p:cNvGrpSpPr/>
          <p:nvPr/>
        </p:nvGrpSpPr>
        <p:grpSpPr>
          <a:xfrm>
            <a:off x="4150388" y="601171"/>
            <a:ext cx="3838470" cy="1758462"/>
            <a:chOff x="4171742" y="0"/>
            <a:chExt cx="3838470" cy="1758462"/>
          </a:xfrm>
        </p:grpSpPr>
        <p:sp>
          <p:nvSpPr>
            <p:cNvPr id="5" name="مستطيل 4">
              <a:extLst>
                <a:ext uri="{FF2B5EF4-FFF2-40B4-BE49-F238E27FC236}">
                  <a16:creationId xmlns="" xmlns:a16="http://schemas.microsoft.com/office/drawing/2014/main" id="{93369693-508A-42C3-A9E2-9BDB74AB997A}"/>
                </a:ext>
              </a:extLst>
            </p:cNvPr>
            <p:cNvSpPr/>
            <p:nvPr/>
          </p:nvSpPr>
          <p:spPr>
            <a:xfrm>
              <a:off x="4171742" y="0"/>
              <a:ext cx="3838470" cy="175846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7" name="مجموعة 56">
              <a:extLst>
                <a:ext uri="{FF2B5EF4-FFF2-40B4-BE49-F238E27FC236}">
                  <a16:creationId xmlns="" xmlns:a16="http://schemas.microsoft.com/office/drawing/2014/main" id="{B7EEE725-B37F-4ABF-9BAC-2E5A75E0011F}"/>
                </a:ext>
              </a:extLst>
            </p:cNvPr>
            <p:cNvGrpSpPr/>
            <p:nvPr/>
          </p:nvGrpSpPr>
          <p:grpSpPr>
            <a:xfrm>
              <a:off x="4937091" y="73888"/>
              <a:ext cx="2944167" cy="1374599"/>
              <a:chOff x="749440" y="79284"/>
              <a:chExt cx="2944167" cy="1374599"/>
            </a:xfrm>
          </p:grpSpPr>
          <p:sp>
            <p:nvSpPr>
              <p:cNvPr id="58" name="مربع نص 57">
                <a:extLst>
                  <a:ext uri="{FF2B5EF4-FFF2-40B4-BE49-F238E27FC236}">
                    <a16:creationId xmlns="" xmlns:a16="http://schemas.microsoft.com/office/drawing/2014/main" id="{0CD28BF6-6934-422E-9792-A4250F25B938}"/>
                  </a:ext>
                </a:extLst>
              </p:cNvPr>
              <p:cNvSpPr txBox="1"/>
              <p:nvPr/>
            </p:nvSpPr>
            <p:spPr>
              <a:xfrm>
                <a:off x="1301681" y="79284"/>
                <a:ext cx="1969477" cy="400110"/>
              </a:xfrm>
              <a:prstGeom prst="rect">
                <a:avLst/>
              </a:prstGeom>
              <a:noFill/>
            </p:spPr>
            <p:txBody>
              <a:bodyPr wrap="square" rtlCol="0">
                <a:spAutoFit/>
              </a:bodyPr>
              <a:lstStyle/>
              <a:p>
                <a:pPr algn="ctr"/>
                <a:r>
                  <a:rPr lang="ar-DZ" sz="2000" b="1" dirty="0" smtClean="0">
                    <a:solidFill>
                      <a:schemeClr val="bg1"/>
                    </a:solidFill>
                    <a:latin typeface="Arial" panose="020B0604020202020204" pitchFamily="34" charset="0"/>
                    <a:cs typeface="Arial" panose="020B0604020202020204" pitchFamily="34" charset="0"/>
                  </a:rPr>
                  <a:t>بيع المصنوع</a:t>
                </a:r>
                <a:endParaRPr lang="fr-FR" sz="2000" b="1" dirty="0">
                  <a:solidFill>
                    <a:schemeClr val="bg1"/>
                  </a:solidFill>
                  <a:latin typeface="Arial" panose="020B0604020202020204" pitchFamily="34" charset="0"/>
                  <a:cs typeface="Arial" panose="020B0604020202020204" pitchFamily="34" charset="0"/>
                </a:endParaRPr>
              </a:p>
            </p:txBody>
          </p:sp>
          <p:sp>
            <p:nvSpPr>
              <p:cNvPr id="59" name="مربع نص 58">
                <a:extLst>
                  <a:ext uri="{FF2B5EF4-FFF2-40B4-BE49-F238E27FC236}">
                    <a16:creationId xmlns="" xmlns:a16="http://schemas.microsoft.com/office/drawing/2014/main" id="{D56473F3-EF70-4E60-B5B0-37D62B8BFA69}"/>
                  </a:ext>
                </a:extLst>
              </p:cNvPr>
              <p:cNvSpPr txBox="1"/>
              <p:nvPr/>
            </p:nvSpPr>
            <p:spPr>
              <a:xfrm>
                <a:off x="749440" y="715219"/>
                <a:ext cx="2944167" cy="738664"/>
              </a:xfrm>
              <a:prstGeom prst="rect">
                <a:avLst/>
              </a:prstGeom>
              <a:noFill/>
            </p:spPr>
            <p:txBody>
              <a:bodyPr wrap="square" rtlCol="0">
                <a:spAutoFit/>
              </a:bodyPr>
              <a:lstStyle/>
              <a:p>
                <a:pPr algn="r" rtl="1"/>
                <a:r>
                  <a:rPr lang="ar-DZ" sz="1400" b="1" dirty="0" smtClean="0">
                    <a:solidFill>
                      <a:schemeClr val="bg1"/>
                    </a:solidFill>
                    <a:latin typeface="Arial" panose="020B0604020202020204" pitchFamily="34" charset="0"/>
                    <a:cs typeface="Arial" panose="020B0604020202020204" pitchFamily="34" charset="0"/>
                  </a:rPr>
                  <a:t>-لا يجوز بيع المصنوع قبل تسلمه,</a:t>
                </a:r>
              </a:p>
              <a:p>
                <a:pPr algn="r" rtl="1"/>
                <a:r>
                  <a:rPr lang="ar-DZ" sz="1400" b="1" dirty="0" smtClean="0">
                    <a:solidFill>
                      <a:schemeClr val="bg1"/>
                    </a:solidFill>
                    <a:latin typeface="Arial" panose="020B0604020202020204" pitchFamily="34" charset="0"/>
                    <a:cs typeface="Arial" panose="020B0604020202020204" pitchFamily="34" charset="0"/>
                  </a:rPr>
                  <a:t>-يجوز إنشاء عقد استصناع آخر على شيء موصوف في الذمة مماثل , </a:t>
                </a:r>
                <a:endParaRPr lang="fr-FR" sz="1400" b="1" dirty="0">
                  <a:solidFill>
                    <a:schemeClr val="bg1"/>
                  </a:solidFill>
                  <a:latin typeface="Arial" panose="020B0604020202020204" pitchFamily="34" charset="0"/>
                  <a:cs typeface="Arial" panose="020B0604020202020204" pitchFamily="34" charset="0"/>
                </a:endParaRPr>
              </a:p>
            </p:txBody>
          </p:sp>
        </p:grpSp>
        <p:pic>
          <p:nvPicPr>
            <p:cNvPr id="77" name="رسم 76" descr="مخطط دائري">
              <a:extLst>
                <a:ext uri="{FF2B5EF4-FFF2-40B4-BE49-F238E27FC236}">
                  <a16:creationId xmlns="" xmlns:a16="http://schemas.microsoft.com/office/drawing/2014/main" id="{94EBFA27-1650-4250-A783-5F9FAAD1C8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44592" y="569229"/>
              <a:ext cx="619649" cy="619649"/>
            </a:xfrm>
            <a:prstGeom prst="rect">
              <a:avLst/>
            </a:prstGeom>
          </p:spPr>
        </p:pic>
      </p:grpSp>
      <p:sp>
        <p:nvSpPr>
          <p:cNvPr id="2" name="ZoneTexte 1"/>
          <p:cNvSpPr txBox="1"/>
          <p:nvPr/>
        </p:nvSpPr>
        <p:spPr>
          <a:xfrm>
            <a:off x="622160" y="4724400"/>
            <a:ext cx="3699469" cy="923330"/>
          </a:xfrm>
          <a:prstGeom prst="rect">
            <a:avLst/>
          </a:prstGeom>
          <a:noFill/>
        </p:spPr>
        <p:txBody>
          <a:bodyPr wrap="square" rtlCol="0">
            <a:spAutoFit/>
          </a:bodyPr>
          <a:lstStyle/>
          <a:p>
            <a:pPr algn="ctr"/>
            <a:r>
              <a:rPr lang="ar-DZ" b="1" u="sng" dirty="0">
                <a:latin typeface="Arial" panose="020B0604020202020204" pitchFamily="34" charset="0"/>
                <a:cs typeface="Arial" panose="020B0604020202020204" pitchFamily="34" charset="0"/>
              </a:rPr>
              <a:t>تاريخ إصدار المعيار</a:t>
            </a:r>
            <a:r>
              <a:rPr lang="ar-DZ" b="1" dirty="0">
                <a:latin typeface="Arial" panose="020B0604020202020204" pitchFamily="34" charset="0"/>
                <a:cs typeface="Arial" panose="020B0604020202020204" pitchFamily="34" charset="0"/>
              </a:rPr>
              <a:t>:</a:t>
            </a:r>
            <a:br>
              <a:rPr lang="ar-DZ" b="1" dirty="0">
                <a:latin typeface="Arial" panose="020B0604020202020204" pitchFamily="34" charset="0"/>
                <a:cs typeface="Arial" panose="020B0604020202020204" pitchFamily="34" charset="0"/>
              </a:rPr>
            </a:br>
            <a:r>
              <a:rPr lang="ar-DZ" b="1" dirty="0">
                <a:latin typeface="Arial" panose="020B0604020202020204" pitchFamily="34" charset="0"/>
                <a:cs typeface="Arial" panose="020B0604020202020204" pitchFamily="34" charset="0"/>
              </a:rPr>
              <a:t>صدر هذا المعيار بتاريخ </a:t>
            </a:r>
            <a:r>
              <a:rPr lang="ar-DZ" b="1" dirty="0" smtClean="0">
                <a:latin typeface="Arial" panose="020B0604020202020204" pitchFamily="34" charset="0"/>
                <a:cs typeface="Arial" panose="020B0604020202020204" pitchFamily="34" charset="0"/>
              </a:rPr>
              <a:t>23 ماي 2001</a:t>
            </a:r>
            <a:r>
              <a:rPr lang="ar-DZ" b="1" dirty="0">
                <a:latin typeface="Arial" panose="020B0604020202020204" pitchFamily="34" charset="0"/>
                <a:cs typeface="Arial" panose="020B0604020202020204" pitchFamily="34" charset="0"/>
              </a:rPr>
              <a:t/>
            </a:r>
            <a:br>
              <a:rPr lang="ar-DZ" b="1" dirty="0">
                <a:latin typeface="Arial" panose="020B0604020202020204" pitchFamily="34" charset="0"/>
                <a:cs typeface="Arial" panose="020B0604020202020204" pitchFamily="34" charset="0"/>
              </a:rPr>
            </a:br>
            <a:endParaRPr lang="fr-FR"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35962305"/>
      </p:ext>
    </p:extLst>
  </p:cSld>
  <p:clrMapOvr>
    <a:masterClrMapping/>
  </p:clrMapOvr>
  <mc:AlternateContent xmlns:mc="http://schemas.openxmlformats.org/markup-compatibility/2006" xmlns:p14="http://schemas.microsoft.com/office/powerpoint/2010/main">
    <mc:Choice Requires="p14">
      <p:transition spd="slow" p14:dur="2000" advTm="97491"/>
    </mc:Choice>
    <mc:Fallback xmlns="">
      <p:transition spd="slow" advTm="97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style.rotation</p:attrName>
                                        </p:attrNameLst>
                                      </p:cBhvr>
                                      <p:tavLst>
                                        <p:tav tm="0">
                                          <p:val>
                                            <p:fltVal val="90"/>
                                          </p:val>
                                        </p:tav>
                                        <p:tav tm="100000">
                                          <p:val>
                                            <p:fltVal val="0"/>
                                          </p:val>
                                        </p:tav>
                                      </p:tavLst>
                                    </p:anim>
                                    <p:animEffect transition="in" filter="fade">
                                      <p:cBhvr>
                                        <p:cTn id="10" dur="10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down)">
                                      <p:cBhvr>
                                        <p:cTn id="19" dur="500"/>
                                        <p:tgtEl>
                                          <p:spTgt spid="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wipe(down)">
                                      <p:cBhvr>
                                        <p:cTn id="28" dur="50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4" grpId="0" animBg="1"/>
      <p:bldP spid="35"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prstGeom prst="rect">
            <a:avLst/>
          </a:prstGeom>
        </p:spPr>
        <p:txBody>
          <a:bodyPr spcFirstLastPara="1" wrap="square" lIns="121900" tIns="121900" rIns="121900" bIns="121900" anchor="b" anchorCtr="0">
            <a:noAutofit/>
          </a:bodyPr>
          <a:lstStyle/>
          <a:p>
            <a:r>
              <a:rPr lang="ar-DZ" b="1" dirty="0">
                <a:solidFill>
                  <a:schemeClr val="tx1"/>
                </a:solidFill>
                <a:latin typeface="29LT Bukra Bold Italic"/>
                <a:cs typeface="Al-Jazeera-Arabic-Bold" panose="01000500000000020006" pitchFamily="2" charset="-78"/>
              </a:rPr>
              <a:t>المرابحة للآمر بالشراء</a:t>
            </a:r>
            <a:endParaRPr lang="fr-FR" b="1" dirty="0">
              <a:solidFill>
                <a:schemeClr val="tx1"/>
              </a:solidFill>
              <a:latin typeface="29LT Bukra Bold Italic"/>
              <a:cs typeface="Al-Jazeera-Arabic-Bold" panose="01000500000000020006" pitchFamily="2" charset="-78"/>
            </a:endParaRPr>
          </a:p>
        </p:txBody>
      </p:sp>
      <p:sp>
        <p:nvSpPr>
          <p:cNvPr id="219" name="Google Shape;219;p16"/>
          <p:cNvSpPr txBox="1">
            <a:spLocks noGrp="1"/>
          </p:cNvSpPr>
          <p:nvPr>
            <p:ph type="subTitle" idx="1"/>
          </p:nvPr>
        </p:nvSpPr>
        <p:spPr>
          <a:xfrm>
            <a:off x="2483708" y="4920815"/>
            <a:ext cx="6413158" cy="1046400"/>
          </a:xfrm>
          <a:prstGeom prst="rect">
            <a:avLst/>
          </a:prstGeom>
        </p:spPr>
        <p:txBody>
          <a:bodyPr spcFirstLastPara="1" wrap="square" lIns="121900" tIns="121900" rIns="121900" bIns="121900" anchor="t" anchorCtr="0">
            <a:noAutofit/>
          </a:bodyPr>
          <a:lstStyle/>
          <a:p>
            <a:pPr marL="0" indent="0"/>
            <a:r>
              <a:rPr lang="ar-DZ" dirty="0" smtClean="0">
                <a:solidFill>
                  <a:schemeClr val="tx1"/>
                </a:solidFill>
              </a:rPr>
              <a:t>يهدف  هذا المعيار إلى بيان الأسس والأحكام الشرعية للمرابحة والمراحل التي تمر بها عملياتها بدءا بالوعد وانتهاء بتمليك العميل السلعة</a:t>
            </a:r>
            <a:endParaRPr dirty="0">
              <a:solidFill>
                <a:schemeClr val="tx1"/>
              </a:solidFill>
            </a:endParaRPr>
          </a:p>
        </p:txBody>
      </p:sp>
      <p:sp>
        <p:nvSpPr>
          <p:cNvPr id="221" name="Google Shape;221;p16"/>
          <p:cNvSpPr txBox="1">
            <a:spLocks noGrp="1"/>
          </p:cNvSpPr>
          <p:nvPr>
            <p:ph type="sldNum" idx="12"/>
          </p:nvPr>
        </p:nvSpPr>
        <p:spPr>
          <a:prstGeom prst="rect">
            <a:avLst/>
          </a:prstGeom>
        </p:spPr>
        <p:txBody>
          <a:bodyPr spcFirstLastPara="1" wrap="square" lIns="121900" tIns="121900" rIns="121900" bIns="121900" anchor="t" anchorCtr="0">
            <a:noAutofit/>
          </a:bodyPr>
          <a:lstStyle/>
          <a:p>
            <a:fld id="{00000000-1234-1234-1234-123412341234}" type="slidenum">
              <a:rPr lang="en"/>
              <a:pPr/>
              <a:t>4</a:t>
            </a:fld>
            <a:endParaRPr/>
          </a:p>
        </p:txBody>
      </p:sp>
      <p:sp>
        <p:nvSpPr>
          <p:cNvPr id="220" name="Google Shape;220;p16"/>
          <p:cNvSpPr txBox="1"/>
          <p:nvPr/>
        </p:nvSpPr>
        <p:spPr>
          <a:xfrm>
            <a:off x="4787317" y="63401"/>
            <a:ext cx="2572624" cy="1849289"/>
          </a:xfrm>
          <a:prstGeom prst="rect">
            <a:avLst/>
          </a:prstGeom>
          <a:noFill/>
          <a:ln>
            <a:noFill/>
          </a:ln>
        </p:spPr>
        <p:txBody>
          <a:bodyPr spcFirstLastPara="1" wrap="square" lIns="121900" tIns="121900" rIns="121900" bIns="121900" anchor="b" anchorCtr="0">
            <a:noAutofit/>
          </a:bodyPr>
          <a:lstStyle/>
          <a:p>
            <a:pPr algn="ctr"/>
            <a:r>
              <a:rPr lang="en-US" sz="12800" b="1" dirty="0" smtClean="0">
                <a:solidFill>
                  <a:srgbClr val="00ACC3"/>
                </a:solidFill>
                <a:latin typeface="Varela Round"/>
                <a:ea typeface="Varela Round"/>
                <a:cs typeface="Varela Round"/>
                <a:sym typeface="Varela Round"/>
              </a:rPr>
              <a:t>08</a:t>
            </a:r>
            <a:endParaRPr sz="12800" b="1" dirty="0">
              <a:solidFill>
                <a:srgbClr val="00ACC3"/>
              </a:solidFill>
              <a:latin typeface="Varela Round"/>
              <a:ea typeface="Varela Round"/>
              <a:cs typeface="Varela Round"/>
              <a:sym typeface="Varela Round"/>
            </a:endParaRPr>
          </a:p>
        </p:txBody>
      </p:sp>
    </p:spTree>
    <p:extLst>
      <p:ext uri="{BB962C8B-B14F-4D97-AF65-F5344CB8AC3E}">
        <p14:creationId xmlns:p14="http://schemas.microsoft.com/office/powerpoint/2010/main" val="1992727227"/>
      </p:ext>
    </p:extLst>
  </p:cSld>
  <p:clrMapOvr>
    <a:masterClrMapping/>
  </p:clrMapOvr>
  <mc:AlternateContent xmlns:mc="http://schemas.openxmlformats.org/markup-compatibility/2006" xmlns:p14="http://schemas.microsoft.com/office/powerpoint/2010/main">
    <mc:Choice Requires="p14">
      <p:transition spd="slow" p14:dur="2000" advTm="15462"/>
    </mc:Choice>
    <mc:Fallback xmlns="">
      <p:transition spd="slow" advTm="154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25313159"/>
              </p:ext>
            </p:extLst>
          </p:nvPr>
        </p:nvGraphicFramePr>
        <p:xfrm>
          <a:off x="1149178" y="778476"/>
          <a:ext cx="8303741" cy="5177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896636"/>
      </p:ext>
    </p:extLst>
  </p:cSld>
  <p:clrMapOvr>
    <a:masterClrMapping/>
  </p:clrMapOvr>
  <mc:AlternateContent xmlns:mc="http://schemas.openxmlformats.org/markup-compatibility/2006" xmlns:p14="http://schemas.microsoft.com/office/powerpoint/2010/main">
    <mc:Choice Requires="p14">
      <p:transition spd="slow" p14:dur="2000" advTm="111938"/>
    </mc:Choice>
    <mc:Fallback xmlns="">
      <p:transition spd="slow" advTm="11193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370704" y="370704"/>
            <a:ext cx="8748582" cy="5795318"/>
          </a:xfrm>
          <a:prstGeom prst="rect">
            <a:avLst/>
          </a:prstGeom>
        </p:spPr>
      </p:pic>
    </p:spTree>
    <p:extLst>
      <p:ext uri="{BB962C8B-B14F-4D97-AF65-F5344CB8AC3E}">
        <p14:creationId xmlns:p14="http://schemas.microsoft.com/office/powerpoint/2010/main" val="2514394679"/>
      </p:ext>
    </p:extLst>
  </p:cSld>
  <p:clrMapOvr>
    <a:masterClrMapping/>
  </p:clrMapOvr>
  <mc:AlternateContent xmlns:mc="http://schemas.openxmlformats.org/markup-compatibility/2006" xmlns:p14="http://schemas.microsoft.com/office/powerpoint/2010/main">
    <mc:Choice Requires="p14">
      <p:transition spd="slow" p14:dur="2000" advTm="226017"/>
    </mc:Choice>
    <mc:Fallback xmlns="">
      <p:transition spd="slow" advTm="22601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679622" y="469557"/>
            <a:ext cx="8353167" cy="5585253"/>
          </a:xfrm>
          <a:prstGeom prst="rect">
            <a:avLst/>
          </a:prstGeom>
        </p:spPr>
      </p:pic>
    </p:spTree>
    <p:extLst>
      <p:ext uri="{BB962C8B-B14F-4D97-AF65-F5344CB8AC3E}">
        <p14:creationId xmlns:p14="http://schemas.microsoft.com/office/powerpoint/2010/main" val="825683785"/>
      </p:ext>
    </p:extLst>
  </p:cSld>
  <p:clrMapOvr>
    <a:masterClrMapping/>
  </p:clrMapOvr>
  <mc:AlternateContent xmlns:mc="http://schemas.openxmlformats.org/markup-compatibility/2006" xmlns:p14="http://schemas.microsoft.com/office/powerpoint/2010/main">
    <mc:Choice Requires="p14">
      <p:transition spd="slow" p14:dur="2000" advTm="175066"/>
    </mc:Choice>
    <mc:Fallback xmlns="">
      <p:transition spd="slow" advTm="17506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14552" y="206062"/>
            <a:ext cx="8387780" cy="5462694"/>
          </a:xfrm>
          <a:prstGeom prst="rect">
            <a:avLst/>
          </a:prstGeom>
        </p:spPr>
      </p:pic>
      <p:sp>
        <p:nvSpPr>
          <p:cNvPr id="2" name="Rectangle 1"/>
          <p:cNvSpPr/>
          <p:nvPr/>
        </p:nvSpPr>
        <p:spPr>
          <a:xfrm>
            <a:off x="2624585" y="5668756"/>
            <a:ext cx="6096000" cy="954107"/>
          </a:xfrm>
          <a:prstGeom prst="rect">
            <a:avLst/>
          </a:prstGeom>
        </p:spPr>
        <p:txBody>
          <a:bodyPr>
            <a:spAutoFit/>
          </a:bodyPr>
          <a:lstStyle/>
          <a:p>
            <a:pPr algn="ctr"/>
            <a:r>
              <a:rPr lang="ar-DZ" sz="2000" b="1" dirty="0">
                <a:solidFill>
                  <a:srgbClr val="231F20"/>
                </a:solidFill>
                <a:latin typeface="Arial" panose="020B0604020202020204" pitchFamily="34" charset="0"/>
                <a:cs typeface="Arial" panose="020B0604020202020204" pitchFamily="34" charset="0"/>
              </a:rPr>
              <a:t>تاريخ إصدار المعيار:</a:t>
            </a:r>
            <a:br>
              <a:rPr lang="ar-DZ" sz="2000" b="1" dirty="0">
                <a:solidFill>
                  <a:srgbClr val="231F20"/>
                </a:solidFill>
                <a:latin typeface="Arial" panose="020B0604020202020204" pitchFamily="34" charset="0"/>
                <a:cs typeface="Arial" panose="020B0604020202020204" pitchFamily="34" charset="0"/>
              </a:rPr>
            </a:br>
            <a:r>
              <a:rPr lang="ar-DZ" b="1" dirty="0">
                <a:solidFill>
                  <a:srgbClr val="231F20"/>
                </a:solidFill>
                <a:latin typeface="Arial" panose="020B0604020202020204" pitchFamily="34" charset="0"/>
                <a:cs typeface="Arial" panose="020B0604020202020204" pitchFamily="34" charset="0"/>
              </a:rPr>
              <a:t>صدر هذا المعيار </a:t>
            </a:r>
            <a:r>
              <a:rPr lang="ar-DZ" b="1" dirty="0" smtClean="0">
                <a:solidFill>
                  <a:srgbClr val="231F20"/>
                </a:solidFill>
                <a:latin typeface="Arial" panose="020B0604020202020204" pitchFamily="34" charset="0"/>
                <a:cs typeface="Arial" panose="020B0604020202020204" pitchFamily="34" charset="0"/>
              </a:rPr>
              <a:t>بتاريخ</a:t>
            </a:r>
            <a:r>
              <a:rPr lang="ar-DZ" b="1" dirty="0">
                <a:solidFill>
                  <a:srgbClr val="231F20"/>
                </a:solidFill>
                <a:latin typeface="Arial" panose="020B0604020202020204" pitchFamily="34" charset="0"/>
                <a:cs typeface="Arial" panose="020B0604020202020204" pitchFamily="34" charset="0"/>
              </a:rPr>
              <a:t> </a:t>
            </a:r>
            <a:r>
              <a:rPr lang="ar-DZ" b="1" dirty="0" smtClean="0">
                <a:solidFill>
                  <a:srgbClr val="231F20"/>
                </a:solidFill>
                <a:latin typeface="Arial" panose="020B0604020202020204" pitchFamily="34" charset="0"/>
                <a:cs typeface="Arial" panose="020B0604020202020204" pitchFamily="34" charset="0"/>
              </a:rPr>
              <a:t>16 ماي 2002,</a:t>
            </a:r>
            <a:r>
              <a:rPr lang="ar-DZ" b="1" dirty="0" smtClean="0">
                <a:latin typeface="Arial" panose="020B0604020202020204" pitchFamily="34" charset="0"/>
                <a:cs typeface="Arial" panose="020B0604020202020204" pitchFamily="34" charset="0"/>
              </a:rPr>
              <a:t> </a:t>
            </a:r>
            <a:r>
              <a:rPr lang="ar-DZ" b="1" dirty="0">
                <a:latin typeface="Arial" panose="020B0604020202020204" pitchFamily="34" charset="0"/>
                <a:cs typeface="Arial" panose="020B0604020202020204" pitchFamily="34" charset="0"/>
              </a:rPr>
              <a:t/>
            </a:r>
            <a:br>
              <a:rPr lang="ar-DZ" b="1" dirty="0">
                <a:latin typeface="Arial" panose="020B0604020202020204" pitchFamily="34" charset="0"/>
                <a:cs typeface="Arial" panose="020B0604020202020204" pitchFamily="34" charset="0"/>
              </a:rPr>
            </a:b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761754"/>
      </p:ext>
    </p:extLst>
  </p:cSld>
  <p:clrMapOvr>
    <a:masterClrMapping/>
  </p:clrMapOvr>
  <mc:AlternateContent xmlns:mc="http://schemas.openxmlformats.org/markup-compatibility/2006" xmlns:p14="http://schemas.microsoft.com/office/powerpoint/2010/main">
    <mc:Choice Requires="p14">
      <p:transition spd="slow" p14:dur="2000" advTm="121363"/>
    </mc:Choice>
    <mc:Fallback xmlns="">
      <p:transition spd="slow" advTm="12136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prstGeom prst="rect">
            <a:avLst/>
          </a:prstGeom>
        </p:spPr>
        <p:txBody>
          <a:bodyPr spcFirstLastPara="1" wrap="square" lIns="121900" tIns="121900" rIns="121900" bIns="121900" anchor="b" anchorCtr="0">
            <a:noAutofit/>
          </a:bodyPr>
          <a:lstStyle/>
          <a:p>
            <a:r>
              <a:rPr lang="ar-DZ" b="1" dirty="0" smtClean="0">
                <a:solidFill>
                  <a:schemeClr val="tx1"/>
                </a:solidFill>
                <a:latin typeface="29LT Bukra Bold Italic"/>
                <a:cs typeface="Al-Jazeera-Arabic-Bold" panose="01000500000000020006" pitchFamily="2" charset="-78"/>
              </a:rPr>
              <a:t>السلم والسلم الموازي</a:t>
            </a:r>
            <a:endParaRPr lang="fr-FR" b="1" dirty="0">
              <a:solidFill>
                <a:schemeClr val="tx1"/>
              </a:solidFill>
              <a:latin typeface="29LT Bukra Bold Italic"/>
              <a:cs typeface="Al-Jazeera-Arabic-Bold" panose="01000500000000020006" pitchFamily="2" charset="-78"/>
            </a:endParaRPr>
          </a:p>
        </p:txBody>
      </p:sp>
      <p:sp>
        <p:nvSpPr>
          <p:cNvPr id="219" name="Google Shape;219;p16"/>
          <p:cNvSpPr txBox="1">
            <a:spLocks noGrp="1"/>
          </p:cNvSpPr>
          <p:nvPr>
            <p:ph type="subTitle" idx="1"/>
          </p:nvPr>
        </p:nvSpPr>
        <p:spPr>
          <a:xfrm>
            <a:off x="2494594" y="4775133"/>
            <a:ext cx="6413158" cy="1669210"/>
          </a:xfrm>
          <a:prstGeom prst="rect">
            <a:avLst/>
          </a:prstGeom>
        </p:spPr>
        <p:txBody>
          <a:bodyPr spcFirstLastPara="1" wrap="square" lIns="121900" tIns="121900" rIns="121900" bIns="121900" anchor="t" anchorCtr="0">
            <a:noAutofit/>
          </a:bodyPr>
          <a:lstStyle/>
          <a:p>
            <a:pPr marL="0" indent="0"/>
            <a:r>
              <a:rPr lang="ar-DZ" dirty="0" smtClean="0">
                <a:solidFill>
                  <a:schemeClr val="tx1"/>
                </a:solidFill>
              </a:rPr>
              <a:t>يهدف  هذا المعيار إلى بيان ا والأحكام والضوابط الشرعية التي يجب أن تراعيها المؤسسات المالية الإسلامية في عمليات السلم والسلم الموازي من حيث عقده ومحله، وما يطرأ عليه من التصرفات، سواء في جالة إمكان التسلم وتعذره، وكذلك حكم إصدار صكوك السلم, </a:t>
            </a:r>
            <a:endParaRPr dirty="0">
              <a:solidFill>
                <a:schemeClr val="tx1"/>
              </a:solidFill>
            </a:endParaRPr>
          </a:p>
        </p:txBody>
      </p:sp>
      <p:sp>
        <p:nvSpPr>
          <p:cNvPr id="221" name="Google Shape;221;p16"/>
          <p:cNvSpPr txBox="1">
            <a:spLocks noGrp="1"/>
          </p:cNvSpPr>
          <p:nvPr>
            <p:ph type="sldNum" idx="12"/>
          </p:nvPr>
        </p:nvSpPr>
        <p:spPr>
          <a:prstGeom prst="rect">
            <a:avLst/>
          </a:prstGeom>
        </p:spPr>
        <p:txBody>
          <a:bodyPr spcFirstLastPara="1" wrap="square" lIns="121900" tIns="121900" rIns="121900" bIns="121900" anchor="t" anchorCtr="0">
            <a:noAutofit/>
          </a:bodyPr>
          <a:lstStyle/>
          <a:p>
            <a:fld id="{00000000-1234-1234-1234-123412341234}" type="slidenum">
              <a:rPr lang="en"/>
              <a:pPr/>
              <a:t>9</a:t>
            </a:fld>
            <a:endParaRPr/>
          </a:p>
        </p:txBody>
      </p:sp>
      <p:sp>
        <p:nvSpPr>
          <p:cNvPr id="220" name="Google Shape;220;p16"/>
          <p:cNvSpPr txBox="1"/>
          <p:nvPr/>
        </p:nvSpPr>
        <p:spPr>
          <a:xfrm>
            <a:off x="4787317" y="63401"/>
            <a:ext cx="2572624" cy="1849289"/>
          </a:xfrm>
          <a:prstGeom prst="rect">
            <a:avLst/>
          </a:prstGeom>
          <a:noFill/>
          <a:ln>
            <a:noFill/>
          </a:ln>
        </p:spPr>
        <p:txBody>
          <a:bodyPr spcFirstLastPara="1" wrap="square" lIns="121900" tIns="121900" rIns="121900" bIns="121900" anchor="b" anchorCtr="0">
            <a:noAutofit/>
          </a:bodyPr>
          <a:lstStyle/>
          <a:p>
            <a:pPr algn="ctr"/>
            <a:r>
              <a:rPr lang="ar-DZ" sz="12800" b="1" dirty="0" smtClean="0">
                <a:solidFill>
                  <a:srgbClr val="00ACC3"/>
                </a:solidFill>
                <a:latin typeface="Varela Round"/>
                <a:ea typeface="Varela Round"/>
                <a:cs typeface="Varela Round"/>
                <a:sym typeface="Varela Round"/>
              </a:rPr>
              <a:t>10</a:t>
            </a:r>
            <a:endParaRPr sz="12800" b="1" dirty="0">
              <a:solidFill>
                <a:srgbClr val="00ACC3"/>
              </a:solidFill>
              <a:latin typeface="Varela Round"/>
              <a:ea typeface="Varela Round"/>
              <a:cs typeface="Varela Round"/>
              <a:sym typeface="Varela Round"/>
            </a:endParaRPr>
          </a:p>
        </p:txBody>
      </p:sp>
    </p:spTree>
    <p:extLst>
      <p:ext uri="{BB962C8B-B14F-4D97-AF65-F5344CB8AC3E}">
        <p14:creationId xmlns:p14="http://schemas.microsoft.com/office/powerpoint/2010/main" val="2625262400"/>
      </p:ext>
    </p:extLst>
  </p:cSld>
  <p:clrMapOvr>
    <a:masterClrMapping/>
  </p:clrMapOvr>
  <mc:AlternateContent xmlns:mc="http://schemas.openxmlformats.org/markup-compatibility/2006" xmlns:p14="http://schemas.microsoft.com/office/powerpoint/2010/main">
    <mc:Choice Requires="p14">
      <p:transition spd="slow" p14:dur="2000" advTm="68289"/>
    </mc:Choice>
    <mc:Fallback xmlns="">
      <p:transition spd="slow" advTm="6828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1"/>
</p:tagLst>
</file>

<file path=ppt/tags/tag10.xml><?xml version="1.0" encoding="utf-8"?>
<p:tagLst xmlns:a="http://schemas.openxmlformats.org/drawingml/2006/main" xmlns:r="http://schemas.openxmlformats.org/officeDocument/2006/relationships" xmlns:p="http://schemas.openxmlformats.org/presentationml/2006/main">
  <p:tag name="TIMING" val="|2.5|1.2|1.5|1.5|0.6|5.6|1.7"/>
</p:tagLst>
</file>

<file path=ppt/tags/tag11.xml><?xml version="1.0" encoding="utf-8"?>
<p:tagLst xmlns:a="http://schemas.openxmlformats.org/drawingml/2006/main" xmlns:r="http://schemas.openxmlformats.org/officeDocument/2006/relationships" xmlns:p="http://schemas.openxmlformats.org/presentationml/2006/main">
  <p:tag name="TIMING" val="|2.4|1.8|3.2"/>
</p:tagLst>
</file>

<file path=ppt/tags/tag12.xml><?xml version="1.0" encoding="utf-8"?>
<p:tagLst xmlns:a="http://schemas.openxmlformats.org/drawingml/2006/main" xmlns:r="http://schemas.openxmlformats.org/officeDocument/2006/relationships" xmlns:p="http://schemas.openxmlformats.org/presentationml/2006/main">
  <p:tag name="TIMING" val="|3.1|1.1|1.4|12|1.2|13.3"/>
</p:tagLst>
</file>

<file path=ppt/tags/tag13.xml><?xml version="1.0" encoding="utf-8"?>
<p:tagLst xmlns:a="http://schemas.openxmlformats.org/drawingml/2006/main" xmlns:r="http://schemas.openxmlformats.org/officeDocument/2006/relationships" xmlns:p="http://schemas.openxmlformats.org/presentationml/2006/main">
  <p:tag name="TIMING" val="|2.9|16.6|7.4|5.6"/>
</p:tagLst>
</file>

<file path=ppt/tags/tag14.xml><?xml version="1.0" encoding="utf-8"?>
<p:tagLst xmlns:a="http://schemas.openxmlformats.org/drawingml/2006/main" xmlns:r="http://schemas.openxmlformats.org/officeDocument/2006/relationships" xmlns:p="http://schemas.openxmlformats.org/presentationml/2006/main">
  <p:tag name="TIMING" val="|6.4|4.2|8.1|8.3|3.3|5.3|3.7|4.3"/>
</p:tagLst>
</file>

<file path=ppt/tags/tag15.xml><?xml version="1.0" encoding="utf-8"?>
<p:tagLst xmlns:a="http://schemas.openxmlformats.org/drawingml/2006/main" xmlns:r="http://schemas.openxmlformats.org/officeDocument/2006/relationships" xmlns:p="http://schemas.openxmlformats.org/presentationml/2006/main">
  <p:tag name="TIMING" val="|2|1.8|1.3|1|0.8|1.2"/>
</p:tagLst>
</file>

<file path=ppt/tags/tag16.xml><?xml version="1.0" encoding="utf-8"?>
<p:tagLst xmlns:a="http://schemas.openxmlformats.org/drawingml/2006/main" xmlns:r="http://schemas.openxmlformats.org/officeDocument/2006/relationships" xmlns:p="http://schemas.openxmlformats.org/presentationml/2006/main">
  <p:tag name="TIMING" val="|3.1|1.3|11.1|9.2"/>
</p:tagLst>
</file>

<file path=ppt/tags/tag2.xml><?xml version="1.0" encoding="utf-8"?>
<p:tagLst xmlns:a="http://schemas.openxmlformats.org/drawingml/2006/main" xmlns:r="http://schemas.openxmlformats.org/officeDocument/2006/relationships" xmlns:p="http://schemas.openxmlformats.org/presentationml/2006/main">
  <p:tag name="TIMING" val="|19.2|19.5|37.6"/>
</p:tagLst>
</file>

<file path=ppt/tags/tag3.xml><?xml version="1.0" encoding="utf-8"?>
<p:tagLst xmlns:a="http://schemas.openxmlformats.org/drawingml/2006/main" xmlns:r="http://schemas.openxmlformats.org/officeDocument/2006/relationships" xmlns:p="http://schemas.openxmlformats.org/presentationml/2006/main">
  <p:tag name="TIMING" val="|2.4|2|1.1|0.7|1.2|1.3"/>
</p:tagLst>
</file>

<file path=ppt/tags/tag4.xml><?xml version="1.0" encoding="utf-8"?>
<p:tagLst xmlns:a="http://schemas.openxmlformats.org/drawingml/2006/main" xmlns:r="http://schemas.openxmlformats.org/officeDocument/2006/relationships" xmlns:p="http://schemas.openxmlformats.org/presentationml/2006/main">
  <p:tag name="TIMING" val="|1.7|1.7|0.8|1.1|1.1|0.7"/>
</p:tagLst>
</file>

<file path=ppt/tags/tag5.xml><?xml version="1.0" encoding="utf-8"?>
<p:tagLst xmlns:a="http://schemas.openxmlformats.org/drawingml/2006/main" xmlns:r="http://schemas.openxmlformats.org/officeDocument/2006/relationships" xmlns:p="http://schemas.openxmlformats.org/presentationml/2006/main">
  <p:tag name="TIMING" val="|4.9|4.7|6.2|6.1|12"/>
</p:tagLst>
</file>

<file path=ppt/tags/tag6.xml><?xml version="1.0" encoding="utf-8"?>
<p:tagLst xmlns:a="http://schemas.openxmlformats.org/drawingml/2006/main" xmlns:r="http://schemas.openxmlformats.org/officeDocument/2006/relationships" xmlns:p="http://schemas.openxmlformats.org/presentationml/2006/main">
  <p:tag name="TIMING" val="|6.3|22.1|13.2"/>
</p:tagLst>
</file>

<file path=ppt/tags/tag7.xml><?xml version="1.0" encoding="utf-8"?>
<p:tagLst xmlns:a="http://schemas.openxmlformats.org/drawingml/2006/main" xmlns:r="http://schemas.openxmlformats.org/officeDocument/2006/relationships" xmlns:p="http://schemas.openxmlformats.org/presentationml/2006/main">
  <p:tag name="TIMING" val="|5|1.7|2.2"/>
</p:tagLst>
</file>

<file path=ppt/tags/tag8.xml><?xml version="1.0" encoding="utf-8"?>
<p:tagLst xmlns:a="http://schemas.openxmlformats.org/drawingml/2006/main" xmlns:r="http://schemas.openxmlformats.org/officeDocument/2006/relationships" xmlns:p="http://schemas.openxmlformats.org/presentationml/2006/main">
  <p:tag name="TIMING" val="|5|2.1|1.6|6.3|28.7"/>
</p:tagLst>
</file>

<file path=ppt/tags/tag9.xml><?xml version="1.0" encoding="utf-8"?>
<p:tagLst xmlns:a="http://schemas.openxmlformats.org/drawingml/2006/main" xmlns:r="http://schemas.openxmlformats.org/officeDocument/2006/relationships" xmlns:p="http://schemas.openxmlformats.org/presentationml/2006/main">
  <p:tag name="TIMING" val="|2.5|2.7|55.6|23.7"/>
</p:tagLst>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4989</TotalTime>
  <Words>1516</Words>
  <Application>Microsoft Office PowerPoint</Application>
  <PresentationFormat>Grand écran</PresentationFormat>
  <Paragraphs>322</Paragraphs>
  <Slides>32</Slides>
  <Notes>7</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32</vt:i4>
      </vt:variant>
    </vt:vector>
  </HeadingPairs>
  <TitlesOfParts>
    <vt:vector size="47" baseType="lpstr">
      <vt:lpstr>29LT Bukra Bold Italic</vt:lpstr>
      <vt:lpstr>ae_Sharjah</vt:lpstr>
      <vt:lpstr>Al-Jazeera-Arabic-Bold</vt:lpstr>
      <vt:lpstr>Arial</vt:lpstr>
      <vt:lpstr>Bitter</vt:lpstr>
      <vt:lpstr>Calibri</vt:lpstr>
      <vt:lpstr>Lato</vt:lpstr>
      <vt:lpstr>Segoe UI</vt:lpstr>
      <vt:lpstr>Simplified Arabic</vt:lpstr>
      <vt:lpstr>Tahoma</vt:lpstr>
      <vt:lpstr>Times New Roman</vt:lpstr>
      <vt:lpstr>Trebuchet MS</vt:lpstr>
      <vt:lpstr>Varela Round</vt:lpstr>
      <vt:lpstr>Wingdings 3</vt:lpstr>
      <vt:lpstr>Facette</vt:lpstr>
      <vt:lpstr>  وزارة التعليم العالي والبحث العلمي جامعة باجي مختار –عنابة- كلية العلوم الاقتصادية، التجارية وعلوم التسيير قسم العلوم المالية مقياس :المعايير الشرعية للمؤسسات المالية الإسلامية سنة ثالثة ليسانس تمهيني مالية وصيرفة إسلامية         المحاضرة الرابعة: المجموعة الأولى: المعاوضات</vt:lpstr>
      <vt:lpstr>Présentation PowerPoint</vt:lpstr>
      <vt:lpstr>Présentation PowerPoint</vt:lpstr>
      <vt:lpstr>المرابحة للآمر بالشراء</vt:lpstr>
      <vt:lpstr>Présentation PowerPoint</vt:lpstr>
      <vt:lpstr>Présentation PowerPoint</vt:lpstr>
      <vt:lpstr>Présentation PowerPoint</vt:lpstr>
      <vt:lpstr>Présentation PowerPoint</vt:lpstr>
      <vt:lpstr>السلم والسلم الموازي</vt:lpstr>
      <vt:lpstr>محتوى المعيار</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عقد الاستصناع</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باجي مختار –عنابة- كلية العلوم الاقتصادية، التجارية وعلوم التسيير قسم العلوم المالية مقياس :المعايير الشرعية للمؤسسات المالية الإسلامية سنة ثالثة ليسانس تمهيني مالية وصيرفة إسلامية         المحاضرة الرابعة: المجموعة الأولى: المعاوضات</dc:title>
  <dc:creator>PERSO</dc:creator>
  <cp:lastModifiedBy>PERSO</cp:lastModifiedBy>
  <cp:revision>94</cp:revision>
  <dcterms:created xsi:type="dcterms:W3CDTF">2022-02-09T17:23:23Z</dcterms:created>
  <dcterms:modified xsi:type="dcterms:W3CDTF">2022-05-15T18:25:16Z</dcterms:modified>
</cp:coreProperties>
</file>