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1746E-8697-467E-938E-1C15337EB70E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CE75F-D834-4D13-A358-1997D2C38A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mtClean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CE75F-D834-4D13-A358-1997D2C38A28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0024-F441-4EE7-8241-491C1F1A0203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EDB4-DFDB-431D-9153-999A72E04F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0024-F441-4EE7-8241-491C1F1A0203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EDB4-DFDB-431D-9153-999A72E04F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0024-F441-4EE7-8241-491C1F1A0203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EDB4-DFDB-431D-9153-999A72E04F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0024-F441-4EE7-8241-491C1F1A0203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EDB4-DFDB-431D-9153-999A72E04F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0024-F441-4EE7-8241-491C1F1A0203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EDB4-DFDB-431D-9153-999A72E04F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0024-F441-4EE7-8241-491C1F1A0203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EDB4-DFDB-431D-9153-999A72E04F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0024-F441-4EE7-8241-491C1F1A0203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EDB4-DFDB-431D-9153-999A72E04F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0024-F441-4EE7-8241-491C1F1A0203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EDB4-DFDB-431D-9153-999A72E04F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0024-F441-4EE7-8241-491C1F1A0203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EDB4-DFDB-431D-9153-999A72E04F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0024-F441-4EE7-8241-491C1F1A0203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EDB4-DFDB-431D-9153-999A72E04F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0024-F441-4EE7-8241-491C1F1A0203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EDB4-DFDB-431D-9153-999A72E04F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E0024-F441-4EE7-8241-491C1F1A0203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BEDB4-DFDB-431D-9153-999A72E04F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IAS 28</a:t>
            </a:r>
            <a:r>
              <a:rPr lang="fr-FR" dirty="0">
                <a:solidFill>
                  <a:srgbClr val="FF0000"/>
                </a:solidFill>
              </a:rPr>
              <a:t>-</a:t>
            </a:r>
            <a:r>
              <a:rPr lang="fr-FR" b="1" dirty="0" err="1">
                <a:solidFill>
                  <a:srgbClr val="FF0000"/>
                </a:solidFill>
              </a:rPr>
              <a:t>Investments</a:t>
            </a:r>
            <a:r>
              <a:rPr lang="fr-FR" b="1" dirty="0">
                <a:solidFill>
                  <a:srgbClr val="FF0000"/>
                </a:solidFill>
              </a:rPr>
              <a:t> in Associates and Joint </a:t>
            </a:r>
            <a:r>
              <a:rPr lang="fr-FR" b="1" dirty="0" err="1">
                <a:solidFill>
                  <a:srgbClr val="FF0000"/>
                </a:solidFill>
              </a:rPr>
              <a:t>Ventures</a:t>
            </a:r>
            <a:endParaRPr lang="fr-FR" b="1" dirty="0" smtClean="0">
              <a:solidFill>
                <a:srgbClr val="FF0000"/>
              </a:solidFill>
            </a:endParaRPr>
          </a:p>
          <a:p>
            <a:pPr algn="l"/>
            <a:r>
              <a:rPr lang="fr-FR" b="1" dirty="0" err="1" smtClean="0">
                <a:solidFill>
                  <a:srgbClr val="FF0000"/>
                </a:solidFill>
              </a:rPr>
              <a:t>Overview</a:t>
            </a:r>
            <a:endParaRPr lang="fr-FR" dirty="0">
              <a:solidFill>
                <a:srgbClr val="FF0000"/>
              </a:solidFill>
            </a:endParaRPr>
          </a:p>
          <a:p>
            <a:pPr algn="l"/>
            <a:r>
              <a:rPr lang="fr-FR" dirty="0">
                <a:solidFill>
                  <a:schemeClr val="tx1"/>
                </a:solidFill>
              </a:rPr>
              <a:t>This standard deals with the </a:t>
            </a:r>
            <a:r>
              <a:rPr lang="fr-FR" dirty="0" err="1">
                <a:solidFill>
                  <a:schemeClr val="tx1"/>
                </a:solidFill>
              </a:rPr>
              <a:t>accounting</a:t>
            </a:r>
            <a:r>
              <a:rPr lang="fr-FR" dirty="0">
                <a:solidFill>
                  <a:schemeClr val="tx1"/>
                </a:solidFill>
              </a:rPr>
              <a:t> for </a:t>
            </a:r>
            <a:r>
              <a:rPr lang="fr-FR" dirty="0" err="1">
                <a:solidFill>
                  <a:schemeClr val="tx1"/>
                </a:solidFill>
              </a:rPr>
              <a:t>investments</a:t>
            </a:r>
            <a:r>
              <a:rPr lang="fr-FR" dirty="0">
                <a:solidFill>
                  <a:schemeClr val="tx1"/>
                </a:solidFill>
              </a:rPr>
              <a:t> in </a:t>
            </a:r>
            <a:r>
              <a:rPr lang="fr-FR" dirty="0" err="1">
                <a:solidFill>
                  <a:schemeClr val="tx1"/>
                </a:solidFill>
              </a:rPr>
              <a:t>associates</a:t>
            </a:r>
            <a:r>
              <a:rPr lang="fr-FR" dirty="0">
                <a:solidFill>
                  <a:schemeClr val="tx1"/>
                </a:solidFill>
              </a:rPr>
              <a:t> and </a:t>
            </a:r>
            <a:r>
              <a:rPr lang="fr-FR" dirty="0" err="1">
                <a:solidFill>
                  <a:schemeClr val="tx1"/>
                </a:solidFill>
              </a:rPr>
              <a:t>jointly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controlled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entities</a:t>
            </a:r>
            <a:r>
              <a:rPr lang="fr-FR" dirty="0">
                <a:solidFill>
                  <a:schemeClr val="tx1"/>
                </a:solidFill>
              </a:rPr>
              <a:t>. An </a:t>
            </a:r>
            <a:r>
              <a:rPr lang="fr-FR" dirty="0" err="1">
                <a:solidFill>
                  <a:schemeClr val="tx1"/>
                </a:solidFill>
              </a:rPr>
              <a:t>investment</a:t>
            </a:r>
            <a:r>
              <a:rPr lang="fr-FR" dirty="0">
                <a:solidFill>
                  <a:schemeClr val="tx1"/>
                </a:solidFill>
              </a:rPr>
              <a:t> in </a:t>
            </a:r>
            <a:r>
              <a:rPr lang="fr-FR" dirty="0" err="1">
                <a:solidFill>
                  <a:schemeClr val="tx1"/>
                </a:solidFill>
              </a:rPr>
              <a:t>which</a:t>
            </a:r>
            <a:r>
              <a:rPr lang="fr-FR" dirty="0">
                <a:solidFill>
                  <a:schemeClr val="tx1"/>
                </a:solidFill>
              </a:rPr>
              <a:t> the </a:t>
            </a:r>
            <a:r>
              <a:rPr lang="fr-FR" dirty="0" err="1">
                <a:solidFill>
                  <a:schemeClr val="tx1"/>
                </a:solidFill>
              </a:rPr>
              <a:t>investor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owns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between</a:t>
            </a:r>
            <a:r>
              <a:rPr lang="fr-FR" dirty="0">
                <a:solidFill>
                  <a:schemeClr val="tx1"/>
                </a:solidFill>
              </a:rPr>
              <a:t>  20%-50% of the </a:t>
            </a:r>
            <a:r>
              <a:rPr lang="fr-FR" dirty="0" err="1">
                <a:solidFill>
                  <a:schemeClr val="tx1"/>
                </a:solidFill>
              </a:rPr>
              <a:t>investee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called</a:t>
            </a:r>
            <a:r>
              <a:rPr lang="fr-FR" dirty="0">
                <a:solidFill>
                  <a:schemeClr val="tx1"/>
                </a:solidFill>
              </a:rPr>
              <a:t> an </a:t>
            </a:r>
            <a:r>
              <a:rPr lang="fr-FR" dirty="0" err="1">
                <a:solidFill>
                  <a:schemeClr val="tx1"/>
                </a:solidFill>
              </a:rPr>
              <a:t>associate</a:t>
            </a:r>
            <a:r>
              <a:rPr lang="fr-FR" dirty="0">
                <a:solidFill>
                  <a:schemeClr val="tx1"/>
                </a:solidFill>
              </a:rPr>
              <a:t>, and </a:t>
            </a:r>
            <a:r>
              <a:rPr lang="fr-FR" dirty="0" err="1">
                <a:solidFill>
                  <a:schemeClr val="tx1"/>
                </a:solidFill>
              </a:rPr>
              <a:t>thus</a:t>
            </a:r>
            <a:r>
              <a:rPr lang="fr-FR" dirty="0">
                <a:solidFill>
                  <a:schemeClr val="tx1"/>
                </a:solidFill>
              </a:rPr>
              <a:t> the </a:t>
            </a:r>
            <a:r>
              <a:rPr lang="fr-FR" dirty="0" err="1">
                <a:solidFill>
                  <a:schemeClr val="tx1"/>
                </a:solidFill>
              </a:rPr>
              <a:t>investor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exercises</a:t>
            </a:r>
            <a:r>
              <a:rPr lang="fr-FR" dirty="0">
                <a:solidFill>
                  <a:schemeClr val="tx1"/>
                </a:solidFill>
              </a:rPr>
              <a:t> significant influence on the operating and financial </a:t>
            </a:r>
            <a:r>
              <a:rPr lang="fr-FR" dirty="0" err="1">
                <a:solidFill>
                  <a:schemeClr val="tx1"/>
                </a:solidFill>
              </a:rPr>
              <a:t>decisions</a:t>
            </a:r>
            <a:r>
              <a:rPr lang="fr-FR" dirty="0">
                <a:solidFill>
                  <a:schemeClr val="tx1"/>
                </a:solidFill>
              </a:rPr>
              <a:t> of the </a:t>
            </a:r>
            <a:r>
              <a:rPr lang="fr-FR" dirty="0" err="1">
                <a:solidFill>
                  <a:schemeClr val="tx1"/>
                </a:solidFill>
              </a:rPr>
              <a:t>associate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directly</a:t>
            </a:r>
            <a:r>
              <a:rPr lang="fr-FR" dirty="0">
                <a:solidFill>
                  <a:schemeClr val="tx1"/>
                </a:solidFill>
              </a:rPr>
              <a:t> or </a:t>
            </a:r>
            <a:r>
              <a:rPr lang="fr-FR" dirty="0" err="1">
                <a:solidFill>
                  <a:schemeClr val="tx1"/>
                </a:solidFill>
              </a:rPr>
              <a:t>indirectly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through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voting</a:t>
            </a:r>
            <a:r>
              <a:rPr lang="fr-FR" dirty="0">
                <a:solidFill>
                  <a:schemeClr val="tx1"/>
                </a:solidFill>
              </a:rPr>
              <a:t> power.</a:t>
            </a:r>
          </a:p>
          <a:p>
            <a:pPr algn="l"/>
            <a:r>
              <a:rPr lang="fr-FR" dirty="0">
                <a:solidFill>
                  <a:schemeClr val="tx1"/>
                </a:solidFill>
              </a:rPr>
              <a:t>IAS 28 </a:t>
            </a:r>
            <a:r>
              <a:rPr lang="fr-FR" dirty="0" err="1">
                <a:solidFill>
                  <a:schemeClr val="tx1"/>
                </a:solidFill>
              </a:rPr>
              <a:t>was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reissued</a:t>
            </a:r>
            <a:r>
              <a:rPr lang="fr-FR" dirty="0">
                <a:solidFill>
                  <a:schemeClr val="tx1"/>
                </a:solidFill>
              </a:rPr>
              <a:t> in May 2011 and </a:t>
            </a:r>
            <a:r>
              <a:rPr lang="fr-FR" dirty="0" err="1">
                <a:solidFill>
                  <a:schemeClr val="tx1"/>
                </a:solidFill>
              </a:rPr>
              <a:t>applies</a:t>
            </a:r>
            <a:r>
              <a:rPr lang="fr-FR" dirty="0">
                <a:solidFill>
                  <a:schemeClr val="tx1"/>
                </a:solidFill>
              </a:rPr>
              <a:t> to </a:t>
            </a:r>
            <a:r>
              <a:rPr lang="fr-FR" dirty="0" err="1">
                <a:solidFill>
                  <a:schemeClr val="tx1"/>
                </a:solidFill>
              </a:rPr>
              <a:t>annual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periods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beginning</a:t>
            </a:r>
            <a:r>
              <a:rPr lang="fr-FR" dirty="0">
                <a:solidFill>
                  <a:schemeClr val="tx1"/>
                </a:solidFill>
              </a:rPr>
              <a:t> on or </a:t>
            </a:r>
            <a:r>
              <a:rPr lang="fr-FR" dirty="0" err="1">
                <a:solidFill>
                  <a:schemeClr val="tx1"/>
                </a:solidFill>
              </a:rPr>
              <a:t>after</a:t>
            </a:r>
            <a:r>
              <a:rPr lang="fr-FR" dirty="0">
                <a:solidFill>
                  <a:schemeClr val="tx1"/>
                </a:solidFill>
              </a:rPr>
              <a:t> 1 </a:t>
            </a:r>
            <a:r>
              <a:rPr lang="fr-FR" dirty="0" err="1">
                <a:solidFill>
                  <a:schemeClr val="tx1"/>
                </a:solidFill>
              </a:rPr>
              <a:t>January</a:t>
            </a:r>
            <a:r>
              <a:rPr lang="fr-FR" dirty="0">
                <a:solidFill>
                  <a:schemeClr val="tx1"/>
                </a:solidFill>
              </a:rPr>
              <a:t> 2013</a:t>
            </a:r>
          </a:p>
          <a:p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42908" y="1"/>
            <a:ext cx="9286908" cy="7072338"/>
          </a:xfrm>
        </p:spPr>
        <p:txBody>
          <a:bodyPr>
            <a:normAutofit lnSpcReduction="1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Acquisition of an </a:t>
            </a:r>
            <a:r>
              <a:rPr lang="fr-FR" b="1" dirty="0" err="1" smtClean="0">
                <a:solidFill>
                  <a:srgbClr val="FF0000"/>
                </a:solidFill>
              </a:rPr>
              <a:t>associate</a:t>
            </a:r>
            <a:r>
              <a:rPr lang="fr-FR" b="1" dirty="0" smtClean="0">
                <a:solidFill>
                  <a:srgbClr val="FF0000"/>
                </a:solidFill>
              </a:rPr>
              <a:t> in stages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An </a:t>
            </a:r>
            <a:r>
              <a:rPr lang="fr-FR" dirty="0" err="1" smtClean="0"/>
              <a:t>entity</a:t>
            </a:r>
            <a:r>
              <a:rPr lang="fr-FR" dirty="0" smtClean="0"/>
              <a:t> may </a:t>
            </a:r>
            <a:r>
              <a:rPr lang="fr-FR" dirty="0" err="1" smtClean="0"/>
              <a:t>hold</a:t>
            </a:r>
            <a:r>
              <a:rPr lang="fr-FR" dirty="0" smtClean="0"/>
              <a:t> an </a:t>
            </a:r>
            <a:r>
              <a:rPr lang="fr-FR" dirty="0" err="1" smtClean="0"/>
              <a:t>investment</a:t>
            </a:r>
            <a:r>
              <a:rPr lang="fr-FR" dirty="0" smtClean="0"/>
              <a:t> in </a:t>
            </a:r>
            <a:r>
              <a:rPr lang="fr-FR" dirty="0" err="1" smtClean="0"/>
              <a:t>another</a:t>
            </a:r>
            <a:r>
              <a:rPr lang="fr-FR" dirty="0" smtClean="0"/>
              <a:t> </a:t>
            </a:r>
            <a:r>
              <a:rPr lang="fr-FR" dirty="0" err="1" smtClean="0"/>
              <a:t>entity’s</a:t>
            </a:r>
            <a:r>
              <a:rPr lang="fr-FR" dirty="0" smtClean="0"/>
              <a:t> </a:t>
            </a:r>
            <a:r>
              <a:rPr lang="fr-FR" dirty="0" err="1" smtClean="0"/>
              <a:t>ordinary</a:t>
            </a:r>
            <a:r>
              <a:rPr lang="fr-FR" dirty="0" smtClean="0"/>
              <a:t> </a:t>
            </a:r>
            <a:r>
              <a:rPr lang="fr-FR" dirty="0" err="1" smtClean="0"/>
              <a:t>share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below</a:t>
            </a:r>
            <a:r>
              <a:rPr lang="fr-FR" dirty="0" smtClean="0"/>
              <a:t> the </a:t>
            </a:r>
            <a:r>
              <a:rPr lang="fr-FR" dirty="0" err="1" smtClean="0"/>
              <a:t>level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would</a:t>
            </a:r>
            <a:r>
              <a:rPr lang="fr-FR" dirty="0" smtClean="0"/>
              <a:t> </a:t>
            </a:r>
            <a:r>
              <a:rPr lang="fr-FR" dirty="0" err="1" smtClean="0"/>
              <a:t>create</a:t>
            </a:r>
            <a:r>
              <a:rPr lang="fr-FR" dirty="0" smtClean="0"/>
              <a:t> a </a:t>
            </a:r>
            <a:r>
              <a:rPr lang="fr-FR" dirty="0" err="1" smtClean="0"/>
              <a:t>presumption</a:t>
            </a:r>
            <a:r>
              <a:rPr lang="fr-FR" dirty="0" smtClean="0"/>
              <a:t> of significant influence, </a:t>
            </a:r>
            <a:r>
              <a:rPr lang="fr-FR" dirty="0" err="1" smtClean="0"/>
              <a:t>which</a:t>
            </a:r>
            <a:r>
              <a:rPr lang="fr-FR" dirty="0" smtClean="0"/>
              <a:t> it </a:t>
            </a:r>
            <a:r>
              <a:rPr lang="fr-FR" dirty="0" err="1" smtClean="0"/>
              <a:t>later</a:t>
            </a:r>
            <a:r>
              <a:rPr lang="fr-FR" dirty="0" smtClean="0"/>
              <a:t> </a:t>
            </a:r>
            <a:r>
              <a:rPr lang="fr-FR" dirty="0" err="1" smtClean="0"/>
              <a:t>increases</a:t>
            </a:r>
            <a:r>
              <a:rPr lang="fr-FR" dirty="0" smtClean="0"/>
              <a:t> </a:t>
            </a:r>
            <a:r>
              <a:rPr lang="fr-FR" dirty="0" err="1" smtClean="0"/>
              <a:t>so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the </a:t>
            </a:r>
            <a:r>
              <a:rPr lang="fr-FR" dirty="0" err="1" smtClean="0"/>
              <a:t>threshold</a:t>
            </a:r>
            <a:r>
              <a:rPr lang="fr-FR" dirty="0" smtClean="0"/>
              <a:t> for application of the </a:t>
            </a:r>
            <a:r>
              <a:rPr lang="fr-FR" dirty="0" err="1" smtClean="0"/>
              <a:t>equity</a:t>
            </a:r>
            <a:r>
              <a:rPr lang="fr-FR" dirty="0" smtClean="0"/>
              <a:t> method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exceeded</a:t>
            </a:r>
            <a:r>
              <a:rPr lang="fr-FR" dirty="0" smtClean="0"/>
              <a:t>. So </a:t>
            </a:r>
            <a:r>
              <a:rPr lang="fr-FR" dirty="0" err="1" smtClean="0"/>
              <a:t>when</a:t>
            </a:r>
            <a:r>
              <a:rPr lang="fr-FR" dirty="0" smtClean="0"/>
              <a:t> the </a:t>
            </a:r>
            <a:r>
              <a:rPr lang="fr-FR" dirty="0" err="1" smtClean="0"/>
              <a:t>equity</a:t>
            </a:r>
            <a:r>
              <a:rPr lang="fr-FR" dirty="0" smtClean="0"/>
              <a:t> method </a:t>
            </a:r>
            <a:r>
              <a:rPr lang="fr-FR" dirty="0" err="1" smtClean="0"/>
              <a:t>is</a:t>
            </a:r>
            <a:r>
              <a:rPr lang="fr-FR" dirty="0" smtClean="0"/>
              <a:t> first </a:t>
            </a:r>
            <a:r>
              <a:rPr lang="fr-FR" dirty="0" err="1" smtClean="0"/>
              <a:t>applied</a:t>
            </a:r>
            <a:r>
              <a:rPr lang="fr-FR" dirty="0" smtClean="0"/>
              <a:t> an </a:t>
            </a:r>
            <a:r>
              <a:rPr lang="fr-FR" dirty="0" err="1" smtClean="0"/>
              <a:t>entity</a:t>
            </a:r>
            <a:r>
              <a:rPr lang="fr-FR" dirty="0" smtClean="0"/>
              <a:t> must :</a:t>
            </a:r>
          </a:p>
          <a:p>
            <a:pPr>
              <a:buNone/>
            </a:pPr>
            <a:r>
              <a:rPr lang="fr-FR" b="1" dirty="0" smtClean="0"/>
              <a:t> -</a:t>
            </a:r>
            <a:r>
              <a:rPr lang="fr-FR" dirty="0" err="1" smtClean="0"/>
              <a:t>Compute</a:t>
            </a:r>
            <a:r>
              <a:rPr lang="fr-FR" dirty="0" smtClean="0"/>
              <a:t> the</a:t>
            </a:r>
            <a:r>
              <a:rPr lang="fr-FR" b="1" dirty="0" smtClean="0"/>
              <a:t> </a:t>
            </a:r>
            <a:r>
              <a:rPr lang="fr-FR" dirty="0" err="1" smtClean="0"/>
              <a:t>difference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the </a:t>
            </a:r>
            <a:r>
              <a:rPr lang="fr-FR" dirty="0" err="1" smtClean="0"/>
              <a:t>carrying</a:t>
            </a:r>
            <a:r>
              <a:rPr lang="fr-FR" dirty="0" smtClean="0"/>
              <a:t> </a:t>
            </a:r>
            <a:r>
              <a:rPr lang="fr-FR" dirty="0" err="1" smtClean="0"/>
              <a:t>amount</a:t>
            </a:r>
            <a:r>
              <a:rPr lang="fr-FR" dirty="0" smtClean="0"/>
              <a:t> of the </a:t>
            </a:r>
            <a:r>
              <a:rPr lang="fr-FR" dirty="0" err="1" smtClean="0"/>
              <a:t>investment</a:t>
            </a:r>
            <a:r>
              <a:rPr lang="fr-FR" dirty="0" smtClean="0"/>
              <a:t> and the </a:t>
            </a:r>
            <a:r>
              <a:rPr lang="fr-FR" dirty="0" err="1" smtClean="0"/>
              <a:t>fair</a:t>
            </a:r>
            <a:r>
              <a:rPr lang="fr-FR" dirty="0" smtClean="0"/>
              <a:t> value of the </a:t>
            </a:r>
            <a:r>
              <a:rPr lang="fr-FR" dirty="0" err="1" smtClean="0"/>
              <a:t>underlying</a:t>
            </a:r>
            <a:r>
              <a:rPr lang="fr-FR" dirty="0" smtClean="0"/>
              <a:t> net identifiable assets.and </a:t>
            </a:r>
          </a:p>
          <a:p>
            <a:pPr>
              <a:buNone/>
            </a:pPr>
            <a:r>
              <a:rPr lang="fr-FR" dirty="0" smtClean="0"/>
              <a:t>- </a:t>
            </a:r>
            <a:r>
              <a:rPr lang="fr-FR" dirty="0" err="1" smtClean="0"/>
              <a:t>when</a:t>
            </a:r>
            <a:r>
              <a:rPr lang="fr-FR" dirty="0" smtClean="0"/>
              <a:t> the </a:t>
            </a:r>
            <a:r>
              <a:rPr lang="fr-FR" dirty="0" err="1" smtClean="0"/>
              <a:t>equity</a:t>
            </a:r>
            <a:r>
              <a:rPr lang="fr-FR" dirty="0" smtClean="0"/>
              <a:t> method </a:t>
            </a:r>
            <a:r>
              <a:rPr lang="fr-FR" dirty="0" err="1" smtClean="0"/>
              <a:t>accounting</a:t>
            </a:r>
            <a:r>
              <a:rPr lang="fr-FR" dirty="0" smtClean="0"/>
              <a:t> </a:t>
            </a:r>
            <a:r>
              <a:rPr lang="fr-FR" dirty="0" err="1" smtClean="0"/>
              <a:t>threshold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first </a:t>
            </a:r>
            <a:r>
              <a:rPr lang="fr-FR" dirty="0" err="1" smtClean="0"/>
              <a:t>exceeded</a:t>
            </a:r>
            <a:r>
              <a:rPr lang="fr-FR" dirty="0" smtClean="0"/>
              <a:t> for a </a:t>
            </a:r>
            <a:r>
              <a:rPr lang="fr-FR" dirty="0" err="1" smtClean="0"/>
              <a:t>formerly</a:t>
            </a:r>
            <a:r>
              <a:rPr lang="fr-FR" dirty="0" smtClean="0"/>
              <a:t> </a:t>
            </a:r>
            <a:r>
              <a:rPr lang="fr-FR" dirty="0" err="1" smtClean="0"/>
              <a:t>passively</a:t>
            </a:r>
            <a:r>
              <a:rPr lang="fr-FR" dirty="0" smtClean="0"/>
              <a:t> held </a:t>
            </a:r>
            <a:r>
              <a:rPr lang="fr-FR" dirty="0" err="1" smtClean="0"/>
              <a:t>investment</a:t>
            </a:r>
            <a:r>
              <a:rPr lang="fr-FR" dirty="0" smtClean="0"/>
              <a:t> </a:t>
            </a:r>
            <a:r>
              <a:rPr lang="fr-FR" dirty="0" err="1" smtClean="0"/>
              <a:t>determine</a:t>
            </a:r>
            <a:r>
              <a:rPr lang="fr-FR" dirty="0" smtClean="0"/>
              <a:t>  the “goodwill-</a:t>
            </a:r>
            <a:r>
              <a:rPr lang="fr-FR" dirty="0" err="1" smtClean="0"/>
              <a:t>like</a:t>
            </a:r>
            <a:r>
              <a:rPr lang="fr-FR" dirty="0" smtClean="0"/>
              <a:t>” component of the </a:t>
            </a:r>
            <a:r>
              <a:rPr lang="fr-FR" dirty="0" err="1" smtClean="0"/>
              <a:t>investment</a:t>
            </a:r>
            <a:r>
              <a:rPr lang="fr-FR" dirty="0" smtClean="0"/>
              <a:t> 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Objective of the standard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This Standard  </a:t>
            </a:r>
            <a:r>
              <a:rPr lang="fr-FR" dirty="0" err="1" smtClean="0"/>
              <a:t>aims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to </a:t>
            </a:r>
            <a:r>
              <a:rPr lang="fr-FR" dirty="0" err="1" smtClean="0"/>
              <a:t>prescribe</a:t>
            </a:r>
            <a:r>
              <a:rPr lang="fr-FR" dirty="0" smtClean="0"/>
              <a:t> the </a:t>
            </a:r>
            <a:r>
              <a:rPr lang="fr-FR" dirty="0" err="1" smtClean="0"/>
              <a:t>accounting</a:t>
            </a:r>
            <a:r>
              <a:rPr lang="fr-FR" dirty="0" smtClean="0"/>
              <a:t> for </a:t>
            </a:r>
            <a:r>
              <a:rPr lang="fr-FR" dirty="0" err="1" smtClean="0"/>
              <a:t>investments</a:t>
            </a:r>
            <a:r>
              <a:rPr lang="fr-FR" dirty="0" smtClean="0"/>
              <a:t> in </a:t>
            </a:r>
            <a:r>
              <a:rPr lang="fr-FR" dirty="0" err="1" smtClean="0"/>
              <a:t>associates</a:t>
            </a:r>
            <a:r>
              <a:rPr lang="fr-FR" dirty="0" smtClean="0"/>
              <a:t> and to set out the </a:t>
            </a:r>
            <a:r>
              <a:rPr lang="fr-FR" dirty="0" err="1" smtClean="0"/>
              <a:t>requirements</a:t>
            </a:r>
            <a:r>
              <a:rPr lang="fr-FR" dirty="0" smtClean="0"/>
              <a:t> for the application of the </a:t>
            </a:r>
            <a:r>
              <a:rPr lang="fr-FR" dirty="0" err="1" smtClean="0"/>
              <a:t>equity</a:t>
            </a:r>
            <a:r>
              <a:rPr lang="fr-FR" dirty="0" smtClean="0"/>
              <a:t> method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accounting</a:t>
            </a:r>
            <a:r>
              <a:rPr lang="fr-FR" dirty="0" smtClean="0"/>
              <a:t> for </a:t>
            </a:r>
            <a:r>
              <a:rPr lang="fr-FR" dirty="0" err="1" smtClean="0"/>
              <a:t>investments</a:t>
            </a:r>
            <a:r>
              <a:rPr lang="fr-FR" dirty="0" smtClean="0"/>
              <a:t> in </a:t>
            </a:r>
            <a:r>
              <a:rPr lang="fr-FR" dirty="0" err="1" smtClean="0"/>
              <a:t>associates</a:t>
            </a:r>
            <a:r>
              <a:rPr lang="fr-FR" dirty="0" smtClean="0"/>
              <a:t> and joint </a:t>
            </a:r>
            <a:r>
              <a:rPr lang="fr-FR" dirty="0" err="1" smtClean="0"/>
              <a:t>ventures</a:t>
            </a:r>
            <a:endParaRPr lang="fr-FR" dirty="0" smtClean="0"/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Scope of the standard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IAS 28  must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applied</a:t>
            </a:r>
            <a:r>
              <a:rPr lang="fr-FR" dirty="0" smtClean="0"/>
              <a:t> by all </a:t>
            </a:r>
            <a:r>
              <a:rPr lang="fr-FR" dirty="0" err="1" smtClean="0"/>
              <a:t>investing</a:t>
            </a:r>
            <a:r>
              <a:rPr lang="fr-FR" dirty="0" smtClean="0"/>
              <a:t> </a:t>
            </a:r>
            <a:r>
              <a:rPr lang="fr-FR" dirty="0" err="1" smtClean="0"/>
              <a:t>entities</a:t>
            </a:r>
            <a:r>
              <a:rPr lang="fr-FR" dirty="0" smtClean="0"/>
              <a:t> (</a:t>
            </a:r>
            <a:r>
              <a:rPr lang="fr-FR" dirty="0" err="1" smtClean="0"/>
              <a:t>investors</a:t>
            </a:r>
            <a:r>
              <a:rPr lang="fr-FR" dirty="0" smtClean="0"/>
              <a:t>) </a:t>
            </a:r>
            <a:r>
              <a:rPr lang="fr-FR" dirty="0" err="1" smtClean="0"/>
              <a:t>that</a:t>
            </a:r>
            <a:r>
              <a:rPr lang="fr-FR" dirty="0" smtClean="0"/>
              <a:t> have joint control , or significant influence  over  an </a:t>
            </a:r>
            <a:r>
              <a:rPr lang="fr-FR" dirty="0" err="1" smtClean="0"/>
              <a:t>investee</a:t>
            </a:r>
            <a:r>
              <a:rPr lang="fr-FR" dirty="0" smtClean="0"/>
              <a:t>. That </a:t>
            </a:r>
            <a:r>
              <a:rPr lang="fr-FR" dirty="0" err="1" smtClean="0"/>
              <a:t>is</a:t>
            </a:r>
            <a:r>
              <a:rPr lang="fr-FR" dirty="0" smtClean="0"/>
              <a:t>, it </a:t>
            </a:r>
            <a:r>
              <a:rPr lang="fr-FR" dirty="0" err="1" smtClean="0"/>
              <a:t>applies</a:t>
            </a:r>
            <a:r>
              <a:rPr lang="fr-FR" dirty="0" smtClean="0"/>
              <a:t> to </a:t>
            </a:r>
            <a:r>
              <a:rPr lang="fr-FR" dirty="0" err="1" smtClean="0"/>
              <a:t>investments</a:t>
            </a:r>
            <a:r>
              <a:rPr lang="fr-FR" dirty="0" smtClean="0"/>
              <a:t> in </a:t>
            </a:r>
            <a:r>
              <a:rPr lang="fr-FR" dirty="0" err="1" smtClean="0"/>
              <a:t>jointly</a:t>
            </a:r>
            <a:r>
              <a:rPr lang="fr-FR" dirty="0" smtClean="0"/>
              <a:t> </a:t>
            </a:r>
            <a:r>
              <a:rPr lang="fr-FR" dirty="0" err="1" smtClean="0"/>
              <a:t>controlled</a:t>
            </a:r>
            <a:r>
              <a:rPr lang="fr-FR" dirty="0" smtClean="0"/>
              <a:t> </a:t>
            </a:r>
            <a:r>
              <a:rPr lang="fr-FR" dirty="0" err="1" smtClean="0"/>
              <a:t>entities</a:t>
            </a:r>
            <a:r>
              <a:rPr lang="fr-FR" dirty="0" smtClean="0"/>
              <a:t> and </a:t>
            </a:r>
            <a:r>
              <a:rPr lang="fr-FR" dirty="0" err="1" smtClean="0"/>
              <a:t>associates</a:t>
            </a:r>
            <a:r>
              <a:rPr lang="fr-FR" dirty="0" smtClean="0"/>
              <a:t>.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4371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b="1" dirty="0" err="1" smtClean="0">
                <a:solidFill>
                  <a:srgbClr val="FF0000"/>
                </a:solidFill>
              </a:rPr>
              <a:t>Determination</a:t>
            </a:r>
            <a:r>
              <a:rPr lang="fr-FR" b="1" dirty="0" smtClean="0">
                <a:solidFill>
                  <a:srgbClr val="FF0000"/>
                </a:solidFill>
              </a:rPr>
              <a:t> of significant influence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If an </a:t>
            </a:r>
            <a:r>
              <a:rPr lang="fr-FR" dirty="0" err="1" smtClean="0"/>
              <a:t>entity</a:t>
            </a:r>
            <a:r>
              <a:rPr lang="fr-FR" dirty="0" smtClean="0"/>
              <a:t> </a:t>
            </a:r>
            <a:r>
              <a:rPr lang="fr-FR" dirty="0" err="1" smtClean="0"/>
              <a:t>holds</a:t>
            </a:r>
            <a:r>
              <a:rPr lang="fr-FR" dirty="0" smtClean="0"/>
              <a:t>, </a:t>
            </a:r>
            <a:r>
              <a:rPr lang="fr-FR" dirty="0" err="1" smtClean="0"/>
              <a:t>directly</a:t>
            </a:r>
            <a:r>
              <a:rPr lang="fr-FR" dirty="0" smtClean="0"/>
              <a:t> or </a:t>
            </a:r>
            <a:r>
              <a:rPr lang="fr-FR" dirty="0" err="1" smtClean="0"/>
              <a:t>indirectly</a:t>
            </a:r>
            <a:r>
              <a:rPr lang="fr-FR" dirty="0" smtClean="0"/>
              <a:t> (</a:t>
            </a:r>
            <a:r>
              <a:rPr lang="fr-FR" dirty="0" err="1" smtClean="0"/>
              <a:t>eg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subsidiaries</a:t>
            </a:r>
            <a:r>
              <a:rPr lang="fr-FR" dirty="0" smtClean="0"/>
              <a:t>), 20 per cent or more of the </a:t>
            </a:r>
            <a:r>
              <a:rPr lang="fr-FR" dirty="0" err="1" smtClean="0"/>
              <a:t>voting</a:t>
            </a:r>
            <a:r>
              <a:rPr lang="fr-FR" dirty="0" smtClean="0"/>
              <a:t> power of the </a:t>
            </a:r>
            <a:r>
              <a:rPr lang="fr-FR" dirty="0" err="1" smtClean="0"/>
              <a:t>investee</a:t>
            </a:r>
            <a:r>
              <a:rPr lang="fr-FR" dirty="0" smtClean="0"/>
              <a:t>, it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presumed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the </a:t>
            </a:r>
            <a:r>
              <a:rPr lang="fr-FR" dirty="0" err="1" smtClean="0"/>
              <a:t>entity</a:t>
            </a:r>
            <a:r>
              <a:rPr lang="fr-FR" dirty="0" smtClean="0"/>
              <a:t> has significant influence.</a:t>
            </a:r>
          </a:p>
          <a:p>
            <a:pPr>
              <a:buNone/>
            </a:pPr>
            <a:r>
              <a:rPr lang="fr-FR" dirty="0" smtClean="0"/>
              <a:t>  Significant influence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demonstrated</a:t>
            </a:r>
            <a:r>
              <a:rPr lang="fr-FR" dirty="0" smtClean="0"/>
              <a:t> by the </a:t>
            </a:r>
            <a:r>
              <a:rPr lang="fr-FR" dirty="0" err="1" smtClean="0"/>
              <a:t>investor</a:t>
            </a:r>
            <a:r>
              <a:rPr lang="fr-FR" dirty="0" smtClean="0"/>
              <a:t> (</a:t>
            </a:r>
            <a:r>
              <a:rPr lang="fr-FR" dirty="0" err="1" smtClean="0"/>
              <a:t>investing</a:t>
            </a:r>
            <a:r>
              <a:rPr lang="fr-FR" dirty="0" smtClean="0"/>
              <a:t> </a:t>
            </a:r>
            <a:r>
              <a:rPr lang="fr-FR" dirty="0" err="1" smtClean="0"/>
              <a:t>entity</a:t>
            </a:r>
            <a:r>
              <a:rPr lang="fr-FR" dirty="0" smtClean="0"/>
              <a:t>) in one or more of the </a:t>
            </a:r>
            <a:r>
              <a:rPr lang="fr-FR" dirty="0" err="1" smtClean="0"/>
              <a:t>following</a:t>
            </a:r>
            <a:r>
              <a:rPr lang="fr-FR" dirty="0" smtClean="0"/>
              <a:t> </a:t>
            </a:r>
            <a:r>
              <a:rPr lang="fr-FR" dirty="0" err="1" smtClean="0"/>
              <a:t>ways</a:t>
            </a:r>
            <a:r>
              <a:rPr lang="fr-FR" dirty="0" smtClean="0"/>
              <a:t>:</a:t>
            </a:r>
          </a:p>
          <a:p>
            <a:pPr lvl="0">
              <a:buNone/>
            </a:pPr>
            <a:r>
              <a:rPr lang="fr-FR" dirty="0" smtClean="0"/>
              <a:t> -</a:t>
            </a:r>
            <a:r>
              <a:rPr lang="fr-FR" dirty="0" err="1" smtClean="0"/>
              <a:t>representation</a:t>
            </a:r>
            <a:r>
              <a:rPr lang="fr-FR" dirty="0" smtClean="0"/>
              <a:t> on the </a:t>
            </a:r>
            <a:r>
              <a:rPr lang="fr-FR" dirty="0" err="1" smtClean="0"/>
              <a:t>board</a:t>
            </a:r>
            <a:r>
              <a:rPr lang="fr-FR" dirty="0" smtClean="0"/>
              <a:t> of </a:t>
            </a:r>
            <a:r>
              <a:rPr lang="fr-FR" dirty="0" err="1" smtClean="0"/>
              <a:t>directors</a:t>
            </a:r>
            <a:r>
              <a:rPr lang="fr-FR" dirty="0" smtClean="0"/>
              <a:t> or </a:t>
            </a:r>
            <a:r>
              <a:rPr lang="fr-FR" dirty="0" err="1" smtClean="0"/>
              <a:t>equivalent</a:t>
            </a:r>
            <a:r>
              <a:rPr lang="fr-FR" dirty="0" smtClean="0"/>
              <a:t> </a:t>
            </a:r>
            <a:r>
              <a:rPr lang="fr-FR" dirty="0" err="1" smtClean="0"/>
              <a:t>governing</a:t>
            </a:r>
            <a:r>
              <a:rPr lang="fr-FR" dirty="0" smtClean="0"/>
              <a:t> body of  the </a:t>
            </a:r>
            <a:r>
              <a:rPr lang="fr-FR" dirty="0" err="1" smtClean="0"/>
              <a:t>investee</a:t>
            </a:r>
            <a:r>
              <a:rPr lang="fr-FR" dirty="0" smtClean="0"/>
              <a:t>;</a:t>
            </a:r>
          </a:p>
          <a:p>
            <a:pPr lvl="0">
              <a:buNone/>
            </a:pPr>
            <a:r>
              <a:rPr lang="fr-FR" dirty="0" smtClean="0"/>
              <a:t>-participation in </a:t>
            </a:r>
            <a:r>
              <a:rPr lang="fr-FR" dirty="0" err="1" smtClean="0"/>
              <a:t>policy</a:t>
            </a:r>
            <a:r>
              <a:rPr lang="fr-FR" dirty="0" smtClean="0"/>
              <a:t>-</a:t>
            </a:r>
            <a:r>
              <a:rPr lang="fr-FR" dirty="0" err="1" smtClean="0"/>
              <a:t>making</a:t>
            </a:r>
            <a:r>
              <a:rPr lang="fr-FR" dirty="0" smtClean="0"/>
              <a:t> </a:t>
            </a:r>
            <a:r>
              <a:rPr lang="fr-FR" dirty="0" err="1" smtClean="0"/>
              <a:t>processes</a:t>
            </a:r>
            <a:r>
              <a:rPr lang="fr-FR" dirty="0" smtClean="0"/>
              <a:t>, </a:t>
            </a:r>
            <a:r>
              <a:rPr lang="fr-FR" dirty="0" err="1" smtClean="0"/>
              <a:t>including</a:t>
            </a:r>
            <a:r>
              <a:rPr lang="fr-FR" dirty="0" smtClean="0"/>
              <a:t> participation in   </a:t>
            </a:r>
            <a:r>
              <a:rPr lang="fr-FR" dirty="0" err="1" smtClean="0"/>
              <a:t>decisions</a:t>
            </a:r>
            <a:r>
              <a:rPr lang="fr-FR" dirty="0" smtClean="0"/>
              <a:t> about </a:t>
            </a:r>
            <a:r>
              <a:rPr lang="fr-FR" dirty="0" err="1" smtClean="0"/>
              <a:t>dividends</a:t>
            </a:r>
            <a:r>
              <a:rPr lang="fr-FR" dirty="0" smtClean="0"/>
              <a:t> or </a:t>
            </a:r>
            <a:r>
              <a:rPr lang="fr-FR" dirty="0" err="1" smtClean="0"/>
              <a:t>other</a:t>
            </a:r>
            <a:r>
              <a:rPr lang="fr-FR" dirty="0" smtClean="0"/>
              <a:t> distributions; </a:t>
            </a:r>
          </a:p>
          <a:p>
            <a:pPr lvl="0">
              <a:buNone/>
            </a:pPr>
            <a:r>
              <a:rPr lang="fr-FR" dirty="0" smtClean="0"/>
              <a:t>-</a:t>
            </a:r>
            <a:r>
              <a:rPr lang="fr-FR" dirty="0" err="1" smtClean="0"/>
              <a:t>material</a:t>
            </a:r>
            <a:r>
              <a:rPr lang="fr-FR" dirty="0" smtClean="0"/>
              <a:t> transactions  </a:t>
            </a:r>
            <a:r>
              <a:rPr lang="fr-FR" dirty="0" err="1" smtClean="0"/>
              <a:t>between</a:t>
            </a:r>
            <a:r>
              <a:rPr lang="fr-FR" dirty="0" smtClean="0"/>
              <a:t> the </a:t>
            </a:r>
            <a:r>
              <a:rPr lang="fr-FR" dirty="0" err="1" smtClean="0"/>
              <a:t>entity</a:t>
            </a:r>
            <a:r>
              <a:rPr lang="fr-FR" dirty="0" smtClean="0"/>
              <a:t> and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investee</a:t>
            </a:r>
            <a:r>
              <a:rPr lang="fr-FR" dirty="0" smtClean="0"/>
              <a:t>;  </a:t>
            </a:r>
            <a:endParaRPr lang="ar-DZ" dirty="0" smtClean="0"/>
          </a:p>
          <a:p>
            <a:pPr lvl="0">
              <a:buNone/>
            </a:pPr>
            <a:r>
              <a:rPr lang="fr-FR" dirty="0" smtClean="0"/>
              <a:t>  </a:t>
            </a:r>
            <a:r>
              <a:rPr lang="fr-FR" dirty="0" smtClean="0"/>
              <a:t>-</a:t>
            </a:r>
            <a:r>
              <a:rPr lang="fr-FR" dirty="0" err="1" smtClean="0"/>
              <a:t>interchange</a:t>
            </a:r>
            <a:r>
              <a:rPr lang="fr-FR" dirty="0" smtClean="0"/>
              <a:t> of </a:t>
            </a:r>
            <a:r>
              <a:rPr lang="fr-FR" dirty="0" err="1" smtClean="0"/>
              <a:t>managerial</a:t>
            </a:r>
            <a:r>
              <a:rPr lang="fr-FR" dirty="0" smtClean="0"/>
              <a:t> personnel; </a:t>
            </a:r>
            <a:r>
              <a:rPr lang="fr-FR" dirty="0" smtClean="0"/>
              <a:t>or</a:t>
            </a:r>
          </a:p>
          <a:p>
            <a:pPr lvl="0">
              <a:buNone/>
            </a:pPr>
            <a:r>
              <a:rPr lang="fr-FR" dirty="0" smtClean="0"/>
              <a:t> provision of essential </a:t>
            </a:r>
            <a:r>
              <a:rPr lang="fr-FR" dirty="0" err="1" smtClean="0"/>
              <a:t>technical</a:t>
            </a:r>
            <a:r>
              <a:rPr lang="fr-FR" smtClean="0"/>
              <a:t> information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 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fr-FR" dirty="0" smtClean="0"/>
              <a:t>EX1-</a:t>
            </a:r>
            <a:r>
              <a:rPr lang="fr-FR" dirty="0" err="1" smtClean="0"/>
              <a:t>Company</a:t>
            </a:r>
            <a:r>
              <a:rPr lang="fr-FR" dirty="0" smtClean="0"/>
              <a:t> (A) </a:t>
            </a:r>
            <a:r>
              <a:rPr lang="fr-FR" dirty="0" err="1" smtClean="0"/>
              <a:t>owns</a:t>
            </a:r>
            <a:r>
              <a:rPr lang="fr-FR" dirty="0" smtClean="0"/>
              <a:t> 18% of the </a:t>
            </a:r>
            <a:r>
              <a:rPr lang="fr-FR" dirty="0" err="1" smtClean="0"/>
              <a:t>shares</a:t>
            </a:r>
            <a:r>
              <a:rPr lang="fr-FR" dirty="0" smtClean="0"/>
              <a:t> of </a:t>
            </a:r>
            <a:r>
              <a:rPr lang="fr-FR" dirty="0" err="1" smtClean="0"/>
              <a:t>Company</a:t>
            </a:r>
            <a:r>
              <a:rPr lang="fr-FR" dirty="0" smtClean="0"/>
              <a:t> (F).This latter relies </a:t>
            </a:r>
            <a:r>
              <a:rPr lang="fr-FR" dirty="0" err="1" smtClean="0"/>
              <a:t>heavily</a:t>
            </a:r>
            <a:r>
              <a:rPr lang="fr-FR" dirty="0" smtClean="0"/>
              <a:t> on </a:t>
            </a:r>
            <a:r>
              <a:rPr lang="fr-FR" dirty="0" err="1" smtClean="0"/>
              <a:t>Company</a:t>
            </a:r>
            <a:r>
              <a:rPr lang="fr-FR" dirty="0" smtClean="0"/>
              <a:t> (A) </a:t>
            </a:r>
            <a:r>
              <a:rPr lang="fr-FR" dirty="0" err="1" smtClean="0"/>
              <a:t>employees</a:t>
            </a:r>
            <a:r>
              <a:rPr lang="fr-FR" dirty="0" smtClean="0"/>
              <a:t> as experts in the </a:t>
            </a:r>
            <a:r>
              <a:rPr lang="fr-FR" dirty="0" err="1" smtClean="0"/>
              <a:t>field</a:t>
            </a:r>
            <a:r>
              <a:rPr lang="fr-FR" dirty="0" smtClean="0"/>
              <a:t> of </a:t>
            </a:r>
            <a:r>
              <a:rPr lang="fr-FR" dirty="0" err="1" smtClean="0"/>
              <a:t>technical</a:t>
            </a:r>
            <a:r>
              <a:rPr lang="fr-FR" dirty="0" smtClean="0"/>
              <a:t> and </a:t>
            </a:r>
            <a:r>
              <a:rPr lang="fr-FR" dirty="0" err="1" smtClean="0"/>
              <a:t>technological</a:t>
            </a:r>
            <a:r>
              <a:rPr lang="fr-FR" dirty="0" smtClean="0"/>
              <a:t> </a:t>
            </a:r>
            <a:r>
              <a:rPr lang="fr-FR" dirty="0" err="1" smtClean="0"/>
              <a:t>matters</a:t>
            </a:r>
            <a:r>
              <a:rPr lang="fr-FR" dirty="0" smtClean="0"/>
              <a:t>. There are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directors</a:t>
            </a:r>
            <a:r>
              <a:rPr lang="fr-FR" dirty="0" smtClean="0"/>
              <a:t> of </a:t>
            </a:r>
            <a:r>
              <a:rPr lang="fr-FR" dirty="0" err="1" smtClean="0"/>
              <a:t>Company</a:t>
            </a:r>
            <a:r>
              <a:rPr lang="fr-FR" dirty="0" smtClean="0"/>
              <a:t> (A) on the </a:t>
            </a:r>
            <a:r>
              <a:rPr lang="fr-FR" dirty="0" err="1" smtClean="0"/>
              <a:t>board</a:t>
            </a:r>
            <a:r>
              <a:rPr lang="fr-FR" dirty="0" smtClean="0"/>
              <a:t> of </a:t>
            </a:r>
            <a:r>
              <a:rPr lang="fr-FR" dirty="0" err="1" smtClean="0"/>
              <a:t>directors</a:t>
            </a:r>
            <a:r>
              <a:rPr lang="fr-FR" dirty="0" smtClean="0"/>
              <a:t> of </a:t>
            </a:r>
            <a:r>
              <a:rPr lang="fr-FR" dirty="0" err="1" smtClean="0"/>
              <a:t>Company</a:t>
            </a:r>
            <a:r>
              <a:rPr lang="fr-FR" dirty="0" smtClean="0"/>
              <a:t> (F), </a:t>
            </a:r>
            <a:r>
              <a:rPr lang="fr-FR" dirty="0" err="1" smtClean="0"/>
              <a:t>noting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the </a:t>
            </a:r>
            <a:r>
              <a:rPr lang="fr-FR" dirty="0" err="1" smtClean="0"/>
              <a:t>number</a:t>
            </a:r>
            <a:r>
              <a:rPr lang="fr-FR" dirty="0" smtClean="0"/>
              <a:t> of </a:t>
            </a:r>
            <a:r>
              <a:rPr lang="fr-FR" dirty="0" err="1" smtClean="0"/>
              <a:t>members</a:t>
            </a:r>
            <a:r>
              <a:rPr lang="fr-FR" dirty="0" smtClean="0"/>
              <a:t> of </a:t>
            </a:r>
            <a:r>
              <a:rPr lang="fr-FR" dirty="0" err="1" smtClean="0"/>
              <a:t>Company</a:t>
            </a:r>
            <a:r>
              <a:rPr lang="fr-FR" dirty="0" smtClean="0"/>
              <a:t>’(F) </a:t>
            </a:r>
            <a:r>
              <a:rPr lang="fr-FR" dirty="0" err="1" smtClean="0"/>
              <a:t>board</a:t>
            </a:r>
            <a:r>
              <a:rPr lang="fr-FR" dirty="0" smtClean="0"/>
              <a:t> of </a:t>
            </a:r>
            <a:r>
              <a:rPr lang="fr-FR" dirty="0" err="1" smtClean="0"/>
              <a:t>directors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8 </a:t>
            </a:r>
            <a:r>
              <a:rPr lang="fr-FR" dirty="0" err="1" smtClean="0"/>
              <a:t>members</a:t>
            </a:r>
            <a:r>
              <a:rPr lang="fr-FR" dirty="0" smtClean="0"/>
              <a:t>.</a:t>
            </a:r>
          </a:p>
          <a:p>
            <a:r>
              <a:rPr lang="fr-FR" b="1" dirty="0" err="1" smtClean="0"/>
              <a:t>Required</a:t>
            </a:r>
            <a:r>
              <a:rPr lang="fr-FR" dirty="0" smtClean="0"/>
              <a:t>: </a:t>
            </a:r>
            <a:r>
              <a:rPr lang="fr-FR" dirty="0" err="1" smtClean="0"/>
              <a:t>Determine</a:t>
            </a:r>
            <a:r>
              <a:rPr lang="fr-FR" dirty="0" smtClean="0"/>
              <a:t> how </a:t>
            </a:r>
            <a:r>
              <a:rPr lang="fr-FR" dirty="0" err="1" smtClean="0"/>
              <a:t>Company</a:t>
            </a:r>
            <a:r>
              <a:rPr lang="fr-FR" dirty="0" smtClean="0"/>
              <a:t> (A) classifies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investment</a:t>
            </a:r>
            <a:r>
              <a:rPr lang="fr-FR" dirty="0" smtClean="0"/>
              <a:t> in </a:t>
            </a:r>
            <a:r>
              <a:rPr lang="fr-FR" dirty="0" err="1" smtClean="0"/>
              <a:t>Company</a:t>
            </a:r>
            <a:r>
              <a:rPr lang="fr-FR" dirty="0" smtClean="0"/>
              <a:t>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b="1" dirty="0" err="1" smtClean="0">
                <a:solidFill>
                  <a:srgbClr val="FF0000"/>
                </a:solidFill>
              </a:rPr>
              <a:t>Equity</a:t>
            </a:r>
            <a:r>
              <a:rPr lang="fr-FR" b="1" dirty="0" smtClean="0">
                <a:solidFill>
                  <a:srgbClr val="FF0000"/>
                </a:solidFill>
              </a:rPr>
              <a:t> method</a:t>
            </a:r>
          </a:p>
          <a:p>
            <a:pPr>
              <a:buNone/>
            </a:pPr>
            <a:r>
              <a:rPr lang="fr-FR" b="1" dirty="0" smtClean="0"/>
              <a:t>-Initial recognition </a:t>
            </a:r>
            <a:endParaRPr lang="fr-FR" dirty="0" smtClean="0"/>
          </a:p>
          <a:p>
            <a:r>
              <a:rPr lang="fr-FR" dirty="0" smtClean="0"/>
              <a:t>Under</a:t>
            </a:r>
            <a:r>
              <a:rPr lang="fr-FR" b="1" dirty="0" smtClean="0"/>
              <a:t> </a:t>
            </a:r>
            <a:r>
              <a:rPr lang="fr-FR" dirty="0" smtClean="0"/>
              <a:t>the </a:t>
            </a:r>
            <a:r>
              <a:rPr lang="fr-FR" dirty="0" err="1" smtClean="0"/>
              <a:t>equity</a:t>
            </a:r>
            <a:r>
              <a:rPr lang="fr-FR" dirty="0" smtClean="0"/>
              <a:t> method, on initial recognition the </a:t>
            </a:r>
            <a:r>
              <a:rPr lang="fr-FR" dirty="0" err="1" smtClean="0"/>
              <a:t>investment</a:t>
            </a:r>
            <a:r>
              <a:rPr lang="fr-FR" dirty="0" smtClean="0"/>
              <a:t> in an </a:t>
            </a:r>
            <a:r>
              <a:rPr lang="fr-FR" dirty="0" err="1" smtClean="0"/>
              <a:t>associate</a:t>
            </a:r>
            <a:r>
              <a:rPr lang="fr-FR" dirty="0" smtClean="0"/>
              <a:t> or a joint venture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recognised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cost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shares</a:t>
            </a:r>
            <a:r>
              <a:rPr lang="fr-FR" dirty="0" smtClean="0"/>
              <a:t> of the </a:t>
            </a:r>
            <a:r>
              <a:rPr lang="fr-FR" dirty="0" err="1" smtClean="0"/>
              <a:t>investee</a:t>
            </a:r>
            <a:r>
              <a:rPr lang="fr-FR" dirty="0" smtClean="0"/>
              <a:t> </a:t>
            </a:r>
            <a:r>
              <a:rPr lang="fr-FR" dirty="0" err="1" smtClean="0"/>
              <a:t>company</a:t>
            </a:r>
            <a:r>
              <a:rPr lang="fr-FR" dirty="0" smtClean="0"/>
              <a:t> are </a:t>
            </a:r>
            <a:r>
              <a:rPr lang="fr-FR" dirty="0" err="1" smtClean="0"/>
              <a:t>acquired</a:t>
            </a:r>
            <a:r>
              <a:rPr lang="fr-FR" dirty="0" smtClean="0"/>
              <a:t>, the </a:t>
            </a:r>
            <a:r>
              <a:rPr lang="fr-FR" dirty="0" err="1" smtClean="0"/>
              <a:t>investment</a:t>
            </a:r>
            <a:r>
              <a:rPr lang="fr-FR" dirty="0" smtClean="0"/>
              <a:t> </a:t>
            </a:r>
            <a:r>
              <a:rPr lang="fr-FR" dirty="0" err="1" smtClean="0"/>
              <a:t>account</a:t>
            </a:r>
            <a:r>
              <a:rPr lang="fr-FR" dirty="0" smtClean="0"/>
              <a:t> in </a:t>
            </a:r>
            <a:r>
              <a:rPr lang="fr-FR" dirty="0" err="1" smtClean="0"/>
              <a:t>associates</a:t>
            </a:r>
            <a:r>
              <a:rPr lang="fr-FR" dirty="0" smtClean="0"/>
              <a:t> or joint </a:t>
            </a:r>
            <a:r>
              <a:rPr lang="fr-FR" dirty="0" err="1" smtClean="0"/>
              <a:t>ventures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debited</a:t>
            </a:r>
            <a:r>
              <a:rPr lang="fr-FR" dirty="0" smtClean="0"/>
              <a:t> to the </a:t>
            </a:r>
            <a:r>
              <a:rPr lang="fr-FR" dirty="0" err="1" smtClean="0"/>
              <a:t>cost</a:t>
            </a:r>
            <a:r>
              <a:rPr lang="fr-FR" dirty="0" smtClean="0"/>
              <a:t> of </a:t>
            </a:r>
            <a:r>
              <a:rPr lang="fr-FR" dirty="0" err="1" smtClean="0"/>
              <a:t>purchasing</a:t>
            </a:r>
            <a:r>
              <a:rPr lang="fr-FR" dirty="0" smtClean="0"/>
              <a:t> the </a:t>
            </a:r>
            <a:r>
              <a:rPr lang="fr-FR" dirty="0" err="1" smtClean="0"/>
              <a:t>shares</a:t>
            </a:r>
            <a:r>
              <a:rPr lang="fr-FR" dirty="0" smtClean="0"/>
              <a:t> plus </a:t>
            </a:r>
            <a:r>
              <a:rPr lang="fr-FR" dirty="0" err="1" smtClean="0"/>
              <a:t>any</a:t>
            </a:r>
            <a:r>
              <a:rPr lang="fr-FR" dirty="0" smtClean="0"/>
              <a:t> direct </a:t>
            </a:r>
            <a:r>
              <a:rPr lang="fr-FR" dirty="0" err="1" smtClean="0"/>
              <a:t>expenses</a:t>
            </a:r>
            <a:r>
              <a:rPr lang="fr-FR" dirty="0" smtClean="0"/>
              <a:t> </a:t>
            </a:r>
            <a:r>
              <a:rPr lang="fr-FR" dirty="0" err="1" smtClean="0"/>
              <a:t>incurred</a:t>
            </a:r>
            <a:r>
              <a:rPr lang="fr-FR" dirty="0" smtClean="0"/>
              <a:t> to </a:t>
            </a:r>
            <a:r>
              <a:rPr lang="fr-FR" dirty="0" err="1" smtClean="0"/>
              <a:t>complete</a:t>
            </a:r>
            <a:r>
              <a:rPr lang="fr-FR" dirty="0" smtClean="0"/>
              <a:t> the transaction.</a:t>
            </a:r>
          </a:p>
          <a:p>
            <a:pPr>
              <a:buNone/>
            </a:pPr>
            <a:r>
              <a:rPr lang="fr-FR" dirty="0" smtClean="0"/>
              <a:t>    </a:t>
            </a:r>
            <a:r>
              <a:rPr lang="fr-FR" b="1" dirty="0" smtClean="0"/>
              <a:t>Dr </a:t>
            </a:r>
            <a:r>
              <a:rPr lang="fr-FR" b="1" dirty="0" err="1" smtClean="0"/>
              <a:t>Investments</a:t>
            </a:r>
            <a:r>
              <a:rPr lang="fr-FR" b="1" dirty="0" smtClean="0"/>
              <a:t> in Associates</a:t>
            </a:r>
          </a:p>
          <a:p>
            <a:pPr>
              <a:buNone/>
            </a:pPr>
            <a:r>
              <a:rPr lang="fr-FR" dirty="0" smtClean="0"/>
              <a:t>               </a:t>
            </a:r>
            <a:r>
              <a:rPr lang="fr-FR" b="1" dirty="0" smtClean="0"/>
              <a:t>Cr Bank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-</a:t>
            </a:r>
            <a:r>
              <a:rPr lang="fr-FR" b="1" dirty="0" err="1" smtClean="0"/>
              <a:t>Subsequent</a:t>
            </a:r>
            <a:r>
              <a:rPr lang="fr-FR" dirty="0" smtClean="0"/>
              <a:t> </a:t>
            </a:r>
            <a:r>
              <a:rPr lang="fr-FR" b="1" dirty="0" smtClean="0"/>
              <a:t>recognition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book balance of the </a:t>
            </a:r>
            <a:r>
              <a:rPr lang="fr-FR" dirty="0" err="1" smtClean="0"/>
              <a:t>account</a:t>
            </a:r>
            <a:r>
              <a:rPr lang="fr-FR" dirty="0" smtClean="0"/>
              <a:t> e </a:t>
            </a:r>
            <a:r>
              <a:rPr lang="fr-FR" dirty="0" err="1" smtClean="0"/>
              <a:t>investment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increased</a:t>
            </a:r>
            <a:r>
              <a:rPr lang="fr-FR" dirty="0" smtClean="0"/>
              <a:t> or </a:t>
            </a:r>
            <a:r>
              <a:rPr lang="fr-FR" dirty="0" err="1" smtClean="0"/>
              <a:t>decreased</a:t>
            </a:r>
            <a:r>
              <a:rPr lang="fr-FR" dirty="0" smtClean="0"/>
              <a:t> to record the </a:t>
            </a:r>
            <a:r>
              <a:rPr lang="fr-FR" dirty="0" err="1" smtClean="0"/>
              <a:t>investor’s</a:t>
            </a:r>
            <a:r>
              <a:rPr lang="fr-FR" dirty="0" smtClean="0"/>
              <a:t> </a:t>
            </a:r>
            <a:r>
              <a:rPr lang="fr-FR" dirty="0" err="1" smtClean="0"/>
              <a:t>share</a:t>
            </a:r>
            <a:r>
              <a:rPr lang="fr-FR" dirty="0" smtClean="0"/>
              <a:t> of the profit or </a:t>
            </a:r>
            <a:r>
              <a:rPr lang="fr-FR" dirty="0" err="1" smtClean="0"/>
              <a:t>loss</a:t>
            </a:r>
            <a:r>
              <a:rPr lang="fr-FR" dirty="0" smtClean="0"/>
              <a:t> of the </a:t>
            </a:r>
            <a:r>
              <a:rPr lang="fr-FR" dirty="0" err="1" smtClean="0"/>
              <a:t>investee</a:t>
            </a:r>
            <a:r>
              <a:rPr lang="fr-FR" dirty="0" smtClean="0"/>
              <a:t> </a:t>
            </a:r>
            <a:r>
              <a:rPr lang="fr-FR" dirty="0" err="1" smtClean="0"/>
              <a:t>after</a:t>
            </a:r>
            <a:r>
              <a:rPr lang="fr-FR" dirty="0" smtClean="0"/>
              <a:t> the date of acquisition, </a:t>
            </a:r>
            <a:r>
              <a:rPr lang="fr-FR" dirty="0" err="1" smtClean="0"/>
              <a:t>where</a:t>
            </a:r>
            <a:r>
              <a:rPr lang="fr-FR" b="1" dirty="0" smtClean="0"/>
              <a:t>: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ar-DZ" dirty="0" smtClean="0"/>
              <a:t>-</a:t>
            </a:r>
            <a:r>
              <a:rPr lang="fr-FR" dirty="0" smtClean="0"/>
              <a:t>The </a:t>
            </a:r>
            <a:r>
              <a:rPr lang="fr-FR" dirty="0" err="1" smtClean="0"/>
              <a:t>carrying</a:t>
            </a:r>
            <a:r>
              <a:rPr lang="fr-FR" dirty="0" smtClean="0"/>
              <a:t> </a:t>
            </a:r>
            <a:r>
              <a:rPr lang="fr-FR" dirty="0" err="1" smtClean="0"/>
              <a:t>amount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increased</a:t>
            </a:r>
            <a:r>
              <a:rPr lang="fr-FR" dirty="0" smtClean="0"/>
              <a:t> or </a:t>
            </a:r>
            <a:r>
              <a:rPr lang="fr-FR" dirty="0" err="1" smtClean="0"/>
              <a:t>decreased</a:t>
            </a:r>
            <a:r>
              <a:rPr lang="fr-FR" dirty="0" smtClean="0"/>
              <a:t> to </a:t>
            </a:r>
            <a:r>
              <a:rPr lang="fr-FR" dirty="0" err="1" smtClean="0"/>
              <a:t>recognise</a:t>
            </a:r>
            <a:r>
              <a:rPr lang="fr-FR" dirty="0" smtClean="0"/>
              <a:t> the </a:t>
            </a:r>
            <a:r>
              <a:rPr lang="fr-FR" dirty="0" err="1" smtClean="0"/>
              <a:t>investor's</a:t>
            </a:r>
            <a:r>
              <a:rPr lang="fr-FR" dirty="0" smtClean="0"/>
              <a:t> </a:t>
            </a:r>
            <a:r>
              <a:rPr lang="fr-FR" dirty="0" err="1" smtClean="0"/>
              <a:t>share</a:t>
            </a:r>
            <a:r>
              <a:rPr lang="fr-FR" dirty="0" smtClean="0"/>
              <a:t> of the profit or </a:t>
            </a:r>
            <a:r>
              <a:rPr lang="fr-FR" dirty="0" err="1" smtClean="0"/>
              <a:t>loss</a:t>
            </a:r>
            <a:r>
              <a:rPr lang="fr-FR" dirty="0" smtClean="0"/>
              <a:t> of the </a:t>
            </a:r>
            <a:r>
              <a:rPr lang="fr-FR" dirty="0" err="1" smtClean="0"/>
              <a:t>investee</a:t>
            </a:r>
            <a:r>
              <a:rPr lang="fr-FR" dirty="0" smtClean="0"/>
              <a:t> </a:t>
            </a:r>
            <a:r>
              <a:rPr lang="fr-FR" dirty="0" err="1" smtClean="0"/>
              <a:t>after</a:t>
            </a:r>
            <a:r>
              <a:rPr lang="fr-FR" dirty="0" smtClean="0"/>
              <a:t> the date of acquisition.</a:t>
            </a:r>
          </a:p>
          <a:p>
            <a:pPr lvl="0">
              <a:buNone/>
            </a:pPr>
            <a:r>
              <a:rPr lang="ar-DZ" dirty="0" smtClean="0"/>
              <a:t>-</a:t>
            </a:r>
            <a:r>
              <a:rPr lang="fr-FR" dirty="0" smtClean="0"/>
              <a:t>The </a:t>
            </a:r>
            <a:r>
              <a:rPr lang="fr-FR" dirty="0" err="1" smtClean="0"/>
              <a:t>investor</a:t>
            </a:r>
            <a:r>
              <a:rPr lang="fr-FR" dirty="0" smtClean="0"/>
              <a:t> </a:t>
            </a:r>
            <a:r>
              <a:rPr lang="fr-FR" dirty="0" err="1" smtClean="0"/>
              <a:t>recognizes</a:t>
            </a:r>
            <a:r>
              <a:rPr lang="fr-FR" dirty="0" smtClean="0"/>
              <a:t>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share</a:t>
            </a:r>
            <a:r>
              <a:rPr lang="fr-FR" dirty="0" smtClean="0"/>
              <a:t> of the profits or </a:t>
            </a:r>
            <a:r>
              <a:rPr lang="fr-FR" dirty="0" err="1" smtClean="0"/>
              <a:t>losses</a:t>
            </a:r>
            <a:r>
              <a:rPr lang="fr-FR" dirty="0" smtClean="0"/>
              <a:t> of the </a:t>
            </a:r>
            <a:r>
              <a:rPr lang="fr-FR" dirty="0" err="1" smtClean="0"/>
              <a:t>associate</a:t>
            </a:r>
            <a:r>
              <a:rPr lang="fr-FR" dirty="0" smtClean="0"/>
              <a:t> or joint venture in profit and </a:t>
            </a:r>
            <a:r>
              <a:rPr lang="fr-FR" dirty="0" err="1" smtClean="0"/>
              <a:t>loss</a:t>
            </a:r>
            <a:r>
              <a:rPr lang="fr-FR" dirty="0" smtClean="0"/>
              <a:t>.</a:t>
            </a:r>
          </a:p>
          <a:p>
            <a:pPr lvl="0">
              <a:buNone/>
            </a:pPr>
            <a:r>
              <a:rPr lang="ar-DZ" dirty="0" smtClean="0"/>
              <a:t>-</a:t>
            </a:r>
            <a:r>
              <a:rPr lang="fr-FR" dirty="0" err="1" smtClean="0"/>
              <a:t>Then</a:t>
            </a:r>
            <a:r>
              <a:rPr lang="fr-FR" dirty="0" smtClean="0"/>
              <a:t>  the </a:t>
            </a:r>
            <a:r>
              <a:rPr lang="fr-FR" dirty="0" err="1" smtClean="0"/>
              <a:t>investment</a:t>
            </a:r>
            <a:r>
              <a:rPr lang="fr-FR" dirty="0" smtClean="0"/>
              <a:t> in </a:t>
            </a:r>
            <a:r>
              <a:rPr lang="fr-FR" dirty="0" err="1" smtClean="0"/>
              <a:t>associates</a:t>
            </a:r>
            <a:r>
              <a:rPr lang="fr-FR" dirty="0" smtClean="0"/>
              <a:t> or joint </a:t>
            </a:r>
            <a:r>
              <a:rPr lang="fr-FR" dirty="0" err="1" smtClean="0"/>
              <a:t>ventures</a:t>
            </a:r>
            <a:r>
              <a:rPr lang="fr-FR" dirty="0" smtClean="0"/>
              <a:t> </a:t>
            </a:r>
            <a:r>
              <a:rPr lang="fr-FR" dirty="0" err="1" smtClean="0"/>
              <a:t>account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reduced</a:t>
            </a:r>
            <a:r>
              <a:rPr lang="fr-FR" dirty="0" smtClean="0"/>
              <a:t> by the </a:t>
            </a:r>
            <a:r>
              <a:rPr lang="fr-FR" dirty="0" err="1" smtClean="0"/>
              <a:t>amount</a:t>
            </a:r>
            <a:r>
              <a:rPr lang="fr-FR" dirty="0" smtClean="0"/>
              <a:t> of distributions </a:t>
            </a:r>
            <a:r>
              <a:rPr lang="fr-FR" dirty="0" err="1" smtClean="0"/>
              <a:t>received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</a:t>
            </a:r>
            <a:r>
              <a:rPr lang="fr-FR" dirty="0" err="1" smtClean="0"/>
              <a:t>associate</a:t>
            </a:r>
            <a:r>
              <a:rPr lang="fr-FR" dirty="0" smtClean="0"/>
              <a:t> or joint venture.</a:t>
            </a:r>
          </a:p>
          <a:p>
            <a:pPr lvl="0">
              <a:buNone/>
            </a:pPr>
            <a:r>
              <a:rPr lang="ar-DZ" dirty="0" smtClean="0"/>
              <a:t>-</a:t>
            </a:r>
            <a:r>
              <a:rPr lang="fr-FR" dirty="0" smtClean="0"/>
              <a:t>The balance of the </a:t>
            </a:r>
            <a:r>
              <a:rPr lang="fr-FR" dirty="0" err="1" smtClean="0"/>
              <a:t>investment</a:t>
            </a:r>
            <a:r>
              <a:rPr lang="fr-FR" dirty="0" smtClean="0"/>
              <a:t> in </a:t>
            </a:r>
            <a:r>
              <a:rPr lang="fr-FR" dirty="0" err="1" smtClean="0"/>
              <a:t>associates</a:t>
            </a:r>
            <a:r>
              <a:rPr lang="fr-FR" dirty="0" smtClean="0"/>
              <a:t> or joint </a:t>
            </a:r>
            <a:r>
              <a:rPr lang="fr-FR" dirty="0" err="1" smtClean="0"/>
              <a:t>ventures</a:t>
            </a:r>
            <a:r>
              <a:rPr lang="fr-FR" dirty="0" smtClean="0"/>
              <a:t> </a:t>
            </a:r>
            <a:r>
              <a:rPr lang="fr-FR" dirty="0" err="1" smtClean="0"/>
              <a:t>account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adjusted</a:t>
            </a:r>
            <a:r>
              <a:rPr lang="fr-FR" dirty="0" smtClean="0"/>
              <a:t> for the </a:t>
            </a:r>
            <a:r>
              <a:rPr lang="fr-FR" dirty="0" err="1" smtClean="0"/>
              <a:t>investor's</a:t>
            </a:r>
            <a:r>
              <a:rPr lang="fr-FR" dirty="0" smtClean="0"/>
              <a:t> </a:t>
            </a:r>
            <a:r>
              <a:rPr lang="fr-FR" dirty="0" err="1" smtClean="0"/>
              <a:t>share</a:t>
            </a:r>
            <a:r>
              <a:rPr lang="fr-FR" dirty="0" smtClean="0"/>
              <a:t> of changes in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comprehensive</a:t>
            </a:r>
            <a:r>
              <a:rPr lang="fr-FR" dirty="0" smtClean="0"/>
              <a:t> </a:t>
            </a:r>
            <a:r>
              <a:rPr lang="fr-FR" dirty="0" err="1" smtClean="0"/>
              <a:t>income</a:t>
            </a:r>
            <a:r>
              <a:rPr lang="fr-FR" dirty="0" smtClean="0"/>
              <a:t> of the </a:t>
            </a:r>
            <a:r>
              <a:rPr lang="fr-FR" dirty="0" err="1" smtClean="0"/>
              <a:t>associate</a:t>
            </a:r>
            <a:r>
              <a:rPr lang="fr-FR" dirty="0" smtClean="0"/>
              <a:t> or joint venture, </a:t>
            </a:r>
            <a:r>
              <a:rPr lang="fr-FR" dirty="0" err="1" smtClean="0"/>
              <a:t>such</a:t>
            </a:r>
            <a:r>
              <a:rPr lang="fr-FR" dirty="0" smtClean="0"/>
              <a:t> as </a:t>
            </a:r>
            <a:r>
              <a:rPr lang="fr-FR" dirty="0" err="1" smtClean="0"/>
              <a:t>revaluation</a:t>
            </a:r>
            <a:r>
              <a:rPr lang="fr-FR" dirty="0" smtClean="0"/>
              <a:t> surplus on </a:t>
            </a:r>
            <a:r>
              <a:rPr lang="fr-FR" dirty="0" err="1" smtClean="0"/>
              <a:t>property</a:t>
            </a:r>
            <a:r>
              <a:rPr lang="fr-FR" dirty="0" smtClean="0"/>
              <a:t>, plant and </a:t>
            </a:r>
            <a:r>
              <a:rPr lang="fr-FR" dirty="0" err="1" smtClean="0"/>
              <a:t>equipment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ar-DZ" b="1" dirty="0" smtClean="0"/>
              <a:t> </a:t>
            </a:r>
            <a:r>
              <a:rPr lang="fr-FR" b="1" dirty="0" smtClean="0"/>
              <a:t>      Dr</a:t>
            </a:r>
            <a:r>
              <a:rPr lang="ar-DZ" b="1" dirty="0" smtClean="0"/>
              <a:t> </a:t>
            </a:r>
            <a:r>
              <a:rPr lang="fr-FR" b="1" dirty="0" smtClean="0"/>
              <a:t>.</a:t>
            </a:r>
            <a:r>
              <a:rPr lang="fr-FR" b="1" dirty="0" err="1" smtClean="0"/>
              <a:t>Investments</a:t>
            </a:r>
            <a:r>
              <a:rPr lang="fr-FR" b="1" dirty="0" smtClean="0"/>
              <a:t> in Associates</a:t>
            </a:r>
          </a:p>
          <a:p>
            <a:pPr>
              <a:buNone/>
            </a:pPr>
            <a:r>
              <a:rPr lang="fr-FR" b="1" dirty="0" smtClean="0"/>
              <a:t>                        Cr Profit</a:t>
            </a:r>
          </a:p>
          <a:p>
            <a:pPr>
              <a:buNone/>
            </a:pPr>
            <a:r>
              <a:rPr lang="fr-FR" b="1" dirty="0" smtClean="0"/>
              <a:t>Or    </a:t>
            </a:r>
            <a:r>
              <a:rPr lang="fr-FR" b="1" dirty="0" err="1" smtClean="0"/>
              <a:t>Dr.Loss</a:t>
            </a:r>
            <a:endParaRPr lang="fr-FR" b="1" dirty="0" smtClean="0"/>
          </a:p>
          <a:p>
            <a:pPr>
              <a:buNone/>
            </a:pPr>
            <a:r>
              <a:rPr lang="fr-FR" b="1" dirty="0" smtClean="0"/>
              <a:t>                    </a:t>
            </a:r>
            <a:r>
              <a:rPr lang="fr-FR" b="1" dirty="0" err="1" smtClean="0"/>
              <a:t>Cr.Investments</a:t>
            </a:r>
            <a:r>
              <a:rPr lang="fr-FR" b="1" dirty="0" smtClean="0"/>
              <a:t> in Associates</a:t>
            </a:r>
          </a:p>
          <a:p>
            <a:pPr>
              <a:buNone/>
            </a:pPr>
            <a:r>
              <a:rPr lang="fr-FR" dirty="0" smtClean="0"/>
              <a:t> </a:t>
            </a:r>
            <a:r>
              <a:rPr lang="fr-FR" b="1" dirty="0" smtClean="0">
                <a:solidFill>
                  <a:srgbClr val="FF0000"/>
                </a:solidFill>
              </a:rPr>
              <a:t>EX2-</a:t>
            </a:r>
            <a:r>
              <a:rPr lang="fr-FR" b="1" dirty="0" err="1" smtClean="0">
                <a:solidFill>
                  <a:srgbClr val="FF0000"/>
                </a:solidFill>
              </a:rPr>
              <a:t>Equity</a:t>
            </a:r>
            <a:r>
              <a:rPr lang="fr-FR" b="1" dirty="0" smtClean="0">
                <a:solidFill>
                  <a:srgbClr val="FF0000"/>
                </a:solidFill>
              </a:rPr>
              <a:t> Method</a:t>
            </a:r>
          </a:p>
          <a:p>
            <a:r>
              <a:rPr lang="fr-FR" dirty="0" err="1" smtClean="0"/>
              <a:t>Company</a:t>
            </a:r>
            <a:r>
              <a:rPr lang="fr-FR" dirty="0" smtClean="0"/>
              <a:t> A </a:t>
            </a:r>
            <a:r>
              <a:rPr lang="fr-FR" dirty="0" err="1" smtClean="0"/>
              <a:t>purchased</a:t>
            </a:r>
            <a:r>
              <a:rPr lang="fr-FR" dirty="0" smtClean="0"/>
              <a:t> 30% of the </a:t>
            </a:r>
            <a:r>
              <a:rPr lang="fr-FR" dirty="0" err="1" smtClean="0"/>
              <a:t>ordinary</a:t>
            </a:r>
            <a:r>
              <a:rPr lang="fr-FR" dirty="0" smtClean="0"/>
              <a:t> </a:t>
            </a:r>
            <a:r>
              <a:rPr lang="fr-FR" dirty="0" err="1" smtClean="0"/>
              <a:t>shares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have </a:t>
            </a:r>
            <a:r>
              <a:rPr lang="fr-FR" dirty="0" err="1" smtClean="0"/>
              <a:t>voting</a:t>
            </a:r>
            <a:r>
              <a:rPr lang="fr-FR" dirty="0" smtClean="0"/>
              <a:t> </a:t>
            </a:r>
            <a:r>
              <a:rPr lang="fr-FR" dirty="0" err="1" smtClean="0"/>
              <a:t>rights</a:t>
            </a:r>
            <a:r>
              <a:rPr lang="fr-FR" dirty="0" smtClean="0"/>
              <a:t> of </a:t>
            </a:r>
            <a:r>
              <a:rPr lang="fr-FR" dirty="0" err="1" smtClean="0"/>
              <a:t>Company</a:t>
            </a:r>
            <a:r>
              <a:rPr lang="fr-FR" dirty="0" smtClean="0"/>
              <a:t> A for an </a:t>
            </a:r>
            <a:r>
              <a:rPr lang="fr-FR" dirty="0" err="1" smtClean="0"/>
              <a:t>amount</a:t>
            </a:r>
            <a:r>
              <a:rPr lang="fr-FR" dirty="0" smtClean="0"/>
              <a:t> of 1000,000 $. As a </a:t>
            </a:r>
            <a:r>
              <a:rPr lang="fr-FR" dirty="0" err="1" smtClean="0"/>
              <a:t>result</a:t>
            </a:r>
            <a:r>
              <a:rPr lang="fr-FR" dirty="0" smtClean="0"/>
              <a:t> of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ownership</a:t>
            </a:r>
            <a:r>
              <a:rPr lang="fr-FR" dirty="0" smtClean="0"/>
              <a:t>,  A </a:t>
            </a:r>
            <a:r>
              <a:rPr lang="fr-FR" dirty="0" err="1" smtClean="0"/>
              <a:t>had</a:t>
            </a:r>
            <a:r>
              <a:rPr lang="fr-FR" dirty="0" smtClean="0"/>
              <a:t> a significant influence on the financial and </a:t>
            </a:r>
            <a:r>
              <a:rPr lang="fr-FR" dirty="0" err="1" smtClean="0"/>
              <a:t>operational</a:t>
            </a:r>
            <a:r>
              <a:rPr lang="fr-FR" dirty="0" smtClean="0"/>
              <a:t> </a:t>
            </a:r>
            <a:r>
              <a:rPr lang="fr-FR" dirty="0" err="1" smtClean="0"/>
              <a:t>decisions</a:t>
            </a:r>
            <a:r>
              <a:rPr lang="fr-FR" dirty="0" smtClean="0"/>
              <a:t> of </a:t>
            </a:r>
            <a:r>
              <a:rPr lang="fr-FR" dirty="0" err="1" smtClean="0"/>
              <a:t>Company</a:t>
            </a:r>
            <a:r>
              <a:rPr lang="fr-FR" dirty="0" smtClean="0"/>
              <a:t> (E). - The </a:t>
            </a:r>
            <a:r>
              <a:rPr lang="fr-FR" dirty="0" err="1" smtClean="0"/>
              <a:t>income</a:t>
            </a:r>
            <a:r>
              <a:rPr lang="fr-FR" dirty="0" smtClean="0"/>
              <a:t> </a:t>
            </a:r>
            <a:r>
              <a:rPr lang="fr-FR" dirty="0" err="1" smtClean="0"/>
              <a:t>statement</a:t>
            </a:r>
            <a:r>
              <a:rPr lang="fr-FR" dirty="0" smtClean="0"/>
              <a:t> of </a:t>
            </a:r>
            <a:r>
              <a:rPr lang="fr-FR" dirty="0" err="1" smtClean="0"/>
              <a:t>Company</a:t>
            </a:r>
            <a:r>
              <a:rPr lang="fr-FR" dirty="0" smtClean="0"/>
              <a:t> (E) for  </a:t>
            </a:r>
            <a:r>
              <a:rPr lang="fr-FR" dirty="0" err="1" smtClean="0"/>
              <a:t>year</a:t>
            </a:r>
            <a:r>
              <a:rPr lang="fr-FR" dirty="0" smtClean="0"/>
              <a:t>  end 2022 </a:t>
            </a:r>
            <a:r>
              <a:rPr lang="fr-FR" dirty="0" err="1" smtClean="0"/>
              <a:t>showed</a:t>
            </a:r>
            <a:r>
              <a:rPr lang="fr-FR" dirty="0" smtClean="0"/>
              <a:t> a net profit  of $ 800000.</a:t>
            </a:r>
          </a:p>
          <a:p>
            <a:r>
              <a:rPr lang="fr-FR" dirty="0" smtClean="0"/>
              <a:t>On May 1,2023 </a:t>
            </a:r>
            <a:r>
              <a:rPr lang="fr-FR" dirty="0" err="1" smtClean="0"/>
              <a:t>companyE</a:t>
            </a:r>
            <a:r>
              <a:rPr lang="fr-FR" dirty="0" smtClean="0"/>
              <a:t> </a:t>
            </a:r>
            <a:r>
              <a:rPr lang="fr-FR" dirty="0" err="1" smtClean="0"/>
              <a:t>distributed</a:t>
            </a:r>
            <a:r>
              <a:rPr lang="fr-FR" dirty="0" smtClean="0"/>
              <a:t> the </a:t>
            </a:r>
            <a:r>
              <a:rPr lang="fr-FR" dirty="0" err="1" smtClean="0"/>
              <a:t>amount</a:t>
            </a:r>
            <a:r>
              <a:rPr lang="fr-FR" dirty="0" smtClean="0"/>
              <a:t> of $100000 of the net profit.</a:t>
            </a:r>
          </a:p>
          <a:p>
            <a:r>
              <a:rPr lang="fr-FR" b="1" dirty="0" err="1" smtClean="0"/>
              <a:t>Required</a:t>
            </a:r>
            <a:r>
              <a:rPr lang="fr-FR" dirty="0" smtClean="0"/>
              <a:t>- </a:t>
            </a:r>
            <a:r>
              <a:rPr lang="fr-FR" dirty="0" err="1" smtClean="0"/>
              <a:t>Apply</a:t>
            </a:r>
            <a:r>
              <a:rPr lang="fr-FR" dirty="0" smtClean="0"/>
              <a:t> </a:t>
            </a:r>
            <a:r>
              <a:rPr lang="fr-FR" dirty="0" err="1" smtClean="0"/>
              <a:t>Equity</a:t>
            </a:r>
            <a:r>
              <a:rPr lang="fr-FR" dirty="0" smtClean="0"/>
              <a:t> method for </a:t>
            </a:r>
            <a:r>
              <a:rPr lang="fr-FR" dirty="0" err="1" smtClean="0"/>
              <a:t>those</a:t>
            </a:r>
            <a:r>
              <a:rPr lang="fr-FR" dirty="0" smtClean="0"/>
              <a:t> transactions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b="1" dirty="0" smtClean="0"/>
              <a:t>Exemptions </a:t>
            </a:r>
            <a:r>
              <a:rPr lang="fr-FR" b="1" dirty="0" err="1" smtClean="0"/>
              <a:t>from</a:t>
            </a:r>
            <a:r>
              <a:rPr lang="fr-FR" b="1" dirty="0" smtClean="0"/>
              <a:t> </a:t>
            </a:r>
            <a:r>
              <a:rPr lang="fr-FR" b="1" dirty="0" err="1" smtClean="0"/>
              <a:t>Applying</a:t>
            </a:r>
            <a:r>
              <a:rPr lang="fr-FR" b="1" dirty="0" smtClean="0"/>
              <a:t> the </a:t>
            </a:r>
            <a:r>
              <a:rPr lang="fr-FR" b="1" dirty="0" err="1" smtClean="0"/>
              <a:t>Equity</a:t>
            </a:r>
            <a:r>
              <a:rPr lang="fr-FR" b="1" dirty="0" smtClean="0"/>
              <a:t> Method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An </a:t>
            </a:r>
            <a:r>
              <a:rPr lang="fr-FR" dirty="0" err="1" smtClean="0"/>
              <a:t>entity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exempt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applying</a:t>
            </a:r>
            <a:r>
              <a:rPr lang="fr-FR" dirty="0" smtClean="0"/>
              <a:t> </a:t>
            </a:r>
            <a:r>
              <a:rPr lang="fr-FR" dirty="0" err="1" smtClean="0"/>
              <a:t>equity</a:t>
            </a:r>
            <a:r>
              <a:rPr lang="fr-FR" dirty="0" smtClean="0"/>
              <a:t> method if the </a:t>
            </a:r>
            <a:r>
              <a:rPr lang="fr-FR" dirty="0" err="1" smtClean="0"/>
              <a:t>investment</a:t>
            </a:r>
            <a:r>
              <a:rPr lang="fr-FR" dirty="0" smtClean="0"/>
              <a:t> </a:t>
            </a:r>
            <a:r>
              <a:rPr lang="fr-FR" dirty="0" err="1" smtClean="0"/>
              <a:t>meets</a:t>
            </a:r>
            <a:r>
              <a:rPr lang="fr-FR" dirty="0" smtClean="0"/>
              <a:t>  the </a:t>
            </a:r>
            <a:r>
              <a:rPr lang="fr-FR" dirty="0" err="1" smtClean="0"/>
              <a:t>following</a:t>
            </a:r>
            <a:r>
              <a:rPr lang="fr-FR" dirty="0" smtClean="0"/>
              <a:t> conditions :</a:t>
            </a:r>
          </a:p>
          <a:p>
            <a:pPr lvl="0">
              <a:buNone/>
            </a:pPr>
            <a:r>
              <a:rPr lang="fr-FR" dirty="0" smtClean="0"/>
              <a:t>-The </a:t>
            </a:r>
            <a:r>
              <a:rPr lang="fr-FR" dirty="0" err="1" smtClean="0"/>
              <a:t>entity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parent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exempt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preparing</a:t>
            </a:r>
            <a:r>
              <a:rPr lang="fr-FR" dirty="0" smtClean="0"/>
              <a:t> </a:t>
            </a:r>
            <a:r>
              <a:rPr lang="fr-FR" dirty="0" err="1" smtClean="0"/>
              <a:t>consolidated</a:t>
            </a:r>
            <a:r>
              <a:rPr lang="fr-FR" dirty="0" smtClean="0"/>
              <a:t> financial </a:t>
            </a:r>
            <a:r>
              <a:rPr lang="fr-FR" dirty="0" err="1" smtClean="0"/>
              <a:t>statements</a:t>
            </a:r>
            <a:r>
              <a:rPr lang="fr-FR" dirty="0" smtClean="0"/>
              <a:t> under IFRS 10 .</a:t>
            </a:r>
          </a:p>
          <a:p>
            <a:pPr lvl="0">
              <a:buNone/>
            </a:pPr>
            <a:r>
              <a:rPr lang="fr-FR" dirty="0" smtClean="0"/>
              <a:t>-Or If the </a:t>
            </a:r>
            <a:r>
              <a:rPr lang="fr-FR" dirty="0" err="1" smtClean="0"/>
              <a:t>following</a:t>
            </a:r>
            <a:r>
              <a:rPr lang="fr-FR" dirty="0" smtClean="0"/>
              <a:t> four conditions are met </a:t>
            </a:r>
            <a:r>
              <a:rPr lang="fr-FR" dirty="0" err="1" smtClean="0"/>
              <a:t>together</a:t>
            </a:r>
            <a:endParaRPr lang="fr-FR" dirty="0" smtClean="0"/>
          </a:p>
          <a:p>
            <a:pPr lvl="0">
              <a:buFont typeface="Arial" charset="0"/>
              <a:buChar char="•"/>
            </a:pPr>
            <a:r>
              <a:rPr lang="fr-FR" dirty="0" smtClean="0"/>
              <a:t>the </a:t>
            </a:r>
            <a:r>
              <a:rPr lang="fr-FR" dirty="0" err="1" smtClean="0"/>
              <a:t>entity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wholly</a:t>
            </a:r>
            <a:r>
              <a:rPr lang="fr-FR" dirty="0" smtClean="0"/>
              <a:t>-</a:t>
            </a:r>
            <a:r>
              <a:rPr lang="fr-FR" dirty="0" err="1" smtClean="0"/>
              <a:t>owned</a:t>
            </a:r>
            <a:r>
              <a:rPr lang="fr-FR" dirty="0" smtClean="0"/>
              <a:t> </a:t>
            </a:r>
            <a:r>
              <a:rPr lang="fr-FR" dirty="0" err="1" smtClean="0"/>
              <a:t>subsidiary</a:t>
            </a:r>
            <a:r>
              <a:rPr lang="fr-FR" dirty="0" smtClean="0"/>
              <a:t>, or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partially</a:t>
            </a:r>
            <a:r>
              <a:rPr lang="fr-FR" dirty="0" smtClean="0"/>
              <a:t>-</a:t>
            </a:r>
            <a:r>
              <a:rPr lang="fr-FR" dirty="0" err="1" smtClean="0"/>
              <a:t>owned</a:t>
            </a:r>
            <a:r>
              <a:rPr lang="fr-FR" dirty="0" smtClean="0"/>
              <a:t> </a:t>
            </a:r>
            <a:r>
              <a:rPr lang="fr-FR" dirty="0" err="1" smtClean="0"/>
              <a:t>subsidiary</a:t>
            </a:r>
            <a:r>
              <a:rPr lang="fr-FR" dirty="0" smtClean="0"/>
              <a:t> of </a:t>
            </a:r>
            <a:r>
              <a:rPr lang="fr-FR" dirty="0" err="1" smtClean="0"/>
              <a:t>another</a:t>
            </a:r>
            <a:r>
              <a:rPr lang="fr-FR" dirty="0" smtClean="0"/>
              <a:t> </a:t>
            </a:r>
            <a:r>
              <a:rPr lang="fr-FR" dirty="0" err="1" smtClean="0"/>
              <a:t>entity</a:t>
            </a:r>
            <a:r>
              <a:rPr lang="fr-FR" dirty="0" smtClean="0"/>
              <a:t> and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owners</a:t>
            </a:r>
            <a:r>
              <a:rPr lang="fr-FR" dirty="0" smtClean="0"/>
              <a:t>,</a:t>
            </a:r>
          </a:p>
          <a:p>
            <a:pPr>
              <a:buFont typeface="Arial" charset="0"/>
              <a:buChar char="•"/>
            </a:pPr>
            <a:r>
              <a:rPr lang="fr-FR" dirty="0" smtClean="0"/>
              <a:t>the </a:t>
            </a:r>
            <a:r>
              <a:rPr lang="fr-FR" dirty="0" err="1" smtClean="0"/>
              <a:t>investor</a:t>
            </a:r>
            <a:r>
              <a:rPr lang="fr-FR" dirty="0" smtClean="0"/>
              <a:t> or joint </a:t>
            </a:r>
            <a:r>
              <a:rPr lang="fr-FR" dirty="0" err="1" smtClean="0"/>
              <a:t>venturer's</a:t>
            </a:r>
            <a:r>
              <a:rPr lang="fr-FR" dirty="0" smtClean="0"/>
              <a:t> </a:t>
            </a:r>
            <a:r>
              <a:rPr lang="fr-FR" dirty="0" err="1" smtClean="0"/>
              <a:t>debt</a:t>
            </a:r>
            <a:r>
              <a:rPr lang="fr-FR" dirty="0" smtClean="0"/>
              <a:t> or </a:t>
            </a:r>
            <a:r>
              <a:rPr lang="fr-FR" dirty="0" err="1" smtClean="0"/>
              <a:t>equity</a:t>
            </a:r>
            <a:r>
              <a:rPr lang="fr-FR" dirty="0" smtClean="0"/>
              <a:t> instruments are not </a:t>
            </a:r>
            <a:r>
              <a:rPr lang="fr-FR" dirty="0" err="1" smtClean="0"/>
              <a:t>traded</a:t>
            </a:r>
            <a:r>
              <a:rPr lang="fr-FR" dirty="0" smtClean="0"/>
              <a:t> in a public </a:t>
            </a:r>
            <a:r>
              <a:rPr lang="fr-FR" dirty="0" err="1" smtClean="0"/>
              <a:t>market</a:t>
            </a:r>
            <a:endParaRPr lang="fr-FR" dirty="0" smtClean="0"/>
          </a:p>
          <a:p>
            <a:pPr lvl="0">
              <a:buFont typeface="Arial" charset="0"/>
              <a:buChar char="•"/>
            </a:pPr>
            <a:r>
              <a:rPr lang="fr-FR" dirty="0" smtClean="0"/>
              <a:t>the </a:t>
            </a:r>
            <a:r>
              <a:rPr lang="fr-FR" dirty="0" err="1" smtClean="0"/>
              <a:t>entity</a:t>
            </a:r>
            <a:r>
              <a:rPr lang="fr-FR" dirty="0" smtClean="0"/>
              <a:t> </a:t>
            </a:r>
            <a:r>
              <a:rPr lang="fr-FR" dirty="0" err="1" smtClean="0"/>
              <a:t>did</a:t>
            </a:r>
            <a:r>
              <a:rPr lang="fr-FR" dirty="0" smtClean="0"/>
              <a:t> not file, </a:t>
            </a:r>
            <a:r>
              <a:rPr lang="fr-FR" dirty="0" err="1" smtClean="0"/>
              <a:t>nor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it in the </a:t>
            </a:r>
            <a:r>
              <a:rPr lang="fr-FR" dirty="0" err="1" smtClean="0"/>
              <a:t>process</a:t>
            </a:r>
            <a:r>
              <a:rPr lang="fr-FR" dirty="0" smtClean="0"/>
              <a:t> of </a:t>
            </a:r>
            <a:r>
              <a:rPr lang="fr-FR" dirty="0" err="1" smtClean="0"/>
              <a:t>filing</a:t>
            </a:r>
            <a:r>
              <a:rPr lang="fr-FR" dirty="0" smtClean="0"/>
              <a:t>, </a:t>
            </a:r>
            <a:r>
              <a:rPr lang="fr-FR" dirty="0" err="1" smtClean="0"/>
              <a:t>its</a:t>
            </a:r>
            <a:r>
              <a:rPr lang="fr-FR" dirty="0" smtClean="0"/>
              <a:t> financial </a:t>
            </a:r>
            <a:r>
              <a:rPr lang="fr-FR" dirty="0" err="1" smtClean="0"/>
              <a:t>statements</a:t>
            </a:r>
            <a:r>
              <a:rPr lang="fr-FR" dirty="0" smtClean="0"/>
              <a:t> with a </a:t>
            </a:r>
            <a:r>
              <a:rPr lang="fr-FR" dirty="0" err="1" smtClean="0"/>
              <a:t>securities</a:t>
            </a:r>
            <a:r>
              <a:rPr lang="fr-FR" dirty="0" smtClean="0"/>
              <a:t> commission ,</a:t>
            </a:r>
          </a:p>
          <a:p>
            <a:pPr>
              <a:buFont typeface="Arial" charset="0"/>
              <a:buChar char="•"/>
            </a:pPr>
            <a:r>
              <a:rPr lang="fr-FR" dirty="0" smtClean="0"/>
              <a:t>the </a:t>
            </a:r>
            <a:r>
              <a:rPr lang="fr-FR" dirty="0" err="1" smtClean="0"/>
              <a:t>ultimate</a:t>
            </a:r>
            <a:r>
              <a:rPr lang="fr-FR" dirty="0" smtClean="0"/>
              <a:t> or </a:t>
            </a:r>
            <a:r>
              <a:rPr lang="fr-FR" dirty="0" err="1" smtClean="0"/>
              <a:t>any</a:t>
            </a:r>
            <a:r>
              <a:rPr lang="fr-FR" dirty="0" smtClean="0"/>
              <a:t> </a:t>
            </a:r>
            <a:r>
              <a:rPr lang="fr-FR" dirty="0" err="1" smtClean="0"/>
              <a:t>intermediate</a:t>
            </a:r>
            <a:r>
              <a:rPr lang="fr-FR" dirty="0" smtClean="0"/>
              <a:t> parent of the parent </a:t>
            </a:r>
            <a:r>
              <a:rPr lang="fr-FR" dirty="0" err="1" smtClean="0"/>
              <a:t>produces</a:t>
            </a:r>
            <a:r>
              <a:rPr lang="fr-FR" dirty="0" smtClean="0"/>
              <a:t> financial </a:t>
            </a:r>
            <a:r>
              <a:rPr lang="fr-FR" dirty="0" err="1" smtClean="0"/>
              <a:t>statements</a:t>
            </a:r>
            <a:r>
              <a:rPr lang="fr-FR" dirty="0" smtClean="0"/>
              <a:t> </a:t>
            </a:r>
            <a:r>
              <a:rPr lang="fr-FR" dirty="0" err="1" smtClean="0"/>
              <a:t>available</a:t>
            </a:r>
            <a:r>
              <a:rPr lang="fr-FR" dirty="0" smtClean="0"/>
              <a:t> for public use </a:t>
            </a:r>
            <a:r>
              <a:rPr lang="fr-FR" dirty="0" err="1" smtClean="0"/>
              <a:t>thatcomply</a:t>
            </a:r>
            <a:r>
              <a:rPr lang="fr-FR" dirty="0" smtClean="0"/>
              <a:t> with </a:t>
            </a:r>
            <a:r>
              <a:rPr lang="fr-FR" dirty="0" err="1" smtClean="0"/>
              <a:t>IFRSs</a:t>
            </a:r>
            <a:r>
              <a:rPr lang="fr-FR" dirty="0" smtClean="0"/>
              <a:t>, in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subsidiaries</a:t>
            </a:r>
            <a:r>
              <a:rPr lang="fr-FR" dirty="0" smtClean="0"/>
              <a:t> are </a:t>
            </a:r>
            <a:r>
              <a:rPr lang="fr-FR" dirty="0" err="1" smtClean="0"/>
              <a:t>consolidated</a:t>
            </a:r>
            <a:r>
              <a:rPr lang="fr-FR" dirty="0" smtClean="0"/>
              <a:t> or are </a:t>
            </a:r>
            <a:r>
              <a:rPr lang="fr-FR" dirty="0" err="1" smtClean="0"/>
              <a:t>measured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fair</a:t>
            </a:r>
            <a:r>
              <a:rPr lang="fr-FR" dirty="0" smtClean="0"/>
              <a:t> value </a:t>
            </a:r>
            <a:r>
              <a:rPr lang="fr-FR" dirty="0" err="1" smtClean="0"/>
              <a:t>through</a:t>
            </a:r>
            <a:r>
              <a:rPr lang="fr-FR" dirty="0" smtClean="0"/>
              <a:t> profit or </a:t>
            </a:r>
            <a:r>
              <a:rPr lang="fr-FR" dirty="0" err="1" smtClean="0"/>
              <a:t>loss</a:t>
            </a:r>
            <a:r>
              <a:rPr lang="fr-FR" dirty="0" smtClean="0"/>
              <a:t> in accordance with IFRS10.</a:t>
            </a:r>
          </a:p>
          <a:p>
            <a:pPr lvl="0">
              <a:buFont typeface="Arial" charset="0"/>
              <a:buChar char="•"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fr-FR" b="1" dirty="0" smtClean="0"/>
              <a:t>- </a:t>
            </a:r>
            <a:r>
              <a:rPr lang="fr-FR" b="1" dirty="0" err="1" smtClean="0">
                <a:solidFill>
                  <a:srgbClr val="FF0000"/>
                </a:solidFill>
              </a:rPr>
              <a:t>Loss</a:t>
            </a:r>
            <a:r>
              <a:rPr lang="fr-FR" b="1" dirty="0" smtClean="0">
                <a:solidFill>
                  <a:srgbClr val="FF0000"/>
                </a:solidFill>
              </a:rPr>
              <a:t> of significant influence</a:t>
            </a:r>
            <a:r>
              <a:rPr lang="fr-FR" b="1" dirty="0" smtClean="0"/>
              <a:t> :</a:t>
            </a:r>
            <a:r>
              <a:rPr lang="fr-FR" dirty="0" smtClean="0"/>
              <a:t>Significant influence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lost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 :</a:t>
            </a:r>
          </a:p>
          <a:p>
            <a:pPr>
              <a:buNone/>
            </a:pPr>
            <a:r>
              <a:rPr lang="fr-FR" dirty="0" smtClean="0"/>
              <a:t>-  an </a:t>
            </a:r>
            <a:r>
              <a:rPr lang="fr-FR" dirty="0" err="1" smtClean="0"/>
              <a:t>investee</a:t>
            </a:r>
            <a:r>
              <a:rPr lang="fr-FR" dirty="0" smtClean="0"/>
              <a:t> </a:t>
            </a:r>
            <a:r>
              <a:rPr lang="fr-FR" dirty="0" err="1" smtClean="0"/>
              <a:t>loses</a:t>
            </a:r>
            <a:r>
              <a:rPr lang="fr-FR" dirty="0" smtClean="0"/>
              <a:t> the power to </a:t>
            </a:r>
            <a:r>
              <a:rPr lang="fr-FR" dirty="0" err="1" smtClean="0"/>
              <a:t>participate</a:t>
            </a:r>
            <a:r>
              <a:rPr lang="fr-FR" dirty="0" smtClean="0"/>
              <a:t> in the financial  and operating </a:t>
            </a:r>
            <a:r>
              <a:rPr lang="fr-FR" dirty="0" err="1" smtClean="0"/>
              <a:t>policy</a:t>
            </a:r>
            <a:r>
              <a:rPr lang="fr-FR" dirty="0" smtClean="0"/>
              <a:t> </a:t>
            </a:r>
            <a:r>
              <a:rPr lang="fr-FR" dirty="0" err="1" smtClean="0"/>
              <a:t>decisions</a:t>
            </a:r>
            <a:r>
              <a:rPr lang="fr-FR" dirty="0" smtClean="0"/>
              <a:t> of the </a:t>
            </a:r>
            <a:r>
              <a:rPr lang="fr-FR" dirty="0" err="1" smtClean="0"/>
              <a:t>investee</a:t>
            </a:r>
            <a:r>
              <a:rPr lang="fr-FR" dirty="0" smtClean="0"/>
              <a:t>. </a:t>
            </a:r>
          </a:p>
          <a:p>
            <a:pPr>
              <a:buNone/>
            </a:pPr>
            <a:r>
              <a:rPr lang="fr-FR" dirty="0" smtClean="0"/>
              <a:t>- The </a:t>
            </a:r>
            <a:r>
              <a:rPr lang="fr-FR" dirty="0" err="1" smtClean="0"/>
              <a:t>associate</a:t>
            </a:r>
            <a:r>
              <a:rPr lang="fr-FR" dirty="0" smtClean="0"/>
              <a:t> may for instance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subjected</a:t>
            </a:r>
            <a:r>
              <a:rPr lang="fr-FR" dirty="0" smtClean="0"/>
              <a:t> to the control of a </a:t>
            </a:r>
            <a:r>
              <a:rPr lang="fr-FR" dirty="0" err="1" smtClean="0"/>
              <a:t>government</a:t>
            </a:r>
            <a:r>
              <a:rPr lang="fr-FR" dirty="0" smtClean="0"/>
              <a:t>, court, </a:t>
            </a:r>
            <a:r>
              <a:rPr lang="fr-FR" dirty="0" err="1" smtClean="0"/>
              <a:t>administrator</a:t>
            </a:r>
            <a:r>
              <a:rPr lang="fr-FR" dirty="0" smtClean="0"/>
              <a:t> or regulator.and</a:t>
            </a:r>
          </a:p>
          <a:p>
            <a:pPr>
              <a:buNone/>
            </a:pPr>
            <a:r>
              <a:rPr lang="fr-FR" dirty="0" smtClean="0"/>
              <a:t>- </a:t>
            </a:r>
            <a:r>
              <a:rPr lang="fr-FR" dirty="0" err="1" smtClean="0"/>
              <a:t>Contractual</a:t>
            </a:r>
            <a:r>
              <a:rPr lang="fr-FR" dirty="0" smtClean="0"/>
              <a:t> arrangements </a:t>
            </a:r>
            <a:r>
              <a:rPr lang="fr-FR" dirty="0" err="1" smtClean="0"/>
              <a:t>could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change significant influence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699</Words>
  <Application>Microsoft Office PowerPoint</Application>
  <PresentationFormat>Affichage à l'écran (4:3)</PresentationFormat>
  <Paragraphs>59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DJEMAA</dc:creator>
  <cp:lastModifiedBy>DJEMAA</cp:lastModifiedBy>
  <cp:revision>28</cp:revision>
  <dcterms:created xsi:type="dcterms:W3CDTF">2024-11-03T06:07:30Z</dcterms:created>
  <dcterms:modified xsi:type="dcterms:W3CDTF">2024-11-05T05:23:18Z</dcterms:modified>
</cp:coreProperties>
</file>