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82957-E5A2-4A80-9F6C-97366EBB2BF1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5A4FF-1F3A-4D0D-9700-8E347B23E5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530479"/>
            <a:ext cx="7772400" cy="1470025"/>
          </a:xfrm>
        </p:spPr>
        <p:txBody>
          <a:bodyPr/>
          <a:lstStyle/>
          <a:p>
            <a:r>
              <a:rPr lang="ar-DZ" dirty="0" err="1" smtClean="0"/>
              <a:t>اخلاقيات</a:t>
            </a:r>
            <a:r>
              <a:rPr lang="ar-DZ" dirty="0" smtClean="0"/>
              <a:t> التسويق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smtClean="0">
                <a:solidFill>
                  <a:srgbClr val="FF0000"/>
                </a:solidFill>
              </a:rPr>
              <a:t>محاضرة مقدمة من طرف </a:t>
            </a:r>
            <a:r>
              <a:rPr lang="ar-DZ" dirty="0" err="1" smtClean="0">
                <a:solidFill>
                  <a:srgbClr val="FF0000"/>
                </a:solidFill>
              </a:rPr>
              <a:t>الاستاذة</a:t>
            </a:r>
            <a:r>
              <a:rPr lang="ar-DZ" dirty="0" smtClean="0">
                <a:solidFill>
                  <a:srgbClr val="FF0000"/>
                </a:solidFill>
              </a:rPr>
              <a:t> الدكتورة حنان برجم 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24578" name="Picture 2" descr="شرح معنى التسويق الأخلاقي | ما هو التسويق الأخلاقي ؟ وما أهميته وأهدافه  ومبادئه - تجارتي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85728"/>
            <a:ext cx="6929486" cy="23253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/>
              <a:t>العوامل التنظيمية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7224" y="1428736"/>
            <a:ext cx="7043758" cy="4525963"/>
          </a:xfrm>
        </p:spPr>
        <p:txBody>
          <a:bodyPr>
            <a:normAutofit/>
          </a:bodyPr>
          <a:lstStyle/>
          <a:p>
            <a:pPr algn="just" rtl="1"/>
            <a:r>
              <a:rPr lang="ar-DZ" sz="2800" dirty="0"/>
              <a:t>على الرغم من إمكانية الأفراد الذاتية في تحديد الخيارات الأخلاقية ذات </a:t>
            </a:r>
            <a:r>
              <a:rPr lang="ar-DZ" sz="2800" dirty="0" smtClean="0"/>
              <a:t>الصلة بالتسويق</a:t>
            </a:r>
            <a:r>
              <a:rPr lang="ar-DZ" sz="2800" dirty="0"/>
              <a:t>، إلا أنه لا يمكن فصلها عن العلاقة مع بقية الأفراد العاملين في </a:t>
            </a:r>
            <a:r>
              <a:rPr lang="ar-DZ" sz="2800" dirty="0" smtClean="0"/>
              <a:t>المنظمة،</a:t>
            </a:r>
            <a:r>
              <a:rPr lang="fr-FR" sz="2800" dirty="0" smtClean="0"/>
              <a:t>marketing coordonné</a:t>
            </a:r>
          </a:p>
          <a:p>
            <a:pPr algn="just" rtl="1"/>
            <a:r>
              <a:rPr lang="ar-DZ" sz="2800" dirty="0"/>
              <a:t>فضلا عن التفاعل الحاصل بين الثقافة </a:t>
            </a:r>
            <a:r>
              <a:rPr lang="ar-DZ" sz="2800" dirty="0" smtClean="0"/>
              <a:t>التنظيمية</a:t>
            </a:r>
            <a:r>
              <a:rPr lang="fr-FR" sz="2800" dirty="0" smtClean="0"/>
              <a:t> </a:t>
            </a:r>
            <a:r>
              <a:rPr lang="ar-DZ" sz="2800" dirty="0" smtClean="0"/>
              <a:t>والهيكل </a:t>
            </a:r>
            <a:r>
              <a:rPr lang="ar-DZ" sz="2800" dirty="0"/>
              <a:t>التنظيمي للمنظمة عبر العلاقات التنظيمية القائمة بين أعضاء المنظمة على </a:t>
            </a:r>
            <a:r>
              <a:rPr lang="ar-DZ" sz="2800" dirty="0" smtClean="0"/>
              <a:t>تحديد</a:t>
            </a:r>
            <a:r>
              <a:rPr lang="fr-FR" sz="2800" dirty="0" smtClean="0"/>
              <a:t> </a:t>
            </a:r>
            <a:r>
              <a:rPr lang="ar-DZ" sz="2800" dirty="0" smtClean="0"/>
              <a:t>قواعد </a:t>
            </a:r>
            <a:r>
              <a:rPr lang="ar-DZ" sz="2800" dirty="0"/>
              <a:t>وأسس مقترحة في كيفية التعامل الأخلاقي.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الفرص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4348" y="1500174"/>
            <a:ext cx="7258072" cy="4525963"/>
          </a:xfrm>
        </p:spPr>
        <p:txBody>
          <a:bodyPr>
            <a:normAutofit/>
          </a:bodyPr>
          <a:lstStyle/>
          <a:p>
            <a:pPr algn="just" rtl="1"/>
            <a:r>
              <a:rPr lang="ar-DZ" sz="2800" dirty="0"/>
              <a:t>تمثل الفرصة في حقيقتها مجموعة من الظروف التي تؤدي إلى توفير </a:t>
            </a:r>
            <a:r>
              <a:rPr lang="ar-DZ" sz="2800" dirty="0" smtClean="0"/>
              <a:t>المنافع  المحتملة </a:t>
            </a:r>
            <a:r>
              <a:rPr lang="ar-DZ" sz="2800" dirty="0"/>
              <a:t>أو تقليل القيود والعوائق في الأداء التسويقي، </a:t>
            </a:r>
            <a:r>
              <a:rPr lang="ar-DZ" sz="28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فإذا ما كانت هناك فرصة </a:t>
            </a:r>
            <a:r>
              <a:rPr lang="ar-DZ" sz="28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للقيام بعمل </a:t>
            </a:r>
            <a:r>
              <a:rPr lang="ar-DZ" sz="28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غير أخلاقي ينجم عنه زيادة في </a:t>
            </a:r>
            <a:r>
              <a:rPr lang="ar-DZ" sz="28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المبيعات.</a:t>
            </a:r>
            <a:endParaRPr lang="fr-FR" sz="2800" b="1" i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r>
              <a:rPr lang="ar-DZ" sz="2800" b="1" i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وإذا </a:t>
            </a:r>
            <a:r>
              <a:rPr lang="ar-DZ" sz="2800" b="1" i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تم مكافأة القائم على هذا </a:t>
            </a:r>
            <a:r>
              <a:rPr lang="ar-DZ" sz="2800" b="1" i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العمل </a:t>
            </a:r>
            <a:r>
              <a:rPr lang="ar-DZ" sz="2800" dirty="0" smtClean="0"/>
              <a:t>فإن </a:t>
            </a:r>
            <a:r>
              <a:rPr lang="ar-DZ" sz="2800" dirty="0"/>
              <a:t>ذلك سيكون مدعاة للتكرار مرة أخرى مستقبلا كلما سنحت الفرصة لذلك </a:t>
            </a:r>
            <a:r>
              <a:rPr lang="ar-DZ" sz="2800" dirty="0" smtClean="0"/>
              <a:t>وتلعب العوامل </a:t>
            </a:r>
            <a:r>
              <a:rPr lang="ar-DZ" sz="2800" dirty="0"/>
              <a:t>الفردية والتنظيمية دورا بارزا في إمكانية قيام الأفراد باستغلال هذه الفرص </a:t>
            </a:r>
            <a:r>
              <a:rPr lang="ar-DZ" sz="2800" dirty="0" smtClean="0"/>
              <a:t>من عدمه </a:t>
            </a:r>
            <a:r>
              <a:rPr lang="ar-DZ" sz="2800" dirty="0"/>
              <a:t>للقيام بالأعمال التسويقية غير الأخلاقية أو الأخلاقية، وبخاصة عند ضياع </a:t>
            </a:r>
            <a:r>
              <a:rPr lang="ar-DZ" sz="2800" dirty="0" smtClean="0"/>
              <a:t>القواعد أو </a:t>
            </a:r>
            <a:r>
              <a:rPr lang="ar-DZ" sz="2800" dirty="0"/>
              <a:t>الإرشادات السلوكية في أخلاقيات </a:t>
            </a:r>
            <a:r>
              <a:rPr lang="ar-DZ" sz="2800" dirty="0" smtClean="0"/>
              <a:t>العمل.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ar-DZ" b="1" dirty="0"/>
              <a:t>سياسات أخلاقيات التسويق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4348" y="1714488"/>
            <a:ext cx="8001056" cy="4786346"/>
          </a:xfrm>
        </p:spPr>
        <p:txBody>
          <a:bodyPr>
            <a:normAutofit/>
          </a:bodyPr>
          <a:lstStyle/>
          <a:p>
            <a:pPr algn="just" rtl="1"/>
            <a:r>
              <a:rPr lang="ar-DZ" sz="2800" dirty="0"/>
              <a:t>علاقات الاتصال بين المشترين والبائعين</a:t>
            </a:r>
          </a:p>
          <a:p>
            <a:pPr algn="just" rtl="1"/>
            <a:r>
              <a:rPr lang="ar-DZ" sz="2800" dirty="0" smtClean="0"/>
              <a:t> </a:t>
            </a:r>
            <a:r>
              <a:rPr lang="ar-DZ" sz="2800" dirty="0"/>
              <a:t>الالتزام والتقيد بالمعايير أو المقاييس المتعلقة بالإعلان</a:t>
            </a:r>
          </a:p>
          <a:p>
            <a:pPr algn="just" rtl="1"/>
            <a:r>
              <a:rPr lang="ar-DZ" sz="2800" dirty="0" smtClean="0"/>
              <a:t> </a:t>
            </a:r>
            <a:r>
              <a:rPr lang="ar-DZ" sz="2800" dirty="0"/>
              <a:t>خدمة الزبون كما يرغب وليس كما يريد البائع</a:t>
            </a:r>
          </a:p>
          <a:p>
            <a:pPr algn="just" rtl="1"/>
            <a:r>
              <a:rPr lang="ar-DZ" sz="2800" dirty="0" smtClean="0"/>
              <a:t>إتباع </a:t>
            </a:r>
            <a:r>
              <a:rPr lang="ar-DZ" sz="2800" dirty="0"/>
              <a:t>أسلوب أخلاقي في </a:t>
            </a:r>
            <a:r>
              <a:rPr lang="ar-DZ" sz="2800" dirty="0" smtClean="0"/>
              <a:t>التسعير</a:t>
            </a:r>
          </a:p>
          <a:p>
            <a:pPr algn="just" rtl="1"/>
            <a:r>
              <a:rPr lang="ar-DZ" sz="2800" dirty="0" smtClean="0"/>
              <a:t> </a:t>
            </a:r>
            <a:r>
              <a:rPr lang="ar-DZ" sz="2800" dirty="0"/>
              <a:t>تنمية وتطوير المنتجات والخدمات لتلبية رغبات وحاجات الزبائن</a:t>
            </a:r>
          </a:p>
          <a:p>
            <a:pPr algn="just" rtl="1"/>
            <a:r>
              <a:rPr lang="ar-DZ" sz="2800" dirty="0" smtClean="0"/>
              <a:t> </a:t>
            </a:r>
            <a:r>
              <a:rPr lang="ar-DZ" sz="2800" dirty="0"/>
              <a:t>معايير الأخلاق العامة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DZ" dirty="0" smtClean="0"/>
              <a:t>شكرا على حسن الانتباه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b="1" dirty="0" smtClean="0"/>
              <a:t>أخلاقيات التسويق</a:t>
            </a:r>
            <a:br>
              <a:rPr lang="ar-DZ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28926" y="1600200"/>
            <a:ext cx="5757874" cy="4525963"/>
          </a:xfrm>
        </p:spPr>
        <p:txBody>
          <a:bodyPr>
            <a:normAutofit fontScale="92500"/>
          </a:bodyPr>
          <a:lstStyle/>
          <a:p>
            <a:pPr algn="just" rtl="1"/>
            <a:r>
              <a:rPr lang="ar-DZ" sz="2400" dirty="0" smtClean="0"/>
              <a:t>يواجه </a:t>
            </a:r>
            <a:r>
              <a:rPr lang="ar-DZ" sz="2400" dirty="0"/>
              <a:t>مدير التسويق المحترف العديد من المواقف الأخلاقية التي لا يملك </a:t>
            </a:r>
            <a:r>
              <a:rPr lang="ar-DZ" sz="2400" dirty="0" smtClean="0"/>
              <a:t>إزائها</a:t>
            </a:r>
            <a:r>
              <a:rPr lang="fr-FR" sz="2400" dirty="0" smtClean="0"/>
              <a:t> </a:t>
            </a:r>
            <a:r>
              <a:rPr lang="ar-DZ" sz="2400" dirty="0" smtClean="0"/>
              <a:t>تصرفا </a:t>
            </a:r>
            <a:r>
              <a:rPr lang="ar-DZ" sz="2400" dirty="0"/>
              <a:t>محددا، أو لا يعرف على وجه التحديد ما هو التصرف المناسب بشأنها، </a:t>
            </a:r>
            <a:r>
              <a:rPr lang="ar-DZ" sz="2400" dirty="0" smtClean="0"/>
              <a:t>ونظرا</a:t>
            </a:r>
            <a:r>
              <a:rPr lang="fr-FR" sz="2400" dirty="0" smtClean="0"/>
              <a:t> </a:t>
            </a:r>
            <a:r>
              <a:rPr lang="ar-DZ" sz="2400" dirty="0" smtClean="0"/>
              <a:t>لأن </a:t>
            </a:r>
            <a:r>
              <a:rPr lang="ar-DZ" sz="2400" dirty="0"/>
              <a:t>جميع المدرين لا يمتلكون نفس مستوى الحساسية الأخلاقية، فإن المؤسسات </a:t>
            </a:r>
            <a:r>
              <a:rPr lang="ar-DZ" sz="2400" dirty="0" smtClean="0"/>
              <a:t>تحتاج</a:t>
            </a:r>
            <a:r>
              <a:rPr lang="fr-FR" sz="2400" dirty="0" smtClean="0"/>
              <a:t> </a:t>
            </a:r>
            <a:r>
              <a:rPr lang="ar-DZ" sz="2400" dirty="0" smtClean="0"/>
              <a:t>إلى </a:t>
            </a:r>
            <a:r>
              <a:rPr lang="ar-DZ" sz="2400" dirty="0"/>
              <a:t>تطوير سياسات أخلاقية مرشدة في مجال التسويق.</a:t>
            </a:r>
          </a:p>
          <a:p>
            <a:pPr algn="just" rtl="1"/>
            <a:r>
              <a:rPr lang="ar-DZ" sz="2400" dirty="0"/>
              <a:t>أي مجموعة من التوجيهات العامة التي يجب على كل فرد في التنظيم </a:t>
            </a:r>
            <a:r>
              <a:rPr lang="ar-DZ" sz="2400" dirty="0" smtClean="0"/>
              <a:t>إتباعها،</a:t>
            </a:r>
            <a:r>
              <a:rPr lang="fr-FR" sz="2400" dirty="0" smtClean="0"/>
              <a:t> </a:t>
            </a:r>
            <a:r>
              <a:rPr lang="ar-DZ" sz="2400" dirty="0" smtClean="0"/>
              <a:t>مثل </a:t>
            </a:r>
            <a:r>
              <a:rPr lang="ar-DZ" sz="2400" dirty="0"/>
              <a:t>هذه السياسات يجب أن تغطي كافة التصرفات في مجالات علاقات </a:t>
            </a:r>
            <a:r>
              <a:rPr lang="ar-DZ" sz="2400" dirty="0" smtClean="0"/>
              <a:t>الموزعين،</a:t>
            </a:r>
            <a:r>
              <a:rPr lang="fr-FR" sz="2400" dirty="0" smtClean="0"/>
              <a:t> </a:t>
            </a:r>
            <a:r>
              <a:rPr lang="ar-DZ" sz="2400" dirty="0" smtClean="0"/>
              <a:t>معايير </a:t>
            </a:r>
            <a:r>
              <a:rPr lang="ar-DZ" sz="2400" dirty="0"/>
              <a:t>الإعلان، خدمة العملاء، تسعير وتطوير المنتجات الجديدة، بالإضافة إلى </a:t>
            </a:r>
            <a:r>
              <a:rPr lang="ar-DZ" sz="2400" dirty="0" smtClean="0"/>
              <a:t>المعايير</a:t>
            </a:r>
            <a:r>
              <a:rPr lang="fr-FR" sz="2400" dirty="0" smtClean="0"/>
              <a:t> </a:t>
            </a:r>
            <a:r>
              <a:rPr lang="ar-DZ" sz="2400" dirty="0" smtClean="0"/>
              <a:t>الأخلاقية </a:t>
            </a:r>
            <a:r>
              <a:rPr lang="ar-DZ" sz="2400" dirty="0"/>
              <a:t>العامة. إن أفضل الإرشادات لا يمكنها وحدها التصدي لكافة المواقف </a:t>
            </a:r>
            <a:r>
              <a:rPr lang="ar-DZ" sz="2400" dirty="0" smtClean="0"/>
              <a:t>التي</a:t>
            </a:r>
            <a:r>
              <a:rPr lang="fr-FR" sz="2400" dirty="0" smtClean="0"/>
              <a:t> </a:t>
            </a:r>
            <a:r>
              <a:rPr lang="ar-DZ" sz="2400" dirty="0" smtClean="0"/>
              <a:t>يواجهها </a:t>
            </a:r>
            <a:r>
              <a:rPr lang="ar-DZ" sz="2400" dirty="0" err="1"/>
              <a:t>المسؤولون</a:t>
            </a:r>
            <a:r>
              <a:rPr lang="ar-DZ" sz="2400" dirty="0"/>
              <a:t> عن نشاط التسويق</a:t>
            </a:r>
            <a:endParaRPr lang="fr-FR" sz="2400" dirty="0"/>
          </a:p>
        </p:txBody>
      </p:sp>
      <p:sp>
        <p:nvSpPr>
          <p:cNvPr id="22530" name="AutoShape 2" descr="أخلاقيات العمل والتسويق هي واحدة من أكثر المواضيع تعقيداً وخلافاً في تاريخ  البشرية. السؤال الي ينطرح دائماً ماهي الطريقة الأخلاقية لبيع الأشياء -  المسلسل من Mohammed A @marcoellers - رتبها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532" name="AutoShape 4" descr="أخلاقيات العمل والتسويق هي واحدة من أكثر المواضيع تعقيداً وخلافاً في تاريخ  البشرية. السؤال الي ينطرح دائماً ماهي الطريقة الأخلاقية لبيع الأشياء -  المسلسل من Mohammed A @marcoellers - رتبها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مفهوم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dirty="0"/>
              <a:t>وهو امتداد للمفهوم الاجتماعي للتسويق، ولكن أحدث منه وأشمل إذ يركز </a:t>
            </a:r>
            <a:r>
              <a:rPr lang="ar-DZ" dirty="0" smtClean="0"/>
              <a:t>على الجوانب </a:t>
            </a:r>
            <a:r>
              <a:rPr lang="ar-DZ" dirty="0"/>
              <a:t>المختلفة للمسؤولية الاجتماعية والأخلاقية والاعتيادية للتسويق كممارسة وتطبيق</a:t>
            </a:r>
            <a:r>
              <a:rPr lang="ar-DZ" dirty="0" smtClean="0"/>
              <a:t>،</a:t>
            </a:r>
          </a:p>
          <a:p>
            <a:pPr algn="just" rtl="1"/>
            <a:r>
              <a:rPr lang="ar-DZ" dirty="0"/>
              <a:t>إضافة إلى سلوكيات وأخلاقيات الممارسين للعملية التسويقية وأخلاقياتهم إضافة </a:t>
            </a:r>
            <a:r>
              <a:rPr lang="ar-DZ" dirty="0" smtClean="0"/>
              <a:t>إلى المساءلة </a:t>
            </a:r>
            <a:r>
              <a:rPr lang="ar-DZ" dirty="0"/>
              <a:t>أي محاسبة أصحاب المصلحة في الشركة </a:t>
            </a:r>
            <a:r>
              <a:rPr lang="ar-DZ" dirty="0" err="1"/>
              <a:t>المسؤولين</a:t>
            </a:r>
            <a:r>
              <a:rPr lang="ar-DZ" dirty="0"/>
              <a:t> عن أي خطأ ناتج عن </a:t>
            </a:r>
            <a:r>
              <a:rPr lang="ar-DZ" dirty="0" smtClean="0"/>
              <a:t>تقديم خدمة </a:t>
            </a:r>
            <a:r>
              <a:rPr lang="ar-DZ" dirty="0"/>
              <a:t>أو سلعة.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تابع....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600200"/>
            <a:ext cx="8543956" cy="4525963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DZ" dirty="0"/>
              <a:t>فالمستهلك له حق التعرف على المنتج، </a:t>
            </a:r>
            <a:r>
              <a:rPr lang="ar-DZ" dirty="0" smtClean="0"/>
              <a:t>مواصفاته، سعره</a:t>
            </a:r>
            <a:r>
              <a:rPr lang="ar-DZ" dirty="0"/>
              <a:t>، مكوناته، مميزاته، أضراره إذا وجدت فالمعرفة حق أساسي من حقوق </a:t>
            </a:r>
            <a:r>
              <a:rPr lang="ar-DZ" dirty="0" smtClean="0"/>
              <a:t>المستهلك، وأخيرا </a:t>
            </a:r>
            <a:r>
              <a:rPr lang="ar-DZ" dirty="0"/>
              <a:t>عدم خداعه وغش المستهلك بمواصفات غير موجودة في السلع المقدمة للأسواق</a:t>
            </a:r>
          </a:p>
          <a:p>
            <a:pPr algn="r" rtl="1"/>
            <a:r>
              <a:rPr lang="ar-DZ" dirty="0"/>
              <a:t>ومن الأمثلة الأخرى الخاصة بأخلاقيات التسويق هو استغلال العلامة التجارية دون </a:t>
            </a:r>
            <a:r>
              <a:rPr lang="ar-DZ" dirty="0" smtClean="0"/>
              <a:t>أذن مالكها </a:t>
            </a:r>
            <a:r>
              <a:rPr lang="ar-DZ" dirty="0"/>
              <a:t>أو الإعلان عن شيء معينه كمواصفات دون وجودها في المنتج، تقديم عروض </a:t>
            </a:r>
            <a:r>
              <a:rPr lang="ar-DZ" dirty="0" smtClean="0"/>
              <a:t>مع وجود </a:t>
            </a:r>
            <a:r>
              <a:rPr lang="ar-DZ" dirty="0"/>
              <a:t>غموض في العروض أو إساءة التعامل مع المستهلك من قبل مندوب البيع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تصنيف المشكلات الأخلاقية في التسويق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sz="2400" dirty="0"/>
              <a:t>الخداع والتضليل الذي يمارسه البائع (منتج، مسوق) تجاه المستهلك سواء كان ذلك </a:t>
            </a:r>
            <a:r>
              <a:rPr lang="ar-DZ" sz="2400" dirty="0" smtClean="0"/>
              <a:t>في النوعية</a:t>
            </a:r>
            <a:r>
              <a:rPr lang="ar-DZ" sz="2400" dirty="0"/>
              <a:t>، العبوة، العلامة، أو غيرها من الحالات الأخرى</a:t>
            </a:r>
            <a:r>
              <a:rPr lang="ar-DZ" sz="2400" dirty="0" smtClean="0"/>
              <a:t>.</a:t>
            </a:r>
          </a:p>
          <a:p>
            <a:pPr algn="just" rtl="1"/>
            <a:r>
              <a:rPr lang="ar-DZ" sz="2400" dirty="0"/>
              <a:t>الحد من </a:t>
            </a:r>
            <a:r>
              <a:rPr lang="ar-DZ" sz="2400" dirty="0" smtClean="0"/>
              <a:t>عرض السلع </a:t>
            </a:r>
            <a:r>
              <a:rPr lang="ar-DZ" sz="2400" dirty="0"/>
              <a:t>للجمهور بالكمية المطلوبة، أو إخفائها </a:t>
            </a:r>
            <a:r>
              <a:rPr lang="ar-DZ" sz="2400" dirty="0" err="1"/>
              <a:t>لغرضإحداث</a:t>
            </a:r>
            <a:r>
              <a:rPr lang="ar-DZ" sz="2400" dirty="0"/>
              <a:t> </a:t>
            </a:r>
            <a:r>
              <a:rPr lang="ar-DZ" sz="2400" dirty="0" smtClean="0"/>
              <a:t>المضاربة في </a:t>
            </a:r>
            <a:r>
              <a:rPr lang="ar-DZ" sz="2400" dirty="0"/>
              <a:t>التداول السلعي بالسوق </a:t>
            </a:r>
            <a:r>
              <a:rPr lang="ar-DZ" sz="2400" dirty="0" err="1"/>
              <a:t>و</a:t>
            </a:r>
            <a:r>
              <a:rPr lang="ar-DZ" sz="2400" dirty="0"/>
              <a:t> زيادة الأسعار</a:t>
            </a:r>
            <a:r>
              <a:rPr lang="ar-DZ" sz="2400" dirty="0" smtClean="0"/>
              <a:t>.</a:t>
            </a:r>
          </a:p>
          <a:p>
            <a:pPr algn="just" rtl="1"/>
            <a:r>
              <a:rPr lang="ar-DZ" sz="2400" dirty="0"/>
              <a:t>التجاوز غير المقبول على حقوق المستهلك الرئيسية وبالتالي تعرضه إلى الخداع</a:t>
            </a:r>
          </a:p>
          <a:p>
            <a:pPr algn="just" rtl="1"/>
            <a:r>
              <a:rPr lang="ar-DZ" sz="2400" dirty="0"/>
              <a:t>والغش والخطأ في القرار التسويقي </a:t>
            </a:r>
            <a:r>
              <a:rPr lang="ar-DZ" sz="2400" dirty="0" smtClean="0"/>
              <a:t>المتخذ</a:t>
            </a:r>
          </a:p>
          <a:p>
            <a:r>
              <a:rPr lang="ar-DZ" sz="2400" dirty="0"/>
              <a:t>وإزاء هذه المشكلات أو غيرها فان التساؤل الذي يمكن إثارته هو في كيفية</a:t>
            </a:r>
          </a:p>
          <a:p>
            <a:r>
              <a:rPr lang="ar-DZ" sz="2400" dirty="0"/>
              <a:t>مواجهتها؟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بعض أساليب مواجهة المشاكل الأخلاقية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sz="2400" dirty="0" smtClean="0"/>
              <a:t>اعتماد </a:t>
            </a:r>
            <a:r>
              <a:rPr lang="ar-DZ" sz="2400" dirty="0"/>
              <a:t>القوانين العامة أو الخاصة والتي </a:t>
            </a:r>
            <a:r>
              <a:rPr lang="ar-DZ" sz="2400" dirty="0" smtClean="0"/>
              <a:t>تعد مصدرا </a:t>
            </a:r>
            <a:r>
              <a:rPr lang="ar-DZ" sz="2400" dirty="0"/>
              <a:t>أوليا في اتخاذ القرارات التسويقية لمعالجة هذه المشكلات، كما يمكن </a:t>
            </a:r>
            <a:r>
              <a:rPr lang="ar-DZ" sz="2400" dirty="0" smtClean="0"/>
              <a:t>للمنظمات الواعية </a:t>
            </a:r>
            <a:r>
              <a:rPr lang="ar-DZ" sz="2400" dirty="0"/>
              <a:t>لهذه المسؤولية أن تعتمد برنامج لمراقبة شكاوي المواطنين التسويقية ومن </a:t>
            </a:r>
            <a:r>
              <a:rPr lang="ar-DZ" sz="2400" dirty="0" smtClean="0"/>
              <a:t>قبل أشخاص </a:t>
            </a:r>
            <a:r>
              <a:rPr lang="ar-DZ" sz="2400" dirty="0"/>
              <a:t>ذو كفاءة رفيعة في المنظمة</a:t>
            </a:r>
            <a:r>
              <a:rPr lang="ar-DZ" sz="2400" dirty="0" smtClean="0"/>
              <a:t>،</a:t>
            </a:r>
          </a:p>
          <a:p>
            <a:pPr algn="just" rtl="1"/>
            <a:r>
              <a:rPr lang="ar-DZ" sz="2400" dirty="0" smtClean="0"/>
              <a:t>موظف </a:t>
            </a:r>
            <a:r>
              <a:rPr lang="ar-DZ" sz="2400" dirty="0" err="1" smtClean="0"/>
              <a:t>اخلاق</a:t>
            </a:r>
            <a:r>
              <a:rPr lang="ar-DZ" sz="2400" dirty="0" smtClean="0"/>
              <a:t> هو </a:t>
            </a:r>
            <a:r>
              <a:rPr lang="ar-DZ" sz="2400" dirty="0" err="1" smtClean="0"/>
              <a:t>انسان</a:t>
            </a:r>
            <a:r>
              <a:rPr lang="ar-DZ" sz="2400" dirty="0" smtClean="0"/>
              <a:t> </a:t>
            </a:r>
            <a:r>
              <a:rPr lang="ar-DZ" sz="2400" dirty="0" err="1" smtClean="0"/>
              <a:t>او</a:t>
            </a:r>
            <a:r>
              <a:rPr lang="ar-DZ" sz="2400" dirty="0" smtClean="0"/>
              <a:t> </a:t>
            </a:r>
            <a:r>
              <a:rPr lang="ar-DZ" sz="2400" dirty="0" err="1" smtClean="0"/>
              <a:t>اناس</a:t>
            </a:r>
            <a:r>
              <a:rPr lang="ar-DZ" sz="2400" dirty="0" smtClean="0"/>
              <a:t> في المؤسسة معروف عليهم الالتزام </a:t>
            </a:r>
            <a:r>
              <a:rPr lang="ar-DZ" sz="2400" dirty="0" err="1" smtClean="0"/>
              <a:t>والاخلاق</a:t>
            </a:r>
            <a:r>
              <a:rPr lang="ar-DZ" sz="2400" dirty="0" smtClean="0"/>
              <a:t> والسمعة الطيبة </a:t>
            </a:r>
            <a:r>
              <a:rPr lang="ar-DZ" sz="2400" dirty="0"/>
              <a:t>وفي </a:t>
            </a:r>
            <a:r>
              <a:rPr lang="ar-DZ" sz="2400" dirty="0" smtClean="0"/>
              <a:t>دراسة أجريت </a:t>
            </a:r>
            <a:r>
              <a:rPr lang="ar-DZ" sz="2400" dirty="0"/>
              <a:t>في الولايات المتحدة الأمريكية، وجد بأن 45 % من الشركات الأمريكية </a:t>
            </a:r>
            <a:r>
              <a:rPr lang="ar-DZ" sz="2400" dirty="0" smtClean="0"/>
              <a:t>يوجد لديها </a:t>
            </a:r>
            <a:r>
              <a:rPr lang="ar-DZ" sz="2400" dirty="0"/>
              <a:t>موظف أخلاق وذلك عام 1997 ، بعدما كانت النسبة 11 % عام 1987 </a:t>
            </a:r>
            <a:endParaRPr lang="ar-DZ" sz="2400" dirty="0" smtClean="0"/>
          </a:p>
          <a:p>
            <a:pPr algn="just" rtl="1"/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واجبات موظف </a:t>
            </a:r>
            <a:r>
              <a:rPr lang="ar-DZ" dirty="0" err="1" smtClean="0"/>
              <a:t>الاخلاق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rtl="1"/>
            <a:r>
              <a:rPr lang="ar-DZ" dirty="0" smtClean="0"/>
              <a:t>حماية </a:t>
            </a:r>
            <a:r>
              <a:rPr lang="ar-DZ" dirty="0"/>
              <a:t>ونشر وتحديث الأنماط والقوانين الأخلاقية المعمول </a:t>
            </a:r>
            <a:r>
              <a:rPr lang="ar-DZ" dirty="0" err="1"/>
              <a:t>بها</a:t>
            </a:r>
            <a:r>
              <a:rPr lang="ar-DZ" dirty="0"/>
              <a:t> في </a:t>
            </a:r>
            <a:r>
              <a:rPr lang="ar-DZ" dirty="0" smtClean="0"/>
              <a:t>المنظمة</a:t>
            </a:r>
          </a:p>
          <a:p>
            <a:pPr algn="just" rtl="1"/>
            <a:r>
              <a:rPr lang="ar-DZ" dirty="0"/>
              <a:t>تدريب العاملين في المنظمة على التعامل مع المواضيع الأخلاقية المحتملة.</a:t>
            </a:r>
          </a:p>
          <a:p>
            <a:pPr algn="just" rtl="1"/>
            <a:r>
              <a:rPr lang="ar-DZ" dirty="0" smtClean="0"/>
              <a:t> </a:t>
            </a:r>
            <a:r>
              <a:rPr lang="ar-DZ" dirty="0"/>
              <a:t>اتخاذ الإجراءات المناسبة لمواجهة الخرق الحاصل في القوانين والأعراف </a:t>
            </a:r>
            <a:r>
              <a:rPr lang="ar-DZ" dirty="0" smtClean="0"/>
              <a:t>الأخلاقية والعمل </a:t>
            </a:r>
            <a:r>
              <a:rPr lang="ar-DZ" dirty="0"/>
              <a:t>على معالجتها قدر المستطاع.</a:t>
            </a:r>
          </a:p>
          <a:p>
            <a:pPr algn="just" rtl="1"/>
            <a:r>
              <a:rPr lang="ar-DZ" dirty="0" smtClean="0"/>
              <a:t>العمل </a:t>
            </a:r>
            <a:r>
              <a:rPr lang="ar-DZ" dirty="0"/>
              <a:t>مع باقي الموظفين </a:t>
            </a:r>
            <a:r>
              <a:rPr lang="ar-DZ" dirty="0" smtClean="0"/>
              <a:t>في </a:t>
            </a:r>
            <a:r>
              <a:rPr lang="ar-DZ" dirty="0"/>
              <a:t>المنظمات الأخرى على تحقيق فهم </a:t>
            </a:r>
            <a:r>
              <a:rPr lang="ar-DZ" dirty="0" smtClean="0"/>
              <a:t>أكبر واستيعاب </a:t>
            </a:r>
            <a:r>
              <a:rPr lang="ar-DZ" dirty="0"/>
              <a:t>لإدارة الأخلاق وتطوير برامج الأخلاق التسويقية الفعالة.</a:t>
            </a:r>
          </a:p>
          <a:p>
            <a:pPr algn="just" rtl="1"/>
            <a:r>
              <a:rPr lang="ar-DZ" dirty="0" smtClean="0"/>
              <a:t> </a:t>
            </a:r>
            <a:r>
              <a:rPr lang="ar-DZ" dirty="0"/>
              <a:t>تطوير وإدامة أنظمة الإجابة على أسئلة وشكاوي المواطنين التسويقية عبر </a:t>
            </a:r>
            <a:r>
              <a:rPr lang="ar-DZ" dirty="0" smtClean="0"/>
              <a:t>وسائل الاتصال </a:t>
            </a:r>
            <a:r>
              <a:rPr lang="ar-DZ" dirty="0"/>
              <a:t>المختلفة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العوامل المؤثرة في اتخاذ القرار التسويقي </a:t>
            </a:r>
            <a:r>
              <a:rPr lang="ar-DZ" dirty="0" err="1" smtClean="0"/>
              <a:t>الاخلاقي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857224" y="1643050"/>
            <a:ext cx="2143140" cy="928694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العوامل الفردية 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00826" y="1785926"/>
            <a:ext cx="2000264" cy="92869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العوامل التنظيمية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57620" y="1714488"/>
            <a:ext cx="1857388" cy="92869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الفرص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488" y="4429132"/>
            <a:ext cx="3643338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القرارات </a:t>
            </a:r>
            <a:r>
              <a:rPr lang="ar-DZ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الاخلاقية</a:t>
            </a:r>
            <a:r>
              <a:rPr lang="ar-DZ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التسويقية </a:t>
            </a:r>
            <a:endParaRPr lang="fr-F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1928794" y="2643182"/>
            <a:ext cx="1857388" cy="1785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>
            <a:stCxn id="6" idx="2"/>
          </p:cNvCxnSpPr>
          <p:nvPr/>
        </p:nvCxnSpPr>
        <p:spPr>
          <a:xfrm rot="5400000">
            <a:off x="3929058" y="3500438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5" idx="2"/>
          </p:cNvCxnSpPr>
          <p:nvPr/>
        </p:nvCxnSpPr>
        <p:spPr>
          <a:xfrm rot="5400000">
            <a:off x="5929322" y="2786058"/>
            <a:ext cx="1643074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b="1" dirty="0" smtClean="0"/>
              <a:t>العوامل الفردية</a:t>
            </a:r>
            <a:br>
              <a:rPr lang="ar-DZ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4414" y="1600200"/>
            <a:ext cx="7000924" cy="4525963"/>
          </a:xfrm>
        </p:spPr>
        <p:txBody>
          <a:bodyPr>
            <a:normAutofit/>
          </a:bodyPr>
          <a:lstStyle/>
          <a:p>
            <a:pPr algn="just" rtl="1"/>
            <a:r>
              <a:rPr lang="ar-DZ" sz="2400" dirty="0" smtClean="0"/>
              <a:t>يحتاج </a:t>
            </a:r>
            <a:r>
              <a:rPr lang="ar-DZ" sz="2400" dirty="0"/>
              <a:t>الفرد في حل مشاكله الحياتية اليومية على ما يؤمن </a:t>
            </a:r>
            <a:r>
              <a:rPr lang="ar-DZ" sz="2400" dirty="0" err="1"/>
              <a:t>به</a:t>
            </a:r>
            <a:r>
              <a:rPr lang="ar-DZ" sz="2400" dirty="0"/>
              <a:t> من مبادئ </a:t>
            </a:r>
            <a:r>
              <a:rPr lang="ar-DZ" sz="2400" dirty="0" smtClean="0"/>
              <a:t>وقيم تتعلق </a:t>
            </a:r>
            <a:r>
              <a:rPr lang="ar-DZ" sz="2400" dirty="0"/>
              <a:t>بتحديد ما هو صحيح أو ما هو </a:t>
            </a:r>
            <a:r>
              <a:rPr lang="ar-DZ" sz="2400" dirty="0" smtClean="0"/>
              <a:t>خاطئ</a:t>
            </a:r>
          </a:p>
          <a:p>
            <a:pPr algn="just" rtl="1"/>
            <a:r>
              <a:rPr lang="ar-DZ" sz="2400" dirty="0" smtClean="0"/>
              <a:t>ويكون هذا </a:t>
            </a:r>
            <a:r>
              <a:rPr lang="ar-DZ" sz="2400" dirty="0"/>
              <a:t>من خلال انتمائهم العائلي أو الجماعات الاجتماعية، أو الدين، أو التعليم ... الخ، </a:t>
            </a:r>
            <a:r>
              <a:rPr lang="ar-DZ" sz="2400" dirty="0" smtClean="0"/>
              <a:t>فضلا عن </a:t>
            </a:r>
            <a:r>
              <a:rPr lang="ar-DZ" sz="2400" dirty="0"/>
              <a:t>قيم المنظمة التي يكون لها أثر في قرارات الفرد الشخصية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</TotalTime>
  <Words>766</Words>
  <Application>Microsoft Office PowerPoint</Application>
  <PresentationFormat>Affichage à l'écran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اخلاقيات التسويق</vt:lpstr>
      <vt:lpstr>أخلاقيات التسويق </vt:lpstr>
      <vt:lpstr>مفهوم </vt:lpstr>
      <vt:lpstr>تابع....</vt:lpstr>
      <vt:lpstr>تصنيف المشكلات الأخلاقية في التسويق</vt:lpstr>
      <vt:lpstr>بعض أساليب مواجهة المشاكل الأخلاقية </vt:lpstr>
      <vt:lpstr>واجبات موظف الاخلاق</vt:lpstr>
      <vt:lpstr>العوامل المؤثرة في اتخاذ القرار التسويقي الاخلاقي</vt:lpstr>
      <vt:lpstr>العوامل الفردية </vt:lpstr>
      <vt:lpstr>العوامل التنظيمية</vt:lpstr>
      <vt:lpstr>الفرص</vt:lpstr>
      <vt:lpstr>سياسات أخلاقيات التسويق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اخلاقيات التسويق</dc:title>
  <dc:creator>DELL</dc:creator>
  <cp:lastModifiedBy>DELL</cp:lastModifiedBy>
  <cp:revision>19</cp:revision>
  <dcterms:created xsi:type="dcterms:W3CDTF">2023-10-29T08:06:19Z</dcterms:created>
  <dcterms:modified xsi:type="dcterms:W3CDTF">2023-11-06T14:29:47Z</dcterms:modified>
</cp:coreProperties>
</file>