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8" r:id="rId2"/>
    <p:sldId id="282" r:id="rId3"/>
    <p:sldId id="283" r:id="rId4"/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>
        <p:scale>
          <a:sx n="70" d="100"/>
          <a:sy n="70" d="100"/>
        </p:scale>
        <p:origin x="6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9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25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8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17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1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2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4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7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4/10/2023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6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622323" y="719666"/>
          <a:ext cx="8537677" cy="606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1677"/>
                <a:gridCol w="2032000"/>
                <a:gridCol w="2032000"/>
                <a:gridCol w="2032000"/>
              </a:tblGrid>
              <a:tr h="681431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المحاسبة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المخازن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الائتمان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المبيعات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42406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63949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32356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rré corné 3"/>
          <p:cNvSpPr/>
          <p:nvPr/>
        </p:nvSpPr>
        <p:spPr>
          <a:xfrm>
            <a:off x="8580056" y="1845241"/>
            <a:ext cx="1124262" cy="899410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الشراء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Organigramme : Multidocument 4"/>
          <p:cNvSpPr/>
          <p:nvPr/>
        </p:nvSpPr>
        <p:spPr>
          <a:xfrm>
            <a:off x="8285087" y="3241863"/>
            <a:ext cx="1603946" cy="1053058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Carré corné 5"/>
          <p:cNvSpPr/>
          <p:nvPr/>
        </p:nvSpPr>
        <p:spPr>
          <a:xfrm>
            <a:off x="6268065" y="3359243"/>
            <a:ext cx="867499" cy="83474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1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9704318" y="2194004"/>
            <a:ext cx="1709211" cy="17738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47660" y="3841544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زبون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cteur en angle 9"/>
          <p:cNvCxnSpPr/>
          <p:nvPr/>
        </p:nvCxnSpPr>
        <p:spPr>
          <a:xfrm rot="5400000">
            <a:off x="7827556" y="2578761"/>
            <a:ext cx="1210031" cy="29496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7123471" y="3680507"/>
            <a:ext cx="1161617" cy="31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arré corné 12"/>
          <p:cNvSpPr/>
          <p:nvPr/>
        </p:nvSpPr>
        <p:spPr>
          <a:xfrm>
            <a:off x="4835687" y="1813355"/>
            <a:ext cx="910896" cy="759606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2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4" name="Carré corné 13"/>
          <p:cNvSpPr/>
          <p:nvPr/>
        </p:nvSpPr>
        <p:spPr>
          <a:xfrm>
            <a:off x="2020047" y="1819420"/>
            <a:ext cx="1483001" cy="577264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أمر البيع 3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5073482" y="2572961"/>
            <a:ext cx="11798" cy="9609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3502325" y="1969364"/>
            <a:ext cx="2765739" cy="15505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6" idx="0"/>
          </p:cNvCxnSpPr>
          <p:nvPr/>
        </p:nvCxnSpPr>
        <p:spPr>
          <a:xfrm flipH="1" flipV="1">
            <a:off x="5595721" y="2365943"/>
            <a:ext cx="1106094" cy="9933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3256955" y="3620742"/>
            <a:ext cx="1357164" cy="2171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2532258" y="5379044"/>
            <a:ext cx="0" cy="8259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Carré corné 37"/>
          <p:cNvSpPr/>
          <p:nvPr/>
        </p:nvSpPr>
        <p:spPr>
          <a:xfrm>
            <a:off x="1947977" y="3078902"/>
            <a:ext cx="1509894" cy="65168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 1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1989638" y="6204953"/>
            <a:ext cx="873594" cy="418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التسجيل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8" name="Organigramme : Procédé prédéfini 47"/>
          <p:cNvSpPr/>
          <p:nvPr/>
        </p:nvSpPr>
        <p:spPr>
          <a:xfrm rot="10800000" flipV="1">
            <a:off x="2071013" y="3967849"/>
            <a:ext cx="1065030" cy="64723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مقارنة</a:t>
            </a:r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50" name="Connecteur droit avec flèche 49"/>
          <p:cNvCxnSpPr>
            <a:endCxn id="48" idx="0"/>
          </p:cNvCxnSpPr>
          <p:nvPr/>
        </p:nvCxnSpPr>
        <p:spPr>
          <a:xfrm>
            <a:off x="2588779" y="3730583"/>
            <a:ext cx="14749" cy="2372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2532258" y="4607854"/>
            <a:ext cx="1" cy="429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2596153" y="2363819"/>
            <a:ext cx="7376" cy="7228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Organigramme : Multidocument 58"/>
          <p:cNvSpPr/>
          <p:nvPr/>
        </p:nvSpPr>
        <p:spPr>
          <a:xfrm>
            <a:off x="4614119" y="5504474"/>
            <a:ext cx="945516" cy="102240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وصل التسليم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0" name="Organigramme : Multidocument 59"/>
          <p:cNvSpPr/>
          <p:nvPr/>
        </p:nvSpPr>
        <p:spPr>
          <a:xfrm>
            <a:off x="2159024" y="4992666"/>
            <a:ext cx="889007" cy="62865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الفاتورة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3" name="Flèche vers le bas 62"/>
          <p:cNvSpPr/>
          <p:nvPr/>
        </p:nvSpPr>
        <p:spPr>
          <a:xfrm rot="5400000">
            <a:off x="1117222" y="6013105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65" name="Connecteur en angle 64"/>
          <p:cNvCxnSpPr>
            <a:stCxn id="60" idx="3"/>
          </p:cNvCxnSpPr>
          <p:nvPr/>
        </p:nvCxnSpPr>
        <p:spPr>
          <a:xfrm flipV="1">
            <a:off x="3048031" y="4439264"/>
            <a:ext cx="8470459" cy="86773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5559635" y="4562244"/>
            <a:ext cx="5853894" cy="12792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Losange 73"/>
          <p:cNvSpPr/>
          <p:nvPr/>
        </p:nvSpPr>
        <p:spPr>
          <a:xfrm>
            <a:off x="4703031" y="3559760"/>
            <a:ext cx="764498" cy="108678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79" name="Connecteur droit 78"/>
          <p:cNvCxnSpPr/>
          <p:nvPr/>
        </p:nvCxnSpPr>
        <p:spPr>
          <a:xfrm>
            <a:off x="5467529" y="4103153"/>
            <a:ext cx="4787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5067357" y="4637422"/>
            <a:ext cx="17923" cy="983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056840" y="4844027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نعم</a:t>
            </a:r>
            <a:endParaRPr lang="fr-F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514014" y="374230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</a:t>
            </a:r>
            <a:endParaRPr lang="fr-F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56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38" grpId="0" animBg="1"/>
      <p:bldP spid="44" grpId="0" animBg="1"/>
      <p:bldP spid="48" grpId="0" animBg="1"/>
      <p:bldP spid="59" grpId="0" animBg="1"/>
      <p:bldP spid="60" grpId="0" animBg="1"/>
      <p:bldP spid="63" grpId="0" animBg="1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33991" y="330384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شبكة تحليل المهام 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Grille d’analyse des tâches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27833"/>
              </p:ext>
            </p:extLst>
          </p:nvPr>
        </p:nvGraphicFramePr>
        <p:xfrm>
          <a:off x="728642" y="1259175"/>
          <a:ext cx="10717620" cy="559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524"/>
                <a:gridCol w="2143524"/>
                <a:gridCol w="2143524"/>
                <a:gridCol w="2143524"/>
                <a:gridCol w="2143524"/>
              </a:tblGrid>
              <a:tr h="919085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لم تنفذ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المالية و المحاسبة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الائتمان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</a:t>
                      </a: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المبيعات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المهام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602"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استلام أوامر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شراء الزبائن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أوامر </a:t>
                      </a: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البيع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690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منح الائتمان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</a:t>
                      </a: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فواتير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البيع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استلام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شيكات التسديد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8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19541" y="0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نقاط الضعف و تحليل المخاطر المرتبطة بها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52579"/>
              </p:ext>
            </p:extLst>
          </p:nvPr>
        </p:nvGraphicFramePr>
        <p:xfrm>
          <a:off x="491319" y="728706"/>
          <a:ext cx="11368587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765"/>
                <a:gridCol w="1894765"/>
                <a:gridCol w="1894765"/>
                <a:gridCol w="1485721"/>
                <a:gridCol w="409041"/>
                <a:gridCol w="1894765"/>
                <a:gridCol w="1894765"/>
              </a:tblGrid>
              <a:tr h="368691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الملاحظة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الرقابة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تقييم 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الأهداف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النشاط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2300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</a:t>
                      </a: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البيع </a:t>
                      </a: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موجودة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- عدم </a:t>
                      </a: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القدرة على التحكم في </a:t>
                      </a: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مبيعاتها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42900" indent="-342900" algn="just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استلام أوامر الشراء من الزبائن</a:t>
                      </a:r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اعداد أوامر البيع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r" rtl="1">
                        <a:buFontTx/>
                        <a:buChar char="-"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مصلحة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المبيعات</a:t>
                      </a: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 rtl="1"/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مصلحة الائتمان</a:t>
                      </a:r>
                      <a:endParaRPr lang="ar-DZ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1951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إجراءات </a:t>
                      </a:r>
                      <a:r>
                        <a:rPr kumimoji="0" lang="ar-DZ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البيع </a:t>
                      </a:r>
                      <a:r>
                        <a:rPr kumimoji="0" lang="ar-DZ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موجودة و غير مطبقة</a:t>
                      </a:r>
                      <a:endParaRPr kumimoji="0" lang="fr-F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2163">
                <a:tc gridSpan="6">
                  <a:txBody>
                    <a:bodyPr/>
                    <a:lstStyle/>
                    <a:p>
                      <a:pPr marL="0" indent="0" algn="r" rtl="1">
                        <a:buFontTx/>
                        <a:buNone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03126">
                <a:tc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لا يوجد إجراءات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342900" indent="-342900" algn="r" rtl="1">
                        <a:buFontTx/>
                        <a:buChar char="-"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- ديون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معدومة</a:t>
                      </a:r>
                    </a:p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زبائن مشكوك فيهم </a:t>
                      </a:r>
                    </a:p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فقدان السيولة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الموافقة على الائتمان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او عدمه </a:t>
                      </a:r>
                    </a:p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دراسة الوضع المالي للزبائن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7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302252"/>
              </p:ext>
            </p:extLst>
          </p:nvPr>
        </p:nvGraphicFramePr>
        <p:xfrm>
          <a:off x="658908" y="94132"/>
          <a:ext cx="11146405" cy="6962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734"/>
                <a:gridCol w="1857734"/>
                <a:gridCol w="1857734"/>
                <a:gridCol w="1751830"/>
                <a:gridCol w="2282170"/>
                <a:gridCol w="1539203"/>
              </a:tblGrid>
              <a:tr h="744291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الملاحظة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إجراءات الرقابة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تقييم</a:t>
                      </a:r>
                      <a:r>
                        <a:rPr lang="ar-DZ" sz="1800" baseline="0" dirty="0" smtClean="0">
                          <a:solidFill>
                            <a:schemeClr val="tx1"/>
                          </a:solidFill>
                        </a:rPr>
                        <a:t> الخطر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الخطر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الاهداف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النشاط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31145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لا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اجراءات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التخزين موجودة </a:t>
                      </a:r>
                      <a:endParaRPr kumimoji="0" lang="ar-DZ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إجراءات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التحقق من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المطابقة غير موجودة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ارسال سلعة غير مطلوبة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فقدان أصول المؤسسة</a:t>
                      </a:r>
                    </a:p>
                    <a:p>
                      <a:pPr marL="285750" marR="0" lvl="0" indent="-28575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فقدان الزبائن</a:t>
                      </a:r>
                    </a:p>
                    <a:p>
                      <a:pPr marL="285750" marR="0" lvl="0" indent="-28575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فقدان السمعة في السوق</a:t>
                      </a:r>
                    </a:p>
                    <a:p>
                      <a:pPr algn="just" rtl="1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التأكد من وجود السلعة المطلوبة</a:t>
                      </a:r>
                      <a:endParaRPr kumimoji="0" lang="ar-DZ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مطابقة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السلع المرسلة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للكمية والنوعية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المطلوبة في امر البيع</a:t>
                      </a:r>
                      <a:endParaRPr kumimoji="0" lang="ar-DZ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اعداد وصل </a:t>
                      </a: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التسليم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just" rtl="1"/>
                      <a:r>
                        <a:rPr lang="ar-DZ" sz="1800" dirty="0" smtClean="0"/>
                        <a:t>- </a:t>
                      </a:r>
                      <a:r>
                        <a:rPr lang="ar-DZ" sz="1800" dirty="0" smtClean="0"/>
                        <a:t>اخراج</a:t>
                      </a:r>
                      <a:r>
                        <a:rPr lang="ar-DZ" sz="1800" baseline="0" dirty="0" smtClean="0"/>
                        <a:t>  </a:t>
                      </a:r>
                      <a:r>
                        <a:rPr lang="ar-DZ" sz="1800" baseline="0" dirty="0" smtClean="0"/>
                        <a:t>السلعة 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المخازن</a:t>
                      </a:r>
                      <a:endParaRPr lang="ar-DZ" sz="1800" dirty="0" smtClean="0"/>
                    </a:p>
                  </a:txBody>
                  <a:tcPr/>
                </a:tc>
              </a:tr>
              <a:tr h="2027754"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/>
                        <a:t>لا</a:t>
                      </a:r>
                      <a:endParaRPr lang="fr-FR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الفصل </a:t>
                      </a:r>
                      <a:r>
                        <a:rPr lang="ar-DZ" sz="1800" b="1" baseline="0" dirty="0" smtClean="0"/>
                        <a:t>بين مهام المالي و </a:t>
                      </a:r>
                      <a:r>
                        <a:rPr lang="ar-DZ" sz="1800" b="1" baseline="0" dirty="0" smtClean="0"/>
                        <a:t>المحاسب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إجراءات تسجيل عمليات البيع محاسبيا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  <a:p>
                      <a:pPr marL="285750" indent="-285750" algn="just" rtl="1">
                        <a:buFontTx/>
                        <a:buChar char="-"/>
                      </a:pPr>
                      <a:endParaRPr lang="ar-DZ" sz="18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استلام شيكات تسديد </a:t>
                      </a:r>
                      <a:r>
                        <a:rPr lang="ar-DZ" sz="1800" b="1" baseline="0" dirty="0" smtClean="0"/>
                        <a:t>فواتير غير مطابقة للسلعة </a:t>
                      </a:r>
                      <a:r>
                        <a:rPr lang="ar-DZ" sz="1800" b="1" baseline="0" dirty="0" smtClean="0"/>
                        <a:t>المباعة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فقدان السيولة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1800" b="1" dirty="0" smtClean="0"/>
                        <a:t>المالية :</a:t>
                      </a:r>
                      <a:r>
                        <a:rPr lang="ar-DZ" sz="1800" b="1" baseline="0" dirty="0" smtClean="0"/>
                        <a:t>  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استلام شيكات التسديد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/>
                        <a:t>المالية و المحاسبة</a:t>
                      </a:r>
                      <a:endParaRPr lang="fr-FR" sz="1800" b="1" dirty="0"/>
                    </a:p>
                  </a:txBody>
                  <a:tcPr/>
                </a:tc>
              </a:tr>
              <a:tr h="1576433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لا</a:t>
                      </a:r>
                      <a:endParaRPr lang="fr-FR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M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1800" b="0" dirty="0" smtClean="0"/>
                        <a:t>- </a:t>
                      </a:r>
                      <a:r>
                        <a:rPr lang="ar-DZ" sz="1800" b="0" dirty="0" smtClean="0"/>
                        <a:t>اعداد</a:t>
                      </a:r>
                      <a:r>
                        <a:rPr lang="ar-DZ" sz="1800" b="0" baseline="0" dirty="0" smtClean="0"/>
                        <a:t> و ارسال فواتير بيع غير مطابقة للسلعة المباعة</a:t>
                      </a:r>
                      <a:endParaRPr lang="ar-DZ" sz="1800" b="0" dirty="0" smtClean="0"/>
                    </a:p>
                    <a:p>
                      <a:pPr algn="just" rtl="1"/>
                      <a:r>
                        <a:rPr lang="ar-DZ" sz="1800" b="0" dirty="0" smtClean="0"/>
                        <a:t>- تسجيل </a:t>
                      </a:r>
                      <a:r>
                        <a:rPr lang="ar-DZ" sz="1800" b="0" dirty="0" smtClean="0"/>
                        <a:t>محاسبي غير مطابق للسلعة </a:t>
                      </a:r>
                      <a:r>
                        <a:rPr lang="ar-DZ" sz="1800" b="0" dirty="0" smtClean="0"/>
                        <a:t>المرسلة</a:t>
                      </a:r>
                      <a:endParaRPr lang="fr-F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1800" b="0" dirty="0" smtClean="0"/>
                        <a:t>المحاسبة</a:t>
                      </a:r>
                      <a:r>
                        <a:rPr lang="ar-DZ" sz="1800" b="0" dirty="0" smtClean="0"/>
                        <a:t>:</a:t>
                      </a:r>
                    </a:p>
                    <a:p>
                      <a:pPr algn="ctr" rtl="1"/>
                      <a:r>
                        <a:rPr lang="ar-DZ" sz="1800" b="0" dirty="0" smtClean="0"/>
                        <a:t>اعداد</a:t>
                      </a:r>
                      <a:r>
                        <a:rPr lang="ar-DZ" sz="1800" b="0" baseline="0" dirty="0" smtClean="0"/>
                        <a:t> فواتير البيع</a:t>
                      </a:r>
                    </a:p>
                    <a:p>
                      <a:pPr algn="ctr" rtl="1"/>
                      <a:r>
                        <a:rPr lang="ar-DZ" sz="1800" b="0" baseline="0" dirty="0" smtClean="0"/>
                        <a:t>التسجيل المحاسبي لعملية البيع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0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11305</TotalTime>
  <Words>251</Words>
  <Application>Microsoft Office PowerPoint</Application>
  <PresentationFormat>Grand écran</PresentationFormat>
  <Paragraphs>114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Tw Cen MT</vt:lpstr>
      <vt:lpstr>Tw Cen MT Condensed</vt:lpstr>
      <vt:lpstr>Wingdings 3</vt:lpstr>
      <vt:lpstr>1_Intégral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imybenkara@yahoo.fr</cp:lastModifiedBy>
  <cp:revision>132</cp:revision>
  <dcterms:created xsi:type="dcterms:W3CDTF">2021-04-09T11:46:53Z</dcterms:created>
  <dcterms:modified xsi:type="dcterms:W3CDTF">2023-04-10T22:11:30Z</dcterms:modified>
</cp:coreProperties>
</file>