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7"/>
  </p:notesMasterIdLst>
  <p:sldIdLst>
    <p:sldId id="361" r:id="rId2"/>
    <p:sldId id="256" r:id="rId3"/>
    <p:sldId id="484" r:id="rId4"/>
    <p:sldId id="485" r:id="rId5"/>
    <p:sldId id="489" r:id="rId6"/>
    <p:sldId id="490" r:id="rId7"/>
    <p:sldId id="493" r:id="rId8"/>
    <p:sldId id="494" r:id="rId9"/>
    <p:sldId id="495" r:id="rId10"/>
    <p:sldId id="496" r:id="rId11"/>
    <p:sldId id="497" r:id="rId12"/>
    <p:sldId id="498" r:id="rId13"/>
    <p:sldId id="499" r:id="rId14"/>
    <p:sldId id="500" r:id="rId15"/>
    <p:sldId id="281" r:id="rId16"/>
  </p:sldIdLst>
  <p:sldSz cx="9144000" cy="5143500" type="screen16x9"/>
  <p:notesSz cx="6858000" cy="9144000"/>
  <p:embeddedFontLst>
    <p:embeddedFont>
      <p:font typeface="Agency FB" panose="020B0503020202020204" pitchFamily="34" charset="0"/>
      <p:regular r:id="rId18"/>
      <p:bold r:id="rId19"/>
    </p:embeddedFont>
    <p:embeddedFont>
      <p:font typeface="Calibri" panose="020F0502020204030204" pitchFamily="34" charset="0"/>
      <p:regular r:id="rId20"/>
      <p:bold r:id="rId21"/>
      <p:italic r:id="rId22"/>
      <p:boldItalic r:id="rId23"/>
    </p:embeddedFont>
    <p:embeddedFont>
      <p:font typeface="Barlow Condensed SemiBold" panose="020B0604020202020204" charset="0"/>
      <p:regular r:id="rId24"/>
      <p:bold r:id="rId25"/>
      <p:italic r:id="rId26"/>
      <p:boldItalic r:id="rId27"/>
    </p:embeddedFont>
    <p:embeddedFont>
      <p:font typeface="Amatic SC" panose="020B0604020202020204" charset="-79"/>
      <p:regular r:id="rId28"/>
      <p:bold r:id="rId29"/>
    </p:embeddedFont>
    <p:embeddedFont>
      <p:font typeface="Arvo" panose="020B0604020202020204" charset="0"/>
      <p:regular r:id="rId30"/>
      <p:bold r:id="rId31"/>
      <p:italic r:id="rId32"/>
      <p:boldItalic r:id="rId33"/>
    </p:embeddedFont>
    <p:embeddedFont>
      <p:font typeface="Andalus" panose="02020603050405020304" pitchFamily="18" charset="-78"/>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autoAdjust="0"/>
  </p:normalViewPr>
  <p:slideViewPr>
    <p:cSldViewPr snapToGrid="0">
      <p:cViewPr varScale="1">
        <p:scale>
          <a:sx n="98" d="100"/>
          <a:sy n="98" d="100"/>
        </p:scale>
        <p:origin x="55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51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41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105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72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10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a3edeba6e6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a3edeba6e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0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3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90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8"/>
        <p:cNvGrpSpPr/>
        <p:nvPr/>
      </p:nvGrpSpPr>
      <p:grpSpPr>
        <a:xfrm>
          <a:off x="0" y="0"/>
          <a:ext cx="0" cy="0"/>
          <a:chOff x="0" y="0"/>
          <a:chExt cx="0" cy="0"/>
        </a:xfrm>
      </p:grpSpPr>
      <p:sp>
        <p:nvSpPr>
          <p:cNvPr id="359" name="Google Shape;359;p11"/>
          <p:cNvSpPr txBox="1">
            <a:spLocks noGrp="1"/>
          </p:cNvSpPr>
          <p:nvPr>
            <p:ph type="title" hasCustomPrompt="1"/>
          </p:nvPr>
        </p:nvSpPr>
        <p:spPr>
          <a:xfrm>
            <a:off x="713225" y="2012563"/>
            <a:ext cx="7717500" cy="912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11"/>
          <p:cNvSpPr txBox="1">
            <a:spLocks noGrp="1"/>
          </p:cNvSpPr>
          <p:nvPr>
            <p:ph type="subTitle" idx="1"/>
          </p:nvPr>
        </p:nvSpPr>
        <p:spPr>
          <a:xfrm>
            <a:off x="713225" y="2856738"/>
            <a:ext cx="7717500" cy="274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361;p11"/>
          <p:cNvGrpSpPr/>
          <p:nvPr/>
        </p:nvGrpSpPr>
        <p:grpSpPr>
          <a:xfrm rot="-5400000">
            <a:off x="665620" y="3611830"/>
            <a:ext cx="877851" cy="2209091"/>
            <a:chOff x="-26858" y="-227337"/>
            <a:chExt cx="1093215" cy="2757917"/>
          </a:xfrm>
        </p:grpSpPr>
        <p:sp>
          <p:nvSpPr>
            <p:cNvPr id="362" name="Google Shape;362;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4;p11"/>
          <p:cNvGrpSpPr/>
          <p:nvPr/>
        </p:nvGrpSpPr>
        <p:grpSpPr>
          <a:xfrm rot="5400000">
            <a:off x="7648034" y="-312722"/>
            <a:ext cx="1209907" cy="1782035"/>
            <a:chOff x="700771" y="-227337"/>
            <a:chExt cx="1458774" cy="2138784"/>
          </a:xfrm>
        </p:grpSpPr>
        <p:sp>
          <p:nvSpPr>
            <p:cNvPr id="385" name="Google Shape;385;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817"/>
        <p:cNvGrpSpPr/>
        <p:nvPr/>
      </p:nvGrpSpPr>
      <p:grpSpPr>
        <a:xfrm>
          <a:off x="0" y="0"/>
          <a:ext cx="0" cy="0"/>
          <a:chOff x="0" y="0"/>
          <a:chExt cx="0" cy="0"/>
        </a:xfrm>
      </p:grpSpPr>
      <p:sp>
        <p:nvSpPr>
          <p:cNvPr id="818" name="Google Shape;818;p22"/>
          <p:cNvSpPr txBox="1">
            <a:spLocks noGrp="1"/>
          </p:cNvSpPr>
          <p:nvPr>
            <p:ph type="title" hasCustomPrompt="1"/>
          </p:nvPr>
        </p:nvSpPr>
        <p:spPr>
          <a:xfrm>
            <a:off x="3350875" y="1756725"/>
            <a:ext cx="24423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9" name="Google Shape;819;p22"/>
          <p:cNvSpPr txBox="1">
            <a:spLocks noGrp="1"/>
          </p:cNvSpPr>
          <p:nvPr>
            <p:ph type="subTitle" idx="1"/>
          </p:nvPr>
        </p:nvSpPr>
        <p:spPr>
          <a:xfrm>
            <a:off x="3350825" y="2600900"/>
            <a:ext cx="2442300" cy="58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820;p22"/>
          <p:cNvGrpSpPr/>
          <p:nvPr/>
        </p:nvGrpSpPr>
        <p:grpSpPr>
          <a:xfrm rot="-5400000" flipH="1">
            <a:off x="286059" y="-312722"/>
            <a:ext cx="1209907" cy="1782035"/>
            <a:chOff x="700771" y="-227337"/>
            <a:chExt cx="1458774" cy="2138784"/>
          </a:xfrm>
        </p:grpSpPr>
        <p:sp>
          <p:nvSpPr>
            <p:cNvPr id="821" name="Google Shape;821;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40;p22"/>
          <p:cNvGrpSpPr/>
          <p:nvPr/>
        </p:nvGrpSpPr>
        <p:grpSpPr>
          <a:xfrm rot="5400000" flipH="1">
            <a:off x="7613820" y="3611830"/>
            <a:ext cx="877851" cy="2209091"/>
            <a:chOff x="-26858" y="-227337"/>
            <a:chExt cx="1093215" cy="2757917"/>
          </a:xfrm>
        </p:grpSpPr>
        <p:sp>
          <p:nvSpPr>
            <p:cNvPr id="841" name="Google Shape;841;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7" r:id="rId5"/>
    <p:sldLayoutId id="2147483708" r:id="rId6"/>
    <p:sldLayoutId id="2147483709" r:id="rId7"/>
    <p:sldLayoutId id="2147483710"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692607"/>
            <a:ext cx="8829675"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500" dirty="0"/>
              <a:t>يمكن اعتبار أهم التشريعات التي نظمت الخزينة العمومية في الجزائر من خلال:</a:t>
            </a:r>
          </a:p>
          <a:p>
            <a:pPr algn="just" rtl="1"/>
            <a:r>
              <a:rPr lang="ar-DZ" sz="1500" b="1" dirty="0" smtClean="0">
                <a:solidFill>
                  <a:srgbClr val="00B050"/>
                </a:solidFill>
              </a:rPr>
              <a:t>1- القانون </a:t>
            </a:r>
            <a:r>
              <a:rPr lang="ar-DZ" sz="1500" b="1" dirty="0">
                <a:solidFill>
                  <a:srgbClr val="00B050"/>
                </a:solidFill>
              </a:rPr>
              <a:t>الأساسي </a:t>
            </a:r>
            <a:r>
              <a:rPr lang="ar-DZ" sz="1500" b="1" dirty="0" smtClean="0">
                <a:solidFill>
                  <a:srgbClr val="00B050"/>
                </a:solidFill>
              </a:rPr>
              <a:t>84 </a:t>
            </a:r>
            <a:r>
              <a:rPr lang="ar-DZ" sz="1500" b="1" dirty="0">
                <a:solidFill>
                  <a:srgbClr val="00B050"/>
                </a:solidFill>
              </a:rPr>
              <a:t>– 17 المتعلق بالقوانين المالية:</a:t>
            </a:r>
          </a:p>
          <a:p>
            <a:pPr algn="just" rtl="1"/>
            <a:r>
              <a:rPr lang="ar-DZ" sz="1500" dirty="0" smtClean="0"/>
              <a:t>يعتبر القانون 84-17 الصادر في 7 </a:t>
            </a:r>
            <a:r>
              <a:rPr lang="ar-DZ" sz="1500" dirty="0" err="1" smtClean="0"/>
              <a:t>جويلية</a:t>
            </a:r>
            <a:r>
              <a:rPr lang="ar-DZ" sz="1500" dirty="0" smtClean="0"/>
              <a:t> 1984 والمتعلق بقوانين المالية أول نص قانوني جمع بين الأحكام المتعلقة بقوانين الميزانية العامة وإدارة الخزينة العمومية في الجزائر.</a:t>
            </a:r>
            <a:endParaRPr lang="fr-FR" sz="1500" dirty="0" smtClean="0"/>
          </a:p>
          <a:p>
            <a:pPr algn="just" rtl="1"/>
            <a:r>
              <a:rPr lang="ar-DZ" sz="1500" b="1" dirty="0" smtClean="0">
                <a:solidFill>
                  <a:srgbClr val="00B050"/>
                </a:solidFill>
              </a:rPr>
              <a:t>أ- ظروف </a:t>
            </a:r>
            <a:r>
              <a:rPr lang="ar-DZ" sz="1500" b="1" dirty="0">
                <a:solidFill>
                  <a:srgbClr val="00B050"/>
                </a:solidFill>
              </a:rPr>
              <a:t>صدور هذا </a:t>
            </a:r>
            <a:r>
              <a:rPr lang="ar-DZ" sz="1500" b="1" dirty="0" smtClean="0">
                <a:solidFill>
                  <a:srgbClr val="00B050"/>
                </a:solidFill>
              </a:rPr>
              <a:t>القانون:</a:t>
            </a:r>
          </a:p>
          <a:p>
            <a:pPr algn="just" rtl="1"/>
            <a:r>
              <a:rPr lang="ar-DZ" sz="1500" b="1" dirty="0">
                <a:solidFill>
                  <a:srgbClr val="0070C0"/>
                </a:solidFill>
              </a:rPr>
              <a:t> </a:t>
            </a:r>
            <a:r>
              <a:rPr lang="ar-DZ" sz="1500" b="1" dirty="0" smtClean="0">
                <a:solidFill>
                  <a:srgbClr val="0070C0"/>
                </a:solidFill>
              </a:rPr>
              <a:t>  </a:t>
            </a:r>
            <a:r>
              <a:rPr lang="ar-DZ" sz="1500" dirty="0" smtClean="0"/>
              <a:t>جاء </a:t>
            </a:r>
            <a:r>
              <a:rPr lang="ar-DZ" sz="1500" dirty="0"/>
              <a:t>هذا القانون لعدة أسباب أهمها حالة الفراغ القانوني التي عاشتها الجزائر خلال أكثر من 20 سنة بعد الاستقلال في تنظيم الميزانية العامة وإدارة المالية العامة للدولة وقد تم تمديد العمل بالقانون الفرنسي </a:t>
            </a:r>
            <a:r>
              <a:rPr lang="ar-DZ" sz="1500" dirty="0" smtClean="0"/>
              <a:t>62-157 </a:t>
            </a:r>
            <a:r>
              <a:rPr lang="ar-DZ" sz="1500" dirty="0"/>
              <a:t>المؤرخ في 31 ديسمبر 1992 الذي كان يحكم الميزانية وفق النصوص الفرنسية الموروثة من فترة الاستقلال حيث كانت الدولة بحاجة إلى تنظيم الأمور المالية بشكل يتماشى مع استقلالها </a:t>
            </a:r>
            <a:r>
              <a:rPr lang="ar-DZ" sz="1500" dirty="0" smtClean="0"/>
              <a:t>وسيادتها.</a:t>
            </a:r>
          </a:p>
          <a:p>
            <a:pPr marL="285750" indent="-285750" algn="just" rtl="1">
              <a:buFont typeface="Wingdings" panose="05000000000000000000" pitchFamily="2" charset="2"/>
              <a:buChar char="q"/>
            </a:pPr>
            <a:r>
              <a:rPr lang="ar-DZ" sz="1500" b="1" dirty="0" smtClean="0">
                <a:solidFill>
                  <a:srgbClr val="0070C0"/>
                </a:solidFill>
              </a:rPr>
              <a:t>تطور </a:t>
            </a:r>
            <a:r>
              <a:rPr lang="ar-DZ" sz="1500" b="1" dirty="0">
                <a:solidFill>
                  <a:srgbClr val="0070C0"/>
                </a:solidFill>
              </a:rPr>
              <a:t>الدولة وبناء </a:t>
            </a:r>
            <a:r>
              <a:rPr lang="ar-DZ" sz="1500" b="1" dirty="0" smtClean="0">
                <a:solidFill>
                  <a:srgbClr val="0070C0"/>
                </a:solidFill>
              </a:rPr>
              <a:t>المؤسسات: </a:t>
            </a:r>
            <a:r>
              <a:rPr lang="ar-DZ" sz="1500" dirty="0"/>
              <a:t>فمع مرور الوقت بدأت الجزائر في بناء مؤسساتها المستقلة وإعداد </a:t>
            </a:r>
            <a:r>
              <a:rPr lang="ar-DZ" sz="1500" dirty="0" smtClean="0"/>
              <a:t>تشريعاتها </a:t>
            </a:r>
            <a:r>
              <a:rPr lang="ar-DZ" sz="1500" dirty="0"/>
              <a:t>الخاصة في جميع المجالات بما في ذلك مجال المالية </a:t>
            </a:r>
            <a:r>
              <a:rPr lang="ar-DZ" sz="1500" dirty="0" smtClean="0"/>
              <a:t>العامة، </a:t>
            </a:r>
            <a:r>
              <a:rPr lang="ar-DZ" sz="1500" dirty="0"/>
              <a:t>هذا الأمر أصبح ضرورة </a:t>
            </a:r>
            <a:r>
              <a:rPr lang="ar-DZ" sz="1500" dirty="0" smtClean="0"/>
              <a:t>ملحة </a:t>
            </a:r>
            <a:r>
              <a:rPr lang="ar-DZ" sz="1500" dirty="0"/>
              <a:t>نظرا لتطور الاقتصاد الجزائري واعتماد سياسات اقتصادية وطنية جديدة </a:t>
            </a:r>
            <a:r>
              <a:rPr lang="ar-DZ" sz="1500" dirty="0" smtClean="0"/>
              <a:t>مثل: التأمينات وخطط التنمية.</a:t>
            </a:r>
          </a:p>
          <a:p>
            <a:pPr marL="285750" indent="-285750" algn="just" rtl="1">
              <a:buFont typeface="Wingdings" panose="05000000000000000000" pitchFamily="2" charset="2"/>
              <a:buChar char="q"/>
            </a:pPr>
            <a:r>
              <a:rPr lang="ar-DZ" sz="1500" b="1" dirty="0">
                <a:solidFill>
                  <a:srgbClr val="0070C0"/>
                </a:solidFill>
              </a:rPr>
              <a:t>التحديات الاقتصادية </a:t>
            </a:r>
            <a:r>
              <a:rPr lang="ar-DZ" sz="1500" b="1" dirty="0" smtClean="0">
                <a:solidFill>
                  <a:srgbClr val="0070C0"/>
                </a:solidFill>
              </a:rPr>
              <a:t>والسياسية: </a:t>
            </a:r>
            <a:r>
              <a:rPr lang="ar-DZ" sz="1500" dirty="0"/>
              <a:t>خلال السبعينات تبنت الجزائر سياسة اقتصادية اشتراكية تعتمد على التخطيط المركزي والقطاع </a:t>
            </a:r>
            <a:r>
              <a:rPr lang="ar-DZ" sz="1500" dirty="0" smtClean="0"/>
              <a:t>العام، </a:t>
            </a:r>
            <a:r>
              <a:rPr lang="ar-DZ" sz="1500" dirty="0"/>
              <a:t>ولكن في بداية الثمانينات ظهرت تحديات اقتصادية جديدة </a:t>
            </a:r>
            <a:r>
              <a:rPr lang="ar-DZ" sz="1500" dirty="0" smtClean="0"/>
              <a:t>مثل: </a:t>
            </a:r>
            <a:r>
              <a:rPr lang="ar-DZ" sz="1500" dirty="0"/>
              <a:t>تراجع </a:t>
            </a:r>
            <a:r>
              <a:rPr lang="ar-DZ" sz="1500" dirty="0" smtClean="0"/>
              <a:t>أسعار </a:t>
            </a:r>
            <a:r>
              <a:rPr lang="ar-DZ" sz="1500" dirty="0"/>
              <a:t>النفط وارتفاع </a:t>
            </a:r>
            <a:r>
              <a:rPr lang="ar-DZ" sz="1500" dirty="0" smtClean="0"/>
              <a:t>الديون، </a:t>
            </a:r>
            <a:r>
              <a:rPr lang="ar-DZ" sz="1500" dirty="0"/>
              <a:t>هذه التحديات فرضت الحاجة </a:t>
            </a:r>
            <a:r>
              <a:rPr lang="ar-DZ" sz="1500" dirty="0" smtClean="0"/>
              <a:t>إلى </a:t>
            </a:r>
            <a:r>
              <a:rPr lang="ar-DZ" sz="1500" dirty="0"/>
              <a:t>تنظيم مالي </a:t>
            </a:r>
            <a:r>
              <a:rPr lang="ar-DZ" sz="1500" dirty="0" smtClean="0"/>
              <a:t>أكثر دقة.</a:t>
            </a:r>
          </a:p>
          <a:p>
            <a:pPr marL="285750" indent="-285750" algn="just" rtl="1">
              <a:buFont typeface="Wingdings" panose="05000000000000000000" pitchFamily="2" charset="2"/>
              <a:buChar char="q"/>
            </a:pPr>
            <a:r>
              <a:rPr lang="ar-DZ" sz="1500" b="1" dirty="0">
                <a:solidFill>
                  <a:srgbClr val="0070C0"/>
                </a:solidFill>
              </a:rPr>
              <a:t>الحاجة إلى إطار قانوني </a:t>
            </a:r>
            <a:r>
              <a:rPr lang="ar-DZ" sz="1500" b="1" dirty="0" smtClean="0">
                <a:solidFill>
                  <a:srgbClr val="0070C0"/>
                </a:solidFill>
              </a:rPr>
              <a:t>واضح: </a:t>
            </a:r>
            <a:r>
              <a:rPr lang="ar-DZ" sz="1500" dirty="0"/>
              <a:t>تطلبت المرحلة الانتقالية وضع إطار قانوني حديث لتنظيم </a:t>
            </a:r>
            <a:r>
              <a:rPr lang="ar-DZ" sz="1500" dirty="0" smtClean="0"/>
              <a:t>الخزينة العمومية </a:t>
            </a:r>
            <a:r>
              <a:rPr lang="ar-DZ" sz="1500" dirty="0"/>
              <a:t>وضمان </a:t>
            </a:r>
            <a:r>
              <a:rPr lang="ar-DZ" sz="1500" dirty="0" smtClean="0"/>
              <a:t>الانسجام </a:t>
            </a:r>
            <a:r>
              <a:rPr lang="ar-DZ" sz="1500" dirty="0"/>
              <a:t>مع التطورات الاقتصادية والاجتماعية حيث صدر في هذا السياق القانون 84-17 ليكون المرجع الأساسي لقوانين المالية محدداً قواعد إعداد وتنفيذ ومراقبة الميزانية العامة </a:t>
            </a:r>
            <a:r>
              <a:rPr lang="ar-DZ" sz="1500" dirty="0" smtClean="0"/>
              <a:t>للدولة، </a:t>
            </a:r>
            <a:r>
              <a:rPr lang="ar-DZ" sz="1500" dirty="0"/>
              <a:t>حيث </a:t>
            </a:r>
            <a:r>
              <a:rPr lang="ar-DZ" sz="1500" dirty="0" smtClean="0"/>
              <a:t>شملت أحكامه مجمل </a:t>
            </a:r>
            <a:r>
              <a:rPr lang="ar-DZ" sz="1500" dirty="0"/>
              <a:t>الجوانب المتعلقة بقوانين </a:t>
            </a:r>
            <a:r>
              <a:rPr lang="ar-DZ" sz="1500" dirty="0" smtClean="0"/>
              <a:t>المالية، </a:t>
            </a:r>
            <a:r>
              <a:rPr lang="ar-DZ" sz="1500" dirty="0"/>
              <a:t>القوانين المالية التكميلية، قانون ضبط الميزانية، الميزانيات الملحقة، عمليات </a:t>
            </a:r>
            <a:r>
              <a:rPr lang="ar-DZ" sz="1500" dirty="0" smtClean="0"/>
              <a:t>الخزينة.....إلخ.</a:t>
            </a:r>
          </a:p>
        </p:txBody>
      </p:sp>
      <p:sp>
        <p:nvSpPr>
          <p:cNvPr id="7" name="Rectangle 6"/>
          <p:cNvSpPr/>
          <p:nvPr/>
        </p:nvSpPr>
        <p:spPr>
          <a:xfrm>
            <a:off x="2247090" y="154826"/>
            <a:ext cx="3937906"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ثالثا- تشريعات إدارة الخزينة العمومية في الجزائر:</a:t>
            </a:r>
            <a:endParaRPr lang="fr-FR" sz="1800" b="1" dirty="0">
              <a:solidFill>
                <a:schemeClr val="tx1"/>
              </a:solidFill>
            </a:endParaRPr>
          </a:p>
        </p:txBody>
      </p:sp>
    </p:spTree>
    <p:extLst>
      <p:ext uri="{BB962C8B-B14F-4D97-AF65-F5344CB8AC3E}">
        <p14:creationId xmlns:p14="http://schemas.microsoft.com/office/powerpoint/2010/main" val="4029315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595639"/>
            <a:ext cx="8829675" cy="42011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800" b="1" dirty="0" smtClean="0">
                <a:solidFill>
                  <a:srgbClr val="00B050"/>
                </a:solidFill>
              </a:rPr>
              <a:t>ب- مضمون </a:t>
            </a:r>
            <a:r>
              <a:rPr lang="ar-DZ" sz="1800" b="1" dirty="0">
                <a:solidFill>
                  <a:srgbClr val="00B050"/>
                </a:solidFill>
              </a:rPr>
              <a:t>القانون </a:t>
            </a:r>
            <a:r>
              <a:rPr lang="ar-DZ" sz="1800" b="1" dirty="0" smtClean="0">
                <a:solidFill>
                  <a:srgbClr val="00B050"/>
                </a:solidFill>
              </a:rPr>
              <a:t>84-17:</a:t>
            </a:r>
          </a:p>
          <a:p>
            <a:pPr algn="just" rtl="1"/>
            <a:r>
              <a:rPr lang="ar-DZ" sz="1800" dirty="0" smtClean="0"/>
              <a:t> </a:t>
            </a:r>
            <a:r>
              <a:rPr lang="ar-DZ" sz="1800" dirty="0"/>
              <a:t>صدر هذا القانون في 81 مادة موزعة على </a:t>
            </a:r>
            <a:r>
              <a:rPr lang="ar-DZ" sz="1800" dirty="0" smtClean="0"/>
              <a:t>07 </a:t>
            </a:r>
            <a:r>
              <a:rPr lang="ar-DZ" sz="1800" dirty="0"/>
              <a:t>أبواب تناولت بشكل مفصل على </a:t>
            </a:r>
            <a:r>
              <a:rPr lang="ar-DZ" sz="1800" dirty="0" smtClean="0"/>
              <a:t>الترتيب: </a:t>
            </a:r>
            <a:r>
              <a:rPr lang="ar-DZ" sz="1800" dirty="0"/>
              <a:t>قوانين المالية وأنواعها </a:t>
            </a:r>
            <a:r>
              <a:rPr lang="ar-DZ" sz="1800" dirty="0" smtClean="0"/>
              <a:t>وهياكلها، </a:t>
            </a:r>
            <a:r>
              <a:rPr lang="ar-DZ" sz="1800" dirty="0"/>
              <a:t>الميزانية العامة </a:t>
            </a:r>
            <a:r>
              <a:rPr lang="ar-DZ" sz="1800" dirty="0" smtClean="0"/>
              <a:t>وأنواعه وهياكلها، </a:t>
            </a:r>
            <a:r>
              <a:rPr lang="ar-DZ" sz="1800" dirty="0"/>
              <a:t>الميزانيات الأخرى وعلاقتها بالميزانية </a:t>
            </a:r>
            <a:r>
              <a:rPr lang="ar-DZ" sz="1800" dirty="0" smtClean="0"/>
              <a:t>العامة، الميزانيات </a:t>
            </a:r>
            <a:r>
              <a:rPr lang="ar-DZ" sz="1800" dirty="0"/>
              <a:t>الخاصة بالخزينة وكيفية </a:t>
            </a:r>
            <a:r>
              <a:rPr lang="ar-DZ" sz="1800" dirty="0" smtClean="0"/>
              <a:t>تنظيمها، </a:t>
            </a:r>
            <a:r>
              <a:rPr lang="ar-DZ" sz="1800" dirty="0"/>
              <a:t>تحضير قوانين المالية والتصويت </a:t>
            </a:r>
            <a:r>
              <a:rPr lang="ar-DZ" sz="1800" dirty="0" smtClean="0"/>
              <a:t>عليها، خصائص </a:t>
            </a:r>
            <a:r>
              <a:rPr lang="ar-DZ" sz="1800" dirty="0"/>
              <a:t>ضبط الميزانية </a:t>
            </a:r>
            <a:r>
              <a:rPr lang="ar-DZ" sz="1800" dirty="0" smtClean="0"/>
              <a:t>العامة، </a:t>
            </a:r>
            <a:r>
              <a:rPr lang="ar-DZ" sz="1800" dirty="0"/>
              <a:t>أحكام </a:t>
            </a:r>
            <a:r>
              <a:rPr lang="ar-DZ" sz="1800" dirty="0" smtClean="0"/>
              <a:t>ختامية.</a:t>
            </a:r>
          </a:p>
          <a:p>
            <a:pPr algn="just" rtl="1"/>
            <a:r>
              <a:rPr lang="ar-DZ" sz="1800" dirty="0" smtClean="0"/>
              <a:t> </a:t>
            </a:r>
            <a:r>
              <a:rPr lang="ar-DZ" sz="1800" dirty="0"/>
              <a:t>وتضمن القانون عدة نقاط </a:t>
            </a:r>
            <a:r>
              <a:rPr lang="ar-DZ" sz="1800" dirty="0" smtClean="0"/>
              <a:t>أهمها:</a:t>
            </a:r>
          </a:p>
          <a:p>
            <a:pPr marL="285750" indent="-285750" algn="just" rtl="1">
              <a:buClr>
                <a:srgbClr val="0070C0"/>
              </a:buClr>
              <a:buFont typeface="Wingdings" panose="05000000000000000000" pitchFamily="2" charset="2"/>
              <a:buChar char="ü"/>
            </a:pPr>
            <a:r>
              <a:rPr lang="ar-DZ" sz="1800" b="1" dirty="0" smtClean="0">
                <a:solidFill>
                  <a:srgbClr val="0070C0"/>
                </a:solidFill>
              </a:rPr>
              <a:t>نطاق </a:t>
            </a:r>
            <a:r>
              <a:rPr lang="ar-DZ" sz="1800" b="1" dirty="0">
                <a:solidFill>
                  <a:srgbClr val="0070C0"/>
                </a:solidFill>
              </a:rPr>
              <a:t>الميزانية </a:t>
            </a:r>
            <a:r>
              <a:rPr lang="ar-DZ" sz="1800" b="1" dirty="0" smtClean="0">
                <a:solidFill>
                  <a:srgbClr val="0070C0"/>
                </a:solidFill>
              </a:rPr>
              <a:t>العامة: </a:t>
            </a:r>
            <a:r>
              <a:rPr lang="ar-DZ" sz="1800" dirty="0"/>
              <a:t>حدد القانون مفهوم الميزانية، الإطار القانوني لها، ووضح كيفية ومراحل إعدادها وتنفيذها ومراقبتها</a:t>
            </a:r>
            <a:r>
              <a:rPr lang="ar-DZ" sz="1800" dirty="0" smtClean="0"/>
              <a:t>.</a:t>
            </a:r>
          </a:p>
          <a:p>
            <a:pPr marL="285750" indent="-285750" algn="just" rtl="1">
              <a:buClr>
                <a:srgbClr val="0070C0"/>
              </a:buClr>
              <a:buFont typeface="Wingdings" panose="05000000000000000000" pitchFamily="2" charset="2"/>
              <a:buChar char="ü"/>
            </a:pPr>
            <a:r>
              <a:rPr lang="ar-DZ" sz="1800" b="1" dirty="0" smtClean="0">
                <a:solidFill>
                  <a:srgbClr val="0070C0"/>
                </a:solidFill>
              </a:rPr>
              <a:t>محتوى الميزانية: </a:t>
            </a:r>
            <a:r>
              <a:rPr lang="ar-DZ" sz="1800" dirty="0"/>
              <a:t>وتشمل حسب القانون </a:t>
            </a:r>
            <a:r>
              <a:rPr lang="ar-DZ" sz="1800" dirty="0" smtClean="0"/>
              <a:t>الإيرادات </a:t>
            </a:r>
            <a:r>
              <a:rPr lang="ar-DZ" sz="1800" dirty="0"/>
              <a:t>والنفقات، كما حدد مصادر تمويل </a:t>
            </a:r>
            <a:r>
              <a:rPr lang="ar-DZ" sz="1800" dirty="0" smtClean="0"/>
              <a:t>الإيرادات </a:t>
            </a:r>
            <a:r>
              <a:rPr lang="ar-DZ" sz="1800" dirty="0"/>
              <a:t>ومجال صرف النفقات. </a:t>
            </a:r>
            <a:endParaRPr lang="ar-DZ" sz="1800" dirty="0" smtClean="0"/>
          </a:p>
          <a:p>
            <a:pPr marL="285750" indent="-285750" algn="just" rtl="1">
              <a:buClr>
                <a:srgbClr val="0070C0"/>
              </a:buClr>
              <a:buFont typeface="Wingdings" panose="05000000000000000000" pitchFamily="2" charset="2"/>
              <a:buChar char="ü"/>
            </a:pPr>
            <a:r>
              <a:rPr lang="ar-DZ" sz="1800" b="1" dirty="0" smtClean="0">
                <a:solidFill>
                  <a:srgbClr val="0070C0"/>
                </a:solidFill>
              </a:rPr>
              <a:t>الرقابة المالية: </a:t>
            </a:r>
            <a:r>
              <a:rPr lang="ar-DZ" sz="1800" dirty="0"/>
              <a:t>حدد القانون آليات الرقابة على تنفيذ الميزانية </a:t>
            </a:r>
            <a:r>
              <a:rPr lang="ar-DZ" sz="1800" dirty="0" smtClean="0"/>
              <a:t>ودور المؤسسات الرقابية مثل: </a:t>
            </a:r>
            <a:r>
              <a:rPr lang="ar-DZ" sz="1800" dirty="0"/>
              <a:t>المجلس الدستوري والبرلمان فيها</a:t>
            </a:r>
            <a:r>
              <a:rPr lang="ar-DZ" sz="1800" dirty="0" smtClean="0"/>
              <a:t>.</a:t>
            </a:r>
          </a:p>
          <a:p>
            <a:pPr marL="285750" indent="-285750" algn="just" rtl="1">
              <a:buClr>
                <a:srgbClr val="0070C0"/>
              </a:buClr>
              <a:buFont typeface="Wingdings" panose="05000000000000000000" pitchFamily="2" charset="2"/>
              <a:buChar char="ü"/>
            </a:pPr>
            <a:r>
              <a:rPr lang="ar-DZ" sz="1800" b="1" dirty="0" smtClean="0">
                <a:solidFill>
                  <a:srgbClr val="0070C0"/>
                </a:solidFill>
              </a:rPr>
              <a:t>مبادئ الميزانية: </a:t>
            </a:r>
            <a:r>
              <a:rPr lang="ar-DZ" sz="1800" dirty="0"/>
              <a:t>حدد القانون المبادئ الأساسية للميزانية </a:t>
            </a:r>
            <a:r>
              <a:rPr lang="ar-DZ" sz="1800" dirty="0" smtClean="0"/>
              <a:t>وهي: </a:t>
            </a:r>
            <a:r>
              <a:rPr lang="ar-DZ" sz="1800" dirty="0"/>
              <a:t>مبدأ </a:t>
            </a:r>
            <a:r>
              <a:rPr lang="ar-DZ" sz="1800" dirty="0" smtClean="0"/>
              <a:t>السنوية، </a:t>
            </a:r>
            <a:r>
              <a:rPr lang="ar-DZ" sz="1800" dirty="0"/>
              <a:t>مبدأ </a:t>
            </a:r>
            <a:r>
              <a:rPr lang="ar-DZ" sz="1800" dirty="0" smtClean="0"/>
              <a:t>الوحدة، </a:t>
            </a:r>
            <a:r>
              <a:rPr lang="ar-DZ" sz="1800" dirty="0"/>
              <a:t>مبدأ عدم تخصيص </a:t>
            </a:r>
            <a:r>
              <a:rPr lang="ar-DZ" sz="1800" dirty="0" smtClean="0"/>
              <a:t>الإيرادات (الشمولية </a:t>
            </a:r>
            <a:r>
              <a:rPr lang="ar-DZ" sz="1800" dirty="0"/>
              <a:t>أو </a:t>
            </a:r>
            <a:r>
              <a:rPr lang="ar-DZ" sz="1800" dirty="0" smtClean="0"/>
              <a:t>العمومية) </a:t>
            </a:r>
            <a:r>
              <a:rPr lang="ar-DZ" sz="1800" dirty="0"/>
              <a:t>ومبدأ التوازن. </a:t>
            </a:r>
            <a:endParaRPr lang="ar-DZ" sz="1800" dirty="0" smtClean="0"/>
          </a:p>
          <a:p>
            <a:pPr marL="285750" indent="-285750" algn="just" rtl="1">
              <a:buClr>
                <a:srgbClr val="0070C0"/>
              </a:buClr>
              <a:buFont typeface="Wingdings" panose="05000000000000000000" pitchFamily="2" charset="2"/>
              <a:buChar char="ü"/>
            </a:pPr>
            <a:r>
              <a:rPr lang="ar-DZ" sz="1800" b="1" dirty="0" smtClean="0">
                <a:solidFill>
                  <a:srgbClr val="0070C0"/>
                </a:solidFill>
              </a:rPr>
              <a:t>قوانين </a:t>
            </a:r>
            <a:r>
              <a:rPr lang="ar-DZ" sz="1800" b="1" dirty="0">
                <a:solidFill>
                  <a:srgbClr val="0070C0"/>
                </a:solidFill>
              </a:rPr>
              <a:t>المالية </a:t>
            </a:r>
            <a:r>
              <a:rPr lang="ar-DZ" sz="1800" b="1" dirty="0" smtClean="0">
                <a:solidFill>
                  <a:srgbClr val="0070C0"/>
                </a:solidFill>
              </a:rPr>
              <a:t>التكميلية: </a:t>
            </a:r>
            <a:r>
              <a:rPr lang="ar-DZ" sz="1800" dirty="0"/>
              <a:t>حدد القانون إمكانية تعديل الميزانية خلال السنة المالية وآليات التعديل والتسوية.</a:t>
            </a:r>
          </a:p>
          <a:p>
            <a:pPr algn="just" rtl="1"/>
            <a:endParaRPr lang="ar-DZ" sz="1500" dirty="0" smtClean="0"/>
          </a:p>
        </p:txBody>
      </p:sp>
      <p:sp>
        <p:nvSpPr>
          <p:cNvPr id="7" name="Rectangle 6"/>
          <p:cNvSpPr/>
          <p:nvPr/>
        </p:nvSpPr>
        <p:spPr>
          <a:xfrm>
            <a:off x="2247090" y="154826"/>
            <a:ext cx="3937906"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ثالثا- تشريعات إدارة الخزينة العمومية في الجزائر:</a:t>
            </a:r>
            <a:endParaRPr lang="fr-FR" sz="1800" b="1" dirty="0">
              <a:solidFill>
                <a:schemeClr val="tx1"/>
              </a:solidFill>
            </a:endParaRPr>
          </a:p>
        </p:txBody>
      </p:sp>
    </p:spTree>
    <p:extLst>
      <p:ext uri="{BB962C8B-B14F-4D97-AF65-F5344CB8AC3E}">
        <p14:creationId xmlns:p14="http://schemas.microsoft.com/office/powerpoint/2010/main" val="3059030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595639"/>
            <a:ext cx="8829675"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b="1" dirty="0" smtClean="0">
                <a:solidFill>
                  <a:srgbClr val="00B050"/>
                </a:solidFill>
              </a:rPr>
              <a:t>ج- نقائص </a:t>
            </a:r>
            <a:r>
              <a:rPr lang="ar-DZ" sz="1600" b="1" dirty="0">
                <a:solidFill>
                  <a:srgbClr val="00B050"/>
                </a:solidFill>
              </a:rPr>
              <a:t>القانون </a:t>
            </a:r>
            <a:r>
              <a:rPr lang="ar-DZ" sz="1600" b="1" dirty="0" smtClean="0">
                <a:solidFill>
                  <a:srgbClr val="00B050"/>
                </a:solidFill>
              </a:rPr>
              <a:t>84-17:</a:t>
            </a:r>
          </a:p>
          <a:p>
            <a:pPr algn="r" rtl="1"/>
            <a:r>
              <a:rPr lang="ar-DZ" sz="1600" dirty="0" smtClean="0"/>
              <a:t> </a:t>
            </a:r>
            <a:r>
              <a:rPr lang="ar-DZ" sz="1600" dirty="0"/>
              <a:t>من أهم النقائص المسجلة في هذا القانون </a:t>
            </a:r>
            <a:r>
              <a:rPr lang="ar-DZ" sz="1600" dirty="0" smtClean="0"/>
              <a:t>نذكر:</a:t>
            </a:r>
          </a:p>
          <a:p>
            <a:pPr marL="285750" indent="-285750" algn="just" rtl="1">
              <a:buClr>
                <a:srgbClr val="0070C0"/>
              </a:buClr>
              <a:buFont typeface="Wingdings" panose="05000000000000000000" pitchFamily="2" charset="2"/>
              <a:buChar char="ü"/>
            </a:pPr>
            <a:r>
              <a:rPr lang="ar-DZ" sz="1600" b="1" dirty="0" smtClean="0">
                <a:solidFill>
                  <a:srgbClr val="0070C0"/>
                </a:solidFill>
              </a:rPr>
              <a:t>الفصل </a:t>
            </a:r>
            <a:r>
              <a:rPr lang="ar-DZ" sz="1600" b="1" dirty="0">
                <a:solidFill>
                  <a:srgbClr val="0070C0"/>
                </a:solidFill>
              </a:rPr>
              <a:t>بين ميزانيتي التسيير </a:t>
            </a:r>
            <a:r>
              <a:rPr lang="ar-DZ" sz="1600" b="1" dirty="0" smtClean="0">
                <a:solidFill>
                  <a:srgbClr val="0070C0"/>
                </a:solidFill>
              </a:rPr>
              <a:t>والتجهيز: </a:t>
            </a:r>
            <a:r>
              <a:rPr lang="ar-DZ" sz="1600" dirty="0"/>
              <a:t>مما ولد تداخلات كبيرة في النفقات وكذلك صعوبة مراقبتها ومتابعة هذه </a:t>
            </a:r>
            <a:r>
              <a:rPr lang="ar-DZ" sz="1600" dirty="0" smtClean="0"/>
              <a:t>النفقات، </a:t>
            </a:r>
            <a:r>
              <a:rPr lang="ar-DZ" sz="1600" dirty="0"/>
              <a:t>حيث </a:t>
            </a:r>
            <a:r>
              <a:rPr lang="ar-DZ" sz="1600" dirty="0" smtClean="0"/>
              <a:t>لوحظ </a:t>
            </a:r>
            <a:r>
              <a:rPr lang="ar-DZ" sz="1600" dirty="0"/>
              <a:t>أنه في بعض الحالات تقيد بعض النفقات ضمن موازنة التسيير وتقيد في نفس الوقت ضمن موازنة التجهيز في شكل برامج </a:t>
            </a:r>
            <a:r>
              <a:rPr lang="ar-DZ" sz="1600" dirty="0" smtClean="0"/>
              <a:t>(والمعيار </a:t>
            </a:r>
            <a:r>
              <a:rPr lang="ar-DZ" sz="1600" dirty="0"/>
              <a:t>هو ضخامة </a:t>
            </a:r>
            <a:r>
              <a:rPr lang="ar-DZ" sz="1600" dirty="0" smtClean="0"/>
              <a:t>المبلغ).</a:t>
            </a:r>
          </a:p>
          <a:p>
            <a:pPr marL="285750" indent="-285750" algn="just" rtl="1">
              <a:buClr>
                <a:srgbClr val="0070C0"/>
              </a:buClr>
              <a:buFont typeface="Wingdings" panose="05000000000000000000" pitchFamily="2" charset="2"/>
              <a:buChar char="ü"/>
            </a:pPr>
            <a:r>
              <a:rPr lang="ar-DZ" sz="1600" b="1" dirty="0" smtClean="0">
                <a:solidFill>
                  <a:srgbClr val="0070C0"/>
                </a:solidFill>
              </a:rPr>
              <a:t>ضعف الشفافية: </a:t>
            </a:r>
            <a:r>
              <a:rPr lang="ar-DZ" sz="1600" dirty="0"/>
              <a:t>خاصة عدم وضوح بعض </a:t>
            </a:r>
            <a:r>
              <a:rPr lang="ar-DZ" sz="1600" dirty="0" smtClean="0"/>
              <a:t>بنود </a:t>
            </a:r>
            <a:r>
              <a:rPr lang="ar-DZ" sz="1600" dirty="0"/>
              <a:t>الميزانية وكذا عدم تقديم الوثائق المتعلقة </a:t>
            </a:r>
            <a:r>
              <a:rPr lang="ar-DZ" sz="1600" dirty="0" smtClean="0"/>
              <a:t>بالميزانية، </a:t>
            </a:r>
            <a:r>
              <a:rPr lang="ar-DZ" sz="1600" dirty="0"/>
              <a:t>مما أدى إلى تأزم النقاشات البرلمانية حول مشروع ميزانية الدولة في العديد من </a:t>
            </a:r>
            <a:r>
              <a:rPr lang="ar-DZ" sz="1600" dirty="0" smtClean="0"/>
              <a:t>الأحيان.</a:t>
            </a:r>
          </a:p>
          <a:p>
            <a:pPr marL="285750" indent="-285750" algn="just" rtl="1">
              <a:buClr>
                <a:srgbClr val="0070C0"/>
              </a:buClr>
              <a:buFont typeface="Wingdings" panose="05000000000000000000" pitchFamily="2" charset="2"/>
              <a:buChar char="ü"/>
            </a:pPr>
            <a:r>
              <a:rPr lang="ar-DZ" sz="1600" b="1" dirty="0" smtClean="0">
                <a:solidFill>
                  <a:srgbClr val="0070C0"/>
                </a:solidFill>
              </a:rPr>
              <a:t>عدم </a:t>
            </a:r>
            <a:r>
              <a:rPr lang="ar-DZ" sz="1600" b="1" dirty="0">
                <a:solidFill>
                  <a:srgbClr val="0070C0"/>
                </a:solidFill>
              </a:rPr>
              <a:t>المرونة في </a:t>
            </a:r>
            <a:r>
              <a:rPr lang="ar-DZ" sz="1600" b="1" dirty="0" smtClean="0">
                <a:solidFill>
                  <a:srgbClr val="0070C0"/>
                </a:solidFill>
              </a:rPr>
              <a:t>التسيير: </a:t>
            </a:r>
            <a:r>
              <a:rPr lang="ar-DZ" sz="1600" dirty="0"/>
              <a:t>بسبب صعوبة التكيف السريع مع المتغيرات الاقتصادية من جهة والبيروقراطية الزائدة في صرف الميزانية من جهة </a:t>
            </a:r>
            <a:r>
              <a:rPr lang="ar-DZ" sz="1600" dirty="0" smtClean="0"/>
              <a:t>أخرى.</a:t>
            </a:r>
          </a:p>
          <a:p>
            <a:pPr marL="285750" indent="-285750" algn="just" rtl="1">
              <a:buClr>
                <a:srgbClr val="0070C0"/>
              </a:buClr>
              <a:buFont typeface="Wingdings" panose="05000000000000000000" pitchFamily="2" charset="2"/>
              <a:buChar char="ü"/>
            </a:pPr>
            <a:r>
              <a:rPr lang="ar-DZ" sz="1600" b="1" dirty="0" smtClean="0">
                <a:solidFill>
                  <a:srgbClr val="0070C0"/>
                </a:solidFill>
              </a:rPr>
              <a:t>قصور </a:t>
            </a:r>
            <a:r>
              <a:rPr lang="ar-DZ" sz="1600" b="1" dirty="0">
                <a:solidFill>
                  <a:srgbClr val="0070C0"/>
                </a:solidFill>
              </a:rPr>
              <a:t>التخطيط </a:t>
            </a:r>
            <a:r>
              <a:rPr lang="ar-DZ" sz="1600" b="1" dirty="0" smtClean="0">
                <a:solidFill>
                  <a:srgbClr val="0070C0"/>
                </a:solidFill>
              </a:rPr>
              <a:t>المالي: </a:t>
            </a:r>
            <a:r>
              <a:rPr lang="ar-DZ" sz="1600" dirty="0"/>
              <a:t>مما أدى إلى صعوبة التنبؤ بالموارد المالية في المدى الطويل وأيضا بسبب الهدر الكبير في الاعتمادات </a:t>
            </a:r>
            <a:r>
              <a:rPr lang="ar-DZ" sz="1600" dirty="0" smtClean="0"/>
              <a:t>المالية، </a:t>
            </a:r>
            <a:r>
              <a:rPr lang="ar-DZ" sz="1600" dirty="0"/>
              <a:t>بالإضافة إلى غياب </a:t>
            </a:r>
            <a:r>
              <a:rPr lang="ar-DZ" sz="1600" dirty="0" smtClean="0"/>
              <a:t>الآليات </a:t>
            </a:r>
            <a:r>
              <a:rPr lang="ar-DZ" sz="1600" dirty="0"/>
              <a:t>الكفيلة بالتقييم المستمر </a:t>
            </a:r>
            <a:r>
              <a:rPr lang="ar-DZ" sz="1600" dirty="0" smtClean="0"/>
              <a:t>للميزانية، </a:t>
            </a:r>
            <a:r>
              <a:rPr lang="ar-DZ" sz="1600" dirty="0"/>
              <a:t>وعدم العدالة في توزيع </a:t>
            </a:r>
            <a:r>
              <a:rPr lang="ar-DZ" sz="1600" dirty="0" smtClean="0"/>
              <a:t>الموارد </a:t>
            </a:r>
            <a:r>
              <a:rPr lang="ar-DZ" sz="1600" dirty="0"/>
              <a:t>بين القطاعات وكذلك ضعف الاستهداف </a:t>
            </a:r>
            <a:r>
              <a:rPr lang="ar-DZ" sz="1600" dirty="0" smtClean="0"/>
              <a:t>الدقيق </a:t>
            </a:r>
            <a:r>
              <a:rPr lang="ar-DZ" sz="1600" dirty="0"/>
              <a:t>للمشاريع ذات </a:t>
            </a:r>
            <a:r>
              <a:rPr lang="ar-DZ" sz="1600" dirty="0" smtClean="0"/>
              <a:t>الأولوية.</a:t>
            </a:r>
          </a:p>
          <a:p>
            <a:pPr marL="285750" indent="-285750" algn="just" rtl="1">
              <a:buClr>
                <a:srgbClr val="0070C0"/>
              </a:buClr>
              <a:buFont typeface="Wingdings" panose="05000000000000000000" pitchFamily="2" charset="2"/>
              <a:buChar char="ü"/>
            </a:pPr>
            <a:r>
              <a:rPr lang="ar-DZ" sz="1600" b="1" dirty="0" smtClean="0">
                <a:solidFill>
                  <a:srgbClr val="0070C0"/>
                </a:solidFill>
              </a:rPr>
              <a:t>ضعف </a:t>
            </a:r>
            <a:r>
              <a:rPr lang="ar-DZ" sz="1600" b="1" dirty="0">
                <a:solidFill>
                  <a:srgbClr val="0070C0"/>
                </a:solidFill>
              </a:rPr>
              <a:t>الرقابة </a:t>
            </a:r>
            <a:r>
              <a:rPr lang="ar-DZ" sz="1600" b="1" dirty="0" smtClean="0">
                <a:solidFill>
                  <a:srgbClr val="0070C0"/>
                </a:solidFill>
              </a:rPr>
              <a:t>البرلمانية: </a:t>
            </a:r>
            <a:r>
              <a:rPr lang="ar-DZ" sz="1600" dirty="0"/>
              <a:t>بسبب محدودية دور البرلمان في مراقبة </a:t>
            </a:r>
            <a:r>
              <a:rPr lang="ar-DZ" sz="1600" dirty="0" smtClean="0"/>
              <a:t>تنفيذ الميزانية، </a:t>
            </a:r>
            <a:r>
              <a:rPr lang="ar-DZ" sz="1600" dirty="0"/>
              <a:t>وعدم كفاية صلاحيات الرقابية للنواب بالإضافة إلى التأخر في تقديم التقارير المالية </a:t>
            </a:r>
            <a:r>
              <a:rPr lang="ar-DZ" sz="1600" dirty="0" smtClean="0"/>
              <a:t>للبرلمان.</a:t>
            </a:r>
            <a:endParaRPr lang="ar-DZ" sz="1600" dirty="0"/>
          </a:p>
        </p:txBody>
      </p:sp>
      <p:sp>
        <p:nvSpPr>
          <p:cNvPr id="7" name="Rectangle 6"/>
          <p:cNvSpPr/>
          <p:nvPr/>
        </p:nvSpPr>
        <p:spPr>
          <a:xfrm>
            <a:off x="2247090" y="154826"/>
            <a:ext cx="3937906"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ثالثا- تشريعات إدارة الخزينة العمومية في الجزائر:</a:t>
            </a:r>
            <a:endParaRPr lang="fr-FR" sz="1800" b="1" dirty="0">
              <a:solidFill>
                <a:schemeClr val="tx1"/>
              </a:solidFill>
            </a:endParaRPr>
          </a:p>
        </p:txBody>
      </p:sp>
    </p:spTree>
    <p:extLst>
      <p:ext uri="{BB962C8B-B14F-4D97-AF65-F5344CB8AC3E}">
        <p14:creationId xmlns:p14="http://schemas.microsoft.com/office/powerpoint/2010/main" val="2665781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595639"/>
            <a:ext cx="8829675" cy="4278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r>
              <a:rPr lang="ar-DZ" sz="1600" b="1" dirty="0" smtClean="0">
                <a:solidFill>
                  <a:srgbClr val="00B050"/>
                </a:solidFill>
              </a:rPr>
              <a:t>2- القانون العضوي 18-15:</a:t>
            </a:r>
          </a:p>
          <a:p>
            <a:pPr algn="just" rtl="1"/>
            <a:r>
              <a:rPr lang="ar-DZ" sz="1600" dirty="0" smtClean="0"/>
              <a:t> </a:t>
            </a:r>
            <a:r>
              <a:rPr lang="ar-DZ" sz="1600" dirty="0"/>
              <a:t>جاء هذا القانون </a:t>
            </a:r>
            <a:r>
              <a:rPr lang="ar-DZ" sz="1600" dirty="0" smtClean="0"/>
              <a:t>نتيجة </a:t>
            </a:r>
            <a:r>
              <a:rPr lang="ar-DZ" sz="1600" dirty="0"/>
              <a:t>لمسار الإصلاح الذي تبنته الحكومة الجزائرية في مجال </a:t>
            </a:r>
            <a:r>
              <a:rPr lang="ar-DZ" sz="1600" dirty="0" smtClean="0"/>
              <a:t>تسيير </a:t>
            </a:r>
            <a:r>
              <a:rPr lang="ar-DZ" sz="1600" dirty="0"/>
              <a:t>المالية العامة للدولة من </a:t>
            </a:r>
            <a:r>
              <a:rPr lang="ar-DZ" sz="1600" dirty="0" smtClean="0"/>
              <a:t>جهة، </a:t>
            </a:r>
            <a:r>
              <a:rPr lang="ar-DZ" sz="1600" dirty="0"/>
              <a:t>وكذلك حتمية قانونية تبرز في ضرورة احترام نص المادة 141 من التعديل الدستوري لسنة 2016 والتي تم التأكيد عليها في المادة 123 من دستور </a:t>
            </a:r>
            <a:r>
              <a:rPr lang="ar-DZ" sz="1600" dirty="0" smtClean="0"/>
              <a:t>2020، </a:t>
            </a:r>
            <a:r>
              <a:rPr lang="ar-DZ" sz="1600" dirty="0"/>
              <a:t>والتي تفرض اعتماد قانون عضوي لتنظيم القوانين </a:t>
            </a:r>
            <a:r>
              <a:rPr lang="ar-DZ" sz="1600" dirty="0" smtClean="0"/>
              <a:t>المتعلقة </a:t>
            </a:r>
            <a:r>
              <a:rPr lang="ar-DZ" sz="1600" dirty="0"/>
              <a:t>بقوانين </a:t>
            </a:r>
            <a:r>
              <a:rPr lang="ar-DZ" sz="1600" dirty="0" smtClean="0"/>
              <a:t>المالية</a:t>
            </a:r>
            <a:r>
              <a:rPr lang="ar-DZ" sz="1600" dirty="0"/>
              <a:t>.</a:t>
            </a:r>
            <a:endParaRPr lang="ar-DZ" sz="1600" dirty="0" smtClean="0"/>
          </a:p>
          <a:p>
            <a:pPr algn="just" rtl="1"/>
            <a:r>
              <a:rPr lang="ar-DZ" sz="1600" b="1" dirty="0" smtClean="0">
                <a:solidFill>
                  <a:srgbClr val="0070C0"/>
                </a:solidFill>
              </a:rPr>
              <a:t>أ- أسباب </a:t>
            </a:r>
            <a:r>
              <a:rPr lang="ar-DZ" sz="1600" b="1" dirty="0">
                <a:solidFill>
                  <a:srgbClr val="0070C0"/>
                </a:solidFill>
              </a:rPr>
              <a:t>صدور القانون </a:t>
            </a:r>
            <a:r>
              <a:rPr lang="ar-DZ" sz="1600" b="1" dirty="0" smtClean="0">
                <a:solidFill>
                  <a:srgbClr val="0070C0"/>
                </a:solidFill>
              </a:rPr>
              <a:t>العضوي 18-15:</a:t>
            </a:r>
          </a:p>
          <a:p>
            <a:pPr algn="just" rtl="1"/>
            <a:r>
              <a:rPr lang="ar-DZ" sz="1600" dirty="0" smtClean="0"/>
              <a:t>من </a:t>
            </a:r>
            <a:r>
              <a:rPr lang="ar-DZ" sz="1600" dirty="0"/>
              <a:t>أهم الأسباب التي أدت إلى صدور </a:t>
            </a:r>
            <a:r>
              <a:rPr lang="ar-DZ" sz="1600" dirty="0" smtClean="0"/>
              <a:t>هذا القانون نذكر</a:t>
            </a:r>
            <a:r>
              <a:rPr lang="ar-DZ" sz="1600" dirty="0" smtClean="0"/>
              <a:t>: </a:t>
            </a:r>
          </a:p>
          <a:p>
            <a:pPr marL="285750" indent="-285750" algn="just" rtl="1">
              <a:buFont typeface="Wingdings" panose="05000000000000000000" pitchFamily="2" charset="2"/>
              <a:buChar char="ü"/>
            </a:pPr>
            <a:r>
              <a:rPr lang="ar-DZ" sz="1600" b="1" dirty="0" smtClean="0"/>
              <a:t>ضرورة </a:t>
            </a:r>
            <a:r>
              <a:rPr lang="ar-DZ" sz="1600" b="1" dirty="0"/>
              <a:t>التطابق مع أحكام الدستور: </a:t>
            </a:r>
            <a:r>
              <a:rPr lang="ar-DZ" sz="1600" dirty="0"/>
              <a:t>ولضمان تطبيق أحكام الدستور والمحافظة على الأمن القانوني تحدد قواعد الاختصاص في الميدان المالي </a:t>
            </a:r>
            <a:r>
              <a:rPr lang="ar-DZ" sz="1600" dirty="0" err="1"/>
              <a:t>والميزانياتي</a:t>
            </a:r>
            <a:r>
              <a:rPr lang="ar-DZ" sz="1600" dirty="0"/>
              <a:t> لمراعاة حسن تسيير المالية العامة.</a:t>
            </a:r>
          </a:p>
          <a:p>
            <a:pPr marL="285750" indent="-285750" algn="just" rtl="1">
              <a:buFont typeface="Wingdings" panose="05000000000000000000" pitchFamily="2" charset="2"/>
              <a:buChar char="ü"/>
            </a:pPr>
            <a:r>
              <a:rPr lang="ar-DZ" sz="1600" b="1" dirty="0"/>
              <a:t>ارتفاع مستويات الإنفاق العام وغياب الرشد الاقتصادي: </a:t>
            </a:r>
            <a:r>
              <a:rPr lang="ar-DZ" sz="1600" dirty="0"/>
              <a:t>وخاصة ما شاهدته بداية الألفية الثالثة بسبب ارتفاع أسعار النفط والإيرادات النفطية مما أدى إلى توسع في الإنفاق.</a:t>
            </a:r>
          </a:p>
          <a:p>
            <a:pPr marL="285750" indent="-285750" algn="just" rtl="1">
              <a:buFont typeface="Wingdings" panose="05000000000000000000" pitchFamily="2" charset="2"/>
              <a:buChar char="ü"/>
            </a:pPr>
            <a:r>
              <a:rPr lang="ar-DZ" sz="1600" b="1" dirty="0"/>
              <a:t>عصرنة الإدارة والمالية العامة: </a:t>
            </a:r>
            <a:r>
              <a:rPr lang="ar-DZ" sz="1600" dirty="0"/>
              <a:t>من أجل تحسين أداء المؤسسات العمومية وإصلاح نمط التسيير فيها والقضاء على البيروقراطية.</a:t>
            </a:r>
          </a:p>
          <a:p>
            <a:pPr marL="285750" indent="-285750" algn="just" rtl="1">
              <a:buFont typeface="Wingdings" panose="05000000000000000000" pitchFamily="2" charset="2"/>
              <a:buChar char="ü"/>
            </a:pPr>
            <a:r>
              <a:rPr lang="ar-DZ" sz="1600" b="1" dirty="0"/>
              <a:t>توصيات الهيئات الدولية: </a:t>
            </a:r>
            <a:r>
              <a:rPr lang="ar-DZ" sz="1600" dirty="0"/>
              <a:t>وعلى رأسها صندوق النقد الدولي والبنك الدولي والاتحاد الأوروبي، والتي جاءت في إطار التعاون الجزائري الأوروبي (</a:t>
            </a:r>
            <a:r>
              <a:rPr lang="fr-FR" sz="1600" dirty="0"/>
              <a:t>opération UE Co-ALG</a:t>
            </a:r>
            <a:r>
              <a:rPr lang="ar-DZ" sz="1600" dirty="0"/>
              <a:t>)كما حصلت الجزائر على قرض من البنك الدولي بقيمة 50 مليون دولار وافقت الجزائر من خلاله على إصلاح ميزانياتي يهدف إلى تحديث وعصرنة هياكل الدولة من أجل الانفتاح.</a:t>
            </a:r>
          </a:p>
          <a:p>
            <a:pPr marL="285750" indent="-285750" algn="just" rtl="1">
              <a:buFont typeface="Wingdings" panose="05000000000000000000" pitchFamily="2" charset="2"/>
              <a:buChar char="ü"/>
            </a:pPr>
            <a:r>
              <a:rPr lang="ar-DZ" sz="1600" b="1" dirty="0"/>
              <a:t>أزمة </a:t>
            </a:r>
            <a:r>
              <a:rPr lang="ar-DZ" sz="1600" b="1" dirty="0" err="1"/>
              <a:t>إنخفاض</a:t>
            </a:r>
            <a:r>
              <a:rPr lang="ar-DZ" sz="1600" b="1" dirty="0"/>
              <a:t> أسعار النفط لسنة 2014: </a:t>
            </a:r>
            <a:r>
              <a:rPr lang="ar-DZ" sz="1600" dirty="0"/>
              <a:t>مما أدى إلى تراجع إيرادات الدولة وتفاقم العجز المالي.</a:t>
            </a:r>
          </a:p>
          <a:p>
            <a:pPr algn="just" rtl="1"/>
            <a:endParaRPr lang="ar-DZ" sz="1600" dirty="0" smtClean="0"/>
          </a:p>
          <a:p>
            <a:pPr marL="285750" indent="-285750" algn="just" rtl="1">
              <a:buFont typeface="Wingdings" panose="05000000000000000000" pitchFamily="2" charset="2"/>
              <a:buChar char="ü"/>
            </a:pPr>
            <a:r>
              <a:rPr lang="ar-DZ" sz="1600" b="1" dirty="0" smtClean="0"/>
              <a:t> </a:t>
            </a:r>
            <a:endParaRPr lang="ar-DZ" sz="1600" dirty="0"/>
          </a:p>
        </p:txBody>
      </p:sp>
      <p:sp>
        <p:nvSpPr>
          <p:cNvPr id="7" name="Rectangle 6"/>
          <p:cNvSpPr/>
          <p:nvPr/>
        </p:nvSpPr>
        <p:spPr>
          <a:xfrm>
            <a:off x="2247090" y="154826"/>
            <a:ext cx="3937906"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ثالثا- تشريعات إدارة الخزينة العمومية في الجزائر:</a:t>
            </a:r>
            <a:endParaRPr lang="fr-FR" sz="1800" b="1" dirty="0">
              <a:solidFill>
                <a:schemeClr val="tx1"/>
              </a:solidFill>
            </a:endParaRPr>
          </a:p>
        </p:txBody>
      </p:sp>
    </p:spTree>
    <p:extLst>
      <p:ext uri="{BB962C8B-B14F-4D97-AF65-F5344CB8AC3E}">
        <p14:creationId xmlns:p14="http://schemas.microsoft.com/office/powerpoint/2010/main" val="1336946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595639"/>
            <a:ext cx="8829675" cy="42780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solidFill>
                  <a:srgbClr val="0070C0"/>
                </a:solidFill>
              </a:rPr>
              <a:t>ب- أهداف </a:t>
            </a:r>
            <a:r>
              <a:rPr lang="ar-DZ" sz="1600" b="1" dirty="0">
                <a:solidFill>
                  <a:srgbClr val="0070C0"/>
                </a:solidFill>
              </a:rPr>
              <a:t>القانون </a:t>
            </a:r>
            <a:r>
              <a:rPr lang="ar-DZ" sz="1600" b="1" dirty="0" smtClean="0">
                <a:solidFill>
                  <a:srgbClr val="0070C0"/>
                </a:solidFill>
              </a:rPr>
              <a:t>العضوي 18-15: </a:t>
            </a:r>
            <a:r>
              <a:rPr lang="ar-DZ" sz="1600" dirty="0"/>
              <a:t>يمكن </a:t>
            </a:r>
            <a:r>
              <a:rPr lang="ar-DZ" sz="1600" dirty="0" smtClean="0"/>
              <a:t>إيجازها في:</a:t>
            </a:r>
          </a:p>
          <a:p>
            <a:pPr algn="just" rtl="1"/>
            <a:r>
              <a:rPr lang="ar-DZ" sz="1600" b="1" dirty="0" smtClean="0"/>
              <a:t>إصلاح </a:t>
            </a:r>
            <a:r>
              <a:rPr lang="ar-DZ" sz="1600" b="1" dirty="0"/>
              <a:t>هيكلة قوانين المالية </a:t>
            </a:r>
            <a:r>
              <a:rPr lang="ar-DZ" sz="1600" b="1" dirty="0" smtClean="0"/>
              <a:t>والتسيير </a:t>
            </a:r>
            <a:r>
              <a:rPr lang="ar-DZ" sz="1600" b="1" dirty="0"/>
              <a:t>المالي </a:t>
            </a:r>
            <a:r>
              <a:rPr lang="ar-DZ" sz="1600" b="1" dirty="0" smtClean="0"/>
              <a:t>للمؤسسات: </a:t>
            </a:r>
            <a:r>
              <a:rPr lang="ar-DZ" sz="1600" dirty="0"/>
              <a:t>بما يتماشى مع </a:t>
            </a:r>
            <a:r>
              <a:rPr lang="ar-DZ" sz="1600" dirty="0" smtClean="0"/>
              <a:t>المنفعة </a:t>
            </a:r>
            <a:r>
              <a:rPr lang="ar-DZ" sz="1600" dirty="0"/>
              <a:t>العمومية وتحديد الأهداف بدقة ووضوح لتحقيق المصلحة </a:t>
            </a:r>
            <a:r>
              <a:rPr lang="ar-DZ" sz="1600" dirty="0" smtClean="0"/>
              <a:t>العامة.</a:t>
            </a:r>
          </a:p>
          <a:p>
            <a:pPr algn="just" rtl="1"/>
            <a:r>
              <a:rPr lang="ar-DZ" sz="1600" dirty="0" smtClean="0"/>
              <a:t> </a:t>
            </a:r>
            <a:r>
              <a:rPr lang="ar-DZ" sz="1600" b="1" dirty="0"/>
              <a:t>تعزيز الشراكة بين القطاعين العام </a:t>
            </a:r>
            <a:r>
              <a:rPr lang="ar-DZ" sz="1600" b="1" dirty="0" smtClean="0"/>
              <a:t>والخاص: </a:t>
            </a:r>
            <a:r>
              <a:rPr lang="ar-DZ" sz="1600" dirty="0"/>
              <a:t>حيث جاء في </a:t>
            </a:r>
            <a:r>
              <a:rPr lang="ar-DZ" sz="1600" dirty="0" smtClean="0"/>
              <a:t>المادة </a:t>
            </a:r>
            <a:r>
              <a:rPr lang="ar-DZ" sz="1600" dirty="0"/>
              <a:t>37 من القانون </a:t>
            </a:r>
            <a:r>
              <a:rPr lang="ar-DZ" sz="1600" dirty="0" smtClean="0"/>
              <a:t>العضوي </a:t>
            </a:r>
            <a:r>
              <a:rPr lang="ar-DZ" sz="1600" dirty="0"/>
              <a:t>18-15 أنه يمكن للدولة اللجوء إلى التمويل كلي أو جزء لعملية الاستثمار العمومي وهذا من أجل حل مشاكل </a:t>
            </a:r>
            <a:r>
              <a:rPr lang="ar-DZ" sz="1600" dirty="0" smtClean="0"/>
              <a:t>التمويل.</a:t>
            </a:r>
          </a:p>
          <a:p>
            <a:pPr algn="just" rtl="1"/>
            <a:r>
              <a:rPr lang="ar-DZ" sz="1600" b="1" dirty="0" smtClean="0"/>
              <a:t> </a:t>
            </a:r>
            <a:r>
              <a:rPr lang="ar-DZ" sz="1600" b="1" dirty="0"/>
              <a:t>تعزيز الدور الرقابي </a:t>
            </a:r>
            <a:r>
              <a:rPr lang="ar-DZ" sz="1600" b="1" dirty="0" smtClean="0"/>
              <a:t>للبرلمان: </a:t>
            </a:r>
            <a:r>
              <a:rPr lang="ar-DZ" sz="1600" dirty="0"/>
              <a:t>من خلال تمكينه من ممارسة دوره الرقابي بشكل أكبر على الميزانية العامة </a:t>
            </a:r>
            <a:r>
              <a:rPr lang="ar-DZ" sz="1600" dirty="0" smtClean="0"/>
              <a:t>للدولة.</a:t>
            </a:r>
          </a:p>
          <a:p>
            <a:pPr algn="just" rtl="1"/>
            <a:r>
              <a:rPr lang="ar-DZ" sz="1600" dirty="0" smtClean="0"/>
              <a:t> </a:t>
            </a:r>
            <a:r>
              <a:rPr lang="ar-DZ" sz="1600" b="1" dirty="0"/>
              <a:t>تحقيق الشفافية </a:t>
            </a:r>
            <a:r>
              <a:rPr lang="ar-DZ" sz="1600" b="1" dirty="0" smtClean="0"/>
              <a:t>والمسائلة: </a:t>
            </a:r>
            <a:r>
              <a:rPr lang="ar-DZ" sz="1600" dirty="0"/>
              <a:t>من خلال وضع نظام معلوماتي واضح يضمن نشر المعلومات بدقة وبشكل منتظم لتعزيز ثقة المواطنين والهيئات الدولية وعمل وزارة </a:t>
            </a:r>
            <a:r>
              <a:rPr lang="ar-DZ" sz="1600" dirty="0" smtClean="0"/>
              <a:t>المالية.</a:t>
            </a:r>
          </a:p>
          <a:p>
            <a:pPr algn="just" rtl="1"/>
            <a:r>
              <a:rPr lang="ar-DZ" sz="1600" b="1" dirty="0" smtClean="0">
                <a:solidFill>
                  <a:srgbClr val="0070C0"/>
                </a:solidFill>
              </a:rPr>
              <a:t>ج- محاور </a:t>
            </a:r>
            <a:r>
              <a:rPr lang="ar-DZ" sz="1600" b="1" dirty="0">
                <a:solidFill>
                  <a:srgbClr val="0070C0"/>
                </a:solidFill>
              </a:rPr>
              <a:t>الإصلاح </a:t>
            </a:r>
            <a:r>
              <a:rPr lang="ar-DZ" sz="1600" b="1" dirty="0" err="1">
                <a:solidFill>
                  <a:srgbClr val="0070C0"/>
                </a:solidFill>
              </a:rPr>
              <a:t>الموازناتي</a:t>
            </a:r>
            <a:r>
              <a:rPr lang="ar-DZ" sz="1600" b="1" dirty="0">
                <a:solidFill>
                  <a:srgbClr val="0070C0"/>
                </a:solidFill>
              </a:rPr>
              <a:t> ضمن القانون </a:t>
            </a:r>
            <a:r>
              <a:rPr lang="ar-DZ" sz="1600" b="1" dirty="0" smtClean="0">
                <a:solidFill>
                  <a:srgbClr val="0070C0"/>
                </a:solidFill>
              </a:rPr>
              <a:t>العضوي 18-15:</a:t>
            </a:r>
          </a:p>
          <a:p>
            <a:pPr algn="just" rtl="1"/>
            <a:r>
              <a:rPr lang="ar-DZ" sz="1600" dirty="0" smtClean="0"/>
              <a:t> </a:t>
            </a:r>
            <a:r>
              <a:rPr lang="ar-DZ" sz="1600" dirty="0"/>
              <a:t>تضمن هذا الإصلاح من خلال مواده المحاور الرئيسية </a:t>
            </a:r>
            <a:r>
              <a:rPr lang="ar-DZ" sz="1600" dirty="0" smtClean="0"/>
              <a:t>التالية:</a:t>
            </a:r>
          </a:p>
          <a:p>
            <a:pPr algn="just" rtl="1"/>
            <a:r>
              <a:rPr lang="ar-DZ" sz="1600" dirty="0" smtClean="0"/>
              <a:t>دمج </a:t>
            </a:r>
            <a:r>
              <a:rPr lang="ar-DZ" sz="1600" dirty="0"/>
              <a:t>ميزانية </a:t>
            </a:r>
            <a:r>
              <a:rPr lang="ar-DZ" sz="1600" dirty="0" smtClean="0"/>
              <a:t>التسيير </a:t>
            </a:r>
            <a:r>
              <a:rPr lang="ar-DZ" sz="1600" dirty="0"/>
              <a:t>والتجهيز ضمن ميزانية واحدة مخصصة لكل حقيبة وزارية من خلال </a:t>
            </a:r>
            <a:r>
              <a:rPr lang="ar-DZ" sz="1600" dirty="0" smtClean="0"/>
              <a:t>البرامج.</a:t>
            </a:r>
          </a:p>
          <a:p>
            <a:pPr algn="just" rtl="1"/>
            <a:r>
              <a:rPr lang="ar-DZ" sz="1600" dirty="0" smtClean="0"/>
              <a:t>ضبط </a:t>
            </a:r>
            <a:r>
              <a:rPr lang="ar-DZ" sz="1600" dirty="0"/>
              <a:t>مشروع الميزانية العمومية والوثائق الواجب إرفاقها </a:t>
            </a:r>
            <a:r>
              <a:rPr lang="ar-DZ" sz="1600" dirty="0" smtClean="0"/>
              <a:t>بها.</a:t>
            </a:r>
          </a:p>
          <a:p>
            <a:pPr algn="just" rtl="1"/>
            <a:r>
              <a:rPr lang="ar-DZ" sz="1600" dirty="0" smtClean="0"/>
              <a:t>الانتقال </a:t>
            </a:r>
            <a:r>
              <a:rPr lang="ar-DZ" sz="1600" dirty="0"/>
              <a:t>من ميزانية الوسائل إلى ميزانية البرامج من </a:t>
            </a:r>
            <a:r>
              <a:rPr lang="ar-DZ" sz="1600" dirty="0" smtClean="0"/>
              <a:t>(الأهداف والنتائج).</a:t>
            </a:r>
          </a:p>
          <a:p>
            <a:pPr algn="just" rtl="1"/>
            <a:r>
              <a:rPr lang="ar-DZ" sz="1600" dirty="0" smtClean="0"/>
              <a:t>الإعداد </a:t>
            </a:r>
            <a:r>
              <a:rPr lang="ar-DZ" sz="1600" dirty="0"/>
              <a:t>العملي لميزانية البرامج من خلال مطابقة برامج النفقات مع أهداف الاقتصاد </a:t>
            </a:r>
            <a:r>
              <a:rPr lang="ar-DZ" sz="1600" dirty="0" smtClean="0"/>
              <a:t>الكلي، </a:t>
            </a:r>
            <a:r>
              <a:rPr lang="ar-DZ" sz="1600" dirty="0"/>
              <a:t>وتخصيص أفضل للموارد بين مختلف </a:t>
            </a:r>
            <a:r>
              <a:rPr lang="ar-DZ" sz="1600" dirty="0" smtClean="0"/>
              <a:t>القطاعات.</a:t>
            </a:r>
          </a:p>
          <a:p>
            <a:pPr algn="just" rtl="1"/>
            <a:r>
              <a:rPr lang="ar-DZ" sz="1600" dirty="0" smtClean="0"/>
              <a:t>تكريس </a:t>
            </a:r>
            <a:r>
              <a:rPr lang="ar-DZ" sz="1600" dirty="0"/>
              <a:t>ميزانية المواطن من خلال إظهار طريقة استعمال الأموال العمومية وكيفية نفقتها بطريقة مبسطة </a:t>
            </a:r>
            <a:r>
              <a:rPr lang="ar-DZ" sz="1600" dirty="0" smtClean="0"/>
              <a:t>المفهوم </a:t>
            </a:r>
            <a:r>
              <a:rPr lang="ar-DZ" sz="1600" dirty="0"/>
              <a:t>والمحتوى وبكل شفافية </a:t>
            </a:r>
            <a:r>
              <a:rPr lang="ar-DZ" sz="1600" dirty="0" smtClean="0"/>
              <a:t>ووضوح.</a:t>
            </a:r>
            <a:endParaRPr lang="ar-DZ" sz="1600" dirty="0"/>
          </a:p>
        </p:txBody>
      </p:sp>
      <p:sp>
        <p:nvSpPr>
          <p:cNvPr id="7" name="Rectangle 6"/>
          <p:cNvSpPr/>
          <p:nvPr/>
        </p:nvSpPr>
        <p:spPr>
          <a:xfrm>
            <a:off x="2247090" y="154826"/>
            <a:ext cx="3937906"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ثالثا- تشريعات إدارة الخزينة العمومية في الجزائر:</a:t>
            </a:r>
            <a:endParaRPr lang="fr-FR" sz="1800" b="1" dirty="0">
              <a:solidFill>
                <a:schemeClr val="tx1"/>
              </a:solidFill>
            </a:endParaRPr>
          </a:p>
        </p:txBody>
      </p:sp>
    </p:spTree>
    <p:extLst>
      <p:ext uri="{BB962C8B-B14F-4D97-AF65-F5344CB8AC3E}">
        <p14:creationId xmlns:p14="http://schemas.microsoft.com/office/powerpoint/2010/main" val="588737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369880"/>
          </a:xfrm>
          <a:prstGeom prst="rect">
            <a:avLst/>
          </a:prstGeom>
          <a:noFill/>
        </p:spPr>
        <p:txBody>
          <a:bodyPr wrap="square" rtlCol="0">
            <a:spAutoFit/>
          </a:bodyPr>
          <a:lstStyle/>
          <a:p>
            <a:pPr algn="ctr" rtl="1"/>
            <a:r>
              <a:rPr lang="ar-DZ" sz="6000" dirty="0" smtClean="0">
                <a:solidFill>
                  <a:srgbClr val="0070C0"/>
                </a:solidFill>
                <a:latin typeface="Agency FB" panose="020B0503020202020204" pitchFamily="34" charset="0"/>
                <a:cs typeface="Andalus" panose="02020603050405020304" pitchFamily="18" charset="-78"/>
              </a:rPr>
              <a:t>شكرا </a:t>
            </a:r>
            <a:r>
              <a:rPr lang="ar-DZ" sz="6000" dirty="0">
                <a:solidFill>
                  <a:srgbClr val="0070C0"/>
                </a:solidFill>
                <a:latin typeface="Agency FB" panose="020B0503020202020204" pitchFamily="34" charset="0"/>
                <a:cs typeface="Andalus" panose="02020603050405020304" pitchFamily="18" charset="-78"/>
              </a:rPr>
              <a:t>على حسن </a:t>
            </a:r>
            <a:r>
              <a:rPr lang="ar-DZ" sz="6000" dirty="0" smtClean="0">
                <a:solidFill>
                  <a:srgbClr val="0070C0"/>
                </a:solidFill>
                <a:latin typeface="Agency FB" panose="020B0503020202020204" pitchFamily="34" charset="0"/>
                <a:cs typeface="Andalus" panose="02020603050405020304" pitchFamily="18" charset="-78"/>
              </a:rPr>
              <a:t>المتابعة والإصغاء</a:t>
            </a:r>
            <a:endParaRPr lang="ar-DZ" sz="6000" dirty="0">
              <a:solidFill>
                <a:srgbClr val="0070C0"/>
              </a:solidFill>
              <a:latin typeface="Agency FB" panose="020B0503020202020204" pitchFamily="34" charset="0"/>
              <a:cs typeface="Andalus" panose="02020603050405020304" pitchFamily="18" charset="-78"/>
            </a:endParaRPr>
          </a:p>
          <a:p>
            <a:pPr algn="ctr"/>
            <a:r>
              <a:rPr lang="ar-DZ" dirty="0"/>
              <a:t/>
            </a:r>
            <a:br>
              <a:rPr lang="ar-DZ" dirty="0"/>
            </a:br>
            <a:endParaRPr lang="fr-FR"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7" name="Google Shape;1967;p52"/>
          <p:cNvSpPr/>
          <p:nvPr/>
        </p:nvSpPr>
        <p:spPr>
          <a:xfrm rot="10800000">
            <a:off x="-76200" y="1690560"/>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5"/>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8"/>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60"/>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13" y="1248867"/>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6"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9" y="269200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3"/>
            <a:ext cx="380418" cy="44216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5"/>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8"/>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7" y="1690550"/>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5"/>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2" y="2028083"/>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5" y="1248867"/>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5" y="1690550"/>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7"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9"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5"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5"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9" y="143704"/>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9"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2"/>
          <p:cNvSpPr/>
          <p:nvPr/>
        </p:nvSpPr>
        <p:spPr>
          <a:xfrm>
            <a:off x="8761744"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4" y="4698533"/>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8" y="316885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3"/>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40"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4" y="4036932"/>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2"/>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52" y="4698533"/>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itre 42"/>
          <p:cNvSpPr>
            <a:spLocks noGrp="1"/>
          </p:cNvSpPr>
          <p:nvPr>
            <p:ph type="title"/>
          </p:nvPr>
        </p:nvSpPr>
        <p:spPr>
          <a:xfrm>
            <a:off x="1941950" y="0"/>
            <a:ext cx="5525650" cy="2105025"/>
          </a:xfrm>
        </p:spPr>
        <p:txBody>
          <a:bodyPr/>
          <a:lstStyle/>
          <a:p>
            <a:pPr rtl="1">
              <a:lnSpc>
                <a:spcPct val="100000"/>
              </a:lnSpc>
            </a:pP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جامعة </a:t>
            </a:r>
            <a:r>
              <a:rPr lang="ar-DZ" sz="1800" b="1" dirty="0" err="1" smtClean="0">
                <a:cs typeface="+mj-cs"/>
              </a:rPr>
              <a:t>باجي</a:t>
            </a:r>
            <a:r>
              <a:rPr lang="ar-DZ" sz="1800" b="1" dirty="0" smtClean="0">
                <a:cs typeface="+mj-cs"/>
              </a:rPr>
              <a:t> مختار - </a:t>
            </a:r>
            <a:r>
              <a:rPr lang="ar-DZ" sz="1800" b="1" dirty="0" err="1" smtClean="0">
                <a:cs typeface="+mj-cs"/>
              </a:rPr>
              <a:t>عنابة</a:t>
            </a:r>
            <a:r>
              <a:rPr lang="ar-DZ" sz="1800" b="1" dirty="0" smtClean="0">
                <a:cs typeface="+mj-cs"/>
              </a:rPr>
              <a:t> –</a:t>
            </a:r>
            <a:br>
              <a:rPr lang="ar-DZ" sz="1800" b="1" dirty="0" smtClean="0">
                <a:cs typeface="+mj-cs"/>
              </a:rPr>
            </a:br>
            <a:r>
              <a:rPr lang="ar-DZ" sz="1800" b="1" dirty="0" smtClean="0">
                <a:cs typeface="+mj-cs"/>
              </a:rPr>
              <a:t>كلية العلوم الاقتصادية والتجارية وعلوم التسيير</a:t>
            </a:r>
            <a:br>
              <a:rPr lang="ar-DZ" sz="1800" b="1" dirty="0" smtClean="0">
                <a:cs typeface="+mj-cs"/>
              </a:rPr>
            </a:br>
            <a:r>
              <a:rPr lang="ar-DZ" sz="1800" b="1" dirty="0" smtClean="0">
                <a:cs typeface="+mj-cs"/>
              </a:rPr>
              <a:t>قسم العلوم المالية</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مقياس: </a:t>
            </a:r>
            <a:r>
              <a:rPr lang="ar-DZ" sz="1800" b="1" dirty="0" smtClean="0">
                <a:solidFill>
                  <a:srgbClr val="FF0000"/>
                </a:solidFill>
                <a:cs typeface="+mj-cs"/>
              </a:rPr>
              <a:t>التشريعات المالية والبنكية في الجزائر</a:t>
            </a:r>
            <a:br>
              <a:rPr lang="ar-DZ" sz="1800" b="1" dirty="0" smtClean="0">
                <a:solidFill>
                  <a:srgbClr val="FF0000"/>
                </a:solidFill>
                <a:cs typeface="+mj-cs"/>
              </a:rPr>
            </a:br>
            <a:r>
              <a:rPr lang="ar-DZ" sz="1600" b="1" dirty="0" smtClean="0">
                <a:solidFill>
                  <a:schemeClr val="tx1"/>
                </a:solidFill>
                <a:cs typeface="+mj-cs"/>
              </a:rPr>
              <a:t>عنوان المحاضرة: </a:t>
            </a:r>
            <a:r>
              <a:rPr lang="ar-DZ" sz="1600" b="1" dirty="0" smtClean="0">
                <a:solidFill>
                  <a:srgbClr val="FF0000"/>
                </a:solidFill>
              </a:rPr>
              <a:t>تشريعات إدارة الخزينة العمومية في الجزائر</a:t>
            </a:r>
            <a:r>
              <a:rPr lang="ar-DZ" sz="1600" b="1" dirty="0" smtClean="0">
                <a:solidFill>
                  <a:srgbClr val="FF0000"/>
                </a:solidFill>
                <a:cs typeface="+mj-cs"/>
              </a:rPr>
              <a:t/>
            </a:r>
            <a:br>
              <a:rPr lang="ar-DZ" sz="1600" b="1" dirty="0" smtClean="0">
                <a:solidFill>
                  <a:srgbClr val="FF0000"/>
                </a:solidFill>
                <a:cs typeface="+mj-cs"/>
              </a:rPr>
            </a:br>
            <a:r>
              <a:rPr lang="ar-DZ" sz="1400" b="1" dirty="0" smtClean="0">
                <a:solidFill>
                  <a:schemeClr val="tx1"/>
                </a:solidFill>
                <a:cs typeface="+mj-cs"/>
              </a:rPr>
              <a:t>موجه لطلبة السنة أولى </a:t>
            </a:r>
            <a:r>
              <a:rPr lang="ar-DZ" sz="1400" b="1" dirty="0" err="1" smtClean="0">
                <a:solidFill>
                  <a:schemeClr val="tx1"/>
                </a:solidFill>
                <a:cs typeface="+mj-cs"/>
              </a:rPr>
              <a:t>ماستر</a:t>
            </a:r>
            <a:r>
              <a:rPr lang="ar-DZ" sz="1400" b="1" dirty="0" smtClean="0">
                <a:solidFill>
                  <a:schemeClr val="tx1"/>
                </a:solidFill>
                <a:cs typeface="+mj-cs"/>
              </a:rPr>
              <a:t> تخصص: مالية المؤسسة</a:t>
            </a:r>
            <a:endParaRPr lang="fr-FR" sz="1800" b="1" dirty="0">
              <a:solidFill>
                <a:schemeClr val="tx1"/>
              </a:solidFill>
              <a:cs typeface="+mj-cs"/>
            </a:endParaRPr>
          </a:p>
        </p:txBody>
      </p:sp>
      <p:sp>
        <p:nvSpPr>
          <p:cNvPr id="40" name="Sous-titre 39"/>
          <p:cNvSpPr>
            <a:spLocks noGrp="1"/>
          </p:cNvSpPr>
          <p:nvPr>
            <p:ph type="subTitle" idx="1"/>
          </p:nvPr>
        </p:nvSpPr>
        <p:spPr>
          <a:xfrm>
            <a:off x="133350" y="3504438"/>
            <a:ext cx="2781300" cy="534162"/>
          </a:xfrm>
        </p:spPr>
        <p:txBody>
          <a:bodyPr/>
          <a:lstStyle/>
          <a:p>
            <a:r>
              <a:rPr lang="ar-DZ" sz="1600" b="1" dirty="0" smtClean="0"/>
              <a:t>من تقديم: </a:t>
            </a:r>
            <a:r>
              <a:rPr lang="ar-DZ" sz="1600" b="1" dirty="0" err="1" smtClean="0"/>
              <a:t>د</a:t>
            </a:r>
            <a:r>
              <a:rPr lang="ar-DZ" sz="1600" b="1" dirty="0" smtClean="0"/>
              <a:t>. حاج علي عدنان</a:t>
            </a:r>
            <a:endParaRPr lang="fr-FR" sz="1600" b="1" dirty="0"/>
          </a:p>
        </p:txBody>
      </p:sp>
      <p:pic>
        <p:nvPicPr>
          <p:cNvPr id="54" name="Picture 3" descr="C:\Users\Office\Desktop\مسؤول تخصص مالية وبنوك\Logo Fac Economie.png"/>
          <p:cNvPicPr>
            <a:picLocks noChangeAspect="1" noChangeArrowheads="1"/>
          </p:cNvPicPr>
          <p:nvPr/>
        </p:nvPicPr>
        <p:blipFill>
          <a:blip r:embed="rId3"/>
          <a:srcRect/>
          <a:stretch>
            <a:fillRect/>
          </a:stretch>
        </p:blipFill>
        <p:spPr bwMode="auto">
          <a:xfrm>
            <a:off x="6253102" y="133350"/>
            <a:ext cx="1157348" cy="1238250"/>
          </a:xfrm>
          <a:prstGeom prst="rect">
            <a:avLst/>
          </a:prstGeom>
          <a:noFill/>
        </p:spPr>
      </p:pic>
      <p:pic>
        <p:nvPicPr>
          <p:cNvPr id="55" name="Image 54" descr="C:\Users\Office\Desktop\Université_Badji_Mokhtar_d'Annaba.png"/>
          <p:cNvPicPr/>
          <p:nvPr/>
        </p:nvPicPr>
        <p:blipFill>
          <a:blip r:embed="rId4" cstate="print"/>
          <a:srcRect/>
          <a:stretch>
            <a:fillRect/>
          </a:stretch>
        </p:blipFill>
        <p:spPr bwMode="auto">
          <a:xfrm>
            <a:off x="1904999" y="262443"/>
            <a:ext cx="1200151" cy="1213932"/>
          </a:xfrm>
          <a:prstGeom prst="rect">
            <a:avLst/>
          </a:prstGeom>
          <a:noFill/>
          <a:ln w="9525">
            <a:noFill/>
            <a:miter lim="800000"/>
            <a:headEnd/>
            <a:tailEnd/>
          </a:ln>
        </p:spPr>
      </p:pic>
      <p:pic>
        <p:nvPicPr>
          <p:cNvPr id="56" name="Picture 2" descr="C:\Users\Office\Desktop\مقاييس السداسي الثاني 2023-2024\مقياس التشريعات المالية والبنكية في الجزائر\صورة تعريفية مقياس التشريعات.png"/>
          <p:cNvPicPr>
            <a:picLocks noChangeAspect="1" noChangeArrowheads="1"/>
          </p:cNvPicPr>
          <p:nvPr/>
        </p:nvPicPr>
        <p:blipFill>
          <a:blip r:embed="rId5"/>
          <a:srcRect/>
          <a:stretch>
            <a:fillRect/>
          </a:stretch>
        </p:blipFill>
        <p:spPr bwMode="auto">
          <a:xfrm>
            <a:off x="2714625" y="2009775"/>
            <a:ext cx="5014283" cy="2514600"/>
          </a:xfrm>
          <a:prstGeom prst="rect">
            <a:avLst/>
          </a:prstGeom>
          <a:noFill/>
        </p:spPr>
      </p:pic>
      <p:sp>
        <p:nvSpPr>
          <p:cNvPr id="42" name="Sous-titre 39"/>
          <p:cNvSpPr txBox="1">
            <a:spLocks/>
          </p:cNvSpPr>
          <p:nvPr/>
        </p:nvSpPr>
        <p:spPr>
          <a:xfrm>
            <a:off x="3419475" y="4533138"/>
            <a:ext cx="2781300" cy="334137"/>
          </a:xfrm>
          <a:prstGeom prst="rect">
            <a:avLst/>
          </a:prstGeom>
          <a:noFill/>
          <a:ln>
            <a:noFill/>
          </a:ln>
        </p:spPr>
        <p:txBody>
          <a:bodyPr spcFirstLastPara="1" wrap="square" lIns="91425" tIns="91425" rIns="91425" bIns="91425" anchor="t" anchorCtr="0">
            <a:noAutofit/>
          </a:bodyPr>
          <a:lstStyle/>
          <a:p>
            <a:pPr marL="457200" marR="0" lvl="0" indent="-317500" algn="ctr" defTabSz="914400" rtl="0" eaLnBrk="1" fontAlgn="auto" latinLnBrk="0" hangingPunct="1">
              <a:lnSpc>
                <a:spcPct val="100000"/>
              </a:lnSpc>
              <a:spcBef>
                <a:spcPts val="0"/>
              </a:spcBef>
              <a:spcAft>
                <a:spcPts val="0"/>
              </a:spcAft>
              <a:buClr>
                <a:schemeClr val="dk2"/>
              </a:buClr>
              <a:buSzPts val="1400"/>
              <a:buFont typeface="Arvo"/>
              <a:buNone/>
              <a:tabLst/>
              <a:defRPr/>
            </a:pPr>
            <a:r>
              <a:rPr kumimoji="0" lang="ar-DZ" sz="1600" b="1" i="0" u="none" strike="noStrike" kern="0" cap="none" spc="0" normalizeH="0" baseline="0" noProof="0" dirty="0" smtClean="0">
                <a:ln>
                  <a:noFill/>
                </a:ln>
                <a:solidFill>
                  <a:schemeClr val="dk2"/>
                </a:solidFill>
                <a:effectLst/>
                <a:uLnTx/>
                <a:uFillTx/>
                <a:latin typeface="Arvo"/>
                <a:ea typeface="Arvo"/>
                <a:cs typeface="Arvo"/>
                <a:sym typeface="Arvo"/>
              </a:rPr>
              <a:t>السنة الجامعية: 2025/2024</a:t>
            </a:r>
            <a:endParaRPr kumimoji="0" lang="fr-FR" sz="1600" b="1" i="0" u="none" strike="noStrike" kern="0" cap="none" spc="0" normalizeH="0" baseline="0" noProof="0" dirty="0">
              <a:ln>
                <a:noFill/>
              </a:ln>
              <a:solidFill>
                <a:schemeClr val="dk2"/>
              </a:solidFill>
              <a:effectLst/>
              <a:uLnTx/>
              <a:uFillTx/>
              <a:latin typeface="Arvo"/>
              <a:ea typeface="Arvo"/>
              <a:cs typeface="Arvo"/>
              <a:sym typeface="Arvo"/>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200"/>
                                        <p:tgtEl>
                                          <p:spTgt spid="1982"/>
                                        </p:tgtEl>
                                        <p:attrNameLst>
                                          <p:attrName>ppt_w</p:attrName>
                                        </p:attrNameLst>
                                      </p:cBhvr>
                                      <p:tavLst>
                                        <p:tav tm="0">
                                          <p:val>
                                            <p:strVal val="0"/>
                                          </p:val>
                                        </p:tav>
                                        <p:tav tm="100000">
                                          <p:val>
                                            <p:strVal val="#ppt_w"/>
                                          </p:val>
                                        </p:tav>
                                      </p:tavLst>
                                    </p:anim>
                                    <p:anim calcmode="lin" valueType="num">
                                      <p:cBhvr additive="base">
                                        <p:cTn id="8" dur="200"/>
                                        <p:tgtEl>
                                          <p:spTgt spid="1982"/>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1990"/>
                                        </p:tgtEl>
                                        <p:attrNameLst>
                                          <p:attrName>style.visibility</p:attrName>
                                        </p:attrNameLst>
                                      </p:cBhvr>
                                      <p:to>
                                        <p:strVal val="visible"/>
                                      </p:to>
                                    </p:set>
                                    <p:anim calcmode="lin" valueType="num">
                                      <p:cBhvr additive="base">
                                        <p:cTn id="12" dur="200"/>
                                        <p:tgtEl>
                                          <p:spTgt spid="1990"/>
                                        </p:tgtEl>
                                        <p:attrNameLst>
                                          <p:attrName>ppt_w</p:attrName>
                                        </p:attrNameLst>
                                      </p:cBhvr>
                                      <p:tavLst>
                                        <p:tav tm="0">
                                          <p:val>
                                            <p:strVal val="0"/>
                                          </p:val>
                                        </p:tav>
                                        <p:tav tm="100000">
                                          <p:val>
                                            <p:strVal val="#ppt_w"/>
                                          </p:val>
                                        </p:tav>
                                      </p:tavLst>
                                    </p:anim>
                                    <p:anim calcmode="lin" valueType="num">
                                      <p:cBhvr additive="base">
                                        <p:cTn id="13" dur="200"/>
                                        <p:tgtEl>
                                          <p:spTgt spid="1990"/>
                                        </p:tgtEl>
                                        <p:attrNameLst>
                                          <p:attrName>ppt_h</p:attrName>
                                        </p:attrNameLst>
                                      </p:cBhvr>
                                      <p:tavLst>
                                        <p:tav tm="0">
                                          <p:val>
                                            <p:strVal val="0"/>
                                          </p:val>
                                        </p:tav>
                                        <p:tav tm="100000">
                                          <p:val>
                                            <p:strVal val="#ppt_h"/>
                                          </p:val>
                                        </p:tav>
                                      </p:tavLst>
                                    </p:anim>
                                  </p:childTnLst>
                                </p:cTn>
                              </p:par>
                            </p:childTnLst>
                          </p:cTn>
                        </p:par>
                        <p:par>
                          <p:cTn id="14" fill="hold">
                            <p:stCondLst>
                              <p:cond delay="400"/>
                            </p:stCondLst>
                            <p:childTnLst>
                              <p:par>
                                <p:cTn id="15" presetID="23" presetClass="entr" presetSubtype="16" fill="hold" nodeType="afterEffect">
                                  <p:stCondLst>
                                    <p:cond delay="0"/>
                                  </p:stCondLst>
                                  <p:childTnLst>
                                    <p:set>
                                      <p:cBhvr>
                                        <p:cTn id="16" dur="1" fill="hold">
                                          <p:stCondLst>
                                            <p:cond delay="0"/>
                                          </p:stCondLst>
                                        </p:cTn>
                                        <p:tgtEl>
                                          <p:spTgt spid="1978"/>
                                        </p:tgtEl>
                                        <p:attrNameLst>
                                          <p:attrName>style.visibility</p:attrName>
                                        </p:attrNameLst>
                                      </p:cBhvr>
                                      <p:to>
                                        <p:strVal val="visible"/>
                                      </p:to>
                                    </p:set>
                                    <p:anim calcmode="lin" valueType="num">
                                      <p:cBhvr additive="base">
                                        <p:cTn id="17" dur="200"/>
                                        <p:tgtEl>
                                          <p:spTgt spid="1978"/>
                                        </p:tgtEl>
                                        <p:attrNameLst>
                                          <p:attrName>ppt_w</p:attrName>
                                        </p:attrNameLst>
                                      </p:cBhvr>
                                      <p:tavLst>
                                        <p:tav tm="0">
                                          <p:val>
                                            <p:strVal val="0"/>
                                          </p:val>
                                        </p:tav>
                                        <p:tav tm="100000">
                                          <p:val>
                                            <p:strVal val="#ppt_w"/>
                                          </p:val>
                                        </p:tav>
                                      </p:tavLst>
                                    </p:anim>
                                    <p:anim calcmode="lin" valueType="num">
                                      <p:cBhvr additive="base">
                                        <p:cTn id="18" dur="200"/>
                                        <p:tgtEl>
                                          <p:spTgt spid="1978"/>
                                        </p:tgtEl>
                                        <p:attrNameLst>
                                          <p:attrName>ppt_h</p:attrName>
                                        </p:attrNameLst>
                                      </p:cBhvr>
                                      <p:tavLst>
                                        <p:tav tm="0">
                                          <p:val>
                                            <p:strVal val="0"/>
                                          </p:val>
                                        </p:tav>
                                        <p:tav tm="100000">
                                          <p:val>
                                            <p:strVal val="#ppt_h"/>
                                          </p:val>
                                        </p:tav>
                                      </p:tavLst>
                                    </p:anim>
                                  </p:childTnLst>
                                </p:cTn>
                              </p:par>
                            </p:childTnLst>
                          </p:cTn>
                        </p:par>
                        <p:par>
                          <p:cTn id="19" fill="hold">
                            <p:stCondLst>
                              <p:cond delay="600"/>
                            </p:stCondLst>
                            <p:childTnLst>
                              <p:par>
                                <p:cTn id="20" presetID="23" presetClass="entr" presetSubtype="16" fill="hold" nodeType="afterEffect">
                                  <p:stCondLst>
                                    <p:cond delay="0"/>
                                  </p:stCondLst>
                                  <p:childTnLst>
                                    <p:set>
                                      <p:cBhvr>
                                        <p:cTn id="21" dur="1" fill="hold">
                                          <p:stCondLst>
                                            <p:cond delay="0"/>
                                          </p:stCondLst>
                                        </p:cTn>
                                        <p:tgtEl>
                                          <p:spTgt spid="1968"/>
                                        </p:tgtEl>
                                        <p:attrNameLst>
                                          <p:attrName>style.visibility</p:attrName>
                                        </p:attrNameLst>
                                      </p:cBhvr>
                                      <p:to>
                                        <p:strVal val="visible"/>
                                      </p:to>
                                    </p:set>
                                    <p:anim calcmode="lin" valueType="num">
                                      <p:cBhvr additive="base">
                                        <p:cTn id="22" dur="200"/>
                                        <p:tgtEl>
                                          <p:spTgt spid="1968"/>
                                        </p:tgtEl>
                                        <p:attrNameLst>
                                          <p:attrName>ppt_w</p:attrName>
                                        </p:attrNameLst>
                                      </p:cBhvr>
                                      <p:tavLst>
                                        <p:tav tm="0">
                                          <p:val>
                                            <p:strVal val="0"/>
                                          </p:val>
                                        </p:tav>
                                        <p:tav tm="100000">
                                          <p:val>
                                            <p:strVal val="#ppt_w"/>
                                          </p:val>
                                        </p:tav>
                                      </p:tavLst>
                                    </p:anim>
                                    <p:anim calcmode="lin" valueType="num">
                                      <p:cBhvr additive="base">
                                        <p:cTn id="23" dur="200"/>
                                        <p:tgtEl>
                                          <p:spTgt spid="1968"/>
                                        </p:tgtEl>
                                        <p:attrNameLst>
                                          <p:attrName>ppt_h</p:attrName>
                                        </p:attrNameLst>
                                      </p:cBhvr>
                                      <p:tavLst>
                                        <p:tav tm="0">
                                          <p:val>
                                            <p:strVal val="0"/>
                                          </p:val>
                                        </p:tav>
                                        <p:tav tm="100000">
                                          <p:val>
                                            <p:strVal val="#ppt_h"/>
                                          </p:val>
                                        </p:tav>
                                      </p:tavLst>
                                    </p:anim>
                                  </p:childTnLst>
                                </p:cTn>
                              </p:par>
                            </p:childTnLst>
                          </p:cTn>
                        </p:par>
                        <p:par>
                          <p:cTn id="24" fill="hold">
                            <p:stCondLst>
                              <p:cond delay="800"/>
                            </p:stCondLst>
                            <p:childTnLst>
                              <p:par>
                                <p:cTn id="25" presetID="23" presetClass="entr" presetSubtype="16" fill="hold" nodeType="afterEffect">
                                  <p:stCondLst>
                                    <p:cond delay="0"/>
                                  </p:stCondLst>
                                  <p:childTnLst>
                                    <p:set>
                                      <p:cBhvr>
                                        <p:cTn id="26" dur="1" fill="hold">
                                          <p:stCondLst>
                                            <p:cond delay="0"/>
                                          </p:stCondLst>
                                        </p:cTn>
                                        <p:tgtEl>
                                          <p:spTgt spid="1983"/>
                                        </p:tgtEl>
                                        <p:attrNameLst>
                                          <p:attrName>style.visibility</p:attrName>
                                        </p:attrNameLst>
                                      </p:cBhvr>
                                      <p:to>
                                        <p:strVal val="visible"/>
                                      </p:to>
                                    </p:set>
                                    <p:anim calcmode="lin" valueType="num">
                                      <p:cBhvr additive="base">
                                        <p:cTn id="27" dur="200"/>
                                        <p:tgtEl>
                                          <p:spTgt spid="1983"/>
                                        </p:tgtEl>
                                        <p:attrNameLst>
                                          <p:attrName>ppt_w</p:attrName>
                                        </p:attrNameLst>
                                      </p:cBhvr>
                                      <p:tavLst>
                                        <p:tav tm="0">
                                          <p:val>
                                            <p:strVal val="0"/>
                                          </p:val>
                                        </p:tav>
                                        <p:tav tm="100000">
                                          <p:val>
                                            <p:strVal val="#ppt_w"/>
                                          </p:val>
                                        </p:tav>
                                      </p:tavLst>
                                    </p:anim>
                                    <p:anim calcmode="lin" valueType="num">
                                      <p:cBhvr additive="base">
                                        <p:cTn id="28" dur="200"/>
                                        <p:tgtEl>
                                          <p:spTgt spid="1983"/>
                                        </p:tgtEl>
                                        <p:attrNameLst>
                                          <p:attrName>ppt_h</p:attrName>
                                        </p:attrNameLst>
                                      </p:cBhvr>
                                      <p:tavLst>
                                        <p:tav tm="0">
                                          <p:val>
                                            <p:strVal val="0"/>
                                          </p:val>
                                        </p:tav>
                                        <p:tav tm="100000">
                                          <p:val>
                                            <p:strVal val="#ppt_h"/>
                                          </p:val>
                                        </p:tav>
                                      </p:tavLst>
                                    </p:anim>
                                  </p:childTnLst>
                                </p:cTn>
                              </p:par>
                            </p:childTnLst>
                          </p:cTn>
                        </p:par>
                        <p:par>
                          <p:cTn id="29" fill="hold">
                            <p:stCondLst>
                              <p:cond delay="1000"/>
                            </p:stCondLst>
                            <p:childTnLst>
                              <p:par>
                                <p:cTn id="30" presetID="23" presetClass="entr" presetSubtype="16" fill="hold" nodeType="afterEffect">
                                  <p:stCondLst>
                                    <p:cond delay="0"/>
                                  </p:stCondLst>
                                  <p:childTnLst>
                                    <p:set>
                                      <p:cBhvr>
                                        <p:cTn id="31" dur="1" fill="hold">
                                          <p:stCondLst>
                                            <p:cond delay="0"/>
                                          </p:stCondLst>
                                        </p:cTn>
                                        <p:tgtEl>
                                          <p:spTgt spid="1970"/>
                                        </p:tgtEl>
                                        <p:attrNameLst>
                                          <p:attrName>style.visibility</p:attrName>
                                        </p:attrNameLst>
                                      </p:cBhvr>
                                      <p:to>
                                        <p:strVal val="visible"/>
                                      </p:to>
                                    </p:set>
                                    <p:anim calcmode="lin" valueType="num">
                                      <p:cBhvr additive="base">
                                        <p:cTn id="32" dur="200"/>
                                        <p:tgtEl>
                                          <p:spTgt spid="1970"/>
                                        </p:tgtEl>
                                        <p:attrNameLst>
                                          <p:attrName>ppt_w</p:attrName>
                                        </p:attrNameLst>
                                      </p:cBhvr>
                                      <p:tavLst>
                                        <p:tav tm="0">
                                          <p:val>
                                            <p:strVal val="0"/>
                                          </p:val>
                                        </p:tav>
                                        <p:tav tm="100000">
                                          <p:val>
                                            <p:strVal val="#ppt_w"/>
                                          </p:val>
                                        </p:tav>
                                      </p:tavLst>
                                    </p:anim>
                                    <p:anim calcmode="lin" valueType="num">
                                      <p:cBhvr additive="base">
                                        <p:cTn id="33" dur="200"/>
                                        <p:tgtEl>
                                          <p:spTgt spid="1970"/>
                                        </p:tgtEl>
                                        <p:attrNameLst>
                                          <p:attrName>ppt_h</p:attrName>
                                        </p:attrNameLst>
                                      </p:cBhvr>
                                      <p:tavLst>
                                        <p:tav tm="0">
                                          <p:val>
                                            <p:strVal val="0"/>
                                          </p:val>
                                        </p:tav>
                                        <p:tav tm="100000">
                                          <p:val>
                                            <p:strVal val="#ppt_h"/>
                                          </p:val>
                                        </p:tav>
                                      </p:tavLst>
                                    </p:anim>
                                  </p:childTnLst>
                                </p:cTn>
                              </p:par>
                            </p:childTnLst>
                          </p:cTn>
                        </p:par>
                        <p:par>
                          <p:cTn id="34" fill="hold">
                            <p:stCondLst>
                              <p:cond delay="1200"/>
                            </p:stCondLst>
                            <p:childTnLst>
                              <p:par>
                                <p:cTn id="35" presetID="23" presetClass="entr" presetSubtype="16" fill="hold" nodeType="after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200"/>
                                        <p:tgtEl>
                                          <p:spTgt spid="1989"/>
                                        </p:tgtEl>
                                        <p:attrNameLst>
                                          <p:attrName>ppt_w</p:attrName>
                                        </p:attrNameLst>
                                      </p:cBhvr>
                                      <p:tavLst>
                                        <p:tav tm="0">
                                          <p:val>
                                            <p:strVal val="0"/>
                                          </p:val>
                                        </p:tav>
                                        <p:tav tm="100000">
                                          <p:val>
                                            <p:strVal val="#ppt_w"/>
                                          </p:val>
                                        </p:tav>
                                      </p:tavLst>
                                    </p:anim>
                                    <p:anim calcmode="lin" valueType="num">
                                      <p:cBhvr additive="base">
                                        <p:cTn id="38" dur="200"/>
                                        <p:tgtEl>
                                          <p:spTgt spid="1989"/>
                                        </p:tgtEl>
                                        <p:attrNameLst>
                                          <p:attrName>ppt_h</p:attrName>
                                        </p:attrNameLst>
                                      </p:cBhvr>
                                      <p:tavLst>
                                        <p:tav tm="0">
                                          <p:val>
                                            <p:strVal val="0"/>
                                          </p:val>
                                        </p:tav>
                                        <p:tav tm="100000">
                                          <p:val>
                                            <p:strVal val="#ppt_h"/>
                                          </p:val>
                                        </p:tav>
                                      </p:tavLst>
                                    </p:anim>
                                  </p:childTnLst>
                                </p:cTn>
                              </p:par>
                            </p:childTnLst>
                          </p:cTn>
                        </p:par>
                        <p:par>
                          <p:cTn id="39" fill="hold">
                            <p:stCondLst>
                              <p:cond delay="1400"/>
                            </p:stCondLst>
                            <p:childTnLst>
                              <p:par>
                                <p:cTn id="40" presetID="23" presetClass="entr" presetSubtype="16" fill="hold" nodeType="afterEffect">
                                  <p:stCondLst>
                                    <p:cond delay="0"/>
                                  </p:stCondLst>
                                  <p:childTnLst>
                                    <p:set>
                                      <p:cBhvr>
                                        <p:cTn id="41" dur="1" fill="hold">
                                          <p:stCondLst>
                                            <p:cond delay="0"/>
                                          </p:stCondLst>
                                        </p:cTn>
                                        <p:tgtEl>
                                          <p:spTgt spid="1981"/>
                                        </p:tgtEl>
                                        <p:attrNameLst>
                                          <p:attrName>style.visibility</p:attrName>
                                        </p:attrNameLst>
                                      </p:cBhvr>
                                      <p:to>
                                        <p:strVal val="visible"/>
                                      </p:to>
                                    </p:set>
                                    <p:anim calcmode="lin" valueType="num">
                                      <p:cBhvr additive="base">
                                        <p:cTn id="42" dur="200"/>
                                        <p:tgtEl>
                                          <p:spTgt spid="1981"/>
                                        </p:tgtEl>
                                        <p:attrNameLst>
                                          <p:attrName>ppt_w</p:attrName>
                                        </p:attrNameLst>
                                      </p:cBhvr>
                                      <p:tavLst>
                                        <p:tav tm="0">
                                          <p:val>
                                            <p:strVal val="0"/>
                                          </p:val>
                                        </p:tav>
                                        <p:tav tm="100000">
                                          <p:val>
                                            <p:strVal val="#ppt_w"/>
                                          </p:val>
                                        </p:tav>
                                      </p:tavLst>
                                    </p:anim>
                                    <p:anim calcmode="lin" valueType="num">
                                      <p:cBhvr additive="base">
                                        <p:cTn id="43" dur="200"/>
                                        <p:tgtEl>
                                          <p:spTgt spid="1981"/>
                                        </p:tgtEl>
                                        <p:attrNameLst>
                                          <p:attrName>ppt_h</p:attrName>
                                        </p:attrNameLst>
                                      </p:cBhvr>
                                      <p:tavLst>
                                        <p:tav tm="0">
                                          <p:val>
                                            <p:strVal val="0"/>
                                          </p:val>
                                        </p:tav>
                                        <p:tav tm="100000">
                                          <p:val>
                                            <p:strVal val="#ppt_h"/>
                                          </p:val>
                                        </p:tav>
                                      </p:tavLst>
                                    </p:anim>
                                  </p:childTnLst>
                                </p:cTn>
                              </p:par>
                            </p:childTnLst>
                          </p:cTn>
                        </p:par>
                        <p:par>
                          <p:cTn id="44" fill="hold">
                            <p:stCondLst>
                              <p:cond delay="1600"/>
                            </p:stCondLst>
                            <p:childTnLst>
                              <p:par>
                                <p:cTn id="45" presetID="23" presetClass="entr" presetSubtype="16" fill="hold" nodeType="afterEffect">
                                  <p:stCondLst>
                                    <p:cond delay="0"/>
                                  </p:stCondLst>
                                  <p:childTnLst>
                                    <p:set>
                                      <p:cBhvr>
                                        <p:cTn id="46" dur="1" fill="hold">
                                          <p:stCondLst>
                                            <p:cond delay="0"/>
                                          </p:stCondLst>
                                        </p:cTn>
                                        <p:tgtEl>
                                          <p:spTgt spid="1972"/>
                                        </p:tgtEl>
                                        <p:attrNameLst>
                                          <p:attrName>style.visibility</p:attrName>
                                        </p:attrNameLst>
                                      </p:cBhvr>
                                      <p:to>
                                        <p:strVal val="visible"/>
                                      </p:to>
                                    </p:set>
                                    <p:anim calcmode="lin" valueType="num">
                                      <p:cBhvr additive="base">
                                        <p:cTn id="47" dur="200"/>
                                        <p:tgtEl>
                                          <p:spTgt spid="1972"/>
                                        </p:tgtEl>
                                        <p:attrNameLst>
                                          <p:attrName>ppt_w</p:attrName>
                                        </p:attrNameLst>
                                      </p:cBhvr>
                                      <p:tavLst>
                                        <p:tav tm="0">
                                          <p:val>
                                            <p:strVal val="0"/>
                                          </p:val>
                                        </p:tav>
                                        <p:tav tm="100000">
                                          <p:val>
                                            <p:strVal val="#ppt_w"/>
                                          </p:val>
                                        </p:tav>
                                      </p:tavLst>
                                    </p:anim>
                                    <p:anim calcmode="lin" valueType="num">
                                      <p:cBhvr additive="base">
                                        <p:cTn id="48" dur="200"/>
                                        <p:tgtEl>
                                          <p:spTgt spid="1972"/>
                                        </p:tgtEl>
                                        <p:attrNameLst>
                                          <p:attrName>ppt_h</p:attrName>
                                        </p:attrNameLst>
                                      </p:cBhvr>
                                      <p:tavLst>
                                        <p:tav tm="0">
                                          <p:val>
                                            <p:strVal val="0"/>
                                          </p:val>
                                        </p:tav>
                                        <p:tav tm="100000">
                                          <p:val>
                                            <p:strVal val="#ppt_h"/>
                                          </p:val>
                                        </p:tav>
                                      </p:tavLst>
                                    </p:anim>
                                  </p:childTnLst>
                                </p:cTn>
                              </p:par>
                            </p:childTnLst>
                          </p:cTn>
                        </p:par>
                        <p:par>
                          <p:cTn id="49" fill="hold">
                            <p:stCondLst>
                              <p:cond delay="1800"/>
                            </p:stCondLst>
                            <p:childTnLst>
                              <p:par>
                                <p:cTn id="50" presetID="23" presetClass="entr" presetSubtype="16" fill="hold" nodeType="afterEffect">
                                  <p:stCondLst>
                                    <p:cond delay="0"/>
                                  </p:stCondLst>
                                  <p:childTnLst>
                                    <p:set>
                                      <p:cBhvr>
                                        <p:cTn id="51" dur="1" fill="hold">
                                          <p:stCondLst>
                                            <p:cond delay="0"/>
                                          </p:stCondLst>
                                        </p:cTn>
                                        <p:tgtEl>
                                          <p:spTgt spid="1975"/>
                                        </p:tgtEl>
                                        <p:attrNameLst>
                                          <p:attrName>style.visibility</p:attrName>
                                        </p:attrNameLst>
                                      </p:cBhvr>
                                      <p:to>
                                        <p:strVal val="visible"/>
                                      </p:to>
                                    </p:set>
                                    <p:anim calcmode="lin" valueType="num">
                                      <p:cBhvr additive="base">
                                        <p:cTn id="52" dur="200"/>
                                        <p:tgtEl>
                                          <p:spTgt spid="1975"/>
                                        </p:tgtEl>
                                        <p:attrNameLst>
                                          <p:attrName>ppt_w</p:attrName>
                                        </p:attrNameLst>
                                      </p:cBhvr>
                                      <p:tavLst>
                                        <p:tav tm="0">
                                          <p:val>
                                            <p:strVal val="0"/>
                                          </p:val>
                                        </p:tav>
                                        <p:tav tm="100000">
                                          <p:val>
                                            <p:strVal val="#ppt_w"/>
                                          </p:val>
                                        </p:tav>
                                      </p:tavLst>
                                    </p:anim>
                                    <p:anim calcmode="lin" valueType="num">
                                      <p:cBhvr additive="base">
                                        <p:cTn id="53" dur="200"/>
                                        <p:tgtEl>
                                          <p:spTgt spid="1975"/>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992"/>
                                        </p:tgtEl>
                                        <p:attrNameLst>
                                          <p:attrName>style.visibility</p:attrName>
                                        </p:attrNameLst>
                                      </p:cBhvr>
                                      <p:to>
                                        <p:strVal val="visible"/>
                                      </p:to>
                                    </p:set>
                                    <p:anim calcmode="lin" valueType="num">
                                      <p:cBhvr additive="base">
                                        <p:cTn id="57" dur="200"/>
                                        <p:tgtEl>
                                          <p:spTgt spid="1992"/>
                                        </p:tgtEl>
                                        <p:attrNameLst>
                                          <p:attrName>ppt_w</p:attrName>
                                        </p:attrNameLst>
                                      </p:cBhvr>
                                      <p:tavLst>
                                        <p:tav tm="0">
                                          <p:val>
                                            <p:strVal val="0"/>
                                          </p:val>
                                        </p:tav>
                                        <p:tav tm="100000">
                                          <p:val>
                                            <p:strVal val="#ppt_w"/>
                                          </p:val>
                                        </p:tav>
                                      </p:tavLst>
                                    </p:anim>
                                    <p:anim calcmode="lin" valueType="num">
                                      <p:cBhvr additive="base">
                                        <p:cTn id="58" dur="200"/>
                                        <p:tgtEl>
                                          <p:spTgt spid="1992"/>
                                        </p:tgtEl>
                                        <p:attrNameLst>
                                          <p:attrName>ppt_h</p:attrName>
                                        </p:attrNameLst>
                                      </p:cBhvr>
                                      <p:tavLst>
                                        <p:tav tm="0">
                                          <p:val>
                                            <p:strVal val="0"/>
                                          </p:val>
                                        </p:tav>
                                        <p:tav tm="100000">
                                          <p:val>
                                            <p:strVal val="#ppt_h"/>
                                          </p:val>
                                        </p:tav>
                                      </p:tavLst>
                                    </p:anim>
                                  </p:childTnLst>
                                </p:cTn>
                              </p:par>
                            </p:childTnLst>
                          </p:cTn>
                        </p:par>
                        <p:par>
                          <p:cTn id="59" fill="hold">
                            <p:stCondLst>
                              <p:cond delay="2200"/>
                            </p:stCondLst>
                            <p:childTnLst>
                              <p:par>
                                <p:cTn id="60" presetID="23" presetClass="entr" presetSubtype="16" fill="hold" nodeType="afterEffect">
                                  <p:stCondLst>
                                    <p:cond delay="0"/>
                                  </p:stCondLst>
                                  <p:childTnLst>
                                    <p:set>
                                      <p:cBhvr>
                                        <p:cTn id="61" dur="1" fill="hold">
                                          <p:stCondLst>
                                            <p:cond delay="0"/>
                                          </p:stCondLst>
                                        </p:cTn>
                                        <p:tgtEl>
                                          <p:spTgt spid="1977"/>
                                        </p:tgtEl>
                                        <p:attrNameLst>
                                          <p:attrName>style.visibility</p:attrName>
                                        </p:attrNameLst>
                                      </p:cBhvr>
                                      <p:to>
                                        <p:strVal val="visible"/>
                                      </p:to>
                                    </p:set>
                                    <p:anim calcmode="lin" valueType="num">
                                      <p:cBhvr additive="base">
                                        <p:cTn id="62" dur="200"/>
                                        <p:tgtEl>
                                          <p:spTgt spid="1977"/>
                                        </p:tgtEl>
                                        <p:attrNameLst>
                                          <p:attrName>ppt_w</p:attrName>
                                        </p:attrNameLst>
                                      </p:cBhvr>
                                      <p:tavLst>
                                        <p:tav tm="0">
                                          <p:val>
                                            <p:strVal val="0"/>
                                          </p:val>
                                        </p:tav>
                                        <p:tav tm="100000">
                                          <p:val>
                                            <p:strVal val="#ppt_w"/>
                                          </p:val>
                                        </p:tav>
                                      </p:tavLst>
                                    </p:anim>
                                    <p:anim calcmode="lin" valueType="num">
                                      <p:cBhvr additive="base">
                                        <p:cTn id="63" dur="200"/>
                                        <p:tgtEl>
                                          <p:spTgt spid="1977"/>
                                        </p:tgtEl>
                                        <p:attrNameLst>
                                          <p:attrName>ppt_h</p:attrName>
                                        </p:attrNameLst>
                                      </p:cBhvr>
                                      <p:tavLst>
                                        <p:tav tm="0">
                                          <p:val>
                                            <p:strVal val="0"/>
                                          </p:val>
                                        </p:tav>
                                        <p:tav tm="100000">
                                          <p:val>
                                            <p:strVal val="#ppt_h"/>
                                          </p:val>
                                        </p:tav>
                                      </p:tavLst>
                                    </p:anim>
                                  </p:childTnLst>
                                </p:cTn>
                              </p:par>
                            </p:childTnLst>
                          </p:cTn>
                        </p:par>
                        <p:par>
                          <p:cTn id="64" fill="hold">
                            <p:stCondLst>
                              <p:cond delay="2400"/>
                            </p:stCondLst>
                            <p:childTnLst>
                              <p:par>
                                <p:cTn id="65" presetID="23" presetClass="entr" presetSubtype="16" fill="hold" nodeType="afterEffect">
                                  <p:stCondLst>
                                    <p:cond delay="0"/>
                                  </p:stCondLst>
                                  <p:childTnLst>
                                    <p:set>
                                      <p:cBhvr>
                                        <p:cTn id="66" dur="1" fill="hold">
                                          <p:stCondLst>
                                            <p:cond delay="0"/>
                                          </p:stCondLst>
                                        </p:cTn>
                                        <p:tgtEl>
                                          <p:spTgt spid="1969"/>
                                        </p:tgtEl>
                                        <p:attrNameLst>
                                          <p:attrName>style.visibility</p:attrName>
                                        </p:attrNameLst>
                                      </p:cBhvr>
                                      <p:to>
                                        <p:strVal val="visible"/>
                                      </p:to>
                                    </p:set>
                                    <p:anim calcmode="lin" valueType="num">
                                      <p:cBhvr additive="base">
                                        <p:cTn id="67" dur="200"/>
                                        <p:tgtEl>
                                          <p:spTgt spid="1969"/>
                                        </p:tgtEl>
                                        <p:attrNameLst>
                                          <p:attrName>ppt_w</p:attrName>
                                        </p:attrNameLst>
                                      </p:cBhvr>
                                      <p:tavLst>
                                        <p:tav tm="0">
                                          <p:val>
                                            <p:strVal val="0"/>
                                          </p:val>
                                        </p:tav>
                                        <p:tav tm="100000">
                                          <p:val>
                                            <p:strVal val="#ppt_w"/>
                                          </p:val>
                                        </p:tav>
                                      </p:tavLst>
                                    </p:anim>
                                    <p:anim calcmode="lin" valueType="num">
                                      <p:cBhvr additive="base">
                                        <p:cTn id="68" dur="200"/>
                                        <p:tgtEl>
                                          <p:spTgt spid="1969"/>
                                        </p:tgtEl>
                                        <p:attrNameLst>
                                          <p:attrName>ppt_h</p:attrName>
                                        </p:attrNameLst>
                                      </p:cBhvr>
                                      <p:tavLst>
                                        <p:tav tm="0">
                                          <p:val>
                                            <p:strVal val="0"/>
                                          </p:val>
                                        </p:tav>
                                        <p:tav tm="100000">
                                          <p:val>
                                            <p:strVal val="#ppt_h"/>
                                          </p:val>
                                        </p:tav>
                                      </p:tavLst>
                                    </p:anim>
                                  </p:childTnLst>
                                </p:cTn>
                              </p:par>
                            </p:childTnLst>
                          </p:cTn>
                        </p:par>
                        <p:par>
                          <p:cTn id="69" fill="hold">
                            <p:stCondLst>
                              <p:cond delay="2600"/>
                            </p:stCondLst>
                            <p:childTnLst>
                              <p:par>
                                <p:cTn id="70" presetID="23" presetClass="entr" presetSubtype="16" fill="hold" nodeType="afterEffect">
                                  <p:stCondLst>
                                    <p:cond delay="0"/>
                                  </p:stCondLst>
                                  <p:childTnLst>
                                    <p:set>
                                      <p:cBhvr>
                                        <p:cTn id="71" dur="1" fill="hold">
                                          <p:stCondLst>
                                            <p:cond delay="0"/>
                                          </p:stCondLst>
                                        </p:cTn>
                                        <p:tgtEl>
                                          <p:spTgt spid="1967"/>
                                        </p:tgtEl>
                                        <p:attrNameLst>
                                          <p:attrName>style.visibility</p:attrName>
                                        </p:attrNameLst>
                                      </p:cBhvr>
                                      <p:to>
                                        <p:strVal val="visible"/>
                                      </p:to>
                                    </p:set>
                                    <p:anim calcmode="lin" valueType="num">
                                      <p:cBhvr additive="base">
                                        <p:cTn id="72" dur="200"/>
                                        <p:tgtEl>
                                          <p:spTgt spid="1967"/>
                                        </p:tgtEl>
                                        <p:attrNameLst>
                                          <p:attrName>ppt_w</p:attrName>
                                        </p:attrNameLst>
                                      </p:cBhvr>
                                      <p:tavLst>
                                        <p:tav tm="0">
                                          <p:val>
                                            <p:strVal val="0"/>
                                          </p:val>
                                        </p:tav>
                                        <p:tav tm="100000">
                                          <p:val>
                                            <p:strVal val="#ppt_w"/>
                                          </p:val>
                                        </p:tav>
                                      </p:tavLst>
                                    </p:anim>
                                    <p:anim calcmode="lin" valueType="num">
                                      <p:cBhvr additive="base">
                                        <p:cTn id="73" dur="200"/>
                                        <p:tgtEl>
                                          <p:spTgt spid="1967"/>
                                        </p:tgtEl>
                                        <p:attrNameLst>
                                          <p:attrName>ppt_h</p:attrName>
                                        </p:attrNameLst>
                                      </p:cBhvr>
                                      <p:tavLst>
                                        <p:tav tm="0">
                                          <p:val>
                                            <p:strVal val="0"/>
                                          </p:val>
                                        </p:tav>
                                        <p:tav tm="100000">
                                          <p:val>
                                            <p:strVal val="#ppt_h"/>
                                          </p:val>
                                        </p:tav>
                                      </p:tavLst>
                                    </p:anim>
                                  </p:childTnLst>
                                </p:cTn>
                              </p:par>
                            </p:childTnLst>
                          </p:cTn>
                        </p:par>
                        <p:par>
                          <p:cTn id="74" fill="hold">
                            <p:stCondLst>
                              <p:cond delay="2800"/>
                            </p:stCondLst>
                            <p:childTnLst>
                              <p:par>
                                <p:cTn id="75" presetID="23" presetClass="entr" presetSubtype="16" fill="hold" nodeType="afterEffect">
                                  <p:stCondLst>
                                    <p:cond delay="0"/>
                                  </p:stCondLst>
                                  <p:childTnLst>
                                    <p:set>
                                      <p:cBhvr>
                                        <p:cTn id="76" dur="1" fill="hold">
                                          <p:stCondLst>
                                            <p:cond delay="0"/>
                                          </p:stCondLst>
                                        </p:cTn>
                                        <p:tgtEl>
                                          <p:spTgt spid="1971"/>
                                        </p:tgtEl>
                                        <p:attrNameLst>
                                          <p:attrName>style.visibility</p:attrName>
                                        </p:attrNameLst>
                                      </p:cBhvr>
                                      <p:to>
                                        <p:strVal val="visible"/>
                                      </p:to>
                                    </p:set>
                                    <p:anim calcmode="lin" valueType="num">
                                      <p:cBhvr additive="base">
                                        <p:cTn id="77" dur="200"/>
                                        <p:tgtEl>
                                          <p:spTgt spid="1971"/>
                                        </p:tgtEl>
                                        <p:attrNameLst>
                                          <p:attrName>ppt_w</p:attrName>
                                        </p:attrNameLst>
                                      </p:cBhvr>
                                      <p:tavLst>
                                        <p:tav tm="0">
                                          <p:val>
                                            <p:strVal val="0"/>
                                          </p:val>
                                        </p:tav>
                                        <p:tav tm="100000">
                                          <p:val>
                                            <p:strVal val="#ppt_w"/>
                                          </p:val>
                                        </p:tav>
                                      </p:tavLst>
                                    </p:anim>
                                    <p:anim calcmode="lin" valueType="num">
                                      <p:cBhvr additive="base">
                                        <p:cTn id="78" dur="200"/>
                                        <p:tgtEl>
                                          <p:spTgt spid="1971"/>
                                        </p:tgtEl>
                                        <p:attrNameLst>
                                          <p:attrName>ppt_h</p:attrName>
                                        </p:attrNameLst>
                                      </p:cBhvr>
                                      <p:tavLst>
                                        <p:tav tm="0">
                                          <p:val>
                                            <p:strVal val="0"/>
                                          </p:val>
                                        </p:tav>
                                        <p:tav tm="100000">
                                          <p:val>
                                            <p:strVal val="#ppt_h"/>
                                          </p:val>
                                        </p:tav>
                                      </p:tavLst>
                                    </p:anim>
                                  </p:childTnLst>
                                </p:cTn>
                              </p:par>
                            </p:childTnLst>
                          </p:cTn>
                        </p:par>
                        <p:par>
                          <p:cTn id="79" fill="hold">
                            <p:stCondLst>
                              <p:cond delay="3000"/>
                            </p:stCondLst>
                            <p:childTnLst>
                              <p:par>
                                <p:cTn id="80" presetID="23" presetClass="entr" presetSubtype="16" fill="hold" nodeType="afterEffect">
                                  <p:stCondLst>
                                    <p:cond delay="0"/>
                                  </p:stCondLst>
                                  <p:childTnLst>
                                    <p:set>
                                      <p:cBhvr>
                                        <p:cTn id="81" dur="1" fill="hold">
                                          <p:stCondLst>
                                            <p:cond delay="0"/>
                                          </p:stCondLst>
                                        </p:cTn>
                                        <p:tgtEl>
                                          <p:spTgt spid="1984"/>
                                        </p:tgtEl>
                                        <p:attrNameLst>
                                          <p:attrName>style.visibility</p:attrName>
                                        </p:attrNameLst>
                                      </p:cBhvr>
                                      <p:to>
                                        <p:strVal val="visible"/>
                                      </p:to>
                                    </p:set>
                                    <p:anim calcmode="lin" valueType="num">
                                      <p:cBhvr additive="base">
                                        <p:cTn id="82" dur="200"/>
                                        <p:tgtEl>
                                          <p:spTgt spid="1984"/>
                                        </p:tgtEl>
                                        <p:attrNameLst>
                                          <p:attrName>ppt_w</p:attrName>
                                        </p:attrNameLst>
                                      </p:cBhvr>
                                      <p:tavLst>
                                        <p:tav tm="0">
                                          <p:val>
                                            <p:strVal val="0"/>
                                          </p:val>
                                        </p:tav>
                                        <p:tav tm="100000">
                                          <p:val>
                                            <p:strVal val="#ppt_w"/>
                                          </p:val>
                                        </p:tav>
                                      </p:tavLst>
                                    </p:anim>
                                    <p:anim calcmode="lin" valueType="num">
                                      <p:cBhvr additive="base">
                                        <p:cTn id="83" dur="200"/>
                                        <p:tgtEl>
                                          <p:spTgt spid="1984"/>
                                        </p:tgtEl>
                                        <p:attrNameLst>
                                          <p:attrName>ppt_h</p:attrName>
                                        </p:attrNameLst>
                                      </p:cBhvr>
                                      <p:tavLst>
                                        <p:tav tm="0">
                                          <p:val>
                                            <p:strVal val="0"/>
                                          </p:val>
                                        </p:tav>
                                        <p:tav tm="100000">
                                          <p:val>
                                            <p:strVal val="#ppt_h"/>
                                          </p:val>
                                        </p:tav>
                                      </p:tavLst>
                                    </p:anim>
                                  </p:childTnLst>
                                </p:cTn>
                              </p:par>
                            </p:childTnLst>
                          </p:cTn>
                        </p:par>
                        <p:par>
                          <p:cTn id="84" fill="hold">
                            <p:stCondLst>
                              <p:cond delay="3200"/>
                            </p:stCondLst>
                            <p:childTnLst>
                              <p:par>
                                <p:cTn id="85" presetID="23" presetClass="entr" presetSubtype="16" fill="hold" nodeType="afterEffect">
                                  <p:stCondLst>
                                    <p:cond delay="0"/>
                                  </p:stCondLst>
                                  <p:childTnLst>
                                    <p:set>
                                      <p:cBhvr>
                                        <p:cTn id="86" dur="1" fill="hold">
                                          <p:stCondLst>
                                            <p:cond delay="0"/>
                                          </p:stCondLst>
                                        </p:cTn>
                                        <p:tgtEl>
                                          <p:spTgt spid="1993"/>
                                        </p:tgtEl>
                                        <p:attrNameLst>
                                          <p:attrName>style.visibility</p:attrName>
                                        </p:attrNameLst>
                                      </p:cBhvr>
                                      <p:to>
                                        <p:strVal val="visible"/>
                                      </p:to>
                                    </p:set>
                                    <p:anim calcmode="lin" valueType="num">
                                      <p:cBhvr additive="base">
                                        <p:cTn id="87" dur="200"/>
                                        <p:tgtEl>
                                          <p:spTgt spid="1993"/>
                                        </p:tgtEl>
                                        <p:attrNameLst>
                                          <p:attrName>ppt_w</p:attrName>
                                        </p:attrNameLst>
                                      </p:cBhvr>
                                      <p:tavLst>
                                        <p:tav tm="0">
                                          <p:val>
                                            <p:strVal val="0"/>
                                          </p:val>
                                        </p:tav>
                                        <p:tav tm="100000">
                                          <p:val>
                                            <p:strVal val="#ppt_w"/>
                                          </p:val>
                                        </p:tav>
                                      </p:tavLst>
                                    </p:anim>
                                    <p:anim calcmode="lin" valueType="num">
                                      <p:cBhvr additive="base">
                                        <p:cTn id="88" dur="200"/>
                                        <p:tgtEl>
                                          <p:spTgt spid="1993"/>
                                        </p:tgtEl>
                                        <p:attrNameLst>
                                          <p:attrName>ppt_h</p:attrName>
                                        </p:attrNameLst>
                                      </p:cBhvr>
                                      <p:tavLst>
                                        <p:tav tm="0">
                                          <p:val>
                                            <p:strVal val="0"/>
                                          </p:val>
                                        </p:tav>
                                        <p:tav tm="100000">
                                          <p:val>
                                            <p:strVal val="#ppt_h"/>
                                          </p:val>
                                        </p:tav>
                                      </p:tavLst>
                                    </p:anim>
                                  </p:childTnLst>
                                </p:cTn>
                              </p:par>
                            </p:childTnLst>
                          </p:cTn>
                        </p:par>
                        <p:par>
                          <p:cTn id="89" fill="hold">
                            <p:stCondLst>
                              <p:cond delay="3400"/>
                            </p:stCondLst>
                            <p:childTnLst>
                              <p:par>
                                <p:cTn id="90" presetID="23" presetClass="entr" presetSubtype="16" fill="hold" nodeType="afterEffect">
                                  <p:stCondLst>
                                    <p:cond delay="0"/>
                                  </p:stCondLst>
                                  <p:childTnLst>
                                    <p:set>
                                      <p:cBhvr>
                                        <p:cTn id="91" dur="1" fill="hold">
                                          <p:stCondLst>
                                            <p:cond delay="0"/>
                                          </p:stCondLst>
                                        </p:cTn>
                                        <p:tgtEl>
                                          <p:spTgt spid="1974"/>
                                        </p:tgtEl>
                                        <p:attrNameLst>
                                          <p:attrName>style.visibility</p:attrName>
                                        </p:attrNameLst>
                                      </p:cBhvr>
                                      <p:to>
                                        <p:strVal val="visible"/>
                                      </p:to>
                                    </p:set>
                                    <p:anim calcmode="lin" valueType="num">
                                      <p:cBhvr additive="base">
                                        <p:cTn id="92" dur="200"/>
                                        <p:tgtEl>
                                          <p:spTgt spid="1974"/>
                                        </p:tgtEl>
                                        <p:attrNameLst>
                                          <p:attrName>ppt_w</p:attrName>
                                        </p:attrNameLst>
                                      </p:cBhvr>
                                      <p:tavLst>
                                        <p:tav tm="0">
                                          <p:val>
                                            <p:strVal val="0"/>
                                          </p:val>
                                        </p:tav>
                                        <p:tav tm="100000">
                                          <p:val>
                                            <p:strVal val="#ppt_w"/>
                                          </p:val>
                                        </p:tav>
                                      </p:tavLst>
                                    </p:anim>
                                    <p:anim calcmode="lin" valueType="num">
                                      <p:cBhvr additive="base">
                                        <p:cTn id="93" dur="200"/>
                                        <p:tgtEl>
                                          <p:spTgt spid="1974"/>
                                        </p:tgtEl>
                                        <p:attrNameLst>
                                          <p:attrName>ppt_h</p:attrName>
                                        </p:attrNameLst>
                                      </p:cBhvr>
                                      <p:tavLst>
                                        <p:tav tm="0">
                                          <p:val>
                                            <p:strVal val="0"/>
                                          </p:val>
                                        </p:tav>
                                        <p:tav tm="100000">
                                          <p:val>
                                            <p:strVal val="#ppt_h"/>
                                          </p:val>
                                        </p:tav>
                                      </p:tavLst>
                                    </p:anim>
                                  </p:childTnLst>
                                </p:cTn>
                              </p:par>
                            </p:childTnLst>
                          </p:cTn>
                        </p:par>
                        <p:par>
                          <p:cTn id="94" fill="hold">
                            <p:stCondLst>
                              <p:cond delay="3600"/>
                            </p:stCondLst>
                            <p:childTnLst>
                              <p:par>
                                <p:cTn id="95" presetID="23" presetClass="entr" presetSubtype="16" fill="hold" nodeType="afterEffect">
                                  <p:stCondLst>
                                    <p:cond delay="0"/>
                                  </p:stCondLst>
                                  <p:childTnLst>
                                    <p:set>
                                      <p:cBhvr>
                                        <p:cTn id="96" dur="1" fill="hold">
                                          <p:stCondLst>
                                            <p:cond delay="0"/>
                                          </p:stCondLst>
                                        </p:cTn>
                                        <p:tgtEl>
                                          <p:spTgt spid="1976"/>
                                        </p:tgtEl>
                                        <p:attrNameLst>
                                          <p:attrName>style.visibility</p:attrName>
                                        </p:attrNameLst>
                                      </p:cBhvr>
                                      <p:to>
                                        <p:strVal val="visible"/>
                                      </p:to>
                                    </p:set>
                                    <p:anim calcmode="lin" valueType="num">
                                      <p:cBhvr additive="base">
                                        <p:cTn id="97" dur="200"/>
                                        <p:tgtEl>
                                          <p:spTgt spid="1976"/>
                                        </p:tgtEl>
                                        <p:attrNameLst>
                                          <p:attrName>ppt_w</p:attrName>
                                        </p:attrNameLst>
                                      </p:cBhvr>
                                      <p:tavLst>
                                        <p:tav tm="0">
                                          <p:val>
                                            <p:strVal val="0"/>
                                          </p:val>
                                        </p:tav>
                                        <p:tav tm="100000">
                                          <p:val>
                                            <p:strVal val="#ppt_w"/>
                                          </p:val>
                                        </p:tav>
                                      </p:tavLst>
                                    </p:anim>
                                    <p:anim calcmode="lin" valueType="num">
                                      <p:cBhvr additive="base">
                                        <p:cTn id="98" dur="200"/>
                                        <p:tgtEl>
                                          <p:spTgt spid="1976"/>
                                        </p:tgtEl>
                                        <p:attrNameLst>
                                          <p:attrName>ppt_h</p:attrName>
                                        </p:attrNameLst>
                                      </p:cBhvr>
                                      <p:tavLst>
                                        <p:tav tm="0">
                                          <p:val>
                                            <p:strVal val="0"/>
                                          </p:val>
                                        </p:tav>
                                        <p:tav tm="100000">
                                          <p:val>
                                            <p:strVal val="#ppt_h"/>
                                          </p:val>
                                        </p:tav>
                                      </p:tavLst>
                                    </p:anim>
                                  </p:childTnLst>
                                </p:cTn>
                              </p:par>
                            </p:childTnLst>
                          </p:cTn>
                        </p:par>
                        <p:par>
                          <p:cTn id="99" fill="hold">
                            <p:stCondLst>
                              <p:cond delay="3800"/>
                            </p:stCondLst>
                            <p:childTnLst>
                              <p:par>
                                <p:cTn id="100" presetID="23" presetClass="entr" presetSubtype="16" fill="hold" nodeType="afterEffect">
                                  <p:stCondLst>
                                    <p:cond delay="0"/>
                                  </p:stCondLst>
                                  <p:childTnLst>
                                    <p:set>
                                      <p:cBhvr>
                                        <p:cTn id="101" dur="1" fill="hold">
                                          <p:stCondLst>
                                            <p:cond delay="0"/>
                                          </p:stCondLst>
                                        </p:cTn>
                                        <p:tgtEl>
                                          <p:spTgt spid="1985"/>
                                        </p:tgtEl>
                                        <p:attrNameLst>
                                          <p:attrName>style.visibility</p:attrName>
                                        </p:attrNameLst>
                                      </p:cBhvr>
                                      <p:to>
                                        <p:strVal val="visible"/>
                                      </p:to>
                                    </p:set>
                                    <p:anim calcmode="lin" valueType="num">
                                      <p:cBhvr additive="base">
                                        <p:cTn id="102" dur="200"/>
                                        <p:tgtEl>
                                          <p:spTgt spid="1985"/>
                                        </p:tgtEl>
                                        <p:attrNameLst>
                                          <p:attrName>ppt_w</p:attrName>
                                        </p:attrNameLst>
                                      </p:cBhvr>
                                      <p:tavLst>
                                        <p:tav tm="0">
                                          <p:val>
                                            <p:strVal val="0"/>
                                          </p:val>
                                        </p:tav>
                                        <p:tav tm="100000">
                                          <p:val>
                                            <p:strVal val="#ppt_w"/>
                                          </p:val>
                                        </p:tav>
                                      </p:tavLst>
                                    </p:anim>
                                    <p:anim calcmode="lin" valueType="num">
                                      <p:cBhvr additive="base">
                                        <p:cTn id="103" dur="200"/>
                                        <p:tgtEl>
                                          <p:spTgt spid="1985"/>
                                        </p:tgtEl>
                                        <p:attrNameLst>
                                          <p:attrName>ppt_h</p:attrName>
                                        </p:attrNameLst>
                                      </p:cBhvr>
                                      <p:tavLst>
                                        <p:tav tm="0">
                                          <p:val>
                                            <p:strVal val="0"/>
                                          </p:val>
                                        </p:tav>
                                        <p:tav tm="100000">
                                          <p:val>
                                            <p:strVal val="#ppt_h"/>
                                          </p:val>
                                        </p:tav>
                                      </p:tavLst>
                                    </p:anim>
                                  </p:childTnLst>
                                </p:cTn>
                              </p:par>
                            </p:childTnLst>
                          </p:cTn>
                        </p:par>
                        <p:par>
                          <p:cTn id="104" fill="hold">
                            <p:stCondLst>
                              <p:cond delay="4000"/>
                            </p:stCondLst>
                            <p:childTnLst>
                              <p:par>
                                <p:cTn id="105" presetID="23" presetClass="entr" presetSubtype="16" fill="hold" nodeType="afterEffect">
                                  <p:stCondLst>
                                    <p:cond delay="0"/>
                                  </p:stCondLst>
                                  <p:childTnLst>
                                    <p:set>
                                      <p:cBhvr>
                                        <p:cTn id="106" dur="1" fill="hold">
                                          <p:stCondLst>
                                            <p:cond delay="0"/>
                                          </p:stCondLst>
                                        </p:cTn>
                                        <p:tgtEl>
                                          <p:spTgt spid="1973"/>
                                        </p:tgtEl>
                                        <p:attrNameLst>
                                          <p:attrName>style.visibility</p:attrName>
                                        </p:attrNameLst>
                                      </p:cBhvr>
                                      <p:to>
                                        <p:strVal val="visible"/>
                                      </p:to>
                                    </p:set>
                                    <p:anim calcmode="lin" valueType="num">
                                      <p:cBhvr additive="base">
                                        <p:cTn id="107" dur="200"/>
                                        <p:tgtEl>
                                          <p:spTgt spid="1973"/>
                                        </p:tgtEl>
                                        <p:attrNameLst>
                                          <p:attrName>ppt_w</p:attrName>
                                        </p:attrNameLst>
                                      </p:cBhvr>
                                      <p:tavLst>
                                        <p:tav tm="0">
                                          <p:val>
                                            <p:strVal val="0"/>
                                          </p:val>
                                        </p:tav>
                                        <p:tav tm="100000">
                                          <p:val>
                                            <p:strVal val="#ppt_w"/>
                                          </p:val>
                                        </p:tav>
                                      </p:tavLst>
                                    </p:anim>
                                    <p:anim calcmode="lin" valueType="num">
                                      <p:cBhvr additive="base">
                                        <p:cTn id="108" dur="200"/>
                                        <p:tgtEl>
                                          <p:spTgt spid="1973"/>
                                        </p:tgtEl>
                                        <p:attrNameLst>
                                          <p:attrName>ppt_h</p:attrName>
                                        </p:attrNameLst>
                                      </p:cBhvr>
                                      <p:tavLst>
                                        <p:tav tm="0">
                                          <p:val>
                                            <p:strVal val="0"/>
                                          </p:val>
                                        </p:tav>
                                        <p:tav tm="100000">
                                          <p:val>
                                            <p:strVal val="#ppt_h"/>
                                          </p:val>
                                        </p:tav>
                                      </p:tavLst>
                                    </p:anim>
                                  </p:childTnLst>
                                </p:cTn>
                              </p:par>
                            </p:childTnLst>
                          </p:cTn>
                        </p:par>
                        <p:par>
                          <p:cTn id="109" fill="hold">
                            <p:stCondLst>
                              <p:cond delay="4200"/>
                            </p:stCondLst>
                            <p:childTnLst>
                              <p:par>
                                <p:cTn id="110" presetID="23" presetClass="entr" presetSubtype="16" fill="hold" nodeType="afterEffect">
                                  <p:stCondLst>
                                    <p:cond delay="0"/>
                                  </p:stCondLst>
                                  <p:childTnLst>
                                    <p:set>
                                      <p:cBhvr>
                                        <p:cTn id="111" dur="1" fill="hold">
                                          <p:stCondLst>
                                            <p:cond delay="0"/>
                                          </p:stCondLst>
                                        </p:cTn>
                                        <p:tgtEl>
                                          <p:spTgt spid="1986"/>
                                        </p:tgtEl>
                                        <p:attrNameLst>
                                          <p:attrName>style.visibility</p:attrName>
                                        </p:attrNameLst>
                                      </p:cBhvr>
                                      <p:to>
                                        <p:strVal val="visible"/>
                                      </p:to>
                                    </p:set>
                                    <p:anim calcmode="lin" valueType="num">
                                      <p:cBhvr additive="base">
                                        <p:cTn id="112" dur="200"/>
                                        <p:tgtEl>
                                          <p:spTgt spid="1986"/>
                                        </p:tgtEl>
                                        <p:attrNameLst>
                                          <p:attrName>ppt_w</p:attrName>
                                        </p:attrNameLst>
                                      </p:cBhvr>
                                      <p:tavLst>
                                        <p:tav tm="0">
                                          <p:val>
                                            <p:strVal val="0"/>
                                          </p:val>
                                        </p:tav>
                                        <p:tav tm="100000">
                                          <p:val>
                                            <p:strVal val="#ppt_w"/>
                                          </p:val>
                                        </p:tav>
                                      </p:tavLst>
                                    </p:anim>
                                    <p:anim calcmode="lin" valueType="num">
                                      <p:cBhvr additive="base">
                                        <p:cTn id="113" dur="200"/>
                                        <p:tgtEl>
                                          <p:spTgt spid="1986"/>
                                        </p:tgtEl>
                                        <p:attrNameLst>
                                          <p:attrName>ppt_h</p:attrName>
                                        </p:attrNameLst>
                                      </p:cBhvr>
                                      <p:tavLst>
                                        <p:tav tm="0">
                                          <p:val>
                                            <p:strVal val="0"/>
                                          </p:val>
                                        </p:tav>
                                        <p:tav tm="100000">
                                          <p:val>
                                            <p:strVal val="#ppt_h"/>
                                          </p:val>
                                        </p:tav>
                                      </p:tavLst>
                                    </p:anim>
                                  </p:childTnLst>
                                </p:cTn>
                              </p:par>
                            </p:childTnLst>
                          </p:cTn>
                        </p:par>
                        <p:par>
                          <p:cTn id="114" fill="hold">
                            <p:stCondLst>
                              <p:cond delay="4400"/>
                            </p:stCondLst>
                            <p:childTnLst>
                              <p:par>
                                <p:cTn id="115" presetID="23" presetClass="entr" presetSubtype="16" fill="hold" nodeType="afterEffect">
                                  <p:stCondLst>
                                    <p:cond delay="0"/>
                                  </p:stCondLst>
                                  <p:childTnLst>
                                    <p:set>
                                      <p:cBhvr>
                                        <p:cTn id="116" dur="1" fill="hold">
                                          <p:stCondLst>
                                            <p:cond delay="0"/>
                                          </p:stCondLst>
                                        </p:cTn>
                                        <p:tgtEl>
                                          <p:spTgt spid="1991"/>
                                        </p:tgtEl>
                                        <p:attrNameLst>
                                          <p:attrName>style.visibility</p:attrName>
                                        </p:attrNameLst>
                                      </p:cBhvr>
                                      <p:to>
                                        <p:strVal val="visible"/>
                                      </p:to>
                                    </p:set>
                                    <p:anim calcmode="lin" valueType="num">
                                      <p:cBhvr additive="base">
                                        <p:cTn id="117" dur="200"/>
                                        <p:tgtEl>
                                          <p:spTgt spid="1991"/>
                                        </p:tgtEl>
                                        <p:attrNameLst>
                                          <p:attrName>ppt_w</p:attrName>
                                        </p:attrNameLst>
                                      </p:cBhvr>
                                      <p:tavLst>
                                        <p:tav tm="0">
                                          <p:val>
                                            <p:strVal val="0"/>
                                          </p:val>
                                        </p:tav>
                                        <p:tav tm="100000">
                                          <p:val>
                                            <p:strVal val="#ppt_w"/>
                                          </p:val>
                                        </p:tav>
                                      </p:tavLst>
                                    </p:anim>
                                    <p:anim calcmode="lin" valueType="num">
                                      <p:cBhvr additive="base">
                                        <p:cTn id="118" dur="200"/>
                                        <p:tgtEl>
                                          <p:spTgt spid="1991"/>
                                        </p:tgtEl>
                                        <p:attrNameLst>
                                          <p:attrName>ppt_h</p:attrName>
                                        </p:attrNameLst>
                                      </p:cBhvr>
                                      <p:tavLst>
                                        <p:tav tm="0">
                                          <p:val>
                                            <p:strVal val="0"/>
                                          </p:val>
                                        </p:tav>
                                        <p:tav tm="100000">
                                          <p:val>
                                            <p:strVal val="#ppt_h"/>
                                          </p:val>
                                        </p:tav>
                                      </p:tavLst>
                                    </p:anim>
                                  </p:childTnLst>
                                </p:cTn>
                              </p:par>
                            </p:childTnLst>
                          </p:cTn>
                        </p:par>
                        <p:par>
                          <p:cTn id="119" fill="hold">
                            <p:stCondLst>
                              <p:cond delay="4600"/>
                            </p:stCondLst>
                            <p:childTnLst>
                              <p:par>
                                <p:cTn id="120" presetID="23" presetClass="entr" presetSubtype="16" fill="hold" nodeType="afterEffect">
                                  <p:stCondLst>
                                    <p:cond delay="0"/>
                                  </p:stCondLst>
                                  <p:childTnLst>
                                    <p:set>
                                      <p:cBhvr>
                                        <p:cTn id="121" dur="1" fill="hold">
                                          <p:stCondLst>
                                            <p:cond delay="0"/>
                                          </p:stCondLst>
                                        </p:cTn>
                                        <p:tgtEl>
                                          <p:spTgt spid="1988"/>
                                        </p:tgtEl>
                                        <p:attrNameLst>
                                          <p:attrName>style.visibility</p:attrName>
                                        </p:attrNameLst>
                                      </p:cBhvr>
                                      <p:to>
                                        <p:strVal val="visible"/>
                                      </p:to>
                                    </p:set>
                                    <p:anim calcmode="lin" valueType="num">
                                      <p:cBhvr additive="base">
                                        <p:cTn id="122" dur="200"/>
                                        <p:tgtEl>
                                          <p:spTgt spid="1988"/>
                                        </p:tgtEl>
                                        <p:attrNameLst>
                                          <p:attrName>ppt_w</p:attrName>
                                        </p:attrNameLst>
                                      </p:cBhvr>
                                      <p:tavLst>
                                        <p:tav tm="0">
                                          <p:val>
                                            <p:strVal val="0"/>
                                          </p:val>
                                        </p:tav>
                                        <p:tav tm="100000">
                                          <p:val>
                                            <p:strVal val="#ppt_w"/>
                                          </p:val>
                                        </p:tav>
                                      </p:tavLst>
                                    </p:anim>
                                    <p:anim calcmode="lin" valueType="num">
                                      <p:cBhvr additive="base">
                                        <p:cTn id="123" dur="200"/>
                                        <p:tgtEl>
                                          <p:spTgt spid="1988"/>
                                        </p:tgtEl>
                                        <p:attrNameLst>
                                          <p:attrName>ppt_h</p:attrName>
                                        </p:attrNameLst>
                                      </p:cBhvr>
                                      <p:tavLst>
                                        <p:tav tm="0">
                                          <p:val>
                                            <p:strVal val="0"/>
                                          </p:val>
                                        </p:tav>
                                        <p:tav tm="100000">
                                          <p:val>
                                            <p:strVal val="#ppt_h"/>
                                          </p:val>
                                        </p:tav>
                                      </p:tavLst>
                                    </p:anim>
                                  </p:childTnLst>
                                </p:cTn>
                              </p:par>
                            </p:childTnLst>
                          </p:cTn>
                        </p:par>
                        <p:par>
                          <p:cTn id="124" fill="hold">
                            <p:stCondLst>
                              <p:cond delay="4800"/>
                            </p:stCondLst>
                            <p:childTnLst>
                              <p:par>
                                <p:cTn id="125" presetID="23" presetClass="entr" presetSubtype="16" fill="hold" nodeType="afterEffect">
                                  <p:stCondLst>
                                    <p:cond delay="0"/>
                                  </p:stCondLst>
                                  <p:childTnLst>
                                    <p:set>
                                      <p:cBhvr>
                                        <p:cTn id="126" dur="1" fill="hold">
                                          <p:stCondLst>
                                            <p:cond delay="0"/>
                                          </p:stCondLst>
                                        </p:cTn>
                                        <p:tgtEl>
                                          <p:spTgt spid="1987"/>
                                        </p:tgtEl>
                                        <p:attrNameLst>
                                          <p:attrName>style.visibility</p:attrName>
                                        </p:attrNameLst>
                                      </p:cBhvr>
                                      <p:to>
                                        <p:strVal val="visible"/>
                                      </p:to>
                                    </p:set>
                                    <p:anim calcmode="lin" valueType="num">
                                      <p:cBhvr additive="base">
                                        <p:cTn id="127" dur="200"/>
                                        <p:tgtEl>
                                          <p:spTgt spid="1987"/>
                                        </p:tgtEl>
                                        <p:attrNameLst>
                                          <p:attrName>ppt_w</p:attrName>
                                        </p:attrNameLst>
                                      </p:cBhvr>
                                      <p:tavLst>
                                        <p:tav tm="0">
                                          <p:val>
                                            <p:strVal val="0"/>
                                          </p:val>
                                        </p:tav>
                                        <p:tav tm="100000">
                                          <p:val>
                                            <p:strVal val="#ppt_w"/>
                                          </p:val>
                                        </p:tav>
                                      </p:tavLst>
                                    </p:anim>
                                    <p:anim calcmode="lin" valueType="num">
                                      <p:cBhvr additive="base">
                                        <p:cTn id="128" dur="200"/>
                                        <p:tgtEl>
                                          <p:spTgt spid="1987"/>
                                        </p:tgtEl>
                                        <p:attrNameLst>
                                          <p:attrName>ppt_h</p:attrName>
                                        </p:attrNameLst>
                                      </p:cBhvr>
                                      <p:tavLst>
                                        <p:tav tm="0">
                                          <p:val>
                                            <p:strVal val="0"/>
                                          </p:val>
                                        </p:tav>
                                        <p:tav tm="100000">
                                          <p:val>
                                            <p:strVal val="#ppt_h"/>
                                          </p:val>
                                        </p:tav>
                                      </p:tavLst>
                                    </p:anim>
                                  </p:childTnLst>
                                </p:cTn>
                              </p:par>
                            </p:childTnLst>
                          </p:cTn>
                        </p:par>
                        <p:par>
                          <p:cTn id="129" fill="hold">
                            <p:stCondLst>
                              <p:cond delay="5000"/>
                            </p:stCondLst>
                            <p:childTnLst>
                              <p:par>
                                <p:cTn id="130" presetID="23" presetClass="entr" presetSubtype="16" fill="hold" nodeType="afterEffect">
                                  <p:stCondLst>
                                    <p:cond delay="0"/>
                                  </p:stCondLst>
                                  <p:childTnLst>
                                    <p:set>
                                      <p:cBhvr>
                                        <p:cTn id="131" dur="1" fill="hold">
                                          <p:stCondLst>
                                            <p:cond delay="0"/>
                                          </p:stCondLst>
                                        </p:cTn>
                                        <p:tgtEl>
                                          <p:spTgt spid="1979"/>
                                        </p:tgtEl>
                                        <p:attrNameLst>
                                          <p:attrName>style.visibility</p:attrName>
                                        </p:attrNameLst>
                                      </p:cBhvr>
                                      <p:to>
                                        <p:strVal val="visible"/>
                                      </p:to>
                                    </p:set>
                                    <p:anim calcmode="lin" valueType="num">
                                      <p:cBhvr additive="base">
                                        <p:cTn id="132" dur="200"/>
                                        <p:tgtEl>
                                          <p:spTgt spid="1979"/>
                                        </p:tgtEl>
                                        <p:attrNameLst>
                                          <p:attrName>ppt_w</p:attrName>
                                        </p:attrNameLst>
                                      </p:cBhvr>
                                      <p:tavLst>
                                        <p:tav tm="0">
                                          <p:val>
                                            <p:strVal val="0"/>
                                          </p:val>
                                        </p:tav>
                                        <p:tav tm="100000">
                                          <p:val>
                                            <p:strVal val="#ppt_w"/>
                                          </p:val>
                                        </p:tav>
                                      </p:tavLst>
                                    </p:anim>
                                    <p:anim calcmode="lin" valueType="num">
                                      <p:cBhvr additive="base">
                                        <p:cTn id="133" dur="200"/>
                                        <p:tgtEl>
                                          <p:spTgt spid="1979"/>
                                        </p:tgtEl>
                                        <p:attrNameLst>
                                          <p:attrName>ppt_h</p:attrName>
                                        </p:attrNameLst>
                                      </p:cBhvr>
                                      <p:tavLst>
                                        <p:tav tm="0">
                                          <p:val>
                                            <p:strVal val="0"/>
                                          </p:val>
                                        </p:tav>
                                        <p:tav tm="100000">
                                          <p:val>
                                            <p:strVal val="#ppt_h"/>
                                          </p:val>
                                        </p:tav>
                                      </p:tavLst>
                                    </p:anim>
                                  </p:childTnLst>
                                </p:cTn>
                              </p:par>
                            </p:childTnLst>
                          </p:cTn>
                        </p:par>
                        <p:par>
                          <p:cTn id="134" fill="hold">
                            <p:stCondLst>
                              <p:cond delay="5200"/>
                            </p:stCondLst>
                            <p:childTnLst>
                              <p:par>
                                <p:cTn id="135" presetID="23" presetClass="entr" presetSubtype="16" fill="hold" nodeType="afterEffect">
                                  <p:stCondLst>
                                    <p:cond delay="0"/>
                                  </p:stCondLst>
                                  <p:childTnLst>
                                    <p:set>
                                      <p:cBhvr>
                                        <p:cTn id="136" dur="1" fill="hold">
                                          <p:stCondLst>
                                            <p:cond delay="0"/>
                                          </p:stCondLst>
                                        </p:cTn>
                                        <p:tgtEl>
                                          <p:spTgt spid="1980"/>
                                        </p:tgtEl>
                                        <p:attrNameLst>
                                          <p:attrName>style.visibility</p:attrName>
                                        </p:attrNameLst>
                                      </p:cBhvr>
                                      <p:to>
                                        <p:strVal val="visible"/>
                                      </p:to>
                                    </p:set>
                                    <p:anim calcmode="lin" valueType="num">
                                      <p:cBhvr additive="base">
                                        <p:cTn id="137" dur="200"/>
                                        <p:tgtEl>
                                          <p:spTgt spid="1980"/>
                                        </p:tgtEl>
                                        <p:attrNameLst>
                                          <p:attrName>ppt_w</p:attrName>
                                        </p:attrNameLst>
                                      </p:cBhvr>
                                      <p:tavLst>
                                        <p:tav tm="0">
                                          <p:val>
                                            <p:strVal val="0"/>
                                          </p:val>
                                        </p:tav>
                                        <p:tav tm="100000">
                                          <p:val>
                                            <p:strVal val="#ppt_w"/>
                                          </p:val>
                                        </p:tav>
                                      </p:tavLst>
                                    </p:anim>
                                    <p:anim calcmode="lin" valueType="num">
                                      <p:cBhvr additive="base">
                                        <p:cTn id="138" dur="200"/>
                                        <p:tgtEl>
                                          <p:spTgt spid="1980"/>
                                        </p:tgtEl>
                                        <p:attrNameLst>
                                          <p:attrName>ppt_h</p:attrName>
                                        </p:attrNameLst>
                                      </p:cBhvr>
                                      <p:tavLst>
                                        <p:tav tm="0">
                                          <p:val>
                                            <p:strVal val="0"/>
                                          </p:val>
                                        </p:tav>
                                        <p:tav tm="100000">
                                          <p:val>
                                            <p:strVal val="#ppt_h"/>
                                          </p:val>
                                        </p:tav>
                                      </p:tavLst>
                                    </p:anim>
                                  </p:childTnLst>
                                </p:cTn>
                              </p:par>
                            </p:childTnLst>
                          </p:cTn>
                        </p:par>
                        <p:par>
                          <p:cTn id="139" fill="hold">
                            <p:stCondLst>
                              <p:cond delay="5400"/>
                            </p:stCondLst>
                            <p:childTnLst>
                              <p:par>
                                <p:cTn id="140" presetID="23" presetClass="entr" presetSubtype="16" fill="hold" nodeType="afterEffect">
                                  <p:stCondLst>
                                    <p:cond delay="0"/>
                                  </p:stCondLst>
                                  <p:childTnLst>
                                    <p:set>
                                      <p:cBhvr>
                                        <p:cTn id="141" dur="1" fill="hold">
                                          <p:stCondLst>
                                            <p:cond delay="0"/>
                                          </p:stCondLst>
                                        </p:cTn>
                                        <p:tgtEl>
                                          <p:spTgt spid="1971"/>
                                        </p:tgtEl>
                                        <p:attrNameLst>
                                          <p:attrName>style.visibility</p:attrName>
                                        </p:attrNameLst>
                                      </p:cBhvr>
                                      <p:to>
                                        <p:strVal val="visible"/>
                                      </p:to>
                                    </p:set>
                                    <p:anim calcmode="lin" valueType="num">
                                      <p:cBhvr additive="base">
                                        <p:cTn id="142" dur="200"/>
                                        <p:tgtEl>
                                          <p:spTgt spid="1971"/>
                                        </p:tgtEl>
                                        <p:attrNameLst>
                                          <p:attrName>ppt_w</p:attrName>
                                        </p:attrNameLst>
                                      </p:cBhvr>
                                      <p:tavLst>
                                        <p:tav tm="0">
                                          <p:val>
                                            <p:strVal val="0"/>
                                          </p:val>
                                        </p:tav>
                                        <p:tav tm="100000">
                                          <p:val>
                                            <p:strVal val="#ppt_w"/>
                                          </p:val>
                                        </p:tav>
                                      </p:tavLst>
                                    </p:anim>
                                    <p:anim calcmode="lin" valueType="num">
                                      <p:cBhvr additive="base">
                                        <p:cTn id="143" dur="200"/>
                                        <p:tgtEl>
                                          <p:spTgt spid="1971"/>
                                        </p:tgtEl>
                                        <p:attrNameLst>
                                          <p:attrName>ppt_h</p:attrName>
                                        </p:attrNameLst>
                                      </p:cBhvr>
                                      <p:tavLst>
                                        <p:tav tm="0">
                                          <p:val>
                                            <p:strVal val="0"/>
                                          </p:val>
                                        </p:tav>
                                        <p:tav tm="100000">
                                          <p:val>
                                            <p:strVal val="#ppt_h"/>
                                          </p:val>
                                        </p:tav>
                                      </p:tavLst>
                                    </p:anim>
                                  </p:childTnLst>
                                </p:cTn>
                              </p:par>
                            </p:childTnLst>
                          </p:cTn>
                        </p:par>
                        <p:par>
                          <p:cTn id="144" fill="hold">
                            <p:stCondLst>
                              <p:cond delay="5600"/>
                            </p:stCondLst>
                            <p:childTnLst>
                              <p:par>
                                <p:cTn id="145" presetID="23" presetClass="entr" presetSubtype="16" fill="hold" nodeType="afterEffect">
                                  <p:stCondLst>
                                    <p:cond delay="0"/>
                                  </p:stCondLst>
                                  <p:childTnLst>
                                    <p:set>
                                      <p:cBhvr>
                                        <p:cTn id="146" dur="1" fill="hold">
                                          <p:stCondLst>
                                            <p:cond delay="0"/>
                                          </p:stCondLst>
                                        </p:cTn>
                                        <p:tgtEl>
                                          <p:spTgt spid="1997"/>
                                        </p:tgtEl>
                                        <p:attrNameLst>
                                          <p:attrName>style.visibility</p:attrName>
                                        </p:attrNameLst>
                                      </p:cBhvr>
                                      <p:to>
                                        <p:strVal val="visible"/>
                                      </p:to>
                                    </p:set>
                                    <p:anim calcmode="lin" valueType="num">
                                      <p:cBhvr additive="base">
                                        <p:cTn id="147" dur="200"/>
                                        <p:tgtEl>
                                          <p:spTgt spid="1997"/>
                                        </p:tgtEl>
                                        <p:attrNameLst>
                                          <p:attrName>ppt_w</p:attrName>
                                        </p:attrNameLst>
                                      </p:cBhvr>
                                      <p:tavLst>
                                        <p:tav tm="0">
                                          <p:val>
                                            <p:strVal val="0"/>
                                          </p:val>
                                        </p:tav>
                                        <p:tav tm="100000">
                                          <p:val>
                                            <p:strVal val="#ppt_w"/>
                                          </p:val>
                                        </p:tav>
                                      </p:tavLst>
                                    </p:anim>
                                    <p:anim calcmode="lin" valueType="num">
                                      <p:cBhvr additive="base">
                                        <p:cTn id="148" dur="200"/>
                                        <p:tgtEl>
                                          <p:spTgt spid="1997"/>
                                        </p:tgtEl>
                                        <p:attrNameLst>
                                          <p:attrName>ppt_h</p:attrName>
                                        </p:attrNameLst>
                                      </p:cBhvr>
                                      <p:tavLst>
                                        <p:tav tm="0">
                                          <p:val>
                                            <p:strVal val="0"/>
                                          </p:val>
                                        </p:tav>
                                        <p:tav tm="100000">
                                          <p:val>
                                            <p:strVal val="#ppt_h"/>
                                          </p:val>
                                        </p:tav>
                                      </p:tavLst>
                                    </p:anim>
                                  </p:childTnLst>
                                </p:cTn>
                              </p:par>
                            </p:childTnLst>
                          </p:cTn>
                        </p:par>
                        <p:par>
                          <p:cTn id="149" fill="hold">
                            <p:stCondLst>
                              <p:cond delay="5800"/>
                            </p:stCondLst>
                            <p:childTnLst>
                              <p:par>
                                <p:cTn id="150" presetID="23" presetClass="entr" presetSubtype="16" fill="hold" nodeType="afterEffect">
                                  <p:stCondLst>
                                    <p:cond delay="0"/>
                                  </p:stCondLst>
                                  <p:childTnLst>
                                    <p:set>
                                      <p:cBhvr>
                                        <p:cTn id="151" dur="1" fill="hold">
                                          <p:stCondLst>
                                            <p:cond delay="0"/>
                                          </p:stCondLst>
                                        </p:cTn>
                                        <p:tgtEl>
                                          <p:spTgt spid="1994"/>
                                        </p:tgtEl>
                                        <p:attrNameLst>
                                          <p:attrName>style.visibility</p:attrName>
                                        </p:attrNameLst>
                                      </p:cBhvr>
                                      <p:to>
                                        <p:strVal val="visible"/>
                                      </p:to>
                                    </p:set>
                                    <p:anim calcmode="lin" valueType="num">
                                      <p:cBhvr additive="base">
                                        <p:cTn id="152" dur="200"/>
                                        <p:tgtEl>
                                          <p:spTgt spid="1994"/>
                                        </p:tgtEl>
                                        <p:attrNameLst>
                                          <p:attrName>ppt_w</p:attrName>
                                        </p:attrNameLst>
                                      </p:cBhvr>
                                      <p:tavLst>
                                        <p:tav tm="0">
                                          <p:val>
                                            <p:strVal val="0"/>
                                          </p:val>
                                        </p:tav>
                                        <p:tav tm="100000">
                                          <p:val>
                                            <p:strVal val="#ppt_w"/>
                                          </p:val>
                                        </p:tav>
                                      </p:tavLst>
                                    </p:anim>
                                    <p:anim calcmode="lin" valueType="num">
                                      <p:cBhvr additive="base">
                                        <p:cTn id="153" dur="200"/>
                                        <p:tgtEl>
                                          <p:spTgt spid="1994"/>
                                        </p:tgtEl>
                                        <p:attrNameLst>
                                          <p:attrName>ppt_h</p:attrName>
                                        </p:attrNameLst>
                                      </p:cBhvr>
                                      <p:tavLst>
                                        <p:tav tm="0">
                                          <p:val>
                                            <p:strVal val="0"/>
                                          </p:val>
                                        </p:tav>
                                        <p:tav tm="100000">
                                          <p:val>
                                            <p:strVal val="#ppt_h"/>
                                          </p:val>
                                        </p:tav>
                                      </p:tavLst>
                                    </p:anim>
                                  </p:childTnLst>
                                </p:cTn>
                              </p:par>
                            </p:childTnLst>
                          </p:cTn>
                        </p:par>
                        <p:par>
                          <p:cTn id="154" fill="hold">
                            <p:stCondLst>
                              <p:cond delay="6000"/>
                            </p:stCondLst>
                            <p:childTnLst>
                              <p:par>
                                <p:cTn id="155" presetID="23" presetClass="entr" presetSubtype="16" fill="hold" nodeType="afterEffect">
                                  <p:stCondLst>
                                    <p:cond delay="0"/>
                                  </p:stCondLst>
                                  <p:childTnLst>
                                    <p:set>
                                      <p:cBhvr>
                                        <p:cTn id="156" dur="1" fill="hold">
                                          <p:stCondLst>
                                            <p:cond delay="0"/>
                                          </p:stCondLst>
                                        </p:cTn>
                                        <p:tgtEl>
                                          <p:spTgt spid="1999"/>
                                        </p:tgtEl>
                                        <p:attrNameLst>
                                          <p:attrName>style.visibility</p:attrName>
                                        </p:attrNameLst>
                                      </p:cBhvr>
                                      <p:to>
                                        <p:strVal val="visible"/>
                                      </p:to>
                                    </p:set>
                                    <p:anim calcmode="lin" valueType="num">
                                      <p:cBhvr additive="base">
                                        <p:cTn id="157" dur="200"/>
                                        <p:tgtEl>
                                          <p:spTgt spid="1999"/>
                                        </p:tgtEl>
                                        <p:attrNameLst>
                                          <p:attrName>ppt_w</p:attrName>
                                        </p:attrNameLst>
                                      </p:cBhvr>
                                      <p:tavLst>
                                        <p:tav tm="0">
                                          <p:val>
                                            <p:strVal val="0"/>
                                          </p:val>
                                        </p:tav>
                                        <p:tav tm="100000">
                                          <p:val>
                                            <p:strVal val="#ppt_w"/>
                                          </p:val>
                                        </p:tav>
                                      </p:tavLst>
                                    </p:anim>
                                    <p:anim calcmode="lin" valueType="num">
                                      <p:cBhvr additive="base">
                                        <p:cTn id="158" dur="200"/>
                                        <p:tgtEl>
                                          <p:spTgt spid="1999"/>
                                        </p:tgtEl>
                                        <p:attrNameLst>
                                          <p:attrName>ppt_h</p:attrName>
                                        </p:attrNameLst>
                                      </p:cBhvr>
                                      <p:tavLst>
                                        <p:tav tm="0">
                                          <p:val>
                                            <p:strVal val="0"/>
                                          </p:val>
                                        </p:tav>
                                        <p:tav tm="100000">
                                          <p:val>
                                            <p:strVal val="#ppt_h"/>
                                          </p:val>
                                        </p:tav>
                                      </p:tavLst>
                                    </p:anim>
                                  </p:childTnLst>
                                </p:cTn>
                              </p:par>
                            </p:childTnLst>
                          </p:cTn>
                        </p:par>
                        <p:par>
                          <p:cTn id="159" fill="hold">
                            <p:stCondLst>
                              <p:cond delay="6200"/>
                            </p:stCondLst>
                            <p:childTnLst>
                              <p:par>
                                <p:cTn id="160" presetID="23" presetClass="entr" presetSubtype="16" fill="hold" nodeType="afterEffect">
                                  <p:stCondLst>
                                    <p:cond delay="0"/>
                                  </p:stCondLst>
                                  <p:childTnLst>
                                    <p:set>
                                      <p:cBhvr>
                                        <p:cTn id="161" dur="1" fill="hold">
                                          <p:stCondLst>
                                            <p:cond delay="0"/>
                                          </p:stCondLst>
                                        </p:cTn>
                                        <p:tgtEl>
                                          <p:spTgt spid="1996"/>
                                        </p:tgtEl>
                                        <p:attrNameLst>
                                          <p:attrName>style.visibility</p:attrName>
                                        </p:attrNameLst>
                                      </p:cBhvr>
                                      <p:to>
                                        <p:strVal val="visible"/>
                                      </p:to>
                                    </p:set>
                                    <p:anim calcmode="lin" valueType="num">
                                      <p:cBhvr additive="base">
                                        <p:cTn id="162" dur="200"/>
                                        <p:tgtEl>
                                          <p:spTgt spid="1996"/>
                                        </p:tgtEl>
                                        <p:attrNameLst>
                                          <p:attrName>ppt_w</p:attrName>
                                        </p:attrNameLst>
                                      </p:cBhvr>
                                      <p:tavLst>
                                        <p:tav tm="0">
                                          <p:val>
                                            <p:strVal val="0"/>
                                          </p:val>
                                        </p:tav>
                                        <p:tav tm="100000">
                                          <p:val>
                                            <p:strVal val="#ppt_w"/>
                                          </p:val>
                                        </p:tav>
                                      </p:tavLst>
                                    </p:anim>
                                    <p:anim calcmode="lin" valueType="num">
                                      <p:cBhvr additive="base">
                                        <p:cTn id="163" dur="200"/>
                                        <p:tgtEl>
                                          <p:spTgt spid="1996"/>
                                        </p:tgtEl>
                                        <p:attrNameLst>
                                          <p:attrName>ppt_h</p:attrName>
                                        </p:attrNameLst>
                                      </p:cBhvr>
                                      <p:tavLst>
                                        <p:tav tm="0">
                                          <p:val>
                                            <p:strVal val="0"/>
                                          </p:val>
                                        </p:tav>
                                        <p:tav tm="100000">
                                          <p:val>
                                            <p:strVal val="#ppt_h"/>
                                          </p:val>
                                        </p:tav>
                                      </p:tavLst>
                                    </p:anim>
                                  </p:childTnLst>
                                </p:cTn>
                              </p:par>
                            </p:childTnLst>
                          </p:cTn>
                        </p:par>
                        <p:par>
                          <p:cTn id="164" fill="hold">
                            <p:stCondLst>
                              <p:cond delay="6400"/>
                            </p:stCondLst>
                            <p:childTnLst>
                              <p:par>
                                <p:cTn id="165" presetID="23" presetClass="entr" presetSubtype="16" fill="hold" nodeType="afterEffect">
                                  <p:stCondLst>
                                    <p:cond delay="0"/>
                                  </p:stCondLst>
                                  <p:childTnLst>
                                    <p:set>
                                      <p:cBhvr>
                                        <p:cTn id="166" dur="1" fill="hold">
                                          <p:stCondLst>
                                            <p:cond delay="0"/>
                                          </p:stCondLst>
                                        </p:cTn>
                                        <p:tgtEl>
                                          <p:spTgt spid="2000"/>
                                        </p:tgtEl>
                                        <p:attrNameLst>
                                          <p:attrName>style.visibility</p:attrName>
                                        </p:attrNameLst>
                                      </p:cBhvr>
                                      <p:to>
                                        <p:strVal val="visible"/>
                                      </p:to>
                                    </p:set>
                                    <p:anim calcmode="lin" valueType="num">
                                      <p:cBhvr additive="base">
                                        <p:cTn id="167" dur="200"/>
                                        <p:tgtEl>
                                          <p:spTgt spid="2000"/>
                                        </p:tgtEl>
                                        <p:attrNameLst>
                                          <p:attrName>ppt_w</p:attrName>
                                        </p:attrNameLst>
                                      </p:cBhvr>
                                      <p:tavLst>
                                        <p:tav tm="0">
                                          <p:val>
                                            <p:strVal val="0"/>
                                          </p:val>
                                        </p:tav>
                                        <p:tav tm="100000">
                                          <p:val>
                                            <p:strVal val="#ppt_w"/>
                                          </p:val>
                                        </p:tav>
                                      </p:tavLst>
                                    </p:anim>
                                    <p:anim calcmode="lin" valueType="num">
                                      <p:cBhvr additive="base">
                                        <p:cTn id="168" dur="200"/>
                                        <p:tgtEl>
                                          <p:spTgt spid="2000"/>
                                        </p:tgtEl>
                                        <p:attrNameLst>
                                          <p:attrName>ppt_h</p:attrName>
                                        </p:attrNameLst>
                                      </p:cBhvr>
                                      <p:tavLst>
                                        <p:tav tm="0">
                                          <p:val>
                                            <p:strVal val="0"/>
                                          </p:val>
                                        </p:tav>
                                        <p:tav tm="100000">
                                          <p:val>
                                            <p:strVal val="#ppt_h"/>
                                          </p:val>
                                        </p:tav>
                                      </p:tavLst>
                                    </p:anim>
                                  </p:childTnLst>
                                </p:cTn>
                              </p:par>
                            </p:childTnLst>
                          </p:cTn>
                        </p:par>
                        <p:par>
                          <p:cTn id="169" fill="hold">
                            <p:stCondLst>
                              <p:cond delay="6600"/>
                            </p:stCondLst>
                            <p:childTnLst>
                              <p:par>
                                <p:cTn id="170" presetID="23" presetClass="entr" presetSubtype="16" fill="hold" nodeType="afterEffect">
                                  <p:stCondLst>
                                    <p:cond delay="0"/>
                                  </p:stCondLst>
                                  <p:childTnLst>
                                    <p:set>
                                      <p:cBhvr>
                                        <p:cTn id="171" dur="1" fill="hold">
                                          <p:stCondLst>
                                            <p:cond delay="0"/>
                                          </p:stCondLst>
                                        </p:cTn>
                                        <p:tgtEl>
                                          <p:spTgt spid="2001"/>
                                        </p:tgtEl>
                                        <p:attrNameLst>
                                          <p:attrName>style.visibility</p:attrName>
                                        </p:attrNameLst>
                                      </p:cBhvr>
                                      <p:to>
                                        <p:strVal val="visible"/>
                                      </p:to>
                                    </p:set>
                                    <p:anim calcmode="lin" valueType="num">
                                      <p:cBhvr additive="base">
                                        <p:cTn id="172" dur="200"/>
                                        <p:tgtEl>
                                          <p:spTgt spid="2001"/>
                                        </p:tgtEl>
                                        <p:attrNameLst>
                                          <p:attrName>ppt_w</p:attrName>
                                        </p:attrNameLst>
                                      </p:cBhvr>
                                      <p:tavLst>
                                        <p:tav tm="0">
                                          <p:val>
                                            <p:strVal val="0"/>
                                          </p:val>
                                        </p:tav>
                                        <p:tav tm="100000">
                                          <p:val>
                                            <p:strVal val="#ppt_w"/>
                                          </p:val>
                                        </p:tav>
                                      </p:tavLst>
                                    </p:anim>
                                    <p:anim calcmode="lin" valueType="num">
                                      <p:cBhvr additive="base">
                                        <p:cTn id="173" dur="200"/>
                                        <p:tgtEl>
                                          <p:spTgt spid="2001"/>
                                        </p:tgtEl>
                                        <p:attrNameLst>
                                          <p:attrName>ppt_h</p:attrName>
                                        </p:attrNameLst>
                                      </p:cBhvr>
                                      <p:tavLst>
                                        <p:tav tm="0">
                                          <p:val>
                                            <p:strVal val="0"/>
                                          </p:val>
                                        </p:tav>
                                        <p:tav tm="100000">
                                          <p:val>
                                            <p:strVal val="#ppt_h"/>
                                          </p:val>
                                        </p:tav>
                                      </p:tavLst>
                                    </p:anim>
                                  </p:childTnLst>
                                </p:cTn>
                              </p:par>
                            </p:childTnLst>
                          </p:cTn>
                        </p:par>
                        <p:par>
                          <p:cTn id="174" fill="hold">
                            <p:stCondLst>
                              <p:cond delay="6800"/>
                            </p:stCondLst>
                            <p:childTnLst>
                              <p:par>
                                <p:cTn id="175" presetID="23" presetClass="entr" presetSubtype="16" fill="hold" nodeType="afterEffect">
                                  <p:stCondLst>
                                    <p:cond delay="0"/>
                                  </p:stCondLst>
                                  <p:childTnLst>
                                    <p:set>
                                      <p:cBhvr>
                                        <p:cTn id="176" dur="1" fill="hold">
                                          <p:stCondLst>
                                            <p:cond delay="0"/>
                                          </p:stCondLst>
                                        </p:cTn>
                                        <p:tgtEl>
                                          <p:spTgt spid="1998"/>
                                        </p:tgtEl>
                                        <p:attrNameLst>
                                          <p:attrName>style.visibility</p:attrName>
                                        </p:attrNameLst>
                                      </p:cBhvr>
                                      <p:to>
                                        <p:strVal val="visible"/>
                                      </p:to>
                                    </p:set>
                                    <p:anim calcmode="lin" valueType="num">
                                      <p:cBhvr additive="base">
                                        <p:cTn id="177" dur="200"/>
                                        <p:tgtEl>
                                          <p:spTgt spid="1998"/>
                                        </p:tgtEl>
                                        <p:attrNameLst>
                                          <p:attrName>ppt_w</p:attrName>
                                        </p:attrNameLst>
                                      </p:cBhvr>
                                      <p:tavLst>
                                        <p:tav tm="0">
                                          <p:val>
                                            <p:strVal val="0"/>
                                          </p:val>
                                        </p:tav>
                                        <p:tav tm="100000">
                                          <p:val>
                                            <p:strVal val="#ppt_w"/>
                                          </p:val>
                                        </p:tav>
                                      </p:tavLst>
                                    </p:anim>
                                    <p:anim calcmode="lin" valueType="num">
                                      <p:cBhvr additive="base">
                                        <p:cTn id="178" dur="200"/>
                                        <p:tgtEl>
                                          <p:spTgt spid="1998"/>
                                        </p:tgtEl>
                                        <p:attrNameLst>
                                          <p:attrName>ppt_h</p:attrName>
                                        </p:attrNameLst>
                                      </p:cBhvr>
                                      <p:tavLst>
                                        <p:tav tm="0">
                                          <p:val>
                                            <p:strVal val="0"/>
                                          </p:val>
                                        </p:tav>
                                        <p:tav tm="100000">
                                          <p:val>
                                            <p:strVal val="#ppt_h"/>
                                          </p:val>
                                        </p:tav>
                                      </p:tavLst>
                                    </p:anim>
                                  </p:childTnLst>
                                </p:cTn>
                              </p:par>
                            </p:childTnLst>
                          </p:cTn>
                        </p:par>
                        <p:par>
                          <p:cTn id="179" fill="hold">
                            <p:stCondLst>
                              <p:cond delay="7000"/>
                            </p:stCondLst>
                            <p:childTnLst>
                              <p:par>
                                <p:cTn id="180" presetID="23" presetClass="entr" presetSubtype="16" fill="hold" nodeType="afterEffect">
                                  <p:stCondLst>
                                    <p:cond delay="0"/>
                                  </p:stCondLst>
                                  <p:childTnLst>
                                    <p:set>
                                      <p:cBhvr>
                                        <p:cTn id="181" dur="1" fill="hold">
                                          <p:stCondLst>
                                            <p:cond delay="0"/>
                                          </p:stCondLst>
                                        </p:cTn>
                                        <p:tgtEl>
                                          <p:spTgt spid="1995"/>
                                        </p:tgtEl>
                                        <p:attrNameLst>
                                          <p:attrName>style.visibility</p:attrName>
                                        </p:attrNameLst>
                                      </p:cBhvr>
                                      <p:to>
                                        <p:strVal val="visible"/>
                                      </p:to>
                                    </p:set>
                                    <p:anim calcmode="lin" valueType="num">
                                      <p:cBhvr additive="base">
                                        <p:cTn id="182" dur="200"/>
                                        <p:tgtEl>
                                          <p:spTgt spid="1995"/>
                                        </p:tgtEl>
                                        <p:attrNameLst>
                                          <p:attrName>ppt_w</p:attrName>
                                        </p:attrNameLst>
                                      </p:cBhvr>
                                      <p:tavLst>
                                        <p:tav tm="0">
                                          <p:val>
                                            <p:strVal val="0"/>
                                          </p:val>
                                        </p:tav>
                                        <p:tav tm="100000">
                                          <p:val>
                                            <p:strVal val="#ppt_w"/>
                                          </p:val>
                                        </p:tav>
                                      </p:tavLst>
                                    </p:anim>
                                    <p:anim calcmode="lin" valueType="num">
                                      <p:cBhvr additive="base">
                                        <p:cTn id="183" dur="200"/>
                                        <p:tgtEl>
                                          <p:spTgt spid="19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14033" y="324474"/>
            <a:ext cx="1293780"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ar-DZ" sz="2000" b="1" dirty="0"/>
              <a:t>أ</a:t>
            </a:r>
            <a:r>
              <a:rPr lang="ar-SA" sz="2000" b="1" dirty="0" smtClean="0"/>
              <a:t>هداف </a:t>
            </a:r>
            <a:r>
              <a:rPr lang="ar-DZ" sz="2000" b="1" dirty="0" smtClean="0"/>
              <a:t>التعلم</a:t>
            </a:r>
            <a:endParaRPr lang="fr-FR" sz="2000" dirty="0"/>
          </a:p>
        </p:txBody>
      </p:sp>
      <p:cxnSp>
        <p:nvCxnSpPr>
          <p:cNvPr id="6" name="Connecteur droit 5"/>
          <p:cNvCxnSpPr/>
          <p:nvPr/>
        </p:nvCxnSpPr>
        <p:spPr>
          <a:xfrm>
            <a:off x="770590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4116397" y="2108479"/>
            <a:ext cx="4572000" cy="40504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lvl="0" algn="ctr" rtl="1">
              <a:lnSpc>
                <a:spcPct val="107000"/>
              </a:lnSpc>
              <a:spcAft>
                <a:spcPts val="800"/>
              </a:spcAft>
            </a:pPr>
            <a:r>
              <a:rPr lang="ar-DZ" sz="2000" dirty="0" smtClean="0"/>
              <a:t>التعرف على أهم المفاهيم المتعلقة بالخزينة العمومية</a:t>
            </a:r>
            <a:endParaRPr lang="fr-FR" sz="1600"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188539" y="2909499"/>
            <a:ext cx="5385410"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DZ" sz="2000" dirty="0" smtClean="0"/>
              <a:t>التطرق إلى أهم مراحل التطور التي مرت بها الخزينة العمومية</a:t>
            </a:r>
            <a:endParaRPr lang="fr-FR" sz="2000" b="1" dirty="0">
              <a:solidFill>
                <a:schemeClr val="bg1">
                  <a:lumMod val="10000"/>
                </a:schemeClr>
              </a:solidFill>
            </a:endParaRPr>
          </a:p>
        </p:txBody>
      </p:sp>
      <p:sp>
        <p:nvSpPr>
          <p:cNvPr id="9" name="Rectangle 8"/>
          <p:cNvSpPr/>
          <p:nvPr/>
        </p:nvSpPr>
        <p:spPr>
          <a:xfrm>
            <a:off x="2227634" y="3700137"/>
            <a:ext cx="647447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2000" dirty="0" smtClean="0"/>
              <a:t>تبيان أبرز تشريعات إدارة الخزينة العمومية الجزائرية</a:t>
            </a:r>
            <a:endParaRPr lang="fr-FR" sz="2000" b="1" dirty="0">
              <a:solidFill>
                <a:schemeClr val="bg1">
                  <a:lumMod val="10000"/>
                </a:schemeClr>
              </a:solidFill>
            </a:endParaRPr>
          </a:p>
        </p:txBody>
      </p:sp>
      <p:sp>
        <p:nvSpPr>
          <p:cNvPr id="12" name="Organigramme : Processus 11"/>
          <p:cNvSpPr/>
          <p:nvPr/>
        </p:nvSpPr>
        <p:spPr>
          <a:xfrm>
            <a:off x="1896894" y="300446"/>
            <a:ext cx="5642042"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dk1"/>
                </a:solidFill>
              </a:rPr>
              <a:t>المحور الثالث: تشريعات إدارة الخزينة العمومية في الجزائر</a:t>
            </a:r>
            <a:endParaRPr lang="fr-FR" sz="2000" b="1" dirty="0">
              <a:solidFill>
                <a:schemeClr val="dk1"/>
              </a:solidFill>
            </a:endParaRPr>
          </a:p>
        </p:txBody>
      </p:sp>
      <p:sp>
        <p:nvSpPr>
          <p:cNvPr id="13" name="Rectangle 12"/>
          <p:cNvSpPr/>
          <p:nvPr/>
        </p:nvSpPr>
        <p:spPr>
          <a:xfrm>
            <a:off x="272375" y="1133093"/>
            <a:ext cx="7694578" cy="400110"/>
          </a:xfrm>
          <a:prstGeom prst="rect">
            <a:avLst/>
          </a:prstGeom>
        </p:spPr>
        <p:txBody>
          <a:bodyPr wrap="square">
            <a:spAutoFit/>
          </a:bodyPr>
          <a:lstStyle/>
          <a:p>
            <a:pPr algn="just" rtl="1"/>
            <a:r>
              <a:rPr lang="ar-DZ" sz="2000" dirty="0" smtClean="0">
                <a:solidFill>
                  <a:schemeClr val="dk1"/>
                </a:solidFill>
                <a:latin typeface="+mn-lt"/>
                <a:ea typeface="+mn-ea"/>
                <a:cs typeface="+mn-cs"/>
              </a:rPr>
              <a:t>عند الانتهاء من مضمون هذا المحور، يجب أن يكون الطالب قد تمكن من بلوغ الأهداف التالية:</a:t>
            </a:r>
            <a:endParaRPr lang="fr-FR" sz="2000" dirty="0" smtClean="0">
              <a:solidFill>
                <a:schemeClr val="dk1"/>
              </a:solidFill>
              <a:latin typeface="+mn-lt"/>
              <a:ea typeface="+mn-ea"/>
              <a:cs typeface="+mn-cs"/>
            </a:endParaRPr>
          </a:p>
        </p:txBody>
      </p:sp>
      <p:pic>
        <p:nvPicPr>
          <p:cNvPr id="14" name="Picture 3"/>
          <p:cNvPicPr>
            <a:picLocks noChangeAspect="1" noChangeArrowheads="1"/>
          </p:cNvPicPr>
          <p:nvPr/>
        </p:nvPicPr>
        <p:blipFill>
          <a:blip r:embed="rId3"/>
          <a:srcRect/>
          <a:stretch>
            <a:fillRect/>
          </a:stretch>
        </p:blipFill>
        <p:spPr bwMode="auto">
          <a:xfrm>
            <a:off x="8000633" y="797668"/>
            <a:ext cx="1075271" cy="836579"/>
          </a:xfrm>
          <a:prstGeom prst="rect">
            <a:avLst/>
          </a:prstGeom>
          <a:noFill/>
          <a:ln w="9525">
            <a:noFill/>
            <a:miter lim="800000"/>
            <a:headEnd/>
            <a:tailEnd/>
          </a:ln>
          <a:effectLst/>
        </p:spPr>
      </p:pic>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5" name="Rectangle 4"/>
          <p:cNvSpPr/>
          <p:nvPr/>
        </p:nvSpPr>
        <p:spPr>
          <a:xfrm>
            <a:off x="7718378" y="267341"/>
            <a:ext cx="1271502" cy="369332"/>
          </a:xfrm>
          <a:prstGeom prst="rect">
            <a:avLst/>
          </a:prstGeom>
        </p:spPr>
        <p:txBody>
          <a:bodyPr wrap="none">
            <a:spAutoFit/>
          </a:bodyPr>
          <a:lstStyle/>
          <a:p>
            <a:pPr lvl="0" algn="r"/>
            <a:r>
              <a:rPr lang="ar-DZ" sz="1800" b="1" dirty="0" smtClean="0"/>
              <a:t>محتوى الدرس</a:t>
            </a:r>
            <a:endParaRPr lang="fr-FR" sz="1800" dirty="0"/>
          </a:p>
        </p:txBody>
      </p:sp>
      <p:cxnSp>
        <p:nvCxnSpPr>
          <p:cNvPr id="7" name="Connecteur droit 6"/>
          <p:cNvCxnSpPr/>
          <p:nvPr/>
        </p:nvCxnSpPr>
        <p:spPr>
          <a:xfrm>
            <a:off x="7625017" y="0"/>
            <a:ext cx="0" cy="764728"/>
          </a:xfrm>
          <a:prstGeom prst="line">
            <a:avLst/>
          </a:prstGeom>
        </p:spPr>
        <p:style>
          <a:lnRef idx="2">
            <a:schemeClr val="accent2"/>
          </a:lnRef>
          <a:fillRef idx="0">
            <a:schemeClr val="accent2"/>
          </a:fillRef>
          <a:effectRef idx="1">
            <a:schemeClr val="accent2"/>
          </a:effectRef>
          <a:fontRef idx="minor">
            <a:schemeClr val="tx1"/>
          </a:fontRef>
        </p:style>
      </p:cxnSp>
      <p:sp>
        <p:nvSpPr>
          <p:cNvPr id="13" name="Organigramme : Processus 12"/>
          <p:cNvSpPr/>
          <p:nvPr/>
        </p:nvSpPr>
        <p:spPr>
          <a:xfrm>
            <a:off x="2023353" y="232353"/>
            <a:ext cx="5223754"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smtClean="0">
                <a:solidFill>
                  <a:schemeClr val="dk1"/>
                </a:solidFill>
              </a:rPr>
              <a:t>المحور الثالث: تشريعات إدارة الخزينة العمومية في الجزائر</a:t>
            </a:r>
            <a:endParaRPr lang="fr-FR" sz="1800" b="1" dirty="0">
              <a:solidFill>
                <a:schemeClr val="dk1"/>
              </a:solidFill>
            </a:endParaRPr>
          </a:p>
        </p:txBody>
      </p:sp>
      <p:sp>
        <p:nvSpPr>
          <p:cNvPr id="14" name="Flèche vers le bas 13"/>
          <p:cNvSpPr/>
          <p:nvPr/>
        </p:nvSpPr>
        <p:spPr>
          <a:xfrm>
            <a:off x="7060064" y="1474806"/>
            <a:ext cx="498327" cy="103493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604243" y="2793251"/>
            <a:ext cx="3304902" cy="533609"/>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مفاهيم عامة حول الخزينة العمومية</a:t>
            </a:r>
            <a:endParaRPr lang="fr-FR" sz="1600" b="1" dirty="0">
              <a:solidFill>
                <a:schemeClr val="tx1"/>
              </a:solidFill>
            </a:endParaRPr>
          </a:p>
        </p:txBody>
      </p:sp>
      <p:sp>
        <p:nvSpPr>
          <p:cNvPr id="16" name="Flèche vers le bas 15"/>
          <p:cNvSpPr/>
          <p:nvPr/>
        </p:nvSpPr>
        <p:spPr>
          <a:xfrm>
            <a:off x="4348263" y="1274323"/>
            <a:ext cx="538061" cy="241246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2638425" y="3958955"/>
            <a:ext cx="4191000" cy="496110"/>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مراحل تطور الخزينة العمومية في الجزائر</a:t>
            </a:r>
            <a:endParaRPr lang="fr-FR" sz="1600" b="1" dirty="0">
              <a:solidFill>
                <a:schemeClr val="tx1"/>
              </a:solidFill>
            </a:endParaRPr>
          </a:p>
        </p:txBody>
      </p:sp>
      <p:sp>
        <p:nvSpPr>
          <p:cNvPr id="18" name="Flèche vers le bas 17"/>
          <p:cNvSpPr/>
          <p:nvPr/>
        </p:nvSpPr>
        <p:spPr>
          <a:xfrm>
            <a:off x="1361872" y="1536969"/>
            <a:ext cx="491015" cy="1108953"/>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75006" y="2902639"/>
            <a:ext cx="3225419" cy="550679"/>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تشريعات إدارة الخزينة العمومية في الجزائر</a:t>
            </a:r>
            <a:endParaRPr lang="fr-FR" sz="1600" dirty="0">
              <a:solidFill>
                <a:schemeClr val="tx1"/>
              </a:solidFill>
            </a:endParaRPr>
          </a:p>
        </p:txBody>
      </p:sp>
    </p:spTree>
    <p:extLst>
      <p:ext uri="{BB962C8B-B14F-4D97-AF65-F5344CB8AC3E}">
        <p14:creationId xmlns:p14="http://schemas.microsoft.com/office/powerpoint/2010/main" val="4140643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27436" y="229567"/>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358746"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887161"/>
            <a:ext cx="8829675" cy="32932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600" b="1" dirty="0" smtClean="0"/>
              <a:t>تمهيد:</a:t>
            </a:r>
          </a:p>
          <a:p>
            <a:pPr algn="just" rtl="1"/>
            <a:r>
              <a:rPr lang="ar-DZ" sz="1600" dirty="0" smtClean="0"/>
              <a:t>يختلف تعريف الخزينة العمومية باختلاف الزاوية التي ينظر إليها، لذلك نجد كل من:</a:t>
            </a:r>
          </a:p>
          <a:p>
            <a:pPr algn="just" rtl="1"/>
            <a:r>
              <a:rPr lang="ar-DZ" sz="1600" b="1" dirty="0" smtClean="0">
                <a:solidFill>
                  <a:srgbClr val="00B050"/>
                </a:solidFill>
              </a:rPr>
              <a:t>- التعريف القانوني: </a:t>
            </a:r>
            <a:r>
              <a:rPr lang="ar-DZ" sz="1600" dirty="0" smtClean="0"/>
              <a:t>من الناحية القانونية فإن الخزينة العمومية هي مرفق عمومي وطني لا يتمتع بالشخصية المعنوية، مكلفة بتحقيق الفعل المالي والحركة المالية للدولة والهيئات العمومية الأخرى وذلك عن طريق تحصيل الإيرادات ودفع النفقات بالإضافة إلى عمليات الخزينة .</a:t>
            </a:r>
          </a:p>
          <a:p>
            <a:pPr algn="just" rtl="1"/>
            <a:endParaRPr lang="fr-FR" sz="1600" dirty="0" smtClean="0"/>
          </a:p>
          <a:p>
            <a:pPr algn="just" rtl="1"/>
            <a:r>
              <a:rPr lang="ar-DZ" sz="1600" b="1" dirty="0" smtClean="0">
                <a:solidFill>
                  <a:srgbClr val="00B050"/>
                </a:solidFill>
              </a:rPr>
              <a:t>- التعريف الاقتصادي: </a:t>
            </a:r>
            <a:r>
              <a:rPr lang="ar-DZ" sz="1600" dirty="0" smtClean="0"/>
              <a:t>من الناحية الاقتصادية فإن الخزينة العمومية هي العون الرئيسي للحفاظ على التوازن المالي للدولة ومن ثم التوازنات العامة المسطرة في مخططات التنمية الاقتصادية والاجتماعية السنوية والمتعددة السنوات، وهذا من خلال تحصيل </a:t>
            </a:r>
            <a:r>
              <a:rPr lang="ar-DZ" sz="1600" dirty="0"/>
              <a:t>الإيرادات وتنفيذ </a:t>
            </a:r>
            <a:r>
              <a:rPr lang="ar-DZ" sz="1600" dirty="0" smtClean="0"/>
              <a:t>المدفوعات ذات الطابع العمومي حسب </a:t>
            </a:r>
            <a:r>
              <a:rPr lang="ar-DZ" sz="1600" dirty="0" err="1" smtClean="0"/>
              <a:t>مبالغها</a:t>
            </a:r>
            <a:r>
              <a:rPr lang="ar-DZ" sz="1600" dirty="0" smtClean="0"/>
              <a:t> وتخصيصها.</a:t>
            </a:r>
          </a:p>
          <a:p>
            <a:pPr algn="just" rtl="1"/>
            <a:endParaRPr lang="fr-FR" sz="1600" dirty="0" smtClean="0"/>
          </a:p>
          <a:p>
            <a:pPr algn="just" rtl="1"/>
            <a:r>
              <a:rPr lang="ar-DZ" sz="1600" b="1" dirty="0" smtClean="0">
                <a:solidFill>
                  <a:srgbClr val="00B050"/>
                </a:solidFill>
              </a:rPr>
              <a:t>- التعريف الإداري: </a:t>
            </a:r>
            <a:r>
              <a:rPr lang="ar-DZ" sz="1600" dirty="0" smtClean="0"/>
              <a:t>من وجهة نظر إدارية الخزينة العمومية هي مجموع المصالح المالية التابعة للدولة والخاضعة لسلطة وزير المالية، هذه المصالح موزعة على إقليم الدولة وفق نمط هرمي (تسلسل سلمي) تربطها من الناحية المالية وحدة الصندوق ومن الناحية الإدارية سلطة وزير المالية بحث أن المشرع منح لكل مصلحة اختصاصها النوعي والمحلي.</a:t>
            </a:r>
          </a:p>
        </p:txBody>
      </p:sp>
      <p:sp>
        <p:nvSpPr>
          <p:cNvPr id="5" name="Rectangle 4"/>
          <p:cNvSpPr/>
          <p:nvPr/>
        </p:nvSpPr>
        <p:spPr>
          <a:xfrm>
            <a:off x="2760448" y="171620"/>
            <a:ext cx="3470370" cy="405833"/>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الخزينة العمومية:</a:t>
            </a:r>
            <a:endParaRPr lang="fr-FR" sz="1600" b="1" dirty="0">
              <a:solidFill>
                <a:schemeClr val="tx1"/>
              </a:solidFill>
            </a:endParaRPr>
          </a:p>
        </p:txBody>
      </p:sp>
      <p:sp>
        <p:nvSpPr>
          <p:cNvPr id="7" name="Rectangle 6"/>
          <p:cNvSpPr/>
          <p:nvPr/>
        </p:nvSpPr>
        <p:spPr>
          <a:xfrm>
            <a:off x="6799635" y="238899"/>
            <a:ext cx="219196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1</a:t>
            </a:r>
            <a:r>
              <a:rPr lang="ar-SA" sz="1600" b="1" dirty="0" smtClean="0">
                <a:solidFill>
                  <a:srgbClr val="FF0000"/>
                </a:solidFill>
              </a:rPr>
              <a:t>-</a:t>
            </a:r>
            <a:r>
              <a:rPr lang="ar-DZ" sz="1600" b="1" dirty="0" smtClean="0">
                <a:solidFill>
                  <a:srgbClr val="FF0000"/>
                </a:solidFill>
              </a:rPr>
              <a:t> تعريف الخزينة العمومية</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301595"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4" y="633115"/>
            <a:ext cx="8829675"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500" dirty="0" smtClean="0"/>
              <a:t>الخزينة العمومية الجزائرية هي مرفق عام يؤدي خدمة لا هي تجارية ولا هي صناعية، انفصلت عن الخزينة الفرنسية بعد الاستقلال وبالضبط في 29 - 08 - 1962 وهي تقوم بكل العمليات المالية المتعلقة بالدولة والجماعات المحلية والمؤسسات العمومية ذات الطابع الإداري، أما اصطلاحا يقصد بها الحسابات التي تسجل إيرادات الدولة كالضرائب ومصروفاتها كالرواتب وغيرها وبالتالي هي مكلفة بتسيير مالية الدولة ويطلق الاسم أيضا على الجهة المكلفة بمسك تلك الحسابات الخزينة إذا هي الهوية المالية للدولة.</a:t>
            </a:r>
          </a:p>
          <a:p>
            <a:pPr algn="just" rtl="1"/>
            <a:r>
              <a:rPr lang="ar-DZ" sz="1500" dirty="0" smtClean="0"/>
              <a:t>ومنه يمكن أن نستنتج عدة </a:t>
            </a:r>
            <a:r>
              <a:rPr lang="ar-DZ" sz="1500" b="1" dirty="0" smtClean="0">
                <a:solidFill>
                  <a:srgbClr val="00B050"/>
                </a:solidFill>
              </a:rPr>
              <a:t>خصائص للخزينة </a:t>
            </a:r>
            <a:r>
              <a:rPr lang="ar-DZ" sz="1500" dirty="0" smtClean="0"/>
              <a:t>وهي:</a:t>
            </a:r>
            <a:endParaRPr lang="fr-FR" sz="1500" dirty="0" smtClean="0"/>
          </a:p>
          <a:p>
            <a:pPr algn="just" rtl="1"/>
            <a:r>
              <a:rPr lang="ar-DZ" sz="1500" dirty="0" smtClean="0"/>
              <a:t>- هي منشأة عامة مكلفة بتسيير مي ا زنية الدولة؛</a:t>
            </a:r>
          </a:p>
          <a:p>
            <a:pPr algn="just" rtl="1"/>
            <a:r>
              <a:rPr lang="fr-FR" sz="1500" dirty="0" smtClean="0"/>
              <a:t>-</a:t>
            </a:r>
            <a:r>
              <a:rPr lang="ar-DZ" sz="1500" dirty="0" smtClean="0"/>
              <a:t> هي مصلحة تابعة للدولة ليس لها شخصية معنوية؛</a:t>
            </a:r>
          </a:p>
          <a:p>
            <a:pPr algn="just" rtl="1"/>
            <a:r>
              <a:rPr lang="ar-DZ" sz="1500" dirty="0" smtClean="0"/>
              <a:t>- تقوم بالتشخيص المالي للدولة؛</a:t>
            </a:r>
          </a:p>
          <a:p>
            <a:pPr algn="just" rtl="1"/>
            <a:r>
              <a:rPr lang="fr-FR" sz="1500" dirty="0" smtClean="0"/>
              <a:t>-</a:t>
            </a:r>
            <a:r>
              <a:rPr lang="ar-DZ" sz="1500" dirty="0" smtClean="0"/>
              <a:t> تنفيذ المالية المصادق عليها من طرف الدولة وليس لها استقلال مالي؛</a:t>
            </a:r>
          </a:p>
          <a:p>
            <a:pPr algn="just" rtl="1"/>
            <a:r>
              <a:rPr lang="fr-FR" sz="1500" dirty="0" smtClean="0"/>
              <a:t>-</a:t>
            </a:r>
            <a:r>
              <a:rPr lang="ar-DZ" sz="1500" dirty="0" smtClean="0"/>
              <a:t>هي شخص اداري؛</a:t>
            </a:r>
          </a:p>
          <a:p>
            <a:pPr algn="just" rtl="1"/>
            <a:r>
              <a:rPr lang="ar-DZ" sz="1500" dirty="0" smtClean="0"/>
              <a:t>تعتبر بمثابة بنك صغير من حيث احتفاظها بأموال سائلة لدى خزائنها ويجب سلك حسابات خاصة بالعمليات التي تقوم بها .</a:t>
            </a:r>
          </a:p>
          <a:p>
            <a:pPr algn="just" rtl="1"/>
            <a:r>
              <a:rPr lang="ar-DZ" sz="1500" dirty="0" smtClean="0"/>
              <a:t>ومن هذا المنظور توجد خزينة مركزية وخزائن فرعية أو ولائية، حيث تنفرد الخزينة المركزية بميزة "وحدة" التي تعني اجبار كل الوحدات الحكومية التي تخضع لنظام " </a:t>
            </a:r>
            <a:r>
              <a:rPr lang="fr-FR" sz="1500" dirty="0" smtClean="0"/>
              <a:t>" Unité</a:t>
            </a:r>
            <a:r>
              <a:rPr lang="fr-FR" sz="1500" dirty="0"/>
              <a:t> </a:t>
            </a:r>
            <a:r>
              <a:rPr lang="fr-FR" sz="1500" dirty="0" smtClean="0"/>
              <a:t>de Caisse</a:t>
            </a:r>
            <a:r>
              <a:rPr lang="ar-DZ" sz="1500" dirty="0" smtClean="0"/>
              <a:t> </a:t>
            </a:r>
            <a:r>
              <a:rPr lang="fr-FR" sz="1500" dirty="0" smtClean="0"/>
              <a:t> </a:t>
            </a:r>
            <a:r>
              <a:rPr lang="ar-DZ" sz="1500" dirty="0" smtClean="0"/>
              <a:t>الصندوق المحاسبة العمومية بإيداع أموالها لدى الخزينة العمومية للدولة، وتسمح "وحدة الصندوق للخزينة" في مختلف الوحدات الحكومية بضمان الرقابة على كل الأموال العمومية وإدارتها على المستوى الوطني، فكما هو معلوم فإنه لا يوجد أي توافق بين دخول إيرادات الدولة، ففي بداية السنة تكون الضرائب غير محصلة</a:t>
            </a:r>
            <a:r>
              <a:rPr lang="fr-FR" sz="1500" dirty="0" smtClean="0"/>
              <a:t> </a:t>
            </a:r>
            <a:r>
              <a:rPr lang="ar-DZ" sz="1500" dirty="0" smtClean="0"/>
              <a:t>بعد والصناديق تكون تقريبا فارغة وبالمقابل فإن النفقات يستوجب الدفع ودون تأخير، يضاف إلى ذلك أن بعض صناديق المحاسبين العموميين في بعض الولايات قد تكون في حالة فائض وبالبعض الآخر قد يعاني عجزا وعليه يسمح مبدأ "وحدة الصندوق" بإمكانية قيام الخزينة بعمليات مقاصة بينها، بغرض ضمان أنه في كل لحظة يمكن للمحاسبين العموميين على امتداد التراب الوطني القيام بالتسديدات الواجبة اتجاه الأطراف الدائنة للدولة.</a:t>
            </a:r>
            <a:endParaRPr lang="fr-FR" sz="1500" dirty="0">
              <a:latin typeface="+mj-lt"/>
            </a:endParaRPr>
          </a:p>
        </p:txBody>
      </p:sp>
      <p:sp>
        <p:nvSpPr>
          <p:cNvPr id="5" name="Rectangle 4"/>
          <p:cNvSpPr/>
          <p:nvPr/>
        </p:nvSpPr>
        <p:spPr>
          <a:xfrm>
            <a:off x="2714625" y="154826"/>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الخزينة العمومية:</a:t>
            </a:r>
            <a:endParaRPr lang="fr-FR" sz="1600" b="1" dirty="0">
              <a:solidFill>
                <a:schemeClr val="tx1"/>
              </a:solidFill>
            </a:endParaRPr>
          </a:p>
        </p:txBody>
      </p:sp>
      <p:sp>
        <p:nvSpPr>
          <p:cNvPr id="10" name="Rectangle 9"/>
          <p:cNvSpPr/>
          <p:nvPr/>
        </p:nvSpPr>
        <p:spPr>
          <a:xfrm>
            <a:off x="6717428" y="166271"/>
            <a:ext cx="219196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1</a:t>
            </a:r>
            <a:r>
              <a:rPr lang="ar-SA" sz="1600" b="1" dirty="0" smtClean="0">
                <a:solidFill>
                  <a:srgbClr val="FF0000"/>
                </a:solidFill>
              </a:rPr>
              <a:t>-</a:t>
            </a:r>
            <a:r>
              <a:rPr lang="ar-DZ" sz="1600" b="1" dirty="0" smtClean="0">
                <a:solidFill>
                  <a:srgbClr val="FF0000"/>
                </a:solidFill>
              </a:rPr>
              <a:t> تعريف الخزينة العمومية</a:t>
            </a:r>
            <a:r>
              <a:rPr lang="ar-SA" sz="1600" b="1" dirty="0" smtClean="0">
                <a:solidFill>
                  <a:srgbClr val="FF0000"/>
                </a:solidFill>
              </a:rPr>
              <a:t>:</a:t>
            </a:r>
            <a:endParaRPr lang="fr-FR" sz="1600" dirty="0" smtClean="0">
              <a:solidFill>
                <a:srgbClr val="FF0000"/>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5977659" y="247651"/>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04572" y="819067"/>
            <a:ext cx="8829675"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sz="1800" dirty="0" smtClean="0"/>
              <a:t>هناك مصادر عديدة لتمويل الخزينة العمومية منها:</a:t>
            </a:r>
          </a:p>
          <a:p>
            <a:pPr algn="just" rtl="1"/>
            <a:r>
              <a:rPr lang="ar-DZ" sz="1800" b="1" dirty="0" smtClean="0">
                <a:solidFill>
                  <a:srgbClr val="00B050"/>
                </a:solidFill>
              </a:rPr>
              <a:t>أ. المصادر (الإيرادات) العادية:</a:t>
            </a:r>
          </a:p>
          <a:p>
            <a:pPr algn="just" rtl="1"/>
            <a:r>
              <a:rPr lang="ar-DZ" sz="1800" dirty="0" smtClean="0"/>
              <a:t>وهي الإيرادات العادية السنوية المنصوص عليها في قانون المالية، وتشمل:</a:t>
            </a:r>
          </a:p>
          <a:p>
            <a:pPr marL="285750" indent="-285750" algn="just" rtl="1">
              <a:buFont typeface="Arial" panose="020B0604020202020204" pitchFamily="34" charset="0"/>
              <a:buChar char="•"/>
            </a:pPr>
            <a:r>
              <a:rPr lang="ar-DZ" sz="1800" b="1" dirty="0" smtClean="0"/>
              <a:t>الضرائب والرسوم: </a:t>
            </a:r>
            <a:r>
              <a:rPr lang="ar-DZ" sz="1800" dirty="0" smtClean="0"/>
              <a:t>وهي إيرادات التي تحصل عليها الدولة من الضرائب المفروضة على الأفراد بالإضافة إلى الرسوم وهي مبالغ المفروضة على الأفراد والشركات مقابل خدمات معينة </a:t>
            </a:r>
            <a:r>
              <a:rPr lang="ar-DZ" sz="1800" dirty="0" err="1" smtClean="0"/>
              <a:t>أومنفعة</a:t>
            </a:r>
            <a:r>
              <a:rPr lang="ar-DZ" sz="1800" dirty="0" smtClean="0"/>
              <a:t> معينة. </a:t>
            </a:r>
          </a:p>
          <a:p>
            <a:pPr marL="285750" indent="-285750" algn="just" rtl="1">
              <a:buFont typeface="Arial" panose="020B0604020202020204" pitchFamily="34" charset="0"/>
              <a:buChar char="•"/>
            </a:pPr>
            <a:r>
              <a:rPr lang="ar-DZ" sz="1800" b="1" dirty="0" smtClean="0">
                <a:solidFill>
                  <a:schemeClr val="tx1"/>
                </a:solidFill>
              </a:rPr>
              <a:t>الدومين العمومي: </a:t>
            </a:r>
            <a:r>
              <a:rPr lang="ar-DZ" sz="1800" dirty="0" smtClean="0">
                <a:solidFill>
                  <a:schemeClr val="tx1"/>
                </a:solidFill>
              </a:rPr>
              <a:t>هي عبارة عن الأموال المنقولة والعقارية التي تشكل ممتلكات الدولة والهيئات العمومية، تخصص للصالح العام.</a:t>
            </a:r>
          </a:p>
          <a:p>
            <a:pPr marL="285750" indent="-285750" algn="just" rtl="1">
              <a:buFont typeface="Arial" panose="020B0604020202020204" pitchFamily="34" charset="0"/>
              <a:buChar char="•"/>
            </a:pPr>
            <a:r>
              <a:rPr lang="ar-DZ" sz="1800" b="1" dirty="0" smtClean="0">
                <a:solidFill>
                  <a:srgbClr val="00B050"/>
                </a:solidFill>
              </a:rPr>
              <a:t>ب. المصادر (الإيرادات) الغير العادية:</a:t>
            </a:r>
          </a:p>
          <a:p>
            <a:pPr algn="just" rtl="1"/>
            <a:r>
              <a:rPr lang="ar-DZ" sz="1800" dirty="0" smtClean="0"/>
              <a:t>هي المبالغ المالية التي تظهر في موازنة الدولة بشكل غير منتظم وتتمثل في:</a:t>
            </a:r>
          </a:p>
          <a:p>
            <a:pPr marL="285750" indent="-285750" algn="just" rtl="1">
              <a:buFont typeface="Arial" panose="020B0604020202020204" pitchFamily="34" charset="0"/>
              <a:buChar char="•"/>
            </a:pPr>
            <a:r>
              <a:rPr lang="ar-DZ" sz="1800" b="1" dirty="0" smtClean="0"/>
              <a:t>القروض العامة: </a:t>
            </a:r>
            <a:r>
              <a:rPr lang="ar-DZ" sz="1800" dirty="0" smtClean="0"/>
              <a:t>وهي مبالغ مالية تحصل عليها الدولة عن طريق الأفراد والبنوك الداخلية والخارجية. </a:t>
            </a:r>
          </a:p>
          <a:p>
            <a:pPr marL="285750" indent="-285750" algn="just" rtl="1">
              <a:buFont typeface="Arial" panose="020B0604020202020204" pitchFamily="34" charset="0"/>
              <a:buChar char="•"/>
            </a:pPr>
            <a:r>
              <a:rPr lang="ar-DZ" sz="1800" b="1" dirty="0" smtClean="0"/>
              <a:t>الإعانات: </a:t>
            </a:r>
            <a:r>
              <a:rPr lang="ar-DZ" sz="1800" dirty="0" smtClean="0"/>
              <a:t>المساعدات التي تقدمها الدول الغنية للدول الفقيرة بسبب الكوارث الطبيعية والأزمات. </a:t>
            </a:r>
          </a:p>
          <a:p>
            <a:pPr marL="285750" indent="-285750" algn="just" rtl="1">
              <a:buFont typeface="Arial" panose="020B0604020202020204" pitchFamily="34" charset="0"/>
              <a:buChar char="•"/>
            </a:pPr>
            <a:r>
              <a:rPr lang="ar-DZ" sz="1800" b="1" dirty="0" err="1" smtClean="0"/>
              <a:t>الغرمات</a:t>
            </a:r>
            <a:r>
              <a:rPr lang="ar-DZ" sz="1800" b="1" dirty="0" smtClean="0"/>
              <a:t> الجزافية: </a:t>
            </a:r>
            <a:r>
              <a:rPr lang="ar-DZ" sz="1800" dirty="0" smtClean="0"/>
              <a:t>التي تفرضها السلطات العامة على المخالفين وتحصل نقدا.</a:t>
            </a:r>
            <a:endParaRPr lang="fr-FR" sz="1800" dirty="0">
              <a:latin typeface="+mj-lt"/>
            </a:endParaRPr>
          </a:p>
        </p:txBody>
      </p:sp>
      <p:sp>
        <p:nvSpPr>
          <p:cNvPr id="5" name="Rectangle 4"/>
          <p:cNvSpPr/>
          <p:nvPr/>
        </p:nvSpPr>
        <p:spPr>
          <a:xfrm>
            <a:off x="2627076" y="129227"/>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مفاهيم عامة حول الخزينة العمومية:</a:t>
            </a:r>
            <a:endParaRPr lang="fr-FR" sz="1600" b="1" dirty="0">
              <a:solidFill>
                <a:schemeClr val="tx1"/>
              </a:solidFill>
            </a:endParaRPr>
          </a:p>
        </p:txBody>
      </p:sp>
      <p:sp>
        <p:nvSpPr>
          <p:cNvPr id="7" name="Rectangle 6"/>
          <p:cNvSpPr/>
          <p:nvPr/>
        </p:nvSpPr>
        <p:spPr>
          <a:xfrm>
            <a:off x="6353175" y="160548"/>
            <a:ext cx="263842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2- مصادر </a:t>
            </a:r>
            <a:r>
              <a:rPr lang="ar-DZ" sz="1600" b="1" dirty="0">
                <a:solidFill>
                  <a:srgbClr val="FF0000"/>
                </a:solidFill>
              </a:rPr>
              <a:t>تمويل الخزينة العمومية :</a:t>
            </a:r>
            <a:endParaRPr lang="fr-FR" sz="1600" dirty="0" smtClean="0">
              <a:solidFill>
                <a:srgbClr val="FF0000"/>
              </a:solidFill>
            </a:endParaRPr>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61925" y="595639"/>
            <a:ext cx="8829675"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r>
              <a:rPr lang="ar-DZ" dirty="0" smtClean="0"/>
              <a:t>عرفت الخزينة العمومية أربع مراحل تمثلت فيما يلي:</a:t>
            </a:r>
          </a:p>
          <a:p>
            <a:pPr marL="285750" indent="-285750" algn="just" rtl="1">
              <a:buClr>
                <a:srgbClr val="0070C0"/>
              </a:buClr>
              <a:buFont typeface="Wingdings" panose="05000000000000000000" pitchFamily="2" charset="2"/>
              <a:buChar char="q"/>
            </a:pPr>
            <a:r>
              <a:rPr lang="ar-DZ" b="1" dirty="0" smtClean="0">
                <a:solidFill>
                  <a:srgbClr val="0070C0"/>
                </a:solidFill>
              </a:rPr>
              <a:t>الخزينة صندوق ودائع (1962 - 1966):</a:t>
            </a:r>
          </a:p>
          <a:p>
            <a:pPr algn="just" rtl="1"/>
            <a:r>
              <a:rPr lang="ar-DZ" dirty="0" smtClean="0"/>
              <a:t>حيث عرفت هذه المرحلة نظاما موسعا وشاملا، فقد شملت معظم الوكلاء الاقتصاديين الماليين وغير الماليين، باستثناء البنوك الخاصة الأجنبية وكل التعاونيات العامة.</a:t>
            </a:r>
          </a:p>
          <a:p>
            <a:pPr marL="285750" indent="-285750" algn="just" rtl="1">
              <a:buClr>
                <a:srgbClr val="0070C0"/>
              </a:buClr>
              <a:buFont typeface="Wingdings" panose="05000000000000000000" pitchFamily="2" charset="2"/>
              <a:buChar char="q"/>
            </a:pPr>
            <a:r>
              <a:rPr lang="ar-DZ" b="1" dirty="0" smtClean="0">
                <a:solidFill>
                  <a:srgbClr val="0070C0"/>
                </a:solidFill>
              </a:rPr>
              <a:t>مرحلة تكوين النظام المصرفي الجزائري وتحفيف الضغط المالي عليها (1966 - 1970):</a:t>
            </a:r>
          </a:p>
          <a:p>
            <a:pPr algn="just" rtl="1"/>
            <a:r>
              <a:rPr lang="ar-DZ" dirty="0" smtClean="0"/>
              <a:t>تزامنت هذه المرحلة مع ظهور أول بنك وطني، وهو البنك الوطني الجزائري (</a:t>
            </a:r>
            <a:r>
              <a:rPr lang="fr-FR" dirty="0" smtClean="0"/>
              <a:t>BNA</a:t>
            </a:r>
            <a:r>
              <a:rPr lang="ar-DZ" dirty="0" smtClean="0"/>
              <a:t>) وذلك في 8 جوان 1966، حيث قامت هذه المؤسسة المالية الجديدة بالعديد من العمليات المالية، مما أدى إلى تقليص عمل الخزينة العمومية لأنها كانت تعتبر بمثابة بنكا وطنيا، وجب عليها توفير التمويل لعدة قطاعات مختلفة، منها الزراعي والصناعي والتجاري، التي كانت تعتمد قبل ظهور هذا البنك على قروض الخزينة العمومية وبشكل كبير.</a:t>
            </a:r>
          </a:p>
          <a:p>
            <a:pPr algn="just" rtl="1"/>
            <a:r>
              <a:rPr lang="ar-DZ" b="1" dirty="0" smtClean="0">
                <a:solidFill>
                  <a:srgbClr val="0070C0"/>
                </a:solidFill>
              </a:rPr>
              <a:t>مرحلة سيطرة الخزينة العمومية على الدائرتين البنكية </a:t>
            </a:r>
            <a:r>
              <a:rPr lang="ar-DZ" b="1" dirty="0" smtClean="0">
                <a:solidFill>
                  <a:srgbClr val="0070C0"/>
                </a:solidFill>
              </a:rPr>
              <a:t>والمالية(1971- 1987):</a:t>
            </a:r>
            <a:endParaRPr lang="ar-DZ" b="1" dirty="0" smtClean="0">
              <a:solidFill>
                <a:srgbClr val="0070C0"/>
              </a:solidFill>
            </a:endParaRPr>
          </a:p>
          <a:p>
            <a:pPr algn="just" rtl="1"/>
            <a:r>
              <a:rPr lang="ar-DZ" dirty="0" smtClean="0"/>
              <a:t>تميزت هذه المرحلة بتزامنها مع المخطط الرباعي الأول، الذي تضمن إصلاحات في تمويل الاستثمارات لسنة 1971، مع تكوين خاص لرأس مال بحوالي 25 مليار دينار جزائري، وأمام ضرورة تحدي التمويل النقدي أنشأت الخزينة العمومية نظام تداول الادخار، هذا النظام يسمح لها بتجميع مصادر</a:t>
            </a:r>
          </a:p>
          <a:p>
            <a:pPr algn="just" rtl="1"/>
            <a:r>
              <a:rPr lang="ar-DZ" dirty="0" smtClean="0"/>
              <a:t>مالية ضرورية لمراحل التراكم ومن جهة أخرى اعتمدت على نظام تداول الادخار للمؤسسات، مما سمح لها بتطبيق المبدأ الخاص بتحويل الاستثمارات المنتجة بمصادر طويلة الأجل، والهدف من ذلك تجنب الضغوطات التضخمية .</a:t>
            </a:r>
          </a:p>
          <a:p>
            <a:pPr algn="just" rtl="1"/>
            <a:r>
              <a:rPr lang="ar-DZ" dirty="0" smtClean="0"/>
              <a:t>هذه التحولات العميقة التي عرفتها الخزينة العمومية من نظام بسيط (جمع الودائع)، إلى نظام أكثر فعالية (تجميع وتداول الادخار).</a:t>
            </a:r>
            <a:endParaRPr lang="fr-FR" dirty="0">
              <a:latin typeface="+mj-lt"/>
            </a:endParaRPr>
          </a:p>
        </p:txBody>
      </p:sp>
      <p:sp>
        <p:nvSpPr>
          <p:cNvPr id="5" name="Rectangle 4"/>
          <p:cNvSpPr/>
          <p:nvPr/>
        </p:nvSpPr>
        <p:spPr>
          <a:xfrm>
            <a:off x="2714625" y="154826"/>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ثانيا- مراحل تطور الخزينة العمومية:</a:t>
            </a:r>
            <a:endParaRPr lang="fr-FR" sz="1800" b="1" dirty="0">
              <a:solidFill>
                <a:schemeClr val="tx1"/>
              </a:solidFill>
            </a:endParaRPr>
          </a:p>
        </p:txBody>
      </p:sp>
      <p:sp>
        <p:nvSpPr>
          <p:cNvPr id="8" name="Rectangle 7"/>
          <p:cNvSpPr/>
          <p:nvPr/>
        </p:nvSpPr>
        <p:spPr>
          <a:xfrm>
            <a:off x="6473733" y="171450"/>
            <a:ext cx="251786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1</a:t>
            </a:r>
            <a:r>
              <a:rPr lang="ar-SA" sz="1600" b="1" dirty="0" smtClean="0">
                <a:solidFill>
                  <a:srgbClr val="FF0000"/>
                </a:solidFill>
              </a:rPr>
              <a:t>-</a:t>
            </a:r>
            <a:r>
              <a:rPr lang="ar-DZ" sz="1600" b="1" dirty="0" smtClean="0">
                <a:solidFill>
                  <a:srgbClr val="FF0000"/>
                </a:solidFill>
              </a:rPr>
              <a:t> </a:t>
            </a:r>
            <a:r>
              <a:rPr lang="ar-DZ" sz="1600" b="1" dirty="0">
                <a:solidFill>
                  <a:srgbClr val="FF0000"/>
                </a:solidFill>
              </a:rPr>
              <a:t>مراحل تطور الخزينة </a:t>
            </a:r>
            <a:r>
              <a:rPr lang="ar-DZ" sz="1600" b="1" dirty="0" smtClean="0">
                <a:solidFill>
                  <a:srgbClr val="FF0000"/>
                </a:solidFill>
              </a:rPr>
              <a:t>العمومية:</a:t>
            </a:r>
            <a:endParaRPr lang="fr-FR" sz="1600" dirty="0" smtClean="0">
              <a:solidFill>
                <a:srgbClr val="FF0000"/>
              </a:solidFill>
            </a:endParaRPr>
          </a:p>
        </p:txBody>
      </p:sp>
    </p:spTree>
    <p:extLst>
      <p:ext uri="{BB962C8B-B14F-4D97-AF65-F5344CB8AC3E}">
        <p14:creationId xmlns:p14="http://schemas.microsoft.com/office/powerpoint/2010/main" val="678466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cxnSp>
        <p:nvCxnSpPr>
          <p:cNvPr id="6" name="Connecteur droit 5"/>
          <p:cNvCxnSpPr/>
          <p:nvPr/>
        </p:nvCxnSpPr>
        <p:spPr>
          <a:xfrm rot="16200000" flipH="1">
            <a:off x="6057900" y="247650"/>
            <a:ext cx="495303" cy="2"/>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187663" y="962144"/>
            <a:ext cx="8829675"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rtl="1">
              <a:buClr>
                <a:srgbClr val="0070C0"/>
              </a:buClr>
              <a:buFont typeface="Wingdings" panose="05000000000000000000" pitchFamily="2" charset="2"/>
              <a:buChar char="q"/>
            </a:pPr>
            <a:r>
              <a:rPr lang="ar-DZ" sz="1600" b="1" dirty="0" smtClean="0">
                <a:solidFill>
                  <a:srgbClr val="0070C0"/>
                </a:solidFill>
              </a:rPr>
              <a:t>مرحلة انفصال دائرة الخزينة العمومية عن الدائرة البنكية ( 1987 -إلى يومنا هذا):</a:t>
            </a:r>
          </a:p>
          <a:p>
            <a:pPr algn="just" rtl="1"/>
            <a:r>
              <a:rPr lang="ar-DZ" sz="1600" dirty="0" smtClean="0"/>
              <a:t>في هذه المرحلة أصبحت الخزينة العمومية نظاما قائما بذاته، تحكمها قوانين ومراسيم خاصة بها، وتعتبر كهيئة مالية لتحصيل الإيرادات وتغطية النفقات، وجاء هذا الانفصال جراء ما شهدته الجزائر من تدني في قيمة المحروقات في ثمانينات القرن الماضي، وكذلك تدني القدرة الشرائية للمواطن، بالإضافة إلى تدني قيمة الدينار الجزائري كل هذه الأحداث وغيرها سارعت بالدولة الجزائرية إلى إحداث إصلاحات اقتصادية وسياسية بدأتها بإصدار قانون رقم 84 - 17 المؤرخ في 07 </a:t>
            </a:r>
            <a:r>
              <a:rPr lang="ar-DZ" sz="1600" dirty="0" err="1" smtClean="0"/>
              <a:t>جويلية</a:t>
            </a:r>
            <a:r>
              <a:rPr lang="ar-DZ" sz="1600" dirty="0" smtClean="0"/>
              <a:t> 1984، المتعلق بقوانين المالية مرورا بأحداث 05 أكتوبر 1988 إلى صدور دستور 1989، ذو التوجه الليبرالي الذي مهد للجزائر للدخول إلى اقتصاد السوق والتخلي عن النظام الاشتراكي دون الحياد عن دور الدولة المتدخلة.</a:t>
            </a:r>
            <a:endParaRPr lang="fr-FR" sz="1600" dirty="0">
              <a:latin typeface="+mj-lt"/>
            </a:endParaRPr>
          </a:p>
        </p:txBody>
      </p:sp>
      <p:sp>
        <p:nvSpPr>
          <p:cNvPr id="8" name="Rectangle 7"/>
          <p:cNvSpPr/>
          <p:nvPr/>
        </p:nvSpPr>
        <p:spPr>
          <a:xfrm>
            <a:off x="6473733" y="171450"/>
            <a:ext cx="251786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solidFill>
                  <a:srgbClr val="FF0000"/>
                </a:solidFill>
              </a:rPr>
              <a:t>1- </a:t>
            </a:r>
            <a:r>
              <a:rPr lang="ar-DZ" sz="1600" b="1" dirty="0">
                <a:solidFill>
                  <a:srgbClr val="FF0000"/>
                </a:solidFill>
              </a:rPr>
              <a:t>مراحل تطور الخزينة </a:t>
            </a:r>
            <a:r>
              <a:rPr lang="ar-DZ" sz="1600" b="1" dirty="0" smtClean="0">
                <a:solidFill>
                  <a:srgbClr val="FF0000"/>
                </a:solidFill>
              </a:rPr>
              <a:t>العمومية:</a:t>
            </a:r>
            <a:endParaRPr lang="fr-FR" sz="1600" dirty="0" smtClean="0">
              <a:solidFill>
                <a:srgbClr val="FF0000"/>
              </a:solidFill>
            </a:endParaRPr>
          </a:p>
        </p:txBody>
      </p:sp>
      <p:sp>
        <p:nvSpPr>
          <p:cNvPr id="7" name="Rectangle 6"/>
          <p:cNvSpPr/>
          <p:nvPr/>
        </p:nvSpPr>
        <p:spPr>
          <a:xfrm>
            <a:off x="2714625" y="154826"/>
            <a:ext cx="3470370" cy="349999"/>
          </a:xfrm>
          <a:prstGeom prst="rect">
            <a:avLst/>
          </a:prstGeom>
          <a:solidFill>
            <a:srgbClr val="92D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800" b="1" dirty="0" smtClean="0">
                <a:solidFill>
                  <a:schemeClr val="tx1"/>
                </a:solidFill>
              </a:rPr>
              <a:t>ثانيا- مراحل تطور الخزينة العمومية:</a:t>
            </a:r>
            <a:endParaRPr lang="fr-FR" sz="1800" b="1" dirty="0">
              <a:solidFill>
                <a:schemeClr val="tx1"/>
              </a:solidFill>
            </a:endParaRPr>
          </a:p>
        </p:txBody>
      </p:sp>
    </p:spTree>
    <p:extLst>
      <p:ext uri="{BB962C8B-B14F-4D97-AF65-F5344CB8AC3E}">
        <p14:creationId xmlns:p14="http://schemas.microsoft.com/office/powerpoint/2010/main" val="3811338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8" grpId="0" animBg="1"/>
      <p:bldP spid="7" grpId="0"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4019</TotalTime>
  <Words>2252</Words>
  <Application>Microsoft Office PowerPoint</Application>
  <PresentationFormat>Affichage à l'écran (16:9)</PresentationFormat>
  <Paragraphs>114</Paragraphs>
  <Slides>15</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Agency FB</vt:lpstr>
      <vt:lpstr>Calibri</vt:lpstr>
      <vt:lpstr>Times New Roman</vt:lpstr>
      <vt:lpstr>Wingdings</vt:lpstr>
      <vt:lpstr>Barlow Condensed SemiBold</vt:lpstr>
      <vt:lpstr>Amatic SC</vt:lpstr>
      <vt:lpstr>Arial</vt:lpstr>
      <vt:lpstr>Arvo</vt:lpstr>
      <vt:lpstr>Andalus</vt:lpstr>
      <vt:lpstr>Adnane</vt:lpstr>
      <vt:lpstr>Présentation PowerPoint</vt:lpstr>
      <vt:lpstr>   جامعة باجي مختار - عنابة – كلية العلوم الاقتصادية والتجارية وعلوم التسيير قسم العلوم المالية   مقياس: التشريعات المالية والبنكية في الجزائر عنوان المحاضرة: تشريعات إدارة الخزينة العمومية في الجزائر موجه لطلبة السنة أولى ماستر تخصص: مالية المؤسسة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189</cp:revision>
  <dcterms:modified xsi:type="dcterms:W3CDTF">2025-04-27T22:17:11Z</dcterms:modified>
</cp:coreProperties>
</file>