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0" r:id="rId3"/>
    <p:sldId id="391" r:id="rId4"/>
    <p:sldId id="383" r:id="rId5"/>
    <p:sldId id="380" r:id="rId6"/>
    <p:sldId id="384" r:id="rId7"/>
    <p:sldId id="385" r:id="rId8"/>
    <p:sldId id="386" r:id="rId9"/>
    <p:sldId id="390" r:id="rId10"/>
    <p:sldId id="388" r:id="rId11"/>
    <p:sldId id="389" r:id="rId12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45267"/>
    <a:srgbClr val="FFFFFF"/>
    <a:srgbClr val="333333"/>
    <a:srgbClr val="93D393"/>
    <a:srgbClr val="FAA712"/>
    <a:srgbClr val="5FC3D7"/>
    <a:srgbClr val="E9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1828800" y="5835650"/>
            <a:ext cx="58674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1163"/>
            <a:ext cx="9167813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295400"/>
            <a:ext cx="63246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2743200"/>
            <a:ext cx="64008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4265613" y="6156325"/>
            <a:ext cx="1303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200" b="0"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362200" y="6477000"/>
            <a:ext cx="1447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391400" y="6477000"/>
            <a:ext cx="16002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638800" y="6477000"/>
            <a:ext cx="1524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3581400"/>
            <a:ext cx="129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76200" y="2667000"/>
            <a:ext cx="73152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0913" y="1093788"/>
            <a:ext cx="1009650" cy="200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338"/>
            <a:ext cx="20574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338"/>
            <a:ext cx="60198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fld id="{017B6277-1FB5-475F-AF6C-C0C546244476}" type="slidenum">
              <a:rPr lang="en-US" altLang="zh-CN"/>
              <a:pPr/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25400" y="1062038"/>
            <a:ext cx="7313613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6033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5791200" cy="1371600"/>
          </a:xfrm>
        </p:spPr>
        <p:txBody>
          <a:bodyPr/>
          <a:lstStyle/>
          <a:p>
            <a:r>
              <a:rPr lang="en-US" altLang="zh-CN" b="0" dirty="0" smtClean="0">
                <a:ea typeface="宋体" charset="-122"/>
                <a:cs typeface="Arial" charset="0"/>
              </a:rPr>
              <a:t/>
            </a:r>
            <a:br>
              <a:rPr lang="en-US" altLang="zh-CN" b="0" dirty="0" smtClean="0">
                <a:ea typeface="宋体" charset="-122"/>
                <a:cs typeface="Arial" charset="0"/>
              </a:rPr>
            </a:br>
            <a:endParaRPr lang="en-US" altLang="zh-CN" dirty="0">
              <a:ea typeface="宋体" charset="-122"/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-636984" y="2132856"/>
            <a:ext cx="8593360" cy="1800200"/>
          </a:xfrm>
        </p:spPr>
        <p:txBody>
          <a:bodyPr/>
          <a:lstStyle/>
          <a:p>
            <a:pPr algn="ctr"/>
            <a:r>
              <a:rPr lang="ar-DZ" altLang="zh-CN" sz="4800" i="1" u="sng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مقياس:</a:t>
            </a:r>
            <a:endParaRPr lang="en-US" altLang="zh-CN" sz="4800" i="1" u="sng" dirty="0" smtClean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  <a:p>
            <a:pPr algn="ctr"/>
            <a:r>
              <a:rPr lang="ar-DZ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معايير المحاسبة الدولية </a:t>
            </a:r>
          </a:p>
          <a:p>
            <a:pPr algn="ctr"/>
            <a:r>
              <a:rPr lang="fr-FR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IAS / IFRS</a:t>
            </a:r>
            <a:endParaRPr lang="en-US" altLang="zh-CN" sz="4800" b="1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5" name="Rectangle 39"/>
          <p:cNvSpPr txBox="1">
            <a:spLocks noChangeArrowheads="1"/>
          </p:cNvSpPr>
          <p:nvPr/>
        </p:nvSpPr>
        <p:spPr bwMode="gray">
          <a:xfrm>
            <a:off x="251520" y="5229200"/>
            <a:ext cx="2123728" cy="121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الأستاذة:</a:t>
            </a:r>
          </a:p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بن قارة</a:t>
            </a:r>
            <a:endParaRPr lang="en-US" altLang="zh-CN" sz="3600" b="0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6" name="Rectangle 39"/>
          <p:cNvSpPr txBox="1">
            <a:spLocks noChangeArrowheads="1"/>
          </p:cNvSpPr>
          <p:nvPr/>
        </p:nvSpPr>
        <p:spPr bwMode="gray">
          <a:xfrm>
            <a:off x="755576" y="173995"/>
            <a:ext cx="7200800" cy="6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جامعة باجي مختار عنابة</a:t>
            </a:r>
          </a:p>
          <a:p>
            <a:pPr algn="ctr"/>
            <a:r>
              <a:rPr lang="ar-DZ" altLang="zh-CN" sz="32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قسم العلوم المالية</a:t>
            </a:r>
          </a:p>
          <a:p>
            <a:pPr algn="ctr"/>
            <a:endParaRPr lang="en-US" altLang="zh-CN" sz="3600" b="0" i="1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3" name="Vague 2"/>
          <p:cNvSpPr/>
          <p:nvPr/>
        </p:nvSpPr>
        <p:spPr bwMode="auto">
          <a:xfrm>
            <a:off x="2586501" y="332656"/>
            <a:ext cx="4081382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القائمة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الرابعة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قائمة تدفقات الخزينة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à coins arrondis 48"/>
          <p:cNvSpPr/>
          <p:nvPr/>
        </p:nvSpPr>
        <p:spPr bwMode="auto">
          <a:xfrm>
            <a:off x="3655084" y="1988840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3200" dirty="0" smtClean="0">
                <a:solidFill>
                  <a:srgbClr val="000000"/>
                </a:solidFill>
              </a:rPr>
              <a:t>IAS 7</a:t>
            </a:r>
          </a:p>
        </p:txBody>
      </p:sp>
    </p:spTree>
    <p:extLst>
      <p:ext uri="{BB962C8B-B14F-4D97-AF65-F5344CB8AC3E}">
        <p14:creationId xmlns:p14="http://schemas.microsoft.com/office/powerpoint/2010/main" val="24602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3" name="Vague 2"/>
          <p:cNvSpPr/>
          <p:nvPr/>
        </p:nvSpPr>
        <p:spPr bwMode="auto">
          <a:xfrm>
            <a:off x="2586501" y="49241"/>
            <a:ext cx="4081382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القائمة الخامسة : الإيضاحات (الملاحق)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558981" y="1774097"/>
            <a:ext cx="3328220" cy="446321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تعتبر الملاحق المرفقة بالقوائم المالية جزء لا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يتجزء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منها، حيث تتضمن هوامش  و ملاحظات و توضيحات لما تتضمنه القوائم  و التي تعتبر ضرورة لفهمها و توضيحها.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79512" y="1916832"/>
            <a:ext cx="5230947" cy="43204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أسس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القياس التي تم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إستخدامها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</a:p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السياسات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المحاسبية المستخدمة،</a:t>
            </a:r>
          </a:p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معلومات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إضافية لم يتم عرضها ضمن القوائم المالية السابقة الذكر،</a:t>
            </a:r>
          </a:p>
          <a:p>
            <a:pPr algn="just" rtl="1"/>
            <a:r>
              <a:rPr lang="ar-DZ" sz="2800" b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إفصاحات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أخرى مثل :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الإلتزامات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الطارئة، الأحداث اللاحقة للميزانية،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الإفصاحات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غير المالية مثل أهداف و سياسات إدارة المخاطر، مقر الشركة، بلد تأسيسها، وصف لعمليات المؤسسة       و أهدافها،......</a:t>
            </a:r>
          </a:p>
        </p:txBody>
      </p:sp>
      <p:sp>
        <p:nvSpPr>
          <p:cNvPr id="49" name="Rectangle à coins arrondis 48"/>
          <p:cNvSpPr/>
          <p:nvPr/>
        </p:nvSpPr>
        <p:spPr bwMode="auto">
          <a:xfrm>
            <a:off x="6372200" y="1101535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>
                <a:solidFill>
                  <a:srgbClr val="000000"/>
                </a:solidFill>
              </a:rPr>
              <a:t>ت</a:t>
            </a:r>
            <a:r>
              <a:rPr lang="ar-DZ" sz="3200" dirty="0" smtClean="0">
                <a:solidFill>
                  <a:srgbClr val="000000"/>
                </a:solidFill>
              </a:rPr>
              <a:t>عريفها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1907704" y="1047002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 smtClean="0">
                <a:solidFill>
                  <a:srgbClr val="000000"/>
                </a:solidFill>
              </a:rPr>
              <a:t>مكوناتها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22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4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الثاني :معيار المحاسبة الدولي 1 "عرض القوائم المالية"</a:t>
            </a:r>
          </a:p>
        </p:txBody>
      </p:sp>
    </p:spTree>
    <p:extLst>
      <p:ext uri="{BB962C8B-B14F-4D97-AF65-F5344CB8AC3E}">
        <p14:creationId xmlns:p14="http://schemas.microsoft.com/office/powerpoint/2010/main" val="1791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3" name="Vague 2"/>
          <p:cNvSpPr/>
          <p:nvPr/>
        </p:nvSpPr>
        <p:spPr bwMode="auto">
          <a:xfrm>
            <a:off x="1619672" y="49241"/>
            <a:ext cx="5048211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القائمة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الثانية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قائمة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الدخل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07504" y="1809488"/>
            <a:ext cx="5456757" cy="2203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هو </a:t>
            </a:r>
            <a:r>
              <a:rPr lang="ar-DZ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الزيادة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المنافع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الاقتصادية (زيادة ثروة الملاك)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أئناء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الفترة المحاسبية و التي تكون في شكل تدفقات داخلة أو زيادة في الأصول أو نقص في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الإلتزامات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مما يؤدي إلى زيادة حقوق الملكية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بإستثناء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مساهمات الملاك، و يطلق عليها كذلك الإيرادات (يشمل الدخل هنا المكاسب).</a:t>
            </a:r>
          </a:p>
        </p:txBody>
      </p:sp>
      <p:sp>
        <p:nvSpPr>
          <p:cNvPr id="29" name="Rectangle à coins arrondis 28"/>
          <p:cNvSpPr/>
          <p:nvPr/>
        </p:nvSpPr>
        <p:spPr bwMode="auto">
          <a:xfrm>
            <a:off x="3419872" y="1486065"/>
            <a:ext cx="2648717" cy="3673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الدخل (النواتج)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à coins arrondis 48"/>
          <p:cNvSpPr/>
          <p:nvPr/>
        </p:nvSpPr>
        <p:spPr bwMode="auto">
          <a:xfrm>
            <a:off x="6696236" y="929179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>
                <a:solidFill>
                  <a:srgbClr val="000000"/>
                </a:solidFill>
              </a:rPr>
              <a:t>ت</a:t>
            </a:r>
            <a:r>
              <a:rPr lang="ar-DZ" sz="3200" dirty="0" smtClean="0">
                <a:solidFill>
                  <a:srgbClr val="000000"/>
                </a:solidFill>
              </a:rPr>
              <a:t>عريفها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 bwMode="auto">
          <a:xfrm>
            <a:off x="3209256" y="934889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 smtClean="0">
                <a:solidFill>
                  <a:srgbClr val="000000"/>
                </a:solidFill>
              </a:rPr>
              <a:t>مكوناتها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7504" y="4569152"/>
            <a:ext cx="5528583" cy="2203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هي </a:t>
            </a:r>
            <a:r>
              <a:rPr lang="ar-DZ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النقص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المنافع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الإقتصادية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أثناء الفترة المحاسبية و التي تكون على شكل تدفقات خارجة أو نقص في الأصول أو زيادة في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الإلتزامات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الأمر الذي يؤدي إلى نقص حقوق الملكية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بإستثناء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ما يتعلق من هذه المنافع بالتوزيعات على الملاك، و تشمل المصروفات بذلك الخسائر.</a:t>
            </a: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3209256" y="4098023"/>
            <a:ext cx="3011139" cy="3673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المصروف (الأعباء)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72199" y="1486065"/>
            <a:ext cx="2664297" cy="511128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قائمة الدخل و حسابات النتائج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تعرض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نهاية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فترة معينة نتيجة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أعمال المؤسسة 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 </a:t>
            </a:r>
            <a:r>
              <a:rPr lang="ar-DZ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ربح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أو </a:t>
            </a:r>
            <a:r>
              <a:rPr lang="ar-DZ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خسارة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لها أهمية كبيرة بالنسبة للأطراف التي تعنى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بإتخاذ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القرارات المتعلقة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بالربحية و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الإستثمار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تعرض في قائمة واحدة و هي قائمة الدخل الشامل او في قائمتين (قائمة الدخل المنفصل معها قائمة الدخل الشامل الآخر)</a:t>
            </a:r>
            <a:endParaRPr lang="fr-FR" sz="23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8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49" grpId="0" animBg="1"/>
      <p:bldP spid="51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ague 2"/>
          <p:cNvSpPr/>
          <p:nvPr/>
        </p:nvSpPr>
        <p:spPr bwMode="auto">
          <a:xfrm>
            <a:off x="2586501" y="49241"/>
            <a:ext cx="4081382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قائمة الدخل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à coins arrondis 36"/>
          <p:cNvSpPr/>
          <p:nvPr/>
        </p:nvSpPr>
        <p:spPr bwMode="auto">
          <a:xfrm>
            <a:off x="7409953" y="910272"/>
            <a:ext cx="1583781" cy="3673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المكاسب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004048" y="1277590"/>
            <a:ext cx="3989686" cy="21707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تمثل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الزيادة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المنافع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الإقتصادية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للمؤسسة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بسبب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النشاطات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غير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العادية مثل المكاسب الناتجة عن بيع الأصول غير المتداولة.</a:t>
            </a: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3043411" y="901619"/>
            <a:ext cx="1583781" cy="3673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الخسائر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23528" y="1277590"/>
            <a:ext cx="4207896" cy="21707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 هي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النقص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 المنافع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الإقتصادية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للمؤسسة التي تنتج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عن النشاطات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الغير عادية مثل الخسائر الناتجة عن الكوارث الطبيعية كالزلازل.</a:t>
            </a: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6667884" y="3997786"/>
            <a:ext cx="2312858" cy="3673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مكونات الاعباء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991055" y="4365104"/>
            <a:ext cx="3989686" cy="21707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مواد أولية و بضاعة مستهلكة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أعباء المستخدمين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ضرائب و رسوم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مخصصات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الاهتلاكات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المؤونات</a:t>
            </a:r>
            <a:endParaRPr lang="ar-DZ" sz="24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/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2051720" y="3989133"/>
            <a:ext cx="2562479" cy="36731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مكونات النواتج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55575" y="4365104"/>
            <a:ext cx="3762855" cy="180338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رقم الاعمال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اعانات الاستغلال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انتاج مثبت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8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ague 2"/>
          <p:cNvSpPr/>
          <p:nvPr/>
        </p:nvSpPr>
        <p:spPr bwMode="auto">
          <a:xfrm>
            <a:off x="2364285" y="76303"/>
            <a:ext cx="4081382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طرق عرض قائمة الدخل</a:t>
            </a:r>
            <a:endParaRPr lang="fr-FR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à coins arrondis 36"/>
          <p:cNvSpPr/>
          <p:nvPr/>
        </p:nvSpPr>
        <p:spPr bwMode="auto">
          <a:xfrm>
            <a:off x="5586743" y="949684"/>
            <a:ext cx="3557257" cy="7114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تصنيف الأعباء حسب الطبيعة 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365371" y="1898947"/>
            <a:ext cx="1637137" cy="6491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</a:t>
            </a:r>
            <a:r>
              <a:rPr lang="ar-DZ" sz="20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العملياتية</a:t>
            </a: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(التشغيلية)</a:t>
            </a:r>
            <a:endParaRPr lang="ar-DZ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 bwMode="auto">
          <a:xfrm>
            <a:off x="290171" y="839384"/>
            <a:ext cx="3816424" cy="7788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تصنيف الأعباء حسب الوظيفة 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6296" y="2896928"/>
            <a:ext cx="1766212" cy="118014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ايرادات الأنشطة العادية</a:t>
            </a:r>
          </a:p>
          <a:p>
            <a:pPr marL="342900" indent="-342900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أعباء الأنشطة العادية</a:t>
            </a:r>
            <a:endParaRPr lang="ar-DZ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11110" y="1880639"/>
            <a:ext cx="1557509" cy="66741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المالية</a:t>
            </a:r>
            <a:endParaRPr lang="ar-DZ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 bwMode="auto">
          <a:xfrm flipH="1">
            <a:off x="6516216" y="1739905"/>
            <a:ext cx="288032" cy="157586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Connecteur droit avec flèche 5"/>
          <p:cNvCxnSpPr>
            <a:endCxn id="9" idx="0"/>
          </p:cNvCxnSpPr>
          <p:nvPr/>
        </p:nvCxnSpPr>
        <p:spPr bwMode="auto">
          <a:xfrm flipH="1">
            <a:off x="6289865" y="1644260"/>
            <a:ext cx="453032" cy="23637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 bwMode="auto">
          <a:xfrm>
            <a:off x="7707146" y="1663063"/>
            <a:ext cx="408723" cy="2344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 bwMode="auto">
          <a:xfrm>
            <a:off x="5302407" y="2923964"/>
            <a:ext cx="1766212" cy="1153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ايرادات مالية</a:t>
            </a:r>
          </a:p>
          <a:p>
            <a:pPr marL="342900" indent="-342900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أعباء مالية</a:t>
            </a:r>
            <a:endParaRPr lang="ar-DZ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lèche droite 12"/>
          <p:cNvSpPr/>
          <p:nvPr/>
        </p:nvSpPr>
        <p:spPr bwMode="auto">
          <a:xfrm rot="5400000">
            <a:off x="7884369" y="2548052"/>
            <a:ext cx="432048" cy="311607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lèche droite 19"/>
          <p:cNvSpPr/>
          <p:nvPr/>
        </p:nvSpPr>
        <p:spPr bwMode="auto">
          <a:xfrm rot="5400000">
            <a:off x="6073839" y="2525101"/>
            <a:ext cx="432048" cy="311607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70292" y="4686178"/>
            <a:ext cx="3523740" cy="4208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الاجمالية (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عملياتية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 مالية)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574254" y="6370082"/>
            <a:ext cx="1950074" cy="4208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الصافية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Flèche droite 24"/>
          <p:cNvSpPr/>
          <p:nvPr/>
        </p:nvSpPr>
        <p:spPr bwMode="auto">
          <a:xfrm rot="5400000">
            <a:off x="5781178" y="5538481"/>
            <a:ext cx="1253908" cy="409293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52529" y="5210139"/>
            <a:ext cx="2343554" cy="10146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indent="-168275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ضرائب مؤجلة أصل</a:t>
            </a:r>
          </a:p>
          <a:p>
            <a:pPr marL="174625" indent="-168275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الضرائب المستحقة</a:t>
            </a:r>
          </a:p>
          <a:p>
            <a:pPr marL="174625" indent="-168275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الضرائب المؤجلة خصم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205819" y="1743618"/>
            <a:ext cx="2096588" cy="38730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المؤسسات التجارية</a:t>
            </a:r>
            <a:endParaRPr lang="ar-DZ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987824" y="2236581"/>
            <a:ext cx="2259367" cy="244046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دورة الاستغلال:</a:t>
            </a:r>
            <a:endParaRPr lang="ar-D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أعباء الشراء و هامش الربح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الدورة التجارية:</a:t>
            </a:r>
          </a:p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الأعباء اللازمة لبيع البضاعة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الدورة الإدارية:</a:t>
            </a:r>
          </a:p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أعباء المقر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5890" y="1731866"/>
            <a:ext cx="2243564" cy="3418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المؤسسات الانتاجية</a:t>
            </a:r>
            <a:endParaRPr lang="ar-DZ" sz="20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Connecteur droit avec flèche 29"/>
          <p:cNvCxnSpPr/>
          <p:nvPr/>
        </p:nvCxnSpPr>
        <p:spPr bwMode="auto">
          <a:xfrm flipH="1">
            <a:off x="1243626" y="1973337"/>
            <a:ext cx="288032" cy="157586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Connecteur droit avec flèche 30"/>
          <p:cNvCxnSpPr/>
          <p:nvPr/>
        </p:nvCxnSpPr>
        <p:spPr bwMode="auto">
          <a:xfrm flipH="1">
            <a:off x="519396" y="1481844"/>
            <a:ext cx="453032" cy="23637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 bwMode="auto">
          <a:xfrm>
            <a:off x="3205819" y="1451961"/>
            <a:ext cx="408723" cy="2344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603260" y="4823049"/>
            <a:ext cx="3523740" cy="4208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العملياتية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Flèche droite 38"/>
          <p:cNvSpPr/>
          <p:nvPr/>
        </p:nvSpPr>
        <p:spPr bwMode="auto">
          <a:xfrm rot="5400000">
            <a:off x="1539047" y="5538480"/>
            <a:ext cx="1065975" cy="409293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365130" y="5298938"/>
            <a:ext cx="2259612" cy="108791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168275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المالية</a:t>
            </a:r>
          </a:p>
          <a:p>
            <a:pPr marL="342900" indent="-168275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الضرائب المستحقة</a:t>
            </a:r>
          </a:p>
          <a:p>
            <a:pPr marL="342900" indent="-168275" algn="just" rtl="1">
              <a:buFontTx/>
              <a:buChar char="-"/>
            </a:pP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الضرائب المؤجلة</a:t>
            </a:r>
          </a:p>
        </p:txBody>
      </p:sp>
      <p:sp>
        <p:nvSpPr>
          <p:cNvPr id="41" name="Accolade ouvrante 40"/>
          <p:cNvSpPr/>
          <p:nvPr/>
        </p:nvSpPr>
        <p:spPr bwMode="auto">
          <a:xfrm rot="16200000">
            <a:off x="6745905" y="2720614"/>
            <a:ext cx="564632" cy="3331622"/>
          </a:xfrm>
          <a:prstGeom prst="leftBrace">
            <a:avLst>
              <a:gd name="adj1" fmla="val 41427"/>
              <a:gd name="adj2" fmla="val 50732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69137" y="6291042"/>
            <a:ext cx="1950074" cy="4208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الصافية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Accolade ouvrante 44"/>
          <p:cNvSpPr/>
          <p:nvPr/>
        </p:nvSpPr>
        <p:spPr bwMode="auto">
          <a:xfrm rot="16200000">
            <a:off x="1968650" y="2945654"/>
            <a:ext cx="421253" cy="3278964"/>
          </a:xfrm>
          <a:prstGeom prst="leftBrace">
            <a:avLst>
              <a:gd name="adj1" fmla="val 41427"/>
              <a:gd name="adj2" fmla="val 50732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36601" y="2130923"/>
            <a:ext cx="2736004" cy="23986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دورة الاستغلال:</a:t>
            </a:r>
            <a:endParaRPr lang="ar-D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الأعباء اللازمة للإنتاج و هامش الربح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الدورة التجارية:</a:t>
            </a:r>
          </a:p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الأعباء اللازمة لبيع البضاعة</a:t>
            </a:r>
          </a:p>
          <a:p>
            <a:pPr algn="just" rtl="1"/>
            <a:r>
              <a:rPr lang="ar-DZ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المنتجات تامة الصنع</a:t>
            </a:r>
          </a:p>
          <a:p>
            <a:pPr marL="342900" indent="-342900" algn="just" rtl="1">
              <a:buFontTx/>
              <a:buChar char="-"/>
            </a:pPr>
            <a:r>
              <a:rPr lang="ar-DZ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الدورة الإدارية:</a:t>
            </a:r>
          </a:p>
          <a:p>
            <a:pPr algn="just" rtl="1"/>
            <a:r>
              <a:rPr lang="ar-DZ" sz="2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أعباء المقر</a:t>
            </a:r>
          </a:p>
        </p:txBody>
      </p:sp>
    </p:spTree>
    <p:extLst>
      <p:ext uri="{BB962C8B-B14F-4D97-AF65-F5344CB8AC3E}">
        <p14:creationId xmlns:p14="http://schemas.microsoft.com/office/powerpoint/2010/main" val="142424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7" grpId="0" animBg="1"/>
      <p:bldP spid="8" grpId="0" animBg="1"/>
      <p:bldP spid="9" grpId="0" animBg="1"/>
      <p:bldP spid="18" grpId="0" animBg="1"/>
      <p:bldP spid="13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6" grpId="0" animBg="1"/>
      <p:bldP spid="39" grpId="0" animBg="1"/>
      <p:bldP spid="40" grpId="0" animBg="1"/>
      <p:bldP spid="41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ague 4"/>
          <p:cNvSpPr/>
          <p:nvPr/>
        </p:nvSpPr>
        <p:spPr bwMode="auto">
          <a:xfrm>
            <a:off x="2586501" y="49241"/>
            <a:ext cx="4081382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قائمة الدخل الشامل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 bwMode="auto">
          <a:xfrm>
            <a:off x="5508104" y="692387"/>
            <a:ext cx="1368152" cy="50405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 bwMode="auto">
          <a:xfrm flipH="1">
            <a:off x="2872039" y="544500"/>
            <a:ext cx="720080" cy="79983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 bwMode="auto">
          <a:xfrm>
            <a:off x="6444208" y="1260735"/>
            <a:ext cx="2224597" cy="94569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النتيجة الصافية 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940152" y="2272255"/>
            <a:ext cx="3067744" cy="21707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يتم الحصول عليها من قائمة الدخل التي تعرض الأرباح و الخسائر التي تحققت فعلا و التي يمكن توزيعها للملاك (الأرباح)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à coins arrondis 13"/>
          <p:cNvSpPr/>
          <p:nvPr/>
        </p:nvSpPr>
        <p:spPr bwMode="auto">
          <a:xfrm>
            <a:off x="683568" y="1383224"/>
            <a:ext cx="3065619" cy="7496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الأرباح و الخسائر غير المحققة </a:t>
            </a:r>
            <a:endParaRPr lang="fr-FR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79512" y="2645841"/>
            <a:ext cx="4917185" cy="8976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الفروقات التنبئية مثل فروقات التقدير المتعلقة بمنح التقاعد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Plus 15"/>
          <p:cNvSpPr/>
          <p:nvPr/>
        </p:nvSpPr>
        <p:spPr bwMode="auto">
          <a:xfrm>
            <a:off x="4685291" y="1412776"/>
            <a:ext cx="822813" cy="720080"/>
          </a:xfrm>
          <a:prstGeom prst="mathPl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20818" y="3812238"/>
            <a:ext cx="4875879" cy="7361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الفروقات الترجمة الخاصة بالفروع من بلد أجنبي عن بلد الشركة الام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79512" y="4817146"/>
            <a:ext cx="4917185" cy="58097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عمليات التغطية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مثل مخاطر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تغير سعر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الصرف 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79512" y="5589240"/>
            <a:ext cx="4917185" cy="10825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الأصول المالية المتاحة للبيع التي يعاد تقييمها بالقيمة العادلة و يترتب الاعتراف بخسارة القيمة او زيادة القيمة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lèche vers le bas 19"/>
          <p:cNvSpPr/>
          <p:nvPr/>
        </p:nvSpPr>
        <p:spPr bwMode="auto">
          <a:xfrm>
            <a:off x="1966811" y="2083937"/>
            <a:ext cx="499131" cy="61082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19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 bwMode="auto">
          <a:xfrm>
            <a:off x="611560" y="116632"/>
            <a:ext cx="6552728" cy="540060"/>
          </a:xfrm>
          <a:prstGeom prst="wedgeRoundRectCallout">
            <a:avLst>
              <a:gd name="adj1" fmla="val -4945"/>
              <a:gd name="adj2" fmla="val 1032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مثال عن عرض قائمة الدخل (الأعباء حسب الطبيعة)</a:t>
            </a:r>
            <a:endParaRPr lang="fr-FR" sz="28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67069" y="1196752"/>
          <a:ext cx="7377814" cy="54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8707"/>
                <a:gridCol w="5489107"/>
              </a:tblGrid>
              <a:tr h="5400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10 000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- 2000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-500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-400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-3500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-1000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+ 300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- 200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- 1100</a:t>
                      </a:r>
                      <a:endParaRPr kumimoji="0" lang="ar-DZ" sz="2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=  2400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r" rtl="1"/>
                      <a:r>
                        <a:rPr lang="ar-DZ" sz="2600" dirty="0" smtClean="0">
                          <a:solidFill>
                            <a:srgbClr val="000000"/>
                          </a:solidFill>
                        </a:rPr>
                        <a:t>المبيعات</a:t>
                      </a:r>
                      <a:endParaRPr lang="fr-FR" sz="26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r" rtl="1"/>
                      <a:r>
                        <a:rPr lang="fr-FR" sz="2600" dirty="0" smtClean="0">
                          <a:solidFill>
                            <a:srgbClr val="000000"/>
                          </a:solidFill>
                        </a:rPr>
                        <a:t>  + </a:t>
                      </a:r>
                      <a:r>
                        <a:rPr lang="ar-DZ" sz="2600" dirty="0" smtClean="0">
                          <a:solidFill>
                            <a:srgbClr val="000000"/>
                          </a:solidFill>
                        </a:rPr>
                        <a:t>التغير في مخزون السلع التامة</a:t>
                      </a:r>
                      <a:endParaRPr lang="fr-FR" sz="26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r" rtl="1"/>
                      <a:r>
                        <a:rPr lang="fr-FR" sz="2600" dirty="0" smtClean="0">
                          <a:solidFill>
                            <a:srgbClr val="000000"/>
                          </a:solidFill>
                        </a:rPr>
                        <a:t>  + </a:t>
                      </a:r>
                      <a:r>
                        <a:rPr lang="ar-DZ" sz="2600" dirty="0" smtClean="0">
                          <a:solidFill>
                            <a:srgbClr val="000000"/>
                          </a:solidFill>
                        </a:rPr>
                        <a:t>مداخيل عن الإيجارات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r" rtl="1"/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المواد الاولية المستعملة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r" rtl="1"/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أعباء خارجية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ضرائب و رسوم 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مصاريف العمال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أقساط الإهتلاك و المؤونات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+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مداخيل أخرى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مصاريف مالية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ضريبة على أرباح الشركات</a:t>
                      </a:r>
                    </a:p>
                    <a:p>
                      <a:pPr marL="0" indent="0" algn="r">
                        <a:buFontTx/>
                        <a:buNone/>
                      </a:pP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600" b="1" baseline="0" dirty="0" smtClean="0">
                          <a:solidFill>
                            <a:srgbClr val="000000"/>
                          </a:solidFill>
                        </a:rPr>
                        <a:t> = النتيجة الصافية</a:t>
                      </a:r>
                      <a:endParaRPr lang="fr-FR" sz="2600" b="1" baseline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04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 bwMode="auto">
          <a:xfrm>
            <a:off x="1187624" y="188640"/>
            <a:ext cx="6768752" cy="540060"/>
          </a:xfrm>
          <a:prstGeom prst="wedgeRoundRectCallout">
            <a:avLst>
              <a:gd name="adj1" fmla="val -4945"/>
              <a:gd name="adj2" fmla="val 1032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مثال عن عرض قائمة الدخل (الأعباء حسب الوظيفة)</a:t>
            </a:r>
            <a:endParaRPr lang="fr-FR" sz="2800" dirty="0" smtClean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242006"/>
              </p:ext>
            </p:extLst>
          </p:nvPr>
        </p:nvGraphicFramePr>
        <p:xfrm>
          <a:off x="667069" y="1196752"/>
          <a:ext cx="7377814" cy="54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8707"/>
                <a:gridCol w="5489107"/>
              </a:tblGrid>
              <a:tr h="5400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10 000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DZ" sz="2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- 4800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-800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-400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-600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+ 300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- 200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- 1100</a:t>
                      </a:r>
                      <a:endParaRPr kumimoji="0" lang="ar-DZ" sz="2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=  2400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r" rtl="1"/>
                      <a:r>
                        <a:rPr lang="ar-DZ" sz="2600" dirty="0" smtClean="0">
                          <a:solidFill>
                            <a:srgbClr val="000000"/>
                          </a:solidFill>
                        </a:rPr>
                        <a:t>المبيعات</a:t>
                      </a:r>
                      <a:endParaRPr lang="fr-FR" sz="26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r" rtl="1"/>
                      <a:r>
                        <a:rPr lang="fr-FR" sz="2600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</a:p>
                    <a:p>
                      <a:pPr algn="r" rtl="1"/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تكلفة السلع المباعة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r" rtl="1"/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المصاريف التجارية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مصاريف البحث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المصاريف الإدارية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+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مداخيل أخرى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مصاريف مالية</a:t>
                      </a: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 algn="r" rtl="1">
                        <a:buFontTx/>
                        <a:buNone/>
                      </a:pPr>
                      <a:r>
                        <a:rPr lang="fr-FR" sz="2600" baseline="0" dirty="0" smtClean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ar-DZ" sz="2600" baseline="0" dirty="0" smtClean="0">
                          <a:solidFill>
                            <a:srgbClr val="000000"/>
                          </a:solidFill>
                        </a:rPr>
                        <a:t>ضريبة على أرباح الشركات</a:t>
                      </a:r>
                    </a:p>
                    <a:p>
                      <a:pPr marL="0" indent="0" algn="r">
                        <a:buFontTx/>
                        <a:buNone/>
                      </a:pPr>
                      <a:endParaRPr lang="fr-FR" sz="2600" baseline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600" b="1" baseline="0" dirty="0" smtClean="0">
                          <a:solidFill>
                            <a:srgbClr val="000000"/>
                          </a:solidFill>
                        </a:rPr>
                        <a:t> = النتيجة الصافية</a:t>
                      </a:r>
                      <a:endParaRPr lang="fr-FR" sz="2600" b="1" baseline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74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ague 2"/>
          <p:cNvSpPr/>
          <p:nvPr/>
        </p:nvSpPr>
        <p:spPr bwMode="auto">
          <a:xfrm>
            <a:off x="1907704" y="49241"/>
            <a:ext cx="4760179" cy="852378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القائمة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الثالثة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قائمة </a:t>
            </a:r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التغير في حقوق الملكية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3528" y="1504892"/>
            <a:ext cx="5456757" cy="220376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التعرف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مقدار حقوق الملكية و أي تفصيلات أخرى عنها،</a:t>
            </a:r>
          </a:p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التعرف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التغيرات التي تحدث لحقوق الملكية خلال الفترة،</a:t>
            </a:r>
          </a:p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التعرف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بنود المكاسب و الخسائر التي تم </a:t>
            </a:r>
            <a:r>
              <a:rPr lang="ar-DZ" sz="23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الإعتراف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بها مباشرة في حقوق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الملكية</a:t>
            </a:r>
            <a:endParaRPr lang="ar-DZ" sz="23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à coins arrondis 48"/>
          <p:cNvSpPr/>
          <p:nvPr/>
        </p:nvSpPr>
        <p:spPr bwMode="auto">
          <a:xfrm>
            <a:off x="6942985" y="892504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>
                <a:solidFill>
                  <a:srgbClr val="000000"/>
                </a:solidFill>
              </a:rPr>
              <a:t>ت</a:t>
            </a:r>
            <a:r>
              <a:rPr lang="ar-DZ" sz="3200" dirty="0" smtClean="0">
                <a:solidFill>
                  <a:srgbClr val="000000"/>
                </a:solidFill>
              </a:rPr>
              <a:t>عريفها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 bwMode="auto">
          <a:xfrm>
            <a:off x="4455748" y="3769769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 smtClean="0">
                <a:solidFill>
                  <a:srgbClr val="000000"/>
                </a:solidFill>
              </a:rPr>
              <a:t>مكوناتها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1702" y="4374884"/>
            <a:ext cx="5832466" cy="23664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ربح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أو خسارة الفترة وفقا لما تتضمنه قائمة الدخل،</a:t>
            </a:r>
          </a:p>
          <a:p>
            <a:pPr algn="just" rtl="1"/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إجمالي الدخل الشامل 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للفترة ،</a:t>
            </a:r>
            <a:endParaRPr lang="ar-DZ" sz="23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1">
              <a:buFontTx/>
              <a:buChar char="-"/>
            </a:pP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آثار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التغيرات في السياسات المحاسبية و تصحيح الأخطاء</a:t>
            </a: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 rtl="1">
              <a:buFontTx/>
              <a:buChar char="-"/>
            </a:pPr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التوزيعات على الملاك</a:t>
            </a:r>
            <a:endParaRPr lang="ar-DZ" sz="23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/>
            <a:r>
              <a:rPr lang="ar-DZ" sz="23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رصيد </a:t>
            </a:r>
            <a:r>
              <a:rPr lang="ar-DZ" sz="2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الأرباح المحتجزة في بداية و نهاية الفترة.</a:t>
            </a: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4139952" y="1002289"/>
            <a:ext cx="1944216" cy="50260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 smtClean="0">
                <a:solidFill>
                  <a:srgbClr val="000000"/>
                </a:solidFill>
              </a:rPr>
              <a:t>مزاياها</a:t>
            </a:r>
            <a:endParaRPr lang="fr-FR" sz="3200" dirty="0" smtClean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72200" y="1582286"/>
            <a:ext cx="2592288" cy="42229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تعرض قائمة التغيرات في حقوق الملكية تسوية لحقوق الملكية بين آخر الفترة و بداية الفترة، إضافة إلى بنود المكاسب و الخسائر التي تعتبر جزء من حقوق الملكية و لا تظهر في قائمة الدخل.</a:t>
            </a:r>
          </a:p>
          <a:p>
            <a:pPr algn="just" rtl="1"/>
            <a:endParaRPr lang="fr-FR" sz="24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8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9" grpId="0" animBg="1"/>
      <p:bldP spid="51" grpId="0" animBg="1"/>
      <p:bldP spid="9" grpId="0" animBg="1"/>
      <p:bldP spid="11" grpId="0" animBg="1"/>
      <p:bldP spid="10" grpId="0" animBg="1"/>
    </p:bldLst>
  </p:timing>
</p:sld>
</file>

<file path=ppt/theme/theme1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590TGp_climb_dark_ani</Template>
  <TotalTime>12657</TotalTime>
  <Words>841</Words>
  <Application>Microsoft Office PowerPoint</Application>
  <PresentationFormat>Affichage à l'écran (4:3)</PresentationFormat>
  <Paragraphs>147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宋体</vt:lpstr>
      <vt:lpstr>Arial</vt:lpstr>
      <vt:lpstr>Arial Black</vt:lpstr>
      <vt:lpstr>Gabriola</vt:lpstr>
      <vt:lpstr>Gill Sans MT</vt:lpstr>
      <vt:lpstr>Times New Roman</vt:lpstr>
      <vt:lpstr>590TGp_climb_dark_ani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imybe</cp:lastModifiedBy>
  <cp:revision>296</cp:revision>
  <cp:lastPrinted>2014-05-14T09:33:19Z</cp:lastPrinted>
  <dcterms:created xsi:type="dcterms:W3CDTF">2010-10-31T01:33:33Z</dcterms:created>
  <dcterms:modified xsi:type="dcterms:W3CDTF">2024-03-16T04:17:31Z</dcterms:modified>
</cp:coreProperties>
</file>