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7" r:id="rId6"/>
    <p:sldId id="268" r:id="rId7"/>
    <p:sldId id="269" r:id="rId8"/>
    <p:sldId id="270" r:id="rId9"/>
    <p:sldId id="271" r:id="rId10"/>
    <p:sldId id="272" r:id="rId11"/>
    <p:sldId id="273"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C666CF-7BC1-401B-AFE7-E604991E6FDC}" type="datetimeFigureOut">
              <a:rPr lang="fr-FR" smtClean="0"/>
              <a:pPr/>
              <a:t>21/10/2024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3CF7AA-AFA8-4CAB-9B08-98AA13B4A7D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666CF-7BC1-401B-AFE7-E604991E6FDC}" type="datetimeFigureOut">
              <a:rPr lang="fr-FR" smtClean="0"/>
              <a:pPr/>
              <a:t>21/10/2024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3CF7AA-AFA8-4CAB-9B08-98AA13B4A7D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8929718" cy="6858000"/>
          </a:xfrm>
        </p:spPr>
        <p:txBody>
          <a:bodyPr/>
          <a:lstStyle/>
          <a:p>
            <a:r>
              <a:rPr lang="fr-FR" b="1" dirty="0" smtClean="0">
                <a:solidFill>
                  <a:schemeClr val="tx1"/>
                </a:solidFill>
              </a:rPr>
              <a:t> </a:t>
            </a:r>
            <a:r>
              <a:rPr lang="fr-FR" b="1" dirty="0" err="1" smtClean="0">
                <a:solidFill>
                  <a:schemeClr val="tx1"/>
                </a:solidFill>
              </a:rPr>
              <a:t>Hedge</a:t>
            </a:r>
            <a:r>
              <a:rPr lang="fr-FR" b="1" dirty="0" smtClean="0">
                <a:solidFill>
                  <a:schemeClr val="tx1"/>
                </a:solidFill>
              </a:rPr>
              <a:t> </a:t>
            </a:r>
            <a:r>
              <a:rPr lang="fr-FR" b="1" dirty="0" err="1" smtClean="0">
                <a:solidFill>
                  <a:schemeClr val="tx1"/>
                </a:solidFill>
              </a:rPr>
              <a:t>Accounting</a:t>
            </a:r>
            <a:endParaRPr lang="fr-FR" b="1" dirty="0">
              <a:solidFill>
                <a:schemeClr val="tx1"/>
              </a:solidFill>
            </a:endParaRPr>
          </a:p>
          <a:p>
            <a:pPr algn="l"/>
            <a:r>
              <a:rPr lang="en-US" dirty="0" smtClean="0">
                <a:solidFill>
                  <a:schemeClr val="tx1"/>
                </a:solidFill>
              </a:rPr>
              <a:t>Hedging is a risk management technique that involves the use of one or more financial derivatives or other hedging instruments to offset changes in the fair value or cash flows of a financial asset or financial liability or any future transaction.</a:t>
            </a:r>
          </a:p>
          <a:p>
            <a:pPr algn="l"/>
            <a:endParaRPr lang="en-US" dirty="0" smtClean="0">
              <a:solidFill>
                <a:schemeClr val="tx1"/>
              </a:solidFill>
            </a:endParaRPr>
          </a:p>
          <a:p>
            <a:pPr algn="l"/>
            <a:r>
              <a:rPr lang="en-US" dirty="0" smtClean="0">
                <a:solidFill>
                  <a:schemeClr val="tx1"/>
                </a:solidFill>
              </a:rPr>
              <a:t>When discussing the topic of hedging, it is necessary to distinguish between </a:t>
            </a:r>
            <a:r>
              <a:rPr lang="en-US" dirty="0" smtClean="0">
                <a:solidFill>
                  <a:srgbClr val="FF0000"/>
                </a:solidFill>
              </a:rPr>
              <a:t>the hedging instrument </a:t>
            </a:r>
            <a:r>
              <a:rPr lang="en-US" dirty="0" smtClean="0">
                <a:solidFill>
                  <a:schemeClr val="tx1"/>
                </a:solidFill>
              </a:rPr>
              <a:t>and </a:t>
            </a:r>
            <a:r>
              <a:rPr lang="en-US" dirty="0" smtClean="0">
                <a:solidFill>
                  <a:srgbClr val="FF0000"/>
                </a:solidFill>
              </a:rPr>
              <a:t>the hedged item</a:t>
            </a:r>
            <a:r>
              <a:rPr lang="en-US" dirty="0" smtClean="0">
                <a:solidFill>
                  <a:schemeClr val="tx1"/>
                </a:solidFill>
              </a:rPr>
              <a:t>.</a:t>
            </a:r>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buNone/>
            </a:pPr>
            <a:r>
              <a:rPr lang="fr-FR" sz="2000" b="1" dirty="0" smtClean="0">
                <a:solidFill>
                  <a:srgbClr val="FF0000"/>
                </a:solidFill>
              </a:rPr>
              <a:t>Solution:</a:t>
            </a:r>
          </a:p>
          <a:p>
            <a:pPr>
              <a:buNone/>
            </a:pPr>
            <a:r>
              <a:rPr lang="fr-FR" sz="2000" b="1" dirty="0" smtClean="0"/>
              <a:t>1-</a:t>
            </a:r>
            <a:r>
              <a:rPr lang="en-US" sz="2000" b="1" dirty="0" smtClean="0"/>
              <a:t>On </a:t>
            </a:r>
            <a:r>
              <a:rPr lang="en-US" sz="2000" b="1" dirty="0" smtClean="0"/>
              <a:t>dec31,2022</a:t>
            </a:r>
          </a:p>
          <a:p>
            <a:pPr>
              <a:buNone/>
            </a:pPr>
            <a:r>
              <a:rPr lang="en-US" sz="2000" dirty="0" smtClean="0"/>
              <a:t>   The </a:t>
            </a:r>
            <a:r>
              <a:rPr lang="en-US" sz="2000" dirty="0" smtClean="0"/>
              <a:t>gains from the futures contract are</a:t>
            </a:r>
            <a:r>
              <a:rPr lang="en-US" sz="2000" dirty="0" smtClean="0"/>
              <a:t>:</a:t>
            </a:r>
          </a:p>
          <a:p>
            <a:pPr>
              <a:buNone/>
            </a:pPr>
            <a:r>
              <a:rPr lang="en-US" sz="2000" dirty="0" smtClean="0"/>
              <a:t> </a:t>
            </a:r>
            <a:r>
              <a:rPr lang="en-US" sz="2000" dirty="0" smtClean="0"/>
              <a:t>  1000 </a:t>
            </a:r>
            <a:r>
              <a:rPr lang="en-US" sz="2000" dirty="0" smtClean="0"/>
              <a:t>× (1400 - 1300) = $</a:t>
            </a:r>
            <a:r>
              <a:rPr lang="en-US" sz="2000" dirty="0" smtClean="0"/>
              <a:t>100,000</a:t>
            </a:r>
          </a:p>
          <a:p>
            <a:pPr>
              <a:buNone/>
            </a:pPr>
            <a:r>
              <a:rPr lang="en-US" sz="2000" dirty="0" smtClean="0"/>
              <a:t>    Recognized in reserves:</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r>
              <a:rPr lang="en-US" sz="2000" b="1" dirty="0" smtClean="0"/>
              <a:t>2-</a:t>
            </a:r>
            <a:r>
              <a:rPr lang="en-US" sz="2000" b="1" dirty="0" smtClean="0"/>
              <a:t> On </a:t>
            </a:r>
            <a:r>
              <a:rPr lang="en-US" sz="2000" b="1" dirty="0" err="1" smtClean="0"/>
              <a:t>jan</a:t>
            </a:r>
            <a:r>
              <a:rPr lang="en-US" sz="2000" b="1" dirty="0" smtClean="0"/>
              <a:t> 31, 2023</a:t>
            </a:r>
            <a:endParaRPr lang="en-US" sz="2000" b="1" dirty="0" smtClean="0"/>
          </a:p>
          <a:p>
            <a:pPr>
              <a:buNone/>
            </a:pPr>
            <a:r>
              <a:rPr lang="en-US" sz="2000" dirty="0" smtClean="0"/>
              <a:t> After </a:t>
            </a:r>
            <a:r>
              <a:rPr lang="en-US" sz="2000" dirty="0" smtClean="0"/>
              <a:t>the execution of the two contracts, they are recognized in profit/loss</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sz="2000" b="1" dirty="0" smtClean="0"/>
              <a:t>²(1450-1300)1000</a:t>
            </a:r>
          </a:p>
          <a:p>
            <a:pPr>
              <a:buNone/>
            </a:pPr>
            <a:r>
              <a:rPr lang="en-US" sz="2200" b="1" dirty="0" smtClean="0">
                <a:solidFill>
                  <a:srgbClr val="FF0000"/>
                </a:solidFill>
              </a:rPr>
              <a:t>Thus, the net effect = 1,350,000 – 150,000 = 1,200,000, which is the price of gold at the time of entering into the futures contract to hedge against price fluctuations</a:t>
            </a:r>
            <a:r>
              <a:rPr lang="en-US" dirty="0" smtClean="0"/>
              <a:t>.</a:t>
            </a:r>
            <a:endParaRPr lang="fr-FR" dirty="0"/>
          </a:p>
        </p:txBody>
      </p:sp>
      <p:graphicFrame>
        <p:nvGraphicFramePr>
          <p:cNvPr id="4" name="Tableau 3"/>
          <p:cNvGraphicFramePr>
            <a:graphicFrameLocks noGrp="1"/>
          </p:cNvGraphicFramePr>
          <p:nvPr/>
        </p:nvGraphicFramePr>
        <p:xfrm>
          <a:off x="642910" y="1643050"/>
          <a:ext cx="6096000" cy="1129668"/>
        </p:xfrm>
        <a:graphic>
          <a:graphicData uri="http://schemas.openxmlformats.org/drawingml/2006/table">
            <a:tbl>
              <a:tblPr firstRow="1" bandRow="1">
                <a:tableStyleId>{5C22544A-7EE6-4342-B048-85BDC9FD1C3A}</a:tableStyleId>
              </a:tblPr>
              <a:tblGrid>
                <a:gridCol w="3500462"/>
                <a:gridCol w="1285884"/>
                <a:gridCol w="1309654"/>
              </a:tblGrid>
              <a:tr h="428628">
                <a:tc>
                  <a:txBody>
                    <a:bodyPr/>
                    <a:lstStyle/>
                    <a:p>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debit</a:t>
                      </a:r>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credit</a:t>
                      </a:r>
                      <a:endParaRPr lang="fr-FR" sz="2000" b="1" dirty="0">
                        <a:solidFill>
                          <a:schemeClr val="tx1"/>
                        </a:solidFill>
                      </a:endParaRPr>
                    </a:p>
                  </a:txBody>
                  <a:tcPr>
                    <a:solidFill>
                      <a:schemeClr val="accent6">
                        <a:lumMod val="60000"/>
                        <a:lumOff val="40000"/>
                      </a:schemeClr>
                    </a:solidFill>
                  </a:tcPr>
                </a:tc>
              </a:tr>
              <a:tr h="370840">
                <a:tc>
                  <a:txBody>
                    <a:bodyPr/>
                    <a:lstStyle/>
                    <a:p>
                      <a:r>
                        <a:rPr lang="fr-FR" sz="2000" b="1" dirty="0" smtClean="0">
                          <a:solidFill>
                            <a:schemeClr val="tx1"/>
                          </a:solidFill>
                        </a:rPr>
                        <a:t>Financial </a:t>
                      </a:r>
                      <a:r>
                        <a:rPr lang="fr-FR" sz="2000" b="1" dirty="0" err="1" smtClean="0">
                          <a:solidFill>
                            <a:schemeClr val="tx1"/>
                          </a:solidFill>
                        </a:rPr>
                        <a:t>asset</a:t>
                      </a:r>
                      <a:endParaRPr lang="fr-FR" sz="2000" b="1" dirty="0" smtClean="0">
                        <a:solidFill>
                          <a:schemeClr val="tx1"/>
                        </a:solidFill>
                      </a:endParaRPr>
                    </a:p>
                    <a:p>
                      <a:r>
                        <a:rPr lang="fr-FR" sz="2000" b="1" dirty="0" smtClean="0">
                          <a:solidFill>
                            <a:schemeClr val="tx1"/>
                          </a:solidFill>
                        </a:rPr>
                        <a:t>       </a:t>
                      </a:r>
                      <a:r>
                        <a:rPr lang="fr-FR" sz="2000" b="1" dirty="0" err="1" smtClean="0">
                          <a:solidFill>
                            <a:schemeClr val="tx1"/>
                          </a:solidFill>
                        </a:rPr>
                        <a:t>reserves</a:t>
                      </a:r>
                      <a:r>
                        <a:rPr lang="fr-FR" sz="2000" b="1" dirty="0" smtClean="0">
                          <a:solidFill>
                            <a:schemeClr val="tx1"/>
                          </a:solidFill>
                        </a:rPr>
                        <a:t>(</a:t>
                      </a:r>
                      <a:r>
                        <a:rPr lang="fr-FR" sz="2000" b="1" dirty="0" err="1" smtClean="0">
                          <a:solidFill>
                            <a:schemeClr val="tx1"/>
                          </a:solidFill>
                        </a:rPr>
                        <a:t>oci</a:t>
                      </a:r>
                      <a:r>
                        <a:rPr lang="fr-FR" sz="2000" b="1" dirty="0" smtClean="0">
                          <a:solidFill>
                            <a:schemeClr val="tx1"/>
                          </a:solidFill>
                        </a:rPr>
                        <a:t>)</a:t>
                      </a:r>
                      <a:endParaRPr lang="fr-FR" sz="2000" b="1" dirty="0">
                        <a:solidFill>
                          <a:schemeClr val="tx1"/>
                        </a:solidFill>
                      </a:endParaRPr>
                    </a:p>
                  </a:txBody>
                  <a:tcPr>
                    <a:solidFill>
                      <a:schemeClr val="accent6">
                        <a:lumMod val="60000"/>
                        <a:lumOff val="40000"/>
                      </a:schemeClr>
                    </a:solidFill>
                  </a:tcPr>
                </a:tc>
                <a:tc>
                  <a:txBody>
                    <a:bodyPr/>
                    <a:lstStyle/>
                    <a:p>
                      <a:r>
                        <a:rPr lang="fr-FR" sz="2000" b="1" dirty="0" smtClean="0">
                          <a:solidFill>
                            <a:schemeClr val="tx1"/>
                          </a:solidFill>
                        </a:rPr>
                        <a:t>100000</a:t>
                      </a:r>
                      <a:endParaRPr lang="fr-FR" sz="2000" b="1" dirty="0">
                        <a:solidFill>
                          <a:schemeClr val="tx1"/>
                        </a:solidFill>
                      </a:endParaRPr>
                    </a:p>
                  </a:txBody>
                  <a:tcPr>
                    <a:solidFill>
                      <a:schemeClr val="accent6">
                        <a:lumMod val="60000"/>
                        <a:lumOff val="40000"/>
                      </a:schemeClr>
                    </a:solidFill>
                  </a:tcPr>
                </a:tc>
                <a:tc>
                  <a:txBody>
                    <a:bodyPr/>
                    <a:lstStyle/>
                    <a:p>
                      <a:endParaRPr lang="fr-FR" sz="2000" b="1" dirty="0" smtClean="0">
                        <a:solidFill>
                          <a:schemeClr val="tx1"/>
                        </a:solidFill>
                      </a:endParaRPr>
                    </a:p>
                    <a:p>
                      <a:r>
                        <a:rPr lang="fr-FR" sz="2000" b="1" dirty="0" smtClean="0">
                          <a:solidFill>
                            <a:schemeClr val="tx1"/>
                          </a:solidFill>
                        </a:rPr>
                        <a:t>100000</a:t>
                      </a:r>
                      <a:endParaRPr lang="fr-FR" sz="2000" b="1" dirty="0">
                        <a:solidFill>
                          <a:schemeClr val="tx1"/>
                        </a:solidFill>
                      </a:endParaRPr>
                    </a:p>
                  </a:txBody>
                  <a:tcPr>
                    <a:solidFill>
                      <a:schemeClr val="accent6">
                        <a:lumMod val="60000"/>
                        <a:lumOff val="40000"/>
                      </a:schemeClr>
                    </a:solidFill>
                  </a:tcPr>
                </a:tc>
              </a:tr>
            </a:tbl>
          </a:graphicData>
        </a:graphic>
      </p:graphicFrame>
      <p:graphicFrame>
        <p:nvGraphicFramePr>
          <p:cNvPr id="5" name="Tableau 4"/>
          <p:cNvGraphicFramePr>
            <a:graphicFrameLocks noGrp="1"/>
          </p:cNvGraphicFramePr>
          <p:nvPr/>
        </p:nvGraphicFramePr>
        <p:xfrm>
          <a:off x="714348" y="3786190"/>
          <a:ext cx="6000792" cy="2011680"/>
        </p:xfrm>
        <a:graphic>
          <a:graphicData uri="http://schemas.openxmlformats.org/drawingml/2006/table">
            <a:tbl>
              <a:tblPr firstRow="1" bandRow="1">
                <a:tableStyleId>{5C22544A-7EE6-4342-B048-85BDC9FD1C3A}</a:tableStyleId>
              </a:tblPr>
              <a:tblGrid>
                <a:gridCol w="3571899"/>
                <a:gridCol w="1139694"/>
                <a:gridCol w="1289199"/>
              </a:tblGrid>
              <a:tr h="370840">
                <a:tc>
                  <a:txBody>
                    <a:bodyPr/>
                    <a:lstStyle/>
                    <a:p>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debit</a:t>
                      </a:r>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credit</a:t>
                      </a:r>
                      <a:endParaRPr lang="fr-FR" sz="2000" b="1" dirty="0">
                        <a:solidFill>
                          <a:schemeClr val="tx1"/>
                        </a:solidFill>
                      </a:endParaRPr>
                    </a:p>
                  </a:txBody>
                  <a:tcPr>
                    <a:solidFill>
                      <a:schemeClr val="accent6">
                        <a:lumMod val="60000"/>
                        <a:lumOff val="40000"/>
                      </a:schemeClr>
                    </a:solidFill>
                  </a:tcPr>
                </a:tc>
              </a:tr>
              <a:tr h="370840">
                <a:tc>
                  <a:txBody>
                    <a:bodyPr/>
                    <a:lstStyle/>
                    <a:p>
                      <a:r>
                        <a:rPr lang="fr-FR" sz="2000" b="1" dirty="0" smtClean="0">
                          <a:solidFill>
                            <a:schemeClr val="tx1"/>
                          </a:solidFill>
                        </a:rPr>
                        <a:t>Gold</a:t>
                      </a:r>
                    </a:p>
                    <a:p>
                      <a:r>
                        <a:rPr lang="fr-FR" sz="2000" b="1" dirty="0" smtClean="0">
                          <a:solidFill>
                            <a:schemeClr val="tx1"/>
                          </a:solidFill>
                        </a:rPr>
                        <a:t>         cash</a:t>
                      </a:r>
                    </a:p>
                    <a:p>
                      <a:r>
                        <a:rPr lang="fr-FR" sz="2000" b="1" dirty="0" smtClean="0">
                          <a:solidFill>
                            <a:schemeClr val="tx1"/>
                          </a:solidFill>
                        </a:rPr>
                        <a:t>---------------------</a:t>
                      </a:r>
                      <a:r>
                        <a:rPr lang="fr-FR" sz="2000" b="1" baseline="0" dirty="0" smtClean="0">
                          <a:solidFill>
                            <a:schemeClr val="tx1"/>
                          </a:solidFill>
                        </a:rPr>
                        <a:t>   -----------------</a:t>
                      </a:r>
                      <a:endParaRPr lang="fr-FR" sz="2000" b="1" dirty="0" smtClean="0">
                        <a:solidFill>
                          <a:schemeClr val="tx1"/>
                        </a:solidFill>
                      </a:endParaRPr>
                    </a:p>
                    <a:p>
                      <a:r>
                        <a:rPr lang="fr-FR" sz="2000" b="1" dirty="0" smtClean="0">
                          <a:solidFill>
                            <a:schemeClr val="tx1"/>
                          </a:solidFill>
                        </a:rPr>
                        <a:t>     </a:t>
                      </a:r>
                      <a:r>
                        <a:rPr lang="en-US" sz="2000" b="1" dirty="0" smtClean="0">
                          <a:solidFill>
                            <a:schemeClr val="tx1"/>
                          </a:solidFill>
                        </a:rPr>
                        <a:t>Cash 150,000</a:t>
                      </a:r>
                    </a:p>
                    <a:p>
                      <a:r>
                        <a:rPr lang="en-US" sz="2000" b="1" baseline="0" dirty="0" smtClean="0">
                          <a:solidFill>
                            <a:schemeClr val="tx1"/>
                          </a:solidFill>
                        </a:rPr>
                        <a:t>      </a:t>
                      </a:r>
                      <a:r>
                        <a:rPr lang="en-US" sz="2000" b="1" dirty="0" smtClean="0">
                          <a:solidFill>
                            <a:schemeClr val="tx1"/>
                          </a:solidFill>
                        </a:rPr>
                        <a:t> Gains from futures contract </a:t>
                      </a:r>
                      <a:endParaRPr lang="fr-FR" sz="2000" b="1" dirty="0">
                        <a:solidFill>
                          <a:schemeClr val="tx1"/>
                        </a:solidFill>
                      </a:endParaRPr>
                    </a:p>
                  </a:txBody>
                  <a:tcPr>
                    <a:solidFill>
                      <a:schemeClr val="accent6">
                        <a:lumMod val="60000"/>
                        <a:lumOff val="40000"/>
                      </a:schemeClr>
                    </a:solidFill>
                  </a:tcPr>
                </a:tc>
                <a:tc>
                  <a:txBody>
                    <a:bodyPr/>
                    <a:lstStyle/>
                    <a:p>
                      <a:r>
                        <a:rPr lang="fr-FR" sz="2000" b="1" dirty="0" smtClean="0">
                          <a:solidFill>
                            <a:schemeClr val="tx1"/>
                          </a:solidFill>
                        </a:rPr>
                        <a:t>1350000</a:t>
                      </a:r>
                    </a:p>
                    <a:p>
                      <a:endParaRPr lang="fr-FR" sz="2000" b="1" dirty="0" smtClean="0">
                        <a:solidFill>
                          <a:schemeClr val="tx1"/>
                        </a:solidFill>
                      </a:endParaRPr>
                    </a:p>
                    <a:p>
                      <a:endParaRPr lang="fr-FR" sz="2000" b="1" dirty="0" smtClean="0">
                        <a:solidFill>
                          <a:schemeClr val="tx1"/>
                        </a:solidFill>
                      </a:endParaRPr>
                    </a:p>
                    <a:p>
                      <a:r>
                        <a:rPr lang="fr-FR" sz="2000" b="1" dirty="0" smtClean="0">
                          <a:solidFill>
                            <a:schemeClr val="tx1"/>
                          </a:solidFill>
                        </a:rPr>
                        <a:t>150000²</a:t>
                      </a:r>
                      <a:endParaRPr lang="fr-FR" sz="2000" b="1" dirty="0">
                        <a:solidFill>
                          <a:schemeClr val="tx1"/>
                        </a:solidFill>
                      </a:endParaRPr>
                    </a:p>
                  </a:txBody>
                  <a:tcPr>
                    <a:solidFill>
                      <a:schemeClr val="accent6">
                        <a:lumMod val="60000"/>
                        <a:lumOff val="40000"/>
                      </a:schemeClr>
                    </a:solidFill>
                  </a:tcPr>
                </a:tc>
                <a:tc>
                  <a:txBody>
                    <a:bodyPr/>
                    <a:lstStyle/>
                    <a:p>
                      <a:endParaRPr lang="fr-FR" sz="2000" b="1" dirty="0" smtClean="0">
                        <a:solidFill>
                          <a:schemeClr val="tx1"/>
                        </a:solidFill>
                      </a:endParaRPr>
                    </a:p>
                    <a:p>
                      <a:r>
                        <a:rPr lang="fr-FR" sz="2000" b="1" dirty="0" smtClean="0">
                          <a:solidFill>
                            <a:schemeClr val="tx1"/>
                          </a:solidFill>
                        </a:rPr>
                        <a:t>1350000</a:t>
                      </a:r>
                    </a:p>
                    <a:p>
                      <a:endParaRPr lang="fr-FR" sz="2000" b="1" dirty="0" smtClean="0">
                        <a:solidFill>
                          <a:schemeClr val="tx1"/>
                        </a:solidFill>
                      </a:endParaRPr>
                    </a:p>
                    <a:p>
                      <a:endParaRPr lang="fr-FR" sz="2000" b="1" dirty="0" smtClean="0">
                        <a:solidFill>
                          <a:schemeClr val="tx1"/>
                        </a:solidFill>
                      </a:endParaRPr>
                    </a:p>
                    <a:p>
                      <a:r>
                        <a:rPr lang="fr-FR" sz="2000" b="1" dirty="0" smtClean="0">
                          <a:solidFill>
                            <a:schemeClr val="tx1"/>
                          </a:solidFill>
                        </a:rPr>
                        <a:t>150000</a:t>
                      </a:r>
                    </a:p>
                  </a:txBody>
                  <a:tcPr>
                    <a:solidFill>
                      <a:schemeClr val="accent6">
                        <a:lumMod val="60000"/>
                        <a:lumOff val="40000"/>
                      </a:schemeClr>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buNone/>
            </a:pPr>
            <a:r>
              <a:rPr lang="en-US" b="1" dirty="0" smtClean="0">
                <a:solidFill>
                  <a:srgbClr val="FF0000"/>
                </a:solidFill>
              </a:rPr>
              <a:t>Hedging of a net investment in a foreign </a:t>
            </a:r>
            <a:r>
              <a:rPr lang="en-US" b="1" dirty="0" smtClean="0">
                <a:solidFill>
                  <a:srgbClr val="FF0000"/>
                </a:solidFill>
              </a:rPr>
              <a:t>operation</a:t>
            </a:r>
          </a:p>
          <a:p>
            <a:pPr>
              <a:buNone/>
            </a:pPr>
            <a:r>
              <a:rPr lang="en-US" dirty="0" smtClean="0"/>
              <a:t> Hedging </a:t>
            </a:r>
            <a:r>
              <a:rPr lang="en-US" dirty="0" smtClean="0"/>
              <a:t>of a net investment in a foreign operation (as defined in IAS 21), including a hedge of a financial item that is accounted for as part of the net investment, is accounted for in a similar way to cash flow hedges</a:t>
            </a:r>
            <a:r>
              <a:rPr lang="en-US" dirty="0" smtClean="0"/>
              <a:t>:</a:t>
            </a:r>
          </a:p>
          <a:p>
            <a:pPr>
              <a:buNone/>
            </a:pPr>
            <a:r>
              <a:rPr lang="en-US" dirty="0" smtClean="0"/>
              <a:t> </a:t>
            </a:r>
            <a:r>
              <a:rPr lang="en-US" dirty="0" smtClean="0"/>
              <a:t>  -The </a:t>
            </a:r>
            <a:r>
              <a:rPr lang="en-US" dirty="0" smtClean="0"/>
              <a:t>portion of the gain or loss on the hedging instrument that is designated as an effective hedge is </a:t>
            </a:r>
            <a:r>
              <a:rPr lang="en-US" dirty="0" err="1" smtClean="0"/>
              <a:t>recognised</a:t>
            </a:r>
            <a:r>
              <a:rPr lang="en-US" dirty="0" smtClean="0"/>
              <a:t> in OCI</a:t>
            </a:r>
            <a:r>
              <a:rPr lang="en-US" dirty="0" smtClean="0"/>
              <a:t>,</a:t>
            </a:r>
          </a:p>
          <a:p>
            <a:pPr>
              <a:buNone/>
            </a:pPr>
            <a:r>
              <a:rPr lang="en-US" dirty="0" smtClean="0"/>
              <a:t> </a:t>
            </a:r>
            <a:r>
              <a:rPr lang="en-US" dirty="0" smtClean="0"/>
              <a:t>  -The </a:t>
            </a:r>
            <a:r>
              <a:rPr lang="en-US" dirty="0" smtClean="0"/>
              <a:t>ineffective portion is </a:t>
            </a:r>
            <a:r>
              <a:rPr lang="en-US" dirty="0" err="1" smtClean="0"/>
              <a:t>recognised</a:t>
            </a:r>
            <a:r>
              <a:rPr lang="en-US" dirty="0" smtClean="0"/>
              <a:t> in profit or loss (IFRS 9</a:t>
            </a:r>
            <a:r>
              <a:rPr lang="en-US" dirty="0" smtClean="0"/>
              <a:t>)</a:t>
            </a:r>
          </a:p>
          <a:p>
            <a:pPr>
              <a:buNone/>
            </a:pPr>
            <a:r>
              <a:rPr lang="en-US" dirty="0" smtClean="0"/>
              <a:t> </a:t>
            </a:r>
            <a:r>
              <a:rPr lang="en-US" dirty="0" smtClean="0"/>
              <a:t> The </a:t>
            </a:r>
            <a:r>
              <a:rPr lang="en-US" dirty="0" smtClean="0"/>
              <a:t>cumulative gain or loss on the hedging instrument relating to the effective portion of the hedge is reclassified to gain or loss on the disposal or partial disposal of the foreign operation</a:t>
            </a:r>
            <a:r>
              <a:rPr lang="en-US" dirty="0" smtClean="0"/>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solidFill>
                  <a:srgbClr val="FF0000"/>
                </a:solidFill>
              </a:rPr>
              <a:t>Hedging instrument</a:t>
            </a:r>
            <a:r>
              <a:rPr lang="en-US" dirty="0" smtClean="0"/>
              <a:t>: </a:t>
            </a:r>
          </a:p>
          <a:p>
            <a:pPr>
              <a:buNone/>
            </a:pPr>
            <a:r>
              <a:rPr lang="en-US" dirty="0"/>
              <a:t> </a:t>
            </a:r>
            <a:r>
              <a:rPr lang="en-US" dirty="0" smtClean="0"/>
              <a:t>  It is represented by financial derivatives or is considered in the case of hedging exchange rate risks a </a:t>
            </a:r>
            <a:r>
              <a:rPr lang="en-US" dirty="0" smtClean="0">
                <a:solidFill>
                  <a:srgbClr val="FF0000"/>
                </a:solidFill>
              </a:rPr>
              <a:t>financial asset </a:t>
            </a:r>
            <a:r>
              <a:rPr lang="en-US" dirty="0" smtClean="0"/>
              <a:t>or a non-derivative financial liability. </a:t>
            </a:r>
          </a:p>
          <a:p>
            <a:pPr>
              <a:buNone/>
            </a:pPr>
            <a:r>
              <a:rPr lang="en-US" dirty="0"/>
              <a:t> </a:t>
            </a:r>
            <a:r>
              <a:rPr lang="en-US" dirty="0" smtClean="0"/>
              <a:t> </a:t>
            </a:r>
            <a:r>
              <a:rPr lang="en-US" dirty="0" smtClean="0">
                <a:solidFill>
                  <a:srgbClr val="FF0000"/>
                </a:solidFill>
              </a:rPr>
              <a:t>The financial instrument </a:t>
            </a:r>
            <a:r>
              <a:rPr lang="en-US" dirty="0" smtClean="0"/>
              <a:t>is called a hedging instrument if the fair value or cash flows are equivalent to or offset by changes in the fair value or cash flows of </a:t>
            </a:r>
            <a:r>
              <a:rPr lang="en-US" dirty="0" smtClean="0">
                <a:solidFill>
                  <a:srgbClr val="FF0000"/>
                </a:solidFill>
              </a:rPr>
              <a:t>the hedged item</a:t>
            </a:r>
            <a:r>
              <a:rPr lang="en-US" dirty="0" smtClean="0"/>
              <a:t>. </a:t>
            </a:r>
          </a:p>
          <a:p>
            <a:pPr>
              <a:buNone/>
            </a:pPr>
            <a:r>
              <a:rPr lang="en-US" dirty="0"/>
              <a:t> </a:t>
            </a:r>
            <a:r>
              <a:rPr lang="en-US" dirty="0" smtClean="0"/>
              <a:t> </a:t>
            </a:r>
            <a:r>
              <a:rPr lang="en-US" dirty="0" smtClean="0">
                <a:solidFill>
                  <a:srgbClr val="FF0000"/>
                </a:solidFill>
              </a:rPr>
              <a:t>The financial derivative </a:t>
            </a:r>
            <a:r>
              <a:rPr lang="en-US" dirty="0" smtClean="0"/>
              <a:t>that is considered a hedging instrument must have been made with an external party and not one of the departments or divisions of the entity.</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43710"/>
          </a:xfrm>
        </p:spPr>
        <p:txBody>
          <a:bodyPr>
            <a:normAutofit fontScale="85000" lnSpcReduction="20000"/>
          </a:bodyPr>
          <a:lstStyle/>
          <a:p>
            <a:pPr>
              <a:buNone/>
            </a:pPr>
            <a:r>
              <a:rPr lang="en-US" b="1" dirty="0" smtClean="0">
                <a:solidFill>
                  <a:srgbClr val="FF0000"/>
                </a:solidFill>
              </a:rPr>
              <a:t>Hedge accounting: </a:t>
            </a:r>
            <a:endParaRPr lang="en-US" b="1" dirty="0" smtClean="0">
              <a:solidFill>
                <a:srgbClr val="FF0000"/>
              </a:solidFill>
            </a:endParaRPr>
          </a:p>
          <a:p>
            <a:pPr>
              <a:buNone/>
            </a:pPr>
            <a:r>
              <a:rPr lang="en-US" dirty="0" smtClean="0"/>
              <a:t>The </a:t>
            </a:r>
            <a:r>
              <a:rPr lang="en-US" dirty="0" smtClean="0"/>
              <a:t>hedge accounting requirements in IFRS 9 are optional. If certain qualifying conditions are met, hedge accounting allows an entity to reflect its risk management activities in the financial statements by matching gains or losses on hedging instruments with losses or gains on the exposure to the risk being hedged</a:t>
            </a:r>
            <a:r>
              <a:rPr lang="en-US" dirty="0" smtClean="0"/>
              <a:t>.</a:t>
            </a:r>
          </a:p>
          <a:p>
            <a:pPr>
              <a:buNone/>
            </a:pPr>
            <a:r>
              <a:rPr lang="en-US" dirty="0" smtClean="0">
                <a:solidFill>
                  <a:srgbClr val="FF0000"/>
                </a:solidFill>
              </a:rPr>
              <a:t>A hedging relationship </a:t>
            </a:r>
            <a:r>
              <a:rPr lang="en-US" dirty="0" smtClean="0"/>
              <a:t>is eligible for hedge accounting when the following conditions are met</a:t>
            </a:r>
            <a:r>
              <a:rPr lang="en-US" dirty="0" smtClean="0"/>
              <a:t>:</a:t>
            </a:r>
          </a:p>
          <a:p>
            <a:pPr>
              <a:buFontTx/>
              <a:buChar char="-"/>
            </a:pPr>
            <a:r>
              <a:rPr lang="en-US" dirty="0" smtClean="0"/>
              <a:t>The </a:t>
            </a:r>
            <a:r>
              <a:rPr lang="en-US" dirty="0" smtClean="0"/>
              <a:t>hedging relationship consists only of qualifying hedging instruments and qualifying hedged items</a:t>
            </a:r>
            <a:r>
              <a:rPr lang="en-US" dirty="0" smtClean="0"/>
              <a:t>,</a:t>
            </a:r>
          </a:p>
          <a:p>
            <a:pPr>
              <a:buFontTx/>
              <a:buChar char="-"/>
            </a:pPr>
            <a:r>
              <a:rPr lang="en-US" dirty="0" smtClean="0"/>
              <a:t> </a:t>
            </a:r>
            <a:r>
              <a:rPr lang="en-US" dirty="0" smtClean="0"/>
              <a:t>At the inception of the hedging relationship, there is a formal identification and documentation of the hedging relationship, the entity’s risk management objective and the hedging strategy</a:t>
            </a:r>
            <a:r>
              <a:rPr lang="en-US" dirty="0" smtClean="0"/>
              <a:t>,</a:t>
            </a:r>
          </a:p>
          <a:p>
            <a:pPr>
              <a:buFontTx/>
              <a:buChar char="-"/>
            </a:pPr>
            <a:r>
              <a:rPr lang="en-US" dirty="0" smtClean="0"/>
              <a:t> </a:t>
            </a:r>
            <a:r>
              <a:rPr lang="en-US" dirty="0" smtClean="0"/>
              <a:t>The hedging relationship meets the hedge effectiveness requirements.</a:t>
            </a:r>
            <a:endParaRPr lang="en-US" dirty="0" smtClean="0"/>
          </a:p>
          <a:p>
            <a:pPr>
              <a:buNone/>
            </a:pPr>
            <a:endParaRPr lang="en-US" b="1" dirty="0" smtClean="0">
              <a:solidFill>
                <a:srgbClr val="FF0000"/>
              </a:solidFill>
            </a:endParaRPr>
          </a:p>
          <a:p>
            <a:pPr>
              <a:buNone/>
            </a:pPr>
            <a:endParaRPr lang="fr-FR"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r>
              <a:rPr lang="en-US" b="1" dirty="0" smtClean="0">
                <a:solidFill>
                  <a:srgbClr val="FF0000"/>
                </a:solidFill>
              </a:rPr>
              <a:t>Hedging instruments consist of</a:t>
            </a:r>
            <a:r>
              <a:rPr lang="en-US" dirty="0" smtClean="0"/>
              <a:t>:</a:t>
            </a:r>
          </a:p>
          <a:p>
            <a:pPr>
              <a:buFontTx/>
              <a:buChar char="-"/>
            </a:pPr>
            <a:r>
              <a:rPr lang="en-US" b="1" dirty="0" smtClean="0">
                <a:solidFill>
                  <a:srgbClr val="FF0000"/>
                </a:solidFill>
              </a:rPr>
              <a:t>Contracts</a:t>
            </a:r>
            <a:r>
              <a:rPr lang="en-US" dirty="0" smtClean="0"/>
              <a:t> </a:t>
            </a:r>
            <a:r>
              <a:rPr lang="en-US" dirty="0" smtClean="0"/>
              <a:t>with a party external to the reporting entity that can be designated as hedging instruments</a:t>
            </a:r>
            <a:r>
              <a:rPr lang="en-US" dirty="0" smtClean="0"/>
              <a:t>.</a:t>
            </a:r>
          </a:p>
          <a:p>
            <a:pPr>
              <a:buFontTx/>
              <a:buChar char="-"/>
            </a:pPr>
            <a:r>
              <a:rPr lang="en-US" b="1" dirty="0" smtClean="0">
                <a:solidFill>
                  <a:srgbClr val="FF0000"/>
                </a:solidFill>
              </a:rPr>
              <a:t>The </a:t>
            </a:r>
            <a:r>
              <a:rPr lang="en-US" b="1" dirty="0" smtClean="0">
                <a:solidFill>
                  <a:srgbClr val="FF0000"/>
                </a:solidFill>
              </a:rPr>
              <a:t>hedging instrument </a:t>
            </a:r>
            <a:r>
              <a:rPr lang="en-US" dirty="0" smtClean="0"/>
              <a:t>may be a derivative (except for some written options) or a non-derivative financial instrument measured at FVTPL. Unless it is a financial liability at FVTPL, changes resulting from credit risk are presented in other comprehensive income</a:t>
            </a:r>
            <a:r>
              <a:rPr lang="en-US" dirty="0" smtClean="0"/>
              <a:t>.</a:t>
            </a:r>
          </a:p>
          <a:p>
            <a:pPr>
              <a:buFontTx/>
              <a:buChar char="-"/>
            </a:pPr>
            <a:r>
              <a:rPr lang="en-US" b="1" dirty="0" smtClean="0">
                <a:solidFill>
                  <a:srgbClr val="FF0000"/>
                </a:solidFill>
              </a:rPr>
              <a:t>The  </a:t>
            </a:r>
            <a:r>
              <a:rPr lang="en-US" b="1" dirty="0" smtClean="0">
                <a:solidFill>
                  <a:srgbClr val="FF0000"/>
                </a:solidFill>
              </a:rPr>
              <a:t>items </a:t>
            </a:r>
            <a:r>
              <a:rPr lang="en-US" dirty="0" smtClean="0"/>
              <a:t>that are being hedged can be</a:t>
            </a:r>
            <a:r>
              <a:rPr lang="en-US" dirty="0" smtClean="0"/>
              <a:t>:</a:t>
            </a:r>
          </a:p>
          <a:p>
            <a:pPr>
              <a:buFontTx/>
              <a:buChar char="-"/>
            </a:pPr>
            <a:r>
              <a:rPr lang="en-US" dirty="0" smtClean="0"/>
              <a:t>The </a:t>
            </a:r>
            <a:r>
              <a:rPr lang="en-US" dirty="0" smtClean="0"/>
              <a:t>hedged item is an asset or liability</a:t>
            </a:r>
            <a:r>
              <a:rPr lang="en-US" dirty="0" smtClean="0"/>
              <a:t>,</a:t>
            </a:r>
          </a:p>
          <a:p>
            <a:pPr>
              <a:buNone/>
            </a:pPr>
            <a:r>
              <a:rPr lang="en-US" dirty="0" smtClean="0"/>
              <a:t>- </a:t>
            </a:r>
            <a:r>
              <a:rPr lang="en-US" dirty="0" smtClean="0"/>
              <a:t>A non-binding agreement</a:t>
            </a:r>
            <a:r>
              <a:rPr lang="en-US" dirty="0" smtClean="0"/>
              <a:t>,</a:t>
            </a:r>
          </a:p>
          <a:p>
            <a:pPr>
              <a:buNone/>
            </a:pPr>
            <a:r>
              <a:rPr lang="en-US" dirty="0" smtClean="0"/>
              <a:t>- </a:t>
            </a:r>
            <a:r>
              <a:rPr lang="en-US" dirty="0" smtClean="0"/>
              <a:t>A highly probable forecast transaction</a:t>
            </a:r>
            <a:r>
              <a:rPr lang="en-US" dirty="0" smtClean="0"/>
              <a:t>,</a:t>
            </a:r>
          </a:p>
          <a:p>
            <a:pPr>
              <a:buNone/>
            </a:pPr>
            <a:r>
              <a:rPr lang="en-US" dirty="0" smtClean="0"/>
              <a:t>- </a:t>
            </a:r>
            <a:r>
              <a:rPr lang="en-US" dirty="0" smtClean="0"/>
              <a:t>A net investment in a foreign operation.</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r>
              <a:rPr lang="en-US" b="1" dirty="0" smtClean="0">
                <a:solidFill>
                  <a:srgbClr val="FF0000"/>
                </a:solidFill>
              </a:rPr>
              <a:t>Accounting for qualifying hedging relationships</a:t>
            </a:r>
            <a:r>
              <a:rPr lang="en-US" dirty="0" smtClean="0"/>
              <a:t>: There are three types of hedging relationships: </a:t>
            </a:r>
            <a:endParaRPr lang="en-US" dirty="0" smtClean="0"/>
          </a:p>
          <a:p>
            <a:r>
              <a:rPr lang="en-US" b="1" dirty="0" smtClean="0">
                <a:solidFill>
                  <a:srgbClr val="FF0000"/>
                </a:solidFill>
              </a:rPr>
              <a:t>Fair </a:t>
            </a:r>
            <a:r>
              <a:rPr lang="en-US" b="1" dirty="0" smtClean="0">
                <a:solidFill>
                  <a:srgbClr val="FF0000"/>
                </a:solidFill>
              </a:rPr>
              <a:t>value hedge</a:t>
            </a:r>
            <a:r>
              <a:rPr lang="en-US" dirty="0" smtClean="0"/>
              <a:t>: Hedging the exposure to changes in the fair value of a </a:t>
            </a:r>
            <a:r>
              <a:rPr lang="en-US" dirty="0" err="1" smtClean="0"/>
              <a:t>recognised</a:t>
            </a:r>
            <a:r>
              <a:rPr lang="en-US" dirty="0" smtClean="0"/>
              <a:t> asset or liability, attributable to a particular risk and potentially affecting profit or loss (PL) or other comprehensive income (OCI) in the case of an equity instrument designated at fair value </a:t>
            </a:r>
            <a:r>
              <a:rPr lang="en-US" dirty="0" smtClean="0"/>
              <a:t>through other </a:t>
            </a:r>
            <a:r>
              <a:rPr lang="en-US" dirty="0" smtClean="0"/>
              <a:t>comprehensive </a:t>
            </a:r>
            <a:r>
              <a:rPr lang="en-US" dirty="0" smtClean="0"/>
              <a:t>income.</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en-US" b="1" dirty="0" smtClean="0">
                <a:solidFill>
                  <a:srgbClr val="FF0000"/>
                </a:solidFill>
              </a:rPr>
              <a:t>Example</a:t>
            </a:r>
            <a:r>
              <a:rPr lang="en-US" b="1" dirty="0" smtClean="0">
                <a:solidFill>
                  <a:srgbClr val="FF0000"/>
                </a:solidFill>
              </a:rPr>
              <a:t>: Fair Value </a:t>
            </a:r>
            <a:r>
              <a:rPr lang="en-US" b="1" dirty="0" smtClean="0">
                <a:solidFill>
                  <a:srgbClr val="FF0000"/>
                </a:solidFill>
              </a:rPr>
              <a:t>Hedge</a:t>
            </a:r>
          </a:p>
          <a:p>
            <a:pPr>
              <a:buNone/>
            </a:pPr>
            <a:r>
              <a:rPr lang="en-US" b="1" dirty="0" smtClean="0">
                <a:solidFill>
                  <a:srgbClr val="FF0000"/>
                </a:solidFill>
              </a:rPr>
              <a:t> </a:t>
            </a:r>
            <a:r>
              <a:rPr lang="en-US" b="1" dirty="0" smtClean="0">
                <a:solidFill>
                  <a:srgbClr val="FF0000"/>
                </a:solidFill>
              </a:rPr>
              <a:t>  </a:t>
            </a:r>
            <a:r>
              <a:rPr lang="en-US" dirty="0" smtClean="0"/>
              <a:t>A</a:t>
            </a:r>
            <a:r>
              <a:rPr lang="en-US" b="1" dirty="0" smtClean="0">
                <a:solidFill>
                  <a:srgbClr val="FF0000"/>
                </a:solidFill>
              </a:rPr>
              <a:t> </a:t>
            </a:r>
            <a:r>
              <a:rPr lang="en-US" dirty="0" smtClean="0"/>
              <a:t>company purchased bonds for $2 million, at a fixed interest rate of 6% per annum. The bonds </a:t>
            </a:r>
            <a:r>
              <a:rPr lang="en-US" dirty="0" smtClean="0"/>
              <a:t>were classified </a:t>
            </a:r>
            <a:r>
              <a:rPr lang="en-US" dirty="0" smtClean="0"/>
              <a:t>as fair value through profit or loss (FVTPL</a:t>
            </a:r>
            <a:r>
              <a:rPr lang="en-US" dirty="0" smtClean="0"/>
              <a:t>).</a:t>
            </a:r>
          </a:p>
          <a:p>
            <a:pPr>
              <a:buNone/>
            </a:pPr>
            <a:r>
              <a:rPr lang="en-US" dirty="0" smtClean="0"/>
              <a:t> </a:t>
            </a:r>
            <a:r>
              <a:rPr lang="en-US" dirty="0" smtClean="0"/>
              <a:t>   The </a:t>
            </a:r>
            <a:r>
              <a:rPr lang="en-US" dirty="0" smtClean="0"/>
              <a:t>company entered into an </a:t>
            </a:r>
            <a:r>
              <a:rPr lang="en-US" dirty="0" smtClean="0">
                <a:solidFill>
                  <a:srgbClr val="FF0000"/>
                </a:solidFill>
              </a:rPr>
              <a:t>interest rate swap </a:t>
            </a:r>
            <a:r>
              <a:rPr lang="en-US" dirty="0" smtClean="0"/>
              <a:t>(SWAP) with a fair value of zero to offset the decline in the fair value of the bonds</a:t>
            </a:r>
            <a:r>
              <a:rPr lang="en-US" dirty="0" smtClean="0"/>
              <a:t>. If </a:t>
            </a:r>
            <a:r>
              <a:rPr lang="en-US" dirty="0" smtClean="0"/>
              <a:t>the hedging instrument is effective, the decline in the fair value of the bonds </a:t>
            </a:r>
            <a:r>
              <a:rPr lang="en-US" dirty="0" smtClean="0"/>
              <a:t>will be offset </a:t>
            </a:r>
            <a:r>
              <a:rPr lang="en-US" dirty="0" smtClean="0"/>
              <a:t>by a corresponding increase in the derivative value of the SWAP instrument, which is expected to be 100% effective</a:t>
            </a:r>
            <a:r>
              <a:rPr lang="en-US" dirty="0" smtClean="0"/>
              <a:t>. Knowing </a:t>
            </a:r>
            <a:r>
              <a:rPr lang="en-US" dirty="0" smtClean="0"/>
              <a:t>that the company has documented and designated the SWAP instrument as a hedging instrument. The market interest rate has risen to 7% and the fair value of the bonds has fallen to $1,920,000</a:t>
            </a:r>
            <a:r>
              <a:rPr lang="en-US" dirty="0" smtClean="0"/>
              <a:t>.</a:t>
            </a:r>
          </a:p>
          <a:p>
            <a:pPr>
              <a:buNone/>
            </a:pPr>
            <a:r>
              <a:rPr lang="en-US" dirty="0" smtClean="0"/>
              <a:t> </a:t>
            </a:r>
            <a:r>
              <a:rPr lang="en-US" dirty="0" smtClean="0"/>
              <a:t>  </a:t>
            </a:r>
            <a:r>
              <a:rPr lang="en-US" b="1" dirty="0" smtClean="0"/>
              <a:t>Required</a:t>
            </a:r>
            <a:r>
              <a:rPr lang="en-US" dirty="0" smtClean="0"/>
              <a:t>: How is the hedge accounted for in the company's financial </a:t>
            </a:r>
            <a:r>
              <a:rPr lang="en-US" dirty="0" smtClean="0"/>
              <a:t>statements?</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358282" cy="6858000"/>
          </a:xfrm>
        </p:spPr>
        <p:txBody>
          <a:bodyPr>
            <a:normAutofit fontScale="92500" lnSpcReduction="10000"/>
          </a:bodyPr>
          <a:lstStyle/>
          <a:p>
            <a:pPr>
              <a:buNone/>
            </a:pPr>
            <a:r>
              <a:rPr lang="en-US" b="1" dirty="0" smtClean="0">
                <a:solidFill>
                  <a:srgbClr val="FF0000"/>
                </a:solidFill>
              </a:rPr>
              <a:t>Solution</a:t>
            </a:r>
            <a:r>
              <a:rPr lang="en-US" dirty="0" smtClean="0"/>
              <a:t>:</a:t>
            </a:r>
          </a:p>
          <a:p>
            <a:pPr>
              <a:buNone/>
            </a:pPr>
            <a:r>
              <a:rPr lang="en-US" sz="2400" dirty="0" smtClean="0"/>
              <a:t>1- </a:t>
            </a:r>
            <a:r>
              <a:rPr lang="en-US" sz="2400" dirty="0" smtClean="0"/>
              <a:t>The hedged item is the bonds in the fair value hedge, i.e. the change in the instrument is recognized in the profit or loss </a:t>
            </a:r>
            <a:r>
              <a:rPr lang="en-US" sz="2400" dirty="0" smtClean="0"/>
              <a:t>P/L. </a:t>
            </a:r>
          </a:p>
          <a:p>
            <a:pPr>
              <a:buNone/>
            </a:pPr>
            <a:r>
              <a:rPr lang="en-US" sz="2400" dirty="0" smtClean="0"/>
              <a:t> </a:t>
            </a:r>
            <a:r>
              <a:rPr lang="en-US" sz="2400" dirty="0" smtClean="0"/>
              <a:t>  Therefore</a:t>
            </a:r>
            <a:r>
              <a:rPr lang="en-US" sz="2400" dirty="0" smtClean="0"/>
              <a:t>, we record</a:t>
            </a:r>
            <a:r>
              <a:rPr lang="en-US" sz="2400" dirty="0" smtClean="0"/>
              <a:t>:</a:t>
            </a:r>
          </a:p>
          <a:p>
            <a:pPr>
              <a:buNone/>
            </a:pPr>
            <a:endParaRPr lang="en-US" sz="2400" dirty="0" smtClean="0"/>
          </a:p>
          <a:p>
            <a:pPr>
              <a:buNone/>
            </a:pPr>
            <a:endParaRPr lang="en-US" sz="2400" dirty="0" smtClean="0"/>
          </a:p>
          <a:p>
            <a:pPr>
              <a:buNone/>
            </a:pPr>
            <a:endParaRPr lang="en-US" sz="2400" dirty="0" smtClean="0"/>
          </a:p>
          <a:p>
            <a:pPr>
              <a:buNone/>
            </a:pPr>
            <a:r>
              <a:rPr lang="en-US" sz="2400" dirty="0" smtClean="0"/>
              <a:t>¹ </a:t>
            </a:r>
            <a:r>
              <a:rPr lang="en-US" sz="2400" b="1" dirty="0" smtClean="0"/>
              <a:t>2000000-1920000</a:t>
            </a:r>
          </a:p>
          <a:p>
            <a:pPr>
              <a:buNone/>
            </a:pPr>
            <a:r>
              <a:rPr lang="en-US" sz="2400" dirty="0" smtClean="0"/>
              <a:t>2- </a:t>
            </a:r>
            <a:r>
              <a:rPr lang="en-US" sz="2400" dirty="0" smtClean="0"/>
              <a:t>The fair value of the swap increased by $80,000 (100%). Since the swap is a derivative, it is measured at fair value and the change in fair value is recognized in P/L, so we </a:t>
            </a:r>
            <a:r>
              <a:rPr lang="en-US" sz="2400" dirty="0" smtClean="0"/>
              <a:t>record:</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r>
              <a:rPr lang="en-US" sz="2400" b="1" dirty="0" smtClean="0">
                <a:solidFill>
                  <a:srgbClr val="FF0000"/>
                </a:solidFill>
              </a:rPr>
              <a:t>Thus, both the change in the fair value of the hedged item and the hedging instrument are extinguished, i.e. a 100% effective hedge, and the net effect on profit or loss (P/L) is zero</a:t>
            </a:r>
            <a:r>
              <a:rPr lang="en-US" sz="2400" dirty="0" smtClean="0"/>
              <a:t>.</a:t>
            </a:r>
            <a:endParaRPr lang="en-US" sz="2400" dirty="0" smtClean="0"/>
          </a:p>
          <a:p>
            <a:pPr>
              <a:buNone/>
            </a:pPr>
            <a:endParaRPr lang="fr-FR" sz="2400" dirty="0"/>
          </a:p>
        </p:txBody>
      </p:sp>
      <p:graphicFrame>
        <p:nvGraphicFramePr>
          <p:cNvPr id="4" name="Tableau 3"/>
          <p:cNvGraphicFramePr>
            <a:graphicFrameLocks noGrp="1"/>
          </p:cNvGraphicFramePr>
          <p:nvPr/>
        </p:nvGraphicFramePr>
        <p:xfrm>
          <a:off x="857224" y="1285860"/>
          <a:ext cx="6238877" cy="1143008"/>
        </p:xfrm>
        <a:graphic>
          <a:graphicData uri="http://schemas.openxmlformats.org/drawingml/2006/table">
            <a:tbl>
              <a:tblPr firstRow="1" bandRow="1">
                <a:tableStyleId>{5C22544A-7EE6-4342-B048-85BDC9FD1C3A}</a:tableStyleId>
              </a:tblPr>
              <a:tblGrid>
                <a:gridCol w="3363168"/>
                <a:gridCol w="1462247"/>
                <a:gridCol w="1413462"/>
              </a:tblGrid>
              <a:tr h="405997">
                <a:tc>
                  <a:txBody>
                    <a:bodyPr/>
                    <a:lstStyle/>
                    <a:p>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debit</a:t>
                      </a:r>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credit</a:t>
                      </a:r>
                      <a:endParaRPr lang="fr-FR" sz="2000" b="1" dirty="0">
                        <a:solidFill>
                          <a:schemeClr val="tx1"/>
                        </a:solidFill>
                      </a:endParaRPr>
                    </a:p>
                  </a:txBody>
                  <a:tcPr>
                    <a:solidFill>
                      <a:schemeClr val="accent6">
                        <a:lumMod val="60000"/>
                        <a:lumOff val="40000"/>
                      </a:schemeClr>
                    </a:solidFill>
                  </a:tcPr>
                </a:tc>
              </a:tr>
              <a:tr h="737011">
                <a:tc>
                  <a:txBody>
                    <a:bodyPr/>
                    <a:lstStyle/>
                    <a:p>
                      <a:r>
                        <a:rPr lang="fr-FR" sz="2000" b="1" dirty="0" smtClean="0">
                          <a:solidFill>
                            <a:schemeClr val="tx1"/>
                          </a:solidFill>
                        </a:rPr>
                        <a:t>P/L</a:t>
                      </a:r>
                    </a:p>
                    <a:p>
                      <a:r>
                        <a:rPr lang="fr-FR" sz="2000" b="1" dirty="0" smtClean="0">
                          <a:solidFill>
                            <a:schemeClr val="tx1"/>
                          </a:solidFill>
                        </a:rPr>
                        <a:t>       Bonds</a:t>
                      </a:r>
                      <a:endParaRPr lang="fr-FR" sz="2000" b="1" dirty="0">
                        <a:solidFill>
                          <a:schemeClr val="tx1"/>
                        </a:solidFill>
                      </a:endParaRPr>
                    </a:p>
                  </a:txBody>
                  <a:tcPr>
                    <a:solidFill>
                      <a:schemeClr val="accent6">
                        <a:lumMod val="60000"/>
                        <a:lumOff val="40000"/>
                      </a:schemeClr>
                    </a:solidFill>
                  </a:tcPr>
                </a:tc>
                <a:tc>
                  <a:txBody>
                    <a:bodyPr/>
                    <a:lstStyle/>
                    <a:p>
                      <a:r>
                        <a:rPr lang="fr-FR" sz="2000" b="1" dirty="0" smtClean="0">
                          <a:solidFill>
                            <a:schemeClr val="tx1"/>
                          </a:solidFill>
                        </a:rPr>
                        <a:t>80000¹</a:t>
                      </a:r>
                      <a:endParaRPr lang="fr-FR" sz="2000" b="1" dirty="0">
                        <a:solidFill>
                          <a:schemeClr val="tx1"/>
                        </a:solidFill>
                      </a:endParaRPr>
                    </a:p>
                  </a:txBody>
                  <a:tcPr>
                    <a:solidFill>
                      <a:schemeClr val="accent6">
                        <a:lumMod val="60000"/>
                        <a:lumOff val="40000"/>
                      </a:schemeClr>
                    </a:solidFill>
                  </a:tcPr>
                </a:tc>
                <a:tc>
                  <a:txBody>
                    <a:bodyPr/>
                    <a:lstStyle/>
                    <a:p>
                      <a:endParaRPr lang="fr-FR" sz="2000" b="1" dirty="0" smtClean="0">
                        <a:solidFill>
                          <a:schemeClr val="tx1"/>
                        </a:solidFill>
                      </a:endParaRPr>
                    </a:p>
                    <a:p>
                      <a:r>
                        <a:rPr lang="fr-FR" sz="2000" b="1" dirty="0" smtClean="0">
                          <a:solidFill>
                            <a:schemeClr val="tx1"/>
                          </a:solidFill>
                        </a:rPr>
                        <a:t>80000</a:t>
                      </a:r>
                      <a:endParaRPr lang="fr-FR" sz="2000" b="1" dirty="0">
                        <a:solidFill>
                          <a:schemeClr val="tx1"/>
                        </a:solidFill>
                      </a:endParaRPr>
                    </a:p>
                  </a:txBody>
                  <a:tcPr>
                    <a:solidFill>
                      <a:schemeClr val="accent6">
                        <a:lumMod val="60000"/>
                        <a:lumOff val="40000"/>
                      </a:schemeClr>
                    </a:solidFill>
                  </a:tcPr>
                </a:tc>
              </a:tr>
            </a:tbl>
          </a:graphicData>
        </a:graphic>
      </p:graphicFrame>
      <p:graphicFrame>
        <p:nvGraphicFramePr>
          <p:cNvPr id="5" name="Tableau 4"/>
          <p:cNvGraphicFramePr>
            <a:graphicFrameLocks noGrp="1"/>
          </p:cNvGraphicFramePr>
          <p:nvPr/>
        </p:nvGraphicFramePr>
        <p:xfrm>
          <a:off x="1285852" y="4143380"/>
          <a:ext cx="6096000" cy="1376528"/>
        </p:xfrm>
        <a:graphic>
          <a:graphicData uri="http://schemas.openxmlformats.org/drawingml/2006/table">
            <a:tbl>
              <a:tblPr firstRow="1" bandRow="1">
                <a:tableStyleId>{5C22544A-7EE6-4342-B048-85BDC9FD1C3A}</a:tableStyleId>
              </a:tblPr>
              <a:tblGrid>
                <a:gridCol w="3286148"/>
                <a:gridCol w="1428760"/>
                <a:gridCol w="1381092"/>
              </a:tblGrid>
              <a:tr h="377034">
                <a:tc>
                  <a:txBody>
                    <a:bodyPr/>
                    <a:lstStyle/>
                    <a:p>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debit</a:t>
                      </a:r>
                      <a:endParaRPr lang="fr-FR" sz="2000" b="1" dirty="0">
                        <a:solidFill>
                          <a:schemeClr val="tx1"/>
                        </a:solidFill>
                      </a:endParaRPr>
                    </a:p>
                  </a:txBody>
                  <a:tcPr>
                    <a:solidFill>
                      <a:schemeClr val="accent6">
                        <a:lumMod val="60000"/>
                        <a:lumOff val="40000"/>
                      </a:schemeClr>
                    </a:solidFill>
                  </a:tcPr>
                </a:tc>
                <a:tc>
                  <a:txBody>
                    <a:bodyPr/>
                    <a:lstStyle/>
                    <a:p>
                      <a:r>
                        <a:rPr lang="fr-FR" sz="2000" b="1" dirty="0" err="1" smtClean="0">
                          <a:solidFill>
                            <a:schemeClr val="tx1"/>
                          </a:solidFill>
                        </a:rPr>
                        <a:t>credit</a:t>
                      </a:r>
                      <a:endParaRPr lang="fr-FR" sz="2000" b="1" dirty="0">
                        <a:solidFill>
                          <a:schemeClr val="tx1"/>
                        </a:solidFill>
                      </a:endParaRPr>
                    </a:p>
                  </a:txBody>
                  <a:tcPr>
                    <a:solidFill>
                      <a:schemeClr val="accent6">
                        <a:lumMod val="60000"/>
                        <a:lumOff val="40000"/>
                      </a:schemeClr>
                    </a:solidFill>
                  </a:tcPr>
                </a:tc>
              </a:tr>
              <a:tr h="980288">
                <a:tc>
                  <a:txBody>
                    <a:bodyPr/>
                    <a:lstStyle/>
                    <a:p>
                      <a:r>
                        <a:rPr lang="fr-FR" sz="2000" b="1" dirty="0" smtClean="0">
                          <a:solidFill>
                            <a:schemeClr val="tx1"/>
                          </a:solidFill>
                        </a:rPr>
                        <a:t>SWAP</a:t>
                      </a:r>
                    </a:p>
                    <a:p>
                      <a:r>
                        <a:rPr lang="fr-FR" sz="2000" b="1" dirty="0" smtClean="0">
                          <a:solidFill>
                            <a:schemeClr val="tx1"/>
                          </a:solidFill>
                        </a:rPr>
                        <a:t>          P/L      </a:t>
                      </a:r>
                      <a:endParaRPr lang="fr-FR" sz="2000" b="1" dirty="0">
                        <a:solidFill>
                          <a:schemeClr val="tx1"/>
                        </a:solidFill>
                      </a:endParaRPr>
                    </a:p>
                  </a:txBody>
                  <a:tcPr>
                    <a:solidFill>
                      <a:schemeClr val="accent6">
                        <a:lumMod val="60000"/>
                        <a:lumOff val="40000"/>
                      </a:schemeClr>
                    </a:solidFill>
                  </a:tcPr>
                </a:tc>
                <a:tc>
                  <a:txBody>
                    <a:bodyPr/>
                    <a:lstStyle/>
                    <a:p>
                      <a:r>
                        <a:rPr lang="fr-FR" sz="2000" b="1" dirty="0" smtClean="0">
                          <a:solidFill>
                            <a:schemeClr val="tx1"/>
                          </a:solidFill>
                        </a:rPr>
                        <a:t>80000</a:t>
                      </a:r>
                      <a:endParaRPr lang="fr-FR" sz="2000" b="1" dirty="0">
                        <a:solidFill>
                          <a:schemeClr val="tx1"/>
                        </a:solidFill>
                      </a:endParaRPr>
                    </a:p>
                  </a:txBody>
                  <a:tcPr>
                    <a:solidFill>
                      <a:schemeClr val="accent6">
                        <a:lumMod val="60000"/>
                        <a:lumOff val="40000"/>
                      </a:schemeClr>
                    </a:solidFill>
                  </a:tcPr>
                </a:tc>
                <a:tc>
                  <a:txBody>
                    <a:bodyPr/>
                    <a:lstStyle/>
                    <a:p>
                      <a:endParaRPr lang="fr-FR" sz="2000" b="1" dirty="0" smtClean="0">
                        <a:solidFill>
                          <a:schemeClr val="tx1"/>
                        </a:solidFill>
                      </a:endParaRPr>
                    </a:p>
                    <a:p>
                      <a:r>
                        <a:rPr lang="fr-FR" sz="2000" b="1" dirty="0" smtClean="0">
                          <a:solidFill>
                            <a:schemeClr val="tx1"/>
                          </a:solidFill>
                        </a:rPr>
                        <a:t>80000</a:t>
                      </a:r>
                      <a:endParaRPr lang="fr-FR" sz="2000" b="1" dirty="0">
                        <a:solidFill>
                          <a:schemeClr val="tx1"/>
                        </a:solidFill>
                      </a:endParaRPr>
                    </a:p>
                  </a:txBody>
                  <a:tcPr>
                    <a:solidFill>
                      <a:schemeClr val="accent6">
                        <a:lumMod val="60000"/>
                        <a:lumOff val="4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solidFill>
                  <a:srgbClr val="FF0000"/>
                </a:solidFill>
              </a:rPr>
              <a:t>Cash flow hedge</a:t>
            </a:r>
            <a:r>
              <a:rPr lang="en-US" dirty="0" smtClean="0"/>
              <a:t>: Hedging the exposure to variability in cash flows attributable to a particular risk associated with all or one component of a </a:t>
            </a:r>
            <a:r>
              <a:rPr lang="en-US" dirty="0" err="1" smtClean="0"/>
              <a:t>recognised</a:t>
            </a:r>
            <a:r>
              <a:rPr lang="en-US" dirty="0" smtClean="0"/>
              <a:t> asset or liability, such as all or some future interest payments on debt (at variable rates) that are highly probable or could affect profit or loss. </a:t>
            </a:r>
            <a:endParaRPr lang="en-US" dirty="0" smtClean="0"/>
          </a:p>
          <a:p>
            <a:pPr>
              <a:buNone/>
            </a:pPr>
            <a:r>
              <a:rPr lang="en-US" dirty="0" smtClean="0"/>
              <a:t>   For </a:t>
            </a:r>
            <a:r>
              <a:rPr lang="en-US" dirty="0" smtClean="0"/>
              <a:t>a cash flow hedge, the cash flow hedge reserve in equity, the cumulative gain or loss on the hedging instrument since inception of the hedge, and the cumulative change in the fair value of the hedged item since inception of the hedge are adjusted</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b="1" dirty="0" smtClean="0">
                <a:solidFill>
                  <a:srgbClr val="FF0000"/>
                </a:solidFill>
              </a:rPr>
              <a:t>Example: Cash Flow Hedging</a:t>
            </a:r>
          </a:p>
          <a:p>
            <a:pPr>
              <a:buNone/>
            </a:pPr>
            <a:r>
              <a:rPr lang="en-US" dirty="0" smtClean="0"/>
              <a:t>   A</a:t>
            </a:r>
            <a:r>
              <a:rPr lang="en-US" b="1" dirty="0" smtClean="0">
                <a:solidFill>
                  <a:srgbClr val="FF0000"/>
                </a:solidFill>
              </a:rPr>
              <a:t> </a:t>
            </a:r>
            <a:r>
              <a:rPr lang="en-US" dirty="0" smtClean="0"/>
              <a:t>company </a:t>
            </a:r>
            <a:r>
              <a:rPr lang="en-US" dirty="0" smtClean="0"/>
              <a:t>intends to purchase 1,000 ounces of </a:t>
            </a:r>
            <a:r>
              <a:rPr lang="en-US" dirty="0" smtClean="0"/>
              <a:t>gold </a:t>
            </a:r>
            <a:r>
              <a:rPr lang="en-US" dirty="0" smtClean="0"/>
              <a:t>on </a:t>
            </a:r>
            <a:r>
              <a:rPr lang="en-US" dirty="0" smtClean="0"/>
              <a:t>Jan 31,2023 </a:t>
            </a:r>
            <a:r>
              <a:rPr lang="en-US" dirty="0" smtClean="0"/>
              <a:t>at the market price, the current price is $1,200/ounce. Since the price of gold will rise, the company decides to enter into a futures contract to purchase 1,000 ounces at $1,300 on </a:t>
            </a:r>
            <a:r>
              <a:rPr lang="en-US" dirty="0" smtClean="0"/>
              <a:t>Dec31,2022.</a:t>
            </a:r>
          </a:p>
          <a:p>
            <a:pPr>
              <a:buNone/>
            </a:pPr>
            <a:r>
              <a:rPr lang="en-US" dirty="0" smtClean="0"/>
              <a:t> </a:t>
            </a:r>
            <a:r>
              <a:rPr lang="en-US" dirty="0" smtClean="0"/>
              <a:t>  The </a:t>
            </a:r>
            <a:r>
              <a:rPr lang="en-US" dirty="0" smtClean="0"/>
              <a:t>company documents and specifies the futures contract as a hedging instrument. Knowing that the end of the company's fiscal year </a:t>
            </a:r>
            <a:r>
              <a:rPr lang="en-US" dirty="0" smtClean="0"/>
              <a:t>is Dec 31;2022 </a:t>
            </a:r>
            <a:r>
              <a:rPr lang="en-US" dirty="0" smtClean="0"/>
              <a:t>and the futures price for </a:t>
            </a:r>
            <a:r>
              <a:rPr lang="en-US" dirty="0" smtClean="0"/>
              <a:t>delivery on </a:t>
            </a:r>
            <a:r>
              <a:rPr lang="en-US" dirty="0" smtClean="0"/>
              <a:t>that date is $1,400 while the market price of gold is $1,325On </a:t>
            </a:r>
            <a:r>
              <a:rPr lang="en-US" dirty="0" smtClean="0"/>
              <a:t>Jan31,2023, </a:t>
            </a:r>
            <a:r>
              <a:rPr lang="en-US" dirty="0" smtClean="0"/>
              <a:t>the contract was settled at $1,450, and the gold purchase contract was concluded at $</a:t>
            </a:r>
            <a:r>
              <a:rPr lang="en-US" dirty="0" smtClean="0"/>
              <a:t>1,350</a:t>
            </a:r>
          </a:p>
          <a:p>
            <a:pPr>
              <a:buNone/>
            </a:pPr>
            <a:r>
              <a:rPr lang="en-US" b="1" dirty="0" smtClean="0"/>
              <a:t>   Required</a:t>
            </a:r>
            <a:r>
              <a:rPr lang="en-US" dirty="0" smtClean="0"/>
              <a:t>: Explain the effect of cash flow on the company's financial statements </a:t>
            </a:r>
            <a:r>
              <a:rPr lang="en-US" dirty="0" smtClean="0"/>
              <a:t>:</a:t>
            </a:r>
          </a:p>
          <a:p>
            <a:pPr>
              <a:buNone/>
            </a:pPr>
            <a:r>
              <a:rPr lang="en-US" dirty="0" smtClean="0"/>
              <a:t>-On dec31,2022</a:t>
            </a:r>
          </a:p>
          <a:p>
            <a:pPr>
              <a:buNone/>
            </a:pPr>
            <a:r>
              <a:rPr lang="en-US" dirty="0" smtClean="0"/>
              <a:t>-On </a:t>
            </a:r>
            <a:r>
              <a:rPr lang="en-US" dirty="0" err="1" smtClean="0"/>
              <a:t>jan</a:t>
            </a:r>
            <a:r>
              <a:rPr lang="en-US" dirty="0" smtClean="0"/>
              <a:t> 31, 2023</a:t>
            </a:r>
          </a:p>
          <a:p>
            <a:pPr>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1262</Words>
  <Application>Microsoft Office PowerPoint</Application>
  <PresentationFormat>Affichage à l'écran (4:3)</PresentationFormat>
  <Paragraphs>108</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64</cp:revision>
  <dcterms:created xsi:type="dcterms:W3CDTF">2024-10-19T06:20:41Z</dcterms:created>
  <dcterms:modified xsi:type="dcterms:W3CDTF">2024-10-21T14:00:52Z</dcterms:modified>
</cp:coreProperties>
</file>