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374D-64A8-4421-80B2-05181B60A9E2}" type="datetimeFigureOut">
              <a:rPr lang="fr-FR" smtClean="0"/>
              <a:pPr/>
              <a:t>11/11/2024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66D07-DE06-469F-ABB0-4EAF8741A01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374D-64A8-4421-80B2-05181B60A9E2}" type="datetimeFigureOut">
              <a:rPr lang="fr-FR" smtClean="0"/>
              <a:pPr/>
              <a:t>11/11/2024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66D07-DE06-469F-ABB0-4EAF8741A01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374D-64A8-4421-80B2-05181B60A9E2}" type="datetimeFigureOut">
              <a:rPr lang="fr-FR" smtClean="0"/>
              <a:pPr/>
              <a:t>11/11/2024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66D07-DE06-469F-ABB0-4EAF8741A01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374D-64A8-4421-80B2-05181B60A9E2}" type="datetimeFigureOut">
              <a:rPr lang="fr-FR" smtClean="0"/>
              <a:pPr/>
              <a:t>11/11/2024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66D07-DE06-469F-ABB0-4EAF8741A01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374D-64A8-4421-80B2-05181B60A9E2}" type="datetimeFigureOut">
              <a:rPr lang="fr-FR" smtClean="0"/>
              <a:pPr/>
              <a:t>11/11/2024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66D07-DE06-469F-ABB0-4EAF8741A01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374D-64A8-4421-80B2-05181B60A9E2}" type="datetimeFigureOut">
              <a:rPr lang="fr-FR" smtClean="0"/>
              <a:pPr/>
              <a:t>11/11/2024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66D07-DE06-469F-ABB0-4EAF8741A01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374D-64A8-4421-80B2-05181B60A9E2}" type="datetimeFigureOut">
              <a:rPr lang="fr-FR" smtClean="0"/>
              <a:pPr/>
              <a:t>11/11/2024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66D07-DE06-469F-ABB0-4EAF8741A01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374D-64A8-4421-80B2-05181B60A9E2}" type="datetimeFigureOut">
              <a:rPr lang="fr-FR" smtClean="0"/>
              <a:pPr/>
              <a:t>11/11/2024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66D07-DE06-469F-ABB0-4EAF8741A01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374D-64A8-4421-80B2-05181B60A9E2}" type="datetimeFigureOut">
              <a:rPr lang="fr-FR" smtClean="0"/>
              <a:pPr/>
              <a:t>11/11/2024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66D07-DE06-469F-ABB0-4EAF8741A01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374D-64A8-4421-80B2-05181B60A9E2}" type="datetimeFigureOut">
              <a:rPr lang="fr-FR" smtClean="0"/>
              <a:pPr/>
              <a:t>11/11/2024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66D07-DE06-469F-ABB0-4EAF8741A01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374D-64A8-4421-80B2-05181B60A9E2}" type="datetimeFigureOut">
              <a:rPr lang="fr-FR" smtClean="0"/>
              <a:pPr/>
              <a:t>11/11/2024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66D07-DE06-469F-ABB0-4EAF8741A01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D374D-64A8-4421-80B2-05181B60A9E2}" type="datetimeFigureOut">
              <a:rPr lang="fr-FR" smtClean="0"/>
              <a:pPr/>
              <a:t>11/11/2024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66D07-DE06-469F-ABB0-4EAF8741A01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7072338"/>
          </a:xfrm>
        </p:spPr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IFRS 10-</a:t>
            </a:r>
            <a:r>
              <a:rPr lang="fr-FR" b="1" dirty="0" err="1">
                <a:solidFill>
                  <a:srgbClr val="FF0000"/>
                </a:solidFill>
              </a:rPr>
              <a:t>Consolidated</a:t>
            </a:r>
            <a:r>
              <a:rPr lang="fr-FR" b="1" dirty="0">
                <a:solidFill>
                  <a:srgbClr val="FF0000"/>
                </a:solidFill>
              </a:rPr>
              <a:t> financial </a:t>
            </a:r>
            <a:r>
              <a:rPr lang="fr-FR" b="1" dirty="0" err="1" smtClean="0">
                <a:solidFill>
                  <a:srgbClr val="FF0000"/>
                </a:solidFill>
              </a:rPr>
              <a:t>statements</a:t>
            </a:r>
            <a:endParaRPr lang="fr-FR" b="1" dirty="0" smtClean="0">
              <a:solidFill>
                <a:srgbClr val="FF0000"/>
              </a:solidFill>
            </a:endParaRPr>
          </a:p>
          <a:p>
            <a:pPr algn="l"/>
            <a:r>
              <a:rPr lang="fr-FR" dirty="0">
                <a:solidFill>
                  <a:schemeClr val="tx1"/>
                </a:solidFill>
              </a:rPr>
              <a:t>IFRS 10 </a:t>
            </a:r>
            <a:r>
              <a:rPr lang="fr-FR" dirty="0" err="1">
                <a:solidFill>
                  <a:schemeClr val="tx1"/>
                </a:solidFill>
              </a:rPr>
              <a:t>was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issued</a:t>
            </a:r>
            <a:r>
              <a:rPr lang="fr-FR" dirty="0">
                <a:solidFill>
                  <a:schemeClr val="tx1"/>
                </a:solidFill>
              </a:rPr>
              <a:t> in May 2011 and </a:t>
            </a:r>
            <a:r>
              <a:rPr lang="fr-FR" dirty="0" err="1">
                <a:solidFill>
                  <a:schemeClr val="tx1"/>
                </a:solidFill>
              </a:rPr>
              <a:t>applies</a:t>
            </a:r>
            <a:r>
              <a:rPr lang="fr-FR" dirty="0">
                <a:solidFill>
                  <a:schemeClr val="tx1"/>
                </a:solidFill>
              </a:rPr>
              <a:t> to </a:t>
            </a:r>
            <a:r>
              <a:rPr lang="fr-FR" dirty="0" err="1">
                <a:solidFill>
                  <a:schemeClr val="tx1"/>
                </a:solidFill>
              </a:rPr>
              <a:t>annual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periods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beginning</a:t>
            </a:r>
            <a:r>
              <a:rPr lang="fr-FR" dirty="0">
                <a:solidFill>
                  <a:schemeClr val="tx1"/>
                </a:solidFill>
              </a:rPr>
              <a:t> on or </a:t>
            </a:r>
            <a:r>
              <a:rPr lang="fr-FR" dirty="0" err="1">
                <a:solidFill>
                  <a:schemeClr val="tx1"/>
                </a:solidFill>
              </a:rPr>
              <a:t>after</a:t>
            </a:r>
            <a:r>
              <a:rPr lang="fr-FR" dirty="0">
                <a:solidFill>
                  <a:schemeClr val="tx1"/>
                </a:solidFill>
              </a:rPr>
              <a:t> 1 </a:t>
            </a:r>
            <a:r>
              <a:rPr lang="fr-FR" dirty="0" err="1">
                <a:solidFill>
                  <a:schemeClr val="tx1"/>
                </a:solidFill>
              </a:rPr>
              <a:t>January</a:t>
            </a:r>
            <a:r>
              <a:rPr lang="fr-FR" dirty="0">
                <a:solidFill>
                  <a:schemeClr val="tx1"/>
                </a:solidFill>
              </a:rPr>
              <a:t> 2013. This standard </a:t>
            </a:r>
            <a:r>
              <a:rPr lang="fr-FR" dirty="0" err="1">
                <a:solidFill>
                  <a:schemeClr val="tx1"/>
                </a:solidFill>
              </a:rPr>
              <a:t>replaced</a:t>
            </a:r>
            <a:r>
              <a:rPr lang="fr-FR" dirty="0">
                <a:solidFill>
                  <a:schemeClr val="tx1"/>
                </a:solidFill>
              </a:rPr>
              <a:t> the </a:t>
            </a:r>
            <a:r>
              <a:rPr lang="fr-FR" dirty="0" err="1">
                <a:solidFill>
                  <a:schemeClr val="tx1"/>
                </a:solidFill>
              </a:rPr>
              <a:t>previous</a:t>
            </a:r>
            <a:r>
              <a:rPr lang="fr-FR" dirty="0">
                <a:solidFill>
                  <a:schemeClr val="tx1"/>
                </a:solidFill>
              </a:rPr>
              <a:t> International </a:t>
            </a:r>
            <a:r>
              <a:rPr lang="fr-FR" dirty="0" err="1">
                <a:solidFill>
                  <a:schemeClr val="tx1"/>
                </a:solidFill>
              </a:rPr>
              <a:t>Accounting</a:t>
            </a:r>
            <a:r>
              <a:rPr lang="fr-FR" dirty="0">
                <a:solidFill>
                  <a:schemeClr val="tx1"/>
                </a:solidFill>
              </a:rPr>
              <a:t> Standard IAS 27 “</a:t>
            </a:r>
            <a:r>
              <a:rPr lang="fr-FR" dirty="0" err="1">
                <a:solidFill>
                  <a:schemeClr val="tx1"/>
                </a:solidFill>
              </a:rPr>
              <a:t>Consolidated</a:t>
            </a:r>
            <a:r>
              <a:rPr lang="fr-FR" dirty="0">
                <a:solidFill>
                  <a:schemeClr val="tx1"/>
                </a:solidFill>
              </a:rPr>
              <a:t> and </a:t>
            </a:r>
            <a:r>
              <a:rPr lang="fr-FR" dirty="0" err="1">
                <a:solidFill>
                  <a:schemeClr val="tx1"/>
                </a:solidFill>
              </a:rPr>
              <a:t>Separate</a:t>
            </a:r>
            <a:r>
              <a:rPr lang="fr-FR" dirty="0">
                <a:solidFill>
                  <a:schemeClr val="tx1"/>
                </a:solidFill>
              </a:rPr>
              <a:t> Financial </a:t>
            </a:r>
            <a:r>
              <a:rPr lang="fr-FR" dirty="0" err="1">
                <a:solidFill>
                  <a:schemeClr val="tx1"/>
                </a:solidFill>
              </a:rPr>
              <a:t>Statements</a:t>
            </a:r>
            <a:r>
              <a:rPr lang="fr-FR" dirty="0">
                <a:solidFill>
                  <a:schemeClr val="tx1"/>
                </a:solidFill>
              </a:rPr>
              <a:t>”</a:t>
            </a:r>
          </a:p>
          <a:p>
            <a:pPr algn="l"/>
            <a:r>
              <a:rPr lang="fr-FR" dirty="0">
                <a:solidFill>
                  <a:schemeClr val="tx1"/>
                </a:solidFill>
              </a:rPr>
              <a:t>This standard </a:t>
            </a:r>
            <a:r>
              <a:rPr lang="fr-FR" dirty="0" err="1">
                <a:solidFill>
                  <a:schemeClr val="tx1"/>
                </a:solidFill>
              </a:rPr>
              <a:t>requires</a:t>
            </a:r>
            <a:r>
              <a:rPr lang="fr-FR" dirty="0">
                <a:solidFill>
                  <a:schemeClr val="tx1"/>
                </a:solidFill>
              </a:rPr>
              <a:t>  </a:t>
            </a:r>
            <a:r>
              <a:rPr lang="fr-FR" dirty="0" err="1">
                <a:solidFill>
                  <a:schemeClr val="tx1"/>
                </a:solidFill>
              </a:rPr>
              <a:t>entities</a:t>
            </a:r>
            <a:r>
              <a:rPr lang="fr-FR" dirty="0">
                <a:solidFill>
                  <a:schemeClr val="tx1"/>
                </a:solidFill>
              </a:rPr>
              <a:t> to </a:t>
            </a:r>
            <a:r>
              <a:rPr lang="fr-FR" dirty="0" err="1">
                <a:solidFill>
                  <a:schemeClr val="tx1"/>
                </a:solidFill>
              </a:rPr>
              <a:t>consolidate</a:t>
            </a:r>
            <a:r>
              <a:rPr lang="fr-FR" dirty="0">
                <a:solidFill>
                  <a:schemeClr val="tx1"/>
                </a:solidFill>
              </a:rPr>
              <a:t>  the financial </a:t>
            </a:r>
            <a:r>
              <a:rPr lang="fr-FR" dirty="0" err="1">
                <a:solidFill>
                  <a:schemeClr val="tx1"/>
                </a:solidFill>
              </a:rPr>
              <a:t>statetements</a:t>
            </a:r>
            <a:r>
              <a:rPr lang="fr-FR" dirty="0">
                <a:solidFill>
                  <a:schemeClr val="tx1"/>
                </a:solidFill>
              </a:rPr>
              <a:t> of </a:t>
            </a:r>
            <a:r>
              <a:rPr lang="fr-FR" dirty="0" err="1">
                <a:solidFill>
                  <a:schemeClr val="tx1"/>
                </a:solidFill>
              </a:rPr>
              <a:t>entities</a:t>
            </a:r>
            <a:r>
              <a:rPr lang="fr-FR" dirty="0">
                <a:solidFill>
                  <a:schemeClr val="tx1"/>
                </a:solidFill>
              </a:rPr>
              <a:t> it </a:t>
            </a:r>
            <a:r>
              <a:rPr lang="fr-FR" dirty="0" err="1">
                <a:solidFill>
                  <a:schemeClr val="tx1"/>
                </a:solidFill>
              </a:rPr>
              <a:t>controls</a:t>
            </a:r>
            <a:r>
              <a:rPr lang="fr-FR" dirty="0">
                <a:solidFill>
                  <a:schemeClr val="tx1"/>
                </a:solidFill>
              </a:rPr>
              <a:t>. Control </a:t>
            </a:r>
            <a:r>
              <a:rPr lang="fr-FR" dirty="0" err="1">
                <a:solidFill>
                  <a:schemeClr val="tx1"/>
                </a:solidFill>
              </a:rPr>
              <a:t>requires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exposure</a:t>
            </a:r>
            <a:r>
              <a:rPr lang="fr-FR" dirty="0">
                <a:solidFill>
                  <a:schemeClr val="tx1"/>
                </a:solidFill>
              </a:rPr>
              <a:t> or to variable </a:t>
            </a:r>
            <a:r>
              <a:rPr lang="fr-FR" dirty="0" err="1">
                <a:solidFill>
                  <a:schemeClr val="tx1"/>
                </a:solidFill>
              </a:rPr>
              <a:t>returns</a:t>
            </a:r>
            <a:r>
              <a:rPr lang="fr-FR" dirty="0">
                <a:solidFill>
                  <a:schemeClr val="tx1"/>
                </a:solidFill>
              </a:rPr>
              <a:t> and the </a:t>
            </a:r>
            <a:r>
              <a:rPr lang="fr-FR" dirty="0" err="1">
                <a:solidFill>
                  <a:schemeClr val="tx1"/>
                </a:solidFill>
              </a:rPr>
              <a:t>ability</a:t>
            </a:r>
            <a:r>
              <a:rPr lang="fr-FR" dirty="0">
                <a:solidFill>
                  <a:schemeClr val="tx1"/>
                </a:solidFill>
              </a:rPr>
              <a:t> to affect </a:t>
            </a:r>
            <a:r>
              <a:rPr lang="fr-FR" dirty="0" err="1">
                <a:solidFill>
                  <a:schemeClr val="tx1"/>
                </a:solidFill>
              </a:rPr>
              <a:t>thosereturns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through</a:t>
            </a:r>
            <a:r>
              <a:rPr lang="fr-FR" dirty="0">
                <a:solidFill>
                  <a:schemeClr val="tx1"/>
                </a:solidFill>
              </a:rPr>
              <a:t> power over an </a:t>
            </a:r>
            <a:r>
              <a:rPr lang="fr-FR" dirty="0" err="1">
                <a:solidFill>
                  <a:schemeClr val="tx1"/>
                </a:solidFill>
              </a:rPr>
              <a:t>investee</a:t>
            </a:r>
            <a:r>
              <a:rPr lang="fr-FR" dirty="0">
                <a:solidFill>
                  <a:schemeClr val="tx1"/>
                </a:solidFill>
              </a:rPr>
              <a:t>. </a:t>
            </a:r>
          </a:p>
          <a:p>
            <a:pPr algn="l"/>
            <a:r>
              <a:rPr lang="fr-FR" dirty="0">
                <a:solidFill>
                  <a:schemeClr val="tx1"/>
                </a:solidFill>
              </a:rPr>
              <a:t> </a:t>
            </a:r>
          </a:p>
          <a:p>
            <a:pPr algn="l"/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467544" y="260648"/>
          <a:ext cx="8496942" cy="5303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6"/>
                <a:gridCol w="1008112"/>
                <a:gridCol w="1008113"/>
                <a:gridCol w="2088231"/>
                <a:gridCol w="1080120"/>
                <a:gridCol w="1080120"/>
              </a:tblGrid>
              <a:tr h="7200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1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Assets</a:t>
                      </a:r>
                      <a:endParaRPr lang="en-US" sz="2000" b="1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A(000)</a:t>
                      </a:r>
                      <a:endParaRPr lang="en-US" sz="20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C(000)</a:t>
                      </a:r>
                      <a:endParaRPr lang="en-US" sz="2000" b="1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1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Liabilities</a:t>
                      </a:r>
                      <a:r>
                        <a:rPr lang="fr-FR" sz="2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 and </a:t>
                      </a:r>
                      <a:r>
                        <a:rPr lang="fr-FR" sz="2000" b="1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equity</a:t>
                      </a:r>
                      <a:endParaRPr lang="en-US" sz="2000" b="1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A(000)</a:t>
                      </a:r>
                      <a:endParaRPr lang="en-US" sz="2000" b="1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C(000)</a:t>
                      </a:r>
                      <a:endParaRPr lang="en-US" sz="2000" b="1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677498">
                <a:tc>
                  <a:txBody>
                    <a:bodyPr/>
                    <a:lstStyle/>
                    <a:p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PPE</a:t>
                      </a:r>
                    </a:p>
                    <a:p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Investments in C</a:t>
                      </a:r>
                    </a:p>
                    <a:p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Deferred Tax  Asset</a:t>
                      </a:r>
                    </a:p>
                    <a:p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Inventory</a:t>
                      </a:r>
                    </a:p>
                    <a:p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Client C</a:t>
                      </a:r>
                    </a:p>
                    <a:p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Clients</a:t>
                      </a:r>
                    </a:p>
                    <a:p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Cash and cash equivalents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</a:p>
                    <a:p>
                      <a:endParaRPr lang="en-US" sz="2000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120000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70000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4000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55000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8000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30000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20000</a:t>
                      </a:r>
                      <a:endParaRPr lang="en-US" sz="2000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90000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34000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18000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5000</a:t>
                      </a:r>
                      <a:endParaRPr lang="en-US" sz="2000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Equity</a:t>
                      </a:r>
                    </a:p>
                    <a:p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Capital A</a:t>
                      </a:r>
                    </a:p>
                    <a:p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Capital C</a:t>
                      </a:r>
                    </a:p>
                    <a:p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Earnings Retained</a:t>
                      </a:r>
                    </a:p>
                    <a:p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Deferred Tax Liability</a:t>
                      </a:r>
                    </a:p>
                    <a:p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Debt A</a:t>
                      </a:r>
                    </a:p>
                    <a:p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Other Debt</a:t>
                      </a:r>
                    </a:p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Short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Term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Loan</a:t>
                      </a:r>
                      <a:endParaRPr lang="en-US" sz="2000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 smtClean="0"/>
                    </a:p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200000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62000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35000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10000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2000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 smtClean="0"/>
                    </a:p>
                    <a:p>
                      <a:endParaRPr lang="en-US" sz="2000" b="1" dirty="0" smtClean="0"/>
                    </a:p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80000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45000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2000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8000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12000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2000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138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Total </a:t>
                      </a:r>
                      <a:r>
                        <a:rPr lang="fr-FR" sz="2000" b="1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Assets</a:t>
                      </a:r>
                      <a:endParaRPr lang="en-US" sz="20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307000</a:t>
                      </a:r>
                      <a:endParaRPr lang="en-US" sz="2000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147000</a:t>
                      </a:r>
                      <a:endParaRPr lang="en-US" sz="2000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307000</a:t>
                      </a:r>
                      <a:endParaRPr lang="en-US" sz="2000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147000</a:t>
                      </a:r>
                      <a:endParaRPr lang="en-US" sz="20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fr-FR" b="1" dirty="0">
                <a:solidFill>
                  <a:srgbClr val="FF0000"/>
                </a:solidFill>
              </a:rPr>
              <a:t>Objective of </a:t>
            </a:r>
            <a:r>
              <a:rPr lang="fr-FR" b="1" dirty="0" smtClean="0">
                <a:solidFill>
                  <a:srgbClr val="FF0000"/>
                </a:solidFill>
              </a:rPr>
              <a:t>t </a:t>
            </a:r>
            <a:r>
              <a:rPr lang="fr-FR" b="1" dirty="0">
                <a:solidFill>
                  <a:srgbClr val="FF0000"/>
                </a:solidFill>
              </a:rPr>
              <a:t>standard</a:t>
            </a:r>
            <a:endParaRPr lang="fr-FR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/>
              <a:t>  The </a:t>
            </a:r>
            <a:r>
              <a:rPr lang="fr-FR" dirty="0"/>
              <a:t>objective of IFRS 10 </a:t>
            </a:r>
            <a:r>
              <a:rPr lang="fr-FR" dirty="0" err="1"/>
              <a:t>is</a:t>
            </a:r>
            <a:r>
              <a:rPr lang="fr-FR" dirty="0"/>
              <a:t> to </a:t>
            </a:r>
            <a:r>
              <a:rPr lang="fr-FR" dirty="0" err="1"/>
              <a:t>establish</a:t>
            </a:r>
            <a:r>
              <a:rPr lang="fr-FR" dirty="0"/>
              <a:t> </a:t>
            </a:r>
            <a:r>
              <a:rPr lang="fr-FR" dirty="0" err="1"/>
              <a:t>principles</a:t>
            </a:r>
            <a:r>
              <a:rPr lang="fr-FR" dirty="0"/>
              <a:t> </a:t>
            </a:r>
            <a:r>
              <a:rPr lang="fr-FR" dirty="0" smtClean="0"/>
              <a:t>for the </a:t>
            </a:r>
            <a:r>
              <a:rPr lang="fr-FR" dirty="0" err="1"/>
              <a:t>presentation</a:t>
            </a:r>
            <a:r>
              <a:rPr lang="fr-FR" dirty="0"/>
              <a:t> and </a:t>
            </a:r>
            <a:r>
              <a:rPr lang="fr-FR" dirty="0" err="1"/>
              <a:t>preparation</a:t>
            </a:r>
            <a:r>
              <a:rPr lang="fr-FR" dirty="0"/>
              <a:t> of </a:t>
            </a:r>
            <a:r>
              <a:rPr lang="fr-FR" dirty="0" err="1"/>
              <a:t>consolidated</a:t>
            </a:r>
            <a:r>
              <a:rPr lang="fr-FR" dirty="0"/>
              <a:t> financial </a:t>
            </a:r>
            <a:r>
              <a:rPr lang="fr-FR" dirty="0" err="1"/>
              <a:t>statements</a:t>
            </a:r>
            <a:r>
              <a:rPr lang="fr-FR" dirty="0"/>
              <a:t> </a:t>
            </a:r>
            <a:r>
              <a:rPr lang="fr-FR" dirty="0" err="1"/>
              <a:t>when</a:t>
            </a:r>
            <a:r>
              <a:rPr lang="fr-FR" dirty="0"/>
              <a:t> an </a:t>
            </a:r>
            <a:r>
              <a:rPr lang="fr-FR" dirty="0" err="1" smtClean="0"/>
              <a:t>entity</a:t>
            </a:r>
            <a:r>
              <a:rPr lang="fr-FR" dirty="0" smtClean="0"/>
              <a:t> </a:t>
            </a:r>
            <a:r>
              <a:rPr lang="fr-FR" dirty="0" err="1" smtClean="0"/>
              <a:t>controls</a:t>
            </a:r>
            <a:r>
              <a:rPr lang="fr-FR" dirty="0" smtClean="0"/>
              <a:t> </a:t>
            </a:r>
            <a:r>
              <a:rPr lang="fr-FR" dirty="0"/>
              <a:t>one or more </a:t>
            </a:r>
            <a:r>
              <a:rPr lang="fr-FR" dirty="0" err="1"/>
              <a:t>other</a:t>
            </a:r>
            <a:r>
              <a:rPr lang="fr-FR" dirty="0"/>
              <a:t> </a:t>
            </a:r>
            <a:r>
              <a:rPr lang="fr-FR" dirty="0" err="1"/>
              <a:t>entities</a:t>
            </a:r>
            <a:r>
              <a:rPr lang="fr-FR" dirty="0"/>
              <a:t>.</a:t>
            </a:r>
          </a:p>
          <a:p>
            <a:pPr>
              <a:buNone/>
            </a:pPr>
            <a:endParaRPr lang="fr-FR" dirty="0"/>
          </a:p>
          <a:p>
            <a:pPr>
              <a:buNone/>
            </a:pPr>
            <a:r>
              <a:rPr lang="fr-FR" b="1" dirty="0">
                <a:solidFill>
                  <a:srgbClr val="FF0000"/>
                </a:solidFill>
              </a:rPr>
              <a:t>Scope of the standard</a:t>
            </a:r>
            <a:endParaRPr lang="fr-FR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/>
              <a:t>IFRS 10 </a:t>
            </a:r>
            <a:r>
              <a:rPr lang="fr-FR" dirty="0" err="1"/>
              <a:t>requires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an </a:t>
            </a:r>
            <a:r>
              <a:rPr lang="fr-FR" dirty="0" err="1"/>
              <a:t>entity</a:t>
            </a:r>
            <a:r>
              <a:rPr lang="fr-FR" dirty="0"/>
              <a:t> (</a:t>
            </a:r>
            <a:r>
              <a:rPr lang="fr-FR" dirty="0" err="1"/>
              <a:t>i.e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a parent) must </a:t>
            </a:r>
            <a:r>
              <a:rPr lang="fr-FR" dirty="0" err="1"/>
              <a:t>present</a:t>
            </a:r>
            <a:r>
              <a:rPr lang="fr-FR" dirty="0"/>
              <a:t> </a:t>
            </a:r>
            <a:r>
              <a:rPr lang="fr-FR" dirty="0" err="1"/>
              <a:t>its</a:t>
            </a:r>
            <a:r>
              <a:rPr lang="fr-FR" dirty="0"/>
              <a:t>  </a:t>
            </a:r>
            <a:r>
              <a:rPr lang="fr-FR" dirty="0" err="1"/>
              <a:t>consolidated</a:t>
            </a:r>
            <a:r>
              <a:rPr lang="fr-FR" dirty="0"/>
              <a:t> financial </a:t>
            </a:r>
            <a:r>
              <a:rPr lang="fr-FR" dirty="0" err="1"/>
              <a:t>statements</a:t>
            </a:r>
            <a:r>
              <a:rPr lang="fr-FR" dirty="0"/>
              <a:t>. </a:t>
            </a:r>
            <a:r>
              <a:rPr lang="fr-FR" dirty="0" err="1"/>
              <a:t>Three</a:t>
            </a:r>
            <a:r>
              <a:rPr lang="fr-FR" dirty="0"/>
              <a:t> exceptions to </a:t>
            </a:r>
            <a:r>
              <a:rPr lang="fr-FR" dirty="0" err="1"/>
              <a:t>this</a:t>
            </a:r>
            <a:r>
              <a:rPr lang="fr-FR" dirty="0"/>
              <a:t> </a:t>
            </a:r>
            <a:r>
              <a:rPr lang="fr-FR" dirty="0" err="1"/>
              <a:t>rule</a:t>
            </a:r>
            <a:r>
              <a:rPr lang="fr-FR" dirty="0"/>
              <a:t> are :</a:t>
            </a:r>
          </a:p>
          <a:p>
            <a:pPr>
              <a:buNone/>
            </a:pPr>
            <a:r>
              <a:rPr lang="fr-FR" b="1" dirty="0"/>
              <a:t>a-A parent </a:t>
            </a:r>
            <a:r>
              <a:rPr lang="fr-FR" b="1" dirty="0" err="1"/>
              <a:t>need</a:t>
            </a:r>
            <a:r>
              <a:rPr lang="fr-FR" b="1" dirty="0"/>
              <a:t> not </a:t>
            </a:r>
            <a:r>
              <a:rPr lang="fr-FR" b="1" dirty="0" err="1"/>
              <a:t>present</a:t>
            </a:r>
            <a:r>
              <a:rPr lang="fr-FR" b="1" dirty="0"/>
              <a:t> </a:t>
            </a:r>
            <a:r>
              <a:rPr lang="fr-FR" b="1" dirty="0" err="1"/>
              <a:t>consolidated</a:t>
            </a:r>
            <a:r>
              <a:rPr lang="fr-FR" b="1" dirty="0"/>
              <a:t> financial </a:t>
            </a:r>
            <a:r>
              <a:rPr lang="fr-FR" b="1" dirty="0" err="1"/>
              <a:t>statements</a:t>
            </a:r>
            <a:r>
              <a:rPr lang="fr-FR" b="1" dirty="0"/>
              <a:t> if all the </a:t>
            </a:r>
            <a:r>
              <a:rPr lang="fr-FR" b="1" dirty="0" err="1"/>
              <a:t>following</a:t>
            </a:r>
            <a:r>
              <a:rPr lang="fr-FR" b="1" dirty="0"/>
              <a:t> </a:t>
            </a:r>
            <a:r>
              <a:rPr lang="fr-FR" b="1" dirty="0" err="1"/>
              <a:t>criteria</a:t>
            </a:r>
            <a:r>
              <a:rPr lang="fr-FR" b="1" dirty="0"/>
              <a:t> are met</a:t>
            </a:r>
            <a:r>
              <a:rPr lang="fr-FR" dirty="0"/>
              <a:t>:</a:t>
            </a:r>
          </a:p>
          <a:p>
            <a:pPr lvl="0">
              <a:buNone/>
            </a:pPr>
            <a:r>
              <a:rPr lang="fr-FR" dirty="0" smtClean="0"/>
              <a:t>*The </a:t>
            </a:r>
            <a:r>
              <a:rPr lang="fr-FR" dirty="0"/>
              <a:t>parent </a:t>
            </a:r>
            <a:r>
              <a:rPr lang="fr-FR" dirty="0" err="1"/>
              <a:t>itself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a </a:t>
            </a:r>
            <a:r>
              <a:rPr lang="fr-FR" dirty="0" err="1"/>
              <a:t>wholly</a:t>
            </a:r>
            <a:r>
              <a:rPr lang="fr-FR" dirty="0"/>
              <a:t> </a:t>
            </a:r>
            <a:r>
              <a:rPr lang="fr-FR" dirty="0" err="1"/>
              <a:t>owned</a:t>
            </a:r>
            <a:r>
              <a:rPr lang="fr-FR" dirty="0"/>
              <a:t> </a:t>
            </a:r>
            <a:r>
              <a:rPr lang="fr-FR" dirty="0" err="1"/>
              <a:t>subsidiary</a:t>
            </a:r>
            <a:r>
              <a:rPr lang="fr-FR" dirty="0"/>
              <a:t> or it </a:t>
            </a:r>
            <a:r>
              <a:rPr lang="fr-FR" dirty="0" err="1"/>
              <a:t>is</a:t>
            </a:r>
            <a:r>
              <a:rPr lang="fr-FR" dirty="0"/>
              <a:t> a </a:t>
            </a:r>
            <a:r>
              <a:rPr lang="fr-FR" dirty="0" err="1"/>
              <a:t>partially</a:t>
            </a:r>
            <a:r>
              <a:rPr lang="fr-FR" dirty="0"/>
              <a:t>-</a:t>
            </a:r>
            <a:r>
              <a:rPr lang="fr-FR" dirty="0" err="1"/>
              <a:t>owned</a:t>
            </a:r>
            <a:r>
              <a:rPr lang="fr-FR" dirty="0"/>
              <a:t> </a:t>
            </a:r>
            <a:r>
              <a:rPr lang="fr-FR" dirty="0" err="1"/>
              <a:t>subsidiary</a:t>
            </a:r>
            <a:r>
              <a:rPr lang="fr-FR" dirty="0"/>
              <a:t> of </a:t>
            </a:r>
            <a:r>
              <a:rPr lang="fr-FR" dirty="0" err="1"/>
              <a:t>another</a:t>
            </a:r>
            <a:r>
              <a:rPr lang="fr-FR" dirty="0"/>
              <a:t> </a:t>
            </a:r>
            <a:r>
              <a:rPr lang="fr-FR" dirty="0" err="1"/>
              <a:t>entity</a:t>
            </a:r>
            <a:r>
              <a:rPr lang="fr-FR" dirty="0"/>
              <a:t> .</a:t>
            </a:r>
          </a:p>
          <a:p>
            <a:pPr lvl="0">
              <a:buNone/>
            </a:pPr>
            <a:r>
              <a:rPr lang="fr-FR" dirty="0" smtClean="0"/>
              <a:t>*</a:t>
            </a:r>
            <a:r>
              <a:rPr lang="fr-FR" dirty="0" err="1" smtClean="0"/>
              <a:t>Its</a:t>
            </a:r>
            <a:r>
              <a:rPr lang="fr-FR" dirty="0" smtClean="0"/>
              <a:t> </a:t>
            </a:r>
            <a:r>
              <a:rPr lang="fr-FR" dirty="0" err="1"/>
              <a:t>debt</a:t>
            </a:r>
            <a:r>
              <a:rPr lang="fr-FR" dirty="0"/>
              <a:t> and </a:t>
            </a:r>
            <a:r>
              <a:rPr lang="fr-FR" dirty="0" err="1"/>
              <a:t>equity</a:t>
            </a:r>
            <a:r>
              <a:rPr lang="fr-FR" dirty="0"/>
              <a:t> instruments are not </a:t>
            </a:r>
            <a:r>
              <a:rPr lang="fr-FR" dirty="0" err="1"/>
              <a:t>traded</a:t>
            </a:r>
            <a:r>
              <a:rPr lang="fr-FR" dirty="0"/>
              <a:t> in a public </a:t>
            </a:r>
            <a:r>
              <a:rPr lang="fr-FR" dirty="0" err="1"/>
              <a:t>market</a:t>
            </a:r>
            <a:r>
              <a:rPr lang="fr-FR" dirty="0"/>
              <a:t>;</a:t>
            </a:r>
          </a:p>
          <a:p>
            <a:pPr lvl="0">
              <a:buNone/>
            </a:pPr>
            <a:r>
              <a:rPr lang="fr-FR" dirty="0" smtClean="0"/>
              <a:t>* </a:t>
            </a:r>
            <a:r>
              <a:rPr lang="fr-FR" dirty="0"/>
              <a:t>It </a:t>
            </a:r>
            <a:r>
              <a:rPr lang="fr-FR" dirty="0" err="1"/>
              <a:t>did</a:t>
            </a:r>
            <a:r>
              <a:rPr lang="fr-FR" dirty="0"/>
              <a:t> not file, </a:t>
            </a:r>
            <a:r>
              <a:rPr lang="fr-FR" dirty="0" err="1"/>
              <a:t>nor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it in the </a:t>
            </a:r>
            <a:r>
              <a:rPr lang="fr-FR" dirty="0" err="1"/>
              <a:t>process</a:t>
            </a:r>
            <a:r>
              <a:rPr lang="fr-FR" dirty="0"/>
              <a:t> of </a:t>
            </a:r>
            <a:r>
              <a:rPr lang="fr-FR" dirty="0" err="1"/>
              <a:t>filing</a:t>
            </a:r>
            <a:r>
              <a:rPr lang="fr-FR" dirty="0"/>
              <a:t>, </a:t>
            </a:r>
            <a:r>
              <a:rPr lang="fr-FR" dirty="0" err="1"/>
              <a:t>its</a:t>
            </a:r>
            <a:r>
              <a:rPr lang="fr-FR" dirty="0"/>
              <a:t> financial </a:t>
            </a:r>
            <a:r>
              <a:rPr lang="fr-FR" dirty="0" err="1"/>
              <a:t>statements</a:t>
            </a:r>
            <a:r>
              <a:rPr lang="fr-FR" dirty="0"/>
              <a:t> with a </a:t>
            </a:r>
            <a:r>
              <a:rPr lang="fr-FR" dirty="0" err="1"/>
              <a:t>securities</a:t>
            </a:r>
            <a:r>
              <a:rPr lang="fr-FR" dirty="0"/>
              <a:t> exchange commission.</a:t>
            </a:r>
          </a:p>
          <a:p>
            <a:pPr lvl="0">
              <a:buNone/>
            </a:pPr>
            <a:r>
              <a:rPr lang="fr-FR" dirty="0" smtClean="0"/>
              <a:t>*</a:t>
            </a:r>
            <a:r>
              <a:rPr lang="fr-FR" dirty="0" err="1" smtClean="0"/>
              <a:t>Its</a:t>
            </a:r>
            <a:r>
              <a:rPr lang="fr-FR" dirty="0" smtClean="0"/>
              <a:t> </a:t>
            </a:r>
            <a:r>
              <a:rPr lang="fr-FR" dirty="0" err="1"/>
              <a:t>ultimate</a:t>
            </a:r>
            <a:r>
              <a:rPr lang="fr-FR" dirty="0"/>
              <a:t> or </a:t>
            </a:r>
            <a:r>
              <a:rPr lang="fr-FR" dirty="0" err="1"/>
              <a:t>intermediate</a:t>
            </a:r>
            <a:r>
              <a:rPr lang="fr-FR" dirty="0"/>
              <a:t> parent </a:t>
            </a:r>
            <a:r>
              <a:rPr lang="fr-FR" dirty="0" err="1"/>
              <a:t>produces</a:t>
            </a:r>
            <a:r>
              <a:rPr lang="fr-FR" dirty="0"/>
              <a:t> </a:t>
            </a:r>
            <a:r>
              <a:rPr lang="fr-FR" dirty="0" err="1"/>
              <a:t>consolidated</a:t>
            </a:r>
            <a:r>
              <a:rPr lang="fr-FR" dirty="0"/>
              <a:t> financial </a:t>
            </a:r>
            <a:r>
              <a:rPr lang="fr-FR" dirty="0" err="1"/>
              <a:t>statements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are </a:t>
            </a:r>
            <a:r>
              <a:rPr lang="fr-FR" dirty="0" err="1"/>
              <a:t>available</a:t>
            </a:r>
            <a:r>
              <a:rPr lang="fr-FR" dirty="0"/>
              <a:t> for public use and </a:t>
            </a:r>
            <a:r>
              <a:rPr lang="fr-FR" dirty="0" err="1"/>
              <a:t>comply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smtClean="0"/>
              <a:t>IFRS</a:t>
            </a:r>
          </a:p>
          <a:p>
            <a:pPr lvl="0">
              <a:buNone/>
            </a:pPr>
            <a:endParaRPr lang="fr-FR" dirty="0" smtClean="0"/>
          </a:p>
          <a:p>
            <a:pPr>
              <a:buNone/>
            </a:pPr>
            <a:r>
              <a:rPr lang="fr-FR" b="1" dirty="0" smtClean="0"/>
              <a:t>b- post-</a:t>
            </a:r>
            <a:r>
              <a:rPr lang="fr-FR" b="1" dirty="0" err="1" smtClean="0"/>
              <a:t>employment</a:t>
            </a:r>
            <a:r>
              <a:rPr lang="fr-FR" b="1" dirty="0" smtClean="0"/>
              <a:t> </a:t>
            </a:r>
            <a:r>
              <a:rPr lang="fr-FR" b="1" dirty="0" err="1" smtClean="0"/>
              <a:t>benefit</a:t>
            </a:r>
            <a:r>
              <a:rPr lang="fr-FR" b="1" dirty="0" smtClean="0"/>
              <a:t> plans or </a:t>
            </a:r>
            <a:r>
              <a:rPr lang="fr-FR" b="1" dirty="0" err="1" smtClean="0"/>
              <a:t>other</a:t>
            </a:r>
            <a:r>
              <a:rPr lang="fr-FR" b="1" dirty="0" smtClean="0"/>
              <a:t> long-</a:t>
            </a:r>
            <a:r>
              <a:rPr lang="fr-FR" b="1" dirty="0" err="1" smtClean="0"/>
              <a:t>term</a:t>
            </a:r>
            <a:r>
              <a:rPr lang="fr-FR" b="1" dirty="0" smtClean="0"/>
              <a:t> </a:t>
            </a:r>
            <a:r>
              <a:rPr lang="fr-FR" b="1" dirty="0" err="1" smtClean="0"/>
              <a:t>employee</a:t>
            </a:r>
            <a:r>
              <a:rPr lang="fr-FR" b="1" dirty="0" smtClean="0"/>
              <a:t> </a:t>
            </a:r>
            <a:r>
              <a:rPr lang="fr-FR" b="1" dirty="0" err="1" smtClean="0"/>
              <a:t>benefits</a:t>
            </a:r>
            <a:r>
              <a:rPr lang="fr-FR" b="1" dirty="0" smtClean="0"/>
              <a:t> plans to</a:t>
            </a:r>
            <a:endParaRPr lang="en-US" b="1" dirty="0" smtClean="0"/>
          </a:p>
          <a:p>
            <a:pPr>
              <a:buNone/>
            </a:pPr>
            <a:r>
              <a:rPr lang="fr-FR" b="1" dirty="0" err="1" smtClean="0"/>
              <a:t>which</a:t>
            </a:r>
            <a:r>
              <a:rPr lang="fr-FR" b="1" dirty="0" smtClean="0"/>
              <a:t> IAS 19, </a:t>
            </a:r>
            <a:r>
              <a:rPr lang="fr-FR" b="1" dirty="0" err="1" smtClean="0"/>
              <a:t>Employee</a:t>
            </a:r>
            <a:r>
              <a:rPr lang="fr-FR" b="1" dirty="0" smtClean="0"/>
              <a:t> </a:t>
            </a:r>
            <a:r>
              <a:rPr lang="fr-FR" b="1" dirty="0" err="1" smtClean="0"/>
              <a:t>Benefits</a:t>
            </a:r>
            <a:endParaRPr lang="fr-FR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fr-FR" b="1" dirty="0" smtClean="0"/>
              <a:t>c- an </a:t>
            </a:r>
            <a:r>
              <a:rPr lang="fr-FR" b="1" dirty="0" err="1" smtClean="0"/>
              <a:t>investment</a:t>
            </a:r>
            <a:r>
              <a:rPr lang="fr-FR" b="1" dirty="0" smtClean="0"/>
              <a:t> </a:t>
            </a:r>
            <a:r>
              <a:rPr lang="fr-FR" b="1" dirty="0" err="1" smtClean="0"/>
              <a:t>entity</a:t>
            </a:r>
            <a:r>
              <a:rPr lang="fr-FR" b="1" dirty="0" smtClean="0"/>
              <a:t> </a:t>
            </a:r>
            <a:r>
              <a:rPr lang="fr-FR" b="1" dirty="0" err="1" smtClean="0"/>
              <a:t>need</a:t>
            </a:r>
            <a:r>
              <a:rPr lang="fr-FR" b="1" dirty="0" smtClean="0"/>
              <a:t> not </a:t>
            </a:r>
            <a:r>
              <a:rPr lang="fr-FR" b="1" dirty="0" err="1" smtClean="0"/>
              <a:t>present</a:t>
            </a:r>
            <a:r>
              <a:rPr lang="fr-FR" b="1" dirty="0" smtClean="0"/>
              <a:t> </a:t>
            </a:r>
            <a:r>
              <a:rPr lang="fr-FR" b="1" dirty="0" err="1" smtClean="0"/>
              <a:t>consolidated</a:t>
            </a:r>
            <a:r>
              <a:rPr lang="fr-FR" b="1" dirty="0" smtClean="0"/>
              <a:t> </a:t>
            </a:r>
            <a:r>
              <a:rPr lang="fr-FR" b="1" dirty="0" err="1" smtClean="0"/>
              <a:t>financial</a:t>
            </a:r>
            <a:r>
              <a:rPr lang="fr-FR" b="1" dirty="0" smtClean="0"/>
              <a:t> </a:t>
            </a:r>
            <a:r>
              <a:rPr lang="fr-FR" b="1" dirty="0" err="1" smtClean="0"/>
              <a:t>statements</a:t>
            </a:r>
            <a:r>
              <a:rPr lang="fr-FR" b="1" dirty="0" smtClean="0"/>
              <a:t> if </a:t>
            </a:r>
            <a:r>
              <a:rPr lang="fr-FR" b="1" dirty="0" err="1" smtClean="0"/>
              <a:t>it</a:t>
            </a:r>
            <a:r>
              <a:rPr lang="fr-FR" b="1" dirty="0" smtClean="0"/>
              <a:t> </a:t>
            </a:r>
            <a:r>
              <a:rPr lang="fr-FR" b="1" dirty="0" err="1" smtClean="0"/>
              <a:t>is</a:t>
            </a:r>
            <a:r>
              <a:rPr lang="en-US" b="1" dirty="0" smtClean="0"/>
              <a:t>required </a:t>
            </a:r>
            <a:r>
              <a:rPr lang="en-US" b="1" dirty="0" smtClean="0"/>
              <a:t>to measure those subsidiaries at fair value through profit or loss in accordance with IFRS 9, Financial Instruments</a:t>
            </a:r>
            <a:endParaRPr lang="fr-FR" b="1" dirty="0"/>
          </a:p>
          <a:p>
            <a:pPr>
              <a:buNone/>
            </a:pPr>
            <a:endParaRPr lang="fr-FR" dirty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8964488" cy="6669360"/>
          </a:xfrm>
        </p:spPr>
        <p:txBody>
          <a:bodyPr>
            <a:normAutofit fontScale="77500" lnSpcReduction="20000"/>
          </a:bodyPr>
          <a:lstStyle/>
          <a:p>
            <a:r>
              <a:rPr lang="fr-FR" b="1" dirty="0" smtClean="0"/>
              <a:t>Control</a:t>
            </a:r>
            <a:endParaRPr lang="en-US" dirty="0" smtClean="0"/>
          </a:p>
          <a:p>
            <a:r>
              <a:rPr lang="fr-FR" b="1" dirty="0" smtClean="0"/>
              <a:t>a-An </a:t>
            </a:r>
            <a:r>
              <a:rPr lang="fr-FR" b="1" dirty="0" err="1" smtClean="0"/>
              <a:t>investor</a:t>
            </a:r>
            <a:r>
              <a:rPr lang="fr-FR" b="1" dirty="0" smtClean="0"/>
              <a:t> </a:t>
            </a:r>
            <a:r>
              <a:rPr lang="fr-FR" b="1" dirty="0" err="1" smtClean="0"/>
              <a:t>determines</a:t>
            </a:r>
            <a:r>
              <a:rPr lang="fr-FR" b="1" dirty="0" smtClean="0"/>
              <a:t> </a:t>
            </a:r>
            <a:r>
              <a:rPr lang="fr-FR" b="1" dirty="0" err="1" smtClean="0"/>
              <a:t>whether</a:t>
            </a:r>
            <a:r>
              <a:rPr lang="fr-FR" b="1" dirty="0" smtClean="0"/>
              <a:t> </a:t>
            </a:r>
            <a:r>
              <a:rPr lang="fr-FR" b="1" dirty="0" err="1" smtClean="0"/>
              <a:t>it</a:t>
            </a:r>
            <a:r>
              <a:rPr lang="fr-FR" b="1" dirty="0" smtClean="0"/>
              <a:t> </a:t>
            </a:r>
            <a:r>
              <a:rPr lang="fr-FR" b="1" dirty="0" err="1" smtClean="0"/>
              <a:t>is</a:t>
            </a:r>
            <a:r>
              <a:rPr lang="fr-FR" b="1" dirty="0" smtClean="0"/>
              <a:t> </a:t>
            </a:r>
            <a:r>
              <a:rPr lang="fr-FR" b="1" dirty="0" smtClean="0">
                <a:solidFill>
                  <a:srgbClr val="FF0000"/>
                </a:solidFill>
              </a:rPr>
              <a:t>a parent </a:t>
            </a:r>
            <a:r>
              <a:rPr lang="fr-FR" b="1" dirty="0" smtClean="0"/>
              <a:t>by </a:t>
            </a:r>
            <a:r>
              <a:rPr lang="fr-FR" b="1" dirty="0" err="1" smtClean="0"/>
              <a:t>assessing</a:t>
            </a:r>
            <a:r>
              <a:rPr lang="fr-FR" b="1" dirty="0" smtClean="0"/>
              <a:t> </a:t>
            </a:r>
            <a:r>
              <a:rPr lang="fr-FR" b="1" dirty="0" err="1" smtClean="0"/>
              <a:t>whether</a:t>
            </a:r>
            <a:r>
              <a:rPr lang="fr-FR" b="1" dirty="0" smtClean="0"/>
              <a:t> </a:t>
            </a:r>
            <a:r>
              <a:rPr lang="fr-FR" b="1" dirty="0" err="1" smtClean="0"/>
              <a:t>it</a:t>
            </a:r>
            <a:r>
              <a:rPr lang="fr-FR" b="1" dirty="0" smtClean="0"/>
              <a:t> </a:t>
            </a:r>
            <a:r>
              <a:rPr lang="fr-FR" b="1" dirty="0" err="1" smtClean="0"/>
              <a:t>controls</a:t>
            </a:r>
            <a:r>
              <a:rPr lang="fr-FR" b="1" dirty="0" smtClean="0"/>
              <a:t> one or more </a:t>
            </a:r>
            <a:r>
              <a:rPr lang="fr-FR" b="1" dirty="0" err="1" smtClean="0"/>
              <a:t>investees</a:t>
            </a:r>
            <a:r>
              <a:rPr lang="fr-FR" dirty="0" smtClean="0"/>
              <a:t>. 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 </a:t>
            </a:r>
            <a:r>
              <a:rPr lang="fr-FR" dirty="0" smtClean="0"/>
              <a:t>  An </a:t>
            </a:r>
            <a:r>
              <a:rPr lang="fr-FR" dirty="0" err="1" smtClean="0"/>
              <a:t>investor</a:t>
            </a:r>
            <a:r>
              <a:rPr lang="fr-FR" dirty="0" smtClean="0"/>
              <a:t> </a:t>
            </a:r>
            <a:r>
              <a:rPr lang="fr-FR" dirty="0" err="1" smtClean="0"/>
              <a:t>considers</a:t>
            </a:r>
            <a:r>
              <a:rPr lang="fr-FR" dirty="0" smtClean="0"/>
              <a:t> all relevant </a:t>
            </a:r>
            <a:r>
              <a:rPr lang="fr-FR" dirty="0" err="1" smtClean="0"/>
              <a:t>facts</a:t>
            </a:r>
            <a:r>
              <a:rPr lang="fr-FR" dirty="0" smtClean="0"/>
              <a:t> and </a:t>
            </a:r>
            <a:r>
              <a:rPr lang="fr-FR" dirty="0" err="1" smtClean="0"/>
              <a:t>circumstances</a:t>
            </a:r>
            <a:r>
              <a:rPr lang="fr-FR" dirty="0" smtClean="0"/>
              <a:t> </a:t>
            </a:r>
            <a:r>
              <a:rPr lang="fr-FR" dirty="0" err="1" smtClean="0"/>
              <a:t>when</a:t>
            </a:r>
            <a:r>
              <a:rPr lang="fr-FR" dirty="0" smtClean="0"/>
              <a:t> </a:t>
            </a:r>
            <a:r>
              <a:rPr lang="fr-FR" dirty="0" err="1" smtClean="0"/>
              <a:t>assessing</a:t>
            </a:r>
            <a:r>
              <a:rPr lang="fr-FR" dirty="0" smtClean="0"/>
              <a:t> </a:t>
            </a:r>
            <a:r>
              <a:rPr lang="fr-FR" dirty="0" err="1" smtClean="0"/>
              <a:t>whether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controls</a:t>
            </a:r>
            <a:r>
              <a:rPr lang="fr-FR" dirty="0" smtClean="0"/>
              <a:t> an </a:t>
            </a:r>
            <a:r>
              <a:rPr lang="fr-FR" dirty="0" err="1" smtClean="0"/>
              <a:t>investee</a:t>
            </a:r>
            <a:r>
              <a:rPr lang="fr-FR" dirty="0" smtClean="0"/>
              <a:t>. An </a:t>
            </a:r>
            <a:r>
              <a:rPr lang="fr-FR" dirty="0" err="1" smtClean="0"/>
              <a:t>investor</a:t>
            </a:r>
            <a:r>
              <a:rPr lang="fr-FR" dirty="0" smtClean="0"/>
              <a:t> </a:t>
            </a:r>
            <a:r>
              <a:rPr lang="fr-FR" dirty="0" err="1" smtClean="0"/>
              <a:t>controls</a:t>
            </a:r>
            <a:r>
              <a:rPr lang="fr-FR" dirty="0" smtClean="0"/>
              <a:t> an </a:t>
            </a:r>
            <a:r>
              <a:rPr lang="fr-FR" dirty="0" err="1" smtClean="0"/>
              <a:t>investee</a:t>
            </a:r>
            <a:r>
              <a:rPr lang="fr-FR" dirty="0" smtClean="0"/>
              <a:t> </a:t>
            </a:r>
            <a:r>
              <a:rPr lang="fr-FR" dirty="0" err="1" smtClean="0"/>
              <a:t>when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exposed</a:t>
            </a:r>
            <a:r>
              <a:rPr lang="fr-FR" dirty="0" smtClean="0"/>
              <a:t>, or has </a:t>
            </a:r>
            <a:r>
              <a:rPr lang="fr-FR" dirty="0" err="1" smtClean="0"/>
              <a:t>rights</a:t>
            </a:r>
            <a:r>
              <a:rPr lang="fr-FR" dirty="0" smtClean="0"/>
              <a:t>, to variable </a:t>
            </a:r>
            <a:r>
              <a:rPr lang="fr-FR" dirty="0" err="1" smtClean="0"/>
              <a:t>returns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its</a:t>
            </a:r>
            <a:r>
              <a:rPr lang="fr-FR" dirty="0" smtClean="0"/>
              <a:t> </a:t>
            </a:r>
            <a:r>
              <a:rPr lang="fr-FR" dirty="0" err="1" smtClean="0"/>
              <a:t>involvement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the </a:t>
            </a:r>
            <a:r>
              <a:rPr lang="fr-FR" dirty="0" err="1" smtClean="0"/>
              <a:t>investee</a:t>
            </a:r>
            <a:r>
              <a:rPr lang="fr-FR" dirty="0" smtClean="0"/>
              <a:t> and has the </a:t>
            </a:r>
            <a:r>
              <a:rPr lang="fr-FR" dirty="0" err="1" smtClean="0"/>
              <a:t>ability</a:t>
            </a:r>
            <a:r>
              <a:rPr lang="fr-FR" dirty="0" smtClean="0"/>
              <a:t> to affect </a:t>
            </a:r>
            <a:r>
              <a:rPr lang="fr-FR" dirty="0" err="1" smtClean="0"/>
              <a:t>those</a:t>
            </a:r>
            <a:r>
              <a:rPr lang="fr-FR" dirty="0" smtClean="0"/>
              <a:t> </a:t>
            </a:r>
            <a:r>
              <a:rPr lang="fr-FR" dirty="0" err="1" smtClean="0"/>
              <a:t>returns</a:t>
            </a:r>
            <a:r>
              <a:rPr lang="fr-FR" dirty="0" smtClean="0"/>
              <a:t> </a:t>
            </a:r>
            <a:r>
              <a:rPr lang="fr-FR" dirty="0" err="1" smtClean="0"/>
              <a:t>through</a:t>
            </a:r>
            <a:r>
              <a:rPr lang="fr-FR" dirty="0" smtClean="0"/>
              <a:t> </a:t>
            </a:r>
            <a:r>
              <a:rPr lang="fr-FR" dirty="0" err="1" smtClean="0"/>
              <a:t>its</a:t>
            </a:r>
            <a:r>
              <a:rPr lang="fr-FR" dirty="0" smtClean="0"/>
              <a:t> power over the </a:t>
            </a:r>
            <a:r>
              <a:rPr lang="fr-FR" dirty="0" err="1" smtClean="0"/>
              <a:t>investee</a:t>
            </a:r>
            <a:r>
              <a:rPr lang="fr-FR" dirty="0" smtClean="0"/>
              <a:t>.</a:t>
            </a:r>
            <a:endParaRPr lang="en-US" dirty="0" smtClean="0"/>
          </a:p>
          <a:p>
            <a:pPr>
              <a:buNone/>
            </a:pPr>
            <a:r>
              <a:rPr lang="fr-FR" b="1" dirty="0" smtClean="0"/>
              <a:t> </a:t>
            </a:r>
            <a:r>
              <a:rPr lang="fr-FR" b="1" dirty="0" err="1" smtClean="0"/>
              <a:t>b</a:t>
            </a:r>
            <a:r>
              <a:rPr lang="fr-FR" dirty="0" err="1" smtClean="0"/>
              <a:t>-</a:t>
            </a:r>
            <a:r>
              <a:rPr lang="fr-FR" b="1" dirty="0" err="1" smtClean="0"/>
              <a:t>An</a:t>
            </a:r>
            <a:r>
              <a:rPr lang="fr-FR" b="1" dirty="0" smtClean="0"/>
              <a:t> </a:t>
            </a:r>
            <a:r>
              <a:rPr lang="fr-FR" b="1" dirty="0" err="1" smtClean="0"/>
              <a:t>investor</a:t>
            </a:r>
            <a:r>
              <a:rPr lang="fr-FR" b="1" dirty="0" smtClean="0"/>
              <a:t> </a:t>
            </a:r>
            <a:r>
              <a:rPr lang="fr-FR" b="1" dirty="0" err="1" smtClean="0"/>
              <a:t>controls</a:t>
            </a:r>
            <a:r>
              <a:rPr lang="fr-FR" b="1" dirty="0" smtClean="0"/>
              <a:t> an </a:t>
            </a:r>
            <a:r>
              <a:rPr lang="fr-FR" b="1" dirty="0" err="1" smtClean="0"/>
              <a:t>investee</a:t>
            </a:r>
            <a:r>
              <a:rPr lang="fr-FR" b="1" dirty="0" smtClean="0"/>
              <a:t> if and </a:t>
            </a:r>
            <a:r>
              <a:rPr lang="fr-FR" b="1" dirty="0" err="1" smtClean="0"/>
              <a:t>only</a:t>
            </a:r>
            <a:r>
              <a:rPr lang="fr-FR" b="1" dirty="0" smtClean="0"/>
              <a:t> if the </a:t>
            </a:r>
            <a:r>
              <a:rPr lang="fr-FR" b="1" dirty="0" err="1" smtClean="0"/>
              <a:t>investor</a:t>
            </a:r>
            <a:r>
              <a:rPr lang="fr-FR" b="1" dirty="0" smtClean="0"/>
              <a:t> has all of the </a:t>
            </a:r>
            <a:r>
              <a:rPr lang="fr-FR" b="1" dirty="0" err="1" smtClean="0"/>
              <a:t>following</a:t>
            </a:r>
            <a:r>
              <a:rPr lang="fr-FR" b="1" dirty="0" smtClean="0"/>
              <a:t> </a:t>
            </a:r>
            <a:r>
              <a:rPr lang="fr-FR" b="1" dirty="0" err="1" smtClean="0"/>
              <a:t>elements</a:t>
            </a:r>
            <a:r>
              <a:rPr lang="fr-FR" b="1" dirty="0" smtClean="0"/>
              <a:t> :</a:t>
            </a:r>
            <a:endParaRPr lang="en-US" dirty="0" smtClean="0"/>
          </a:p>
          <a:p>
            <a:pPr>
              <a:buNone/>
            </a:pPr>
            <a:r>
              <a:rPr lang="fr-FR" dirty="0" smtClean="0"/>
              <a:t>-</a:t>
            </a:r>
            <a:r>
              <a:rPr lang="fr-FR" dirty="0" smtClean="0"/>
              <a:t>It has the power over the </a:t>
            </a:r>
            <a:r>
              <a:rPr lang="fr-FR" dirty="0" err="1" smtClean="0"/>
              <a:t>investee</a:t>
            </a:r>
            <a:r>
              <a:rPr lang="fr-FR" dirty="0" smtClean="0"/>
              <a:t>, i.e. the </a:t>
            </a:r>
            <a:r>
              <a:rPr lang="fr-FR" dirty="0" err="1" smtClean="0"/>
              <a:t>investor</a:t>
            </a:r>
            <a:r>
              <a:rPr lang="fr-FR" dirty="0" smtClean="0"/>
              <a:t> has </a:t>
            </a:r>
            <a:r>
              <a:rPr lang="fr-FR" dirty="0" err="1" smtClean="0"/>
              <a:t>existing</a:t>
            </a:r>
            <a:r>
              <a:rPr lang="fr-FR" dirty="0" smtClean="0"/>
              <a:t> </a:t>
            </a:r>
            <a:r>
              <a:rPr lang="fr-FR" dirty="0" err="1" smtClean="0"/>
              <a:t>rights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give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the </a:t>
            </a:r>
            <a:r>
              <a:rPr lang="fr-FR" dirty="0" err="1" smtClean="0"/>
              <a:t>ability</a:t>
            </a:r>
            <a:r>
              <a:rPr lang="fr-FR" dirty="0" smtClean="0"/>
              <a:t> to direct the relevant </a:t>
            </a:r>
            <a:r>
              <a:rPr lang="fr-FR" dirty="0" err="1" smtClean="0"/>
              <a:t>activities</a:t>
            </a:r>
            <a:r>
              <a:rPr lang="fr-FR" dirty="0" smtClean="0"/>
              <a:t> (the </a:t>
            </a:r>
            <a:r>
              <a:rPr lang="fr-FR" dirty="0" err="1" smtClean="0"/>
              <a:t>activities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sig</a:t>
            </a:r>
            <a:r>
              <a:rPr lang="fr-FR" dirty="0" smtClean="0"/>
              <a:t>-</a:t>
            </a:r>
            <a:r>
              <a:rPr lang="fr-FR" dirty="0" err="1" smtClean="0"/>
              <a:t>nificantly</a:t>
            </a:r>
            <a:r>
              <a:rPr lang="fr-FR" dirty="0" smtClean="0"/>
              <a:t> affect the </a:t>
            </a:r>
            <a:r>
              <a:rPr lang="fr-FR" dirty="0" err="1" smtClean="0"/>
              <a:t>investee's</a:t>
            </a:r>
            <a:r>
              <a:rPr lang="fr-FR" dirty="0" smtClean="0"/>
              <a:t> </a:t>
            </a:r>
            <a:r>
              <a:rPr lang="fr-FR" dirty="0" err="1" smtClean="0"/>
              <a:t>returns</a:t>
            </a:r>
            <a:r>
              <a:rPr lang="fr-FR" dirty="0" smtClean="0"/>
              <a:t>)</a:t>
            </a:r>
            <a:endParaRPr lang="en-US" dirty="0" smtClean="0"/>
          </a:p>
          <a:p>
            <a:pPr>
              <a:buNone/>
            </a:pPr>
            <a:r>
              <a:rPr lang="fr-FR" dirty="0" smtClean="0"/>
              <a:t>-</a:t>
            </a:r>
            <a:r>
              <a:rPr lang="fr-FR" dirty="0" err="1" smtClean="0"/>
              <a:t>Exposure</a:t>
            </a:r>
            <a:r>
              <a:rPr lang="fr-FR" dirty="0" smtClean="0"/>
              <a:t>, or </a:t>
            </a:r>
            <a:r>
              <a:rPr lang="fr-FR" dirty="0" err="1" smtClean="0"/>
              <a:t>rights</a:t>
            </a:r>
            <a:r>
              <a:rPr lang="fr-FR" dirty="0" smtClean="0"/>
              <a:t>, to variable </a:t>
            </a:r>
            <a:r>
              <a:rPr lang="fr-FR" dirty="0" err="1" smtClean="0"/>
              <a:t>returns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its</a:t>
            </a:r>
            <a:r>
              <a:rPr lang="fr-FR" dirty="0" smtClean="0"/>
              <a:t> </a:t>
            </a:r>
            <a:r>
              <a:rPr lang="fr-FR" dirty="0" err="1" smtClean="0"/>
              <a:t>involvement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the </a:t>
            </a:r>
            <a:r>
              <a:rPr lang="fr-FR" dirty="0" err="1" smtClean="0"/>
              <a:t>investee</a:t>
            </a:r>
            <a:endParaRPr lang="en-US" dirty="0" smtClean="0"/>
          </a:p>
          <a:p>
            <a:pPr>
              <a:buNone/>
            </a:pPr>
            <a:r>
              <a:rPr lang="fr-FR" dirty="0" smtClean="0"/>
              <a:t>-The </a:t>
            </a:r>
            <a:r>
              <a:rPr lang="fr-FR" dirty="0" err="1" smtClean="0"/>
              <a:t>ability</a:t>
            </a:r>
            <a:r>
              <a:rPr lang="fr-FR" dirty="0" smtClean="0"/>
              <a:t> to use </a:t>
            </a:r>
            <a:r>
              <a:rPr lang="fr-FR" dirty="0" err="1" smtClean="0"/>
              <a:t>its</a:t>
            </a:r>
            <a:r>
              <a:rPr lang="fr-FR" dirty="0" smtClean="0"/>
              <a:t> power over the </a:t>
            </a:r>
            <a:r>
              <a:rPr lang="fr-FR" dirty="0" err="1" smtClean="0"/>
              <a:t>investee</a:t>
            </a:r>
            <a:r>
              <a:rPr lang="fr-FR" dirty="0" smtClean="0"/>
              <a:t> to affect the </a:t>
            </a:r>
            <a:r>
              <a:rPr lang="fr-FR" dirty="0" err="1" smtClean="0"/>
              <a:t>amount</a:t>
            </a:r>
            <a:r>
              <a:rPr lang="fr-FR" dirty="0" smtClean="0"/>
              <a:t> of the </a:t>
            </a:r>
            <a:r>
              <a:rPr lang="fr-FR" dirty="0" err="1" smtClean="0"/>
              <a:t>investor's</a:t>
            </a:r>
            <a:r>
              <a:rPr lang="fr-FR" dirty="0" smtClean="0"/>
              <a:t> </a:t>
            </a:r>
            <a:r>
              <a:rPr lang="fr-FR" dirty="0" err="1" smtClean="0"/>
              <a:t>returns</a:t>
            </a:r>
            <a:r>
              <a:rPr lang="fr-FR" dirty="0" smtClean="0"/>
              <a:t>.</a:t>
            </a:r>
            <a:endParaRPr lang="en-US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fr-FR" dirty="0" smtClean="0"/>
              <a:t>c-</a:t>
            </a:r>
            <a:r>
              <a:rPr lang="fr-FR" b="1" dirty="0" smtClean="0"/>
              <a:t>Control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derived</a:t>
            </a:r>
            <a:r>
              <a:rPr lang="fr-FR" dirty="0" smtClean="0"/>
              <a:t> </a:t>
            </a:r>
            <a:r>
              <a:rPr lang="fr-FR" dirty="0" err="1" smtClean="0"/>
              <a:t>either</a:t>
            </a:r>
            <a:r>
              <a:rPr lang="fr-FR" dirty="0" smtClean="0"/>
              <a:t> </a:t>
            </a:r>
            <a:r>
              <a:rPr lang="fr-FR" dirty="0" err="1" smtClean="0"/>
              <a:t>through</a:t>
            </a:r>
            <a:r>
              <a:rPr lang="fr-FR" dirty="0" smtClean="0"/>
              <a:t> </a:t>
            </a:r>
            <a:r>
              <a:rPr lang="fr-FR" dirty="0" err="1" smtClean="0"/>
              <a:t>legislation</a:t>
            </a:r>
            <a:r>
              <a:rPr lang="fr-FR" dirty="0" smtClean="0"/>
              <a:t> </a:t>
            </a:r>
            <a:r>
              <a:rPr lang="fr-FR" dirty="0" err="1" smtClean="0"/>
              <a:t>when</a:t>
            </a:r>
            <a:r>
              <a:rPr lang="fr-FR" dirty="0" smtClean="0"/>
              <a:t> the holding </a:t>
            </a:r>
            <a:r>
              <a:rPr lang="fr-FR" dirty="0" err="1" smtClean="0"/>
              <a:t>company</a:t>
            </a:r>
            <a:r>
              <a:rPr lang="fr-FR" dirty="0" smtClean="0"/>
              <a:t> </a:t>
            </a:r>
            <a:r>
              <a:rPr lang="fr-FR" dirty="0" err="1" smtClean="0"/>
              <a:t>owns</a:t>
            </a:r>
            <a:r>
              <a:rPr lang="fr-FR" dirty="0" smtClean="0"/>
              <a:t> the </a:t>
            </a:r>
            <a:r>
              <a:rPr lang="fr-FR" dirty="0" err="1" smtClean="0"/>
              <a:t>majority</a:t>
            </a:r>
            <a:r>
              <a:rPr lang="fr-FR" dirty="0" smtClean="0"/>
              <a:t> of the </a:t>
            </a:r>
            <a:r>
              <a:rPr lang="fr-FR" dirty="0" err="1" smtClean="0"/>
              <a:t>shares</a:t>
            </a:r>
            <a:r>
              <a:rPr lang="fr-FR" dirty="0" smtClean="0"/>
              <a:t> of the </a:t>
            </a:r>
            <a:r>
              <a:rPr lang="fr-FR" dirty="0" err="1" smtClean="0"/>
              <a:t>subsidiary</a:t>
            </a:r>
            <a:r>
              <a:rPr lang="fr-FR" dirty="0" smtClean="0"/>
              <a:t>, or </a:t>
            </a:r>
            <a:r>
              <a:rPr lang="fr-FR" dirty="0" err="1" smtClean="0"/>
              <a:t>through</a:t>
            </a:r>
            <a:r>
              <a:rPr lang="fr-FR" dirty="0" smtClean="0"/>
              <a:t> </a:t>
            </a:r>
            <a:r>
              <a:rPr lang="fr-FR" dirty="0" err="1" smtClean="0"/>
              <a:t>complex</a:t>
            </a:r>
            <a:r>
              <a:rPr lang="fr-FR" dirty="0" smtClean="0"/>
              <a:t> </a:t>
            </a:r>
            <a:r>
              <a:rPr lang="fr-FR" dirty="0" err="1" smtClean="0"/>
              <a:t>processes</a:t>
            </a:r>
            <a:r>
              <a:rPr lang="fr-FR" dirty="0" smtClean="0"/>
              <a:t> </a:t>
            </a:r>
            <a:r>
              <a:rPr lang="fr-FR" dirty="0" err="1" smtClean="0"/>
              <a:t>such</a:t>
            </a:r>
            <a:r>
              <a:rPr lang="fr-FR" dirty="0" smtClean="0"/>
              <a:t> as an agreement </a:t>
            </a:r>
            <a:r>
              <a:rPr lang="fr-FR" dirty="0" err="1" smtClean="0"/>
              <a:t>between</a:t>
            </a:r>
            <a:r>
              <a:rPr lang="fr-FR" dirty="0" smtClean="0"/>
              <a:t> the </a:t>
            </a:r>
            <a:r>
              <a:rPr lang="fr-FR" dirty="0" err="1" smtClean="0"/>
              <a:t>investing</a:t>
            </a:r>
            <a:r>
              <a:rPr lang="fr-FR" dirty="0" smtClean="0"/>
              <a:t> </a:t>
            </a:r>
            <a:r>
              <a:rPr lang="fr-FR" dirty="0" err="1" smtClean="0"/>
              <a:t>company</a:t>
            </a:r>
            <a:r>
              <a:rPr lang="fr-FR" dirty="0" smtClean="0"/>
              <a:t> and </a:t>
            </a:r>
            <a:r>
              <a:rPr lang="fr-FR" dirty="0" err="1" smtClean="0"/>
              <a:t>other</a:t>
            </a:r>
            <a:r>
              <a:rPr lang="fr-FR" dirty="0" smtClean="0"/>
              <a:t> </a:t>
            </a:r>
            <a:r>
              <a:rPr lang="fr-FR" dirty="0" err="1" smtClean="0"/>
              <a:t>owners</a:t>
            </a:r>
            <a:r>
              <a:rPr lang="fr-FR" dirty="0" smtClean="0"/>
              <a:t> of the </a:t>
            </a:r>
            <a:r>
              <a:rPr lang="fr-FR" dirty="0" err="1" smtClean="0"/>
              <a:t>shares</a:t>
            </a:r>
            <a:r>
              <a:rPr lang="fr-FR" dirty="0" smtClean="0"/>
              <a:t> of the </a:t>
            </a:r>
            <a:r>
              <a:rPr lang="fr-FR" dirty="0" err="1" smtClean="0"/>
              <a:t>investing</a:t>
            </a:r>
            <a:r>
              <a:rPr lang="fr-FR" dirty="0" smtClean="0"/>
              <a:t> </a:t>
            </a:r>
            <a:r>
              <a:rPr lang="fr-FR" dirty="0" err="1" smtClean="0"/>
              <a:t>company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enables</a:t>
            </a:r>
            <a:r>
              <a:rPr lang="fr-FR" dirty="0" smtClean="0"/>
              <a:t> </a:t>
            </a:r>
            <a:r>
              <a:rPr lang="fr-FR" dirty="0" err="1" smtClean="0"/>
              <a:t>this</a:t>
            </a:r>
            <a:r>
              <a:rPr lang="fr-FR" dirty="0" smtClean="0"/>
              <a:t> agreement to control the </a:t>
            </a:r>
            <a:r>
              <a:rPr lang="fr-FR" dirty="0" err="1" smtClean="0"/>
              <a:t>investee</a:t>
            </a:r>
            <a:r>
              <a:rPr lang="fr-FR" dirty="0" smtClean="0"/>
              <a:t> </a:t>
            </a:r>
            <a:r>
              <a:rPr lang="fr-FR" dirty="0" err="1" smtClean="0"/>
              <a:t>company</a:t>
            </a:r>
            <a:r>
              <a:rPr lang="fr-FR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fr-FR" dirty="0" smtClean="0"/>
              <a:t>d-</a:t>
            </a:r>
            <a:r>
              <a:rPr lang="fr-FR" b="1" dirty="0" err="1" smtClean="0"/>
              <a:t>Rights</a:t>
            </a:r>
            <a:r>
              <a:rPr lang="fr-FR" b="1" dirty="0" smtClean="0"/>
              <a:t> </a:t>
            </a:r>
            <a:r>
              <a:rPr lang="fr-FR" b="1" dirty="0" err="1" smtClean="0"/>
              <a:t>that</a:t>
            </a:r>
            <a:r>
              <a:rPr lang="fr-FR" b="1" dirty="0" smtClean="0"/>
              <a:t> </a:t>
            </a:r>
            <a:r>
              <a:rPr lang="fr-FR" b="1" dirty="0" err="1" smtClean="0"/>
              <a:t>give</a:t>
            </a:r>
            <a:r>
              <a:rPr lang="fr-FR" b="1" dirty="0" smtClean="0"/>
              <a:t> an </a:t>
            </a:r>
            <a:r>
              <a:rPr lang="fr-FR" b="1" dirty="0" err="1" smtClean="0"/>
              <a:t>investor</a:t>
            </a:r>
            <a:r>
              <a:rPr lang="fr-FR" b="1" dirty="0" smtClean="0"/>
              <a:t> power over an </a:t>
            </a:r>
            <a:r>
              <a:rPr lang="fr-FR" b="1" dirty="0" err="1" smtClean="0"/>
              <a:t>investee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</a:t>
            </a:r>
            <a:r>
              <a:rPr lang="fr-FR" dirty="0" smtClean="0"/>
              <a:t>The </a:t>
            </a:r>
            <a:r>
              <a:rPr lang="fr-FR" dirty="0" err="1" smtClean="0"/>
              <a:t>investor</a:t>
            </a:r>
            <a:r>
              <a:rPr lang="fr-FR" dirty="0" smtClean="0"/>
              <a:t> must have </a:t>
            </a:r>
            <a:r>
              <a:rPr lang="fr-FR" dirty="0" err="1" smtClean="0"/>
              <a:t>existing</a:t>
            </a:r>
            <a:r>
              <a:rPr lang="fr-FR" dirty="0" smtClean="0"/>
              <a:t> </a:t>
            </a:r>
            <a:r>
              <a:rPr lang="fr-FR" dirty="0" err="1" smtClean="0"/>
              <a:t>rights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give</a:t>
            </a:r>
            <a:r>
              <a:rPr lang="fr-FR" dirty="0" smtClean="0"/>
              <a:t> </a:t>
            </a:r>
            <a:r>
              <a:rPr lang="fr-FR" dirty="0" err="1" smtClean="0"/>
              <a:t>him</a:t>
            </a:r>
            <a:r>
              <a:rPr lang="fr-FR" dirty="0" smtClean="0"/>
              <a:t> the </a:t>
            </a:r>
            <a:r>
              <a:rPr lang="fr-FR" dirty="0" err="1" smtClean="0"/>
              <a:t>current</a:t>
            </a:r>
            <a:r>
              <a:rPr lang="fr-FR" dirty="0" smtClean="0"/>
              <a:t> </a:t>
            </a:r>
            <a:r>
              <a:rPr lang="fr-FR" dirty="0" err="1" smtClean="0"/>
              <a:t>ability</a:t>
            </a:r>
            <a:r>
              <a:rPr lang="fr-FR" dirty="0" smtClean="0"/>
              <a:t> to direct the relevant </a:t>
            </a:r>
            <a:r>
              <a:rPr lang="fr-FR" dirty="0" err="1" smtClean="0"/>
              <a:t>activities</a:t>
            </a:r>
            <a:r>
              <a:rPr lang="fr-FR" dirty="0" smtClean="0"/>
              <a:t>. The </a:t>
            </a:r>
            <a:r>
              <a:rPr lang="fr-FR" dirty="0" err="1" smtClean="0"/>
              <a:t>rights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give</a:t>
            </a:r>
            <a:r>
              <a:rPr lang="fr-FR" dirty="0" smtClean="0"/>
              <a:t> the </a:t>
            </a:r>
            <a:r>
              <a:rPr lang="fr-FR" dirty="0" err="1" smtClean="0"/>
              <a:t>investor</a:t>
            </a:r>
            <a:r>
              <a:rPr lang="fr-FR" dirty="0" smtClean="0"/>
              <a:t> </a:t>
            </a:r>
            <a:r>
              <a:rPr lang="fr-FR" dirty="0" err="1" smtClean="0"/>
              <a:t>authority</a:t>
            </a:r>
            <a:r>
              <a:rPr lang="fr-FR" dirty="0" smtClean="0"/>
              <a:t> </a:t>
            </a:r>
            <a:r>
              <a:rPr lang="fr-FR" dirty="0" err="1" smtClean="0"/>
              <a:t>may</a:t>
            </a:r>
            <a:r>
              <a:rPr lang="fr-FR" dirty="0" smtClean="0"/>
              <a:t> </a:t>
            </a:r>
            <a:r>
              <a:rPr lang="fr-FR" dirty="0" err="1" smtClean="0"/>
              <a:t>vary</a:t>
            </a:r>
            <a:r>
              <a:rPr lang="fr-FR" dirty="0" smtClean="0"/>
              <a:t> </a:t>
            </a:r>
            <a:r>
              <a:rPr lang="fr-FR" dirty="0" err="1" smtClean="0"/>
              <a:t>among</a:t>
            </a:r>
            <a:r>
              <a:rPr lang="fr-FR" dirty="0" smtClean="0"/>
              <a:t> </a:t>
            </a:r>
            <a:r>
              <a:rPr lang="fr-FR" dirty="0" err="1" smtClean="0"/>
              <a:t>investees</a:t>
            </a:r>
            <a:r>
              <a:rPr lang="fr-FR" dirty="0" smtClean="0"/>
              <a:t>. </a:t>
            </a:r>
            <a:r>
              <a:rPr lang="fr-FR" dirty="0" err="1" smtClean="0"/>
              <a:t>Examples</a:t>
            </a:r>
            <a:r>
              <a:rPr lang="fr-FR" dirty="0" smtClean="0"/>
              <a:t> of </a:t>
            </a:r>
            <a:r>
              <a:rPr lang="fr-FR" dirty="0" err="1" smtClean="0"/>
              <a:t>rights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give</a:t>
            </a:r>
            <a:r>
              <a:rPr lang="fr-FR" dirty="0" smtClean="0"/>
              <a:t> the </a:t>
            </a:r>
            <a:r>
              <a:rPr lang="fr-FR" dirty="0" err="1" smtClean="0"/>
              <a:t>investor</a:t>
            </a:r>
            <a:r>
              <a:rPr lang="fr-FR" dirty="0" smtClean="0"/>
              <a:t> </a:t>
            </a:r>
            <a:r>
              <a:rPr lang="fr-FR" dirty="0" err="1" smtClean="0"/>
              <a:t>authority</a:t>
            </a:r>
            <a:r>
              <a:rPr lang="fr-FR" dirty="0" smtClean="0"/>
              <a:t>, </a:t>
            </a:r>
            <a:r>
              <a:rPr lang="fr-FR" dirty="0" err="1" smtClean="0"/>
              <a:t>either</a:t>
            </a:r>
            <a:r>
              <a:rPr lang="fr-FR" dirty="0" smtClean="0"/>
              <a:t> </a:t>
            </a:r>
            <a:r>
              <a:rPr lang="fr-FR" dirty="0" err="1" smtClean="0"/>
              <a:t>separately</a:t>
            </a:r>
            <a:r>
              <a:rPr lang="fr-FR" dirty="0" smtClean="0"/>
              <a:t> or in </a:t>
            </a:r>
            <a:r>
              <a:rPr lang="fr-FR" dirty="0" err="1" smtClean="0"/>
              <a:t>combination</a:t>
            </a:r>
            <a:r>
              <a:rPr lang="fr-FR" dirty="0" smtClean="0"/>
              <a:t>, </a:t>
            </a:r>
            <a:r>
              <a:rPr lang="fr-FR" dirty="0" err="1" smtClean="0"/>
              <a:t>include</a:t>
            </a:r>
            <a:r>
              <a:rPr lang="fr-FR" dirty="0" smtClean="0"/>
              <a:t>:</a:t>
            </a:r>
          </a:p>
          <a:p>
            <a:pPr>
              <a:buNone/>
            </a:pPr>
            <a:endParaRPr lang="en-US" dirty="0" smtClean="0"/>
          </a:p>
          <a:p>
            <a:pPr lvl="0">
              <a:buNone/>
            </a:pPr>
            <a:r>
              <a:rPr lang="fr-FR" dirty="0" smtClean="0"/>
              <a:t>-</a:t>
            </a:r>
            <a:r>
              <a:rPr lang="fr-FR" b="1" dirty="0" err="1" smtClean="0"/>
              <a:t>Voting</a:t>
            </a:r>
            <a:r>
              <a:rPr lang="fr-FR" b="1" dirty="0" smtClean="0"/>
              <a:t> </a:t>
            </a:r>
            <a:r>
              <a:rPr lang="fr-FR" b="1" dirty="0" err="1" smtClean="0"/>
              <a:t>rights</a:t>
            </a:r>
            <a:r>
              <a:rPr lang="fr-FR" b="1" dirty="0" smtClean="0"/>
              <a:t> of the </a:t>
            </a:r>
            <a:r>
              <a:rPr lang="fr-FR" b="1" dirty="0" err="1" smtClean="0"/>
              <a:t>investee</a:t>
            </a:r>
            <a:r>
              <a:rPr lang="fr-FR" b="1" dirty="0" smtClean="0"/>
              <a:t> (or </a:t>
            </a:r>
            <a:r>
              <a:rPr lang="fr-FR" b="1" dirty="0" err="1" smtClean="0"/>
              <a:t>potential</a:t>
            </a:r>
            <a:r>
              <a:rPr lang="fr-FR" b="1" dirty="0" smtClean="0"/>
              <a:t> </a:t>
            </a:r>
            <a:r>
              <a:rPr lang="fr-FR" b="1" dirty="0" err="1" smtClean="0"/>
              <a:t>voting</a:t>
            </a:r>
            <a:r>
              <a:rPr lang="fr-FR" b="1" dirty="0" smtClean="0"/>
              <a:t> </a:t>
            </a:r>
            <a:r>
              <a:rPr lang="fr-FR" b="1" dirty="0" err="1" smtClean="0"/>
              <a:t>rights</a:t>
            </a:r>
            <a:r>
              <a:rPr lang="fr-FR" b="1" dirty="0" smtClean="0"/>
              <a:t>).</a:t>
            </a:r>
            <a:endParaRPr lang="en-US" b="1" dirty="0" smtClean="0"/>
          </a:p>
          <a:p>
            <a:pPr lvl="0">
              <a:buNone/>
            </a:pPr>
            <a:r>
              <a:rPr lang="fr-FR" b="1" dirty="0" smtClean="0"/>
              <a:t>-</a:t>
            </a:r>
            <a:r>
              <a:rPr lang="fr-FR" b="1" dirty="0" err="1" smtClean="0"/>
              <a:t>Rights</a:t>
            </a:r>
            <a:r>
              <a:rPr lang="fr-FR" b="1" dirty="0" smtClean="0"/>
              <a:t> </a:t>
            </a:r>
            <a:r>
              <a:rPr lang="fr-FR" b="1" dirty="0" smtClean="0"/>
              <a:t>to appoint, </a:t>
            </a:r>
            <a:r>
              <a:rPr lang="fr-FR" b="1" dirty="0" err="1" smtClean="0"/>
              <a:t>reappoint</a:t>
            </a:r>
            <a:r>
              <a:rPr lang="fr-FR" b="1" dirty="0" smtClean="0"/>
              <a:t> or </a:t>
            </a:r>
            <a:r>
              <a:rPr lang="fr-FR" b="1" dirty="0" err="1" smtClean="0"/>
              <a:t>remove</a:t>
            </a:r>
            <a:r>
              <a:rPr lang="fr-FR" b="1" dirty="0" smtClean="0"/>
              <a:t> </a:t>
            </a:r>
            <a:r>
              <a:rPr lang="fr-FR" b="1" dirty="0" err="1" smtClean="0"/>
              <a:t>members</a:t>
            </a:r>
            <a:r>
              <a:rPr lang="fr-FR" b="1" dirty="0" smtClean="0"/>
              <a:t> of the </a:t>
            </a:r>
            <a:r>
              <a:rPr lang="fr-FR" b="1" dirty="0" err="1" smtClean="0"/>
              <a:t>investee’s</a:t>
            </a:r>
            <a:r>
              <a:rPr lang="fr-FR" b="1" dirty="0" smtClean="0"/>
              <a:t> </a:t>
            </a:r>
            <a:r>
              <a:rPr lang="fr-FR" b="1" dirty="0" err="1" smtClean="0"/>
              <a:t>key</a:t>
            </a:r>
            <a:r>
              <a:rPr lang="fr-FR" b="1" dirty="0" smtClean="0"/>
              <a:t> management personnel </a:t>
            </a:r>
            <a:r>
              <a:rPr lang="fr-FR" b="1" dirty="0" err="1" smtClean="0"/>
              <a:t>who</a:t>
            </a:r>
            <a:r>
              <a:rPr lang="fr-FR" b="1" dirty="0" smtClean="0"/>
              <a:t> have the </a:t>
            </a:r>
            <a:r>
              <a:rPr lang="fr-FR" b="1" dirty="0" err="1" smtClean="0"/>
              <a:t>ability</a:t>
            </a:r>
            <a:r>
              <a:rPr lang="fr-FR" b="1" dirty="0" smtClean="0"/>
              <a:t> to direct the relevant </a:t>
            </a:r>
            <a:r>
              <a:rPr lang="fr-FR" b="1" dirty="0" err="1" smtClean="0"/>
              <a:t>activities</a:t>
            </a:r>
            <a:r>
              <a:rPr lang="fr-FR" b="1" dirty="0" smtClean="0"/>
              <a:t>.</a:t>
            </a:r>
            <a:endParaRPr lang="en-US" b="1" dirty="0" smtClean="0"/>
          </a:p>
          <a:p>
            <a:pPr lvl="0">
              <a:buNone/>
            </a:pPr>
            <a:r>
              <a:rPr lang="en-US" b="1" dirty="0" smtClean="0"/>
              <a:t>-</a:t>
            </a:r>
            <a:r>
              <a:rPr lang="fr-FR" b="1" dirty="0" err="1" smtClean="0"/>
              <a:t>Rights</a:t>
            </a:r>
            <a:r>
              <a:rPr lang="fr-FR" b="1" dirty="0" smtClean="0"/>
              <a:t> </a:t>
            </a:r>
            <a:r>
              <a:rPr lang="fr-FR" b="1" dirty="0" smtClean="0"/>
              <a:t>to appoint or </a:t>
            </a:r>
            <a:r>
              <a:rPr lang="fr-FR" b="1" dirty="0" err="1" smtClean="0"/>
              <a:t>remove</a:t>
            </a:r>
            <a:r>
              <a:rPr lang="fr-FR" b="1" dirty="0" smtClean="0"/>
              <a:t> </a:t>
            </a:r>
            <a:r>
              <a:rPr lang="fr-FR" b="1" dirty="0" err="1" smtClean="0"/>
              <a:t>another</a:t>
            </a:r>
            <a:r>
              <a:rPr lang="fr-FR" b="1" dirty="0" smtClean="0"/>
              <a:t> </a:t>
            </a:r>
            <a:r>
              <a:rPr lang="fr-FR" b="1" dirty="0" err="1" smtClean="0"/>
              <a:t>entity</a:t>
            </a:r>
            <a:r>
              <a:rPr lang="fr-FR" b="1" dirty="0" smtClean="0"/>
              <a:t> </a:t>
            </a:r>
            <a:r>
              <a:rPr lang="fr-FR" b="1" dirty="0" err="1" smtClean="0"/>
              <a:t>that</a:t>
            </a:r>
            <a:r>
              <a:rPr lang="fr-FR" b="1" dirty="0" smtClean="0"/>
              <a:t> directs the relevant </a:t>
            </a:r>
            <a:r>
              <a:rPr lang="fr-FR" b="1" dirty="0" err="1" smtClean="0"/>
              <a:t>activities</a:t>
            </a:r>
            <a:r>
              <a:rPr lang="fr-FR" b="1" dirty="0" smtClean="0"/>
              <a:t>.</a:t>
            </a:r>
            <a:endParaRPr lang="en-US" b="1" dirty="0" smtClean="0"/>
          </a:p>
          <a:p>
            <a:pPr>
              <a:buNone/>
            </a:pPr>
            <a:r>
              <a:rPr lang="fr-FR" b="1" dirty="0" smtClean="0"/>
              <a:t>--The </a:t>
            </a:r>
            <a:r>
              <a:rPr lang="fr-FR" b="1" dirty="0" smtClean="0"/>
              <a:t>right to direct the </a:t>
            </a:r>
            <a:r>
              <a:rPr lang="fr-FR" b="1" dirty="0" err="1" smtClean="0"/>
              <a:t>investee</a:t>
            </a:r>
            <a:r>
              <a:rPr lang="fr-FR" b="1" dirty="0" smtClean="0"/>
              <a:t> to </a:t>
            </a:r>
            <a:r>
              <a:rPr lang="fr-FR" b="1" dirty="0" err="1" smtClean="0"/>
              <a:t>conclude</a:t>
            </a:r>
            <a:r>
              <a:rPr lang="fr-FR" b="1" dirty="0" smtClean="0"/>
              <a:t>, or </a:t>
            </a:r>
            <a:r>
              <a:rPr lang="fr-FR" b="1" dirty="0" err="1" smtClean="0"/>
              <a:t>reject</a:t>
            </a:r>
            <a:r>
              <a:rPr lang="fr-FR" b="1" dirty="0" smtClean="0"/>
              <a:t>, </a:t>
            </a:r>
            <a:r>
              <a:rPr lang="fr-FR" b="1" dirty="0" err="1" smtClean="0"/>
              <a:t>any</a:t>
            </a:r>
            <a:r>
              <a:rPr lang="fr-FR" b="1" dirty="0" smtClean="0"/>
              <a:t> changes to the transactions </a:t>
            </a:r>
            <a:r>
              <a:rPr lang="fr-FR" b="1" dirty="0" err="1" smtClean="0"/>
              <a:t>that</a:t>
            </a:r>
            <a:r>
              <a:rPr lang="fr-FR" b="1" dirty="0" smtClean="0"/>
              <a:t> are in the </a:t>
            </a:r>
            <a:r>
              <a:rPr lang="fr-FR" b="1" dirty="0" err="1" smtClean="0"/>
              <a:t>investor’s</a:t>
            </a:r>
            <a:r>
              <a:rPr lang="fr-FR" b="1" dirty="0" smtClean="0"/>
              <a:t> </a:t>
            </a:r>
            <a:r>
              <a:rPr lang="fr-FR" b="1" dirty="0" err="1" smtClean="0"/>
              <a:t>interest</a:t>
            </a:r>
            <a:r>
              <a:rPr lang="en-US" b="1" dirty="0" smtClean="0"/>
              <a:t> </a:t>
            </a:r>
            <a:r>
              <a:rPr lang="fr-FR" b="1" dirty="0" smtClean="0"/>
              <a:t>)</a:t>
            </a:r>
            <a:endParaRPr lang="fr-FR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fr-FR" b="1" dirty="0" smtClean="0">
                <a:solidFill>
                  <a:srgbClr val="FF0000"/>
                </a:solidFill>
              </a:rPr>
              <a:t>EX1- Control</a:t>
            </a:r>
          </a:p>
          <a:p>
            <a:pPr>
              <a:buNone/>
            </a:pPr>
            <a:r>
              <a:rPr lang="fr-FR" dirty="0" smtClean="0"/>
              <a:t> An </a:t>
            </a:r>
            <a:r>
              <a:rPr lang="fr-FR" dirty="0" err="1" smtClean="0"/>
              <a:t>investor</a:t>
            </a:r>
            <a:r>
              <a:rPr lang="fr-FR" dirty="0" smtClean="0"/>
              <a:t>  </a:t>
            </a:r>
            <a:r>
              <a:rPr lang="fr-FR" dirty="0" err="1" smtClean="0"/>
              <a:t>holds</a:t>
            </a:r>
            <a:r>
              <a:rPr lang="fr-FR" dirty="0" smtClean="0"/>
              <a:t> 45% of an </a:t>
            </a:r>
            <a:r>
              <a:rPr lang="fr-FR" dirty="0" err="1" smtClean="0"/>
              <a:t>entity’s</a:t>
            </a:r>
            <a:r>
              <a:rPr lang="fr-FR" dirty="0" smtClean="0"/>
              <a:t> </a:t>
            </a:r>
            <a:r>
              <a:rPr lang="fr-FR" dirty="0" err="1" smtClean="0"/>
              <a:t>voting</a:t>
            </a:r>
            <a:r>
              <a:rPr lang="fr-FR" dirty="0" smtClean="0"/>
              <a:t> </a:t>
            </a:r>
            <a:r>
              <a:rPr lang="fr-FR" dirty="0" err="1" smtClean="0"/>
              <a:t>rights</a:t>
            </a:r>
            <a:r>
              <a:rPr lang="fr-FR" dirty="0" smtClean="0"/>
              <a:t> and no </a:t>
            </a:r>
            <a:r>
              <a:rPr lang="fr-FR" dirty="0" err="1" smtClean="0"/>
              <a:t>other</a:t>
            </a:r>
            <a:r>
              <a:rPr lang="fr-FR" dirty="0" smtClean="0"/>
              <a:t> </a:t>
            </a:r>
            <a:r>
              <a:rPr lang="fr-FR" dirty="0" err="1" smtClean="0"/>
              <a:t>investor</a:t>
            </a:r>
            <a:r>
              <a:rPr lang="fr-FR" dirty="0" smtClean="0"/>
              <a:t> </a:t>
            </a:r>
            <a:r>
              <a:rPr lang="fr-FR" dirty="0" err="1" smtClean="0"/>
              <a:t>holds</a:t>
            </a:r>
            <a:r>
              <a:rPr lang="fr-FR" dirty="0" smtClean="0"/>
              <a:t> more </a:t>
            </a:r>
            <a:r>
              <a:rPr lang="fr-FR" dirty="0" err="1" smtClean="0"/>
              <a:t>than</a:t>
            </a:r>
            <a:r>
              <a:rPr lang="fr-FR" dirty="0" smtClean="0"/>
              <a:t> 2%. De facto control </a:t>
            </a:r>
            <a:r>
              <a:rPr lang="fr-FR" dirty="0" err="1" smtClean="0"/>
              <a:t>might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present</a:t>
            </a:r>
            <a:r>
              <a:rPr lang="fr-FR" dirty="0" smtClean="0"/>
              <a:t> if no </a:t>
            </a:r>
            <a:r>
              <a:rPr lang="fr-FR" dirty="0" err="1" smtClean="0"/>
              <a:t>other</a:t>
            </a:r>
            <a:r>
              <a:rPr lang="fr-FR" dirty="0" smtClean="0"/>
              <a:t> </a:t>
            </a:r>
            <a:r>
              <a:rPr lang="fr-FR" dirty="0" err="1" smtClean="0"/>
              <a:t>consideration</a:t>
            </a:r>
            <a:r>
              <a:rPr lang="fr-FR" dirty="0" smtClean="0"/>
              <a:t> </a:t>
            </a:r>
            <a:r>
              <a:rPr lang="fr-FR" dirty="0" err="1" smtClean="0"/>
              <a:t>indicates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this</a:t>
            </a:r>
            <a:r>
              <a:rPr lang="fr-FR" dirty="0" smtClean="0"/>
              <a:t>  </a:t>
            </a:r>
            <a:r>
              <a:rPr lang="fr-FR" dirty="0" err="1" smtClean="0"/>
              <a:t>investor</a:t>
            </a:r>
            <a:r>
              <a:rPr lang="fr-FR" dirty="0" smtClean="0"/>
              <a:t>  has control, </a:t>
            </a:r>
            <a:r>
              <a:rPr lang="fr-FR" dirty="0" err="1" smtClean="0"/>
              <a:t>because</a:t>
            </a:r>
            <a:r>
              <a:rPr lang="fr-FR" dirty="0" smtClean="0"/>
              <a:t> the </a:t>
            </a:r>
            <a:r>
              <a:rPr lang="fr-FR" dirty="0" err="1" smtClean="0"/>
              <a:t>absolute</a:t>
            </a:r>
            <a:r>
              <a:rPr lang="fr-FR" dirty="0" smtClean="0"/>
              <a:t> size of </a:t>
            </a:r>
            <a:r>
              <a:rPr lang="fr-FR" dirty="0" err="1" smtClean="0"/>
              <a:t>his</a:t>
            </a:r>
            <a:r>
              <a:rPr lang="fr-FR" dirty="0" smtClean="0"/>
              <a:t> </a:t>
            </a:r>
            <a:r>
              <a:rPr lang="fr-FR" dirty="0" err="1" smtClean="0"/>
              <a:t>stake</a:t>
            </a:r>
            <a:r>
              <a:rPr lang="fr-FR" dirty="0" smtClean="0"/>
              <a:t> and the relative size of the </a:t>
            </a:r>
            <a:r>
              <a:rPr lang="fr-FR" dirty="0" err="1" smtClean="0"/>
              <a:t>other</a:t>
            </a:r>
            <a:r>
              <a:rPr lang="fr-FR" dirty="0" smtClean="0"/>
              <a:t> </a:t>
            </a:r>
            <a:r>
              <a:rPr lang="fr-FR" dirty="0" err="1" smtClean="0"/>
              <a:t>shareholdings</a:t>
            </a:r>
            <a:r>
              <a:rPr lang="fr-FR" dirty="0" smtClean="0"/>
              <a:t> </a:t>
            </a:r>
            <a:r>
              <a:rPr lang="fr-FR" dirty="0" err="1" smtClean="0"/>
              <a:t>indicate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he</a:t>
            </a:r>
            <a:r>
              <a:rPr lang="fr-FR" dirty="0" smtClean="0"/>
              <a:t> </a:t>
            </a:r>
            <a:r>
              <a:rPr lang="fr-FR" dirty="0" err="1" smtClean="0"/>
              <a:t>holds</a:t>
            </a:r>
            <a:r>
              <a:rPr lang="fr-FR" dirty="0" smtClean="0"/>
              <a:t> a </a:t>
            </a:r>
            <a:r>
              <a:rPr lang="fr-FR" dirty="0" err="1" smtClean="0"/>
              <a:t>sufficiently</a:t>
            </a:r>
            <a:r>
              <a:rPr lang="fr-FR" dirty="0" smtClean="0"/>
              <a:t> dominant </a:t>
            </a:r>
            <a:r>
              <a:rPr lang="fr-FR" dirty="0" err="1" smtClean="0"/>
              <a:t>share</a:t>
            </a:r>
            <a:r>
              <a:rPr lang="fr-FR" dirty="0" smtClean="0"/>
              <a:t> of the </a:t>
            </a:r>
            <a:r>
              <a:rPr lang="fr-FR" dirty="0" err="1" smtClean="0"/>
              <a:t>voting</a:t>
            </a:r>
            <a:r>
              <a:rPr lang="fr-FR" dirty="0" smtClean="0"/>
              <a:t> </a:t>
            </a:r>
            <a:r>
              <a:rPr lang="fr-FR" dirty="0" err="1" smtClean="0"/>
              <a:t>rights</a:t>
            </a:r>
            <a:r>
              <a:rPr lang="fr-FR" dirty="0" smtClean="0"/>
              <a:t>.. </a:t>
            </a:r>
            <a:endParaRPr lang="en-US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6693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b="1" dirty="0" err="1" smtClean="0">
                <a:solidFill>
                  <a:srgbClr val="FF0000"/>
                </a:solidFill>
              </a:rPr>
              <a:t>Accounting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fr-FR" b="1" dirty="0" err="1" smtClean="0">
                <a:solidFill>
                  <a:srgbClr val="FF0000"/>
                </a:solidFill>
              </a:rPr>
              <a:t>requirements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/>
              <a:t>  The </a:t>
            </a:r>
            <a:r>
              <a:rPr lang="fr-FR" dirty="0" err="1" smtClean="0"/>
              <a:t>accounting</a:t>
            </a:r>
            <a:r>
              <a:rPr lang="fr-FR" dirty="0" smtClean="0"/>
              <a:t> </a:t>
            </a:r>
            <a:r>
              <a:rPr lang="fr-FR" dirty="0" err="1" smtClean="0"/>
              <a:t>requirement</a:t>
            </a:r>
            <a:r>
              <a:rPr lang="fr-FR" dirty="0" smtClean="0"/>
              <a:t> </a:t>
            </a:r>
            <a:r>
              <a:rPr lang="fr-FR" dirty="0" err="1" smtClean="0"/>
              <a:t>under</a:t>
            </a:r>
            <a:r>
              <a:rPr lang="fr-FR" dirty="0" smtClean="0"/>
              <a:t> IFRS 10 are :</a:t>
            </a:r>
            <a:endParaRPr lang="en-US" dirty="0" smtClean="0"/>
          </a:p>
          <a:p>
            <a:pPr>
              <a:buNone/>
            </a:pPr>
            <a:r>
              <a:rPr lang="fr-FR" dirty="0" smtClean="0"/>
              <a:t>a- A parent </a:t>
            </a:r>
            <a:r>
              <a:rPr lang="fr-FR" dirty="0" err="1" smtClean="0"/>
              <a:t>shall</a:t>
            </a:r>
            <a:r>
              <a:rPr lang="fr-FR" dirty="0" smtClean="0"/>
              <a:t> </a:t>
            </a:r>
            <a:r>
              <a:rPr lang="fr-FR" dirty="0" err="1" smtClean="0"/>
              <a:t>prepare</a:t>
            </a:r>
            <a:r>
              <a:rPr lang="fr-FR" dirty="0" smtClean="0"/>
              <a:t> </a:t>
            </a:r>
            <a:r>
              <a:rPr lang="fr-FR" dirty="0" err="1" smtClean="0"/>
              <a:t>consolidated</a:t>
            </a:r>
            <a:r>
              <a:rPr lang="fr-FR" dirty="0" smtClean="0"/>
              <a:t> </a:t>
            </a:r>
            <a:r>
              <a:rPr lang="fr-FR" dirty="0" err="1" smtClean="0"/>
              <a:t>financial</a:t>
            </a:r>
            <a:r>
              <a:rPr lang="fr-FR" dirty="0" smtClean="0"/>
              <a:t> </a:t>
            </a:r>
            <a:r>
              <a:rPr lang="fr-FR" dirty="0" err="1" smtClean="0"/>
              <a:t>statements</a:t>
            </a:r>
            <a:r>
              <a:rPr lang="fr-FR" dirty="0" smtClean="0"/>
              <a:t> </a:t>
            </a:r>
            <a:r>
              <a:rPr lang="fr-FR" dirty="0" err="1" smtClean="0"/>
              <a:t>using</a:t>
            </a:r>
            <a:r>
              <a:rPr lang="fr-FR" dirty="0" smtClean="0"/>
              <a:t> </a:t>
            </a:r>
            <a:r>
              <a:rPr lang="fr-FR" dirty="0" err="1" smtClean="0"/>
              <a:t>uniform</a:t>
            </a:r>
            <a:r>
              <a:rPr lang="fr-FR" dirty="0" smtClean="0"/>
              <a:t> </a:t>
            </a:r>
            <a:r>
              <a:rPr lang="fr-FR" dirty="0" err="1" smtClean="0"/>
              <a:t>accounting</a:t>
            </a:r>
            <a:r>
              <a:rPr lang="fr-FR" dirty="0" smtClean="0"/>
              <a:t> </a:t>
            </a:r>
            <a:r>
              <a:rPr lang="fr-FR" dirty="0" err="1" smtClean="0"/>
              <a:t>policies</a:t>
            </a:r>
            <a:r>
              <a:rPr lang="fr-FR" dirty="0" smtClean="0"/>
              <a:t> for </a:t>
            </a:r>
            <a:r>
              <a:rPr lang="fr-FR" dirty="0" err="1" smtClean="0"/>
              <a:t>like</a:t>
            </a:r>
            <a:r>
              <a:rPr lang="fr-FR" dirty="0" smtClean="0"/>
              <a:t> transactions and </a:t>
            </a:r>
            <a:r>
              <a:rPr lang="fr-FR" dirty="0" err="1" smtClean="0"/>
              <a:t>other</a:t>
            </a:r>
            <a:r>
              <a:rPr lang="fr-FR" dirty="0" smtClean="0"/>
              <a:t> </a:t>
            </a:r>
            <a:r>
              <a:rPr lang="fr-FR" dirty="0" err="1" smtClean="0"/>
              <a:t>events</a:t>
            </a:r>
            <a:r>
              <a:rPr lang="fr-FR" dirty="0" smtClean="0"/>
              <a:t> in </a:t>
            </a:r>
            <a:r>
              <a:rPr lang="fr-FR" dirty="0" err="1" smtClean="0"/>
              <a:t>similar</a:t>
            </a:r>
            <a:r>
              <a:rPr lang="fr-FR" dirty="0" smtClean="0"/>
              <a:t> </a:t>
            </a:r>
            <a:r>
              <a:rPr lang="fr-FR" dirty="0" err="1" smtClean="0"/>
              <a:t>circumstances</a:t>
            </a:r>
            <a:r>
              <a:rPr lang="fr-FR" dirty="0" smtClean="0"/>
              <a:t>.</a:t>
            </a:r>
            <a:endParaRPr lang="en-US" dirty="0" smtClean="0"/>
          </a:p>
          <a:p>
            <a:pPr>
              <a:buNone/>
            </a:pPr>
            <a:r>
              <a:rPr lang="fr-FR" dirty="0" smtClean="0"/>
              <a:t>b-</a:t>
            </a:r>
            <a:r>
              <a:rPr lang="fr-FR" b="1" dirty="0" smtClean="0"/>
              <a:t>Consolidation </a:t>
            </a:r>
            <a:r>
              <a:rPr lang="fr-FR" b="1" dirty="0" err="1" smtClean="0"/>
              <a:t>procedures</a:t>
            </a:r>
            <a:endParaRPr lang="en-US" dirty="0" smtClean="0"/>
          </a:p>
          <a:p>
            <a:pPr>
              <a:buNone/>
            </a:pPr>
            <a:r>
              <a:rPr lang="fr-FR" dirty="0" smtClean="0"/>
              <a:t>-</a:t>
            </a:r>
            <a:r>
              <a:rPr lang="fr-FR" dirty="0" err="1" smtClean="0"/>
              <a:t>Consolidated</a:t>
            </a:r>
            <a:r>
              <a:rPr lang="fr-FR" dirty="0" smtClean="0"/>
              <a:t> </a:t>
            </a:r>
            <a:r>
              <a:rPr lang="fr-FR" dirty="0" err="1" smtClean="0"/>
              <a:t>financial</a:t>
            </a:r>
            <a:r>
              <a:rPr lang="fr-FR" dirty="0" smtClean="0"/>
              <a:t> </a:t>
            </a:r>
            <a:r>
              <a:rPr lang="fr-FR" dirty="0" err="1" smtClean="0"/>
              <a:t>statements</a:t>
            </a:r>
            <a:r>
              <a:rPr lang="fr-FR" dirty="0" smtClean="0"/>
              <a:t> </a:t>
            </a:r>
            <a:r>
              <a:rPr lang="fr-FR" dirty="0" err="1" smtClean="0"/>
              <a:t>shall</a:t>
            </a:r>
            <a:r>
              <a:rPr lang="fr-FR" dirty="0" smtClean="0"/>
              <a:t> </a:t>
            </a:r>
            <a:r>
              <a:rPr lang="fr-FR" dirty="0" err="1" smtClean="0"/>
              <a:t>present</a:t>
            </a:r>
            <a:r>
              <a:rPr lang="fr-FR" dirty="0" smtClean="0"/>
              <a:t> </a:t>
            </a:r>
            <a:r>
              <a:rPr lang="fr-FR" dirty="0" err="1" smtClean="0"/>
              <a:t>fairly</a:t>
            </a:r>
            <a:r>
              <a:rPr lang="fr-FR" dirty="0" smtClean="0"/>
              <a:t> the </a:t>
            </a:r>
            <a:r>
              <a:rPr lang="fr-FR" dirty="0" err="1" smtClean="0"/>
              <a:t>financial</a:t>
            </a:r>
            <a:r>
              <a:rPr lang="fr-FR" dirty="0" smtClean="0"/>
              <a:t> position, </a:t>
            </a:r>
            <a:r>
              <a:rPr lang="fr-FR" dirty="0" err="1" smtClean="0"/>
              <a:t>financial</a:t>
            </a:r>
            <a:r>
              <a:rPr lang="fr-FR" dirty="0" smtClean="0"/>
              <a:t> performance and cash </a:t>
            </a:r>
            <a:r>
              <a:rPr lang="fr-FR" dirty="0" err="1" smtClean="0"/>
              <a:t>flows</a:t>
            </a:r>
            <a:r>
              <a:rPr lang="fr-FR" dirty="0" smtClean="0"/>
              <a:t> of the group.</a:t>
            </a:r>
          </a:p>
          <a:p>
            <a:pPr>
              <a:buNone/>
            </a:pPr>
            <a:r>
              <a:rPr lang="fr-FR" dirty="0" smtClean="0"/>
              <a:t>-- Consolidation </a:t>
            </a:r>
            <a:r>
              <a:rPr lang="fr-FR" dirty="0" err="1" smtClean="0"/>
              <a:t>begins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the date the </a:t>
            </a:r>
            <a:r>
              <a:rPr lang="fr-FR" dirty="0" err="1" smtClean="0"/>
              <a:t>investor</a:t>
            </a:r>
            <a:r>
              <a:rPr lang="fr-FR" dirty="0" smtClean="0"/>
              <a:t> </a:t>
            </a:r>
            <a:r>
              <a:rPr lang="fr-FR" dirty="0" err="1" smtClean="0"/>
              <a:t>obtains</a:t>
            </a:r>
            <a:r>
              <a:rPr lang="fr-FR" dirty="0" smtClean="0"/>
              <a:t> control and </a:t>
            </a:r>
            <a:r>
              <a:rPr lang="fr-FR" dirty="0" err="1" smtClean="0"/>
              <a:t>ceases</a:t>
            </a:r>
            <a:r>
              <a:rPr lang="fr-FR" dirty="0" smtClean="0"/>
              <a:t> </a:t>
            </a:r>
            <a:r>
              <a:rPr lang="fr-FR" dirty="0" err="1" smtClean="0"/>
              <a:t>when</a:t>
            </a:r>
            <a:r>
              <a:rPr lang="fr-FR" dirty="0" smtClean="0"/>
              <a:t> the </a:t>
            </a:r>
            <a:r>
              <a:rPr lang="fr-FR" dirty="0" err="1" smtClean="0"/>
              <a:t>investor</a:t>
            </a:r>
            <a:r>
              <a:rPr lang="fr-FR" dirty="0" smtClean="0"/>
              <a:t> </a:t>
            </a:r>
            <a:r>
              <a:rPr lang="fr-FR" dirty="0" err="1" smtClean="0"/>
              <a:t>loses</a:t>
            </a:r>
            <a:r>
              <a:rPr lang="fr-FR" dirty="0" smtClean="0"/>
              <a:t> control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fr-FR" dirty="0" smtClean="0"/>
              <a:t>-combine </a:t>
            </a:r>
            <a:r>
              <a:rPr lang="fr-FR" dirty="0" err="1" smtClean="0"/>
              <a:t>like</a:t>
            </a:r>
            <a:r>
              <a:rPr lang="fr-FR" dirty="0" smtClean="0"/>
              <a:t> items of </a:t>
            </a:r>
            <a:r>
              <a:rPr lang="fr-FR" dirty="0" err="1" smtClean="0"/>
              <a:t>assets</a:t>
            </a:r>
            <a:r>
              <a:rPr lang="fr-FR" dirty="0" smtClean="0"/>
              <a:t>, </a:t>
            </a:r>
            <a:r>
              <a:rPr lang="fr-FR" dirty="0" err="1" smtClean="0"/>
              <a:t>liabilities</a:t>
            </a:r>
            <a:r>
              <a:rPr lang="fr-FR" dirty="0" smtClean="0"/>
              <a:t>, </a:t>
            </a:r>
            <a:r>
              <a:rPr lang="fr-FR" dirty="0" err="1" smtClean="0"/>
              <a:t>equity</a:t>
            </a:r>
            <a:r>
              <a:rPr lang="fr-FR" dirty="0" smtClean="0"/>
              <a:t>, </a:t>
            </a:r>
            <a:r>
              <a:rPr lang="fr-FR" dirty="0" err="1" smtClean="0"/>
              <a:t>income</a:t>
            </a:r>
            <a:r>
              <a:rPr lang="fr-FR" dirty="0" smtClean="0"/>
              <a:t>, </a:t>
            </a:r>
            <a:r>
              <a:rPr lang="fr-FR" dirty="0" err="1" smtClean="0"/>
              <a:t>expenses</a:t>
            </a:r>
            <a:r>
              <a:rPr lang="fr-FR" dirty="0" smtClean="0"/>
              <a:t> and cash </a:t>
            </a:r>
            <a:r>
              <a:rPr lang="fr-FR" dirty="0" err="1" smtClean="0"/>
              <a:t>flows</a:t>
            </a:r>
            <a:r>
              <a:rPr lang="fr-FR" dirty="0" smtClean="0"/>
              <a:t> of the parent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those</a:t>
            </a:r>
            <a:r>
              <a:rPr lang="fr-FR" dirty="0" smtClean="0"/>
              <a:t> of </a:t>
            </a:r>
            <a:r>
              <a:rPr lang="fr-FR" dirty="0" err="1" smtClean="0"/>
              <a:t>its</a:t>
            </a:r>
            <a:r>
              <a:rPr lang="fr-FR" dirty="0" smtClean="0"/>
              <a:t> </a:t>
            </a:r>
            <a:r>
              <a:rPr lang="fr-FR" dirty="0" err="1" smtClean="0"/>
              <a:t>subsidiaries</a:t>
            </a:r>
            <a:r>
              <a:rPr lang="fr-FR" dirty="0" smtClean="0"/>
              <a:t>.</a:t>
            </a:r>
            <a:endParaRPr lang="en-US" dirty="0" smtClean="0"/>
          </a:p>
          <a:p>
            <a:pPr lvl="0">
              <a:buNone/>
            </a:pPr>
            <a:r>
              <a:rPr lang="en-US" dirty="0" smtClean="0"/>
              <a:t>-offset </a:t>
            </a:r>
            <a:r>
              <a:rPr lang="en-US" dirty="0" smtClean="0"/>
              <a:t>(eliminate) the carrying amount of the parent's investment in each subsidiary and the parent's portion of equity of each .</a:t>
            </a:r>
          </a:p>
          <a:p>
            <a:pPr lvl="0">
              <a:buNone/>
            </a:pPr>
            <a:r>
              <a:rPr lang="fr-FR" dirty="0" smtClean="0"/>
              <a:t>-</a:t>
            </a:r>
            <a:r>
              <a:rPr lang="fr-FR" dirty="0" err="1" smtClean="0"/>
              <a:t>eliminate</a:t>
            </a:r>
            <a:r>
              <a:rPr lang="fr-FR" dirty="0" smtClean="0"/>
              <a:t> </a:t>
            </a:r>
            <a:r>
              <a:rPr lang="fr-FR" dirty="0" smtClean="0"/>
              <a:t>in full </a:t>
            </a:r>
            <a:r>
              <a:rPr lang="fr-FR" dirty="0" err="1" smtClean="0"/>
              <a:t>intragroup</a:t>
            </a:r>
            <a:r>
              <a:rPr lang="fr-FR" dirty="0" smtClean="0"/>
              <a:t> </a:t>
            </a:r>
            <a:r>
              <a:rPr lang="fr-FR" dirty="0" err="1" smtClean="0"/>
              <a:t>assets</a:t>
            </a:r>
            <a:r>
              <a:rPr lang="fr-FR" dirty="0" smtClean="0"/>
              <a:t> and </a:t>
            </a:r>
            <a:r>
              <a:rPr lang="fr-FR" dirty="0" err="1" smtClean="0"/>
              <a:t>liabilities</a:t>
            </a:r>
            <a:r>
              <a:rPr lang="fr-FR" dirty="0" smtClean="0"/>
              <a:t>, </a:t>
            </a:r>
            <a:r>
              <a:rPr lang="fr-FR" dirty="0" err="1" smtClean="0"/>
              <a:t>equity</a:t>
            </a:r>
            <a:r>
              <a:rPr lang="fr-FR" dirty="0" smtClean="0"/>
              <a:t>, </a:t>
            </a:r>
            <a:r>
              <a:rPr lang="fr-FR" dirty="0" err="1" smtClean="0"/>
              <a:t>income</a:t>
            </a:r>
            <a:r>
              <a:rPr lang="fr-FR" dirty="0" smtClean="0"/>
              <a:t>, </a:t>
            </a:r>
            <a:r>
              <a:rPr lang="fr-FR" dirty="0" err="1" smtClean="0"/>
              <a:t>expenses</a:t>
            </a:r>
            <a:r>
              <a:rPr lang="fr-FR" dirty="0" smtClean="0"/>
              <a:t> and cash </a:t>
            </a:r>
            <a:r>
              <a:rPr lang="fr-FR" dirty="0" err="1" smtClean="0"/>
              <a:t>flows</a:t>
            </a:r>
            <a:r>
              <a:rPr lang="fr-FR" dirty="0" smtClean="0"/>
              <a:t> </a:t>
            </a:r>
            <a:r>
              <a:rPr lang="fr-FR" dirty="0" err="1" smtClean="0"/>
              <a:t>relating</a:t>
            </a:r>
            <a:r>
              <a:rPr lang="fr-FR" dirty="0" smtClean="0"/>
              <a:t> to transactions </a:t>
            </a:r>
            <a:r>
              <a:rPr lang="fr-FR" dirty="0" err="1" smtClean="0"/>
              <a:t>between</a:t>
            </a:r>
            <a:r>
              <a:rPr lang="fr-FR" dirty="0" smtClean="0"/>
              <a:t> </a:t>
            </a:r>
            <a:r>
              <a:rPr lang="fr-FR" dirty="0" err="1" smtClean="0"/>
              <a:t>entities</a:t>
            </a:r>
            <a:r>
              <a:rPr lang="fr-FR" dirty="0" smtClean="0"/>
              <a:t> of the group. </a:t>
            </a:r>
            <a:r>
              <a:rPr lang="fr-FR" dirty="0" err="1" smtClean="0"/>
              <a:t>Eliminate</a:t>
            </a:r>
            <a:r>
              <a:rPr lang="fr-FR" dirty="0" smtClean="0"/>
              <a:t> profits or </a:t>
            </a:r>
            <a:r>
              <a:rPr lang="fr-FR" dirty="0" err="1" smtClean="0"/>
              <a:t>losses</a:t>
            </a:r>
            <a:r>
              <a:rPr lang="fr-FR" dirty="0" smtClean="0"/>
              <a:t> </a:t>
            </a:r>
            <a:r>
              <a:rPr lang="fr-FR" dirty="0" err="1" smtClean="0"/>
              <a:t>resulting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intragroup</a:t>
            </a:r>
            <a:r>
              <a:rPr lang="fr-FR" dirty="0" smtClean="0"/>
              <a:t> transactions </a:t>
            </a:r>
            <a:r>
              <a:rPr lang="fr-FR" dirty="0" err="1" smtClean="0"/>
              <a:t>that</a:t>
            </a:r>
            <a:r>
              <a:rPr lang="fr-FR" dirty="0" smtClean="0"/>
              <a:t> are </a:t>
            </a:r>
            <a:r>
              <a:rPr lang="fr-FR" dirty="0" err="1" smtClean="0"/>
              <a:t>recognised</a:t>
            </a:r>
            <a:r>
              <a:rPr lang="fr-FR" dirty="0" smtClean="0"/>
              <a:t> in </a:t>
            </a:r>
            <a:r>
              <a:rPr lang="fr-FR" dirty="0" err="1" smtClean="0"/>
              <a:t>assets</a:t>
            </a:r>
            <a:r>
              <a:rPr lang="fr-FR" dirty="0" smtClean="0"/>
              <a:t>, </a:t>
            </a:r>
            <a:r>
              <a:rPr lang="fr-FR" dirty="0" err="1" smtClean="0"/>
              <a:t>such</a:t>
            </a:r>
            <a:r>
              <a:rPr lang="fr-FR" dirty="0" smtClean="0"/>
              <a:t> as </a:t>
            </a:r>
            <a:r>
              <a:rPr lang="fr-FR" dirty="0" err="1" smtClean="0"/>
              <a:t>inventory</a:t>
            </a:r>
            <a:r>
              <a:rPr lang="fr-FR" dirty="0" smtClean="0"/>
              <a:t> and </a:t>
            </a:r>
            <a:r>
              <a:rPr lang="fr-FR" dirty="0" err="1" smtClean="0"/>
              <a:t>fixed</a:t>
            </a:r>
            <a:r>
              <a:rPr lang="fr-FR" dirty="0" smtClean="0"/>
              <a:t> </a:t>
            </a:r>
            <a:r>
              <a:rPr lang="fr-FR" dirty="0" err="1" smtClean="0"/>
              <a:t>assets</a:t>
            </a:r>
            <a:r>
              <a:rPr lang="fr-FR" dirty="0" smtClean="0"/>
              <a:t>.</a:t>
            </a:r>
          </a:p>
          <a:p>
            <a:pPr lvl="0">
              <a:buNone/>
            </a:pPr>
            <a:r>
              <a:rPr lang="en-US" dirty="0" smtClean="0"/>
              <a:t>-</a:t>
            </a:r>
            <a:r>
              <a:rPr lang="fr-FR" dirty="0" smtClean="0"/>
              <a:t>The </a:t>
            </a:r>
            <a:r>
              <a:rPr lang="fr-FR" dirty="0" smtClean="0"/>
              <a:t>revenues, </a:t>
            </a:r>
            <a:r>
              <a:rPr lang="fr-FR" dirty="0" err="1" smtClean="0"/>
              <a:t>expenses</a:t>
            </a:r>
            <a:r>
              <a:rPr lang="fr-FR" dirty="0" smtClean="0"/>
              <a:t> and profits of a </a:t>
            </a:r>
            <a:r>
              <a:rPr lang="fr-FR" dirty="0" err="1" smtClean="0"/>
              <a:t>subsidiary</a:t>
            </a:r>
            <a:r>
              <a:rPr lang="fr-FR" dirty="0" smtClean="0"/>
              <a:t> must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included</a:t>
            </a:r>
            <a:r>
              <a:rPr lang="fr-FR" dirty="0" smtClean="0"/>
              <a:t> in the </a:t>
            </a:r>
            <a:r>
              <a:rPr lang="fr-FR" dirty="0" err="1" smtClean="0"/>
              <a:t>consolidated</a:t>
            </a:r>
            <a:r>
              <a:rPr lang="fr-FR" dirty="0" smtClean="0"/>
              <a:t> </a:t>
            </a:r>
            <a:r>
              <a:rPr lang="fr-FR" dirty="0" err="1" smtClean="0"/>
              <a:t>financial</a:t>
            </a:r>
            <a:r>
              <a:rPr lang="fr-FR" dirty="0" smtClean="0"/>
              <a:t> </a:t>
            </a:r>
            <a:r>
              <a:rPr lang="fr-FR" dirty="0" err="1" smtClean="0"/>
              <a:t>statements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the date on </a:t>
            </a:r>
            <a:r>
              <a:rPr lang="fr-FR" dirty="0" err="1" smtClean="0"/>
              <a:t>which</a:t>
            </a:r>
            <a:r>
              <a:rPr lang="fr-FR" dirty="0" smtClean="0"/>
              <a:t> control commences </a:t>
            </a:r>
            <a:r>
              <a:rPr lang="fr-FR" dirty="0" err="1" smtClean="0"/>
              <a:t>until</a:t>
            </a:r>
            <a:r>
              <a:rPr lang="fr-FR" dirty="0" smtClean="0"/>
              <a:t> the parent </a:t>
            </a:r>
            <a:r>
              <a:rPr lang="fr-FR" dirty="0" err="1" smtClean="0"/>
              <a:t>company</a:t>
            </a:r>
            <a:r>
              <a:rPr lang="fr-FR" dirty="0" smtClean="0"/>
              <a:t> </a:t>
            </a:r>
            <a:r>
              <a:rPr lang="fr-FR" dirty="0" err="1" smtClean="0"/>
              <a:t>loses</a:t>
            </a:r>
            <a:r>
              <a:rPr lang="fr-FR" dirty="0" smtClean="0"/>
              <a:t> control of the </a:t>
            </a:r>
            <a:r>
              <a:rPr lang="fr-FR" dirty="0" err="1" smtClean="0"/>
              <a:t>subsidiary</a:t>
            </a:r>
            <a:r>
              <a:rPr lang="fr-FR" b="1" dirty="0" smtClean="0"/>
              <a:t>.</a:t>
            </a:r>
            <a:endParaRPr lang="en-US" dirty="0" smtClean="0"/>
          </a:p>
          <a:p>
            <a:pPr lvl="0">
              <a:buNone/>
            </a:pPr>
            <a:r>
              <a:rPr lang="fr-FR" dirty="0" smtClean="0"/>
              <a:t>-</a:t>
            </a:r>
            <a:r>
              <a:rPr lang="fr-FR" dirty="0" err="1" smtClean="0"/>
              <a:t>When</a:t>
            </a:r>
            <a:r>
              <a:rPr lang="fr-FR" dirty="0" smtClean="0"/>
              <a:t> </a:t>
            </a:r>
            <a:r>
              <a:rPr lang="fr-FR" dirty="0" err="1" smtClean="0"/>
              <a:t>preparing</a:t>
            </a:r>
            <a:r>
              <a:rPr lang="fr-FR" dirty="0" smtClean="0"/>
              <a:t> the </a:t>
            </a:r>
            <a:r>
              <a:rPr lang="fr-FR" dirty="0" err="1" smtClean="0"/>
              <a:t>consolidated</a:t>
            </a:r>
            <a:r>
              <a:rPr lang="fr-FR" dirty="0" smtClean="0"/>
              <a:t> </a:t>
            </a:r>
            <a:r>
              <a:rPr lang="fr-FR" dirty="0" err="1" smtClean="0"/>
              <a:t>income</a:t>
            </a:r>
            <a:r>
              <a:rPr lang="fr-FR" dirty="0" smtClean="0"/>
              <a:t> </a:t>
            </a:r>
            <a:r>
              <a:rPr lang="fr-FR" dirty="0" err="1" smtClean="0"/>
              <a:t>statement</a:t>
            </a:r>
            <a:r>
              <a:rPr lang="fr-FR" dirty="0" smtClean="0"/>
              <a:t>, the </a:t>
            </a:r>
            <a:r>
              <a:rPr lang="fr-FR" dirty="0" err="1" smtClean="0"/>
              <a:t>expenses</a:t>
            </a:r>
            <a:r>
              <a:rPr lang="fr-FR" dirty="0" smtClean="0"/>
              <a:t> and revenues of the </a:t>
            </a:r>
            <a:r>
              <a:rPr lang="fr-FR" dirty="0" err="1" smtClean="0"/>
              <a:t>subsidiary</a:t>
            </a:r>
            <a:r>
              <a:rPr lang="fr-FR" dirty="0" smtClean="0"/>
              <a:t> are </a:t>
            </a:r>
            <a:r>
              <a:rPr lang="fr-FR" dirty="0" err="1" smtClean="0"/>
              <a:t>adjusted</a:t>
            </a:r>
            <a:r>
              <a:rPr lang="fr-FR" dirty="0" smtClean="0"/>
              <a:t> in light of the </a:t>
            </a:r>
            <a:r>
              <a:rPr lang="fr-FR" dirty="0" err="1" smtClean="0"/>
              <a:t>fair</a:t>
            </a:r>
            <a:r>
              <a:rPr lang="fr-FR" dirty="0" smtClean="0"/>
              <a:t> value of the </a:t>
            </a:r>
            <a:r>
              <a:rPr lang="fr-FR" dirty="0" err="1" smtClean="0"/>
              <a:t>subsidiary’s</a:t>
            </a:r>
            <a:r>
              <a:rPr lang="fr-FR" dirty="0" smtClean="0"/>
              <a:t> </a:t>
            </a:r>
            <a:r>
              <a:rPr lang="fr-FR" dirty="0" err="1" smtClean="0"/>
              <a:t>assets</a:t>
            </a:r>
            <a:r>
              <a:rPr lang="fr-FR" dirty="0" smtClean="0"/>
              <a:t> and </a:t>
            </a:r>
            <a:r>
              <a:rPr lang="fr-FR" dirty="0" err="1" smtClean="0"/>
              <a:t>liabilities</a:t>
            </a:r>
            <a:r>
              <a:rPr lang="fr-FR" dirty="0" smtClean="0"/>
              <a:t> on the date of </a:t>
            </a:r>
            <a:r>
              <a:rPr lang="fr-FR" dirty="0" err="1" smtClean="0"/>
              <a:t>their</a:t>
            </a:r>
            <a:r>
              <a:rPr lang="fr-FR" dirty="0" smtClean="0"/>
              <a:t> acquisition by the holding </a:t>
            </a:r>
            <a:r>
              <a:rPr lang="fr-FR" dirty="0" err="1" smtClean="0"/>
              <a:t>company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-The </a:t>
            </a:r>
            <a:r>
              <a:rPr lang="en-US" dirty="0" smtClean="0"/>
              <a:t>parent and subsidiaries are required to have the same reporting </a:t>
            </a:r>
            <a:r>
              <a:rPr lang="en-US" dirty="0" smtClean="0"/>
              <a:t>dates.</a:t>
            </a:r>
          </a:p>
          <a:p>
            <a:pPr>
              <a:buNone/>
            </a:pPr>
            <a:r>
              <a:rPr lang="en-US" dirty="0" smtClean="0"/>
              <a:t>-</a:t>
            </a:r>
            <a:r>
              <a:rPr lang="en-US" dirty="0" smtClean="0"/>
              <a:t>The parent company uses the equity method in its books to account for the investment in the subsidiary to reflect the results of the announced consolidated financial statements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c- Non-Controlling Interest</a:t>
            </a:r>
          </a:p>
          <a:p>
            <a:pPr>
              <a:buNone/>
            </a:pPr>
            <a:r>
              <a:rPr lang="en-US" dirty="0" smtClean="0"/>
              <a:t>A parent presents non-controlling interests in its consolidated statement of financial position within equity, separately from the equity of </a:t>
            </a:r>
            <a:r>
              <a:rPr lang="en-US" dirty="0" err="1" smtClean="0"/>
              <a:t>theowners</a:t>
            </a:r>
            <a:r>
              <a:rPr lang="en-US" dirty="0" smtClean="0"/>
              <a:t> of the parent.</a:t>
            </a:r>
          </a:p>
          <a:p>
            <a:pPr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d.Loss</a:t>
            </a:r>
            <a:r>
              <a:rPr lang="en-US" b="1" dirty="0" smtClean="0">
                <a:solidFill>
                  <a:srgbClr val="FF0000"/>
                </a:solidFill>
              </a:rPr>
              <a:t> of control of the parent company over the subsidiary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/>
              <a:t>If a parent company ceases to have a controlling financial interest in a subsidiary, the parent is required to deconsolidate the subsidiary as of the date on which its control ceased. 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Case study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/>
              <a:t>  Company </a:t>
            </a:r>
            <a:r>
              <a:rPr lang="en-US" dirty="0" smtClean="0"/>
              <a:t>A owns 80% of the capital of Company C , knowing that A controls C. If you know that the financial position statement for each of A and C is presented as </a:t>
            </a:r>
            <a:r>
              <a:rPr lang="en-US" dirty="0" err="1" smtClean="0"/>
              <a:t>follows:see</a:t>
            </a:r>
            <a:r>
              <a:rPr lang="en-US" dirty="0" smtClean="0"/>
              <a:t> next slide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Required</a:t>
            </a:r>
            <a:r>
              <a:rPr lang="en-US" b="1" dirty="0" smtClean="0"/>
              <a:t>-</a:t>
            </a:r>
            <a:r>
              <a:rPr lang="en-US" dirty="0" smtClean="0"/>
              <a:t> Prepare the consolidated statement of financial position of the group (AC) in accordance with IFRS10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890</Words>
  <Application>Microsoft Office PowerPoint</Application>
  <PresentationFormat>Affichage à l'écran (4:3)</PresentationFormat>
  <Paragraphs>121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DJEMAA</dc:creator>
  <cp:lastModifiedBy>SAMI OMEIRI</cp:lastModifiedBy>
  <cp:revision>31</cp:revision>
  <dcterms:created xsi:type="dcterms:W3CDTF">2024-11-11T04:11:53Z</dcterms:created>
  <dcterms:modified xsi:type="dcterms:W3CDTF">2024-11-11T05:23:20Z</dcterms:modified>
</cp:coreProperties>
</file>