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2"/>
  </p:notesMasterIdLst>
  <p:sldIdLst>
    <p:sldId id="361" r:id="rId2"/>
    <p:sldId id="256" r:id="rId3"/>
    <p:sldId id="340" r:id="rId4"/>
    <p:sldId id="341" r:id="rId5"/>
    <p:sldId id="345" r:id="rId6"/>
    <p:sldId id="342" r:id="rId7"/>
    <p:sldId id="343" r:id="rId8"/>
    <p:sldId id="357" r:id="rId9"/>
    <p:sldId id="358" r:id="rId10"/>
    <p:sldId id="359" r:id="rId11"/>
    <p:sldId id="363" r:id="rId12"/>
    <p:sldId id="362" r:id="rId13"/>
    <p:sldId id="365" r:id="rId14"/>
    <p:sldId id="364" r:id="rId15"/>
    <p:sldId id="360" r:id="rId16"/>
    <p:sldId id="366" r:id="rId17"/>
    <p:sldId id="369" r:id="rId18"/>
    <p:sldId id="368" r:id="rId19"/>
    <p:sldId id="367" r:id="rId20"/>
    <p:sldId id="281" r:id="rId21"/>
  </p:sldIdLst>
  <p:sldSz cx="9144000" cy="5143500" type="screen16x9"/>
  <p:notesSz cx="6858000" cy="9144000"/>
  <p:embeddedFontLst>
    <p:embeddedFont>
      <p:font typeface="Barlow Condensed SemiBold" charset="0"/>
      <p:regular r:id="rId23"/>
      <p:bold r:id="rId24"/>
      <p:italic r:id="rId25"/>
      <p:boldItalic r:id="rId26"/>
    </p:embeddedFont>
    <p:embeddedFont>
      <p:font typeface="Arvo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Simplified Arabic" pitchFamily="18" charset="-78"/>
      <p:regular r:id="rId35"/>
      <p:bold r:id="rId36"/>
    </p:embeddedFont>
    <p:embeddedFont>
      <p:font typeface="Agency FB" pitchFamily="34" charset="0"/>
      <p:regular r:id="rId37"/>
      <p:bold r:id="rId38"/>
    </p:embeddedFont>
    <p:embeddedFont>
      <p:font typeface="Andalus" pitchFamily="18" charset="-78"/>
      <p:regular r:id="rId39"/>
    </p:embeddedFont>
    <p:embeddedFont>
      <p:font typeface="Amatic SC" charset="-79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B337F07-E825-43F2-8F80-F5B956A3D8F4}">
  <a:tblStyle styleId="{7B337F07-E825-43F2-8F80-F5B956A3D8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12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8073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951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a3c05abd0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a3c05abd0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674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g9c487f8d59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8" name="Google Shape;3528;g9c487f8d59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425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ga3c05abd0c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1" name="Google Shape;3571;ga3c05abd0c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389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972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a3edeba6e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a3edeba6e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08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8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2"/>
          <p:cNvSpPr txBox="1">
            <a:spLocks noGrp="1"/>
          </p:cNvSpPr>
          <p:nvPr>
            <p:ph type="title" hasCustomPrompt="1"/>
          </p:nvPr>
        </p:nvSpPr>
        <p:spPr>
          <a:xfrm>
            <a:off x="3350875" y="1756725"/>
            <a:ext cx="24423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9" name="Google Shape;819;p22"/>
          <p:cNvSpPr txBox="1">
            <a:spLocks noGrp="1"/>
          </p:cNvSpPr>
          <p:nvPr>
            <p:ph type="subTitle" idx="1"/>
          </p:nvPr>
        </p:nvSpPr>
        <p:spPr>
          <a:xfrm>
            <a:off x="3350825" y="2600900"/>
            <a:ext cx="24423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" name="Google Shape;820;p22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821" name="Google Shape;821;p2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40;p22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41" name="Google Shape;841;p2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5"/>
          <p:cNvSpPr txBox="1">
            <a:spLocks noGrp="1"/>
          </p:cNvSpPr>
          <p:nvPr>
            <p:ph type="title" hasCustomPrompt="1"/>
          </p:nvPr>
        </p:nvSpPr>
        <p:spPr>
          <a:xfrm>
            <a:off x="713225" y="2947500"/>
            <a:ext cx="38583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5" name="Google Shape;965;p25"/>
          <p:cNvSpPr txBox="1">
            <a:spLocks noGrp="1"/>
          </p:cNvSpPr>
          <p:nvPr>
            <p:ph type="subTitle" idx="1"/>
          </p:nvPr>
        </p:nvSpPr>
        <p:spPr>
          <a:xfrm>
            <a:off x="713225" y="3712464"/>
            <a:ext cx="3858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66" name="Google Shape;966;p25"/>
          <p:cNvSpPr txBox="1">
            <a:spLocks noGrp="1"/>
          </p:cNvSpPr>
          <p:nvPr>
            <p:ph type="title" idx="2" hasCustomPrompt="1"/>
          </p:nvPr>
        </p:nvSpPr>
        <p:spPr>
          <a:xfrm>
            <a:off x="4572175" y="1389175"/>
            <a:ext cx="38586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7" name="Google Shape;967;p25"/>
          <p:cNvSpPr txBox="1">
            <a:spLocks noGrp="1"/>
          </p:cNvSpPr>
          <p:nvPr>
            <p:ph type="subTitle" idx="3"/>
          </p:nvPr>
        </p:nvSpPr>
        <p:spPr>
          <a:xfrm>
            <a:off x="4572000" y="2157175"/>
            <a:ext cx="38586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68" name="Google Shape;968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1389200"/>
            <a:ext cx="38586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9" name="Google Shape;969;p25"/>
          <p:cNvSpPr txBox="1">
            <a:spLocks noGrp="1"/>
          </p:cNvSpPr>
          <p:nvPr>
            <p:ph type="subTitle" idx="5"/>
          </p:nvPr>
        </p:nvSpPr>
        <p:spPr>
          <a:xfrm>
            <a:off x="713225" y="2157175"/>
            <a:ext cx="38583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70" name="Google Shape;970;p25"/>
          <p:cNvSpPr txBox="1">
            <a:spLocks noGrp="1"/>
          </p:cNvSpPr>
          <p:nvPr>
            <p:ph type="title" idx="6" hasCustomPrompt="1"/>
          </p:nvPr>
        </p:nvSpPr>
        <p:spPr>
          <a:xfrm>
            <a:off x="4572175" y="2945200"/>
            <a:ext cx="38586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1" name="Google Shape;971;p25"/>
          <p:cNvSpPr txBox="1">
            <a:spLocks noGrp="1"/>
          </p:cNvSpPr>
          <p:nvPr>
            <p:ph type="subTitle" idx="7"/>
          </p:nvPr>
        </p:nvSpPr>
        <p:spPr>
          <a:xfrm>
            <a:off x="4572175" y="3713200"/>
            <a:ext cx="38583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" name="Google Shape;972;p25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973" name="Google Shape;973;p2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6"/>
          <p:cNvSpPr txBox="1">
            <a:spLocks noGrp="1"/>
          </p:cNvSpPr>
          <p:nvPr>
            <p:ph type="subTitle" idx="1"/>
          </p:nvPr>
        </p:nvSpPr>
        <p:spPr>
          <a:xfrm>
            <a:off x="1924300" y="1704900"/>
            <a:ext cx="5295300" cy="17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486" name="Google Shape;1486;p36"/>
          <p:cNvSpPr txBox="1">
            <a:spLocks noGrp="1"/>
          </p:cNvSpPr>
          <p:nvPr>
            <p:ph type="ctrTitle"/>
          </p:nvPr>
        </p:nvSpPr>
        <p:spPr>
          <a:xfrm>
            <a:off x="3272413" y="3663875"/>
            <a:ext cx="25992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grpSp>
        <p:nvGrpSpPr>
          <p:cNvPr id="2" name="Google Shape;1487;p3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488" name="Google Shape;1488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510;p36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1511" name="Google Shape;1511;p3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42;p46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1843" name="Google Shape;1843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6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6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887;p46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1888" name="Google Shape;1888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29;p4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30" name="Google Shape;1930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4" r:id="rId5"/>
    <p:sldLayoutId id="2147483705" r:id="rId6"/>
    <p:sldLayoutId id="2147483707" r:id="rId7"/>
    <p:sldLayoutId id="2147483708" r:id="rId8"/>
    <p:sldLayoutId id="214748370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1" t="17354" r="10377" b="28075"/>
          <a:stretch/>
        </p:blipFill>
        <p:spPr bwMode="auto">
          <a:xfrm>
            <a:off x="419099" y="609600"/>
            <a:ext cx="4505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6397" y="2108479"/>
            <a:ext cx="4572000" cy="405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/>
              <a:t>التعرف على أهم المفاهيم المتعلقة بالخزينة العمومية</a:t>
            </a:r>
            <a:endParaRPr lang="fr-FR" sz="1600" b="1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39" y="2909499"/>
            <a:ext cx="487957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التطرق إلى أهم المراحل التي مرت </a:t>
            </a:r>
            <a:r>
              <a:rPr lang="ar-DZ" sz="2000" dirty="0" err="1" smtClean="0"/>
              <a:t>بها</a:t>
            </a:r>
            <a:r>
              <a:rPr lang="ar-DZ" sz="2000" dirty="0" smtClean="0"/>
              <a:t> الخزينة العمومية</a:t>
            </a:r>
            <a:endParaRPr lang="fr-FR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7634" y="3700137"/>
            <a:ext cx="64744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تبيان أبرز تشريعات إدارة الخزينة العمومية الجزائرية</a:t>
            </a:r>
            <a:endParaRPr lang="fr-FR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الثالث: تشريعات إدارة الخزينة العمومية في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75" y="1133093"/>
            <a:ext cx="769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33" y="797668"/>
            <a:ext cx="1075271" cy="8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الثالث: تشريعات إدارة الخزينة العمومية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060064" y="1474806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604243" y="2793251"/>
            <a:ext cx="3304902" cy="5336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مفاهيم عامة حول الخزينة العمومية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348263" y="1274323"/>
            <a:ext cx="538061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38425" y="3958955"/>
            <a:ext cx="4191000" cy="496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مراحل تطور الخزينة العمومية في الجزائر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361872" y="1536969"/>
            <a:ext cx="491015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5006" y="2902639"/>
            <a:ext cx="3225419" cy="550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</a:rPr>
              <a:t>تشريعات إدارة الخزينة العمومية في الجزائر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4877" y="2108479"/>
            <a:ext cx="4933520" cy="355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dirty="0" smtClean="0"/>
              <a:t>التعرف على أهم المفاهيم المتعلقة بأنواع الضرائب المطبقة في الجزائر</a:t>
            </a:r>
            <a:endParaRPr lang="fr-FR" sz="16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39" y="2909499"/>
            <a:ext cx="487957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التطرق إلى خصائص الضرائب المطبقة في الجزائر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7634" y="3700137"/>
            <a:ext cx="64744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شرح أهم التشريعات الضريبية والتعديلات التي طرأت عليها في الجزائر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الرابع: التشريعات الضريبية في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75" y="1133093"/>
            <a:ext cx="769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33" y="797668"/>
            <a:ext cx="1075271" cy="8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الرابع: التشريعات الضريبية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040609" y="1552627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604243" y="2793251"/>
            <a:ext cx="3304902" cy="5336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b="1" dirty="0" smtClean="0">
                <a:solidFill>
                  <a:schemeClr val="tx1"/>
                </a:solidFill>
              </a:rPr>
              <a:t>مفاهيم عامة حول الضرائب المطبقة في الجزائر</a:t>
            </a:r>
            <a:endParaRPr lang="fr-FR" sz="12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828770" y="1439896"/>
            <a:ext cx="543330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48000" y="3988341"/>
            <a:ext cx="4124325" cy="496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خصائص الضرائب المطبقة في الجزائر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2145557" y="1488331"/>
            <a:ext cx="578593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6366" y="2766452"/>
            <a:ext cx="4445634" cy="550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</a:rPr>
              <a:t>أهم التشريعات الضريبية في الجزائر والتعديلات التي طرأت عليها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4877" y="2108479"/>
            <a:ext cx="4933520" cy="355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dirty="0" smtClean="0"/>
              <a:t>التعرف على الإطار العام للتأمينات في الجزائر</a:t>
            </a:r>
            <a:endParaRPr lang="fr-FR" sz="16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39" y="2909499"/>
            <a:ext cx="533677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فهم نشاط التأمين والمؤسسات المخولة بهذا النشاط في الجزائر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7634" y="3700137"/>
            <a:ext cx="64744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التطرق للتشريعات الأساسية المنظمة لقطاع التأمين في الجزائر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الخامس: التشريعات في مجال التأمينات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75" y="1133093"/>
            <a:ext cx="769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33" y="797668"/>
            <a:ext cx="1075271" cy="8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الخامس: التشريعات في مجال التأمينات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040609" y="1552627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75060" y="2812706"/>
            <a:ext cx="3304902" cy="5336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DZ" b="1" dirty="0" smtClean="0">
              <a:solidFill>
                <a:schemeClr val="tx1"/>
              </a:solidFill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b="1" dirty="0" smtClean="0">
                <a:solidFill>
                  <a:schemeClr val="tx1"/>
                </a:solidFill>
              </a:rPr>
              <a:t>الإطار العام للتأمينات في الجزائر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endParaRPr lang="fr-FR" sz="11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514445" y="1392271"/>
            <a:ext cx="533806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67049" y="3997866"/>
            <a:ext cx="3438525" cy="496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1"/>
                </a:solidFill>
              </a:rPr>
              <a:t>ت</a:t>
            </a:r>
            <a:r>
              <a:rPr lang="ar-DZ" sz="1600" b="1" dirty="0" smtClean="0">
                <a:solidFill>
                  <a:schemeClr val="tx1"/>
                </a:solidFill>
              </a:rPr>
              <a:t>نظيم عمل شركات التأمين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793132" y="1488331"/>
            <a:ext cx="530968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33375" y="2766452"/>
            <a:ext cx="3400426" cy="550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الإطار القانوني للتأمينات في الجزائر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4877" y="2108479"/>
            <a:ext cx="4933520" cy="405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الإلمام بالمفاهيم الأساسية للبورصة في الجزائر</a:t>
            </a:r>
            <a:endParaRPr lang="fr-FR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749" y="2909499"/>
            <a:ext cx="452336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solidFill>
                  <a:schemeClr val="tx1"/>
                </a:solidFill>
              </a:rPr>
              <a:t>فهم الإطار القانوني والتنظيمي لبورصة الجزائر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9426" y="3700137"/>
            <a:ext cx="563404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solidFill>
                  <a:schemeClr val="tx1"/>
                </a:solidFill>
              </a:rPr>
              <a:t>إدارك أهمية البورصة كأداة لتطوير المشاريع وجذب الاستثمارات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السادس: قانون تنظيم عمليات البورصة في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75" y="1133093"/>
            <a:ext cx="769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33" y="797668"/>
            <a:ext cx="1075271" cy="8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السادس: قانون تنظيم عمليات البورصة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040609" y="1552627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819775" y="2793251"/>
            <a:ext cx="3089370" cy="5336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مفهوم عمليات البورصة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552545" y="1449421"/>
            <a:ext cx="562380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78996" y="3988341"/>
            <a:ext cx="5068110" cy="496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الإطار القانوني المنظم لعمليات البورصة في الجزائر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945532" y="1488331"/>
            <a:ext cx="511918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7175" y="2785502"/>
            <a:ext cx="3677662" cy="550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أهداف قانون تنظيم عمليات البورصة 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0220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910185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28950" y="2108479"/>
            <a:ext cx="5659447" cy="397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القدرة على تقييم التشريعات المالية والبنكية وفق استبيانات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39" y="2909499"/>
            <a:ext cx="5650286" cy="421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تقييم مدى وضوح النصوص القانونية وسهولة تطبيقها ومدى تكاملها</a:t>
            </a:r>
            <a:endParaRPr lang="fr-FR" sz="2000" dirty="0" smtClean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500" y="3700137"/>
            <a:ext cx="69876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solidFill>
                  <a:schemeClr val="tx1"/>
                </a:solidFill>
              </a:rPr>
              <a:t>الكشف عن التحديات التي تواجه المؤسسات البنكية والمالية في الامتثال للتشريعات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77439" y="310173"/>
            <a:ext cx="588523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السابع: تقييم الممارسة العملية للتشريعات المالية والبنكية في الجزائر</a:t>
            </a:r>
            <a:endParaRPr lang="fr-FR" sz="1800" b="1" dirty="0" smtClean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75" y="1133093"/>
            <a:ext cx="769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33" y="797668"/>
            <a:ext cx="1075271" cy="8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2498" y="31598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897392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Flèche vers le bas 13"/>
          <p:cNvSpPr/>
          <p:nvPr/>
        </p:nvSpPr>
        <p:spPr>
          <a:xfrm>
            <a:off x="6812009" y="1590727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6500" y="3841001"/>
            <a:ext cx="4381500" cy="6166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مدى ملائمة التشريعات المالية والبنكية مع المتغيرات الاقتصادية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362045" y="1316071"/>
            <a:ext cx="524280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26371" y="2807240"/>
            <a:ext cx="3697929" cy="5455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كفاءة الإطار الرقابي والامتثال للقوانين الدولية </a:t>
            </a:r>
            <a:endParaRPr lang="fr-FR" sz="1600" b="1" dirty="0" smtClean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733551" y="1497856"/>
            <a:ext cx="560122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31766" y="2842652"/>
            <a:ext cx="3636009" cy="550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دور التشريعات في دعم الاقتصاد الوطني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1877439" y="310173"/>
            <a:ext cx="588523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السابع: تقييم الممارسة العملية للتشريعات المالية والبنكية في الجزائر</a:t>
            </a:r>
            <a:endParaRPr lang="fr-FR" sz="1800" b="1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52"/>
          <p:cNvSpPr/>
          <p:nvPr/>
        </p:nvSpPr>
        <p:spPr>
          <a:xfrm rot="10800000">
            <a:off x="-76200" y="1690560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2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52"/>
          <p:cNvSpPr/>
          <p:nvPr/>
        </p:nvSpPr>
        <p:spPr>
          <a:xfrm rot="10800000">
            <a:off x="-76200" y="143725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52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52"/>
          <p:cNvSpPr/>
          <p:nvPr/>
        </p:nvSpPr>
        <p:spPr>
          <a:xfrm rot="10800000">
            <a:off x="-76191" y="807178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52"/>
          <p:cNvSpPr/>
          <p:nvPr/>
        </p:nvSpPr>
        <p:spPr>
          <a:xfrm rot="10800000">
            <a:off x="686447" y="1690560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52"/>
          <p:cNvSpPr/>
          <p:nvPr/>
        </p:nvSpPr>
        <p:spPr>
          <a:xfrm rot="10800000">
            <a:off x="684613" y="1248867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52"/>
          <p:cNvSpPr/>
          <p:nvPr/>
        </p:nvSpPr>
        <p:spPr>
          <a:xfrm rot="10800000">
            <a:off x="306056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52"/>
          <p:cNvSpPr/>
          <p:nvPr/>
        </p:nvSpPr>
        <p:spPr>
          <a:xfrm rot="10800000">
            <a:off x="680969" y="2692004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52"/>
          <p:cNvSpPr/>
          <p:nvPr/>
        </p:nvSpPr>
        <p:spPr>
          <a:xfrm rot="10800000">
            <a:off x="306043" y="2132253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52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52"/>
          <p:cNvSpPr/>
          <p:nvPr/>
        </p:nvSpPr>
        <p:spPr>
          <a:xfrm rot="10800000">
            <a:off x="306043" y="143725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52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52"/>
          <p:cNvSpPr/>
          <p:nvPr/>
        </p:nvSpPr>
        <p:spPr>
          <a:xfrm rot="10800000">
            <a:off x="-76191" y="585408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52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52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2"/>
          <p:cNvSpPr/>
          <p:nvPr/>
        </p:nvSpPr>
        <p:spPr>
          <a:xfrm rot="10800000">
            <a:off x="1449107" y="1690550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52"/>
          <p:cNvSpPr/>
          <p:nvPr/>
        </p:nvSpPr>
        <p:spPr>
          <a:xfrm rot="10800000">
            <a:off x="1708691" y="1366465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52"/>
          <p:cNvSpPr/>
          <p:nvPr/>
        </p:nvSpPr>
        <p:spPr>
          <a:xfrm rot="10800000">
            <a:off x="1712382" y="2028083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52"/>
          <p:cNvSpPr/>
          <p:nvPr/>
        </p:nvSpPr>
        <p:spPr>
          <a:xfrm rot="10800000">
            <a:off x="1066855" y="1248867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52"/>
          <p:cNvSpPr/>
          <p:nvPr/>
        </p:nvSpPr>
        <p:spPr>
          <a:xfrm rot="10800000">
            <a:off x="1066865" y="1690550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52"/>
          <p:cNvSpPr/>
          <p:nvPr/>
        </p:nvSpPr>
        <p:spPr>
          <a:xfrm rot="10800000">
            <a:off x="1449107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52"/>
          <p:cNvSpPr/>
          <p:nvPr/>
        </p:nvSpPr>
        <p:spPr>
          <a:xfrm rot="10800000">
            <a:off x="2069769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52"/>
          <p:cNvSpPr/>
          <p:nvPr/>
        </p:nvSpPr>
        <p:spPr>
          <a:xfrm rot="10800000">
            <a:off x="1066855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52"/>
          <p:cNvSpPr/>
          <p:nvPr/>
        </p:nvSpPr>
        <p:spPr>
          <a:xfrm rot="10800000">
            <a:off x="1066855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52"/>
          <p:cNvSpPr/>
          <p:nvPr/>
        </p:nvSpPr>
        <p:spPr>
          <a:xfrm rot="10800000">
            <a:off x="686449" y="143704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52"/>
          <p:cNvSpPr/>
          <p:nvPr/>
        </p:nvSpPr>
        <p:spPr>
          <a:xfrm rot="10800000">
            <a:off x="686469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52"/>
          <p:cNvSpPr/>
          <p:nvPr/>
        </p:nvSpPr>
        <p:spPr>
          <a:xfrm>
            <a:off x="8761744" y="4256839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52"/>
          <p:cNvSpPr/>
          <p:nvPr/>
        </p:nvSpPr>
        <p:spPr>
          <a:xfrm>
            <a:off x="8763594" y="46985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52"/>
          <p:cNvSpPr/>
          <p:nvPr/>
        </p:nvSpPr>
        <p:spPr>
          <a:xfrm>
            <a:off x="8652478" y="3168854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52"/>
          <p:cNvSpPr/>
          <p:nvPr/>
        </p:nvSpPr>
        <p:spPr>
          <a:xfrm>
            <a:off x="8000931" y="46985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52"/>
          <p:cNvSpPr/>
          <p:nvPr/>
        </p:nvSpPr>
        <p:spPr>
          <a:xfrm>
            <a:off x="8381340" y="4256839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52"/>
          <p:cNvSpPr/>
          <p:nvPr/>
        </p:nvSpPr>
        <p:spPr>
          <a:xfrm>
            <a:off x="8761744" y="4036932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52"/>
          <p:cNvSpPr/>
          <p:nvPr/>
        </p:nvSpPr>
        <p:spPr>
          <a:xfrm>
            <a:off x="7822482" y="3491072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52"/>
          <p:cNvSpPr/>
          <p:nvPr/>
        </p:nvSpPr>
        <p:spPr>
          <a:xfrm>
            <a:off x="7259452" y="46985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itre 42"/>
          <p:cNvSpPr>
            <a:spLocks noGrp="1"/>
          </p:cNvSpPr>
          <p:nvPr>
            <p:ph type="title"/>
          </p:nvPr>
        </p:nvSpPr>
        <p:spPr>
          <a:xfrm>
            <a:off x="1941950" y="0"/>
            <a:ext cx="5525650" cy="2105025"/>
          </a:xfrm>
        </p:spPr>
        <p:txBody>
          <a:bodyPr/>
          <a:lstStyle/>
          <a:p>
            <a:pPr rtl="1">
              <a:lnSpc>
                <a:spcPct val="100000"/>
              </a:lnSpc>
            </a:pPr>
            <a:r>
              <a:rPr lang="ar-DZ" sz="1800" b="1" dirty="0" smtClean="0">
                <a:cs typeface="+mj-cs"/>
              </a:rPr>
              <a:t/>
            </a:r>
            <a:br>
              <a:rPr lang="ar-DZ" sz="1800" b="1" dirty="0" smtClean="0">
                <a:cs typeface="+mj-cs"/>
              </a:rPr>
            </a:br>
            <a:r>
              <a:rPr lang="ar-DZ" sz="1800" b="1" dirty="0" smtClean="0">
                <a:cs typeface="+mj-cs"/>
              </a:rPr>
              <a:t/>
            </a:r>
            <a:br>
              <a:rPr lang="ar-DZ" sz="1800" b="1" dirty="0" smtClean="0">
                <a:cs typeface="+mj-cs"/>
              </a:rPr>
            </a:br>
            <a:r>
              <a:rPr lang="ar-DZ" sz="1800" b="1" dirty="0" smtClean="0">
                <a:cs typeface="+mj-cs"/>
              </a:rPr>
              <a:t/>
            </a:r>
            <a:br>
              <a:rPr lang="ar-DZ" sz="1800" b="1" dirty="0" smtClean="0">
                <a:cs typeface="+mj-cs"/>
              </a:rPr>
            </a:br>
            <a:r>
              <a:rPr lang="ar-DZ" sz="1800" b="1" dirty="0" smtClean="0">
                <a:cs typeface="+mj-cs"/>
              </a:rPr>
              <a:t>جامعة </a:t>
            </a:r>
            <a:r>
              <a:rPr lang="ar-DZ" sz="1800" b="1" dirty="0" err="1" smtClean="0">
                <a:cs typeface="+mj-cs"/>
              </a:rPr>
              <a:t>باجي</a:t>
            </a:r>
            <a:r>
              <a:rPr lang="ar-DZ" sz="1800" b="1" dirty="0" smtClean="0">
                <a:cs typeface="+mj-cs"/>
              </a:rPr>
              <a:t> مختار - </a:t>
            </a:r>
            <a:r>
              <a:rPr lang="ar-DZ" sz="1800" b="1" dirty="0" err="1" smtClean="0">
                <a:cs typeface="+mj-cs"/>
              </a:rPr>
              <a:t>عنابة</a:t>
            </a:r>
            <a:r>
              <a:rPr lang="ar-DZ" sz="1800" b="1" dirty="0" smtClean="0">
                <a:cs typeface="+mj-cs"/>
              </a:rPr>
              <a:t> –</a:t>
            </a:r>
            <a:br>
              <a:rPr lang="ar-DZ" sz="1800" b="1" dirty="0" smtClean="0">
                <a:cs typeface="+mj-cs"/>
              </a:rPr>
            </a:br>
            <a:r>
              <a:rPr lang="ar-DZ" sz="1800" b="1" dirty="0" smtClean="0">
                <a:cs typeface="+mj-cs"/>
              </a:rPr>
              <a:t>كلية العلوم الاقتصادية والتجارية وعلوم التسيير</a:t>
            </a:r>
            <a:br>
              <a:rPr lang="ar-DZ" sz="1800" b="1" dirty="0" smtClean="0">
                <a:cs typeface="+mj-cs"/>
              </a:rPr>
            </a:br>
            <a:r>
              <a:rPr lang="ar-DZ" sz="1800" b="1" dirty="0" smtClean="0">
                <a:cs typeface="+mj-cs"/>
              </a:rPr>
              <a:t>قسم العلوم المالية</a:t>
            </a:r>
            <a:br>
              <a:rPr lang="ar-DZ" sz="1800" b="1" dirty="0" smtClean="0">
                <a:cs typeface="+mj-cs"/>
              </a:rPr>
            </a:br>
            <a:r>
              <a:rPr lang="ar-DZ" sz="1800" b="1" smtClean="0">
                <a:cs typeface="+mj-cs"/>
              </a:rPr>
              <a:t/>
            </a:r>
            <a:br>
              <a:rPr lang="ar-DZ" sz="1800" b="1" smtClean="0">
                <a:cs typeface="+mj-cs"/>
              </a:rPr>
            </a:br>
            <a:r>
              <a:rPr lang="ar-DZ" sz="1800" b="1" smtClean="0">
                <a:cs typeface="+mj-cs"/>
              </a:rPr>
              <a:t> </a:t>
            </a:r>
            <a:r>
              <a:rPr lang="ar-DZ" sz="2000" b="1" dirty="0" smtClean="0">
                <a:cs typeface="+mj-cs"/>
              </a:rPr>
              <a:t>مقياس: </a:t>
            </a:r>
            <a:r>
              <a:rPr lang="ar-DZ" sz="2000" b="1" dirty="0" smtClean="0">
                <a:solidFill>
                  <a:srgbClr val="FF0000"/>
                </a:solidFill>
                <a:cs typeface="+mj-cs"/>
              </a:rPr>
              <a:t>التشريعات المالية والبنكية في الجزائر</a:t>
            </a:r>
            <a:r>
              <a:rPr lang="ar-DZ" sz="1800" b="1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ar-DZ" sz="1800" b="1" dirty="0" smtClean="0">
                <a:solidFill>
                  <a:srgbClr val="FF0000"/>
                </a:solidFill>
                <a:cs typeface="+mj-cs"/>
              </a:rPr>
            </a:br>
            <a:r>
              <a:rPr lang="ar-DZ" sz="1800" b="1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ar-DZ" sz="1800" b="1" dirty="0" smtClean="0">
                <a:solidFill>
                  <a:srgbClr val="FF0000"/>
                </a:solidFill>
                <a:cs typeface="+mj-cs"/>
              </a:rPr>
            </a:br>
            <a:r>
              <a:rPr lang="ar-DZ" sz="1600" b="1" dirty="0" smtClean="0">
                <a:solidFill>
                  <a:schemeClr val="tx1"/>
                </a:solidFill>
                <a:cs typeface="+mj-cs"/>
              </a:rPr>
              <a:t>موجه لطلبة السنة أولى </a:t>
            </a:r>
            <a:r>
              <a:rPr lang="ar-DZ" sz="1600" b="1" dirty="0" err="1" smtClean="0">
                <a:solidFill>
                  <a:schemeClr val="tx1"/>
                </a:solidFill>
                <a:cs typeface="+mj-cs"/>
              </a:rPr>
              <a:t>ماستر</a:t>
            </a:r>
            <a:r>
              <a:rPr lang="ar-DZ" sz="1600" b="1" dirty="0" smtClean="0">
                <a:solidFill>
                  <a:schemeClr val="tx1"/>
                </a:solidFill>
                <a:cs typeface="+mj-cs"/>
              </a:rPr>
              <a:t> تخصص: مالية المؤسسة</a:t>
            </a:r>
            <a:endParaRPr lang="fr-FR" sz="1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0" name="Sous-titre 39"/>
          <p:cNvSpPr>
            <a:spLocks noGrp="1"/>
          </p:cNvSpPr>
          <p:nvPr>
            <p:ph type="subTitle" idx="1"/>
          </p:nvPr>
        </p:nvSpPr>
        <p:spPr>
          <a:xfrm>
            <a:off x="133350" y="3504438"/>
            <a:ext cx="2781300" cy="534162"/>
          </a:xfrm>
        </p:spPr>
        <p:txBody>
          <a:bodyPr/>
          <a:lstStyle/>
          <a:p>
            <a:r>
              <a:rPr lang="ar-DZ" sz="1600" b="1" dirty="0" smtClean="0"/>
              <a:t>من تقديم: </a:t>
            </a:r>
            <a:r>
              <a:rPr lang="ar-DZ" sz="1600" b="1" dirty="0" err="1" smtClean="0"/>
              <a:t>د</a:t>
            </a:r>
            <a:r>
              <a:rPr lang="ar-DZ" sz="1600" b="1" dirty="0" smtClean="0"/>
              <a:t>. حاج علي عدنان</a:t>
            </a:r>
            <a:endParaRPr lang="fr-FR" sz="1600" b="1" dirty="0"/>
          </a:p>
        </p:txBody>
      </p:sp>
      <p:pic>
        <p:nvPicPr>
          <p:cNvPr id="54" name="Picture 3" descr="C:\Users\Office\Desktop\مسؤول تخصص مالية وبنوك\Logo Fac Econom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102" y="133350"/>
            <a:ext cx="1157348" cy="1238250"/>
          </a:xfrm>
          <a:prstGeom prst="rect">
            <a:avLst/>
          </a:prstGeom>
          <a:noFill/>
        </p:spPr>
      </p:pic>
      <p:pic>
        <p:nvPicPr>
          <p:cNvPr id="55" name="Image 54" descr="C:\Users\Office\Desktop\Université_Badji_Mokhtar_d'Annab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999" y="262443"/>
            <a:ext cx="1200151" cy="12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Office\Desktop\مقاييس السداسي الثاني 2023-2024\مقياس التشريعات المالية والبنكية في الجزائر\صورة تعريفية مقياس التشريعات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020314"/>
            <a:ext cx="5014283" cy="2570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8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2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4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6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2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400"/>
                            </p:stCondLst>
                            <p:childTnLst>
                              <p:par>
                                <p:cTn id="1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600"/>
                            </p:stCondLst>
                            <p:childTnLst>
                              <p:par>
                                <p:cTn id="1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800"/>
                            </p:stCondLst>
                            <p:childTnLst>
                              <p:par>
                                <p:cTn id="1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223" y="1135980"/>
            <a:ext cx="49326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dirty="0" smtClean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شكرا </a:t>
            </a:r>
            <a:r>
              <a:rPr lang="ar-DZ" sz="6000" dirty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على حسن </a:t>
            </a:r>
            <a:r>
              <a:rPr lang="ar-DZ" sz="6000" dirty="0" smtClean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المتابعة والإصغاء</a:t>
            </a:r>
            <a:endParaRPr lang="ar-DZ" sz="6000" dirty="0">
              <a:solidFill>
                <a:srgbClr val="0070C0"/>
              </a:solidFill>
              <a:latin typeface="Agency FB" panose="020B0503020202020204" pitchFamily="34" charset="0"/>
              <a:cs typeface="Andalus" panose="02020603050405020304" pitchFamily="18" charset="-78"/>
            </a:endParaRPr>
          </a:p>
          <a:p>
            <a:pPr algn="ctr"/>
            <a:r>
              <a:rPr lang="ar-DZ" dirty="0"/>
              <a:t/>
            </a:r>
            <a:br>
              <a:rPr lang="ar-DZ" dirty="0"/>
            </a:br>
            <a:endParaRPr lang="fr-FR" dirty="0">
              <a:latin typeface="+mj-lt"/>
              <a:cs typeface="Amatic SC" panose="020B060402020202020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7034153" y="0"/>
            <a:ext cx="0" cy="8702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9855" cy="196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4204" y="2096927"/>
            <a:ext cx="3829179" cy="316750"/>
          </a:xfrm>
          <a:prstGeom prst="wedgeRectCallout">
            <a:avLst>
              <a:gd name="adj1" fmla="val -35607"/>
              <a:gd name="adj2" fmla="val 127841"/>
            </a:avLst>
          </a:prstGeom>
          <a:solidFill>
            <a:srgbClr val="FFC0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tx1"/>
                </a:solidFill>
              </a:rPr>
              <a:t>التواصل مع أستاذ المادة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5095" y="1163508"/>
            <a:ext cx="4180115" cy="338605"/>
          </a:xfrm>
          <a:prstGeom prst="wedgeRectCallout">
            <a:avLst>
              <a:gd name="adj1" fmla="val -3355"/>
              <a:gd name="adj2" fmla="val 160541"/>
            </a:avLst>
          </a:prstGeom>
          <a:solidFill>
            <a:srgbClr val="FFC0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tx1"/>
                </a:solidFill>
              </a:rPr>
              <a:t>معلومات حول أستاذ المادة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428642" y="2027504"/>
            <a:ext cx="3453319" cy="21444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الدكتور: </a:t>
            </a:r>
            <a:r>
              <a:rPr lang="ar-DZ" dirty="0" smtClean="0">
                <a:solidFill>
                  <a:schemeClr val="tx1"/>
                </a:solidFill>
              </a:rPr>
              <a:t>حاج علي عدنان</a:t>
            </a:r>
          </a:p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الرتبة: </a:t>
            </a:r>
            <a:r>
              <a:rPr lang="ar-DZ" dirty="0" smtClean="0">
                <a:solidFill>
                  <a:schemeClr val="tx1"/>
                </a:solidFill>
              </a:rPr>
              <a:t>أستاذ محاضر -أ-</a:t>
            </a:r>
          </a:p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التخصص: </a:t>
            </a:r>
            <a:r>
              <a:rPr lang="ar-DZ" dirty="0" smtClean="0">
                <a:solidFill>
                  <a:schemeClr val="tx1"/>
                </a:solidFill>
              </a:rPr>
              <a:t>مالية البنوك والتـأمينات</a:t>
            </a:r>
          </a:p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القسم: </a:t>
            </a:r>
            <a:r>
              <a:rPr lang="ar-DZ" dirty="0" smtClean="0">
                <a:solidFill>
                  <a:schemeClr val="tx1"/>
                </a:solidFill>
              </a:rPr>
              <a:t>العلوم المالية</a:t>
            </a:r>
          </a:p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الكلية: </a:t>
            </a:r>
            <a:r>
              <a:rPr lang="ar-DZ" dirty="0" smtClean="0">
                <a:solidFill>
                  <a:schemeClr val="tx1"/>
                </a:solidFill>
              </a:rPr>
              <a:t>العلوم الاقتصادية والتجارية وعلوم التسيير</a:t>
            </a:r>
          </a:p>
          <a:p>
            <a:pPr algn="just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الجامعة: </a:t>
            </a:r>
            <a:r>
              <a:rPr lang="ar-DZ" dirty="0" err="1" smtClean="0">
                <a:solidFill>
                  <a:schemeClr val="tx1"/>
                </a:solidFill>
              </a:rPr>
              <a:t>باجي</a:t>
            </a:r>
            <a:r>
              <a:rPr lang="ar-DZ" dirty="0" smtClean="0">
                <a:solidFill>
                  <a:schemeClr val="tx1"/>
                </a:solidFill>
              </a:rPr>
              <a:t> مختار -</a:t>
            </a:r>
            <a:r>
              <a:rPr lang="ar-DZ" dirty="0" err="1" smtClean="0">
                <a:solidFill>
                  <a:schemeClr val="tx1"/>
                </a:solidFill>
              </a:rPr>
              <a:t>عنابة</a:t>
            </a:r>
            <a:r>
              <a:rPr lang="ar-DZ" dirty="0" smtClean="0">
                <a:solidFill>
                  <a:schemeClr val="tx1"/>
                </a:solidFill>
              </a:rPr>
              <a:t>-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7"/>
          <p:cNvSpPr txBox="1">
            <a:spLocks/>
          </p:cNvSpPr>
          <p:nvPr/>
        </p:nvSpPr>
        <p:spPr>
          <a:xfrm>
            <a:off x="257175" y="2704291"/>
            <a:ext cx="4772024" cy="13724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rmAutofit fontScale="70000" lnSpcReduction="20000"/>
          </a:bodyPr>
          <a:lstStyle/>
          <a:p>
            <a:pPr marL="457200" marR="0" lvl="0" indent="-31750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tabLst/>
              <a:defRPr/>
            </a:pPr>
            <a:r>
              <a:rPr kumimoji="0" lang="ar-D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البريد الإلكتروني: 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adnane.hadjali@univ-annaba.dz</a:t>
            </a:r>
          </a:p>
          <a:p>
            <a:pPr marL="457200" marR="0" lvl="0" indent="-31750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tabLst/>
              <a:defRPr/>
            </a:pPr>
            <a:r>
              <a:rPr kumimoji="0" lang="ar-D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المنتدى: </a:t>
            </a:r>
            <a:r>
              <a:rPr kumimoji="0" lang="ar-D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منتدى وموقع الدردشة بالمنصة التعليمية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E-Learning</a:t>
            </a:r>
            <a:endParaRPr kumimoji="0" lang="ar-D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  <a:p>
            <a:pPr marL="457200" marR="0" lvl="0" indent="-31750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tabLst/>
              <a:defRPr/>
            </a:pPr>
            <a:r>
              <a:rPr kumimoji="0" lang="ar-D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التواصل أثناء الحصص: </a:t>
            </a:r>
            <a:r>
              <a:rPr kumimoji="0" lang="ar-D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يوم الأحد من الساعة 9:30 </a:t>
            </a:r>
            <a:r>
              <a:rPr kumimoji="0" lang="ar-D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سا</a:t>
            </a:r>
            <a:r>
              <a:rPr kumimoji="0" lang="ar-D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 إلى 12:30 (حضوريا)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  </a:t>
            </a:r>
            <a:r>
              <a:rPr kumimoji="0" lang="ar-D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ومن 17:00سا إلى 18:30 </a:t>
            </a:r>
            <a:r>
              <a:rPr kumimoji="0" lang="ar-D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سا</a:t>
            </a:r>
            <a:r>
              <a:rPr kumimoji="0" lang="ar-D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 (عن بعد)</a:t>
            </a:r>
            <a:endParaRPr kumimoji="0" lang="ar-DZ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7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220;p68"/>
          <p:cNvGrpSpPr/>
          <p:nvPr/>
        </p:nvGrpSpPr>
        <p:grpSpPr>
          <a:xfrm>
            <a:off x="3076164" y="161924"/>
            <a:ext cx="3051030" cy="3973017"/>
            <a:chOff x="2787822" y="468450"/>
            <a:chExt cx="3051030" cy="4206676"/>
          </a:xfrm>
        </p:grpSpPr>
        <p:cxnSp>
          <p:nvCxnSpPr>
            <p:cNvPr id="27" name="Google Shape;2221;p68"/>
            <p:cNvCxnSpPr/>
            <p:nvPr/>
          </p:nvCxnSpPr>
          <p:spPr>
            <a:xfrm>
              <a:off x="4492801" y="4117775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8" name="Google Shape;2222;p68"/>
            <p:cNvCxnSpPr/>
            <p:nvPr/>
          </p:nvCxnSpPr>
          <p:spPr>
            <a:xfrm>
              <a:off x="3642651" y="3087200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9" name="Google Shape;2223;p68"/>
            <p:cNvCxnSpPr/>
            <p:nvPr/>
          </p:nvCxnSpPr>
          <p:spPr>
            <a:xfrm>
              <a:off x="4492801" y="2066725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0" name="Google Shape;2224;p68"/>
            <p:cNvCxnSpPr/>
            <p:nvPr/>
          </p:nvCxnSpPr>
          <p:spPr>
            <a:xfrm>
              <a:off x="3642651" y="1036150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31" name="Google Shape;2226;p68"/>
            <p:cNvSpPr/>
            <p:nvPr/>
          </p:nvSpPr>
          <p:spPr>
            <a:xfrm>
              <a:off x="2787822" y="468450"/>
              <a:ext cx="3051030" cy="4206676"/>
            </a:xfrm>
            <a:custGeom>
              <a:avLst/>
              <a:gdLst/>
              <a:ahLst/>
              <a:cxnLst/>
              <a:rect l="l" t="t" r="r" b="b"/>
              <a:pathLst>
                <a:path w="123536" h="170328" extrusionOk="0">
                  <a:moveTo>
                    <a:pt x="23585" y="1"/>
                  </a:moveTo>
                  <a:cubicBezTo>
                    <a:pt x="10527" y="1"/>
                    <a:pt x="1" y="10552"/>
                    <a:pt x="1" y="23610"/>
                  </a:cubicBezTo>
                  <a:cubicBezTo>
                    <a:pt x="1" y="36642"/>
                    <a:pt x="10527" y="47294"/>
                    <a:pt x="23585" y="47294"/>
                  </a:cubicBezTo>
                  <a:lnTo>
                    <a:pt x="99826" y="47294"/>
                  </a:lnTo>
                  <a:cubicBezTo>
                    <a:pt x="109425" y="47294"/>
                    <a:pt x="117269" y="55038"/>
                    <a:pt x="117269" y="64637"/>
                  </a:cubicBezTo>
                  <a:cubicBezTo>
                    <a:pt x="117269" y="74237"/>
                    <a:pt x="109425" y="81981"/>
                    <a:pt x="99926" y="81981"/>
                  </a:cubicBezTo>
                  <a:lnTo>
                    <a:pt x="23585" y="81981"/>
                  </a:lnTo>
                  <a:cubicBezTo>
                    <a:pt x="10527" y="81981"/>
                    <a:pt x="1" y="92633"/>
                    <a:pt x="1" y="105690"/>
                  </a:cubicBezTo>
                  <a:cubicBezTo>
                    <a:pt x="1" y="118723"/>
                    <a:pt x="10527" y="129274"/>
                    <a:pt x="23585" y="129274"/>
                  </a:cubicBezTo>
                  <a:lnTo>
                    <a:pt x="99826" y="129274"/>
                  </a:lnTo>
                  <a:cubicBezTo>
                    <a:pt x="109425" y="129274"/>
                    <a:pt x="117269" y="137119"/>
                    <a:pt x="117269" y="146718"/>
                  </a:cubicBezTo>
                  <a:cubicBezTo>
                    <a:pt x="117269" y="156317"/>
                    <a:pt x="109425" y="164062"/>
                    <a:pt x="99926" y="164062"/>
                  </a:cubicBezTo>
                  <a:cubicBezTo>
                    <a:pt x="98146" y="164062"/>
                    <a:pt x="96793" y="165515"/>
                    <a:pt x="96793" y="167194"/>
                  </a:cubicBezTo>
                  <a:cubicBezTo>
                    <a:pt x="96793" y="168974"/>
                    <a:pt x="98146" y="170327"/>
                    <a:pt x="99926" y="170327"/>
                  </a:cubicBezTo>
                  <a:cubicBezTo>
                    <a:pt x="112883" y="170327"/>
                    <a:pt x="123535" y="159776"/>
                    <a:pt x="123535" y="146718"/>
                  </a:cubicBezTo>
                  <a:cubicBezTo>
                    <a:pt x="123535" y="133660"/>
                    <a:pt x="112883" y="123009"/>
                    <a:pt x="99826" y="123009"/>
                  </a:cubicBezTo>
                  <a:lnTo>
                    <a:pt x="23585" y="123009"/>
                  </a:lnTo>
                  <a:cubicBezTo>
                    <a:pt x="13986" y="123009"/>
                    <a:pt x="6266" y="115289"/>
                    <a:pt x="6266" y="105690"/>
                  </a:cubicBezTo>
                  <a:cubicBezTo>
                    <a:pt x="6266" y="96066"/>
                    <a:pt x="13986" y="88247"/>
                    <a:pt x="23585" y="88247"/>
                  </a:cubicBezTo>
                  <a:lnTo>
                    <a:pt x="99926" y="88247"/>
                  </a:lnTo>
                  <a:cubicBezTo>
                    <a:pt x="112883" y="88247"/>
                    <a:pt x="123535" y="77695"/>
                    <a:pt x="123535" y="64637"/>
                  </a:cubicBezTo>
                  <a:cubicBezTo>
                    <a:pt x="123535" y="51580"/>
                    <a:pt x="112883" y="41028"/>
                    <a:pt x="99826" y="41028"/>
                  </a:cubicBezTo>
                  <a:lnTo>
                    <a:pt x="23585" y="41028"/>
                  </a:lnTo>
                  <a:cubicBezTo>
                    <a:pt x="13986" y="41028"/>
                    <a:pt x="6266" y="33209"/>
                    <a:pt x="6266" y="23610"/>
                  </a:cubicBezTo>
                  <a:cubicBezTo>
                    <a:pt x="6266" y="13986"/>
                    <a:pt x="13986" y="6266"/>
                    <a:pt x="23585" y="6266"/>
                  </a:cubicBezTo>
                  <a:lnTo>
                    <a:pt x="42181" y="6266"/>
                  </a:lnTo>
                  <a:cubicBezTo>
                    <a:pt x="43961" y="6266"/>
                    <a:pt x="45314" y="4813"/>
                    <a:pt x="45314" y="3133"/>
                  </a:cubicBezTo>
                  <a:cubicBezTo>
                    <a:pt x="45314" y="1354"/>
                    <a:pt x="43961" y="1"/>
                    <a:pt x="4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7;p68"/>
            <p:cNvSpPr/>
            <p:nvPr/>
          </p:nvSpPr>
          <p:spPr>
            <a:xfrm>
              <a:off x="2887250" y="580000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28;p68"/>
            <p:cNvSpPr/>
            <p:nvPr/>
          </p:nvSpPr>
          <p:spPr>
            <a:xfrm>
              <a:off x="4785602" y="1610567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29;p68"/>
            <p:cNvSpPr/>
            <p:nvPr/>
          </p:nvSpPr>
          <p:spPr>
            <a:xfrm>
              <a:off x="2887250" y="2628386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0;p68"/>
            <p:cNvSpPr/>
            <p:nvPr/>
          </p:nvSpPr>
          <p:spPr>
            <a:xfrm>
              <a:off x="4785602" y="3639878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1;p68"/>
            <p:cNvSpPr/>
            <p:nvPr/>
          </p:nvSpPr>
          <p:spPr>
            <a:xfrm>
              <a:off x="3003800" y="696550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2;p68"/>
            <p:cNvSpPr/>
            <p:nvPr/>
          </p:nvSpPr>
          <p:spPr>
            <a:xfrm>
              <a:off x="4902150" y="3756437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3;p68"/>
            <p:cNvSpPr/>
            <p:nvPr/>
          </p:nvSpPr>
          <p:spPr>
            <a:xfrm>
              <a:off x="4902162" y="1727113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4;p68"/>
            <p:cNvSpPr/>
            <p:nvPr/>
          </p:nvSpPr>
          <p:spPr>
            <a:xfrm>
              <a:off x="3003800" y="2744925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60290" y="1412335"/>
            <a:ext cx="37159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b="1" dirty="0">
                <a:solidFill>
                  <a:schemeClr val="bg1">
                    <a:lumMod val="10000"/>
                  </a:schemeClr>
                </a:solidFill>
              </a:rPr>
              <a:t> </a:t>
            </a:r>
            <a:r>
              <a:rPr lang="ar-DZ" b="1" dirty="0" smtClean="0">
                <a:solidFill>
                  <a:schemeClr val="bg1">
                    <a:lumMod val="10000"/>
                  </a:schemeClr>
                </a:solidFill>
              </a:rPr>
              <a:t>الرصيد: 02 </a:t>
            </a:r>
          </a:p>
          <a:p>
            <a:pPr algn="ctr" rtl="1"/>
            <a:r>
              <a:rPr lang="ar-DZ" b="1" dirty="0" smtClean="0">
                <a:solidFill>
                  <a:schemeClr val="bg1">
                    <a:lumMod val="10000"/>
                  </a:schemeClr>
                </a:solidFill>
              </a:rPr>
              <a:t>المعامل: 02</a:t>
            </a:r>
            <a:endParaRPr lang="ar-DZ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6643" y="2473508"/>
            <a:ext cx="449225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b="1" dirty="0" smtClean="0">
                <a:solidFill>
                  <a:schemeClr val="bg1">
                    <a:lumMod val="10000"/>
                  </a:schemeClr>
                </a:solidFill>
              </a:rPr>
              <a:t>الحجم الساعي</a:t>
            </a:r>
            <a:endParaRPr lang="ar-DZ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518" y="3255286"/>
            <a:ext cx="456125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r-FR" sz="1200" b="1" dirty="0" smtClean="0">
                <a:solidFill>
                  <a:schemeClr val="tx1"/>
                </a:solidFill>
              </a:rPr>
              <a:t>13</a:t>
            </a:r>
            <a:r>
              <a:rPr lang="ar-DZ" sz="1200" b="1" dirty="0" smtClean="0">
                <a:solidFill>
                  <a:schemeClr val="tx1"/>
                </a:solidFill>
              </a:rPr>
              <a:t> أسبوعا بمجموع:</a:t>
            </a: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المحاضرات: </a:t>
            </a:r>
            <a:r>
              <a:rPr lang="ar-DZ" sz="1200" dirty="0" smtClean="0">
                <a:solidFill>
                  <a:schemeClr val="tx1"/>
                </a:solidFill>
              </a:rPr>
              <a:t>ساعة ونصف (</a:t>
            </a:r>
            <a:r>
              <a:rPr lang="fr-FR" sz="1200" dirty="0" smtClean="0">
                <a:solidFill>
                  <a:schemeClr val="tx1"/>
                </a:solidFill>
              </a:rPr>
              <a:t>1h30</a:t>
            </a:r>
            <a:r>
              <a:rPr lang="ar-DZ" sz="1200" dirty="0" smtClean="0">
                <a:solidFill>
                  <a:schemeClr val="tx1"/>
                </a:solidFill>
              </a:rPr>
              <a:t>) أسبوعيا لكل حصة عن بعد</a:t>
            </a: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التوقيت: </a:t>
            </a:r>
            <a:r>
              <a:rPr lang="ar-DZ" sz="1200" dirty="0" smtClean="0">
                <a:solidFill>
                  <a:schemeClr val="tx1"/>
                </a:solidFill>
              </a:rPr>
              <a:t>الأحد من 17 </a:t>
            </a:r>
            <a:r>
              <a:rPr lang="ar-DZ" sz="1200" dirty="0" err="1" smtClean="0">
                <a:solidFill>
                  <a:schemeClr val="tx1"/>
                </a:solidFill>
              </a:rPr>
              <a:t>سا</a:t>
            </a:r>
            <a:r>
              <a:rPr lang="ar-DZ" sz="1200" dirty="0" smtClean="0">
                <a:solidFill>
                  <a:schemeClr val="tx1"/>
                </a:solidFill>
              </a:rPr>
              <a:t> إلى 18سا و30 </a:t>
            </a:r>
            <a:r>
              <a:rPr lang="ar-DZ" sz="1200" dirty="0" err="1" smtClean="0">
                <a:solidFill>
                  <a:schemeClr val="tx1"/>
                </a:solidFill>
              </a:rPr>
              <a:t>د</a:t>
            </a:r>
            <a:endParaRPr lang="ar-DZ" sz="1200" dirty="0" smtClean="0">
              <a:solidFill>
                <a:schemeClr val="tx1"/>
              </a:solidFill>
            </a:endParaRP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المكان: </a:t>
            </a:r>
            <a:r>
              <a:rPr lang="ar-DZ" sz="1200" dirty="0" smtClean="0">
                <a:solidFill>
                  <a:schemeClr val="tx1"/>
                </a:solidFill>
              </a:rPr>
              <a:t>المنصة التعليمية </a:t>
            </a:r>
            <a:r>
              <a:rPr lang="fr-FR" sz="1200" b="1" dirty="0" smtClean="0">
                <a:solidFill>
                  <a:schemeClr val="tx1"/>
                </a:solidFill>
              </a:rPr>
              <a:t>E-Learning</a:t>
            </a:r>
            <a:r>
              <a:rPr lang="ar-DZ" sz="1200" dirty="0" smtClean="0">
                <a:solidFill>
                  <a:schemeClr val="tx1"/>
                </a:solidFill>
              </a:rPr>
              <a:t> لجامعة </a:t>
            </a:r>
            <a:r>
              <a:rPr lang="ar-DZ" sz="1200" dirty="0" err="1" smtClean="0">
                <a:solidFill>
                  <a:schemeClr val="tx1"/>
                </a:solidFill>
              </a:rPr>
              <a:t>عنابة</a:t>
            </a:r>
            <a:r>
              <a:rPr lang="ar-DZ" sz="1200" dirty="0" smtClean="0">
                <a:solidFill>
                  <a:schemeClr val="tx1"/>
                </a:solidFill>
              </a:rPr>
              <a:t>.</a:t>
            </a: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الأعمال الموجهة: </a:t>
            </a:r>
            <a:r>
              <a:rPr lang="ar-DZ" sz="1200" dirty="0" smtClean="0">
                <a:solidFill>
                  <a:schemeClr val="tx1"/>
                </a:solidFill>
              </a:rPr>
              <a:t>ساعة ونصف أسبوعيا.</a:t>
            </a: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التوقيت:</a:t>
            </a:r>
            <a:r>
              <a:rPr lang="ar-DZ" sz="1200" dirty="0" smtClean="0">
                <a:solidFill>
                  <a:schemeClr val="tx1"/>
                </a:solidFill>
              </a:rPr>
              <a:t> الأحد من 9سا30د إلى 11سا (الفوج 1) </a:t>
            </a:r>
            <a:r>
              <a:rPr lang="ar-DZ" sz="1200" dirty="0" err="1" smtClean="0">
                <a:solidFill>
                  <a:schemeClr val="tx1"/>
                </a:solidFill>
              </a:rPr>
              <a:t>و</a:t>
            </a:r>
            <a:r>
              <a:rPr lang="ar-DZ" sz="1200" dirty="0" smtClean="0">
                <a:solidFill>
                  <a:schemeClr val="tx1"/>
                </a:solidFill>
              </a:rPr>
              <a:t> من 11سا إلى 12سا و30د (الفوج 2)</a:t>
            </a:r>
          </a:p>
          <a:p>
            <a:pPr algn="just" rtl="1"/>
            <a:r>
              <a:rPr lang="ar-DZ" sz="1200" b="1" dirty="0" smtClean="0">
                <a:solidFill>
                  <a:schemeClr val="tx1"/>
                </a:solidFill>
              </a:rPr>
              <a:t>المكان: </a:t>
            </a:r>
            <a:r>
              <a:rPr lang="ar-DZ" sz="1200" dirty="0" smtClean="0">
                <a:solidFill>
                  <a:schemeClr val="tx1"/>
                </a:solidFill>
              </a:rPr>
              <a:t>الفوج 1 القاعة: 25 ، الفوج 2 القاعة: 26</a:t>
            </a:r>
            <a:endParaRPr lang="ar-DZ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5199" y="387486"/>
            <a:ext cx="44649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b="1" dirty="0" smtClean="0">
                <a:solidFill>
                  <a:schemeClr val="tx1"/>
                </a:solidFill>
              </a:rPr>
              <a:t>الفئة المستهدفة: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</a:rPr>
              <a:t>طلبة السنة أولى </a:t>
            </a:r>
            <a:r>
              <a:rPr lang="ar-DZ" b="1" dirty="0" err="1" smtClean="0">
                <a:solidFill>
                  <a:schemeClr val="tx1"/>
                </a:solidFill>
              </a:rPr>
              <a:t>ماستر</a:t>
            </a:r>
            <a:r>
              <a:rPr lang="ar-DZ" b="1" dirty="0" smtClean="0">
                <a:solidFill>
                  <a:schemeClr val="tx1"/>
                </a:solidFill>
              </a:rPr>
              <a:t> مالية المؤسسة</a:t>
            </a:r>
          </a:p>
        </p:txBody>
      </p:sp>
    </p:spTree>
    <p:extLst>
      <p:ext uri="{BB962C8B-B14F-4D97-AF65-F5344CB8AC3E}">
        <p14:creationId xmlns:p14="http://schemas.microsoft.com/office/powerpoint/2010/main" xmlns="" val="138602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362700" y="0"/>
            <a:ext cx="0" cy="7747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34266" y="239162"/>
            <a:ext cx="21692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طريقة التقييم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133849" y="1389771"/>
            <a:ext cx="179408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80000"/>
              </a:lnSpc>
              <a:buClr>
                <a:srgbClr val="434343"/>
              </a:buClr>
              <a:buSzPts val="8000"/>
            </a:pPr>
            <a:r>
              <a:rPr lang="ar-DZ" sz="2400" b="1" dirty="0" smtClean="0">
                <a:solidFill>
                  <a:srgbClr val="FF823B"/>
                </a:solidFill>
                <a:latin typeface="Barlow Condensed SemiBold"/>
                <a:sym typeface="Barlow Condensed SemiBold"/>
              </a:rPr>
              <a:t>الامتحان النهائي</a:t>
            </a:r>
            <a:endParaRPr lang="en" sz="2400" b="1" dirty="0">
              <a:solidFill>
                <a:srgbClr val="FF823B"/>
              </a:solidFill>
              <a:latin typeface="Barlow Condensed SemiBold"/>
              <a:sym typeface="Barlow Condensed Semi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951" y="1108953"/>
            <a:ext cx="2809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400" b="1" dirty="0" smtClean="0">
                <a:solidFill>
                  <a:srgbClr val="78001B"/>
                </a:solidFill>
                <a:latin typeface="Barlow Condensed SemiBold"/>
                <a:sym typeface="Barlow Condensed SemiBold"/>
              </a:rPr>
              <a:t>التقييم</a:t>
            </a:r>
            <a:r>
              <a:rPr lang="ar-DZ" sz="4000" b="1" dirty="0" smtClean="0">
                <a:solidFill>
                  <a:srgbClr val="78001B"/>
                </a:solidFill>
                <a:latin typeface="Barlow Condensed SemiBold"/>
                <a:sym typeface="Barlow Condensed SemiBold"/>
              </a:rPr>
              <a:t> </a:t>
            </a:r>
            <a:r>
              <a:rPr lang="ar-DZ" sz="2400" b="1" dirty="0" smtClean="0">
                <a:solidFill>
                  <a:srgbClr val="78001B"/>
                </a:solidFill>
                <a:latin typeface="Barlow Condensed SemiBold"/>
                <a:sym typeface="Barlow Condensed SemiBold"/>
              </a:rPr>
              <a:t>المستمر</a:t>
            </a:r>
            <a:endParaRPr lang="fr-FR" sz="700" b="1" dirty="0"/>
          </a:p>
        </p:txBody>
      </p:sp>
      <p:sp>
        <p:nvSpPr>
          <p:cNvPr id="13" name="Rectangle 12"/>
          <p:cNvSpPr/>
          <p:nvPr/>
        </p:nvSpPr>
        <p:spPr>
          <a:xfrm>
            <a:off x="4980562" y="1840382"/>
            <a:ext cx="392024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الإمتحان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النهائي يكون في نهاية السداسي الثاني من خلال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إمتحان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كتابي على ضوء جميع المحاضرات التي تطرق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إلبها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الطالب أثناء السداسي، بحيث يكون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الإمتحان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متعدد الأسئلة بين ثلاثة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و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أربعة أسئلة، كما يتم التنويع الأسئلة من حيث الطريقة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كإستعمال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 ....و إجابات قصيرة أو </a:t>
            </a:r>
            <a:r>
              <a:rPr lang="ar-DZ" sz="1800" dirty="0" err="1" smtClean="0">
                <a:solidFill>
                  <a:schemeClr val="tx1"/>
                </a:solidFill>
                <a:latin typeface="+mj-lt"/>
              </a:rPr>
              <a:t>إختيارية</a:t>
            </a:r>
            <a:r>
              <a:rPr lang="ar-DZ" sz="1800" dirty="0" smtClean="0">
                <a:solidFill>
                  <a:schemeClr val="tx1"/>
                </a:solidFill>
                <a:latin typeface="+mj-lt"/>
              </a:rPr>
              <a:t>. ويدخل هذا التقييم في المعدل النهائي للمقياس ويمثل </a:t>
            </a:r>
            <a:r>
              <a:rPr lang="ar-DZ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60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%</a:t>
            </a:r>
            <a:r>
              <a:rPr lang="ar-DZ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</a:t>
            </a:r>
            <a:endParaRPr lang="fr-FR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407" y="1869569"/>
            <a:ext cx="453714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dirty="0" smtClean="0">
                <a:solidFill>
                  <a:schemeClr val="tx1"/>
                </a:solidFill>
              </a:rPr>
              <a:t>التقييم المستمر يتم عن طريق الأعمال الموجهة التي تقدم للطالب على مدار السداسي، حيث تقسم علامة التقييم المستمر المقدرة </a:t>
            </a:r>
            <a:r>
              <a:rPr lang="ar-DZ" sz="1600" dirty="0" err="1" smtClean="0">
                <a:solidFill>
                  <a:schemeClr val="tx1"/>
                </a:solidFill>
              </a:rPr>
              <a:t>بـ</a:t>
            </a:r>
            <a:r>
              <a:rPr lang="ar-DZ" sz="1600" dirty="0" smtClean="0">
                <a:solidFill>
                  <a:schemeClr val="tx1"/>
                </a:solidFill>
              </a:rPr>
              <a:t> 20 نقطة كما يلي:</a:t>
            </a:r>
          </a:p>
          <a:p>
            <a:pPr algn="just" rtl="1">
              <a:buFontTx/>
              <a:buChar char="-"/>
            </a:pPr>
            <a:r>
              <a:rPr lang="ar-DZ" sz="1600" dirty="0" smtClean="0">
                <a:solidFill>
                  <a:schemeClr val="tx1"/>
                </a:solidFill>
              </a:rPr>
              <a:t>10 نقاط للعمل الجماعي (البحث) مقسمة إلى ثلاثة: العرض أو التقديم (4 نقاط)، المحتوى (03 نقاط) </a:t>
            </a:r>
            <a:r>
              <a:rPr lang="ar-DZ" sz="1600" dirty="0" err="1" smtClean="0">
                <a:solidFill>
                  <a:schemeClr val="tx1"/>
                </a:solidFill>
              </a:rPr>
              <a:t>و</a:t>
            </a:r>
            <a:r>
              <a:rPr lang="ar-DZ" sz="1600" dirty="0" smtClean="0">
                <a:solidFill>
                  <a:schemeClr val="tx1"/>
                </a:solidFill>
              </a:rPr>
              <a:t> المناقشة (03 نقاط)؛</a:t>
            </a:r>
          </a:p>
          <a:p>
            <a:pPr algn="just" rtl="1">
              <a:buFontTx/>
              <a:buChar char="-"/>
            </a:pPr>
            <a:r>
              <a:rPr lang="ar-DZ" sz="1600" dirty="0" smtClean="0">
                <a:solidFill>
                  <a:schemeClr val="tx1"/>
                </a:solidFill>
              </a:rPr>
              <a:t>05 نقاط للاستجواب الكتابي الذي يجرى مباشرة بعد آخر بحث في البرنامج على ضوء جميع البحوث التي تم التطرق إليها؛</a:t>
            </a:r>
          </a:p>
          <a:p>
            <a:pPr algn="just" rtl="1">
              <a:buFontTx/>
              <a:buChar char="-"/>
            </a:pPr>
            <a:r>
              <a:rPr lang="ar-DZ" sz="1600" dirty="0" smtClean="0">
                <a:solidFill>
                  <a:schemeClr val="tx1"/>
                </a:solidFill>
              </a:rPr>
              <a:t>02 نقطة على المشاركة أثناء الحصة التطبيقية؛</a:t>
            </a:r>
          </a:p>
          <a:p>
            <a:pPr algn="just" rtl="1">
              <a:buFontTx/>
              <a:buChar char="-"/>
            </a:pPr>
            <a:r>
              <a:rPr lang="ar-DZ" sz="1600" dirty="0" smtClean="0">
                <a:solidFill>
                  <a:schemeClr val="tx1"/>
                </a:solidFill>
              </a:rPr>
              <a:t>03 نقاط على الحضور.</a:t>
            </a:r>
          </a:p>
          <a:p>
            <a:pPr algn="just" rtl="1"/>
            <a:r>
              <a:rPr lang="ar-DZ" sz="1600" dirty="0" smtClean="0">
                <a:solidFill>
                  <a:schemeClr val="tx1"/>
                </a:solidFill>
              </a:rPr>
              <a:t>ويدخل هذا التقييم المستمر في المعدل النهائي للمقياس ويمثل </a:t>
            </a:r>
            <a:r>
              <a:rPr lang="ar-DZ" sz="1800" b="1" dirty="0" smtClean="0">
                <a:solidFill>
                  <a:schemeClr val="accent4">
                    <a:lumMod val="50000"/>
                  </a:schemeClr>
                </a:solidFill>
              </a:rPr>
              <a:t>40</a:t>
            </a:r>
            <a:r>
              <a:rPr lang="fr-FR" sz="1800" b="1" dirty="0" smtClean="0">
                <a:solidFill>
                  <a:schemeClr val="accent4">
                    <a:lumMod val="50000"/>
                  </a:schemeClr>
                </a:solidFill>
              </a:rPr>
              <a:t>%</a:t>
            </a:r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416" y="136186"/>
            <a:ext cx="1606157" cy="151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591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74764" y="1952838"/>
            <a:ext cx="4572000" cy="397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/>
              <a:t>التعرف على أهم المفاهيم المتعلقة بالقانون البنكي</a:t>
            </a:r>
            <a:endParaRPr lang="fr-FR" sz="2000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40" y="2676034"/>
            <a:ext cx="4572000" cy="4050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000" dirty="0" smtClean="0"/>
              <a:t>التعرف على مفهوم التشريع المالي والبنكي</a:t>
            </a:r>
            <a:endParaRPr lang="fr-FR" sz="16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398579"/>
            <a:ext cx="64744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التطرق إلى خصائص القانون البنكي وأهم المصادر التي يستمد منها وجوده</a:t>
            </a:r>
            <a:endParaRPr lang="fr-FR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048" y="4111091"/>
            <a:ext cx="50467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تبيان مصادر وهيئات التشريع المالي والبنكي في الجزائر</a:t>
            </a:r>
            <a:endParaRPr lang="fr-FR" sz="2000" dirty="0"/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الأول: مصادر وهيئات التشريع المالي والبنكي  في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830" y="1055272"/>
            <a:ext cx="7743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1045" y="768484"/>
            <a:ext cx="927887" cy="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الأول: مصادر وهيئات التشريع المالي والبنكي 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060064" y="1474806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05450" y="2793251"/>
            <a:ext cx="3403695" cy="5822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مفهوم القانون البنكي ومصادره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348264" y="1411321"/>
            <a:ext cx="494720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208" y="2886075"/>
            <a:ext cx="3492641" cy="6000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هيئات التشريعات المالية والبنكية في الجزائر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670927" y="1603644"/>
            <a:ext cx="491015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56306" y="4036115"/>
            <a:ext cx="3244469" cy="5644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tx1"/>
                </a:solidFill>
              </a:rPr>
              <a:t>مصادر التشريعات المالية والبنكية في الجزائر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4033" y="324474"/>
            <a:ext cx="129378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ar-DZ" sz="2000" b="1" dirty="0"/>
              <a:t>أ</a:t>
            </a:r>
            <a:r>
              <a:rPr lang="ar-SA" sz="2000" b="1" dirty="0" smtClean="0"/>
              <a:t>هداف </a:t>
            </a:r>
            <a:r>
              <a:rPr lang="ar-DZ" sz="2000" b="1" dirty="0" smtClean="0"/>
              <a:t>التعلم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705904" y="0"/>
            <a:ext cx="0" cy="7148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8842" y="1884744"/>
            <a:ext cx="5624185" cy="42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 smtClean="0"/>
              <a:t>إلقاء نظرة على أهم الإصلاحات البنكية التي جاءت بعد الاستقلال</a:t>
            </a:r>
            <a:endParaRPr lang="fr-FR" sz="1600" b="1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49" y="2821949"/>
            <a:ext cx="588152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التطرق إلى أهم التشريعات البنكية المنظمة للقطاع البنكي في الجزائر</a:t>
            </a:r>
            <a:endParaRPr lang="fr-FR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672" y="3690408"/>
            <a:ext cx="773907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000" dirty="0" smtClean="0"/>
              <a:t>شرح أهم دوافع وأسباب صدور مختلف التشريعات البنكية المنظمة للقطاع البنكي في الجزائر</a:t>
            </a:r>
            <a:endParaRPr lang="fr-FR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1896894" y="300446"/>
            <a:ext cx="5642042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dk1"/>
                </a:solidFill>
              </a:rPr>
              <a:t>المحور الثاني: التشريعات البنكية في الجزائر</a:t>
            </a:r>
            <a:endParaRPr lang="fr-FR" sz="2000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744" y="1006632"/>
            <a:ext cx="7743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عند الانتهاء من مضمون هذا المحور، يجب أن يكون الطالب قد تمكن من بلوغ الأهداف التالية:</a:t>
            </a:r>
            <a:endParaRPr lang="fr-FR" sz="20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7745" y="719847"/>
            <a:ext cx="927887" cy="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7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378" y="26734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DZ" sz="1800" b="1" dirty="0" smtClean="0"/>
              <a:t>محتوى الدرس</a:t>
            </a:r>
            <a:endParaRPr lang="fr-FR" sz="1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25017" y="0"/>
            <a:ext cx="0" cy="764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rganigramme : Processus 12"/>
          <p:cNvSpPr/>
          <p:nvPr/>
        </p:nvSpPr>
        <p:spPr>
          <a:xfrm>
            <a:off x="2023353" y="232353"/>
            <a:ext cx="5223754" cy="39994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800" b="1" dirty="0" smtClean="0">
                <a:solidFill>
                  <a:schemeClr val="dk1"/>
                </a:solidFill>
              </a:rPr>
              <a:t>المحور الثاني: التشريعات البنكية في الجزائر</a:t>
            </a:r>
            <a:endParaRPr lang="fr-FR" sz="1800" b="1" dirty="0">
              <a:solidFill>
                <a:schemeClr val="dk1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6917189" y="1493856"/>
            <a:ext cx="498327" cy="103493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37568" y="2907551"/>
            <a:ext cx="3304902" cy="5214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err="1" smtClean="0">
                <a:solidFill>
                  <a:schemeClr val="tx1"/>
                </a:solidFill>
              </a:rPr>
              <a:t>الإ</a:t>
            </a:r>
            <a:r>
              <a:rPr lang="ar-DZ" sz="1600" b="1" dirty="0" err="1" smtClean="0">
                <a:solidFill>
                  <a:schemeClr val="tx1"/>
                </a:solidFill>
              </a:rPr>
              <a:t>صلاحت</a:t>
            </a:r>
            <a:r>
              <a:rPr lang="ar-DZ" sz="1600" b="1" dirty="0" smtClean="0">
                <a:solidFill>
                  <a:schemeClr val="tx1"/>
                </a:solidFill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</a:rPr>
              <a:t>البنكية التي جاءت بعد الاستقلال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348264" y="1274323"/>
            <a:ext cx="494720" cy="241246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00200" y="3949430"/>
            <a:ext cx="5924550" cy="4669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DZ" sz="1600" b="1" dirty="0" smtClean="0">
                <a:solidFill>
                  <a:schemeClr val="tx1"/>
                </a:solidFill>
              </a:rPr>
              <a:t>التشريعات البنكية على ضوء قانون النقد والقرض 90-10 والتعديلات التي طرأت عليه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523797" y="1527444"/>
            <a:ext cx="491015" cy="1108953"/>
          </a:xfrm>
          <a:prstGeom prst="down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5006" y="2902640"/>
            <a:ext cx="3339719" cy="5117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</a:rPr>
              <a:t>القانون النقدي والمصرفي الجديد رقم  23-09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Adnane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Adnane</Template>
  <TotalTime>658</TotalTime>
  <Words>939</Words>
  <Application>Microsoft Office PowerPoint</Application>
  <PresentationFormat>Affichage à l'écran (16:9)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Barlow Condensed SemiBold</vt:lpstr>
      <vt:lpstr>Times New Roman</vt:lpstr>
      <vt:lpstr>Arvo</vt:lpstr>
      <vt:lpstr>Calibri</vt:lpstr>
      <vt:lpstr>Simplified Arabic</vt:lpstr>
      <vt:lpstr>Agency FB</vt:lpstr>
      <vt:lpstr>Andalus</vt:lpstr>
      <vt:lpstr>Amatic SC</vt:lpstr>
      <vt:lpstr>Adnane</vt:lpstr>
      <vt:lpstr>Diapositive 1</vt:lpstr>
      <vt:lpstr>   جامعة باجي مختار - عنابة – كلية العلوم الاقتصادية والتجارية وعلوم التسيير قسم العلوم المالية   مقياس: التشريعات المالية والبنكية في الجزائر  موجه لطلبة السنة أولى ماستر تخصص: مالية المؤسسة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Office</cp:lastModifiedBy>
  <cp:revision>121</cp:revision>
  <dcterms:modified xsi:type="dcterms:W3CDTF">2025-01-31T20:43:45Z</dcterms:modified>
</cp:coreProperties>
</file>