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0"/>
  </p:notesMasterIdLst>
  <p:sldIdLst>
    <p:sldId id="310" r:id="rId2"/>
    <p:sldId id="311" r:id="rId3"/>
    <p:sldId id="312" r:id="rId4"/>
    <p:sldId id="289" r:id="rId5"/>
    <p:sldId id="290" r:id="rId6"/>
    <p:sldId id="313" r:id="rId7"/>
    <p:sldId id="314" r:id="rId8"/>
    <p:sldId id="315" r:id="rId9"/>
  </p:sldIdLst>
  <p:sldSz cx="9144000" cy="6858000" type="screen4x3"/>
  <p:notesSz cx="6858000" cy="9144000"/>
  <p:defaultText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1" autoAdjust="0"/>
    <p:restoredTop sz="94660"/>
  </p:normalViewPr>
  <p:slideViewPr>
    <p:cSldViewPr>
      <p:cViewPr varScale="1">
        <p:scale>
          <a:sx n="76" d="100"/>
          <a:sy n="76" d="100"/>
        </p:scale>
        <p:origin x="1685"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7788FB-F454-4518-AF5A-F65F57138980}" type="datetimeFigureOut">
              <a:rPr lang="fr-FR" smtClean="0"/>
              <a:pPr/>
              <a:t>07/12/2024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F63FE8-17F1-4384-843E-EB96EF192FBB}"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عنصر نائب لصورة الشريحة 1"/>
          <p:cNvSpPr>
            <a:spLocks noGrp="1" noRot="1" noChangeAspect="1" noTextEdit="1"/>
          </p:cNvSpPr>
          <p:nvPr>
            <p:ph type="sldImg"/>
          </p:nvPr>
        </p:nvSpPr>
        <p:spPr>
          <a:ln/>
        </p:spPr>
      </p:sp>
      <p:sp>
        <p:nvSpPr>
          <p:cNvPr id="91139" name="عنصر نائب للملاحظات 2"/>
          <p:cNvSpPr>
            <a:spLocks noGrp="1"/>
          </p:cNvSpPr>
          <p:nvPr>
            <p:ph type="body" idx="1"/>
          </p:nvPr>
        </p:nvSpPr>
        <p:spPr>
          <a:noFill/>
          <a:ln/>
        </p:spPr>
        <p:txBody>
          <a:bodyPr/>
          <a:lstStyle/>
          <a:p>
            <a:endParaRPr lang="ar-DZ"/>
          </a:p>
        </p:txBody>
      </p:sp>
      <p:sp>
        <p:nvSpPr>
          <p:cNvPr id="91140" name="عنصر نائب لرقم الشريحة 3"/>
          <p:cNvSpPr>
            <a:spLocks noGrp="1"/>
          </p:cNvSpPr>
          <p:nvPr>
            <p:ph type="sldNum" sz="quarter" idx="5"/>
          </p:nvPr>
        </p:nvSpPr>
        <p:spPr>
          <a:noFill/>
        </p:spPr>
        <p:txBody>
          <a:bodyPr/>
          <a:lstStyle/>
          <a:p>
            <a:fld id="{4AAE4C06-2816-4AF9-B866-E834EAAD43FA}" type="slidenum">
              <a:rPr lang="ar-SA" smtClean="0"/>
              <a:pPr/>
              <a:t>3</a:t>
            </a:fld>
            <a:endParaRPr lang="en-US"/>
          </a:p>
        </p:txBody>
      </p:sp>
    </p:spTree>
    <p:extLst>
      <p:ext uri="{BB962C8B-B14F-4D97-AF65-F5344CB8AC3E}">
        <p14:creationId xmlns:p14="http://schemas.microsoft.com/office/powerpoint/2010/main" val="3497073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عنصر نائب لصورة الشريحة 1"/>
          <p:cNvSpPr>
            <a:spLocks noGrp="1" noRot="1" noChangeAspect="1" noTextEdit="1"/>
          </p:cNvSpPr>
          <p:nvPr>
            <p:ph type="sldImg"/>
          </p:nvPr>
        </p:nvSpPr>
        <p:spPr>
          <a:ln/>
        </p:spPr>
      </p:sp>
      <p:sp>
        <p:nvSpPr>
          <p:cNvPr id="91139" name="عنصر نائب للملاحظات 2"/>
          <p:cNvSpPr>
            <a:spLocks noGrp="1"/>
          </p:cNvSpPr>
          <p:nvPr>
            <p:ph type="body" idx="1"/>
          </p:nvPr>
        </p:nvSpPr>
        <p:spPr>
          <a:noFill/>
          <a:ln/>
        </p:spPr>
        <p:txBody>
          <a:bodyPr/>
          <a:lstStyle/>
          <a:p>
            <a:endParaRPr lang="ar-DZ"/>
          </a:p>
        </p:txBody>
      </p:sp>
      <p:sp>
        <p:nvSpPr>
          <p:cNvPr id="91140" name="عنصر نائب لرقم الشريحة 3"/>
          <p:cNvSpPr>
            <a:spLocks noGrp="1"/>
          </p:cNvSpPr>
          <p:nvPr>
            <p:ph type="sldNum" sz="quarter" idx="5"/>
          </p:nvPr>
        </p:nvSpPr>
        <p:spPr>
          <a:noFill/>
        </p:spPr>
        <p:txBody>
          <a:bodyPr/>
          <a:lstStyle/>
          <a:p>
            <a:fld id="{4AAE4C06-2816-4AF9-B866-E834EAAD43FA}" type="slidenum">
              <a:rPr lang="ar-SA" smtClean="0"/>
              <a:pPr/>
              <a:t>4</a:t>
            </a:fld>
            <a:endParaRPr lang="en-US"/>
          </a:p>
        </p:txBody>
      </p:sp>
    </p:spTree>
    <p:extLst>
      <p:ext uri="{BB962C8B-B14F-4D97-AF65-F5344CB8AC3E}">
        <p14:creationId xmlns:p14="http://schemas.microsoft.com/office/powerpoint/2010/main" val="3494063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عنصر نائب لصورة الشريحة 1"/>
          <p:cNvSpPr>
            <a:spLocks noGrp="1" noRot="1" noChangeAspect="1" noTextEdit="1"/>
          </p:cNvSpPr>
          <p:nvPr>
            <p:ph type="sldImg"/>
          </p:nvPr>
        </p:nvSpPr>
        <p:spPr>
          <a:ln/>
        </p:spPr>
      </p:sp>
      <p:sp>
        <p:nvSpPr>
          <p:cNvPr id="91139" name="عنصر نائب للملاحظات 2"/>
          <p:cNvSpPr>
            <a:spLocks noGrp="1"/>
          </p:cNvSpPr>
          <p:nvPr>
            <p:ph type="body" idx="1"/>
          </p:nvPr>
        </p:nvSpPr>
        <p:spPr>
          <a:noFill/>
          <a:ln/>
        </p:spPr>
        <p:txBody>
          <a:bodyPr/>
          <a:lstStyle/>
          <a:p>
            <a:endParaRPr lang="ar-DZ"/>
          </a:p>
        </p:txBody>
      </p:sp>
      <p:sp>
        <p:nvSpPr>
          <p:cNvPr id="91140" name="عنصر نائب لرقم الشريحة 3"/>
          <p:cNvSpPr>
            <a:spLocks noGrp="1"/>
          </p:cNvSpPr>
          <p:nvPr>
            <p:ph type="sldNum" sz="quarter" idx="5"/>
          </p:nvPr>
        </p:nvSpPr>
        <p:spPr>
          <a:noFill/>
        </p:spPr>
        <p:txBody>
          <a:bodyPr/>
          <a:lstStyle/>
          <a:p>
            <a:fld id="{4AAE4C06-2816-4AF9-B866-E834EAAD43FA}" type="slidenum">
              <a:rPr lang="ar-SA" smtClean="0"/>
              <a:pPr/>
              <a:t>5</a:t>
            </a:fld>
            <a:endParaRPr lang="en-US"/>
          </a:p>
        </p:txBody>
      </p:sp>
    </p:spTree>
    <p:extLst>
      <p:ext uri="{BB962C8B-B14F-4D97-AF65-F5344CB8AC3E}">
        <p14:creationId xmlns:p14="http://schemas.microsoft.com/office/powerpoint/2010/main" val="2661931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عنصر نائب لصورة الشريحة 1"/>
          <p:cNvSpPr>
            <a:spLocks noGrp="1" noRot="1" noChangeAspect="1" noTextEdit="1"/>
          </p:cNvSpPr>
          <p:nvPr>
            <p:ph type="sldImg"/>
          </p:nvPr>
        </p:nvSpPr>
        <p:spPr>
          <a:ln/>
        </p:spPr>
      </p:sp>
      <p:sp>
        <p:nvSpPr>
          <p:cNvPr id="91139" name="عنصر نائب للملاحظات 2"/>
          <p:cNvSpPr>
            <a:spLocks noGrp="1"/>
          </p:cNvSpPr>
          <p:nvPr>
            <p:ph type="body" idx="1"/>
          </p:nvPr>
        </p:nvSpPr>
        <p:spPr>
          <a:noFill/>
          <a:ln/>
        </p:spPr>
        <p:txBody>
          <a:bodyPr/>
          <a:lstStyle/>
          <a:p>
            <a:endParaRPr lang="ar-DZ"/>
          </a:p>
        </p:txBody>
      </p:sp>
      <p:sp>
        <p:nvSpPr>
          <p:cNvPr id="91140" name="عنصر نائب لرقم الشريحة 3"/>
          <p:cNvSpPr>
            <a:spLocks noGrp="1"/>
          </p:cNvSpPr>
          <p:nvPr>
            <p:ph type="sldNum" sz="quarter" idx="5"/>
          </p:nvPr>
        </p:nvSpPr>
        <p:spPr>
          <a:noFill/>
        </p:spPr>
        <p:txBody>
          <a:bodyPr/>
          <a:lstStyle/>
          <a:p>
            <a:fld id="{4AAE4C06-2816-4AF9-B866-E834EAAD43FA}" type="slidenum">
              <a:rPr lang="ar-SA" smtClean="0"/>
              <a:pPr/>
              <a:t>6</a:t>
            </a:fld>
            <a:endParaRPr lang="en-US"/>
          </a:p>
        </p:txBody>
      </p:sp>
    </p:spTree>
    <p:extLst>
      <p:ext uri="{BB962C8B-B14F-4D97-AF65-F5344CB8AC3E}">
        <p14:creationId xmlns:p14="http://schemas.microsoft.com/office/powerpoint/2010/main" val="1078493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عنصر نائب لصورة الشريحة 1"/>
          <p:cNvSpPr>
            <a:spLocks noGrp="1" noRot="1" noChangeAspect="1" noTextEdit="1"/>
          </p:cNvSpPr>
          <p:nvPr>
            <p:ph type="sldImg"/>
          </p:nvPr>
        </p:nvSpPr>
        <p:spPr>
          <a:ln/>
        </p:spPr>
      </p:sp>
      <p:sp>
        <p:nvSpPr>
          <p:cNvPr id="91139" name="عنصر نائب للملاحظات 2"/>
          <p:cNvSpPr>
            <a:spLocks noGrp="1"/>
          </p:cNvSpPr>
          <p:nvPr>
            <p:ph type="body" idx="1"/>
          </p:nvPr>
        </p:nvSpPr>
        <p:spPr>
          <a:noFill/>
          <a:ln/>
        </p:spPr>
        <p:txBody>
          <a:bodyPr/>
          <a:lstStyle/>
          <a:p>
            <a:endParaRPr lang="ar-DZ"/>
          </a:p>
        </p:txBody>
      </p:sp>
      <p:sp>
        <p:nvSpPr>
          <p:cNvPr id="91140" name="عنصر نائب لرقم الشريحة 3"/>
          <p:cNvSpPr>
            <a:spLocks noGrp="1"/>
          </p:cNvSpPr>
          <p:nvPr>
            <p:ph type="sldNum" sz="quarter" idx="5"/>
          </p:nvPr>
        </p:nvSpPr>
        <p:spPr>
          <a:noFill/>
        </p:spPr>
        <p:txBody>
          <a:bodyPr/>
          <a:lstStyle/>
          <a:p>
            <a:fld id="{4AAE4C06-2816-4AF9-B866-E834EAAD43FA}" type="slidenum">
              <a:rPr lang="ar-SA" smtClean="0"/>
              <a:pPr/>
              <a:t>7</a:t>
            </a:fld>
            <a:endParaRPr lang="en-US"/>
          </a:p>
        </p:txBody>
      </p:sp>
    </p:spTree>
    <p:extLst>
      <p:ext uri="{BB962C8B-B14F-4D97-AF65-F5344CB8AC3E}">
        <p14:creationId xmlns:p14="http://schemas.microsoft.com/office/powerpoint/2010/main" val="2532753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ADEDB5-BCEE-47A2-89E3-A569F34108DF}"/>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endParaRPr lang="fr-DZ"/>
          </a:p>
        </p:txBody>
      </p:sp>
      <p:sp>
        <p:nvSpPr>
          <p:cNvPr id="3" name="Sous-titre 2">
            <a:extLst>
              <a:ext uri="{FF2B5EF4-FFF2-40B4-BE49-F238E27FC236}">
                <a16:creationId xmlns:a16="http://schemas.microsoft.com/office/drawing/2014/main" id="{4A58097E-733C-4D6B-A7F4-5FAFBAEB185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fr-DZ"/>
          </a:p>
        </p:txBody>
      </p:sp>
      <p:sp>
        <p:nvSpPr>
          <p:cNvPr id="4" name="Espace réservé de la date 3">
            <a:extLst>
              <a:ext uri="{FF2B5EF4-FFF2-40B4-BE49-F238E27FC236}">
                <a16:creationId xmlns:a16="http://schemas.microsoft.com/office/drawing/2014/main" id="{8AAD8867-F640-4433-A60E-1C7B1BED8AFC}"/>
              </a:ext>
            </a:extLst>
          </p:cNvPr>
          <p:cNvSpPr>
            <a:spLocks noGrp="1"/>
          </p:cNvSpPr>
          <p:nvPr>
            <p:ph type="dt" sz="half" idx="10"/>
          </p:nvPr>
        </p:nvSpPr>
        <p:spPr/>
        <p:txBody>
          <a:bodyPr/>
          <a:lstStyle/>
          <a:p>
            <a:fld id="{264EE281-99B9-4213-976D-D2B94CAE6D5B}" type="datetimeFigureOut">
              <a:rPr lang="fr-FR" smtClean="0"/>
              <a:pPr/>
              <a:t>07/12/2024</a:t>
            </a:fld>
            <a:endParaRPr lang="fr-FR"/>
          </a:p>
        </p:txBody>
      </p:sp>
      <p:sp>
        <p:nvSpPr>
          <p:cNvPr id="5" name="Espace réservé du pied de page 4">
            <a:extLst>
              <a:ext uri="{FF2B5EF4-FFF2-40B4-BE49-F238E27FC236}">
                <a16:creationId xmlns:a16="http://schemas.microsoft.com/office/drawing/2014/main" id="{E77E2F59-FC8B-458E-A3A2-A492B0A8A85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2DF0D9A-8214-462F-8150-7889E6782156}"/>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85930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6B1991-D894-48C3-B9D0-1A71767032E0}"/>
              </a:ext>
            </a:extLst>
          </p:cNvPr>
          <p:cNvSpPr>
            <a:spLocks noGrp="1"/>
          </p:cNvSpPr>
          <p:nvPr>
            <p:ph type="title"/>
          </p:nvPr>
        </p:nvSpPr>
        <p:spPr/>
        <p:txBody>
          <a:bodyPr/>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DB3A6547-FCF0-4650-8CF7-AED79B8913D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566B2388-8F51-4B55-AEED-7AD6DF84FFD5}"/>
              </a:ext>
            </a:extLst>
          </p:cNvPr>
          <p:cNvSpPr>
            <a:spLocks noGrp="1"/>
          </p:cNvSpPr>
          <p:nvPr>
            <p:ph type="dt" sz="half" idx="10"/>
          </p:nvPr>
        </p:nvSpPr>
        <p:spPr/>
        <p:txBody>
          <a:bodyPr/>
          <a:lstStyle/>
          <a:p>
            <a:fld id="{264EE281-99B9-4213-976D-D2B94CAE6D5B}" type="datetimeFigureOut">
              <a:rPr lang="fr-FR" smtClean="0"/>
              <a:pPr/>
              <a:t>07/12/2024</a:t>
            </a:fld>
            <a:endParaRPr lang="fr-FR"/>
          </a:p>
        </p:txBody>
      </p:sp>
      <p:sp>
        <p:nvSpPr>
          <p:cNvPr id="5" name="Espace réservé du pied de page 4">
            <a:extLst>
              <a:ext uri="{FF2B5EF4-FFF2-40B4-BE49-F238E27FC236}">
                <a16:creationId xmlns:a16="http://schemas.microsoft.com/office/drawing/2014/main" id="{F768A8F6-1526-4F23-BEB9-0947F8A211F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4D07E9D-B814-400C-AB7C-DE7240E5C2B4}"/>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3493067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55C380D-EC75-440F-9F1A-C7636E6ED53A}"/>
              </a:ext>
            </a:extLst>
          </p:cNvPr>
          <p:cNvSpPr>
            <a:spLocks noGrp="1"/>
          </p:cNvSpPr>
          <p:nvPr>
            <p:ph type="title" orient="vert"/>
          </p:nvPr>
        </p:nvSpPr>
        <p:spPr>
          <a:xfrm>
            <a:off x="6543675" y="365125"/>
            <a:ext cx="1971675" cy="5811838"/>
          </a:xfrm>
        </p:spPr>
        <p:txBody>
          <a:bodyPr vert="eaVert"/>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065A4EA6-52BF-4840-AED5-DEC7AE10D930}"/>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EF2C92FC-4ADE-4793-A9BD-BE4165AB89D7}"/>
              </a:ext>
            </a:extLst>
          </p:cNvPr>
          <p:cNvSpPr>
            <a:spLocks noGrp="1"/>
          </p:cNvSpPr>
          <p:nvPr>
            <p:ph type="dt" sz="half" idx="10"/>
          </p:nvPr>
        </p:nvSpPr>
        <p:spPr/>
        <p:txBody>
          <a:bodyPr/>
          <a:lstStyle/>
          <a:p>
            <a:fld id="{264EE281-99B9-4213-976D-D2B94CAE6D5B}" type="datetimeFigureOut">
              <a:rPr lang="fr-FR" smtClean="0"/>
              <a:pPr/>
              <a:t>07/12/2024</a:t>
            </a:fld>
            <a:endParaRPr lang="fr-FR"/>
          </a:p>
        </p:txBody>
      </p:sp>
      <p:sp>
        <p:nvSpPr>
          <p:cNvPr id="5" name="Espace réservé du pied de page 4">
            <a:extLst>
              <a:ext uri="{FF2B5EF4-FFF2-40B4-BE49-F238E27FC236}">
                <a16:creationId xmlns:a16="http://schemas.microsoft.com/office/drawing/2014/main" id="{1F83CC69-A7FF-4E59-8A78-8F208496E8F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A540100-A372-4D2F-8F0B-2473D316C616}"/>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1755100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613116-9187-4E87-93B1-9F5CFCF4E4DB}"/>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B5178E46-0DD7-41CE-8C93-5B00F54886D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ED323A69-A878-4142-B169-52F932B8ACC6}"/>
              </a:ext>
            </a:extLst>
          </p:cNvPr>
          <p:cNvSpPr>
            <a:spLocks noGrp="1"/>
          </p:cNvSpPr>
          <p:nvPr>
            <p:ph type="dt" sz="half" idx="10"/>
          </p:nvPr>
        </p:nvSpPr>
        <p:spPr/>
        <p:txBody>
          <a:bodyPr/>
          <a:lstStyle/>
          <a:p>
            <a:fld id="{264EE281-99B9-4213-976D-D2B94CAE6D5B}" type="datetimeFigureOut">
              <a:rPr lang="fr-FR" smtClean="0"/>
              <a:pPr/>
              <a:t>07/12/2024</a:t>
            </a:fld>
            <a:endParaRPr lang="fr-FR"/>
          </a:p>
        </p:txBody>
      </p:sp>
      <p:sp>
        <p:nvSpPr>
          <p:cNvPr id="5" name="Espace réservé du pied de page 4">
            <a:extLst>
              <a:ext uri="{FF2B5EF4-FFF2-40B4-BE49-F238E27FC236}">
                <a16:creationId xmlns:a16="http://schemas.microsoft.com/office/drawing/2014/main" id="{FC70168C-98CF-4768-AE45-6F65BD7BD3D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1164236-C4C3-4EC9-B761-EB83D8D6EC09}"/>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1609219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734A02-73DD-47C2-AA2C-3C7477019588}"/>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endParaRPr lang="fr-DZ"/>
          </a:p>
        </p:txBody>
      </p:sp>
      <p:sp>
        <p:nvSpPr>
          <p:cNvPr id="3" name="Espace réservé du texte 2">
            <a:extLst>
              <a:ext uri="{FF2B5EF4-FFF2-40B4-BE49-F238E27FC236}">
                <a16:creationId xmlns:a16="http://schemas.microsoft.com/office/drawing/2014/main" id="{72C70EEC-0303-4B0D-840F-A48511C66A41}"/>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326A50D0-25A3-48DD-9773-DD2716F33543}"/>
              </a:ext>
            </a:extLst>
          </p:cNvPr>
          <p:cNvSpPr>
            <a:spLocks noGrp="1"/>
          </p:cNvSpPr>
          <p:nvPr>
            <p:ph type="dt" sz="half" idx="10"/>
          </p:nvPr>
        </p:nvSpPr>
        <p:spPr/>
        <p:txBody>
          <a:bodyPr/>
          <a:lstStyle/>
          <a:p>
            <a:fld id="{264EE281-99B9-4213-976D-D2B94CAE6D5B}" type="datetimeFigureOut">
              <a:rPr lang="fr-FR" smtClean="0"/>
              <a:pPr/>
              <a:t>07/12/2024</a:t>
            </a:fld>
            <a:endParaRPr lang="fr-FR"/>
          </a:p>
        </p:txBody>
      </p:sp>
      <p:sp>
        <p:nvSpPr>
          <p:cNvPr id="5" name="Espace réservé du pied de page 4">
            <a:extLst>
              <a:ext uri="{FF2B5EF4-FFF2-40B4-BE49-F238E27FC236}">
                <a16:creationId xmlns:a16="http://schemas.microsoft.com/office/drawing/2014/main" id="{DBE0EBD6-3CC1-4483-A7DC-90BBCE958C4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B580E62-DC2C-4A03-AAE1-C5F4DDB619BC}"/>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3788027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99A10D-1164-4573-8738-22DCA1EE086C}"/>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C8A9790D-0847-4DC3-9C55-5EA1D76DE8C2}"/>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contenu 3">
            <a:extLst>
              <a:ext uri="{FF2B5EF4-FFF2-40B4-BE49-F238E27FC236}">
                <a16:creationId xmlns:a16="http://schemas.microsoft.com/office/drawing/2014/main" id="{3E20BFD9-6926-49CA-BEC7-7049D93E1579}"/>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e la date 4">
            <a:extLst>
              <a:ext uri="{FF2B5EF4-FFF2-40B4-BE49-F238E27FC236}">
                <a16:creationId xmlns:a16="http://schemas.microsoft.com/office/drawing/2014/main" id="{D334389D-F9A1-4E65-9629-F62C4079293B}"/>
              </a:ext>
            </a:extLst>
          </p:cNvPr>
          <p:cNvSpPr>
            <a:spLocks noGrp="1"/>
          </p:cNvSpPr>
          <p:nvPr>
            <p:ph type="dt" sz="half" idx="10"/>
          </p:nvPr>
        </p:nvSpPr>
        <p:spPr/>
        <p:txBody>
          <a:bodyPr/>
          <a:lstStyle/>
          <a:p>
            <a:fld id="{264EE281-99B9-4213-976D-D2B94CAE6D5B}" type="datetimeFigureOut">
              <a:rPr lang="fr-FR" smtClean="0"/>
              <a:pPr/>
              <a:t>07/12/2024</a:t>
            </a:fld>
            <a:endParaRPr lang="fr-FR"/>
          </a:p>
        </p:txBody>
      </p:sp>
      <p:sp>
        <p:nvSpPr>
          <p:cNvPr id="6" name="Espace réservé du pied de page 5">
            <a:extLst>
              <a:ext uri="{FF2B5EF4-FFF2-40B4-BE49-F238E27FC236}">
                <a16:creationId xmlns:a16="http://schemas.microsoft.com/office/drawing/2014/main" id="{089F409C-2122-4796-A239-A4CDEDC0840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558ADE4-075B-4B8B-AB3C-8DAC57AA613F}"/>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283485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E05162-DED0-4EE6-80C9-C8C8C4C71993}"/>
              </a:ext>
            </a:extLst>
          </p:cNvPr>
          <p:cNvSpPr>
            <a:spLocks noGrp="1"/>
          </p:cNvSpPr>
          <p:nvPr>
            <p:ph type="title"/>
          </p:nvPr>
        </p:nvSpPr>
        <p:spPr>
          <a:xfrm>
            <a:off x="629841" y="365126"/>
            <a:ext cx="7886700" cy="1325563"/>
          </a:xfrm>
        </p:spPr>
        <p:txBody>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BA80842D-D218-43B8-A5D8-A0DF1BC3579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3BDE2EA9-F44A-431C-9104-FE0125F68CC0}"/>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u texte 4">
            <a:extLst>
              <a:ext uri="{FF2B5EF4-FFF2-40B4-BE49-F238E27FC236}">
                <a16:creationId xmlns:a16="http://schemas.microsoft.com/office/drawing/2014/main" id="{32593851-7A92-45E3-A8EC-875A433BD00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F2D06FAB-5BBF-4959-BF89-6C238B0682D8}"/>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7" name="Espace réservé de la date 6">
            <a:extLst>
              <a:ext uri="{FF2B5EF4-FFF2-40B4-BE49-F238E27FC236}">
                <a16:creationId xmlns:a16="http://schemas.microsoft.com/office/drawing/2014/main" id="{6557D53D-FD66-4A38-BAED-A46B01AC7034}"/>
              </a:ext>
            </a:extLst>
          </p:cNvPr>
          <p:cNvSpPr>
            <a:spLocks noGrp="1"/>
          </p:cNvSpPr>
          <p:nvPr>
            <p:ph type="dt" sz="half" idx="10"/>
          </p:nvPr>
        </p:nvSpPr>
        <p:spPr/>
        <p:txBody>
          <a:bodyPr/>
          <a:lstStyle/>
          <a:p>
            <a:fld id="{264EE281-99B9-4213-976D-D2B94CAE6D5B}" type="datetimeFigureOut">
              <a:rPr lang="fr-FR" smtClean="0"/>
              <a:pPr/>
              <a:t>07/12/2024</a:t>
            </a:fld>
            <a:endParaRPr lang="fr-FR"/>
          </a:p>
        </p:txBody>
      </p:sp>
      <p:sp>
        <p:nvSpPr>
          <p:cNvPr id="8" name="Espace réservé du pied de page 7">
            <a:extLst>
              <a:ext uri="{FF2B5EF4-FFF2-40B4-BE49-F238E27FC236}">
                <a16:creationId xmlns:a16="http://schemas.microsoft.com/office/drawing/2014/main" id="{F274A11D-58CC-4F06-8693-38DFD55858AD}"/>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8F41CAF-DD79-4B1C-84F3-D247D5E48150}"/>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3947509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07657E-D05D-4E43-8FAA-272E91CBDA01}"/>
              </a:ext>
            </a:extLst>
          </p:cNvPr>
          <p:cNvSpPr>
            <a:spLocks noGrp="1"/>
          </p:cNvSpPr>
          <p:nvPr>
            <p:ph type="title"/>
          </p:nvPr>
        </p:nvSpPr>
        <p:spPr/>
        <p:txBody>
          <a:bodyPr/>
          <a:lstStyle/>
          <a:p>
            <a:r>
              <a:rPr lang="fr-FR"/>
              <a:t>Modifiez le style du titre</a:t>
            </a:r>
            <a:endParaRPr lang="fr-DZ"/>
          </a:p>
        </p:txBody>
      </p:sp>
      <p:sp>
        <p:nvSpPr>
          <p:cNvPr id="3" name="Espace réservé de la date 2">
            <a:extLst>
              <a:ext uri="{FF2B5EF4-FFF2-40B4-BE49-F238E27FC236}">
                <a16:creationId xmlns:a16="http://schemas.microsoft.com/office/drawing/2014/main" id="{7D3FAC27-DE9F-4DCC-9AD9-0E9844FC6633}"/>
              </a:ext>
            </a:extLst>
          </p:cNvPr>
          <p:cNvSpPr>
            <a:spLocks noGrp="1"/>
          </p:cNvSpPr>
          <p:nvPr>
            <p:ph type="dt" sz="half" idx="10"/>
          </p:nvPr>
        </p:nvSpPr>
        <p:spPr/>
        <p:txBody>
          <a:bodyPr/>
          <a:lstStyle/>
          <a:p>
            <a:fld id="{264EE281-99B9-4213-976D-D2B94CAE6D5B}" type="datetimeFigureOut">
              <a:rPr lang="fr-FR" smtClean="0"/>
              <a:pPr/>
              <a:t>07/12/2024</a:t>
            </a:fld>
            <a:endParaRPr lang="fr-FR"/>
          </a:p>
        </p:txBody>
      </p:sp>
      <p:sp>
        <p:nvSpPr>
          <p:cNvPr id="4" name="Espace réservé du pied de page 3">
            <a:extLst>
              <a:ext uri="{FF2B5EF4-FFF2-40B4-BE49-F238E27FC236}">
                <a16:creationId xmlns:a16="http://schemas.microsoft.com/office/drawing/2014/main" id="{CB7F7FD2-A8A3-4F3E-B3D4-3B9E5CA539B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1D8FB1B6-0ACA-4931-B243-D6E54345395E}"/>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3476240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ABA18CF-10AA-4537-8815-34A18E9C6EF0}"/>
              </a:ext>
            </a:extLst>
          </p:cNvPr>
          <p:cNvSpPr>
            <a:spLocks noGrp="1"/>
          </p:cNvSpPr>
          <p:nvPr>
            <p:ph type="dt" sz="half" idx="10"/>
          </p:nvPr>
        </p:nvSpPr>
        <p:spPr/>
        <p:txBody>
          <a:bodyPr/>
          <a:lstStyle/>
          <a:p>
            <a:fld id="{264EE281-99B9-4213-976D-D2B94CAE6D5B}" type="datetimeFigureOut">
              <a:rPr lang="fr-FR" smtClean="0"/>
              <a:pPr/>
              <a:t>07/12/2024</a:t>
            </a:fld>
            <a:endParaRPr lang="fr-FR"/>
          </a:p>
        </p:txBody>
      </p:sp>
      <p:sp>
        <p:nvSpPr>
          <p:cNvPr id="3" name="Espace réservé du pied de page 2">
            <a:extLst>
              <a:ext uri="{FF2B5EF4-FFF2-40B4-BE49-F238E27FC236}">
                <a16:creationId xmlns:a16="http://schemas.microsoft.com/office/drawing/2014/main" id="{713585C4-BEFA-4F34-B08C-3BBCBD2224E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B252C1E8-862B-4726-AC5C-9BAE7A4AEE71}"/>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4244813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5330FC-75ED-461B-AC0C-41C60B48A037}"/>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endParaRPr lang="fr-DZ"/>
          </a:p>
        </p:txBody>
      </p:sp>
      <p:sp>
        <p:nvSpPr>
          <p:cNvPr id="3" name="Espace réservé du contenu 2">
            <a:extLst>
              <a:ext uri="{FF2B5EF4-FFF2-40B4-BE49-F238E27FC236}">
                <a16:creationId xmlns:a16="http://schemas.microsoft.com/office/drawing/2014/main" id="{D6166845-9F3A-4C21-83E3-983D8A5FE268}"/>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texte 3">
            <a:extLst>
              <a:ext uri="{FF2B5EF4-FFF2-40B4-BE49-F238E27FC236}">
                <a16:creationId xmlns:a16="http://schemas.microsoft.com/office/drawing/2014/main" id="{8873F5C6-27BB-4A65-B06B-137F258C731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11ECDCB-A194-4E0E-8165-9E1D9C198522}"/>
              </a:ext>
            </a:extLst>
          </p:cNvPr>
          <p:cNvSpPr>
            <a:spLocks noGrp="1"/>
          </p:cNvSpPr>
          <p:nvPr>
            <p:ph type="dt" sz="half" idx="10"/>
          </p:nvPr>
        </p:nvSpPr>
        <p:spPr/>
        <p:txBody>
          <a:bodyPr/>
          <a:lstStyle/>
          <a:p>
            <a:fld id="{264EE281-99B9-4213-976D-D2B94CAE6D5B}" type="datetimeFigureOut">
              <a:rPr lang="fr-FR" smtClean="0"/>
              <a:pPr/>
              <a:t>07/12/2024</a:t>
            </a:fld>
            <a:endParaRPr lang="fr-FR"/>
          </a:p>
        </p:txBody>
      </p:sp>
      <p:sp>
        <p:nvSpPr>
          <p:cNvPr id="6" name="Espace réservé du pied de page 5">
            <a:extLst>
              <a:ext uri="{FF2B5EF4-FFF2-40B4-BE49-F238E27FC236}">
                <a16:creationId xmlns:a16="http://schemas.microsoft.com/office/drawing/2014/main" id="{8076FD0A-D634-4621-AEEB-16D5FC5EA17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7088070-50DC-4253-ABDE-E6AFBDEF9376}"/>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4157916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57BDE6-0B59-4BE0-960C-4B54B7026C04}"/>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endParaRPr lang="fr-DZ"/>
          </a:p>
        </p:txBody>
      </p:sp>
      <p:sp>
        <p:nvSpPr>
          <p:cNvPr id="3" name="Espace réservé pour une image  2">
            <a:extLst>
              <a:ext uri="{FF2B5EF4-FFF2-40B4-BE49-F238E27FC236}">
                <a16:creationId xmlns:a16="http://schemas.microsoft.com/office/drawing/2014/main" id="{FBFCCFB3-7027-4ABD-A6BE-F670909D110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DZ"/>
          </a:p>
        </p:txBody>
      </p:sp>
      <p:sp>
        <p:nvSpPr>
          <p:cNvPr id="4" name="Espace réservé du texte 3">
            <a:extLst>
              <a:ext uri="{FF2B5EF4-FFF2-40B4-BE49-F238E27FC236}">
                <a16:creationId xmlns:a16="http://schemas.microsoft.com/office/drawing/2014/main" id="{C1AA56E4-B09A-4070-987F-840275ADFA4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886218E-739E-4233-950B-987F8774E062}"/>
              </a:ext>
            </a:extLst>
          </p:cNvPr>
          <p:cNvSpPr>
            <a:spLocks noGrp="1"/>
          </p:cNvSpPr>
          <p:nvPr>
            <p:ph type="dt" sz="half" idx="10"/>
          </p:nvPr>
        </p:nvSpPr>
        <p:spPr/>
        <p:txBody>
          <a:bodyPr/>
          <a:lstStyle/>
          <a:p>
            <a:fld id="{264EE281-99B9-4213-976D-D2B94CAE6D5B}" type="datetimeFigureOut">
              <a:rPr lang="fr-FR" smtClean="0"/>
              <a:pPr/>
              <a:t>07/12/2024</a:t>
            </a:fld>
            <a:endParaRPr lang="fr-FR"/>
          </a:p>
        </p:txBody>
      </p:sp>
      <p:sp>
        <p:nvSpPr>
          <p:cNvPr id="6" name="Espace réservé du pied de page 5">
            <a:extLst>
              <a:ext uri="{FF2B5EF4-FFF2-40B4-BE49-F238E27FC236}">
                <a16:creationId xmlns:a16="http://schemas.microsoft.com/office/drawing/2014/main" id="{97218329-D64D-4B0E-88CD-95E47488C07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AD1E5EA-756E-4A73-8A47-851A4E5161FA}"/>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3605474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3936BF9-226B-493A-9301-3D0D25355104}"/>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8D198C63-65FC-479E-A530-95F2107D02CA}"/>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E2EA2754-C84C-4042-96E0-85804FA69791}"/>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64EE281-99B9-4213-976D-D2B94CAE6D5B}" type="datetimeFigureOut">
              <a:rPr lang="fr-FR" smtClean="0"/>
              <a:pPr/>
              <a:t>07/12/2024</a:t>
            </a:fld>
            <a:endParaRPr lang="fr-FR"/>
          </a:p>
        </p:txBody>
      </p:sp>
      <p:sp>
        <p:nvSpPr>
          <p:cNvPr id="5" name="Espace réservé du pied de page 4">
            <a:extLst>
              <a:ext uri="{FF2B5EF4-FFF2-40B4-BE49-F238E27FC236}">
                <a16:creationId xmlns:a16="http://schemas.microsoft.com/office/drawing/2014/main" id="{38807545-D9A1-406A-A9B7-867CC2BAE895}"/>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3C567492-E582-4CF4-9934-C92A5C06167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7CC25A0-48E9-4294-A286-CEF2A2FA8AC1}" type="slidenum">
              <a:rPr lang="fr-FR" smtClean="0"/>
              <a:pPr/>
              <a:t>‹N°›</a:t>
            </a:fld>
            <a:endParaRPr lang="fr-FR"/>
          </a:p>
        </p:txBody>
      </p:sp>
    </p:spTree>
    <p:extLst>
      <p:ext uri="{BB962C8B-B14F-4D97-AF65-F5344CB8AC3E}">
        <p14:creationId xmlns:p14="http://schemas.microsoft.com/office/powerpoint/2010/main" val="248106991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D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wikiwand.com/ar/%D8%B3%D9%88%D9%82"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fastercapital.com/arabpreneur/%D8%A7%D9%84%D8%A7%D8%AE%D8%AA%D9%8A%D8%A7%D8%B1%D8%A7%D8%AA-%D8%A7%D9%84%D9%85%D8%AB%D9%84%D9%89--%D8%A7%D9%84%D8%A7%D8%B3%D8%AA%D9%82%D8%B1%D8%A7%D8%A1-%D8%A7%D9%84%D8%B9%D9%83%D8%B3%D9%8A-%D9%81%D9%8A-%D8%A7%D9%84%D8%A3%D9%84%D8%B9%D8%A7%D8%A8-%D8%B0%D8%A7%D8%AA-%D8%A7%D9%84%D9%85%D8%B9%D9%84%D9%88%D9%85%D8%A7%D8%AA-%D8%A7%D9%84%D9%85%D8%AB%D8%A7%D9%84%D9%8A%D8%A9.html"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hyperlink" Target="https://fastercapital.com/arabpreneur/%D8%A7%D9%84%D8%AD%D8%AF-%D8%A7%D9%84%D8%A3%D8%AF%D9%86%D9%89-%D9%88%D8%A7%D9%84%D8%AD%D8%AF-%D8%A7%D9%84%D8%A3%D9%82%D8%B5%D9%89--%D9%85%D9%86-%D8%A7%D9%84%D8%AD%D8%AF-%D8%A7%D9%84%D8%A3%D8%AF%D9%86%D9%89-%D8%A5%D9%84%D9%89-%D8%A7%D9%84%D8%AD%D8%AF-%D8%A7%D9%84%D8%A3%D9%82%D8%B5%D9%89--%D8%AA%D9%88%D8%B3%D9%8A%D8%B9-%D8%A7%D9%84%D8%AD%D8%AF%D9%88%D8%AF-%D9%81%D9%8A-%D9%85%D8%AE%D8%B7%D8%B7%D8%A7%D8%AA-Excel-Box.html" TargetMode="External"/><Relationship Id="rId4" Type="http://schemas.openxmlformats.org/officeDocument/2006/relationships/hyperlink" Target="https://fastercapital.com/arabpreneur/%D8%A7%D9%84%D9%85%D8%AF%D9%89--%D9%85%D9%86-%D8%A7%D9%84%D8%AD%D8%AF-%D8%A7%D9%84%D8%A3%D8%AF%D9%86%D9%89-%D8%A5%D9%84%D9%89-%D8%A7%D9%84%D8%AD%D8%AF-%D8%A7%D9%84%D8%A3%D9%82%D8%B5%D9%89--%D8%A7%D8%AA%D8%B5%D8%A7%D9%84-%D8%A7%D9%84%D9%86%D8%B7%D8%A7%D9%82-%D9%88%D8%A7%D9%84%D8%A7%D9%86%D8%AD%D8%B1%D8%A7%D9%81-%D8%A7%D9%84%D9%85%D8%B9%D9%8A%D8%A7%D8%B1%D9%8A.htm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fastercapital.com/arabpreneur/%D9%86%D8%B3%D8%A8%D8%A9-%D8%B4%D8%A7%D8%B1%D8%A8--%D9%85%D9%88%D8%A7%D8%B2%D9%86%D8%A9-%D8%A7%D9%84%D9%85%D8%AE%D8%A7%D8%B7%D8%B1-%D9%88%D8%A7%D9%84%D8%B9%D8%A7%D8%A6%D8%AF--%D8%AF%D9%88%D8%B1-%D9%86%D8%B3%D8%A8%D8%A9-%D8%B4%D8%A7%D8%B1%D8%A8-%D9%81%D9%8A-%D8%AA%D9%82%D9%84%D9%8A%D9%84-%D8%A7%D9%84%D8%AD%D8%AF-%D8%A7%D9%84%D8%A3%D9%82%D8%B5%D9%89-%D9%84%D9%84%D8%B3%D8%AD%D8%A8.html" TargetMode="External"/><Relationship Id="rId2" Type="http://schemas.openxmlformats.org/officeDocument/2006/relationships/hyperlink" Target="https://fastercapital.com/arabpreneur/%D8%AA%D9%88%D9%82%D8%B9%D8%A7%D8%AA-%D8%A7%D9%84%D9%85%D8%A8%D9%8A%D8%B9%D8%A7%D8%AA-%D8%A7%D9%84%D8%B0%D9%83%D8%A7%D8%A1-%D8%A7%D9%84%D8%A7%D8%B5%D8%B7%D9%86%D8%A7%D8%B9%D9%8A--%D8%A7%D9%84%D8%AA%D9%86%D8%A8%D8%A4-%D8%A8%D8%A7%D9%84%D9%85%D8%B3%D8%AA%D9%82%D8%A8%D9%84--%D8%A3%D8%AF%D9%88%D8%A7%D8%AA-%D8%A7%D9%84%D8%B0%D9%83%D8%A7%D8%A1-%D8%A7%D9%84%D8%A7%D8%B5%D8%B7%D9%86%D8%A7%D8%B9%D9%8A-%D9%84%D8%A7%D8%AA%D8%AE%D8%A7%D8%B0-%D8%A7%D9%84%D9%82%D8%B1%D8%A7%D8%B1%D8%A7%D8%AA-%D8%A7%D9%84%D8%B1%D9%8A%D8%A7%D8%AF%D9%8A%D8%A9.html" TargetMode="External"/><Relationship Id="rId1" Type="http://schemas.openxmlformats.org/officeDocument/2006/relationships/slideLayout" Target="../slideLayouts/slideLayout7.xml"/><Relationship Id="rId5" Type="http://schemas.openxmlformats.org/officeDocument/2006/relationships/hyperlink" Target="https://fastercapital.com/arabpreneur/%D8%A7%D8%AA%D8%AE%D8%A7%D8%B0-%D8%A7%D9%84%D9%82%D8%B1%D8%A7%D8%B1-%D9%85%D9%86-%D8%A7%D9%84%D9%82%D8%A7%D8%B9%D8%AF%D8%A9-%D8%A5%D9%84%D9%89-%D8%A7%D9%84%D9%82%D9%85%D8%A9--%D8%AA%D9%85%D9%83%D9%8A%D9%86-%D8%A7%D9%84%D9%81%D8%B1%D9%82--%D8%AF%D9%84%D9%8A%D9%84-%D9%84%D8%A7%D8%AA%D8%AE%D8%A7%D8%B0-%D8%A7%D9%84%D9%82%D8%B1%D8%A7%D8%B1-%D9%85%D9%86-%D8%A7%D9%84%D9%82%D8%A7%D8%B9%D8%AF%D8%A9-%D8%A5%D9%84%D9%89-%D8%A7%D9%84%D9%82%D9%85%D8%A9.html" TargetMode="External"/><Relationship Id="rId4" Type="http://schemas.openxmlformats.org/officeDocument/2006/relationships/hyperlink" Target="https://fastercapital.com/arabpreneur/%D8%AA%D9%81%D8%A7%D9%88%D8%B6-%D9%85%D8%AB%D9%84-%D8%A7%D9%84%D9%85%D8%AD%D8%AA%D8%B1%D9%81-%D9%88%D8%A7%D8%AD%D8%B5%D9%84-%D8%B9%D9%84%D9%89-%D8%A3%D9%81%D8%B6%D9%84-%D8%B5%D9%81%D9%82%D8%A9-%D9%85%D9%85%D9%83%D9%86%D8%A9.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FA380340-8A9F-4E45-932C-191E35195B40}"/>
              </a:ext>
            </a:extLst>
          </p:cNvPr>
          <p:cNvSpPr>
            <a:spLocks noGrp="1"/>
          </p:cNvSpPr>
          <p:nvPr>
            <p:ph type="subTitle" idx="1"/>
          </p:nvPr>
        </p:nvSpPr>
        <p:spPr>
          <a:xfrm>
            <a:off x="1" y="1557495"/>
            <a:ext cx="9164096" cy="3165858"/>
          </a:xfrm>
        </p:spPr>
        <p:txBody>
          <a:bodyPr>
            <a:normAutofit/>
          </a:bodyPr>
          <a:lstStyle/>
          <a:p>
            <a:endParaRPr lang="ar-SA" sz="4050" b="1" dirty="0">
              <a:solidFill>
                <a:srgbClr val="000000"/>
              </a:solidFill>
              <a:ea typeface="Calibri" panose="020F0502020204030204" pitchFamily="34" charset="0"/>
              <a:cs typeface="Times New Roman" panose="02020603050405020304" pitchFamily="18" charset="0"/>
            </a:endParaRPr>
          </a:p>
          <a:p>
            <a:r>
              <a:rPr lang="ar-SA" sz="4050" b="1" dirty="0">
                <a:solidFill>
                  <a:srgbClr val="000000"/>
                </a:solidFill>
                <a:ea typeface="Calibri" panose="020F0502020204030204" pitchFamily="34" charset="0"/>
                <a:cs typeface="Times New Roman" panose="02020603050405020304" pitchFamily="18" charset="0"/>
              </a:rPr>
              <a:t>الأساليب الكمية في التسويق 1</a:t>
            </a:r>
            <a:endParaRPr lang="fr-FR" sz="4050" b="1" dirty="0">
              <a:solidFill>
                <a:srgbClr val="000000"/>
              </a:solidFill>
              <a:ea typeface="Calibri" panose="020F0502020204030204" pitchFamily="34" charset="0"/>
              <a:cs typeface="Times New Roman" panose="02020603050405020304" pitchFamily="18" charset="0"/>
            </a:endParaRPr>
          </a:p>
          <a:p>
            <a:r>
              <a:rPr lang="fr-FR" sz="405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Méthodes Quantitatives en Marketing 1</a:t>
            </a:r>
            <a:endParaRPr lang="ar-SA" sz="405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endParaRPr lang="ar-SA" sz="405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ar-SA" sz="3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من إعداد: </a:t>
            </a:r>
            <a:r>
              <a:rPr lang="ar-SA" sz="30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د.بن</a:t>
            </a:r>
            <a:r>
              <a:rPr lang="ar-SA" sz="3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عيدة إيمان</a:t>
            </a:r>
            <a:endParaRPr lang="fr-FR" sz="3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6" name="Image 5">
            <a:extLst>
              <a:ext uri="{FF2B5EF4-FFF2-40B4-BE49-F238E27FC236}">
                <a16:creationId xmlns:a16="http://schemas.microsoft.com/office/drawing/2014/main" id="{4DEC6889-22A4-46CC-B8CD-561F93B43B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2761" y="3605338"/>
            <a:ext cx="1223957" cy="1035117"/>
          </a:xfrm>
          <a:prstGeom prst="rect">
            <a:avLst/>
          </a:prstGeom>
        </p:spPr>
      </p:pic>
    </p:spTree>
    <p:extLst>
      <p:ext uri="{BB962C8B-B14F-4D97-AF65-F5344CB8AC3E}">
        <p14:creationId xmlns:p14="http://schemas.microsoft.com/office/powerpoint/2010/main" val="157639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476672"/>
            <a:ext cx="7990656" cy="1371002"/>
          </a:xfrm>
        </p:spPr>
        <p:txBody>
          <a:bodyPr>
            <a:normAutofit/>
          </a:bodyPr>
          <a:lstStyle/>
          <a:p>
            <a:pPr algn="ctr" rtl="1"/>
            <a:r>
              <a:rPr lang="ar-SA" sz="4400" b="1" dirty="0"/>
              <a:t>المحور الرابع: نظرية الألعاب</a:t>
            </a:r>
            <a:endParaRPr lang="fr-FR" sz="4400" dirty="0">
              <a:solidFill>
                <a:schemeClr val="accent1"/>
              </a:solidFill>
            </a:endParaRPr>
          </a:p>
        </p:txBody>
      </p:sp>
      <p:sp>
        <p:nvSpPr>
          <p:cNvPr id="3" name="Rectangle 2"/>
          <p:cNvSpPr/>
          <p:nvPr/>
        </p:nvSpPr>
        <p:spPr>
          <a:xfrm>
            <a:off x="1022139" y="1847674"/>
            <a:ext cx="7099722" cy="923901"/>
          </a:xfrm>
          <a:prstGeom prst="rect">
            <a:avLst/>
          </a:prstGeom>
        </p:spPr>
        <p:txBody>
          <a:bodyPr wrap="square">
            <a:spAutoFit/>
          </a:bodyPr>
          <a:lstStyle/>
          <a:p>
            <a:pPr algn="ctr" rtl="1"/>
            <a:r>
              <a:rPr lang="fr-FR" sz="5400" b="1" dirty="0">
                <a:latin typeface="Times New Roman" panose="02020603050405020304" pitchFamily="18" charset="0"/>
                <a:cs typeface="Times New Roman" panose="02020603050405020304" pitchFamily="18" charset="0"/>
              </a:rPr>
              <a:t>Game Theory</a:t>
            </a:r>
          </a:p>
        </p:txBody>
      </p:sp>
      <p:pic>
        <p:nvPicPr>
          <p:cNvPr id="1026" name="Picture 2" descr="Qu'est-ce que la théorie des jeux en cryptomonnaies">
            <a:extLst>
              <a:ext uri="{FF2B5EF4-FFF2-40B4-BE49-F238E27FC236}">
                <a16:creationId xmlns:a16="http://schemas.microsoft.com/office/drawing/2014/main" id="{FD5FB9E5-4396-4D3E-8F01-AC3408DF48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71574"/>
            <a:ext cx="9144000" cy="408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83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500034" y="836712"/>
            <a:ext cx="8207375" cy="1569660"/>
          </a:xfrm>
          <a:prstGeom prst="rect">
            <a:avLst/>
          </a:prstGeom>
          <a:noFill/>
          <a:ln w="9525">
            <a:noFill/>
            <a:miter lim="800000"/>
            <a:headEnd/>
            <a:tailEnd/>
          </a:ln>
        </p:spPr>
        <p:txBody>
          <a:bodyPr wrap="square">
            <a:spAutoFit/>
          </a:bodyPr>
          <a:lstStyle/>
          <a:p>
            <a:pPr algn="r" fontAlgn="base"/>
            <a:endParaRPr lang="ar-SA" sz="2400" b="1" i="0" dirty="0">
              <a:solidFill>
                <a:srgbClr val="000000"/>
              </a:solidFill>
              <a:effectLst/>
              <a:latin typeface="var(--font-serif)"/>
            </a:endParaRPr>
          </a:p>
          <a:p>
            <a:pPr algn="just" rtl="1" fontAlgn="base"/>
            <a:r>
              <a:rPr lang="ar-SA" sz="2400" b="0" i="0" dirty="0">
                <a:solidFill>
                  <a:srgbClr val="000000"/>
                </a:solidFill>
                <a:effectLst/>
                <a:latin typeface="inherit"/>
              </a:rPr>
              <a:t>وهي لعبة تقوم على وضع فريقين في مدينة تمتلك عدداً محدد من المعالم السياحية دون أن يتعرف الفريقان على بعضهما، ودون أن يعلموا بمكان وجودهم، تنتهي اللعبة عندما ينجح الفريق الذي يتوقع مكان الآخر، وينجح في كشفه قبل الثاني.</a:t>
            </a:r>
          </a:p>
        </p:txBody>
      </p:sp>
      <p:sp>
        <p:nvSpPr>
          <p:cNvPr id="3" name="Rectangle 2"/>
          <p:cNvSpPr/>
          <p:nvPr/>
        </p:nvSpPr>
        <p:spPr>
          <a:xfrm>
            <a:off x="1285852" y="214290"/>
            <a:ext cx="6072230" cy="646331"/>
          </a:xfrm>
          <a:prstGeom prst="rect">
            <a:avLst/>
          </a:prstGeom>
        </p:spPr>
        <p:txBody>
          <a:bodyPr wrap="square">
            <a:spAutoFit/>
          </a:bodyPr>
          <a:lstStyle/>
          <a:p>
            <a:pPr algn="ctr" rtl="1"/>
            <a:r>
              <a:rPr lang="ar-SA" sz="3600" b="1" dirty="0">
                <a:solidFill>
                  <a:schemeClr val="accent1"/>
                </a:solidFill>
              </a:rPr>
              <a:t>لعبة </a:t>
            </a:r>
            <a:r>
              <a:rPr lang="ar-SA" sz="3600" b="1" dirty="0" err="1">
                <a:solidFill>
                  <a:schemeClr val="accent1"/>
                </a:solidFill>
              </a:rPr>
              <a:t>إبحث</a:t>
            </a:r>
            <a:r>
              <a:rPr lang="ar-SA" sz="3600" b="1" dirty="0">
                <a:solidFill>
                  <a:schemeClr val="accent1"/>
                </a:solidFill>
              </a:rPr>
              <a:t> عني</a:t>
            </a:r>
            <a:endParaRPr lang="fr-FR" sz="3600" dirty="0">
              <a:solidFill>
                <a:schemeClr val="accent1"/>
              </a:solidFill>
            </a:endParaRPr>
          </a:p>
        </p:txBody>
      </p:sp>
      <p:pic>
        <p:nvPicPr>
          <p:cNvPr id="3074" name="Picture 2" descr="Cache-cache Animaux - Julesetmoa">
            <a:extLst>
              <a:ext uri="{FF2B5EF4-FFF2-40B4-BE49-F238E27FC236}">
                <a16:creationId xmlns:a16="http://schemas.microsoft.com/office/drawing/2014/main" id="{1D09B467-00D7-4CA2-A5AC-7EE2E9E48E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2420888"/>
            <a:ext cx="8568952" cy="4437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4788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500034" y="836712"/>
            <a:ext cx="8207375" cy="2677656"/>
          </a:xfrm>
          <a:prstGeom prst="rect">
            <a:avLst/>
          </a:prstGeom>
          <a:noFill/>
          <a:ln w="9525">
            <a:noFill/>
            <a:miter lim="800000"/>
            <a:headEnd/>
            <a:tailEnd/>
          </a:ln>
        </p:spPr>
        <p:txBody>
          <a:bodyPr wrap="square">
            <a:spAutoFit/>
          </a:bodyPr>
          <a:lstStyle/>
          <a:p>
            <a:pPr algn="r" fontAlgn="base"/>
            <a:endParaRPr lang="ar-SA" sz="2400" b="1" i="0" dirty="0">
              <a:solidFill>
                <a:srgbClr val="000000"/>
              </a:solidFill>
              <a:effectLst/>
              <a:latin typeface="var(--font-serif)"/>
            </a:endParaRPr>
          </a:p>
          <a:p>
            <a:pPr algn="just" rtl="1" fontAlgn="base"/>
            <a:r>
              <a:rPr lang="ar-SA" sz="2400" b="0" i="0" dirty="0">
                <a:solidFill>
                  <a:srgbClr val="000000"/>
                </a:solidFill>
                <a:effectLst/>
                <a:latin typeface="inherit"/>
              </a:rPr>
              <a:t>يعتبر </a:t>
            </a:r>
            <a:r>
              <a:rPr lang="ar-SA" sz="2400" b="0" i="0" u="none" strike="noStrike" dirty="0">
                <a:effectLst/>
                <a:latin typeface="inherit"/>
                <a:hlinkClick r:id="rId3" tooltip="سوق">
                  <a:extLst>
                    <a:ext uri="{A12FA001-AC4F-418D-AE19-62706E023703}">
                      <ahyp:hlinkClr xmlns:ahyp="http://schemas.microsoft.com/office/drawing/2018/hyperlinkcolor" val="tx"/>
                    </a:ext>
                  </a:extLst>
                </a:hlinkClick>
              </a:rPr>
              <a:t>السوق</a:t>
            </a:r>
            <a:r>
              <a:rPr lang="ar-SA" sz="2400" b="0" i="0" dirty="0">
                <a:effectLst/>
                <a:latin typeface="inherit"/>
              </a:rPr>
              <a:t> </a:t>
            </a:r>
            <a:r>
              <a:rPr lang="ar-SA" sz="2400" b="0" i="0" dirty="0">
                <a:solidFill>
                  <a:srgbClr val="000000"/>
                </a:solidFill>
                <a:effectLst/>
                <a:latin typeface="inherit"/>
              </a:rPr>
              <a:t>مثالاً جيداً لنظرية الألعاب؛ فمنذ لحظة دخولك للمحل متفحصاً البضاعة تكون قد بدأت اللعبة، </a:t>
            </a:r>
            <a:r>
              <a:rPr lang="ar-SA" sz="2400" b="0" i="0" u="none" strike="noStrike" dirty="0">
                <a:solidFill>
                  <a:srgbClr val="C00000"/>
                </a:solidFill>
                <a:effectLst/>
                <a:latin typeface="inherit"/>
              </a:rPr>
              <a:t>الزبون</a:t>
            </a:r>
            <a:r>
              <a:rPr lang="ar-SA" sz="2400" b="0" i="0" dirty="0">
                <a:solidFill>
                  <a:srgbClr val="C00000"/>
                </a:solidFill>
                <a:effectLst/>
                <a:latin typeface="inherit"/>
              </a:rPr>
              <a:t> يريد أرخص سعر وأعلى جودة</a:t>
            </a:r>
            <a:r>
              <a:rPr lang="ar-SA" sz="2400" b="0" i="0" dirty="0">
                <a:solidFill>
                  <a:srgbClr val="000000"/>
                </a:solidFill>
                <a:effectLst/>
                <a:latin typeface="inherit"/>
              </a:rPr>
              <a:t>، </a:t>
            </a:r>
            <a:r>
              <a:rPr lang="ar-SA" sz="2400" b="0" i="0" dirty="0">
                <a:solidFill>
                  <a:srgbClr val="7030A0"/>
                </a:solidFill>
                <a:effectLst/>
                <a:latin typeface="inherit"/>
              </a:rPr>
              <a:t>البائع يريد بيع أعلى سعر والتخلص من البضائع الرديئة الجودة</a:t>
            </a:r>
            <a:r>
              <a:rPr lang="ar-SA" sz="2400" b="0" i="0" dirty="0">
                <a:solidFill>
                  <a:srgbClr val="000000"/>
                </a:solidFill>
                <a:effectLst/>
                <a:latin typeface="inherit"/>
              </a:rPr>
              <a:t>، وعندما تبدأ المساومة، والجدال حول السعر تكون قد وصلت اللعبة لذروتها، والرابح هو الذي يستطيع توقع حركات الآخر، فعندما يتوقع الزبون بأنه إذا خرج من المحل دون الشراء سيجري وراءه البائع فسيكون هو الرابح إن صح توقعه وخاسر إن لم يصح.</a:t>
            </a:r>
          </a:p>
        </p:txBody>
      </p:sp>
      <p:sp>
        <p:nvSpPr>
          <p:cNvPr id="3" name="Rectangle 2"/>
          <p:cNvSpPr/>
          <p:nvPr/>
        </p:nvSpPr>
        <p:spPr>
          <a:xfrm>
            <a:off x="1285852" y="214290"/>
            <a:ext cx="6072230" cy="646331"/>
          </a:xfrm>
          <a:prstGeom prst="rect">
            <a:avLst/>
          </a:prstGeom>
        </p:spPr>
        <p:txBody>
          <a:bodyPr wrap="square">
            <a:spAutoFit/>
          </a:bodyPr>
          <a:lstStyle/>
          <a:p>
            <a:pPr algn="ctr" rtl="1"/>
            <a:r>
              <a:rPr lang="ar-SA" sz="3600" b="1" dirty="0">
                <a:solidFill>
                  <a:schemeClr val="accent1"/>
                </a:solidFill>
              </a:rPr>
              <a:t>لعبة السوق</a:t>
            </a:r>
            <a:endParaRPr lang="fr-FR" sz="3600" dirty="0">
              <a:solidFill>
                <a:schemeClr val="accent1"/>
              </a:solidFill>
            </a:endParaRPr>
          </a:p>
        </p:txBody>
      </p:sp>
      <p:pic>
        <p:nvPicPr>
          <p:cNvPr id="2054" name="Picture 6" descr="26.3 Short term vs Long term marketing goals - YouTube">
            <a:extLst>
              <a:ext uri="{FF2B5EF4-FFF2-40B4-BE49-F238E27FC236}">
                <a16:creationId xmlns:a16="http://schemas.microsoft.com/office/drawing/2014/main" id="{47621D3C-6E04-4AA5-B6DC-AD196B99998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514367"/>
            <a:ext cx="9144000" cy="33746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3938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500034" y="836712"/>
            <a:ext cx="8207375" cy="1938992"/>
          </a:xfrm>
          <a:prstGeom prst="rect">
            <a:avLst/>
          </a:prstGeom>
          <a:noFill/>
          <a:ln w="9525">
            <a:noFill/>
            <a:miter lim="800000"/>
            <a:headEnd/>
            <a:tailEnd/>
          </a:ln>
        </p:spPr>
        <p:txBody>
          <a:bodyPr wrap="square">
            <a:spAutoFit/>
          </a:bodyPr>
          <a:lstStyle/>
          <a:p>
            <a:pPr algn="r" fontAlgn="base"/>
            <a:endParaRPr lang="ar-SA" sz="2400" b="1" i="0" dirty="0">
              <a:solidFill>
                <a:srgbClr val="000000"/>
              </a:solidFill>
              <a:effectLst/>
              <a:latin typeface="var(--font-serif)"/>
            </a:endParaRPr>
          </a:p>
          <a:p>
            <a:pPr algn="just" rtl="1" fontAlgn="base"/>
            <a:r>
              <a:rPr lang="ar-SA" sz="2400" b="0" i="0" dirty="0">
                <a:solidFill>
                  <a:srgbClr val="000000"/>
                </a:solidFill>
                <a:effectLst/>
                <a:latin typeface="inherit"/>
              </a:rPr>
              <a:t>وهي لعبة تقوم على خلق هاجس الرعب لدى أحد اللاعبين، وذلك عندما يطلب اللاعب الأول طلباً من الثاني، مع وجود تهديد حقيقي قابل للتصديق ينفذ بحق الثاني إن لم ينفذ الطلب، وتبدأ اللعبة عندما تضع اللاعب الثاني في دوامة الخوف من إمكانية تنفيذك للتهديد.</a:t>
            </a:r>
          </a:p>
        </p:txBody>
      </p:sp>
      <p:sp>
        <p:nvSpPr>
          <p:cNvPr id="3" name="Rectangle 2"/>
          <p:cNvSpPr/>
          <p:nvPr/>
        </p:nvSpPr>
        <p:spPr>
          <a:xfrm>
            <a:off x="1285852" y="214290"/>
            <a:ext cx="6072230" cy="646331"/>
          </a:xfrm>
          <a:prstGeom prst="rect">
            <a:avLst/>
          </a:prstGeom>
        </p:spPr>
        <p:txBody>
          <a:bodyPr wrap="square">
            <a:spAutoFit/>
          </a:bodyPr>
          <a:lstStyle/>
          <a:p>
            <a:pPr algn="ctr" rtl="1"/>
            <a:r>
              <a:rPr lang="ar-SA" sz="3600" b="1" dirty="0">
                <a:solidFill>
                  <a:schemeClr val="accent1"/>
                </a:solidFill>
              </a:rPr>
              <a:t>لعبة التهديد القابل للتصديق</a:t>
            </a:r>
            <a:endParaRPr lang="fr-FR" sz="3600" dirty="0">
              <a:solidFill>
                <a:schemeClr val="accent1"/>
              </a:solidFill>
            </a:endParaRPr>
          </a:p>
        </p:txBody>
      </p:sp>
      <p:pic>
        <p:nvPicPr>
          <p:cNvPr id="4098" name="Picture 2" descr="مجموعة اجتهادات قضائية في التهديد المعنوي 2023">
            <a:extLst>
              <a:ext uri="{FF2B5EF4-FFF2-40B4-BE49-F238E27FC236}">
                <a16:creationId xmlns:a16="http://schemas.microsoft.com/office/drawing/2014/main" id="{6E598CE4-C6CB-4F3B-80E6-3638DC28D9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3" y="2636912"/>
            <a:ext cx="8534242" cy="4221088"/>
          </a:xfrm>
          <a:prstGeom prst="rect">
            <a:avLst/>
          </a:prstGeom>
          <a:noFill/>
          <a:extLst>
            <a:ext uri="{909E8E84-426E-40DD-AFC4-6F175D3DCCD1}">
              <a14:hiddenFill xmlns:a14="http://schemas.microsoft.com/office/drawing/2010/main">
                <a:solidFill>
                  <a:srgbClr val="FFFFFF"/>
                </a:solidFill>
              </a14:hiddenFill>
            </a:ext>
          </a:extLst>
        </p:spPr>
      </p:pic>
      <p:sp>
        <p:nvSpPr>
          <p:cNvPr id="4" name="Ellipse 3">
            <a:extLst>
              <a:ext uri="{FF2B5EF4-FFF2-40B4-BE49-F238E27FC236}">
                <a16:creationId xmlns:a16="http://schemas.microsoft.com/office/drawing/2014/main" id="{7DAF6977-FF7F-40C0-AD4F-1651C19FAC29}"/>
              </a:ext>
            </a:extLst>
          </p:cNvPr>
          <p:cNvSpPr/>
          <p:nvPr/>
        </p:nvSpPr>
        <p:spPr>
          <a:xfrm>
            <a:off x="3059832" y="2852936"/>
            <a:ext cx="2376264" cy="1656184"/>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DZ"/>
          </a:p>
        </p:txBody>
      </p:sp>
    </p:spTree>
    <p:extLst>
      <p:ext uri="{BB962C8B-B14F-4D97-AF65-F5344CB8AC3E}">
        <p14:creationId xmlns:p14="http://schemas.microsoft.com/office/powerpoint/2010/main" val="890982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500034" y="836712"/>
            <a:ext cx="8207375" cy="2677656"/>
          </a:xfrm>
          <a:prstGeom prst="rect">
            <a:avLst/>
          </a:prstGeom>
          <a:noFill/>
          <a:ln w="9525">
            <a:noFill/>
            <a:miter lim="800000"/>
            <a:headEnd/>
            <a:tailEnd/>
          </a:ln>
        </p:spPr>
        <p:txBody>
          <a:bodyPr wrap="square">
            <a:spAutoFit/>
          </a:bodyPr>
          <a:lstStyle/>
          <a:p>
            <a:pPr algn="just" rtl="1" fontAlgn="base"/>
            <a:r>
              <a:rPr lang="ar-SA" sz="2400" b="0" i="0" dirty="0">
                <a:solidFill>
                  <a:srgbClr val="333333"/>
                </a:solidFill>
                <a:effectLst/>
                <a:latin typeface="Almarai"/>
              </a:rPr>
              <a:t>تتضمن هذه اللعبة لاعبين يُمنح كل منهما خيار إما الانحراف أو البقاء مستقيماً أثناء القيادة تجاه بعضهما البعض. إذا انحرف كلا اللاعبين، فسيحصل كلاهما على مكافأة معتدلة. إذا انحرف أحد اللاعبين وبقي الآخر مستقيماً، فإن اللاعب الذي يبقى مستقيماً يحصل على مكافأة أقل بينما يحصل اللاعب الذي ينحرف على مكافأة أعلى. إذا بقي كلا اللاعبين مستقيمين، فسيحصل كلاهما على مكافأة منخفضة. أفضل نتيجة لكلا اللاعبين هي الانحراف، لكن كل لاعب لديه حافز للبقاء مستقيماً إذا اعتقد أن اللاعب الآخر سينحرف.</a:t>
            </a:r>
            <a:endParaRPr lang="ar-SA" sz="2400" b="0" i="0" dirty="0">
              <a:solidFill>
                <a:srgbClr val="000000"/>
              </a:solidFill>
              <a:effectLst/>
              <a:latin typeface="inherit"/>
            </a:endParaRPr>
          </a:p>
        </p:txBody>
      </p:sp>
      <p:sp>
        <p:nvSpPr>
          <p:cNvPr id="3" name="Rectangle 2"/>
          <p:cNvSpPr/>
          <p:nvPr/>
        </p:nvSpPr>
        <p:spPr>
          <a:xfrm>
            <a:off x="1285852" y="214290"/>
            <a:ext cx="6072230" cy="646331"/>
          </a:xfrm>
          <a:prstGeom prst="rect">
            <a:avLst/>
          </a:prstGeom>
        </p:spPr>
        <p:txBody>
          <a:bodyPr wrap="square">
            <a:spAutoFit/>
          </a:bodyPr>
          <a:lstStyle/>
          <a:p>
            <a:pPr algn="ctr" rtl="1"/>
            <a:r>
              <a:rPr lang="ar-SA" sz="3600" b="1" dirty="0">
                <a:solidFill>
                  <a:schemeClr val="accent1"/>
                </a:solidFill>
              </a:rPr>
              <a:t>لعبة الدجاج</a:t>
            </a:r>
            <a:endParaRPr lang="fr-FR" sz="3600" dirty="0">
              <a:solidFill>
                <a:schemeClr val="accent1"/>
              </a:solidFill>
            </a:endParaRPr>
          </a:p>
        </p:txBody>
      </p:sp>
      <p:pic>
        <p:nvPicPr>
          <p:cNvPr id="1026" name="Picture 2" descr="لعبة الفراخ تحميل أحدث إصدار من لعبة Chicken Invaders - موبيزات">
            <a:extLst>
              <a:ext uri="{FF2B5EF4-FFF2-40B4-BE49-F238E27FC236}">
                <a16:creationId xmlns:a16="http://schemas.microsoft.com/office/drawing/2014/main" id="{8BC0EE8D-97EC-4885-AF16-6970DE2A6B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514369"/>
            <a:ext cx="9144000" cy="3343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6631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500034" y="823966"/>
            <a:ext cx="8231984" cy="5262979"/>
          </a:xfrm>
          <a:prstGeom prst="rect">
            <a:avLst/>
          </a:prstGeom>
          <a:noFill/>
          <a:ln w="9525">
            <a:noFill/>
            <a:miter lim="800000"/>
            <a:headEnd/>
            <a:tailEnd/>
          </a:ln>
        </p:spPr>
        <p:txBody>
          <a:bodyPr wrap="square">
            <a:spAutoFit/>
          </a:bodyPr>
          <a:lstStyle/>
          <a:p>
            <a:pPr algn="just" rtl="1"/>
            <a:r>
              <a:rPr lang="ar-SA" sz="2400" b="0" i="0" dirty="0">
                <a:solidFill>
                  <a:srgbClr val="333333"/>
                </a:solidFill>
                <a:effectLst/>
                <a:latin typeface="Almarai"/>
              </a:rPr>
              <a:t>تعتبر نظرية </a:t>
            </a:r>
            <a:r>
              <a:rPr lang="fr-FR" sz="2400" b="0" i="0" dirty="0">
                <a:solidFill>
                  <a:srgbClr val="333333"/>
                </a:solidFill>
                <a:effectLst/>
                <a:latin typeface="Almarai"/>
              </a:rPr>
              <a:t>Minimax</a:t>
            </a:r>
            <a:r>
              <a:rPr lang="ar-SA" sz="2400" b="0" i="0" dirty="0">
                <a:solidFill>
                  <a:srgbClr val="333333"/>
                </a:solidFill>
                <a:effectLst/>
                <a:latin typeface="Almarai"/>
              </a:rPr>
              <a:t> مفهومًا محوريًا في نظرية الألعاب، خاصة في تحليل الألعاب ذات المحصلة الصفرية حيث يكون مكسب أحد اللاعبين متوازنًا تمامًا مع خسارة الآخر، توفر هذه النظرية التي صاغها جون فون نيومان، أساسًا متينًا لاتخاذ القرار الاستراتيجي، مما يضمن قيام اللاعب بتقليل الخسارة المحتملة في أسوأ السيناريوهات. عند تطبيق نظرية </a:t>
            </a:r>
            <a:r>
              <a:rPr lang="fr-FR" sz="2400" b="0" i="0" dirty="0">
                <a:solidFill>
                  <a:srgbClr val="333333"/>
                </a:solidFill>
                <a:effectLst/>
                <a:latin typeface="Almarai"/>
              </a:rPr>
              <a:t>Minimax، </a:t>
            </a:r>
            <a:r>
              <a:rPr lang="ar-SA" sz="2400" b="0" i="0" dirty="0">
                <a:solidFill>
                  <a:srgbClr val="333333"/>
                </a:solidFill>
                <a:effectLst/>
                <a:latin typeface="Almarai"/>
              </a:rPr>
              <a:t>يبحث اللاعبون عن استراتيجيات تزيد من الحد الأدنى من أرباحهم، وهو أمر مفيد بشكل خاص عند النظر في </a:t>
            </a:r>
            <a:r>
              <a:rPr lang="ar-SA" sz="2400" b="0" i="0" u="sng" dirty="0">
                <a:solidFill>
                  <a:srgbClr val="337AB7"/>
                </a:solidFill>
                <a:effectLst/>
                <a:latin typeface="Almarai"/>
                <a:hlinkClick r:id="rId3" tooltip="الاختيارات المثلى  الاستقراء العكسي في الألعاب ذات المعلومات المثالية"/>
              </a:rPr>
              <a:t>الألعاب ذات المعلومات المثالية</a:t>
            </a:r>
            <a:r>
              <a:rPr lang="ar-SA" sz="2400" b="0" i="0" dirty="0">
                <a:solidFill>
                  <a:srgbClr val="333333"/>
                </a:solidFill>
                <a:effectLst/>
                <a:latin typeface="Almarai"/>
              </a:rPr>
              <a:t> - حيث يعرف جميع اللاعبين التحركات التي تم إجراؤها مسبقًا.</a:t>
            </a:r>
          </a:p>
          <a:p>
            <a:pPr algn="just" rtl="1"/>
            <a:r>
              <a:rPr lang="ar-SA" sz="2400" b="0" i="1" dirty="0">
                <a:solidFill>
                  <a:srgbClr val="333333"/>
                </a:solidFill>
                <a:effectLst/>
                <a:latin typeface="Almarai"/>
              </a:rPr>
              <a:t>1. المنظور الرياضي</a:t>
            </a:r>
            <a:r>
              <a:rPr lang="ar-SA" sz="2400" b="0" i="0" dirty="0">
                <a:solidFill>
                  <a:srgbClr val="333333"/>
                </a:solidFill>
                <a:effectLst/>
                <a:latin typeface="Almarai"/>
              </a:rPr>
              <a:t>:</a:t>
            </a:r>
          </a:p>
          <a:p>
            <a:pPr algn="just" rtl="1"/>
            <a:r>
              <a:rPr lang="ar-SA" sz="2400" b="0" i="1" dirty="0">
                <a:solidFill>
                  <a:srgbClr val="333333"/>
                </a:solidFill>
                <a:effectLst/>
                <a:latin typeface="Almarai"/>
              </a:rPr>
              <a:t>يمكن التعبير عن النظرية رياضياً على النحو التالي</a:t>
            </a:r>
            <a:r>
              <a:rPr lang="ar-SA" sz="2400" b="0" i="0" dirty="0">
                <a:solidFill>
                  <a:srgbClr val="333333"/>
                </a:solidFill>
                <a:effectLst/>
                <a:latin typeface="Almarai"/>
              </a:rPr>
              <a:t>:</a:t>
            </a:r>
          </a:p>
          <a:p>
            <a:pPr algn="just" rtl="1"/>
            <a:r>
              <a:rPr lang="ar-SA" sz="2400" b="0" i="0" dirty="0">
                <a:solidFill>
                  <a:srgbClr val="333333"/>
                </a:solidFill>
                <a:effectLst/>
                <a:latin typeface="Almarai"/>
              </a:rPr>
              <a:t>$$ \</a:t>
            </a:r>
            <a:r>
              <a:rPr lang="fr-FR" sz="2400" b="0" i="0" dirty="0">
                <a:solidFill>
                  <a:srgbClr val="333333"/>
                </a:solidFill>
                <a:effectLst/>
                <a:latin typeface="Almarai"/>
              </a:rPr>
              <a:t>max_{x} \min_{y} f(</a:t>
            </a:r>
            <a:r>
              <a:rPr lang="fr-FR" sz="2400" b="0" i="0" dirty="0" err="1">
                <a:solidFill>
                  <a:srgbClr val="333333"/>
                </a:solidFill>
                <a:effectLst/>
                <a:latin typeface="Almarai"/>
              </a:rPr>
              <a:t>x,y</a:t>
            </a:r>
            <a:r>
              <a:rPr lang="fr-FR" sz="2400" b="0" i="0" dirty="0">
                <a:solidFill>
                  <a:srgbClr val="333333"/>
                </a:solidFill>
                <a:effectLst/>
                <a:latin typeface="Almarai"/>
              </a:rPr>
              <a:t>) = \min_{y} \max_{x} f(</a:t>
            </a:r>
            <a:r>
              <a:rPr lang="fr-FR" sz="2400" b="0" i="0" dirty="0" err="1">
                <a:solidFill>
                  <a:srgbClr val="333333"/>
                </a:solidFill>
                <a:effectLst/>
                <a:latin typeface="Almarai"/>
              </a:rPr>
              <a:t>x,y</a:t>
            </a:r>
            <a:r>
              <a:rPr lang="fr-FR" sz="2400" b="0" i="0" dirty="0">
                <a:solidFill>
                  <a:srgbClr val="333333"/>
                </a:solidFill>
                <a:effectLst/>
                <a:latin typeface="Almarai"/>
              </a:rPr>
              <a:t>) $$</a:t>
            </a:r>
          </a:p>
          <a:p>
            <a:pPr algn="just" rtl="1"/>
            <a:r>
              <a:rPr lang="ar-SA" sz="2400" b="0" i="0" dirty="0">
                <a:effectLst/>
                <a:latin typeface="Almarai"/>
              </a:rPr>
              <a:t>حيث يمثل \</a:t>
            </a:r>
            <a:r>
              <a:rPr lang="fr-FR" sz="2400" b="0" i="0" dirty="0">
                <a:effectLst/>
                <a:latin typeface="Almarai"/>
              </a:rPr>
              <a:t>x \) </a:t>
            </a:r>
            <a:r>
              <a:rPr lang="ar-SA" sz="2400" b="0" i="0" dirty="0">
                <a:effectLst/>
                <a:latin typeface="Almarai"/>
              </a:rPr>
              <a:t>)و \</a:t>
            </a:r>
            <a:r>
              <a:rPr lang="fr-FR" sz="2400" b="0" i="0" dirty="0">
                <a:effectLst/>
                <a:latin typeface="Almarai"/>
              </a:rPr>
              <a:t>y \)</a:t>
            </a:r>
            <a:r>
              <a:rPr lang="ar-SA" sz="2400" b="0" i="0" dirty="0">
                <a:effectLst/>
                <a:latin typeface="Almarai"/>
              </a:rPr>
              <a:t>)</a:t>
            </a:r>
            <a:r>
              <a:rPr lang="fr-FR" sz="2400" b="0" i="0" dirty="0">
                <a:effectLst/>
                <a:latin typeface="Almarai"/>
              </a:rPr>
              <a:t> </a:t>
            </a:r>
            <a:r>
              <a:rPr lang="ar-SA" sz="2400" b="0" i="0" dirty="0">
                <a:effectLst/>
                <a:latin typeface="Almarai"/>
              </a:rPr>
              <a:t>إستراتيجيات اللاعبين، و/</a:t>
            </a:r>
            <a:r>
              <a:rPr lang="fr-FR" sz="2400" b="0" i="0" dirty="0">
                <a:effectLst/>
                <a:latin typeface="Almarai"/>
              </a:rPr>
              <a:t>f(</a:t>
            </a:r>
            <a:r>
              <a:rPr lang="fr-FR" sz="2400" b="0" i="0" dirty="0" err="1">
                <a:effectLst/>
                <a:latin typeface="Almarai"/>
              </a:rPr>
              <a:t>x,y</a:t>
            </a:r>
            <a:r>
              <a:rPr lang="fr-FR" sz="2400" b="0" i="0" dirty="0">
                <a:effectLst/>
                <a:latin typeface="Almarai"/>
              </a:rPr>
              <a:t>) \) </a:t>
            </a:r>
            <a:r>
              <a:rPr lang="ar-SA" sz="2400" b="0" i="0" dirty="0">
                <a:effectLst/>
                <a:latin typeface="Almarai"/>
              </a:rPr>
              <a:t>)يمثل دالة المردود. وتلخص هذه المعادلة جوهر نظرية </a:t>
            </a:r>
            <a:r>
              <a:rPr lang="fr-FR" sz="2400" b="0" i="0" dirty="0">
                <a:effectLst/>
                <a:latin typeface="Almarai"/>
              </a:rPr>
              <a:t>Minimax</a:t>
            </a:r>
            <a:r>
              <a:rPr lang="ar-SA" sz="2400" b="0" i="0" dirty="0">
                <a:effectLst/>
                <a:latin typeface="Almarai"/>
              </a:rPr>
              <a:t>، حيث توضح أن </a:t>
            </a:r>
            <a:r>
              <a:rPr lang="ar-SA" sz="2400" b="1" i="0" u="sng" dirty="0">
                <a:effectLst/>
                <a:latin typeface="Almarai"/>
                <a:hlinkClick r:id="rId4" tooltip="المدى  من الحد الأدنى إلى الحد الأقصى  اتصال النطاق والانحراف المعياري">
                  <a:extLst>
                    <a:ext uri="{A12FA001-AC4F-418D-AE19-62706E023703}">
                      <ahyp:hlinkClr xmlns:ahyp="http://schemas.microsoft.com/office/drawing/2018/hyperlinkcolor" val="tx"/>
                    </a:ext>
                  </a:extLst>
                </a:hlinkClick>
              </a:rPr>
              <a:t>الحد الأقصى</a:t>
            </a:r>
            <a:r>
              <a:rPr lang="ar-SA" sz="2400" b="0" i="0" dirty="0">
                <a:effectLst/>
                <a:latin typeface="Almarai"/>
              </a:rPr>
              <a:t> للحد الأدنى من المكاسب يساوي </a:t>
            </a:r>
            <a:r>
              <a:rPr lang="ar-SA" sz="2400" b="0" i="0" u="sng" dirty="0">
                <a:effectLst/>
                <a:latin typeface="Almarai"/>
                <a:hlinkClick r:id="rId5" tooltip="الحد الأدنى والحد الأقصى  من الحد الأدنى إلى الحد الأقصى  توسيع الحدود في مخططات Excel Box">
                  <a:extLst>
                    <a:ext uri="{A12FA001-AC4F-418D-AE19-62706E023703}">
                      <ahyp:hlinkClr xmlns:ahyp="http://schemas.microsoft.com/office/drawing/2018/hyperlinkcolor" val="tx"/>
                    </a:ext>
                  </a:extLst>
                </a:hlinkClick>
              </a:rPr>
              <a:t>الحد الأدنى من الحد</a:t>
            </a:r>
            <a:r>
              <a:rPr lang="ar-SA" sz="2400" b="0" i="0" dirty="0">
                <a:effectLst/>
                <a:latin typeface="Almarai"/>
              </a:rPr>
              <a:t> الأقصى للمكاسب.</a:t>
            </a:r>
          </a:p>
        </p:txBody>
      </p:sp>
      <p:sp>
        <p:nvSpPr>
          <p:cNvPr id="3" name="Rectangle 2"/>
          <p:cNvSpPr/>
          <p:nvPr/>
        </p:nvSpPr>
        <p:spPr>
          <a:xfrm>
            <a:off x="1285852" y="214290"/>
            <a:ext cx="6072230" cy="646331"/>
          </a:xfrm>
          <a:prstGeom prst="rect">
            <a:avLst/>
          </a:prstGeom>
        </p:spPr>
        <p:txBody>
          <a:bodyPr wrap="square">
            <a:spAutoFit/>
          </a:bodyPr>
          <a:lstStyle/>
          <a:p>
            <a:pPr algn="ctr" rtl="1"/>
            <a:r>
              <a:rPr lang="ar-SA" sz="3600" b="1" dirty="0">
                <a:solidFill>
                  <a:schemeClr val="accent1"/>
                </a:solidFill>
              </a:rPr>
              <a:t>نظرية الحد الأدنى</a:t>
            </a:r>
            <a:endParaRPr lang="fr-FR" sz="3600" dirty="0">
              <a:solidFill>
                <a:schemeClr val="accent1"/>
              </a:solidFill>
            </a:endParaRPr>
          </a:p>
        </p:txBody>
      </p:sp>
    </p:spTree>
    <p:extLst>
      <p:ext uri="{BB962C8B-B14F-4D97-AF65-F5344CB8AC3E}">
        <p14:creationId xmlns:p14="http://schemas.microsoft.com/office/powerpoint/2010/main" val="58914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DEAB339-84C2-49DE-B883-A0A3595FAD88}"/>
              </a:ext>
            </a:extLst>
          </p:cNvPr>
          <p:cNvSpPr txBox="1"/>
          <p:nvPr/>
        </p:nvSpPr>
        <p:spPr>
          <a:xfrm>
            <a:off x="-18257" y="70338"/>
            <a:ext cx="9192401" cy="5940088"/>
          </a:xfrm>
          <a:prstGeom prst="rect">
            <a:avLst/>
          </a:prstGeom>
          <a:noFill/>
        </p:spPr>
        <p:txBody>
          <a:bodyPr wrap="square">
            <a:spAutoFit/>
          </a:bodyPr>
          <a:lstStyle/>
          <a:p>
            <a:pPr algn="just" rtl="1"/>
            <a:r>
              <a:rPr lang="ar-SA" sz="2000" b="0" i="1" dirty="0">
                <a:solidFill>
                  <a:srgbClr val="333333"/>
                </a:solidFill>
                <a:effectLst/>
                <a:latin typeface="Almarai"/>
              </a:rPr>
              <a:t>2. </a:t>
            </a:r>
            <a:r>
              <a:rPr lang="ar-SA" sz="2000" b="0" dirty="0">
                <a:solidFill>
                  <a:srgbClr val="333333"/>
                </a:solidFill>
                <a:effectLst/>
                <a:latin typeface="Almarai"/>
              </a:rPr>
              <a:t>المنظور الحسابي</a:t>
            </a:r>
            <a:r>
              <a:rPr lang="ar-SA" sz="2000" b="0" i="0" dirty="0">
                <a:solidFill>
                  <a:srgbClr val="333333"/>
                </a:solidFill>
                <a:effectLst/>
                <a:latin typeface="Almarai"/>
              </a:rPr>
              <a:t>:</a:t>
            </a:r>
          </a:p>
          <a:p>
            <a:pPr algn="just" rtl="1"/>
            <a:r>
              <a:rPr lang="ar-SA" sz="2000" b="0" i="0" dirty="0">
                <a:solidFill>
                  <a:srgbClr val="333333"/>
                </a:solidFill>
                <a:effectLst/>
                <a:latin typeface="Almarai"/>
              </a:rPr>
              <a:t>من الناحية الحسابية، غالبًا ما تُستخدم خوارزمية </a:t>
            </a:r>
            <a:r>
              <a:rPr lang="fr-FR" sz="2000" b="0" i="0" dirty="0">
                <a:solidFill>
                  <a:srgbClr val="333333"/>
                </a:solidFill>
                <a:effectLst/>
                <a:latin typeface="Almarai"/>
              </a:rPr>
              <a:t>Minimax </a:t>
            </a:r>
            <a:r>
              <a:rPr lang="ar-SA" sz="2000" b="0" i="0" dirty="0">
                <a:solidFill>
                  <a:srgbClr val="333333"/>
                </a:solidFill>
                <a:effectLst/>
                <a:latin typeface="Almarai"/>
              </a:rPr>
              <a:t> في </a:t>
            </a:r>
            <a:r>
              <a:rPr lang="ar-SA" sz="2000" b="0" i="0" u="sng" dirty="0">
                <a:solidFill>
                  <a:srgbClr val="337AB7"/>
                </a:solidFill>
                <a:effectLst/>
                <a:latin typeface="Almarai"/>
                <a:hlinkClick r:id="rId2" tooltip="توقعات المبيعات الذكاء الاصطناعي  التنبؤ بالمستقبل  أدوات الذكاء الاصطناعي لاتخاذ القرارات الريادية"/>
              </a:rPr>
              <a:t>الذكاء الاصطناعي لاتخاذ</a:t>
            </a:r>
            <a:r>
              <a:rPr lang="ar-SA" sz="2000" b="0" i="0" dirty="0">
                <a:solidFill>
                  <a:srgbClr val="333333"/>
                </a:solidFill>
                <a:effectLst/>
                <a:latin typeface="Almarai"/>
              </a:rPr>
              <a:t> القرار في الألعاب ثنائية اللاعبين. تقوم الخوارزمية بإجراء بحث متعمق أولًا في شجرة اللعبة، ثم التراجع خلال التحركات المحتملة لتحديد الإستراتيجية المثالية.</a:t>
            </a:r>
          </a:p>
          <a:p>
            <a:pPr algn="just" rtl="1"/>
            <a:r>
              <a:rPr lang="ar-SA" sz="2000" b="0" i="1" dirty="0">
                <a:solidFill>
                  <a:srgbClr val="333333"/>
                </a:solidFill>
                <a:effectLst/>
                <a:latin typeface="Almarai"/>
              </a:rPr>
              <a:t>3.</a:t>
            </a:r>
            <a:r>
              <a:rPr lang="ar-SA" sz="2000" b="0" dirty="0">
                <a:solidFill>
                  <a:srgbClr val="333333"/>
                </a:solidFill>
                <a:effectLst/>
                <a:latin typeface="Almarai"/>
              </a:rPr>
              <a:t> المنظور النفسي:</a:t>
            </a:r>
          </a:p>
          <a:p>
            <a:pPr algn="just" rtl="1"/>
            <a:r>
              <a:rPr lang="ar-SA" sz="2000" b="0" i="0" dirty="0">
                <a:solidFill>
                  <a:srgbClr val="333333"/>
                </a:solidFill>
                <a:effectLst/>
                <a:latin typeface="Almarai"/>
              </a:rPr>
              <a:t>من الناحية النفسية، تتوافق نظرية </a:t>
            </a:r>
            <a:r>
              <a:rPr lang="fr-FR" sz="2000" b="0" i="0" dirty="0">
                <a:solidFill>
                  <a:srgbClr val="333333"/>
                </a:solidFill>
                <a:effectLst/>
                <a:latin typeface="Almarai"/>
              </a:rPr>
              <a:t>Minimax </a:t>
            </a:r>
            <a:r>
              <a:rPr lang="ar-SA" sz="2000" b="0" i="0" dirty="0">
                <a:solidFill>
                  <a:srgbClr val="333333"/>
                </a:solidFill>
                <a:effectLst/>
                <a:latin typeface="Almarai"/>
              </a:rPr>
              <a:t> مع ميل الإنسان لتجنب الخسائر. غالبا ما يهتم اللاعبون بتقليل الخسائر المحتملة بدلا من تعظيم المكاسب، وهو ما ينعكس في الاستراتيجيات المحافظة التي تقترحها النظرية.</a:t>
            </a:r>
          </a:p>
          <a:p>
            <a:pPr algn="just" rtl="1"/>
            <a:r>
              <a:rPr lang="ar-SA" sz="2000" b="0" i="1" dirty="0">
                <a:solidFill>
                  <a:srgbClr val="333333"/>
                </a:solidFill>
                <a:effectLst/>
                <a:latin typeface="Almarai"/>
              </a:rPr>
              <a:t>أمثلة لتسليط الضوء على الأفكار</a:t>
            </a:r>
            <a:r>
              <a:rPr lang="ar-SA" sz="2000" b="0" i="0" dirty="0">
                <a:solidFill>
                  <a:srgbClr val="333333"/>
                </a:solidFill>
                <a:effectLst/>
                <a:latin typeface="Almarai"/>
              </a:rPr>
              <a:t>:</a:t>
            </a:r>
          </a:p>
          <a:p>
            <a:pPr algn="just" rtl="1"/>
            <a:r>
              <a:rPr lang="ar-SA" sz="2000" b="0" i="0" dirty="0">
                <a:solidFill>
                  <a:srgbClr val="333333"/>
                </a:solidFill>
                <a:effectLst/>
                <a:latin typeface="Almarai"/>
              </a:rPr>
              <a:t>مثال للشطرنج:</a:t>
            </a:r>
          </a:p>
          <a:p>
            <a:pPr algn="just" rtl="1"/>
            <a:r>
              <a:rPr lang="ar-SA" sz="2000" b="0" i="0" dirty="0">
                <a:solidFill>
                  <a:srgbClr val="333333"/>
                </a:solidFill>
                <a:effectLst/>
                <a:latin typeface="Almarai"/>
              </a:rPr>
              <a:t>في لعبة الشطرنج، يستخدم اللاعب إستراتيجية</a:t>
            </a:r>
            <a:r>
              <a:rPr lang="fr-FR" sz="2000" b="0" i="0" dirty="0">
                <a:solidFill>
                  <a:srgbClr val="333333"/>
                </a:solidFill>
                <a:effectLst/>
                <a:latin typeface="Almarai"/>
              </a:rPr>
              <a:t>Minimax </a:t>
            </a:r>
            <a:r>
              <a:rPr lang="ar-SA" sz="2000" b="0" i="0" dirty="0">
                <a:solidFill>
                  <a:srgbClr val="333333"/>
                </a:solidFill>
                <a:effectLst/>
                <a:latin typeface="Almarai"/>
              </a:rPr>
              <a:t> للنظر في أفضل تحركات الخصم الممكنة ردًا على تحركاته، بهدف </a:t>
            </a:r>
            <a:r>
              <a:rPr lang="ar-SA" sz="2000" b="0" i="0" u="sng" dirty="0">
                <a:solidFill>
                  <a:srgbClr val="337AB7"/>
                </a:solidFill>
                <a:effectLst/>
                <a:latin typeface="Almarai"/>
                <a:hlinkClick r:id="rId3" tooltip="نسبة شارب  موازنة المخاطر والعائد  دور نسبة شارب في تقليل الحد الأقصى للسحب"/>
              </a:rPr>
              <a:t>تقليل الحد الأقصى</a:t>
            </a:r>
            <a:r>
              <a:rPr lang="ar-SA" sz="2000" b="0" i="0" dirty="0">
                <a:solidFill>
                  <a:srgbClr val="333333"/>
                </a:solidFill>
                <a:effectLst/>
                <a:latin typeface="Almarai"/>
              </a:rPr>
              <a:t> لمكافأة الخصم. على سبيل المثال، إذا كان اللاعب يفكر في حركة يمكن أن تؤدي إلى كش ملك في ثلاث نقلات ولكن لديه أيضًا خطر فقدان الملكة، فسوف يقوم بتقييم أفضل الاستراتيجيات الدفاعية للخصم قبل المتابعة.</a:t>
            </a:r>
          </a:p>
          <a:p>
            <a:pPr algn="just" rtl="1"/>
            <a:r>
              <a:rPr lang="ar-SA" sz="2000" b="0" i="0" dirty="0">
                <a:solidFill>
                  <a:srgbClr val="333333"/>
                </a:solidFill>
                <a:effectLst/>
                <a:latin typeface="Almarai"/>
              </a:rPr>
              <a:t>مثال للعمل:</a:t>
            </a:r>
          </a:p>
          <a:p>
            <a:pPr algn="just" rtl="1"/>
            <a:r>
              <a:rPr lang="ar-SA" sz="2000" b="0" i="0" dirty="0">
                <a:solidFill>
                  <a:srgbClr val="333333"/>
                </a:solidFill>
                <a:effectLst/>
                <a:latin typeface="Almarai"/>
              </a:rPr>
              <a:t>في المفاوضات التجارية، قد تستخدم الشركة نهج</a:t>
            </a:r>
            <a:r>
              <a:rPr lang="fr-FR" sz="2000" b="0" i="0" dirty="0">
                <a:solidFill>
                  <a:srgbClr val="333333"/>
                </a:solidFill>
                <a:effectLst/>
                <a:latin typeface="Almarai"/>
              </a:rPr>
              <a:t>Minimax </a:t>
            </a:r>
            <a:r>
              <a:rPr lang="ar-SA" sz="2000" b="0" i="0" dirty="0">
                <a:solidFill>
                  <a:srgbClr val="333333"/>
                </a:solidFill>
                <a:effectLst/>
                <a:latin typeface="Almarai"/>
              </a:rPr>
              <a:t> للتحضير للمحادثات مع المورد. من خلال توقع </a:t>
            </a:r>
            <a:r>
              <a:rPr lang="ar-SA" sz="2000" b="0" i="0" u="sng" dirty="0">
                <a:solidFill>
                  <a:srgbClr val="337AB7"/>
                </a:solidFill>
                <a:effectLst/>
                <a:latin typeface="Almarai"/>
                <a:hlinkClick r:id="rId4" tooltip="تفاوض مثل المحترف واحصل على أفضل صفقة ممكنة"/>
              </a:rPr>
              <a:t>أفضل العروض التي يمكن أن يقدمها المورد وإعداد العروض المضادة التي تقلل من الخسائر المحتملة، تضمن الشركة عدم تفاجأها وتأمين أفضل صفقة ممكنة</a:t>
            </a:r>
            <a:r>
              <a:rPr lang="ar-SA" sz="2000" b="0" i="0" dirty="0">
                <a:solidFill>
                  <a:srgbClr val="333333"/>
                </a:solidFill>
                <a:effectLst/>
                <a:latin typeface="Almarai"/>
              </a:rPr>
              <a:t>.</a:t>
            </a:r>
          </a:p>
          <a:p>
            <a:pPr algn="just" rtl="1"/>
            <a:r>
              <a:rPr lang="ar-SA" sz="2000" b="0" i="0" dirty="0">
                <a:solidFill>
                  <a:srgbClr val="333333"/>
                </a:solidFill>
                <a:effectLst/>
                <a:latin typeface="Almarai"/>
              </a:rPr>
              <a:t>وبالتالي فإن نظرية</a:t>
            </a:r>
            <a:r>
              <a:rPr lang="fr-FR" sz="2000" b="0" i="0" dirty="0">
                <a:solidFill>
                  <a:srgbClr val="333333"/>
                </a:solidFill>
                <a:effectLst/>
                <a:latin typeface="Almarai"/>
              </a:rPr>
              <a:t>Minimax </a:t>
            </a:r>
            <a:r>
              <a:rPr lang="ar-SA" sz="2000" b="0" i="0" dirty="0">
                <a:solidFill>
                  <a:srgbClr val="333333"/>
                </a:solidFill>
                <a:effectLst/>
                <a:latin typeface="Almarai"/>
              </a:rPr>
              <a:t> بمثابة </a:t>
            </a:r>
            <a:r>
              <a:rPr lang="ar-SA" sz="2000" b="0" i="0" u="sng" dirty="0">
                <a:solidFill>
                  <a:srgbClr val="337AB7"/>
                </a:solidFill>
                <a:effectLst/>
                <a:latin typeface="Almarai"/>
                <a:hlinkClick r:id="rId5" tooltip="اتخاذ القرار من القاعدة إلى القمة  تمكين الفرق  دليل لاتخاذ القرار من القاعدة إلى القمة"/>
              </a:rPr>
              <a:t>دليل لاتخاذ القرار</a:t>
            </a:r>
            <a:r>
              <a:rPr lang="ar-SA" sz="2000" b="0" i="0" dirty="0">
                <a:solidFill>
                  <a:srgbClr val="333333"/>
                </a:solidFill>
                <a:effectLst/>
                <a:latin typeface="Almarai"/>
              </a:rPr>
              <a:t> العقلاني في البيئات التنافسية، مما يضمن أن اللاعبين مستعدون لأفضل استجابة من خصومهم وأنهم يستطيعون تأمين مركز مفيد قدر الإمكان، في ظل الظروف.</a:t>
            </a:r>
          </a:p>
        </p:txBody>
      </p:sp>
    </p:spTree>
    <p:extLst>
      <p:ext uri="{BB962C8B-B14F-4D97-AF65-F5344CB8AC3E}">
        <p14:creationId xmlns:p14="http://schemas.microsoft.com/office/powerpoint/2010/main" val="305813812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17369</TotalTime>
  <Words>730</Words>
  <Application>Microsoft Office PowerPoint</Application>
  <PresentationFormat>Affichage à l'écran (4:3)</PresentationFormat>
  <Paragraphs>39</Paragraphs>
  <Slides>8</Slides>
  <Notes>5</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8</vt:i4>
      </vt:variant>
    </vt:vector>
  </HeadingPairs>
  <TitlesOfParts>
    <vt:vector size="16" baseType="lpstr">
      <vt:lpstr>Almarai</vt:lpstr>
      <vt:lpstr>Arial</vt:lpstr>
      <vt:lpstr>Calibri</vt:lpstr>
      <vt:lpstr>Calibri Light</vt:lpstr>
      <vt:lpstr>inherit</vt:lpstr>
      <vt:lpstr>Times New Roman</vt:lpstr>
      <vt:lpstr>var(--font-serif)</vt:lpstr>
      <vt:lpstr>Thème Office</vt:lpstr>
      <vt:lpstr>Présentation PowerPoint</vt:lpstr>
      <vt:lpstr>المحور الرابع: نظرية الألعاب</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أساليب التنبؤ بالمبيعات</dc:title>
  <dc:creator>SBI</dc:creator>
  <cp:lastModifiedBy>mehdi mendjel</cp:lastModifiedBy>
  <cp:revision>83</cp:revision>
  <dcterms:created xsi:type="dcterms:W3CDTF">2014-10-13T12:06:44Z</dcterms:created>
  <dcterms:modified xsi:type="dcterms:W3CDTF">2024-12-07T19:48:44Z</dcterms:modified>
</cp:coreProperties>
</file>