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3" r:id="rId6"/>
    <p:sldId id="272" r:id="rId7"/>
    <p:sldId id="274" r:id="rId8"/>
    <p:sldId id="275" r:id="rId9"/>
    <p:sldId id="276" r:id="rId10"/>
    <p:sldId id="260" r:id="rId11"/>
    <p:sldId id="262" r:id="rId12"/>
    <p:sldId id="27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9875-C8E4-4F07-B323-F382E30EB08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EEE93-D1EB-4F75-B3F4-733FE4F815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150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9875-C8E4-4F07-B323-F382E30EB08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EEE93-D1EB-4F75-B3F4-733FE4F815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7746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9875-C8E4-4F07-B323-F382E30EB08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EEE93-D1EB-4F75-B3F4-733FE4F815DA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6182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9875-C8E4-4F07-B323-F382E30EB08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EEE93-D1EB-4F75-B3F4-733FE4F815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7565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9875-C8E4-4F07-B323-F382E30EB08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EEE93-D1EB-4F75-B3F4-733FE4F815DA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5166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9875-C8E4-4F07-B323-F382E30EB08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EEE93-D1EB-4F75-B3F4-733FE4F815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37893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9875-C8E4-4F07-B323-F382E30EB08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EEE93-D1EB-4F75-B3F4-733FE4F815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046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9875-C8E4-4F07-B323-F382E30EB08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EEE93-D1EB-4F75-B3F4-733FE4F815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1447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9875-C8E4-4F07-B323-F382E30EB08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EEE93-D1EB-4F75-B3F4-733FE4F815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0440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9875-C8E4-4F07-B323-F382E30EB08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EEE93-D1EB-4F75-B3F4-733FE4F815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2215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9875-C8E4-4F07-B323-F382E30EB08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EEE93-D1EB-4F75-B3F4-733FE4F815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730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9875-C8E4-4F07-B323-F382E30EB08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EEE93-D1EB-4F75-B3F4-733FE4F815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2363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9875-C8E4-4F07-B323-F382E30EB08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EEE93-D1EB-4F75-B3F4-733FE4F815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3842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9875-C8E4-4F07-B323-F382E30EB08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EEE93-D1EB-4F75-B3F4-733FE4F815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2759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9875-C8E4-4F07-B323-F382E30EB08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EEE93-D1EB-4F75-B3F4-733FE4F815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249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9875-C8E4-4F07-B323-F382E30EB08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EEE93-D1EB-4F75-B3F4-733FE4F815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370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19875-C8E4-4F07-B323-F382E30EB089}" type="datetimeFigureOut">
              <a:rPr lang="fr-FR" smtClean="0"/>
              <a:t>11/12/2020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BEEE93-D1EB-4F75-B3F4-733FE4F815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0523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0212ED-446B-4A47-8300-7FBFF69FB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0589" y="811709"/>
            <a:ext cx="7766936" cy="1646302"/>
          </a:xfrm>
        </p:spPr>
        <p:txBody>
          <a:bodyPr/>
          <a:lstStyle/>
          <a:p>
            <a:pPr algn="ctr"/>
            <a:r>
              <a:rPr lang="ar-DZ" dirty="0"/>
              <a:t>مقياس إدارة جودة الخدمات السياحية 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1DD6275-BC85-469B-9FED-51BAC25BD2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112" y="2644820"/>
            <a:ext cx="7766936" cy="1096899"/>
          </a:xfrm>
        </p:spPr>
        <p:txBody>
          <a:bodyPr>
            <a:normAutofit lnSpcReduction="10000"/>
          </a:bodyPr>
          <a:lstStyle/>
          <a:p>
            <a:pPr algn="ctr"/>
            <a:r>
              <a:rPr lang="ar-DZ" dirty="0">
                <a:solidFill>
                  <a:schemeClr val="tx1"/>
                </a:solidFill>
              </a:rPr>
              <a:t>مقدم من طرف : </a:t>
            </a:r>
          </a:p>
          <a:p>
            <a:pPr algn="ctr"/>
            <a:r>
              <a:rPr lang="ar-DZ" dirty="0">
                <a:solidFill>
                  <a:schemeClr val="tx1"/>
                </a:solidFill>
              </a:rPr>
              <a:t>الأستاذة حنان برجم </a:t>
            </a:r>
          </a:p>
          <a:p>
            <a:pPr algn="ctr"/>
            <a:r>
              <a:rPr lang="ar-DZ" dirty="0">
                <a:solidFill>
                  <a:schemeClr val="tx1"/>
                </a:solidFill>
              </a:rPr>
              <a:t>لطلبة السنة الأولى ماستر تسويق سياحي وفندقي 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58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0212ED-446B-4A47-8300-7FBFF69FB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47252"/>
            <a:ext cx="9144000" cy="678425"/>
          </a:xfrm>
        </p:spPr>
        <p:txBody>
          <a:bodyPr>
            <a:noAutofit/>
          </a:bodyPr>
          <a:lstStyle/>
          <a:p>
            <a:pPr rtl="1"/>
            <a:r>
              <a:rPr lang="ar-DZ" sz="3600" dirty="0"/>
              <a:t>مفاتيح تحديد النمط السلوكي للزبون السائح </a:t>
            </a:r>
            <a:endParaRPr lang="fr-FR" sz="36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1DD6275-BC85-469B-9FED-51BAC25BD2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488" y="1514168"/>
            <a:ext cx="11229751" cy="4596580"/>
          </a:xfrm>
        </p:spPr>
        <p:txBody>
          <a:bodyPr>
            <a:normAutofit/>
          </a:bodyPr>
          <a:lstStyle/>
          <a:p>
            <a:pPr algn="just" rtl="1"/>
            <a:r>
              <a:rPr lang="ar-DZ" dirty="0">
                <a:solidFill>
                  <a:schemeClr val="tx1"/>
                </a:solidFill>
              </a:rPr>
              <a:t>توجد بعض المؤشرات التي تعتبر بمثابة مفاتيح لتحديد النمط السلوكي للزبون، ومن ثم الطريقة التي</a:t>
            </a:r>
          </a:p>
          <a:p>
            <a:pPr algn="just" rtl="1"/>
            <a:r>
              <a:rPr lang="ar-DZ" dirty="0">
                <a:solidFill>
                  <a:schemeClr val="tx1"/>
                </a:solidFill>
              </a:rPr>
              <a:t>يجب استخدامها للتعامل معه، ونذكر منها:</a:t>
            </a:r>
          </a:p>
          <a:p>
            <a:pPr marL="457200" indent="-457200" algn="just" rtl="1">
              <a:buFont typeface="+mj-lt"/>
              <a:buAutoNum type="arabicPeriod"/>
            </a:pPr>
            <a:r>
              <a:rPr lang="ar-DZ" dirty="0">
                <a:solidFill>
                  <a:schemeClr val="tx1"/>
                </a:solidFill>
              </a:rPr>
              <a:t>طريقة سير الزبون أو خطواته في التحرك؛ </a:t>
            </a:r>
          </a:p>
          <a:p>
            <a:pPr marL="457200" indent="-457200" algn="just" rtl="1">
              <a:buFont typeface="+mj-lt"/>
              <a:buAutoNum type="arabicPeriod"/>
            </a:pPr>
            <a:r>
              <a:rPr lang="ar-DZ" dirty="0">
                <a:solidFill>
                  <a:schemeClr val="tx1"/>
                </a:solidFill>
              </a:rPr>
              <a:t>المظهر ونوعية الملابس التي يرتديها؛ </a:t>
            </a:r>
          </a:p>
          <a:p>
            <a:pPr marL="457200" indent="-457200" algn="just" rtl="1">
              <a:buFont typeface="+mj-lt"/>
              <a:buAutoNum type="arabicPeriod"/>
            </a:pPr>
            <a:r>
              <a:rPr lang="ar-DZ" dirty="0">
                <a:solidFill>
                  <a:schemeClr val="tx1"/>
                </a:solidFill>
              </a:rPr>
              <a:t>تعبيرات الوجه واليدين؛ </a:t>
            </a:r>
          </a:p>
          <a:p>
            <a:pPr marL="457200" indent="-457200" algn="just" rtl="1">
              <a:buFont typeface="+mj-lt"/>
              <a:buAutoNum type="arabicPeriod"/>
            </a:pPr>
            <a:r>
              <a:rPr lang="ar-DZ" dirty="0">
                <a:solidFill>
                  <a:schemeClr val="tx1"/>
                </a:solidFill>
              </a:rPr>
              <a:t>أسلوب المخاطبة أو الحديث (اللهجة ونبرة الصوت). </a:t>
            </a:r>
          </a:p>
          <a:p>
            <a:pPr algn="just" rtl="1"/>
            <a:r>
              <a:rPr lang="ar-DZ" dirty="0">
                <a:solidFill>
                  <a:schemeClr val="tx1"/>
                </a:solidFill>
              </a:rPr>
              <a:t>ومن الأمور المهمة التي يجب على الزبون الداخلي مراعاتها عند التعامل مع الزبون الخارجي، نذكر</a:t>
            </a:r>
          </a:p>
          <a:p>
            <a:pPr marL="457200" indent="-457200" algn="just" rtl="1">
              <a:buFont typeface="+mj-lt"/>
              <a:buAutoNum type="arabicPeriod"/>
            </a:pPr>
            <a:r>
              <a:rPr lang="ar-DZ" dirty="0">
                <a:solidFill>
                  <a:schemeClr val="tx1"/>
                </a:solidFill>
              </a:rPr>
              <a:t>الإيمان باختلاف الزبائن وطبيعة تكوينهم؛ </a:t>
            </a:r>
          </a:p>
          <a:p>
            <a:pPr marL="457200" indent="-457200" algn="just" rtl="1">
              <a:buFont typeface="+mj-lt"/>
              <a:buAutoNum type="arabicPeriod"/>
            </a:pPr>
            <a:r>
              <a:rPr lang="ar-DZ" dirty="0">
                <a:solidFill>
                  <a:schemeClr val="tx1"/>
                </a:solidFill>
              </a:rPr>
              <a:t>عدم الخلط بين شخصيته وكرامته وبين ما يجب عمله؛ </a:t>
            </a:r>
          </a:p>
          <a:p>
            <a:pPr algn="just" rtl="1"/>
            <a:r>
              <a:rPr lang="ar-DZ" dirty="0">
                <a:solidFill>
                  <a:schemeClr val="tx1"/>
                </a:solidFill>
              </a:rPr>
              <a:t>أنّ التحدي والنجاح الحقيقي ليس بالتعامل مع الزبائن الايجابيين فقط، ولكن التحدي الأكبر هو </a:t>
            </a:r>
          </a:p>
          <a:p>
            <a:pPr algn="just" rtl="1"/>
            <a:r>
              <a:rPr lang="ar-DZ" dirty="0">
                <a:solidFill>
                  <a:schemeClr val="tx1"/>
                </a:solidFill>
              </a:rPr>
              <a:t>بالتعامل المميز مع الأنواع المختلفة من الزبائن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976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0212ED-446B-4A47-8300-7FBFF69FB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309657" y="193039"/>
            <a:ext cx="10302239" cy="1646302"/>
          </a:xfrm>
        </p:spPr>
        <p:txBody>
          <a:bodyPr/>
          <a:lstStyle/>
          <a:p>
            <a:r>
              <a:rPr lang="ar-DZ" sz="3600" dirty="0"/>
              <a:t>أهمية الزبائن بالنسبة للمؤسسات:</a:t>
            </a:r>
            <a:br>
              <a:rPr lang="ar-DZ" sz="3600" dirty="0"/>
            </a:br>
            <a:r>
              <a:rPr lang="ar-DZ" sz="3600" dirty="0"/>
              <a:t>يمكن تلخيصها في بعض النقاط التالية:</a:t>
            </a:r>
            <a:endParaRPr lang="fr-FR" sz="36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1DD6275-BC85-469B-9FED-51BAC25BD2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200" y="2682241"/>
            <a:ext cx="11419839" cy="398272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ar-DZ" sz="2800" dirty="0">
                <a:solidFill>
                  <a:schemeClr val="tx1"/>
                </a:solidFill>
              </a:rPr>
              <a:t>الزبون هو المبرر الوحيد لوجود المؤسسة في السوق؛</a:t>
            </a:r>
          </a:p>
          <a:p>
            <a:r>
              <a:rPr lang="ar-DZ" sz="2800" dirty="0">
                <a:solidFill>
                  <a:schemeClr val="tx1"/>
                </a:solidFill>
              </a:rPr>
              <a:t>• الزبون هو الأساس في خلق الفرص الوظيفية؛</a:t>
            </a:r>
          </a:p>
          <a:p>
            <a:r>
              <a:rPr lang="ar-DZ" sz="2800" dirty="0">
                <a:solidFill>
                  <a:schemeClr val="tx1"/>
                </a:solidFill>
              </a:rPr>
              <a:t>• إشباع حاجات الزبون هو الوسيلة لتحقيق الربح والنمو والبقاء؛</a:t>
            </a:r>
          </a:p>
          <a:p>
            <a:r>
              <a:rPr lang="ar-DZ" sz="2800" dirty="0">
                <a:solidFill>
                  <a:schemeClr val="tx1"/>
                </a:solidFill>
              </a:rPr>
              <a:t>• الزبون هو المصدر الرئيسي للحصول على أفكار التطوير والتحسين؛</a:t>
            </a:r>
          </a:p>
          <a:p>
            <a:r>
              <a:rPr lang="ar-DZ" sz="2800" dirty="0">
                <a:solidFill>
                  <a:schemeClr val="tx1"/>
                </a:solidFill>
              </a:rPr>
              <a:t>• أساس التقييم هو رضى الزبون؛</a:t>
            </a:r>
          </a:p>
          <a:p>
            <a:r>
              <a:rPr lang="ar-DZ" sz="2800" dirty="0">
                <a:solidFill>
                  <a:schemeClr val="tx1"/>
                </a:solidFill>
              </a:rPr>
              <a:t>• النهوض بالمسؤولية الاجتماعية للمؤسسة.</a:t>
            </a:r>
            <a:endParaRPr lang="fr-F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467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A3D4D6-7A96-464C-99B0-0C6710121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76A87F-AEEC-4611-AC52-025AD734E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DZ" sz="4000" dirty="0"/>
              <a:t>شكرا على حسن الانتباه و المتابعة 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613090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A3D4D6-7A96-464C-99B0-0C6710121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المحاضرة الأولى مقدمة عن خدمة الزبون 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76A87F-AEEC-4611-AC52-025AD734E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13935"/>
            <a:ext cx="8596668" cy="3927427"/>
          </a:xfrm>
        </p:spPr>
        <p:txBody>
          <a:bodyPr>
            <a:normAutofit/>
          </a:bodyPr>
          <a:lstStyle/>
          <a:p>
            <a:pPr lvl="1" algn="r" rtl="1"/>
            <a:r>
              <a:rPr lang="ar-DZ" sz="2400" dirty="0"/>
              <a:t>ماهية </a:t>
            </a:r>
            <a:r>
              <a:rPr lang="ar-DZ" sz="2400" dirty="0" err="1"/>
              <a:t>الزبون:يعتبر</a:t>
            </a:r>
            <a:r>
              <a:rPr lang="ar-DZ" sz="2400" dirty="0"/>
              <a:t> الزبون هو المبرر الوحيد لوجود المؤسسة، واشباع حاجاته يعد الوسيلة الرئيسية</a:t>
            </a:r>
          </a:p>
          <a:p>
            <a:pPr marL="457200" lvl="1" indent="0" algn="r" rtl="1">
              <a:buNone/>
            </a:pPr>
            <a:r>
              <a:rPr lang="ar-DZ" sz="2400" dirty="0"/>
              <a:t>لتحقيقها للربح والنمو والاستقرار.</a:t>
            </a:r>
          </a:p>
          <a:p>
            <a:pPr marL="457200" lvl="1" indent="0" algn="r" rtl="1">
              <a:buNone/>
            </a:pPr>
            <a:r>
              <a:rPr lang="ar-DZ" sz="2400" dirty="0"/>
              <a:t> مفهوم الزبون: تعرّف المنظمة الدولية للمعايير وفقا للمواصفة 8402 الزبون على أنّه: "وجهة المنتج الصادر من المورّد"</a:t>
            </a:r>
          </a:p>
          <a:p>
            <a:pPr marL="457200" lvl="1" indent="0" algn="r" rtl="1"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111512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0212ED-446B-4A47-8300-7FBFF69FB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5782"/>
            <a:ext cx="9144000" cy="970597"/>
          </a:xfrm>
        </p:spPr>
        <p:txBody>
          <a:bodyPr/>
          <a:lstStyle/>
          <a:p>
            <a:r>
              <a:rPr lang="ar-DZ" dirty="0"/>
              <a:t>مفهوم الزبون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1DD6275-BC85-469B-9FED-51BAC25BD2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45342"/>
            <a:ext cx="9144000" cy="3812458"/>
          </a:xfrm>
        </p:spPr>
        <p:txBody>
          <a:bodyPr>
            <a:normAutofit fontScale="92500" lnSpcReduction="20000"/>
          </a:bodyPr>
          <a:lstStyle/>
          <a:p>
            <a:pPr algn="just" rtl="1"/>
            <a:r>
              <a:rPr lang="ar-DZ" dirty="0">
                <a:solidFill>
                  <a:schemeClr val="tx1"/>
                </a:solidFill>
              </a:rPr>
              <a:t>في الحالة التعاقدية، يسمى الزّبون "مشتري".</a:t>
            </a:r>
          </a:p>
          <a:p>
            <a:pPr algn="just" rtl="1"/>
            <a:r>
              <a:rPr lang="ar-DZ" dirty="0">
                <a:solidFill>
                  <a:schemeClr val="tx1"/>
                </a:solidFill>
              </a:rPr>
              <a:t>• يمكن أن يكون الزّبون، المستهلك النهائي، المستخدم، المستفيد أو المشتري.</a:t>
            </a:r>
          </a:p>
          <a:p>
            <a:pPr algn="just" rtl="1"/>
            <a:r>
              <a:rPr lang="ar-DZ" dirty="0">
                <a:solidFill>
                  <a:schemeClr val="tx1"/>
                </a:solidFill>
              </a:rPr>
              <a:t>• يمكن أن يكون الزّبون داخليا أو خارجيا بالنسبة للتّنظيم.</a:t>
            </a:r>
          </a:p>
          <a:p>
            <a:pPr algn="just" rtl="1"/>
            <a:r>
              <a:rPr lang="ar-DZ" dirty="0">
                <a:solidFill>
                  <a:schemeClr val="tx1"/>
                </a:solidFill>
              </a:rPr>
              <a:t>ويشير هذا التّعريف، إلى أنّ كل من يتعامل مع المؤسسة ويتلقّى سلع وخدمات منها يعتبر زبونا لها.</a:t>
            </a:r>
          </a:p>
          <a:p>
            <a:pPr algn="just" rtl="1"/>
            <a:r>
              <a:rPr lang="ar-DZ" dirty="0">
                <a:solidFill>
                  <a:schemeClr val="tx1"/>
                </a:solidFill>
              </a:rPr>
              <a:t>: وينقسم زبائن المؤسسة إلى نوعين أساسيين هما</a:t>
            </a:r>
          </a:p>
          <a:p>
            <a:pPr algn="just" rtl="1"/>
            <a:r>
              <a:rPr lang="ar-DZ" dirty="0">
                <a:solidFill>
                  <a:schemeClr val="tx1"/>
                </a:solidFill>
              </a:rPr>
              <a:t>• الزّبائن </a:t>
            </a:r>
            <a:r>
              <a:rPr lang="ar-DZ" dirty="0" err="1">
                <a:solidFill>
                  <a:schemeClr val="tx1"/>
                </a:solidFill>
              </a:rPr>
              <a:t>الداخليون:وهم</a:t>
            </a:r>
            <a:r>
              <a:rPr lang="ar-DZ" dirty="0">
                <a:solidFill>
                  <a:schemeClr val="tx1"/>
                </a:solidFill>
              </a:rPr>
              <a:t> العاملون في جميع الأقسام الوظيفية، والذين يتعاملون مع بعضهم لإنجاز</a:t>
            </a:r>
          </a:p>
          <a:p>
            <a:pPr algn="just" rtl="1"/>
            <a:r>
              <a:rPr lang="ar-DZ" dirty="0">
                <a:solidFill>
                  <a:schemeClr val="tx1"/>
                </a:solidFill>
              </a:rPr>
              <a:t>أعمال المؤسسة.</a:t>
            </a:r>
          </a:p>
          <a:p>
            <a:pPr algn="just" rtl="1"/>
            <a:r>
              <a:rPr lang="ar-DZ" dirty="0">
                <a:solidFill>
                  <a:schemeClr val="tx1"/>
                </a:solidFill>
              </a:rPr>
              <a:t>• الزّبائن </a:t>
            </a:r>
            <a:r>
              <a:rPr lang="ar-DZ" dirty="0" err="1">
                <a:solidFill>
                  <a:schemeClr val="tx1"/>
                </a:solidFill>
              </a:rPr>
              <a:t>الخارجيون:يسمّى</a:t>
            </a:r>
            <a:r>
              <a:rPr lang="ar-DZ" dirty="0">
                <a:solidFill>
                  <a:schemeClr val="tx1"/>
                </a:solidFill>
              </a:rPr>
              <a:t> كل من يتعامل مع السلعة أو الخدمة التي تنتجها المؤسسة، ويتلقى</a:t>
            </a:r>
          </a:p>
          <a:p>
            <a:pPr algn="just" rtl="1"/>
            <a:r>
              <a:rPr lang="ar-DZ" dirty="0">
                <a:solidFill>
                  <a:schemeClr val="tx1"/>
                </a:solidFill>
              </a:rPr>
              <a:t>المخرّجات النهائية منها بالزّبون الخارجي، وإذا تكرر تعامله معها بصفة دائمة ومستمرة يصبح عميلا</a:t>
            </a:r>
          </a:p>
          <a:p>
            <a:pPr algn="just" rtl="1"/>
            <a:r>
              <a:rPr lang="ar-DZ" dirty="0">
                <a:solidFill>
                  <a:schemeClr val="tx1"/>
                </a:solidFill>
              </a:rPr>
              <a:t>لها. وسترتكز دراستنا على هذا النوع من الزبائن، فعلى الرغم من أهمية الزبون الداخلي إلا أن الغاية</a:t>
            </a:r>
          </a:p>
          <a:p>
            <a:pPr algn="just" rtl="1"/>
            <a:r>
              <a:rPr lang="ar-DZ" dirty="0">
                <a:solidFill>
                  <a:schemeClr val="tx1"/>
                </a:solidFill>
              </a:rPr>
              <a:t>النهائية تكمن في تحقيق الجودة في خدمة الزبون الخارجي.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854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A3D4D6-7A96-464C-99B0-0C6710121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/>
              <a:t>تصنيف الزبائن:</a:t>
            </a:r>
            <a:br>
              <a:rPr lang="ar-DZ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76A87F-AEEC-4611-AC52-025AD734E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</a:pPr>
            <a:r>
              <a:rPr lang="ar-DZ" dirty="0"/>
              <a:t>يعد الفهم التام لطبيعة سلوك الزبائن وخصوصا الأنماط الشخصية لهم مفتاح الاستمرار في تقديم</a:t>
            </a:r>
            <a:r>
              <a:rPr lang="fr-FR" dirty="0"/>
              <a:t> </a:t>
            </a:r>
            <a:r>
              <a:rPr lang="ar-DZ" dirty="0"/>
              <a:t>خدمة متميزة للجميع، من خلال فهم السمات الخاصة بكل نمط واستخدام الأساليب الملائمة</a:t>
            </a:r>
            <a:r>
              <a:rPr lang="fr-FR" dirty="0"/>
              <a:t> </a:t>
            </a:r>
            <a:r>
              <a:rPr lang="ar-DZ" dirty="0"/>
              <a:t>للتعامل معها. القائمة التالية يلخص مختلف الأنماط الشخصية للزبائن </a:t>
            </a:r>
            <a:r>
              <a:rPr lang="ar-DZ" dirty="0" err="1"/>
              <a:t>وط</a:t>
            </a:r>
            <a:r>
              <a:rPr lang="ar-DZ" dirty="0"/>
              <a:t> ريقة التعامل مع كل نمط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3006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285597-0DCF-499E-AF1C-51E91DAC2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/>
              <a:t>تابع 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3FF46B-32D6-44FE-BDC9-D7C90F2EC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ar-DZ" sz="1400" dirty="0"/>
              <a:t>الزبون السلبي :و من مميزاته انه كثير الأسئلة، </a:t>
            </a:r>
            <a:r>
              <a:rPr lang="ar-DZ" sz="1400" dirty="0" err="1"/>
              <a:t>بطيئ</a:t>
            </a:r>
            <a:r>
              <a:rPr lang="ar-DZ" sz="1400" dirty="0"/>
              <a:t> في اتخاذ القرارات؛ يعطي الردود للأسئلة التي تطرح عليه؛ يفكر في موضوعات كثيرة أثناء حديث مقدم الخدمة معه، مما يقلل درجة تركيزه واستيعابه لمحتوى حديث مقدم الخدمة.</a:t>
            </a:r>
          </a:p>
          <a:p>
            <a:pPr algn="r" rtl="1">
              <a:lnSpc>
                <a:spcPct val="150000"/>
              </a:lnSpc>
            </a:pPr>
            <a:r>
              <a:rPr lang="ar-DZ" sz="1400" dirty="0"/>
              <a:t>أما عن كيفية التعامل معه الصبر ومحاولة الوصول إلى الأسباب التي تؤدي إلى عدم قدرته على اتخاذ القرار؛</a:t>
            </a:r>
          </a:p>
          <a:p>
            <a:pPr algn="r" rtl="1">
              <a:lnSpc>
                <a:spcPct val="150000"/>
              </a:lnSpc>
            </a:pPr>
            <a:r>
              <a:rPr lang="ar-DZ" sz="1400" dirty="0"/>
              <a:t>تدعيم الحديث معه بالأدلة التي تعمق قناعته بما يقوله مقدم الخدمة</a:t>
            </a:r>
          </a:p>
          <a:p>
            <a:pPr algn="r" rtl="1">
              <a:lnSpc>
                <a:spcPct val="150000"/>
              </a:lnSpc>
            </a:pPr>
            <a:r>
              <a:rPr lang="ar-DZ" sz="1400" dirty="0"/>
              <a:t>2- الزبون المتشكك : لهجته تنطوي على سخرية لما يقوله له مقدم الخدمة (عدم الثقة)، وقد يطلب تقديم برهان على ذلك. و يتم التعامل معه ب:عدم مجادلته فيما يقول؛ تعميق الحوار معه لمعرفة الأساس الذي يبني عليه شكه، موافقته مبدئيا على بعض الجوانب الفرعية لموضوع الحديث معه إلى حين تحقيق جو من الثقة التامة.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992174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7E7D70-C6A9-40A4-A270-D97A8DEF0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/>
              <a:t>تابع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42C9F8-C322-4A7F-A467-B90C8D15D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518986" cy="3880773"/>
          </a:xfrm>
        </p:spPr>
        <p:txBody>
          <a:bodyPr/>
          <a:lstStyle/>
          <a:p>
            <a:pPr algn="r" rtl="1"/>
            <a:r>
              <a:rPr lang="ar-DZ" dirty="0"/>
              <a:t>الزبون الثرثار : يخلط الموضوعات ببعضها ولديه القدرة على جر مقدم الخدمة إلى الأحاديث التي يريدها  و يتم الحرص على ابقاء الحديث معه ضمن سياق الخدمة محل الحديث؛ الموافقة على ما يبديه من آراء واقتراحات وتقديرها؛</a:t>
            </a:r>
          </a:p>
          <a:p>
            <a:pPr algn="r" rtl="1"/>
            <a:r>
              <a:rPr lang="ar-DZ" dirty="0"/>
              <a:t>محاولة استئذانه بأدب للتعامل مع زبون آخر .</a:t>
            </a:r>
          </a:p>
          <a:p>
            <a:pPr algn="r" rtl="1"/>
            <a:r>
              <a:rPr lang="ar-DZ" dirty="0"/>
              <a:t>الزبون المغرور :لا يسأل كثيرا لشعوره بأنه يعرف كل شيء (ثقة عالية)؛</a:t>
            </a:r>
          </a:p>
          <a:p>
            <a:pPr algn="r" rtl="1"/>
            <a:r>
              <a:rPr lang="ar-DZ" dirty="0"/>
              <a:t>ينفذ صبره بسرعة؛ يلجأ إلى المقاطعة في الحديث ويحاول إعاقة الآخرين عن العمل و يتم التعامل معه محاولة إنهاء معاملته بسرعة؛ معاملته على أنه شخص ذو أهمية كبيرة.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9038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C0307C-031C-4A75-A2C4-C07EB030A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5631" y="619432"/>
            <a:ext cx="8596668" cy="1320800"/>
          </a:xfrm>
        </p:spPr>
        <p:txBody>
          <a:bodyPr/>
          <a:lstStyle/>
          <a:p>
            <a:pPr algn="r" rtl="1"/>
            <a:r>
              <a:rPr lang="ar-DZ" dirty="0"/>
              <a:t>تابع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A606E9-A9C9-44BE-9F0F-F301242B4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864426" cy="3880773"/>
          </a:xfrm>
        </p:spPr>
        <p:txBody>
          <a:bodyPr/>
          <a:lstStyle/>
          <a:p>
            <a:pPr algn="r" rtl="1"/>
            <a:r>
              <a:rPr lang="ar-DZ" dirty="0"/>
              <a:t>الزبون المتردد: عدم قدرته على اتخاذ القرار بنفسه؛ متردد في حديثه وغير مستقر في </a:t>
            </a:r>
            <a:r>
              <a:rPr lang="ar-DZ" dirty="0" err="1"/>
              <a:t>رأيه.و</a:t>
            </a:r>
            <a:r>
              <a:rPr lang="ar-DZ" dirty="0"/>
              <a:t> يتم التعامل معه بتدعيم الحديث معه بأدلة مقنعة ومنطقية تساعده على اتخاذ قراراه.</a:t>
            </a:r>
          </a:p>
          <a:p>
            <a:pPr algn="r" rtl="1"/>
            <a:r>
              <a:rPr lang="ar-DZ" dirty="0"/>
              <a:t>الزبون الغضبان : سريع الغضب؛ يبحث عن أتفه الأمور لجعلها مبررات كافية لافتعال الغضب؛ أراءه متشددة وفيها نوع من التهجم؛ يصعب إرضاءه. و يتم التعامل معه بان لا تنتقده وتبحث عن أخطاءه؛ الأدب</a:t>
            </a:r>
          </a:p>
          <a:p>
            <a:pPr algn="r" rtl="1"/>
            <a:r>
              <a:rPr lang="ar-DZ" dirty="0"/>
              <a:t>والتحلي بالصبر في التعامل معه؛</a:t>
            </a:r>
          </a:p>
          <a:p>
            <a:pPr algn="r" rtl="1"/>
            <a:r>
              <a:rPr lang="ar-DZ" dirty="0"/>
              <a:t>الاستمرار في توجيه الأسئلة له والإصغاء له مع تقديم البراهين.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316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0A1042-E206-436C-BCFA-9BB9F95A9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/>
              <a:t>تابع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EC9C79-BC5C-4AFC-B6F7-2155FD1B2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ar-DZ" dirty="0"/>
              <a:t>الزبون المشاهد في ذهنه </a:t>
            </a:r>
            <a:r>
              <a:rPr lang="ar-DZ" dirty="0" err="1"/>
              <a:t>شيئ</a:t>
            </a:r>
            <a:r>
              <a:rPr lang="ar-DZ" dirty="0"/>
              <a:t> محدد، يحب التمعن والتفحص؛ لا يرغب أن يكون محل مراقبة أو ملاحظة. و يتم التعامل معه بالترحاب به؛ عدم إبداء أية تصرفات تشعره بأنه مراقب؛ توضيح مميزات</a:t>
            </a:r>
          </a:p>
          <a:p>
            <a:pPr algn="r" rtl="1">
              <a:lnSpc>
                <a:spcPct val="150000"/>
              </a:lnSpc>
            </a:pPr>
            <a:r>
              <a:rPr lang="ar-DZ" dirty="0"/>
              <a:t>الزبون النزوي :تجذبه المظاهر أكثر من المضمون، يتخذ قراراته بسرعة؛</a:t>
            </a:r>
          </a:p>
          <a:p>
            <a:pPr algn="r" rtl="1">
              <a:lnSpc>
                <a:spcPct val="150000"/>
              </a:lnSpc>
            </a:pPr>
            <a:r>
              <a:rPr lang="ar-DZ" dirty="0"/>
              <a:t>يكره المعلومات التفصيلية عن الخدمة المقدمة، يختار ما يناسب تفضيلاته وفي حالة وقوعه في الأخطاء فسيلقي باللائمة على مقدم الخدمة يتم التعامل معه :تقديم النصيحة التي تساعد على الاختيار الصحيح؛ توضيح أية التزامات يمكن أن تترتب على هذا الاختيار وذلك تجنبا  لأي لوم في المستقبل.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4725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504E70-AD6F-4EBE-A70B-C2E003385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تابع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67F761-AB23-4EFA-B49E-5EE1E6908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/>
              <a:t>الزبون العنيد : متشبث </a:t>
            </a:r>
            <a:r>
              <a:rPr lang="ar-DZ" dirty="0" err="1"/>
              <a:t>بآراءه</a:t>
            </a:r>
            <a:r>
              <a:rPr lang="ar-DZ" dirty="0"/>
              <a:t>؛ يفضل اتخاذ قراراته بصورة منفردة؛ محافظ يقاوم التغيير. و يتم التعامل معه عن طريق محاولة مسايرته فيما يقول؛ إظهار التقدير والاحترام لمعارفه؛ الطلب منه تقديم لمقترحات حول الخدمة المقدمة</a:t>
            </a:r>
          </a:p>
          <a:p>
            <a:pPr algn="r" rtl="1"/>
            <a:r>
              <a:rPr lang="ar-DZ" dirty="0"/>
              <a:t>الزبون المفكر الصامت : عدم السرعة في اتخاذ القرار؛ البحث عن المعلومات والقيام بعمل مقارنات لاتخاذ القرار المناسب. و يتم التعامل معه عن طريق إعطاءه المعلومات الصحيحة والأدلة؛</a:t>
            </a:r>
          </a:p>
          <a:p>
            <a:pPr algn="r" rtl="1"/>
            <a:r>
              <a:rPr lang="ar-DZ" dirty="0"/>
              <a:t>الجدية في أسلوب الحوار معه.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121850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937</Words>
  <Application>Microsoft Office PowerPoint</Application>
  <PresentationFormat>Grand écran</PresentationFormat>
  <Paragraphs>65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Facette</vt:lpstr>
      <vt:lpstr>مقياس إدارة جودة الخدمات السياحية </vt:lpstr>
      <vt:lpstr>المحاضرة الأولى مقدمة عن خدمة الزبون </vt:lpstr>
      <vt:lpstr>مفهوم الزبون</vt:lpstr>
      <vt:lpstr>تصنيف الزبائن: </vt:lpstr>
      <vt:lpstr>تابع </vt:lpstr>
      <vt:lpstr>تابع</vt:lpstr>
      <vt:lpstr>تابع</vt:lpstr>
      <vt:lpstr>تابع</vt:lpstr>
      <vt:lpstr>تابع</vt:lpstr>
      <vt:lpstr>مفاتيح تحديد النمط السلوكي للزبون السائح </vt:lpstr>
      <vt:lpstr>أهمية الزبائن بالنسبة للمؤسسات: يمكن تلخيصها في بعض النقاط التالية: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إدارة جودة الخدمات السياحية </dc:title>
  <dc:creator>SBI</dc:creator>
  <cp:lastModifiedBy>SBI</cp:lastModifiedBy>
  <cp:revision>11</cp:revision>
  <dcterms:created xsi:type="dcterms:W3CDTF">2020-12-08T07:20:29Z</dcterms:created>
  <dcterms:modified xsi:type="dcterms:W3CDTF">2020-12-11T08:30:43Z</dcterms:modified>
</cp:coreProperties>
</file>