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2" r:id="rId4"/>
    <p:sldId id="258" r:id="rId5"/>
    <p:sldId id="273" r:id="rId6"/>
    <p:sldId id="274" r:id="rId7"/>
    <p:sldId id="277" r:id="rId8"/>
    <p:sldId id="278" r:id="rId9"/>
    <p:sldId id="279" r:id="rId10"/>
    <p:sldId id="280" r:id="rId11"/>
    <p:sldId id="281" r:id="rId12"/>
    <p:sldId id="282" r:id="rId13"/>
    <p:sldId id="283" r:id="rId14"/>
    <p:sldId id="284" r:id="rId15"/>
    <p:sldId id="285" r:id="rId16"/>
    <p:sldId id="259" r:id="rId17"/>
    <p:sldId id="286" r:id="rId18"/>
    <p:sldId id="287" r:id="rId19"/>
    <p:sldId id="260" r:id="rId20"/>
    <p:sldId id="261" r:id="rId21"/>
    <p:sldId id="276" r:id="rId22"/>
    <p:sldId id="275" r:id="rId23"/>
    <p:sldId id="262" r:id="rId24"/>
    <p:sldId id="263" r:id="rId25"/>
    <p:sldId id="264" r:id="rId26"/>
    <p:sldId id="265" r:id="rId27"/>
    <p:sldId id="266" r:id="rId28"/>
    <p:sldId id="267" r:id="rId29"/>
    <p:sldId id="268" r:id="rId30"/>
    <p:sldId id="269" r:id="rId31"/>
    <p:sldId id="271" r:id="rId32"/>
    <p:sldId id="270"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569652-864F-4225-A3C7-080E03F378A2}" type="datetimeFigureOut">
              <a:rPr lang="fr-FR" smtClean="0"/>
              <a:pPr/>
              <a:t>27/10/2023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AB2B0-4298-4622-A937-70776833402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err="1" smtClean="0"/>
              <a:t>الى</a:t>
            </a:r>
            <a:r>
              <a:rPr lang="ar-DZ" dirty="0" smtClean="0"/>
              <a:t> ح/ </a:t>
            </a:r>
            <a:endParaRPr lang="fr-FR" dirty="0"/>
          </a:p>
        </p:txBody>
      </p:sp>
      <p:sp>
        <p:nvSpPr>
          <p:cNvPr id="4" name="Espace réservé du numéro de diapositive 3"/>
          <p:cNvSpPr>
            <a:spLocks noGrp="1"/>
          </p:cNvSpPr>
          <p:nvPr>
            <p:ph type="sldNum" sz="quarter" idx="10"/>
          </p:nvPr>
        </p:nvSpPr>
        <p:spPr/>
        <p:txBody>
          <a:bodyPr/>
          <a:lstStyle/>
          <a:p>
            <a:fld id="{13DAB2B0-4298-4622-A937-70776833402F}" type="slidenum">
              <a:rPr lang="fr-FR" smtClean="0"/>
              <a:pPr/>
              <a:t>30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11BF78-500E-49F9-A37A-78E47BE8B55B}" type="datetimeFigureOut">
              <a:rPr lang="fr-FR" smtClean="0"/>
              <a:pPr/>
              <a:t>27/10/2023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0EA01C-3DF6-41CE-8B69-295A7F7684D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BF78-500E-49F9-A37A-78E47BE8B55B}" type="datetimeFigureOut">
              <a:rPr lang="fr-FR" smtClean="0"/>
              <a:pPr/>
              <a:t>27/10/2023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EA01C-3DF6-41CE-8B69-295A7F7684D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42900"/>
            <a:ext cx="9144000" cy="6858000"/>
          </a:xfrm>
        </p:spPr>
        <p:txBody>
          <a:bodyPr/>
          <a:lstStyle/>
          <a:p>
            <a:endParaRPr lang="ar-DZ" b="1" dirty="0" smtClean="0">
              <a:solidFill>
                <a:srgbClr val="FF0000"/>
              </a:solidFill>
            </a:endParaRPr>
          </a:p>
          <a:p>
            <a:pPr rtl="1"/>
            <a:r>
              <a:rPr lang="ar-DZ" b="1" dirty="0" smtClean="0">
                <a:solidFill>
                  <a:srgbClr val="FF0000"/>
                </a:solidFill>
              </a:rPr>
              <a:t> الفصل الرابع- المرابحة والبيوع الآجلة الأخرى</a:t>
            </a:r>
            <a:endParaRPr lang="fr-FR" dirty="0" smtClean="0">
              <a:solidFill>
                <a:srgbClr val="FF0000"/>
              </a:solidFill>
            </a:endParaRPr>
          </a:p>
          <a:p>
            <a:pPr rtl="1"/>
            <a:endParaRPr lang="ar-DZ" b="1" dirty="0" smtClean="0">
              <a:solidFill>
                <a:srgbClr val="FF0000"/>
              </a:solidFill>
            </a:endParaRPr>
          </a:p>
          <a:p>
            <a:pPr algn="r" rtl="1"/>
            <a:r>
              <a:rPr lang="ar-DZ" b="1" dirty="0">
                <a:solidFill>
                  <a:schemeClr val="tx1"/>
                </a:solidFill>
              </a:rPr>
              <a:t>تعد المرابحة </a:t>
            </a:r>
            <a:r>
              <a:rPr lang="ar-DZ" b="1" dirty="0">
                <a:solidFill>
                  <a:srgbClr val="FF0000"/>
                </a:solidFill>
              </a:rPr>
              <a:t>والمرابحة للآمر بالشراء </a:t>
            </a:r>
            <a:r>
              <a:rPr lang="ar-DZ" b="1" dirty="0">
                <a:solidFill>
                  <a:schemeClr val="tx1"/>
                </a:solidFill>
              </a:rPr>
              <a:t>من العقود الأكثر انتشارا لدى المصارف والمؤسسات المالية الإسلامية، وبالتالي فهي عنصر مهم في قوائمها المالية، ويمكن إجراء المرابحة على أساس فوري، </a:t>
            </a:r>
            <a:r>
              <a:rPr lang="ar-DZ" b="1" dirty="0" err="1">
                <a:solidFill>
                  <a:schemeClr val="tx1"/>
                </a:solidFill>
              </a:rPr>
              <a:t>الا</a:t>
            </a:r>
            <a:r>
              <a:rPr lang="ar-DZ" b="1" dirty="0">
                <a:solidFill>
                  <a:schemeClr val="tx1"/>
                </a:solidFill>
              </a:rPr>
              <a:t> أن الشكل الأكثر انتشارا لدى المالية الإسلامية هي المرابحة الآجلة (آجلة الدفع).</a:t>
            </a:r>
            <a:endParaRPr lang="fr-FR" b="1" dirty="0">
              <a:solidFill>
                <a:schemeClr val="tx1"/>
              </a:solidFill>
            </a:endParaRPr>
          </a:p>
          <a:p>
            <a:pPr algn="r" rtl="1"/>
            <a:r>
              <a:rPr lang="ar-SA" b="1" dirty="0">
                <a:solidFill>
                  <a:srgbClr val="FF0000"/>
                </a:solidFill>
              </a:rPr>
              <a:t>بيع الرابحة:وهو </a:t>
            </a:r>
            <a:r>
              <a:rPr lang="ar-SA" b="1" dirty="0">
                <a:solidFill>
                  <a:schemeClr val="tx1"/>
                </a:solidFill>
              </a:rPr>
              <a:t>أحد بيوع الأمانة،وهو بيع السلعة بمثل ثمنها الأول مع ربح </a:t>
            </a:r>
            <a:r>
              <a:rPr lang="ar-SA" b="1" dirty="0" smtClean="0">
                <a:solidFill>
                  <a:schemeClr val="tx1"/>
                </a:solidFill>
              </a:rPr>
              <a:t>معلوم</a:t>
            </a:r>
            <a:r>
              <a:rPr lang="ar-DZ" b="1" dirty="0" smtClean="0">
                <a:solidFill>
                  <a:schemeClr val="tx1"/>
                </a:solidFill>
              </a:rPr>
              <a:t>.</a:t>
            </a:r>
            <a:endParaRPr lang="fr-F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عند قيام الآمر بالشراء (العميل ) سداد القسط الأول ، يسجل المصرف </a:t>
            </a:r>
            <a:r>
              <a:rPr lang="ar-DZ" b="1" dirty="0" smtClean="0"/>
              <a:t>التالي:</a:t>
            </a:r>
          </a:p>
          <a:p>
            <a:pPr algn="r" rtl="1">
              <a:buNone/>
            </a:pPr>
            <a:r>
              <a:rPr lang="ar-DZ" b="1" dirty="0" smtClean="0">
                <a:solidFill>
                  <a:srgbClr val="FF0000"/>
                </a:solidFill>
              </a:rPr>
              <a:t>من </a:t>
            </a:r>
            <a:r>
              <a:rPr lang="ar-DZ" b="1" dirty="0" smtClean="0">
                <a:solidFill>
                  <a:srgbClr val="FF0000"/>
                </a:solidFill>
              </a:rPr>
              <a:t> مذكورين </a:t>
            </a:r>
          </a:p>
          <a:p>
            <a:pPr algn="r" rtl="1">
              <a:buNone/>
            </a:pPr>
            <a:r>
              <a:rPr lang="ar-DZ" b="1" dirty="0" smtClean="0">
                <a:solidFill>
                  <a:srgbClr val="FF0000"/>
                </a:solidFill>
              </a:rPr>
              <a:t> </a:t>
            </a:r>
            <a:r>
              <a:rPr lang="ar-DZ" b="1" dirty="0" smtClean="0">
                <a:solidFill>
                  <a:srgbClr val="FF0000"/>
                </a:solidFill>
              </a:rPr>
              <a:t>     ح/الأرباح  </a:t>
            </a:r>
            <a:r>
              <a:rPr lang="ar-DZ" b="1" dirty="0" smtClean="0">
                <a:solidFill>
                  <a:srgbClr val="FF0000"/>
                </a:solidFill>
              </a:rPr>
              <a:t>الاستثمار المؤجلة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 ح/وسيلة </a:t>
            </a:r>
            <a:r>
              <a:rPr lang="ar-DZ" b="1" dirty="0" smtClean="0">
                <a:solidFill>
                  <a:srgbClr val="FF0000"/>
                </a:solidFill>
              </a:rPr>
              <a:t>القبض (حسابات جارية)</a:t>
            </a:r>
            <a:endParaRPr lang="fr-FR" dirty="0" smtClean="0">
              <a:solidFill>
                <a:srgbClr val="FF0000"/>
              </a:solidFill>
            </a:endParaRPr>
          </a:p>
          <a:p>
            <a:pPr algn="r" rtl="1">
              <a:buNone/>
            </a:pPr>
            <a:r>
              <a:rPr lang="ar-DZ" b="1" dirty="0" smtClean="0">
                <a:solidFill>
                  <a:srgbClr val="FF0000"/>
                </a:solidFill>
              </a:rPr>
              <a:t>                    إلى مذكورين </a:t>
            </a:r>
          </a:p>
          <a:p>
            <a:pPr algn="r" rtl="1">
              <a:buNone/>
            </a:pPr>
            <a:r>
              <a:rPr lang="ar-DZ" b="1" dirty="0" smtClean="0">
                <a:solidFill>
                  <a:srgbClr val="FF0000"/>
                </a:solidFill>
              </a:rPr>
              <a:t>                         </a:t>
            </a:r>
            <a:r>
              <a:rPr lang="ar-DZ" b="1" dirty="0" smtClean="0">
                <a:solidFill>
                  <a:srgbClr val="FF0000"/>
                </a:solidFill>
              </a:rPr>
              <a:t>ح/ذمم البيوع الآجلة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أرباح الاستثمار ( محققة)</a:t>
            </a:r>
            <a:endParaRPr lang="fr-FR" dirty="0" smtClean="0">
              <a:solidFill>
                <a:srgbClr val="FF0000"/>
              </a:solidFill>
            </a:endParaRPr>
          </a:p>
          <a:p>
            <a:pPr algn="r" rtl="1"/>
            <a:r>
              <a:rPr lang="ar-DZ" b="1" dirty="0" smtClean="0"/>
              <a:t>أرباح الاستثمار للجهة التي مولت الاستثمار( حسابات الاستثمار المشترك)</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dirty="0" smtClean="0"/>
              <a:t>-</a:t>
            </a:r>
            <a:r>
              <a:rPr lang="ar-DZ" b="1" dirty="0" smtClean="0"/>
              <a:t>يعرض حساب الأرباح المؤجلة كحساب مقابل للمبالغ مستحقة التحصيل ذات </a:t>
            </a:r>
            <a:r>
              <a:rPr lang="ar-DZ" b="1" dirty="0" smtClean="0"/>
              <a:t>العلاقة:</a:t>
            </a:r>
          </a:p>
          <a:p>
            <a:pPr algn="r" rtl="1"/>
            <a:r>
              <a:rPr lang="ar-DZ" dirty="0" smtClean="0"/>
              <a:t>بالنسبة للمعاملات المقسطة أو المسددة دفعة واحدة في </a:t>
            </a:r>
            <a:r>
              <a:rPr lang="ar-DZ" dirty="0" smtClean="0">
                <a:solidFill>
                  <a:srgbClr val="FF0000"/>
                </a:solidFill>
              </a:rPr>
              <a:t>نهاية الفترة </a:t>
            </a:r>
            <a:r>
              <a:rPr lang="ar-DZ" dirty="0" smtClean="0"/>
              <a:t>، والتي تتجاوز فيها مدة الاستحقاق الأصلية 12 شهر،تعد </a:t>
            </a:r>
            <a:r>
              <a:rPr lang="ar-DZ" b="1" u="sng" dirty="0" smtClean="0"/>
              <a:t>طريقة الربح الفعلي </a:t>
            </a:r>
            <a:r>
              <a:rPr lang="ar-DZ" dirty="0" smtClean="0"/>
              <a:t>المبنية على الربح الضمني للمعاملة هي الطريقة الأنسب لتطبيق التناسب الزمني.</a:t>
            </a:r>
            <a:endParaRPr lang="fr-FR" dirty="0" smtClean="0"/>
          </a:p>
          <a:p>
            <a:pPr algn="r" rtl="1"/>
            <a:r>
              <a:rPr lang="ar-DZ" dirty="0" smtClean="0"/>
              <a:t>بالنسبة </a:t>
            </a:r>
            <a:r>
              <a:rPr lang="ar-DZ" dirty="0" smtClean="0"/>
              <a:t>للمعاملات ذات الدفعة الواحدة في </a:t>
            </a:r>
            <a:r>
              <a:rPr lang="ar-DZ" dirty="0" smtClean="0">
                <a:solidFill>
                  <a:srgbClr val="FF0000"/>
                </a:solidFill>
              </a:rPr>
              <a:t>أجل الاستحقاق</a:t>
            </a:r>
            <a:r>
              <a:rPr lang="ar-DZ" dirty="0" smtClean="0"/>
              <a:t>، والتي تكون فيها مدة الاستحقاق الأصلية 12 شهر أو أقل ، يسمح باستخدام </a:t>
            </a:r>
            <a:r>
              <a:rPr lang="ar-DZ" b="1" u="sng" dirty="0" smtClean="0"/>
              <a:t>طريقة القسط الثابت</a:t>
            </a:r>
            <a:r>
              <a:rPr lang="ar-DZ" dirty="0" smtClean="0"/>
              <a:t> لتخصيص الأرباح على فترة الائتمان التعاقدية</a:t>
            </a:r>
            <a:r>
              <a:rPr lang="ar-DZ" dirty="0" smtClean="0"/>
              <a:t>.</a:t>
            </a:r>
          </a:p>
          <a:p>
            <a:pPr algn="r" rtl="1">
              <a:buNone/>
            </a:pPr>
            <a:endParaRPr lang="fr-FR" dirty="0" smtClean="0"/>
          </a:p>
          <a:p>
            <a:pPr algn="r" rtl="1">
              <a:buNone/>
            </a:pPr>
            <a:endParaRPr lang="fr-FR" dirty="0" smtClean="0"/>
          </a:p>
          <a:p>
            <a:pPr algn="r" rtl="1">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a:solidFill>
            <a:schemeClr val="accent2">
              <a:lumMod val="20000"/>
              <a:lumOff val="80000"/>
            </a:schemeClr>
          </a:solidFill>
        </p:spPr>
        <p:txBody>
          <a:bodyPr>
            <a:normAutofit fontScale="77500" lnSpcReduction="20000"/>
          </a:bodyPr>
          <a:lstStyle/>
          <a:p>
            <a:pPr algn="r" rtl="1">
              <a:buNone/>
            </a:pPr>
            <a:r>
              <a:rPr lang="ar-DZ" dirty="0" smtClean="0"/>
              <a:t>*</a:t>
            </a:r>
            <a:r>
              <a:rPr lang="ar-DZ" b="1" dirty="0" smtClean="0"/>
              <a:t>في حالة التخلف عن السداد ، الفعلي أو المحتمل ، تتم معالجة الأرباح المؤجلة وفق المعيار ذي العلاقة ( </a:t>
            </a:r>
            <a:r>
              <a:rPr lang="fr-FR" b="1" dirty="0" smtClean="0"/>
              <a:t>FAS30 </a:t>
            </a:r>
            <a:r>
              <a:rPr lang="ar-DZ" b="1" dirty="0" smtClean="0"/>
              <a:t>). يسجل المصرف العملية كالتالي</a:t>
            </a:r>
            <a:r>
              <a:rPr lang="ar-DZ" b="1" dirty="0" smtClean="0"/>
              <a:t>:</a:t>
            </a:r>
          </a:p>
          <a:p>
            <a:pPr algn="r" rtl="1">
              <a:buNone/>
            </a:pP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ذمم البيوع الآجلة المستحقة </a:t>
            </a:r>
            <a:endParaRPr lang="fr-FR" dirty="0" smtClean="0">
              <a:solidFill>
                <a:srgbClr val="FF0000"/>
              </a:solidFill>
            </a:endParaRPr>
          </a:p>
          <a:p>
            <a:pPr algn="r" rtl="1">
              <a:buNone/>
            </a:pPr>
            <a:r>
              <a:rPr lang="ar-DZ" b="1" dirty="0" smtClean="0">
                <a:solidFill>
                  <a:srgbClr val="FF0000"/>
                </a:solidFill>
              </a:rPr>
              <a:t>                      إلى  </a:t>
            </a:r>
            <a:r>
              <a:rPr lang="ar-DZ" b="1" dirty="0" err="1" smtClean="0">
                <a:solidFill>
                  <a:srgbClr val="FF0000"/>
                </a:solidFill>
              </a:rPr>
              <a:t>ح</a:t>
            </a:r>
            <a:r>
              <a:rPr lang="ar-DZ" b="1" dirty="0" smtClean="0">
                <a:solidFill>
                  <a:srgbClr val="FF0000"/>
                </a:solidFill>
              </a:rPr>
              <a:t>/ذمم البيوع </a:t>
            </a:r>
            <a:r>
              <a:rPr lang="ar-DZ" b="1" dirty="0" smtClean="0">
                <a:solidFill>
                  <a:srgbClr val="FF0000"/>
                </a:solidFill>
              </a:rPr>
              <a:t>الآجلة</a:t>
            </a:r>
          </a:p>
          <a:p>
            <a:pPr algn="r" rtl="1">
              <a:buNone/>
            </a:pPr>
            <a:r>
              <a:rPr lang="ar-DZ" b="1" dirty="0" smtClean="0"/>
              <a:t>وتتم تسوية الأرباح المؤجلة وفق المعيار </a:t>
            </a:r>
            <a:r>
              <a:rPr lang="fr-FR" dirty="0" smtClean="0"/>
              <a:t>FAS30 </a:t>
            </a:r>
            <a:r>
              <a:rPr lang="ar-DZ" dirty="0" smtClean="0"/>
              <a:t>)</a:t>
            </a:r>
          </a:p>
          <a:p>
            <a:pPr algn="r" rtl="1">
              <a:buNone/>
            </a:pP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الأرباح المؤجلة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/الأرباح الاستثمار المستحقة</a:t>
            </a:r>
            <a:r>
              <a:rPr lang="ar-DZ" b="1" dirty="0" smtClean="0">
                <a:solidFill>
                  <a:srgbClr val="FF0000"/>
                </a:solidFill>
              </a:rPr>
              <a:t> </a:t>
            </a:r>
          </a:p>
          <a:p>
            <a:pPr algn="r" rtl="1">
              <a:buNone/>
            </a:pPr>
            <a:r>
              <a:rPr lang="ar-DZ" b="1" dirty="0" smtClean="0"/>
              <a:t>*وعند </a:t>
            </a:r>
            <a:r>
              <a:rPr lang="ar-DZ" b="1" dirty="0" smtClean="0"/>
              <a:t>تحصيل القسط المستحق يسجل المصرف </a:t>
            </a:r>
            <a:r>
              <a:rPr lang="ar-DZ" b="1" dirty="0" smtClean="0"/>
              <a:t>:</a:t>
            </a:r>
          </a:p>
          <a:p>
            <a:pPr algn="r" rtl="1">
              <a:buNone/>
            </a:pPr>
            <a:r>
              <a:rPr lang="ar-DZ" b="1" dirty="0" smtClean="0">
                <a:solidFill>
                  <a:srgbClr val="FF0000"/>
                </a:solidFill>
              </a:rPr>
              <a:t>من </a:t>
            </a:r>
            <a:r>
              <a:rPr lang="ar-DZ" b="1" dirty="0" smtClean="0">
                <a:solidFill>
                  <a:srgbClr val="FF0000"/>
                </a:solidFill>
              </a:rPr>
              <a:t>  </a:t>
            </a:r>
            <a:r>
              <a:rPr lang="ar-DZ" b="1" dirty="0" err="1" smtClean="0">
                <a:solidFill>
                  <a:srgbClr val="FF0000"/>
                </a:solidFill>
              </a:rPr>
              <a:t>ح</a:t>
            </a:r>
            <a:r>
              <a:rPr lang="ar-DZ" b="1" dirty="0" smtClean="0">
                <a:solidFill>
                  <a:srgbClr val="FF0000"/>
                </a:solidFill>
              </a:rPr>
              <a:t>/وسيلة </a:t>
            </a:r>
            <a:r>
              <a:rPr lang="ar-DZ" b="1" dirty="0" smtClean="0">
                <a:solidFill>
                  <a:srgbClr val="FF0000"/>
                </a:solidFill>
              </a:rPr>
              <a:t>القبض</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ح/الأرباح الاستثمار المستحقة</a:t>
            </a:r>
            <a:endParaRPr lang="fr-FR" dirty="0" smtClean="0">
              <a:solidFill>
                <a:srgbClr val="FF0000"/>
              </a:solidFill>
            </a:endParaRPr>
          </a:p>
          <a:p>
            <a:pPr algn="r" rtl="1">
              <a:buNone/>
            </a:pPr>
            <a:r>
              <a:rPr lang="ar-DZ" b="1" dirty="0" smtClean="0">
                <a:solidFill>
                  <a:srgbClr val="FF0000"/>
                </a:solidFill>
              </a:rPr>
              <a:t>                 </a:t>
            </a:r>
            <a:r>
              <a:rPr lang="ar-DZ" b="1" dirty="0" err="1" smtClean="0">
                <a:solidFill>
                  <a:srgbClr val="FF0000"/>
                </a:solidFill>
              </a:rPr>
              <a:t>الى</a:t>
            </a:r>
            <a:r>
              <a:rPr lang="ar-DZ" b="1" dirty="0" smtClean="0">
                <a:solidFill>
                  <a:srgbClr val="FF0000"/>
                </a:solidFill>
              </a:rPr>
              <a:t> ح/ ذمم البيوع الآجلة المستحقة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الأرباح </a:t>
            </a:r>
            <a:r>
              <a:rPr lang="ar-DZ" b="1" dirty="0" smtClean="0">
                <a:solidFill>
                  <a:srgbClr val="FF0000"/>
                </a:solidFill>
              </a:rPr>
              <a:t>المؤجلة</a:t>
            </a:r>
          </a:p>
          <a:p>
            <a:pPr algn="r" rtl="1">
              <a:buNone/>
            </a:pPr>
            <a:r>
              <a:rPr lang="ar-DZ" b="1" dirty="0" smtClean="0"/>
              <a:t>*يقوم المصرف بتكوين مخصص خسائر الائتمان وانخفاض القيمة وفق المعيار </a:t>
            </a:r>
            <a:r>
              <a:rPr lang="fr-FR" b="1" dirty="0" smtClean="0"/>
              <a:t>FAS30</a:t>
            </a:r>
            <a:r>
              <a:rPr lang="ar-DZ" b="1" dirty="0" smtClean="0"/>
              <a:t> في حالة التخلف عن السداد أو احتمال التخلف عن السداد ، ويسجل المصرف العملية كالتالي:</a:t>
            </a:r>
          </a:p>
          <a:p>
            <a:pPr algn="r" rtl="1">
              <a:buNone/>
            </a:pP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/أرباح الاستثمار ..</a:t>
            </a:r>
            <a:endParaRPr lang="fr-FR" dirty="0" smtClean="0">
              <a:solidFill>
                <a:srgbClr val="FF0000"/>
              </a:solidFill>
            </a:endParaRPr>
          </a:p>
          <a:p>
            <a:pPr algn="r" rtl="1">
              <a:buNone/>
            </a:pPr>
            <a:r>
              <a:rPr lang="ar-DZ" b="1" dirty="0" smtClean="0">
                <a:solidFill>
                  <a:srgbClr val="FF0000"/>
                </a:solidFill>
              </a:rPr>
              <a:t>       إلى </a:t>
            </a:r>
            <a:r>
              <a:rPr lang="ar-DZ" b="1" dirty="0" err="1" smtClean="0">
                <a:solidFill>
                  <a:srgbClr val="FF0000"/>
                </a:solidFill>
              </a:rPr>
              <a:t>ح</a:t>
            </a:r>
            <a:r>
              <a:rPr lang="ar-DZ" b="1" dirty="0" smtClean="0">
                <a:solidFill>
                  <a:srgbClr val="FF0000"/>
                </a:solidFill>
              </a:rPr>
              <a:t>/ مخصص ذمم البيوع الآجلة المشكوك في تحصيلها</a:t>
            </a:r>
          </a:p>
          <a:p>
            <a:pPr algn="r" rtl="1">
              <a:buNone/>
            </a:pPr>
            <a:r>
              <a:rPr lang="ar-DZ" b="1" dirty="0" smtClean="0">
                <a:solidFill>
                  <a:srgbClr val="FF0000"/>
                </a:solidFill>
              </a:rPr>
              <a:t> </a:t>
            </a:r>
          </a:p>
          <a:p>
            <a:pPr algn="r" rtl="1">
              <a:buNone/>
            </a:pPr>
            <a:endParaRPr lang="ar-DZ" b="1" dirty="0" smtClean="0">
              <a:solidFill>
                <a:srgbClr val="FF0000"/>
              </a:solidFill>
            </a:endParaRPr>
          </a:p>
          <a:p>
            <a:pPr algn="r" rtl="1">
              <a:buNone/>
            </a:pPr>
            <a:endParaRPr lang="fr-FR" dirty="0" smtClean="0">
              <a:solidFill>
                <a:srgbClr val="FF0000"/>
              </a:solidFill>
            </a:endParaRPr>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يتم تكوين المخصص من صافي الذمم (بعد طرح الأرباح المؤجلة</a:t>
            </a:r>
          </a:p>
          <a:p>
            <a:pPr algn="r" rtl="1"/>
            <a:r>
              <a:rPr lang="ar-DZ" b="1" dirty="0" smtClean="0"/>
              <a:t>المبالغ </a:t>
            </a:r>
            <a:r>
              <a:rPr lang="ar-DZ" b="1" dirty="0" smtClean="0"/>
              <a:t>مستحقة التحصيل (الذمم المدينة):</a:t>
            </a:r>
            <a:r>
              <a:rPr lang="ar-DZ" dirty="0" smtClean="0"/>
              <a:t>بعد الإثبات الأولي يتم إثبات قيمة المبالغ المستحقة التحصيل بالرصيد القائم بعد طرح مخصص الخسائر الائتمانية. </a:t>
            </a:r>
            <a:endParaRPr lang="fr-FR" dirty="0" smtClean="0"/>
          </a:p>
          <a:p>
            <a:pPr algn="r" rtl="1"/>
            <a:r>
              <a:rPr lang="ar-DZ" dirty="0" smtClean="0"/>
              <a:t>ويتم احتساب مخصص الخسائر وفقا لمعايير المحاسبة المالية ذات العلاقة ( المعيار30 –الاضمحلال والخسائر الائتمانية والالتزامات المحملة بالخسائر).</a:t>
            </a:r>
            <a:r>
              <a:rPr lang="ar-DZ" b="1" dirty="0" smtClean="0"/>
              <a:t>ويسجل المصرف العملية </a:t>
            </a:r>
            <a:r>
              <a:rPr lang="ar-DZ" b="1" dirty="0" smtClean="0"/>
              <a:t>كالتالي:</a:t>
            </a:r>
          </a:p>
          <a:p>
            <a:pPr algn="r" rtl="1">
              <a:buNone/>
            </a:pPr>
            <a:r>
              <a:rPr lang="ar-DZ" b="1" dirty="0" smtClean="0">
                <a:solidFill>
                  <a:srgbClr val="FF0000"/>
                </a:solidFill>
              </a:rPr>
              <a:t> </a:t>
            </a:r>
            <a:r>
              <a:rPr lang="ar-SA" b="1" dirty="0" smtClean="0">
                <a:solidFill>
                  <a:srgbClr val="FF0000"/>
                </a:solidFill>
              </a:rPr>
              <a:t>من </a:t>
            </a:r>
            <a:r>
              <a:rPr lang="ar-SA" b="1" dirty="0" err="1" smtClean="0">
                <a:solidFill>
                  <a:srgbClr val="FF0000"/>
                </a:solidFill>
              </a:rPr>
              <a:t>ح</a:t>
            </a:r>
            <a:r>
              <a:rPr lang="ar-SA" b="1" dirty="0" smtClean="0">
                <a:solidFill>
                  <a:srgbClr val="FF0000"/>
                </a:solidFill>
              </a:rPr>
              <a:t>/أرباح الاستثمار...(خسائر الائتمان المتوقعة)</a:t>
            </a:r>
            <a:endParaRPr lang="fr-FR" dirty="0" smtClean="0">
              <a:solidFill>
                <a:srgbClr val="FF0000"/>
              </a:solidFill>
            </a:endParaRPr>
          </a:p>
          <a:p>
            <a:pPr algn="r" rtl="1">
              <a:buNone/>
            </a:pPr>
            <a:r>
              <a:rPr lang="ar-DZ" b="1" dirty="0" smtClean="0">
                <a:solidFill>
                  <a:srgbClr val="FF0000"/>
                </a:solidFill>
              </a:rPr>
              <a:t>  </a:t>
            </a:r>
            <a:r>
              <a:rPr lang="ar-SA" b="1" dirty="0" smtClean="0">
                <a:solidFill>
                  <a:srgbClr val="FF0000"/>
                </a:solidFill>
              </a:rPr>
              <a:t>      </a:t>
            </a:r>
            <a:r>
              <a:rPr lang="ar-SA" b="1" dirty="0" err="1" smtClean="0">
                <a:solidFill>
                  <a:srgbClr val="FF0000"/>
                </a:solidFill>
              </a:rPr>
              <a:t>الى</a:t>
            </a:r>
            <a:r>
              <a:rPr lang="ar-SA" b="1" dirty="0" smtClean="0">
                <a:solidFill>
                  <a:srgbClr val="FF0000"/>
                </a:solidFill>
              </a:rPr>
              <a:t> ح/ خسائر الائتمان المتوقعة (</a:t>
            </a:r>
            <a:r>
              <a:rPr lang="ar-DZ" b="1" dirty="0" smtClean="0">
                <a:solidFill>
                  <a:srgbClr val="FF0000"/>
                </a:solidFill>
              </a:rPr>
              <a:t> مخصص ذمم البيوع الآجلة المشكوك </a:t>
            </a:r>
            <a:r>
              <a:rPr lang="ar-DZ" b="1" dirty="0" smtClean="0">
                <a:solidFill>
                  <a:srgbClr val="FF0000"/>
                </a:solidFill>
              </a:rPr>
              <a:t>فيها)</a:t>
            </a:r>
          </a:p>
          <a:p>
            <a:pPr algn="ctr" rtl="1">
              <a:buNone/>
            </a:pPr>
            <a:r>
              <a:rPr lang="ar-DZ" b="1" dirty="0" smtClean="0">
                <a:solidFill>
                  <a:srgbClr val="FF0000"/>
                </a:solidFill>
              </a:rPr>
              <a:t>تكوين مخصص</a:t>
            </a:r>
          </a:p>
          <a:p>
            <a:pPr algn="r" rtl="1">
              <a:buNone/>
            </a:pPr>
            <a:endParaRPr lang="ar-DZ" b="1" dirty="0" smtClean="0">
              <a:solidFill>
                <a:srgbClr val="FF0000"/>
              </a:solidFill>
            </a:endParaRPr>
          </a:p>
          <a:p>
            <a:pPr algn="r" rtl="1">
              <a:buNone/>
            </a:pPr>
            <a:endParaRPr lang="fr-FR"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15148"/>
          </a:xfrm>
          <a:noFill/>
        </p:spPr>
        <p:txBody>
          <a:bodyPr/>
          <a:lstStyle/>
          <a:p>
            <a:pPr algn="r" rtl="1">
              <a:buNone/>
            </a:pPr>
            <a:r>
              <a:rPr lang="ar-DZ" b="1" dirty="0" smtClean="0"/>
              <a:t>ا-السداد </a:t>
            </a:r>
            <a:r>
              <a:rPr lang="ar-DZ" b="1" dirty="0" smtClean="0"/>
              <a:t>المبكر</a:t>
            </a:r>
            <a:r>
              <a:rPr lang="ar-DZ" dirty="0" smtClean="0"/>
              <a:t>: سداد كامل المبلغ عندها يعيد المصرف جزء من الأرباح للآمر بالشراء (العميل)</a:t>
            </a:r>
            <a:endParaRPr lang="fr-FR" dirty="0" smtClean="0"/>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وسيلة القبض (حسابات جارية)</a:t>
            </a:r>
            <a:endParaRPr lang="fr-FR" dirty="0" smtClean="0">
              <a:solidFill>
                <a:srgbClr val="FF0000"/>
              </a:solidFill>
            </a:endParaRPr>
          </a:p>
          <a:p>
            <a:pPr algn="r" rtl="1">
              <a:buNone/>
            </a:pPr>
            <a:r>
              <a:rPr lang="ar-DZ" b="1" dirty="0" smtClean="0">
                <a:solidFill>
                  <a:srgbClr val="FF0000"/>
                </a:solidFill>
              </a:rPr>
              <a:t>     ح/ الأرباح  الاستثمار المؤجلة( برصيدها يوم السداد)</a:t>
            </a:r>
            <a:endParaRPr lang="fr-FR" dirty="0" smtClean="0">
              <a:solidFill>
                <a:srgbClr val="FF0000"/>
              </a:solidFill>
            </a:endParaRPr>
          </a:p>
          <a:p>
            <a:pPr algn="r" rtl="1">
              <a:buNone/>
            </a:pPr>
            <a:r>
              <a:rPr lang="ar-DZ" b="1" dirty="0" smtClean="0">
                <a:solidFill>
                  <a:srgbClr val="FF0000"/>
                </a:solidFill>
              </a:rPr>
              <a:t>                     إلى  </a:t>
            </a:r>
            <a:r>
              <a:rPr lang="ar-DZ" b="1" dirty="0" err="1" smtClean="0">
                <a:solidFill>
                  <a:srgbClr val="FF0000"/>
                </a:solidFill>
              </a:rPr>
              <a:t>ح</a:t>
            </a:r>
            <a:r>
              <a:rPr lang="ar-DZ" b="1" dirty="0" smtClean="0">
                <a:solidFill>
                  <a:srgbClr val="FF0000"/>
                </a:solidFill>
              </a:rPr>
              <a:t>/ذمم البيوع الآجلة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أرباح الاستثمار </a:t>
            </a:r>
            <a:endParaRPr lang="ar-DZ" b="1" dirty="0" smtClean="0">
              <a:solidFill>
                <a:srgbClr val="FF0000"/>
              </a:solidFill>
            </a:endParaRPr>
          </a:p>
          <a:p>
            <a:pPr algn="r" rtl="1">
              <a:buNone/>
            </a:pPr>
            <a:r>
              <a:rPr lang="ar-DZ" b="1" dirty="0" smtClean="0">
                <a:solidFill>
                  <a:srgbClr val="FF0000"/>
                </a:solidFill>
              </a:rPr>
              <a:t>------------------               -------------------------</a:t>
            </a:r>
          </a:p>
          <a:p>
            <a:pPr algn="r" rtl="1"/>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أرباح  الاستثمار </a:t>
            </a:r>
            <a:endParaRPr lang="fr-FR" dirty="0" smtClean="0">
              <a:solidFill>
                <a:srgbClr val="FF0000"/>
              </a:solidFill>
            </a:endParaRPr>
          </a:p>
          <a:p>
            <a:pPr algn="r" rtl="1"/>
            <a:r>
              <a:rPr lang="ar-DZ" b="1" dirty="0" smtClean="0">
                <a:solidFill>
                  <a:srgbClr val="FF0000"/>
                </a:solidFill>
              </a:rPr>
              <a:t>                      إلى  </a:t>
            </a:r>
            <a:r>
              <a:rPr lang="ar-DZ" b="1" dirty="0" err="1" smtClean="0">
                <a:solidFill>
                  <a:srgbClr val="FF0000"/>
                </a:solidFill>
              </a:rPr>
              <a:t>ح</a:t>
            </a:r>
            <a:r>
              <a:rPr lang="ar-DZ" b="1" dirty="0" smtClean="0">
                <a:solidFill>
                  <a:srgbClr val="FF0000"/>
                </a:solidFill>
              </a:rPr>
              <a:t>/الحسابات </a:t>
            </a:r>
            <a:r>
              <a:rPr lang="ar-DZ" b="1" dirty="0" smtClean="0"/>
              <a:t>ا</a:t>
            </a:r>
            <a:r>
              <a:rPr lang="ar-DZ" b="1" dirty="0" smtClean="0">
                <a:solidFill>
                  <a:srgbClr val="FF0000"/>
                </a:solidFill>
              </a:rPr>
              <a:t>لجارية </a:t>
            </a:r>
            <a:endParaRPr lang="ar-DZ" b="1" dirty="0" smtClean="0">
              <a:solidFill>
                <a:srgbClr val="FF0000"/>
              </a:solidFill>
            </a:endParaRPr>
          </a:p>
          <a:p>
            <a:pPr algn="r" rtl="1"/>
            <a:endParaRPr lang="ar-DZ" b="1" dirty="0" smtClean="0">
              <a:solidFill>
                <a:srgbClr val="FF0000"/>
              </a:solidFill>
            </a:endParaRPr>
          </a:p>
          <a:p>
            <a:pPr algn="r" rtl="1"/>
            <a:endParaRPr lang="fr-FR"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ب-</a:t>
            </a:r>
            <a:r>
              <a:rPr lang="ar-DZ" b="1" dirty="0" err="1" smtClean="0"/>
              <a:t>اذا</a:t>
            </a:r>
            <a:r>
              <a:rPr lang="ar-DZ" b="1" dirty="0" smtClean="0"/>
              <a:t> تعذر استرداد المبلغ الدفتري بسبب </a:t>
            </a:r>
            <a:r>
              <a:rPr lang="ar-DZ" b="1" dirty="0" err="1" smtClean="0"/>
              <a:t>اعسار</a:t>
            </a:r>
            <a:r>
              <a:rPr lang="ar-DZ" b="1" dirty="0" smtClean="0"/>
              <a:t> العميل (إعفاء العميل عن السداد نتيجة نتيجة ظروف معينة  إعدام الدين): يقوم المصرف بتسجيل </a:t>
            </a:r>
            <a:r>
              <a:rPr lang="ar-DZ" b="1" dirty="0" smtClean="0"/>
              <a:t>التالي:</a:t>
            </a:r>
          </a:p>
          <a:p>
            <a:pPr algn="r" rtl="1">
              <a:buNone/>
            </a:pP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/أرباح الاستثمار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 ذمم البيوع المستحقة </a:t>
            </a:r>
            <a:endParaRPr lang="fr-FR" dirty="0" smtClean="0">
              <a:solidFill>
                <a:srgbClr val="FF0000"/>
              </a:solidFill>
            </a:endParaRPr>
          </a:p>
          <a:p>
            <a:pPr algn="r" rtl="1"/>
            <a:r>
              <a:rPr lang="ar-DZ" b="1" u="sng" dirty="0" smtClean="0"/>
              <a:t>ثم يتم </a:t>
            </a:r>
            <a:r>
              <a:rPr lang="ar-DZ" b="1" u="sng" dirty="0" err="1" smtClean="0"/>
              <a:t>ترصيد</a:t>
            </a:r>
            <a:r>
              <a:rPr lang="ar-DZ" b="1" u="sng" dirty="0" smtClean="0"/>
              <a:t> حساب الأرباح </a:t>
            </a:r>
            <a:r>
              <a:rPr lang="ar-DZ" b="1" u="sng" dirty="0" smtClean="0"/>
              <a:t>المؤجلة</a:t>
            </a:r>
          </a:p>
          <a:p>
            <a:pPr algn="r" rtl="1">
              <a:buNone/>
            </a:pP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أرباح مؤجلة </a:t>
            </a:r>
            <a:endParaRPr lang="fr-FR" dirty="0" smtClean="0">
              <a:solidFill>
                <a:srgbClr val="FF0000"/>
              </a:solidFill>
            </a:endParaRPr>
          </a:p>
          <a:p>
            <a:pPr algn="r" rtl="1">
              <a:buNone/>
            </a:pPr>
            <a:r>
              <a:rPr lang="ar-DZ" b="1" dirty="0" smtClean="0">
                <a:solidFill>
                  <a:srgbClr val="FF0000"/>
                </a:solidFill>
              </a:rPr>
              <a:t>         </a:t>
            </a:r>
            <a:r>
              <a:rPr lang="ar-DZ" b="1" dirty="0" err="1" smtClean="0">
                <a:solidFill>
                  <a:srgbClr val="FF0000"/>
                </a:solidFill>
              </a:rPr>
              <a:t>الى</a:t>
            </a:r>
            <a:r>
              <a:rPr lang="ar-DZ" b="1" dirty="0" smtClean="0">
                <a:solidFill>
                  <a:srgbClr val="FF0000"/>
                </a:solidFill>
              </a:rPr>
              <a:t> ح/ أرباح الاستثمار</a:t>
            </a:r>
            <a:endParaRPr lang="fr-FR"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ln>
            <a:solidFill>
              <a:schemeClr val="accent6"/>
            </a:solidFill>
          </a:ln>
        </p:spPr>
        <p:txBody>
          <a:bodyPr/>
          <a:lstStyle/>
          <a:p>
            <a:pPr algn="r" rtl="1">
              <a:buNone/>
            </a:pPr>
            <a:r>
              <a:rPr lang="ar-SA" b="1" dirty="0" smtClean="0"/>
              <a:t>ضمان </a:t>
            </a:r>
            <a:r>
              <a:rPr lang="ar-SA" b="1" dirty="0"/>
              <a:t>الجدية:</a:t>
            </a:r>
            <a:r>
              <a:rPr lang="ar-SA" dirty="0"/>
              <a:t>مبلغ نقدي يستوفيه البنك من العميل وذلك للاستيثاق </a:t>
            </a:r>
            <a:r>
              <a:rPr lang="ar-SA" dirty="0" smtClean="0"/>
              <a:t>من جدية </a:t>
            </a:r>
            <a:r>
              <a:rPr lang="ar-SA" dirty="0"/>
              <a:t>العميل بالشراء، ويثبت الضمان بالقيد المحاسبي التالي</a:t>
            </a:r>
            <a:r>
              <a:rPr lang="ar-SA" dirty="0" smtClean="0"/>
              <a:t>:</a:t>
            </a:r>
            <a:endParaRPr lang="ar-DZ" dirty="0" smtClean="0"/>
          </a:p>
          <a:p>
            <a:pPr algn="r" rtl="1">
              <a:buNone/>
            </a:pPr>
            <a:r>
              <a:rPr lang="ar-DZ" dirty="0" smtClean="0"/>
              <a:t>-----------------               ------------------------------</a:t>
            </a:r>
            <a:endParaRPr lang="fr-FR" dirty="0"/>
          </a:p>
          <a:p>
            <a:pPr algn="r" rtl="1">
              <a:buNone/>
            </a:pPr>
            <a:r>
              <a:rPr lang="ar-DZ" b="1" dirty="0" smtClean="0"/>
              <a:t>من ح /</a:t>
            </a:r>
            <a:r>
              <a:rPr lang="ar-SA" b="1" dirty="0" smtClean="0"/>
              <a:t>وسيلة </a:t>
            </a:r>
            <a:r>
              <a:rPr lang="ar-SA" b="1" dirty="0"/>
              <a:t>القبض                  </a:t>
            </a:r>
            <a:r>
              <a:rPr lang="ar-DZ" b="1" dirty="0" smtClean="0"/>
              <a:t>2000</a:t>
            </a:r>
          </a:p>
          <a:p>
            <a:pPr algn="r" rtl="1">
              <a:buNone/>
            </a:pPr>
            <a:r>
              <a:rPr lang="ar-DZ" b="1" dirty="0"/>
              <a:t> </a:t>
            </a:r>
            <a:r>
              <a:rPr lang="ar-DZ" b="1" dirty="0" smtClean="0"/>
              <a:t>     </a:t>
            </a:r>
            <a:r>
              <a:rPr lang="ar-SA" b="1" dirty="0" smtClean="0"/>
              <a:t>    إلى </a:t>
            </a:r>
            <a:r>
              <a:rPr lang="ar-SA" b="1" dirty="0"/>
              <a:t>ح/ </a:t>
            </a:r>
            <a:r>
              <a:rPr lang="ar-DZ" b="1" dirty="0" smtClean="0"/>
              <a:t>هامش </a:t>
            </a:r>
            <a:r>
              <a:rPr lang="ar-DZ" b="1" dirty="0" smtClean="0"/>
              <a:t>الجدية /العربون 2000</a:t>
            </a:r>
          </a:p>
          <a:p>
            <a:pPr algn="r" rtl="1">
              <a:buNone/>
            </a:pPr>
            <a:r>
              <a:rPr lang="ar-DZ" b="1" dirty="0" smtClean="0"/>
              <a:t>----------------------------------------------------------</a:t>
            </a:r>
          </a:p>
          <a:p>
            <a:pPr algn="r" rtl="1">
              <a:buNone/>
            </a:pPr>
            <a:r>
              <a:rPr lang="ar-SA" b="1" dirty="0"/>
              <a:t>مثال: </a:t>
            </a:r>
            <a:r>
              <a:rPr lang="ar-SA" dirty="0"/>
              <a:t>على فرض أن البنك يشتري سلعة بناء على طلب الزبون بقيمة 10000 دينار وبنسبة ربح 5% ولمدة أربع سنوات وبمبلغ ضمان جدية 2000دينار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*عند </a:t>
            </a:r>
            <a:r>
              <a:rPr lang="ar-DZ" b="1" dirty="0" smtClean="0"/>
              <a:t>بيع مرابحة أو لأجل بوجود </a:t>
            </a:r>
            <a:r>
              <a:rPr lang="ar-DZ" b="1" dirty="0" smtClean="0"/>
              <a:t>عربون:</a:t>
            </a:r>
          </a:p>
          <a:p>
            <a:pPr algn="r" rtl="1">
              <a:buNone/>
            </a:pPr>
            <a:r>
              <a:rPr lang="ar-DZ" b="1" dirty="0" smtClean="0">
                <a:solidFill>
                  <a:srgbClr val="FF0000"/>
                </a:solidFill>
              </a:rPr>
              <a:t>   من </a:t>
            </a:r>
            <a:r>
              <a:rPr lang="ar-DZ" b="1" dirty="0" err="1" smtClean="0">
                <a:solidFill>
                  <a:srgbClr val="FF0000"/>
                </a:solidFill>
              </a:rPr>
              <a:t>ح</a:t>
            </a:r>
            <a:r>
              <a:rPr lang="ar-DZ" b="1" dirty="0" smtClean="0">
                <a:solidFill>
                  <a:srgbClr val="FF0000"/>
                </a:solidFill>
              </a:rPr>
              <a:t>/ ذمم البيوع الآجلة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العربون ( هامش الجدية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/بضاعة المرابحة ( البيع الآجل)</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أرباح الاستثمار </a:t>
            </a:r>
            <a:r>
              <a:rPr lang="ar-DZ" b="1" dirty="0" smtClean="0"/>
              <a:t>...</a:t>
            </a:r>
            <a:r>
              <a:rPr lang="ar-DZ" b="1" dirty="0" smtClean="0">
                <a:solidFill>
                  <a:srgbClr val="FF0000"/>
                </a:solidFill>
              </a:rPr>
              <a:t> </a:t>
            </a:r>
            <a:r>
              <a:rPr lang="ar-DZ" b="1" dirty="0" smtClean="0">
                <a:solidFill>
                  <a:srgbClr val="FF0000"/>
                </a:solidFill>
              </a:rPr>
              <a:t>المؤجلة</a:t>
            </a:r>
          </a:p>
          <a:p>
            <a:pPr algn="r" rtl="1">
              <a:buNone/>
            </a:pPr>
            <a:endParaRPr lang="ar-DZ" b="1" dirty="0" smtClean="0">
              <a:solidFill>
                <a:srgbClr val="FF0000"/>
              </a:solidFill>
            </a:endParaRPr>
          </a:p>
          <a:p>
            <a:pPr lvl="0" algn="r" rtl="1">
              <a:buNone/>
            </a:pPr>
            <a:r>
              <a:rPr lang="ar-DZ" b="1" dirty="0" smtClean="0"/>
              <a:t>*عند </a:t>
            </a:r>
            <a:r>
              <a:rPr lang="ar-DZ" b="1" dirty="0" smtClean="0"/>
              <a:t>البيع </a:t>
            </a:r>
            <a:r>
              <a:rPr lang="ar-DZ" b="1" dirty="0" smtClean="0"/>
              <a:t>نقدا</a:t>
            </a:r>
          </a:p>
          <a:p>
            <a:pPr algn="r" rtl="1">
              <a:buNone/>
            </a:pPr>
            <a:r>
              <a:rPr lang="ar-DZ" b="1" dirty="0" smtClean="0">
                <a:solidFill>
                  <a:srgbClr val="FF0000"/>
                </a:solidFill>
              </a:rPr>
              <a:t>  من </a:t>
            </a:r>
            <a:r>
              <a:rPr lang="ar-DZ" b="1" dirty="0" err="1" smtClean="0">
                <a:solidFill>
                  <a:srgbClr val="FF0000"/>
                </a:solidFill>
              </a:rPr>
              <a:t>ح</a:t>
            </a:r>
            <a:r>
              <a:rPr lang="ar-DZ" b="1" dirty="0" smtClean="0">
                <a:solidFill>
                  <a:srgbClr val="FF0000"/>
                </a:solidFill>
              </a:rPr>
              <a:t>/ وسيلة القبض ( الحسابات الجارية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العربون ( هامش الجدية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/بضاعة المرابحة ( البيع الآجل)</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أرباح الاستثمار </a:t>
            </a:r>
            <a:endParaRPr lang="fr-FR" dirty="0" smtClean="0">
              <a:solidFill>
                <a:srgbClr val="FF0000"/>
              </a:solidFill>
            </a:endParaRPr>
          </a:p>
          <a:p>
            <a:pPr algn="r" rtl="1">
              <a:buNone/>
            </a:pPr>
            <a:endParaRPr lang="fr-FR"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lvl="0" algn="r" rtl="1">
              <a:buNone/>
            </a:pPr>
            <a:r>
              <a:rPr lang="ar-DZ" b="1" dirty="0" smtClean="0"/>
              <a:t>*عند </a:t>
            </a:r>
            <a:r>
              <a:rPr lang="ar-DZ" b="1" dirty="0" err="1" smtClean="0"/>
              <a:t>نكول</a:t>
            </a:r>
            <a:r>
              <a:rPr lang="ar-DZ" b="1" dirty="0" smtClean="0"/>
              <a:t> الآمر بالشراء يستوفي الضرر الفعلي بسبب الوعد منه في حال بيع البضاعة بسعر أقل</a:t>
            </a:r>
            <a:r>
              <a:rPr lang="ar-DZ" b="1" dirty="0" smtClean="0"/>
              <a:t>.</a:t>
            </a:r>
          </a:p>
          <a:p>
            <a:pPr algn="r" rtl="1">
              <a:buNone/>
            </a:pPr>
            <a:r>
              <a:rPr lang="ar-DZ" b="1" dirty="0" smtClean="0">
                <a:solidFill>
                  <a:srgbClr val="FF0000"/>
                </a:solidFill>
              </a:rPr>
              <a:t>   من </a:t>
            </a:r>
            <a:r>
              <a:rPr lang="ar-DZ" b="1" dirty="0" err="1" smtClean="0">
                <a:solidFill>
                  <a:srgbClr val="FF0000"/>
                </a:solidFill>
              </a:rPr>
              <a:t>ح</a:t>
            </a:r>
            <a:r>
              <a:rPr lang="ar-DZ" b="1" dirty="0" smtClean="0">
                <a:solidFill>
                  <a:srgbClr val="FF0000"/>
                </a:solidFill>
              </a:rPr>
              <a:t>/ وسيلة القبض ( الحسابات الجارية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العربون ( هامش الجدية )</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/بضاعة المرابحة ( البيع الآجل</a:t>
            </a:r>
            <a:r>
              <a:rPr lang="ar-DZ" b="1" dirty="0" smtClean="0">
                <a:solidFill>
                  <a:srgbClr val="FF0000"/>
                </a:solidFill>
              </a:rPr>
              <a:t>)</a:t>
            </a:r>
          </a:p>
          <a:p>
            <a:pPr algn="r" rtl="1">
              <a:buNone/>
            </a:pPr>
            <a:endParaRPr lang="ar-DZ" b="1" dirty="0" smtClean="0">
              <a:solidFill>
                <a:srgbClr val="FF0000"/>
              </a:solidFill>
            </a:endParaRPr>
          </a:p>
          <a:p>
            <a:pPr algn="r" rtl="1">
              <a:buNone/>
            </a:pPr>
            <a:r>
              <a:rPr lang="ar-DZ" b="1" dirty="0" smtClean="0"/>
              <a:t>*تقصير / إهمال  المصرف:</a:t>
            </a:r>
          </a:p>
          <a:p>
            <a:pPr algn="r" rtl="1">
              <a:buNone/>
            </a:pPr>
            <a:r>
              <a:rPr lang="ar-DZ" b="1" dirty="0" smtClean="0"/>
              <a:t> </a:t>
            </a:r>
            <a:r>
              <a:rPr lang="ar-DZ" b="1" dirty="0" smtClean="0"/>
              <a:t>  </a:t>
            </a: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الأرباح والخسائر</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وسيلة القبض</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/بضاعة المرابحة ( البيع </a:t>
            </a:r>
            <a:r>
              <a:rPr lang="ar-DZ" b="1" dirty="0" smtClean="0">
                <a:solidFill>
                  <a:srgbClr val="FF0000"/>
                </a:solidFill>
              </a:rPr>
              <a:t>الآجل)</a:t>
            </a:r>
          </a:p>
          <a:p>
            <a:pPr lvl="0" algn="r" rtl="1">
              <a:buNone/>
            </a:pPr>
            <a:r>
              <a:rPr lang="ar-DZ" b="1" dirty="0" smtClean="0"/>
              <a:t>*لدى </a:t>
            </a:r>
            <a:r>
              <a:rPr lang="ar-DZ" b="1" dirty="0" smtClean="0"/>
              <a:t>إتمام معاملة المرابحة أو البيع الآجل: </a:t>
            </a:r>
            <a:endParaRPr lang="fr-FR" dirty="0" smtClean="0"/>
          </a:p>
          <a:p>
            <a:pPr algn="r" rtl="1">
              <a:buNone/>
            </a:pPr>
            <a:r>
              <a:rPr lang="ar-DZ" dirty="0" smtClean="0"/>
              <a:t>أ- يجب أن</a:t>
            </a:r>
            <a:r>
              <a:rPr lang="ar-DZ" b="1" dirty="0" smtClean="0"/>
              <a:t>  </a:t>
            </a:r>
            <a:r>
              <a:rPr lang="ar-DZ" dirty="0" smtClean="0"/>
              <a:t>يستمر عرض </a:t>
            </a:r>
            <a:r>
              <a:rPr lang="ar-DZ" dirty="0" smtClean="0">
                <a:solidFill>
                  <a:srgbClr val="FF0000"/>
                </a:solidFill>
              </a:rPr>
              <a:t>هامش الجدية </a:t>
            </a:r>
            <a:r>
              <a:rPr lang="ar-DZ" dirty="0" smtClean="0"/>
              <a:t>ضمن المطلوبات على البائع باعتباره ضمانا ابتدائيا، ويجب أن لا تتم تسويته مع المبالغ مستحقة التحصيل،</a:t>
            </a:r>
            <a:endParaRPr lang="fr-FR" dirty="0" smtClean="0"/>
          </a:p>
          <a:p>
            <a:pPr algn="r" rtl="1">
              <a:buNone/>
            </a:pPr>
            <a:r>
              <a:rPr lang="ar-DZ" dirty="0" smtClean="0"/>
              <a:t>ب-تتم تسوية </a:t>
            </a:r>
            <a:r>
              <a:rPr lang="ar-DZ" dirty="0" smtClean="0">
                <a:solidFill>
                  <a:srgbClr val="FF0000"/>
                </a:solidFill>
              </a:rPr>
              <a:t>العربون</a:t>
            </a:r>
            <a:r>
              <a:rPr lang="ar-DZ" dirty="0" smtClean="0"/>
              <a:t>، باعتباره دفعة مسبقة، مع المبالغ مستحقة التحصيل.</a:t>
            </a:r>
            <a:endParaRPr lang="fr-FR" dirty="0" smtClean="0">
              <a:solidFill>
                <a:srgbClr val="FF0000"/>
              </a:solidFill>
            </a:endParaRPr>
          </a:p>
          <a:p>
            <a:pPr lvl="0" algn="r" rtl="1">
              <a:buNone/>
            </a:pPr>
            <a:endParaRPr lang="fr-FR" dirty="0" smtClean="0">
              <a:solidFill>
                <a:srgbClr val="FF0000"/>
              </a:solidFill>
            </a:endParaRPr>
          </a:p>
          <a:p>
            <a:pPr algn="r" rtl="1">
              <a:buNone/>
            </a:pPr>
            <a:endParaRPr lang="fr-FR"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أموال الصدقات:</a:t>
            </a:r>
            <a:endParaRPr lang="fr-FR" dirty="0" smtClean="0"/>
          </a:p>
          <a:p>
            <a:pPr algn="r" rtl="1"/>
            <a:r>
              <a:rPr lang="ar-DZ" dirty="0" smtClean="0"/>
              <a:t>لا يتم إثبات مدفوعات أموال الصدقات المترتبة عن تخلف العميل عن الدفع دخلا للبائع (المصرف)، إنما تحول عند استلامها مباشرة إلى حساب الصدقات المستحقة.</a:t>
            </a:r>
            <a:endParaRPr lang="fr-FR" dirty="0" smtClean="0"/>
          </a:p>
          <a:p>
            <a:pPr algn="r" rtl="1"/>
            <a:r>
              <a:rPr lang="ar-DZ" b="1" dirty="0" smtClean="0"/>
              <a:t>تحصيل الغرامة من المدين المماطل</a:t>
            </a:r>
            <a:r>
              <a:rPr lang="ar-DZ" dirty="0" smtClean="0"/>
              <a:t>:أجازت هيئة المعايير الشرعية تحصيل غرامة من المدين المماطل ووضعها في </a:t>
            </a:r>
            <a:r>
              <a:rPr lang="ar-DZ" dirty="0" smtClean="0">
                <a:solidFill>
                  <a:srgbClr val="FF0000"/>
                </a:solidFill>
              </a:rPr>
              <a:t>صندوق أموال الصدقات</a:t>
            </a:r>
            <a:r>
              <a:rPr lang="ar-DZ" dirty="0" smtClean="0">
                <a:solidFill>
                  <a:srgbClr val="FF0000"/>
                </a:solidFill>
              </a:rPr>
              <a:t>.</a:t>
            </a:r>
          </a:p>
          <a:p>
            <a:pPr algn="r" rtl="1">
              <a:buNone/>
            </a:pPr>
            <a:r>
              <a:rPr lang="ar-DZ" b="1" dirty="0" smtClean="0">
                <a:solidFill>
                  <a:srgbClr val="FF0000"/>
                </a:solidFill>
              </a:rPr>
              <a:t>      من </a:t>
            </a:r>
            <a:r>
              <a:rPr lang="ar-DZ" b="1" dirty="0" err="1" smtClean="0">
                <a:solidFill>
                  <a:srgbClr val="FF0000"/>
                </a:solidFill>
              </a:rPr>
              <a:t>ح</a:t>
            </a:r>
            <a:r>
              <a:rPr lang="ar-DZ" b="1" dirty="0" smtClean="0">
                <a:solidFill>
                  <a:srgbClr val="FF0000"/>
                </a:solidFill>
              </a:rPr>
              <a:t>/ وسيلة القبض</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/أموال الصدقات </a:t>
            </a:r>
            <a:endParaRPr lang="ar-DZ" dirty="0" smtClean="0">
              <a:solidFill>
                <a:srgbClr val="FF0000"/>
              </a:solidFill>
            </a:endParaRPr>
          </a:p>
          <a:p>
            <a:pPr algn="r" rtl="1">
              <a:buNone/>
            </a:pPr>
            <a:endParaRPr lang="fr-FR" dirty="0" smtClean="0"/>
          </a:p>
          <a:p>
            <a:pPr algn="r" rtl="1">
              <a:buNone/>
            </a:pPr>
            <a:r>
              <a:rPr lang="ar-DZ" b="1" dirty="0" smtClean="0"/>
              <a:t>            </a:t>
            </a:r>
            <a:endParaRPr lang="ar-DZ" b="1" dirty="0" smtClean="0"/>
          </a:p>
          <a:p>
            <a:pPr algn="r" rtl="1">
              <a:buNone/>
            </a:pPr>
            <a:endParaRPr lang="ar-DZ" b="1" dirty="0"/>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SA" b="1" dirty="0" smtClean="0">
                <a:solidFill>
                  <a:srgbClr val="FF0000"/>
                </a:solidFill>
              </a:rPr>
              <a:t>وبيوع الأمانة هي:</a:t>
            </a:r>
            <a:endParaRPr lang="fr-FR" b="1" dirty="0" smtClean="0">
              <a:solidFill>
                <a:srgbClr val="FF0000"/>
              </a:solidFill>
            </a:endParaRPr>
          </a:p>
          <a:p>
            <a:pPr algn="r" rtl="1"/>
            <a:r>
              <a:rPr lang="ar-SA" b="1" dirty="0"/>
              <a:t>بيع </a:t>
            </a:r>
            <a:r>
              <a:rPr lang="ar-SA" b="1" dirty="0" smtClean="0"/>
              <a:t>التولية</a:t>
            </a:r>
            <a:r>
              <a:rPr lang="ar-DZ" b="1" dirty="0" smtClean="0"/>
              <a:t>:</a:t>
            </a:r>
            <a:r>
              <a:rPr lang="ar-SA" b="1" dirty="0" smtClean="0"/>
              <a:t>البيع </a:t>
            </a:r>
            <a:r>
              <a:rPr lang="ar-SA" b="1" dirty="0"/>
              <a:t>بالكلفة أي لا ربح ولا خسارة وهي لا تناسب عمل البنوك </a:t>
            </a:r>
            <a:r>
              <a:rPr lang="ar-SA" b="1" dirty="0" smtClean="0"/>
              <a:t>الإسلامية</a:t>
            </a:r>
            <a:r>
              <a:rPr lang="ar-DZ" b="1" dirty="0" smtClean="0"/>
              <a:t>،</a:t>
            </a:r>
          </a:p>
          <a:p>
            <a:pPr algn="r" rtl="1"/>
            <a:r>
              <a:rPr lang="ar-SA" b="1" dirty="0" smtClean="0"/>
              <a:t>بيع الوضيعة</a:t>
            </a:r>
            <a:r>
              <a:rPr lang="ar-DZ" b="1" dirty="0" smtClean="0"/>
              <a:t>:</a:t>
            </a:r>
            <a:r>
              <a:rPr lang="ar-SA" b="1" dirty="0" smtClean="0"/>
              <a:t>البيع </a:t>
            </a:r>
            <a:r>
              <a:rPr lang="ar-SA" b="1" dirty="0"/>
              <a:t>بأقل من الكلفة ويعرف ببيع </a:t>
            </a:r>
            <a:r>
              <a:rPr lang="ar-SA" b="1" dirty="0" err="1"/>
              <a:t>الحطيطة</a:t>
            </a:r>
            <a:r>
              <a:rPr lang="ar-SA" b="1" dirty="0"/>
              <a:t> وهي لا تناسب عمل البنوك </a:t>
            </a:r>
            <a:r>
              <a:rPr lang="ar-SA" b="1" dirty="0" smtClean="0"/>
              <a:t>الإسلامية</a:t>
            </a:r>
            <a:r>
              <a:rPr lang="ar-DZ" b="1" dirty="0" smtClean="0"/>
              <a:t> </a:t>
            </a:r>
            <a:r>
              <a:rPr lang="ar-SA" b="1" dirty="0" smtClean="0"/>
              <a:t>الثمن </a:t>
            </a:r>
            <a:r>
              <a:rPr lang="ar-SA" b="1" dirty="0"/>
              <a:t>الأول +؟% ربح </a:t>
            </a:r>
            <a:r>
              <a:rPr lang="ar-SA" b="1" dirty="0" smtClean="0"/>
              <a:t>معلوم</a:t>
            </a:r>
            <a:r>
              <a:rPr lang="ar-DZ" b="1" dirty="0" smtClean="0"/>
              <a:t>،</a:t>
            </a:r>
          </a:p>
          <a:p>
            <a:pPr algn="r" rtl="1"/>
            <a:r>
              <a:rPr lang="ar-DZ" b="1" dirty="0" smtClean="0">
                <a:solidFill>
                  <a:srgbClr val="FF0000"/>
                </a:solidFill>
              </a:rPr>
              <a:t>تعرف </a:t>
            </a:r>
            <a:r>
              <a:rPr lang="ar-SA" b="1" dirty="0" smtClean="0">
                <a:solidFill>
                  <a:srgbClr val="FF0000"/>
                </a:solidFill>
              </a:rPr>
              <a:t>المرابحة في اصطلاح الفقهاء هي </a:t>
            </a:r>
            <a:r>
              <a:rPr lang="ar-SA" b="1" dirty="0" smtClean="0"/>
              <a:t>: البيع بمثل رأس مال </a:t>
            </a:r>
            <a:r>
              <a:rPr lang="ar-SA" b="1" dirty="0" err="1" smtClean="0"/>
              <a:t>المبيع</a:t>
            </a:r>
            <a:r>
              <a:rPr lang="ar-SA" b="1" dirty="0" smtClean="0"/>
              <a:t> مع زيادة ربح معلوم، وصفتها أن يذكر البائع للمشتري الثمن الذي اشترى </a:t>
            </a:r>
            <a:r>
              <a:rPr lang="ar-SA" b="1" dirty="0" err="1" smtClean="0"/>
              <a:t>به</a:t>
            </a:r>
            <a:r>
              <a:rPr lang="ar-SA" b="1" dirty="0" smtClean="0"/>
              <a:t> السلعة، ويشترط عليه ربحا ما.</a:t>
            </a:r>
            <a:endParaRPr lang="ar-DZ" b="1" dirty="0" smtClean="0"/>
          </a:p>
          <a:p>
            <a:pPr algn="r" rtl="1"/>
            <a:endParaRPr lang="fr-FR" b="1" dirty="0" smtClean="0"/>
          </a:p>
          <a:p>
            <a:pPr algn="r" rtl="1"/>
            <a:endParaRPr lang="fr-FR" b="1" dirty="0">
              <a:solidFill>
                <a:srgbClr val="FF0000"/>
              </a:solidFill>
            </a:endParaRPr>
          </a:p>
          <a:p>
            <a:pPr algn="r" rtl="1">
              <a:buNone/>
            </a:pPr>
            <a:endParaRPr lang="fr-F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r>
              <a:rPr lang="ar-DZ" b="1" dirty="0" smtClean="0"/>
              <a:t>مثال</a:t>
            </a:r>
            <a:r>
              <a:rPr lang="ar-DZ" dirty="0" smtClean="0"/>
              <a:t>- قام </a:t>
            </a:r>
            <a:r>
              <a:rPr lang="ar-DZ" dirty="0" smtClean="0"/>
              <a:t>مصرف </a:t>
            </a:r>
            <a:r>
              <a:rPr lang="ar-DZ" dirty="0" err="1" smtClean="0"/>
              <a:t>اسلامي</a:t>
            </a:r>
            <a:r>
              <a:rPr lang="ar-DZ" dirty="0" smtClean="0"/>
              <a:t> </a:t>
            </a:r>
            <a:r>
              <a:rPr lang="ar-DZ" dirty="0" smtClean="0"/>
              <a:t>بناءا على طلب أحد عملائه بشراء بضاعة بقيمة 50000 نقدا، بنسبة ربح 5% على مدة أربع سنوات، وبضمان جدية قدره </a:t>
            </a:r>
            <a:r>
              <a:rPr lang="ar-DZ" dirty="0" smtClean="0"/>
              <a:t>10000 </a:t>
            </a:r>
            <a:r>
              <a:rPr lang="ar-DZ" dirty="0" smtClean="0"/>
              <a:t>دينار</a:t>
            </a:r>
            <a:r>
              <a:rPr lang="ar-DZ" dirty="0" smtClean="0"/>
              <a:t>..</a:t>
            </a:r>
            <a:endParaRPr lang="fr-FR" dirty="0" smtClean="0"/>
          </a:p>
          <a:p>
            <a:pPr algn="r" rtl="1">
              <a:buNone/>
            </a:pPr>
            <a:r>
              <a:rPr lang="ar-DZ" dirty="0" smtClean="0"/>
              <a:t>-قام </a:t>
            </a:r>
            <a:r>
              <a:rPr lang="ar-DZ" dirty="0" smtClean="0"/>
              <a:t>المصرف ببيع البضاعة بمبلغ 60000 دينار</a:t>
            </a:r>
            <a:r>
              <a:rPr lang="ar-DZ" dirty="0" smtClean="0"/>
              <a:t>.</a:t>
            </a:r>
            <a:endParaRPr lang="fr-FR" dirty="0" smtClean="0"/>
          </a:p>
          <a:p>
            <a:pPr algn="r" rtl="1"/>
            <a:r>
              <a:rPr lang="ar-DZ" dirty="0" smtClean="0"/>
              <a:t>احتساب ربح المصرف= 50000 × ( 5% %4 )=10000 </a:t>
            </a:r>
            <a:r>
              <a:rPr lang="ar-DZ" dirty="0" smtClean="0"/>
              <a:t>دينار.</a:t>
            </a:r>
          </a:p>
          <a:p>
            <a:pPr algn="r" rtl="1"/>
            <a:r>
              <a:rPr lang="ar-DZ" dirty="0" smtClean="0"/>
              <a:t>المطلوب –تسجيل عمليات المرابحة لدى المصرف</a:t>
            </a:r>
          </a:p>
          <a:p>
            <a:pPr algn="r" rtl="1">
              <a:buNone/>
            </a:pPr>
            <a:endParaRPr lang="fr-FR" dirty="0" smtClean="0"/>
          </a:p>
          <a:p>
            <a:pPr algn="r" rtl="1">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solidFill>
                  <a:srgbClr val="FF0000"/>
                </a:solidFill>
              </a:rPr>
              <a:t>   من  مذكورين</a:t>
            </a:r>
          </a:p>
          <a:p>
            <a:pPr algn="r" rtl="1">
              <a:buNone/>
            </a:pPr>
            <a:r>
              <a:rPr lang="ar-DZ" b="1" dirty="0" smtClean="0"/>
              <a:t>       ح/ تمويل المرابحة (مرابحة حسب نوع المخزون)</a:t>
            </a:r>
            <a:endParaRPr lang="fr-FR" dirty="0" smtClean="0"/>
          </a:p>
          <a:p>
            <a:pPr algn="r" rtl="1">
              <a:buNone/>
            </a:pPr>
            <a:r>
              <a:rPr lang="ar-DZ" b="1" dirty="0" smtClean="0"/>
              <a:t>      ح/ تأمينات مستلمة-هامش الجدية</a:t>
            </a:r>
            <a:r>
              <a:rPr lang="fr-FR" b="1" dirty="0" smtClean="0"/>
              <a:t>*</a:t>
            </a:r>
            <a:endParaRPr lang="ar-DZ" b="1" dirty="0" smtClean="0"/>
          </a:p>
          <a:p>
            <a:pPr algn="r" rtl="1">
              <a:buNone/>
            </a:pPr>
            <a:r>
              <a:rPr lang="ar-DZ" b="1" dirty="0" smtClean="0">
                <a:solidFill>
                  <a:srgbClr val="FF0000"/>
                </a:solidFill>
              </a:rPr>
              <a:t>                  إلى مذكورين </a:t>
            </a:r>
          </a:p>
          <a:p>
            <a:pPr algn="r" rtl="1">
              <a:buNone/>
            </a:pPr>
            <a:r>
              <a:rPr lang="ar-DZ" b="1" dirty="0" smtClean="0"/>
              <a:t>                ح/ مخزون مرابحة</a:t>
            </a:r>
            <a:endParaRPr lang="fr-FR" dirty="0" smtClean="0"/>
          </a:p>
          <a:p>
            <a:pPr algn="r" rtl="1">
              <a:buNone/>
            </a:pPr>
            <a:r>
              <a:rPr lang="ar-DZ" b="1" dirty="0" smtClean="0"/>
              <a:t>              ح/مخزون مرابحة للآمر بالشراء </a:t>
            </a:r>
          </a:p>
          <a:p>
            <a:pPr algn="r" rtl="1">
              <a:buNone/>
            </a:pPr>
            <a:r>
              <a:rPr lang="ar-DZ" b="1" dirty="0" smtClean="0"/>
              <a:t>                 (ملزم /غير ملزم بالشراء)</a:t>
            </a:r>
            <a:endParaRPr lang="fr-FR" dirty="0" smtClean="0"/>
          </a:p>
          <a:p>
            <a:pPr algn="r" rtl="1">
              <a:buNone/>
            </a:pPr>
            <a:r>
              <a:rPr lang="ar-DZ" b="1" dirty="0" smtClean="0"/>
              <a:t>              ح/ الأرباح المؤجلة/إيرادات تمويل مرابحة</a:t>
            </a:r>
          </a:p>
          <a:p>
            <a:pPr algn="r" rtl="1">
              <a:buNone/>
            </a:pPr>
            <a:r>
              <a:rPr lang="ar-DZ" b="1" dirty="0" smtClean="0"/>
              <a:t>*</a:t>
            </a:r>
            <a:r>
              <a:rPr lang="ar-SA" b="1" dirty="0" smtClean="0"/>
              <a:t>في حالة الاتفاق مع الزبون باعتبار هامش الجدية كتسديد من مبلغ السلعة أما غير ذلك فيتم إعادتها إلى الزبون بعكس القيد </a:t>
            </a:r>
            <a:r>
              <a:rPr lang="ar-SA" b="1" dirty="0" err="1" smtClean="0"/>
              <a:t>ا</a:t>
            </a:r>
            <a:r>
              <a:rPr lang="ar-DZ" b="1" dirty="0" err="1" smtClean="0"/>
              <a:t>لأ</a:t>
            </a:r>
            <a:r>
              <a:rPr lang="ar-SA" b="1" dirty="0" smtClean="0"/>
              <a:t>ول</a:t>
            </a:r>
            <a:endParaRPr lang="fr-F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solidFill>
                  <a:srgbClr val="FF0000"/>
                </a:solidFill>
              </a:rPr>
              <a:t> </a:t>
            </a:r>
            <a:r>
              <a:rPr lang="ar-SA" b="1" u="sng" dirty="0" smtClean="0">
                <a:solidFill>
                  <a:srgbClr val="FF0000"/>
                </a:solidFill>
              </a:rPr>
              <a:t>في نهاية السنة المالية </a:t>
            </a:r>
            <a:r>
              <a:rPr lang="ar-SA" b="1" u="sng" dirty="0" err="1" smtClean="0">
                <a:solidFill>
                  <a:srgbClr val="FF0000"/>
                </a:solidFill>
              </a:rPr>
              <a:t>اذا</a:t>
            </a:r>
            <a:r>
              <a:rPr lang="ar-SA" b="1" u="sng" dirty="0" smtClean="0">
                <a:solidFill>
                  <a:srgbClr val="FF0000"/>
                </a:solidFill>
              </a:rPr>
              <a:t> كانت البضاعة مازالت لدى المصرف قبل</a:t>
            </a:r>
            <a:r>
              <a:rPr lang="ar-DZ" b="1" u="sng" dirty="0" smtClean="0">
                <a:solidFill>
                  <a:srgbClr val="FF0000"/>
                </a:solidFill>
              </a:rPr>
              <a:t> </a:t>
            </a:r>
            <a:r>
              <a:rPr lang="ar-SA" b="1" u="sng" dirty="0" smtClean="0">
                <a:solidFill>
                  <a:srgbClr val="FF0000"/>
                </a:solidFill>
              </a:rPr>
              <a:t>مرحلة البيع تقيم البضاعة كالتالي</a:t>
            </a:r>
            <a:r>
              <a:rPr lang="ar-SA" b="1" dirty="0" smtClean="0">
                <a:solidFill>
                  <a:srgbClr val="FF0000"/>
                </a:solidFill>
              </a:rPr>
              <a:t>:</a:t>
            </a:r>
            <a:endParaRPr lang="fr-FR" dirty="0" smtClean="0">
              <a:solidFill>
                <a:srgbClr val="FF0000"/>
              </a:solidFill>
            </a:endParaRPr>
          </a:p>
          <a:p>
            <a:pPr algn="r" rtl="1">
              <a:buNone/>
            </a:pPr>
            <a:r>
              <a:rPr lang="ar-SA" b="1" dirty="0" smtClean="0">
                <a:solidFill>
                  <a:srgbClr val="FF0000"/>
                </a:solidFill>
              </a:rPr>
              <a:t>-بالتكلفة إذا كان الوعد ملزما،</a:t>
            </a:r>
            <a:endParaRPr lang="ar-DZ" b="1" dirty="0" smtClean="0">
              <a:solidFill>
                <a:srgbClr val="FF0000"/>
              </a:solidFill>
            </a:endParaRPr>
          </a:p>
          <a:p>
            <a:pPr algn="r" rtl="1">
              <a:buNone/>
            </a:pPr>
            <a:r>
              <a:rPr lang="ar-SA" b="1" dirty="0" smtClean="0">
                <a:solidFill>
                  <a:srgbClr val="FF0000"/>
                </a:solidFill>
              </a:rPr>
              <a:t>- بالقيمة النقدية القابلة للتحقق ( سعر البيع – المصاريف) </a:t>
            </a:r>
            <a:r>
              <a:rPr lang="ar-SA" b="1" dirty="0" err="1" smtClean="0">
                <a:solidFill>
                  <a:srgbClr val="FF0000"/>
                </a:solidFill>
              </a:rPr>
              <a:t>اذا</a:t>
            </a:r>
            <a:r>
              <a:rPr lang="ar-SA" b="1" dirty="0" smtClean="0">
                <a:solidFill>
                  <a:srgbClr val="FF0000"/>
                </a:solidFill>
              </a:rPr>
              <a:t> كان </a:t>
            </a:r>
            <a:endParaRPr lang="ar-DZ" b="1" dirty="0" smtClean="0">
              <a:solidFill>
                <a:srgbClr val="FF0000"/>
              </a:solidFill>
            </a:endParaRPr>
          </a:p>
          <a:p>
            <a:pPr algn="r" rtl="1">
              <a:buNone/>
            </a:pPr>
            <a:r>
              <a:rPr lang="ar-SA" b="1" dirty="0" smtClean="0">
                <a:solidFill>
                  <a:srgbClr val="FF0000"/>
                </a:solidFill>
              </a:rPr>
              <a:t>غير ملزما ، ويقوم المصرف بتكوين مخصص هبوط أسعار</a:t>
            </a:r>
            <a:r>
              <a:rPr lang="ar-DZ" b="1" dirty="0" smtClean="0">
                <a:solidFill>
                  <a:srgbClr val="FF0000"/>
                </a:solidFill>
              </a:rPr>
              <a:t>.</a:t>
            </a:r>
          </a:p>
          <a:p>
            <a:pPr algn="r" rtl="1">
              <a:buNone/>
            </a:pPr>
            <a:r>
              <a:rPr lang="ar-DZ" b="1" dirty="0" smtClean="0">
                <a:solidFill>
                  <a:srgbClr val="FF0000"/>
                </a:solidFill>
              </a:rPr>
              <a:t>----------------      -----------------------</a:t>
            </a:r>
          </a:p>
          <a:p>
            <a:pPr algn="r" rtl="1">
              <a:buNone/>
            </a:pPr>
            <a:r>
              <a:rPr lang="ar-SA" dirty="0" smtClean="0"/>
              <a:t>من </a:t>
            </a:r>
            <a:r>
              <a:rPr lang="ar-SA" dirty="0" err="1" smtClean="0"/>
              <a:t>ح</a:t>
            </a:r>
            <a:r>
              <a:rPr lang="ar-SA" b="1" dirty="0" smtClean="0"/>
              <a:t>/ أرباح استثمار مرابحة </a:t>
            </a:r>
            <a:endParaRPr lang="fr-FR" b="1" dirty="0" smtClean="0"/>
          </a:p>
          <a:p>
            <a:pPr algn="r" rtl="1">
              <a:buNone/>
            </a:pPr>
            <a:r>
              <a:rPr lang="ar-SA" b="1" dirty="0" smtClean="0"/>
              <a:t>     </a:t>
            </a:r>
            <a:r>
              <a:rPr lang="ar-SA" b="1" dirty="0" err="1" smtClean="0"/>
              <a:t>الى</a:t>
            </a:r>
            <a:r>
              <a:rPr lang="ar-SA" b="1" dirty="0" smtClean="0"/>
              <a:t> ح/ مخصص هبوط أسعار بضاعة مرابحة </a:t>
            </a:r>
            <a:endParaRPr lang="ar-DZ" b="1" dirty="0" smtClean="0"/>
          </a:p>
          <a:p>
            <a:pPr algn="r" rtl="1">
              <a:buNone/>
            </a:pPr>
            <a:r>
              <a:rPr lang="ar-DZ" b="1" smtClean="0"/>
              <a:t>-----------------------------------------------</a:t>
            </a:r>
            <a:endParaRPr lang="ar-DZ" b="1" dirty="0" smtClean="0"/>
          </a:p>
          <a:p>
            <a:pPr algn="r" rtl="1">
              <a:buNone/>
            </a:pPr>
            <a:r>
              <a:rPr lang="ar-SA" b="1" dirty="0" smtClean="0"/>
              <a:t>يتم طرح المخصص من بضاعة المرابحة في قائمة المركز المالي </a:t>
            </a:r>
            <a:endParaRPr lang="fr-FR" b="1" dirty="0" smtClean="0"/>
          </a:p>
          <a:p>
            <a:pPr algn="r" rtl="1">
              <a:buNone/>
            </a:pPr>
            <a:endParaRPr lang="fr-F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SA" b="1" dirty="0" err="1" smtClean="0">
                <a:solidFill>
                  <a:srgbClr val="FF0000"/>
                </a:solidFill>
              </a:rPr>
              <a:t>اثبات</a:t>
            </a:r>
            <a:r>
              <a:rPr lang="ar-SA" b="1" dirty="0" smtClean="0">
                <a:solidFill>
                  <a:srgbClr val="FF0000"/>
                </a:solidFill>
              </a:rPr>
              <a:t> تنفيذ عقد البيع مع العميل </a:t>
            </a:r>
            <a:r>
              <a:rPr lang="ar-SA" b="1" dirty="0" smtClean="0"/>
              <a:t>(الآمر بالشراء) (المرابحة) </a:t>
            </a:r>
            <a:endParaRPr lang="ar-DZ" b="1" dirty="0" smtClean="0"/>
          </a:p>
          <a:p>
            <a:pPr algn="r" rtl="1">
              <a:buNone/>
            </a:pPr>
            <a:r>
              <a:rPr lang="ar-DZ" b="1" dirty="0" smtClean="0"/>
              <a:t>------------------         ----------------------</a:t>
            </a:r>
          </a:p>
          <a:p>
            <a:pPr algn="r" rtl="1">
              <a:buNone/>
            </a:pPr>
            <a:r>
              <a:rPr lang="ar-SA" dirty="0" smtClean="0"/>
              <a:t>من مذكورين</a:t>
            </a:r>
            <a:endParaRPr lang="fr-FR" dirty="0" smtClean="0"/>
          </a:p>
          <a:p>
            <a:pPr algn="r" rtl="1">
              <a:buNone/>
            </a:pPr>
            <a:r>
              <a:rPr lang="ar-SA" dirty="0" smtClean="0"/>
              <a:t>  ح/ تأمينات الجدية     </a:t>
            </a:r>
            <a:r>
              <a:rPr lang="fr-FR" dirty="0" smtClean="0"/>
              <a:t>1000</a:t>
            </a:r>
            <a:r>
              <a:rPr lang="ar-SA" dirty="0" smtClean="0"/>
              <a:t>          </a:t>
            </a:r>
            <a:endParaRPr lang="fr-FR" dirty="0" smtClean="0"/>
          </a:p>
          <a:p>
            <a:pPr algn="r" rtl="1">
              <a:buNone/>
            </a:pPr>
            <a:r>
              <a:rPr lang="ar-SA" dirty="0" smtClean="0"/>
              <a:t> ح/ مدينو المرابحة           </a:t>
            </a:r>
            <a:r>
              <a:rPr lang="fr-FR" dirty="0" smtClean="0"/>
              <a:t>11000</a:t>
            </a:r>
            <a:r>
              <a:rPr lang="ar-SA" dirty="0" smtClean="0"/>
              <a:t>    </a:t>
            </a:r>
            <a:endParaRPr lang="fr-FR" dirty="0" smtClean="0"/>
          </a:p>
          <a:p>
            <a:pPr algn="r" rtl="1">
              <a:buNone/>
            </a:pPr>
            <a:r>
              <a:rPr lang="ar-SA" dirty="0" smtClean="0"/>
              <a:t>    </a:t>
            </a:r>
            <a:r>
              <a:rPr lang="ar-DZ" dirty="0" smtClean="0"/>
              <a:t>             </a:t>
            </a:r>
            <a:r>
              <a:rPr lang="ar-SA" dirty="0" smtClean="0"/>
              <a:t>إلى مذكورين  </a:t>
            </a:r>
            <a:endParaRPr lang="fr-FR" dirty="0" smtClean="0"/>
          </a:p>
          <a:p>
            <a:pPr algn="r" rtl="1">
              <a:buNone/>
            </a:pPr>
            <a:r>
              <a:rPr lang="ar-SA" dirty="0" smtClean="0"/>
              <a:t>   </a:t>
            </a:r>
            <a:r>
              <a:rPr lang="ar-DZ" dirty="0" smtClean="0"/>
              <a:t>              </a:t>
            </a:r>
            <a:r>
              <a:rPr lang="fr-FR" dirty="0" smtClean="0"/>
              <a:t> </a:t>
            </a:r>
            <a:r>
              <a:rPr lang="ar-DZ" dirty="0" smtClean="0"/>
              <a:t>     </a:t>
            </a:r>
            <a:r>
              <a:rPr lang="ar-SA" dirty="0" smtClean="0"/>
              <a:t> ح/ بضاعة للمرابحة </a:t>
            </a:r>
            <a:r>
              <a:rPr lang="fr-FR" dirty="0" smtClean="0"/>
              <a:t>    10000</a:t>
            </a:r>
            <a:endParaRPr lang="ar-DZ" dirty="0" smtClean="0"/>
          </a:p>
          <a:p>
            <a:pPr algn="r" rtl="1">
              <a:buNone/>
            </a:pPr>
            <a:r>
              <a:rPr lang="ar-DZ" dirty="0" smtClean="0"/>
              <a:t>                        ح/ أرباح الاستثمار المشترك المؤجلة ¹  </a:t>
            </a:r>
            <a:r>
              <a:rPr lang="fr-FR" dirty="0" smtClean="0"/>
              <a:t>2000</a:t>
            </a:r>
            <a:r>
              <a:rPr lang="ar-DZ" dirty="0" smtClean="0"/>
              <a:t>      </a:t>
            </a:r>
          </a:p>
          <a:p>
            <a:pPr algn="r" rtl="1">
              <a:buNone/>
            </a:pPr>
            <a:endParaRPr lang="ar-DZ" dirty="0"/>
          </a:p>
          <a:p>
            <a:pPr algn="r" rtl="1">
              <a:buNone/>
            </a:pPr>
            <a:endParaRPr lang="ar-DZ" b="1" dirty="0" smtClean="0"/>
          </a:p>
          <a:p>
            <a:pPr algn="r" rtl="1">
              <a:buNone/>
            </a:pPr>
            <a:endParaRPr lang="ar-DZ" b="1" dirty="0"/>
          </a:p>
          <a:p>
            <a:pPr algn="r" rtl="1">
              <a:buNone/>
            </a:pPr>
            <a:r>
              <a:rPr lang="ar-DZ" sz="2600" b="1" dirty="0" smtClean="0">
                <a:solidFill>
                  <a:srgbClr val="FF0000"/>
                </a:solidFill>
              </a:rPr>
              <a:t>¹الأرباح </a:t>
            </a:r>
            <a:r>
              <a:rPr lang="ar-DZ" sz="2600" b="1" dirty="0">
                <a:solidFill>
                  <a:srgbClr val="FF0000"/>
                </a:solidFill>
              </a:rPr>
              <a:t>المؤجلة هي التي تتناسب مع مبدأ  </a:t>
            </a:r>
            <a:r>
              <a:rPr lang="ar-DZ" sz="2600" b="1" dirty="0" err="1">
                <a:solidFill>
                  <a:srgbClr val="FF0000"/>
                </a:solidFill>
              </a:rPr>
              <a:t>النضود</a:t>
            </a:r>
            <a:r>
              <a:rPr lang="ar-DZ" sz="2600" b="1" dirty="0">
                <a:solidFill>
                  <a:srgbClr val="FF0000"/>
                </a:solidFill>
              </a:rPr>
              <a:t> ( تحول </a:t>
            </a:r>
            <a:r>
              <a:rPr lang="ar-DZ" sz="2600" b="1" dirty="0" smtClean="0">
                <a:solidFill>
                  <a:srgbClr val="FF0000"/>
                </a:solidFill>
              </a:rPr>
              <a:t>الأعيان إلى </a:t>
            </a:r>
            <a:r>
              <a:rPr lang="ar-DZ" sz="2600" b="1" dirty="0">
                <a:solidFill>
                  <a:srgbClr val="FF0000"/>
                </a:solidFill>
              </a:rPr>
              <a:t>نقد) في عقد المضاربة، بمعنى توزيع الأرباح على فترات مع ربطها بالسداد.</a:t>
            </a:r>
            <a:endParaRPr lang="fr-FR" sz="2600" dirty="0">
              <a:solidFill>
                <a:srgbClr val="FF0000"/>
              </a:solidFill>
            </a:endParaRPr>
          </a:p>
          <a:p>
            <a:pPr algn="r" rtl="1">
              <a:buNone/>
            </a:pPr>
            <a:endParaRPr lang="ar-DZ" b="1" dirty="0" smtClean="0"/>
          </a:p>
          <a:p>
            <a:pPr algn="r" rtl="1"/>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r>
              <a:rPr lang="ar-DZ" b="1" u="sng" dirty="0">
                <a:solidFill>
                  <a:srgbClr val="FF0000"/>
                </a:solidFill>
              </a:rPr>
              <a:t>مرحلة ما بعد البيع</a:t>
            </a:r>
            <a:r>
              <a:rPr lang="ar-DZ" b="1" u="sng" dirty="0"/>
              <a:t>: </a:t>
            </a:r>
            <a:r>
              <a:rPr lang="ar-DZ" b="1" dirty="0"/>
              <a:t>هناك ثلاث حالات</a:t>
            </a:r>
            <a:r>
              <a:rPr lang="ar-DZ" b="1" u="sng" dirty="0"/>
              <a:t> </a:t>
            </a:r>
            <a:endParaRPr lang="fr-FR" dirty="0"/>
          </a:p>
          <a:p>
            <a:pPr algn="r" rtl="1">
              <a:buNone/>
            </a:pPr>
            <a:r>
              <a:rPr lang="fr-FR" b="1" dirty="0" smtClean="0"/>
              <a:t>1</a:t>
            </a:r>
            <a:r>
              <a:rPr lang="ar-DZ" b="1" dirty="0" smtClean="0"/>
              <a:t>-سداد </a:t>
            </a:r>
            <a:r>
              <a:rPr lang="ar-DZ" b="1" dirty="0"/>
              <a:t>الأقساط في مواعيد استحقاقها،</a:t>
            </a:r>
            <a:endParaRPr lang="fr-FR" dirty="0"/>
          </a:p>
          <a:p>
            <a:pPr algn="r" rtl="1">
              <a:buNone/>
            </a:pPr>
            <a:r>
              <a:rPr lang="fr-FR" b="1" dirty="0" smtClean="0"/>
              <a:t>2</a:t>
            </a:r>
            <a:r>
              <a:rPr lang="ar-DZ" b="1" dirty="0" smtClean="0"/>
              <a:t>-تأخر </a:t>
            </a:r>
            <a:r>
              <a:rPr lang="ar-DZ" b="1" dirty="0"/>
              <a:t>العميل عن السداد،</a:t>
            </a:r>
            <a:endParaRPr lang="fr-FR" dirty="0"/>
          </a:p>
          <a:p>
            <a:pPr algn="r" rtl="1">
              <a:buNone/>
            </a:pPr>
            <a:r>
              <a:rPr lang="fr-FR" b="1" dirty="0" smtClean="0"/>
              <a:t>3</a:t>
            </a:r>
            <a:r>
              <a:rPr lang="ar-DZ" b="1" dirty="0" smtClean="0"/>
              <a:t>-السداد </a:t>
            </a:r>
            <a:r>
              <a:rPr lang="ar-DZ" b="1" dirty="0"/>
              <a:t>المبكر </a:t>
            </a:r>
            <a:endParaRPr lang="ar-DZ" b="1" dirty="0" smtClean="0"/>
          </a:p>
          <a:p>
            <a:pPr algn="r" rtl="1">
              <a:buNone/>
            </a:pPr>
            <a:r>
              <a:rPr lang="ar-DZ" b="1" dirty="0"/>
              <a:t>قيمة القسط الشهري=12000 ÷48 =250 دينار شهريا</a:t>
            </a:r>
            <a:endParaRPr lang="fr-FR" dirty="0"/>
          </a:p>
          <a:p>
            <a:pPr algn="r" rtl="1">
              <a:buNone/>
            </a:pPr>
            <a:r>
              <a:rPr lang="fr-FR" b="1" dirty="0" smtClean="0">
                <a:solidFill>
                  <a:srgbClr val="FF0000"/>
                </a:solidFill>
              </a:rPr>
              <a:t>1-</a:t>
            </a:r>
            <a:r>
              <a:rPr lang="ar-DZ" b="1" dirty="0" smtClean="0">
                <a:solidFill>
                  <a:srgbClr val="FF0000"/>
                </a:solidFill>
              </a:rPr>
              <a:t>إثبات </a:t>
            </a:r>
            <a:r>
              <a:rPr lang="ar-DZ" b="1" dirty="0">
                <a:solidFill>
                  <a:srgbClr val="FF0000"/>
                </a:solidFill>
              </a:rPr>
              <a:t>سداد الأقساط المستحقة على عميل المرابحة: يقوم المصرف بتسجيل التالي:</a:t>
            </a:r>
            <a:endParaRPr lang="fr-FR" dirty="0">
              <a:solidFill>
                <a:srgbClr val="FF0000"/>
              </a:solidFill>
            </a:endParaRPr>
          </a:p>
          <a:p>
            <a:pPr algn="r" rtl="1">
              <a:buNone/>
            </a:pPr>
            <a:r>
              <a:rPr lang="ar-DZ" b="1" dirty="0"/>
              <a:t> </a:t>
            </a:r>
            <a:r>
              <a:rPr lang="ar-DZ" dirty="0" smtClean="0"/>
              <a:t>من </a:t>
            </a:r>
            <a:r>
              <a:rPr lang="ar-DZ" dirty="0" err="1"/>
              <a:t>ح</a:t>
            </a:r>
            <a:r>
              <a:rPr lang="ar-DZ" dirty="0"/>
              <a:t>/ خزينة / الحسابات الجارية        </a:t>
            </a:r>
            <a:r>
              <a:rPr lang="ar-DZ" dirty="0" smtClean="0"/>
              <a:t>250</a:t>
            </a:r>
            <a:endParaRPr lang="fr-FR" dirty="0"/>
          </a:p>
          <a:p>
            <a:pPr algn="r" rtl="1">
              <a:buNone/>
            </a:pPr>
            <a:r>
              <a:rPr lang="ar-DZ" dirty="0" smtClean="0"/>
              <a:t>       </a:t>
            </a:r>
            <a:r>
              <a:rPr lang="ar-DZ" dirty="0" err="1" smtClean="0"/>
              <a:t>الى</a:t>
            </a:r>
            <a:r>
              <a:rPr lang="ar-DZ" dirty="0" smtClean="0"/>
              <a:t> </a:t>
            </a:r>
            <a:r>
              <a:rPr lang="ar-DZ" dirty="0"/>
              <a:t>ح/ مدينو المرابحة  رقم                 </a:t>
            </a:r>
            <a:r>
              <a:rPr lang="ar-DZ" dirty="0" smtClean="0"/>
              <a:t>250</a:t>
            </a:r>
          </a:p>
          <a:p>
            <a:pPr algn="r" rtl="1">
              <a:buNone/>
            </a:pPr>
            <a:endParaRPr lang="ar-DZ" b="1" dirty="0" smtClean="0"/>
          </a:p>
          <a:p>
            <a:pPr algn="r" rtl="1">
              <a:buNone/>
            </a:pPr>
            <a:r>
              <a:rPr lang="ar-DZ" b="1" dirty="0">
                <a:solidFill>
                  <a:srgbClr val="FF0000"/>
                </a:solidFill>
              </a:rPr>
              <a:t>وفي نهاية السنة المالية يتم إجراء قيود التسوية اللازمة بحصة السنة المالية في الأرباح المؤجلة </a:t>
            </a:r>
            <a:r>
              <a:rPr lang="ar-DZ" b="1" dirty="0" smtClean="0">
                <a:solidFill>
                  <a:srgbClr val="FF0000"/>
                </a:solidFill>
              </a:rPr>
              <a:t>:</a:t>
            </a:r>
            <a:endParaRPr lang="fr-FR" dirty="0">
              <a:solidFill>
                <a:srgbClr val="FF0000"/>
              </a:solidFill>
            </a:endParaRPr>
          </a:p>
          <a:p>
            <a:pPr algn="r" rtl="1">
              <a:buNone/>
            </a:pPr>
            <a:r>
              <a:rPr lang="ar-DZ" dirty="0" smtClean="0"/>
              <a:t>من </a:t>
            </a:r>
            <a:r>
              <a:rPr lang="ar-SA" dirty="0"/>
              <a:t>ح/ أرباح الاستثمار المؤجلة المشترك   </a:t>
            </a:r>
            <a:r>
              <a:rPr lang="fr-FR" dirty="0" smtClean="0"/>
              <a:t>500</a:t>
            </a:r>
            <a:endParaRPr lang="fr-FR" dirty="0"/>
          </a:p>
          <a:p>
            <a:pPr algn="r" rtl="1">
              <a:buNone/>
            </a:pPr>
            <a:r>
              <a:rPr lang="ar-SA" dirty="0" smtClean="0"/>
              <a:t> </a:t>
            </a:r>
            <a:r>
              <a:rPr lang="ar-SA" dirty="0"/>
              <a:t>إلى </a:t>
            </a:r>
            <a:r>
              <a:rPr lang="ar-SA" dirty="0" err="1"/>
              <a:t>ح</a:t>
            </a:r>
            <a:r>
              <a:rPr lang="ar-SA" dirty="0"/>
              <a:t>/ أرباح الاستثمار المشترك (فيما يخص السنة </a:t>
            </a:r>
            <a:r>
              <a:rPr lang="fr-FR" dirty="0"/>
              <a:t>(</a:t>
            </a:r>
            <a:r>
              <a:rPr lang="ar-SA" dirty="0" smtClean="0"/>
              <a:t>         </a:t>
            </a:r>
            <a:r>
              <a:rPr lang="fr-FR" dirty="0" smtClean="0"/>
              <a:t>500</a:t>
            </a:r>
            <a:r>
              <a:rPr lang="ar-SA" dirty="0" smtClean="0"/>
              <a:t> ¹</a:t>
            </a:r>
            <a:endParaRPr lang="ar-DZ" dirty="0" smtClean="0"/>
          </a:p>
          <a:p>
            <a:pPr algn="r" rtl="1">
              <a:buNone/>
            </a:pPr>
            <a:r>
              <a:rPr lang="ar-SA" sz="2200" b="1" dirty="0" smtClean="0"/>
              <a:t>¹</a:t>
            </a:r>
            <a:r>
              <a:rPr lang="ar-DZ" sz="2200" b="1" dirty="0" smtClean="0"/>
              <a:t> 2000 ÷4= 500</a:t>
            </a:r>
            <a:r>
              <a:rPr lang="ar-SA" sz="2200" b="1" dirty="0" smtClean="0"/>
              <a:t>      </a:t>
            </a:r>
            <a:endParaRPr lang="fr-FR" sz="2200" dirty="0"/>
          </a:p>
          <a:p>
            <a:pPr algn="r" rtl="1"/>
            <a:endParaRPr lang="fr-FR" dirty="0"/>
          </a:p>
          <a:p>
            <a:pPr algn="r" rtl="1">
              <a:buNone/>
            </a:pPr>
            <a:endParaRPr lang="fr-FR" dirty="0"/>
          </a:p>
          <a:p>
            <a:pPr algn="r" rtl="1"/>
            <a:endParaRPr lang="fr-FR" dirty="0"/>
          </a:p>
          <a:p>
            <a:pPr algn="r" rtl="1">
              <a:buNone/>
            </a:pPr>
            <a:endParaRPr lang="fr-FR" dirty="0"/>
          </a:p>
          <a:p>
            <a:pPr algn="r" rtl="1">
              <a:buNone/>
            </a:pPr>
            <a:endParaRPr lang="fr-FR" dirty="0"/>
          </a:p>
          <a:p>
            <a:pPr algn="r" rtl="1">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2- </a:t>
            </a:r>
            <a:r>
              <a:rPr lang="ar-DZ" b="1" dirty="0" smtClean="0">
                <a:solidFill>
                  <a:srgbClr val="FF0000"/>
                </a:solidFill>
              </a:rPr>
              <a:t>في حالة تأخر العميل عن السداد يتم تحويل ذمم المرابحات </a:t>
            </a:r>
            <a:r>
              <a:rPr lang="ar-DZ" b="1" dirty="0" err="1" smtClean="0">
                <a:solidFill>
                  <a:srgbClr val="FF0000"/>
                </a:solidFill>
              </a:rPr>
              <a:t>الى</a:t>
            </a:r>
            <a:r>
              <a:rPr lang="ar-DZ" b="1" dirty="0" smtClean="0">
                <a:solidFill>
                  <a:srgbClr val="FF0000"/>
                </a:solidFill>
              </a:rPr>
              <a:t> ذمم مستحقة وغير مدفوعة ويسجل المصرف التالي</a:t>
            </a:r>
            <a:r>
              <a:rPr lang="ar-DZ" b="1" dirty="0" smtClean="0"/>
              <a:t>:</a:t>
            </a:r>
          </a:p>
          <a:p>
            <a:pPr algn="r" rtl="1">
              <a:buNone/>
            </a:pPr>
            <a:r>
              <a:rPr lang="ar-DZ" dirty="0" smtClean="0"/>
              <a:t>من </a:t>
            </a:r>
            <a:r>
              <a:rPr lang="ar-DZ" dirty="0" err="1" smtClean="0"/>
              <a:t>ح</a:t>
            </a:r>
            <a:r>
              <a:rPr lang="ar-DZ" dirty="0" smtClean="0"/>
              <a:t> / ذمم مستحقة وغير مدفوعة </a:t>
            </a:r>
          </a:p>
          <a:p>
            <a:pPr algn="r" rtl="1">
              <a:buNone/>
            </a:pPr>
            <a:r>
              <a:rPr lang="ar-DZ" dirty="0"/>
              <a:t> </a:t>
            </a:r>
            <a:r>
              <a:rPr lang="ar-DZ" dirty="0" smtClean="0"/>
              <a:t>         إلى ح/ ذمم المرابحات</a:t>
            </a:r>
          </a:p>
          <a:p>
            <a:pPr algn="r" rtl="1">
              <a:buNone/>
            </a:pPr>
            <a:r>
              <a:rPr lang="ar-DZ" b="1" dirty="0" smtClean="0">
                <a:solidFill>
                  <a:srgbClr val="FF0000"/>
                </a:solidFill>
              </a:rPr>
              <a:t>وتحويل أرباح الاستثمار إلى أرباح استثمار معلقة كالتالي:</a:t>
            </a:r>
          </a:p>
          <a:p>
            <a:pPr algn="r" rtl="1">
              <a:buNone/>
            </a:pPr>
            <a:r>
              <a:rPr lang="ar-DZ" dirty="0" smtClean="0"/>
              <a:t>من </a:t>
            </a:r>
            <a:r>
              <a:rPr lang="ar-DZ" dirty="0" err="1" smtClean="0"/>
              <a:t>ح</a:t>
            </a:r>
            <a:r>
              <a:rPr lang="ar-DZ" dirty="0" smtClean="0"/>
              <a:t> / أرباح استثمار مؤجلة </a:t>
            </a:r>
          </a:p>
          <a:p>
            <a:pPr algn="r" rtl="1">
              <a:buNone/>
            </a:pPr>
            <a:r>
              <a:rPr lang="ar-DZ" dirty="0"/>
              <a:t> </a:t>
            </a:r>
            <a:r>
              <a:rPr lang="ar-DZ" dirty="0" smtClean="0"/>
              <a:t>            إلى ح/ أرباح استثمار معلق</a:t>
            </a:r>
          </a:p>
          <a:p>
            <a:pPr algn="r" rtl="1">
              <a:buNone/>
            </a:pPr>
            <a:endParaRPr lang="ar-DZ" b="1" dirty="0" smtClean="0"/>
          </a:p>
          <a:p>
            <a:pPr algn="r" rtl="1">
              <a:buNone/>
            </a:pPr>
            <a:r>
              <a:rPr lang="ar-DZ" b="1" dirty="0" smtClean="0"/>
              <a:t>3-أما </a:t>
            </a:r>
            <a:r>
              <a:rPr lang="ar-DZ" b="1" dirty="0"/>
              <a:t>في حالة قيام العميل بالسداد المبكر لقيمة الرصيد المتبقي من المرابحة أو جزء </a:t>
            </a:r>
            <a:r>
              <a:rPr lang="ar-DZ" b="1" dirty="0" err="1"/>
              <a:t>ا</a:t>
            </a:r>
            <a:r>
              <a:rPr lang="ar-DZ" b="1" dirty="0"/>
              <a:t> منها يقوم البنك بإجراء قيد التسديد وفقا لما تم ذكره سابقا</a:t>
            </a:r>
            <a:endParaRPr lang="ar-DZ" b="1" dirty="0" smtClean="0"/>
          </a:p>
          <a:p>
            <a:pPr algn="r" rtl="1">
              <a:buNone/>
            </a:pP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r>
              <a:rPr lang="ar-DZ" b="1" dirty="0" smtClean="0">
                <a:solidFill>
                  <a:srgbClr val="FF0000"/>
                </a:solidFill>
              </a:rPr>
              <a:t>في حالة السداد المبكر يجوز للمصرف إعادة جزء من الأرباح لقاء السداد المبكر لكن بشرط:</a:t>
            </a:r>
          </a:p>
          <a:p>
            <a:pPr algn="r" rtl="1">
              <a:buNone/>
            </a:pPr>
            <a:r>
              <a:rPr lang="ar-DZ" b="1" dirty="0" smtClean="0">
                <a:solidFill>
                  <a:srgbClr val="FF0000"/>
                </a:solidFill>
              </a:rPr>
              <a:t>-</a:t>
            </a:r>
            <a:r>
              <a:rPr lang="ar-DZ" b="1" dirty="0" smtClean="0"/>
              <a:t>أن لا يكون منصوص عليه في العقد بداية،</a:t>
            </a:r>
          </a:p>
          <a:p>
            <a:pPr algn="r" rtl="1">
              <a:buNone/>
            </a:pPr>
            <a:r>
              <a:rPr lang="ar-DZ" b="1" dirty="0" smtClean="0"/>
              <a:t>-أن  يكون إعادة الأرباح من قبل البنك على سبيل التبرع وليس الإلزام</a:t>
            </a:r>
          </a:p>
          <a:p>
            <a:pPr algn="r" rtl="1">
              <a:buNone/>
            </a:pPr>
            <a:r>
              <a:rPr lang="ar-DZ" b="1" dirty="0" smtClean="0"/>
              <a:t>مثال – بلغ رصيد ذمم المرابحة 4500 دينار يتضمن ربح مؤجل بمبلغ 600 دينار.قام العميل بسداد الرصيد القائم وأعاد له المصرف مبلغ 450 دينار لقاء السداد المبكر</a:t>
            </a:r>
          </a:p>
          <a:p>
            <a:pPr algn="r" rtl="1">
              <a:buNone/>
            </a:pPr>
            <a:r>
              <a:rPr lang="ar-DZ" dirty="0" smtClean="0"/>
              <a:t>من </a:t>
            </a:r>
            <a:r>
              <a:rPr lang="ar-DZ" dirty="0" err="1" smtClean="0"/>
              <a:t>ح</a:t>
            </a:r>
            <a:r>
              <a:rPr lang="ar-DZ" dirty="0" smtClean="0"/>
              <a:t>/ وسيلة القبض (نقدا/شيك للتحصيل..)  4500 </a:t>
            </a:r>
          </a:p>
          <a:p>
            <a:pPr algn="r" rtl="1">
              <a:buNone/>
            </a:pPr>
            <a:r>
              <a:rPr lang="ar-DZ" dirty="0"/>
              <a:t> </a:t>
            </a:r>
            <a:r>
              <a:rPr lang="ar-DZ" dirty="0" smtClean="0"/>
              <a:t>    </a:t>
            </a:r>
            <a:r>
              <a:rPr lang="ar-DZ" dirty="0" err="1" smtClean="0"/>
              <a:t>الى</a:t>
            </a:r>
            <a:r>
              <a:rPr lang="ar-DZ" dirty="0" smtClean="0"/>
              <a:t> ح/ ذمم المرابحة                           4500 </a:t>
            </a:r>
          </a:p>
          <a:p>
            <a:pPr algn="r" rtl="1">
              <a:buNone/>
            </a:pPr>
            <a:r>
              <a:rPr lang="ar-DZ" dirty="0" smtClean="0"/>
              <a:t>-------------        -------------------------------</a:t>
            </a:r>
          </a:p>
          <a:p>
            <a:pPr algn="r" rtl="1">
              <a:buNone/>
            </a:pPr>
            <a:r>
              <a:rPr lang="ar-DZ" dirty="0" smtClean="0"/>
              <a:t>من </a:t>
            </a:r>
            <a:r>
              <a:rPr lang="ar-DZ" dirty="0" err="1" smtClean="0"/>
              <a:t>ح</a:t>
            </a:r>
            <a:r>
              <a:rPr lang="ar-DZ" dirty="0" smtClean="0"/>
              <a:t>/ أرباح الاستثمار المؤجلة   600 </a:t>
            </a:r>
          </a:p>
          <a:p>
            <a:pPr algn="r" rtl="1">
              <a:buNone/>
            </a:pPr>
            <a:r>
              <a:rPr lang="ar-DZ" dirty="0"/>
              <a:t> </a:t>
            </a:r>
            <a:r>
              <a:rPr lang="ar-DZ" dirty="0" smtClean="0"/>
              <a:t>       </a:t>
            </a:r>
            <a:r>
              <a:rPr lang="ar-DZ" dirty="0" err="1" smtClean="0"/>
              <a:t>الى</a:t>
            </a:r>
            <a:r>
              <a:rPr lang="ar-DZ" dirty="0" smtClean="0"/>
              <a:t> ح/ أرباح الاستثمار المحققة    600 </a:t>
            </a:r>
          </a:p>
          <a:p>
            <a:pPr algn="r" rtl="1">
              <a:buNone/>
            </a:pPr>
            <a:r>
              <a:rPr lang="ar-DZ" dirty="0" smtClean="0"/>
              <a:t>-------------        --------------------------</a:t>
            </a:r>
          </a:p>
          <a:p>
            <a:pPr algn="r" rtl="1">
              <a:buNone/>
            </a:pPr>
            <a:r>
              <a:rPr lang="ar-DZ" dirty="0" smtClean="0"/>
              <a:t>من  </a:t>
            </a:r>
            <a:r>
              <a:rPr lang="ar-DZ" dirty="0" err="1" smtClean="0"/>
              <a:t>ح</a:t>
            </a:r>
            <a:r>
              <a:rPr lang="ar-DZ" dirty="0" smtClean="0"/>
              <a:t>/ أرباح استثمار مرابحة      450 </a:t>
            </a:r>
          </a:p>
          <a:p>
            <a:pPr algn="r" rtl="1">
              <a:buNone/>
            </a:pPr>
            <a:r>
              <a:rPr lang="ar-DZ" dirty="0"/>
              <a:t> </a:t>
            </a:r>
            <a:r>
              <a:rPr lang="ar-DZ" dirty="0" smtClean="0"/>
              <a:t>        </a:t>
            </a:r>
            <a:r>
              <a:rPr lang="ar-DZ" dirty="0" err="1" smtClean="0"/>
              <a:t>الى</a:t>
            </a:r>
            <a:r>
              <a:rPr lang="ar-DZ" dirty="0" smtClean="0"/>
              <a:t> ح/ وسيلة الدفع (نقدا/شيك للتحصيل/حساب جاري للعميل</a:t>
            </a:r>
            <a:r>
              <a:rPr lang="ar-DZ" b="1" dirty="0" smtClean="0"/>
              <a:t>)</a:t>
            </a:r>
          </a:p>
          <a:p>
            <a:pPr algn="r" rtl="1">
              <a:buNone/>
            </a:pPr>
            <a:endParaRPr lang="ar-DZ" b="1" dirty="0" smtClean="0"/>
          </a:p>
          <a:p>
            <a:pPr algn="r" rtl="1">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solidFill>
                  <a:srgbClr val="FF0000"/>
                </a:solidFill>
              </a:rPr>
              <a:t>غرامات التأخير (ذمم المرابحة المستحقة وغير المدفوعة</a:t>
            </a:r>
            <a:r>
              <a:rPr lang="ar-DZ" dirty="0" smtClean="0"/>
              <a:t>):</a:t>
            </a:r>
          </a:p>
          <a:p>
            <a:pPr algn="r" rtl="1">
              <a:buNone/>
            </a:pPr>
            <a:r>
              <a:rPr lang="ar-DZ" dirty="0" smtClean="0"/>
              <a:t>1</a:t>
            </a:r>
            <a:r>
              <a:rPr lang="ar-DZ" b="1" dirty="0" smtClean="0"/>
              <a:t>- إذا كان العميل معسرا:</a:t>
            </a:r>
            <a:r>
              <a:rPr lang="ar-DZ" dirty="0" smtClean="0"/>
              <a:t>لا يجوز شرعا استيفاء غرامات التأخير وإلا أصبح ربا،( فنظرة إلى ميسرة)</a:t>
            </a:r>
            <a:endParaRPr lang="ar-DZ" b="1" dirty="0" smtClean="0"/>
          </a:p>
          <a:p>
            <a:pPr algn="r" rtl="1">
              <a:buNone/>
            </a:pPr>
            <a:r>
              <a:rPr lang="ar-DZ" b="1" dirty="0" smtClean="0"/>
              <a:t>2- إذا كان العميل موسرا</a:t>
            </a:r>
            <a:r>
              <a:rPr lang="ar-DZ" dirty="0" smtClean="0"/>
              <a:t>:استيفاء غرامات التأخير منه (مطل الغني ظلم)</a:t>
            </a:r>
          </a:p>
          <a:p>
            <a:pPr algn="r" rtl="1">
              <a:buNone/>
            </a:pPr>
            <a:r>
              <a:rPr lang="ar-DZ" b="1" dirty="0" smtClean="0"/>
              <a:t>المعالجة المحاسبية للغرامات</a:t>
            </a:r>
          </a:p>
          <a:p>
            <a:pPr algn="r" rtl="1">
              <a:buNone/>
            </a:pPr>
            <a:r>
              <a:rPr lang="ar-DZ" b="1" dirty="0" smtClean="0"/>
              <a:t>---------------              -------------------</a:t>
            </a:r>
            <a:endParaRPr lang="ar-DZ" dirty="0"/>
          </a:p>
          <a:p>
            <a:pPr algn="r" rtl="1">
              <a:buNone/>
            </a:pPr>
            <a:r>
              <a:rPr lang="ar-DZ" dirty="0"/>
              <a:t>من </a:t>
            </a:r>
            <a:r>
              <a:rPr lang="ar-DZ" dirty="0" err="1" smtClean="0"/>
              <a:t>ح</a:t>
            </a:r>
            <a:r>
              <a:rPr lang="ar-DZ" dirty="0" smtClean="0"/>
              <a:t> / وسيلة القبض (الخزينة </a:t>
            </a:r>
            <a:r>
              <a:rPr lang="ar-DZ" dirty="0"/>
              <a:t>/ الحسابات </a:t>
            </a:r>
            <a:r>
              <a:rPr lang="ar-DZ" dirty="0" smtClean="0"/>
              <a:t>الجارية)</a:t>
            </a:r>
          </a:p>
          <a:p>
            <a:pPr algn="r" rtl="1">
              <a:buNone/>
            </a:pPr>
            <a:r>
              <a:rPr lang="ar-DZ" dirty="0" smtClean="0"/>
              <a:t>           إلى </a:t>
            </a:r>
            <a:r>
              <a:rPr lang="ar-DZ" dirty="0"/>
              <a:t>ح/ مخصص صندوق الخيرات </a:t>
            </a:r>
            <a:endParaRPr lang="ar-DZ" dirty="0" smtClean="0"/>
          </a:p>
          <a:p>
            <a:pPr algn="r" rtl="1">
              <a:buNone/>
            </a:pPr>
            <a:r>
              <a:rPr lang="ar-DZ" dirty="0" smtClean="0"/>
              <a:t>-------------------------------------------</a:t>
            </a:r>
          </a:p>
          <a:p>
            <a:pPr algn="r" rtl="1">
              <a:buNone/>
            </a:pP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solidFill>
                  <a:srgbClr val="FF0000"/>
                </a:solidFill>
              </a:rPr>
              <a:t>عرض مدينو المرابحة في قائمة المركز المالي</a:t>
            </a:r>
            <a:r>
              <a:rPr lang="ar-DZ" b="1" dirty="0"/>
              <a:t>: </a:t>
            </a:r>
            <a:endParaRPr lang="ar-DZ" b="1" dirty="0" smtClean="0"/>
          </a:p>
          <a:p>
            <a:pPr algn="r" rtl="1">
              <a:buNone/>
            </a:pPr>
            <a:r>
              <a:rPr lang="ar-DZ" b="1" dirty="0" smtClean="0"/>
              <a:t>فيما </a:t>
            </a:r>
            <a:r>
              <a:rPr lang="ar-DZ" b="1" dirty="0"/>
              <a:t>يلي يتم </a:t>
            </a:r>
            <a:r>
              <a:rPr lang="ar-DZ" b="1" dirty="0" smtClean="0"/>
              <a:t>عرض حساب  ذمم المرابحات  </a:t>
            </a:r>
            <a:r>
              <a:rPr lang="ar-DZ" b="1" dirty="0"/>
              <a:t>في قائمة المركز المالي بالمبلغ الإجمالي مطروح منه رصيد الأرباح </a:t>
            </a:r>
            <a:r>
              <a:rPr lang="ar-DZ" b="1" dirty="0" smtClean="0"/>
              <a:t>المؤجلة، وأية مخصصات مكونة لذمم المرابحات المستحقة وغير المدفوعة </a:t>
            </a:r>
          </a:p>
          <a:p>
            <a:pPr algn="r" rtl="1">
              <a:buNone/>
            </a:pPr>
            <a:endParaRPr lang="ar-DZ" b="1" dirty="0" smtClean="0"/>
          </a:p>
          <a:p>
            <a:pPr algn="r" rtl="1">
              <a:buNone/>
            </a:pPr>
            <a:endParaRPr lang="fr-FR" dirty="0"/>
          </a:p>
        </p:txBody>
      </p:sp>
      <p:graphicFrame>
        <p:nvGraphicFramePr>
          <p:cNvPr id="4" name="Tableau 3"/>
          <p:cNvGraphicFramePr>
            <a:graphicFrameLocks noGrp="1"/>
          </p:cNvGraphicFramePr>
          <p:nvPr/>
        </p:nvGraphicFramePr>
        <p:xfrm>
          <a:off x="3071802" y="2357430"/>
          <a:ext cx="4524364" cy="3178331"/>
        </p:xfrm>
        <a:graphic>
          <a:graphicData uri="http://schemas.openxmlformats.org/drawingml/2006/table">
            <a:tbl>
              <a:tblPr firstRow="1" bandRow="1">
                <a:tableStyleId>{5C22544A-7EE6-4342-B048-85BDC9FD1C3A}</a:tableStyleId>
              </a:tblPr>
              <a:tblGrid>
                <a:gridCol w="1475350"/>
                <a:gridCol w="3049014"/>
              </a:tblGrid>
              <a:tr h="618011">
                <a:tc>
                  <a:txBody>
                    <a:bodyPr/>
                    <a:lstStyle/>
                    <a:p>
                      <a:pPr algn="ctr"/>
                      <a:r>
                        <a:rPr lang="ar-DZ" b="1" dirty="0" smtClean="0">
                          <a:solidFill>
                            <a:schemeClr val="tx1"/>
                          </a:solidFill>
                        </a:rPr>
                        <a:t>المبلغ </a:t>
                      </a:r>
                      <a:endParaRPr lang="fr-FR" b="1" dirty="0">
                        <a:solidFill>
                          <a:schemeClr val="tx1"/>
                        </a:solidFill>
                      </a:endParaRPr>
                    </a:p>
                  </a:txBody>
                  <a:tcPr>
                    <a:solidFill>
                      <a:schemeClr val="accent6">
                        <a:lumMod val="60000"/>
                        <a:lumOff val="40000"/>
                      </a:schemeClr>
                    </a:solidFill>
                  </a:tcPr>
                </a:tc>
                <a:tc>
                  <a:txBody>
                    <a:bodyPr/>
                    <a:lstStyle/>
                    <a:p>
                      <a:pPr algn="r"/>
                      <a:r>
                        <a:rPr lang="ar-DZ" b="1" dirty="0" smtClean="0">
                          <a:solidFill>
                            <a:schemeClr val="tx1"/>
                          </a:solidFill>
                        </a:rPr>
                        <a:t>الموجودات</a:t>
                      </a:r>
                      <a:endParaRPr lang="fr-FR" b="1" dirty="0">
                        <a:solidFill>
                          <a:schemeClr val="tx1"/>
                        </a:solidFill>
                      </a:endParaRPr>
                    </a:p>
                  </a:txBody>
                  <a:tcPr>
                    <a:solidFill>
                      <a:schemeClr val="accent6">
                        <a:lumMod val="60000"/>
                        <a:lumOff val="40000"/>
                      </a:schemeClr>
                    </a:solidFill>
                  </a:tcPr>
                </a:tc>
              </a:tr>
              <a:tr h="618011">
                <a:tc>
                  <a:txBody>
                    <a:bodyPr/>
                    <a:lstStyle/>
                    <a:p>
                      <a:r>
                        <a:rPr lang="ar-DZ" b="1" dirty="0" smtClean="0">
                          <a:solidFill>
                            <a:schemeClr val="tx1"/>
                          </a:solidFill>
                        </a:rPr>
                        <a:t>200000000</a:t>
                      </a:r>
                    </a:p>
                    <a:p>
                      <a:endParaRPr lang="ar-DZ" b="1" dirty="0" smtClean="0">
                        <a:solidFill>
                          <a:schemeClr val="tx1"/>
                        </a:solidFill>
                      </a:endParaRPr>
                    </a:p>
                    <a:p>
                      <a:r>
                        <a:rPr lang="ar-DZ" b="1" dirty="0" smtClean="0">
                          <a:solidFill>
                            <a:schemeClr val="tx1"/>
                          </a:solidFill>
                        </a:rPr>
                        <a:t>50000000</a:t>
                      </a:r>
                    </a:p>
                    <a:p>
                      <a:endParaRPr lang="ar-DZ" b="1" dirty="0" smtClean="0">
                        <a:solidFill>
                          <a:schemeClr val="tx1"/>
                        </a:solidFill>
                      </a:endParaRPr>
                    </a:p>
                    <a:p>
                      <a:r>
                        <a:rPr lang="ar-DZ" b="1" u="sng" dirty="0" smtClean="0">
                          <a:solidFill>
                            <a:schemeClr val="tx1"/>
                          </a:solidFill>
                        </a:rPr>
                        <a:t>10000000</a:t>
                      </a:r>
                    </a:p>
                    <a:p>
                      <a:endParaRPr lang="ar-DZ" b="1" dirty="0" smtClean="0">
                        <a:solidFill>
                          <a:schemeClr val="tx1"/>
                        </a:solidFill>
                      </a:endParaRPr>
                    </a:p>
                    <a:p>
                      <a:r>
                        <a:rPr lang="ar-DZ" b="1" dirty="0" smtClean="0">
                          <a:solidFill>
                            <a:schemeClr val="tx1"/>
                          </a:solidFill>
                        </a:rPr>
                        <a:t>140000000</a:t>
                      </a:r>
                      <a:endParaRPr lang="fr-FR" b="1" dirty="0">
                        <a:solidFill>
                          <a:schemeClr val="tx1"/>
                        </a:solidFill>
                      </a:endParaRPr>
                    </a:p>
                  </a:txBody>
                  <a:tcPr>
                    <a:solidFill>
                      <a:schemeClr val="accent6">
                        <a:lumMod val="60000"/>
                        <a:lumOff val="40000"/>
                      </a:schemeClr>
                    </a:solidFill>
                  </a:tcPr>
                </a:tc>
                <a:tc>
                  <a:txBody>
                    <a:bodyPr/>
                    <a:lstStyle/>
                    <a:p>
                      <a:pPr algn="r" rtl="1">
                        <a:buNone/>
                      </a:pPr>
                      <a:r>
                        <a:rPr lang="ar-DZ" b="1" dirty="0" smtClean="0">
                          <a:solidFill>
                            <a:schemeClr val="tx1"/>
                          </a:solidFill>
                        </a:rPr>
                        <a:t>ذمم مرابحات</a:t>
                      </a:r>
                    </a:p>
                    <a:p>
                      <a:pPr algn="r" rtl="1">
                        <a:buNone/>
                      </a:pPr>
                      <a:r>
                        <a:rPr lang="ar-DZ" b="1" dirty="0" smtClean="0">
                          <a:solidFill>
                            <a:schemeClr val="tx1"/>
                          </a:solidFill>
                        </a:rPr>
                        <a:t>يطرح (-)</a:t>
                      </a:r>
                    </a:p>
                    <a:p>
                      <a:pPr algn="r" rtl="1">
                        <a:buNone/>
                      </a:pPr>
                      <a:r>
                        <a:rPr lang="ar-DZ" b="1" dirty="0" smtClean="0">
                          <a:solidFill>
                            <a:schemeClr val="tx1"/>
                          </a:solidFill>
                        </a:rPr>
                        <a:t>أرباح الاستثمار المؤجلة </a:t>
                      </a:r>
                    </a:p>
                    <a:p>
                      <a:pPr algn="r" rtl="1">
                        <a:buNone/>
                      </a:pPr>
                      <a:r>
                        <a:rPr lang="ar-DZ" b="1" dirty="0" smtClean="0">
                          <a:solidFill>
                            <a:schemeClr val="tx1"/>
                          </a:solidFill>
                        </a:rPr>
                        <a:t>يطرح (-)</a:t>
                      </a:r>
                    </a:p>
                    <a:p>
                      <a:pPr algn="r" rtl="1">
                        <a:buNone/>
                      </a:pPr>
                      <a:r>
                        <a:rPr lang="ar-DZ" b="1" dirty="0" smtClean="0">
                          <a:solidFill>
                            <a:schemeClr val="tx1"/>
                          </a:solidFill>
                        </a:rPr>
                        <a:t>مخصص مخاطر الاستثمار</a:t>
                      </a:r>
                    </a:p>
                    <a:p>
                      <a:pPr algn="r" rtl="1">
                        <a:buNone/>
                      </a:pPr>
                      <a:r>
                        <a:rPr lang="ar-DZ" b="1" dirty="0" smtClean="0">
                          <a:solidFill>
                            <a:schemeClr val="tx1"/>
                          </a:solidFill>
                        </a:rPr>
                        <a:t>=القيمة النقدية المتوقع تحصيلها</a:t>
                      </a:r>
                      <a:endParaRPr lang="fr-FR" b="1" dirty="0" smtClean="0">
                        <a:solidFill>
                          <a:schemeClr val="tx1"/>
                        </a:solidFill>
                      </a:endParaRPr>
                    </a:p>
                    <a:p>
                      <a:pPr algn="r" rtl="1">
                        <a:buNone/>
                      </a:pPr>
                      <a:r>
                        <a:rPr lang="ar-DZ" b="1" dirty="0" smtClean="0">
                          <a:solidFill>
                            <a:schemeClr val="tx1"/>
                          </a:solidFill>
                        </a:rPr>
                        <a:t> </a:t>
                      </a:r>
                      <a:endParaRPr lang="fr-FR" b="1" dirty="0" smtClean="0">
                        <a:solidFill>
                          <a:schemeClr val="tx1"/>
                        </a:solidFill>
                      </a:endParaRPr>
                    </a:p>
                    <a:p>
                      <a:pPr algn="r" rtl="1">
                        <a:buNone/>
                      </a:pPr>
                      <a:endParaRPr lang="ar-DZ" b="1" dirty="0" smtClean="0">
                        <a:solidFill>
                          <a:schemeClr val="tx1"/>
                        </a:solidFill>
                      </a:endParaRPr>
                    </a:p>
                    <a:p>
                      <a:pPr algn="r" rtl="1"/>
                      <a:endParaRPr lang="fr-FR"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r" rtl="1">
              <a:buNone/>
            </a:pPr>
            <a:r>
              <a:rPr lang="ar-DZ" b="1" dirty="0" smtClean="0"/>
              <a:t>تطبيق عملي:</a:t>
            </a:r>
          </a:p>
          <a:p>
            <a:pPr algn="r" rtl="1">
              <a:buNone/>
            </a:pPr>
            <a:r>
              <a:rPr lang="ar-DZ" dirty="0" smtClean="0"/>
              <a:t>فيما يلي عمليات المرابحة في احد المصارف الإسلامية:</a:t>
            </a:r>
          </a:p>
          <a:p>
            <a:pPr algn="r" rtl="1">
              <a:buNone/>
            </a:pPr>
            <a:r>
              <a:rPr lang="ar-DZ" dirty="0" smtClean="0"/>
              <a:t>1-اشترى المصرف بضاعة ليبيعها مرابحة بمبلغ 10000 دينار وبلغت مصارف الشراء 1000 دينار ،</a:t>
            </a:r>
          </a:p>
          <a:p>
            <a:pPr algn="r" rtl="1">
              <a:buNone/>
            </a:pPr>
            <a:r>
              <a:rPr lang="ar-DZ" dirty="0" smtClean="0"/>
              <a:t>2-ابرم المصرف عقد مواعدة مع عميل ليبيعه البضاعة مرابحة، واستلم هامش جدية بمبلغ 100 دينار، وقام المصرف بشراء البضاعة </a:t>
            </a:r>
            <a:r>
              <a:rPr lang="ar-DZ" dirty="0" err="1" smtClean="0"/>
              <a:t>ب</a:t>
            </a:r>
            <a:r>
              <a:rPr lang="ar-DZ" dirty="0" smtClean="0"/>
              <a:t> 10000 دينار، ثم نكل العميل عند </a:t>
            </a:r>
            <a:r>
              <a:rPr lang="ar-DZ" dirty="0" err="1" smtClean="0"/>
              <a:t>ابرام</a:t>
            </a:r>
            <a:r>
              <a:rPr lang="ar-DZ" dirty="0" smtClean="0"/>
              <a:t> عقد البيع، فباع المصرف البضاعة بمبلغ 9700 دينار وكان الوعد غير ملزما،</a:t>
            </a:r>
          </a:p>
          <a:p>
            <a:pPr algn="r" rtl="1">
              <a:buNone/>
            </a:pPr>
            <a:r>
              <a:rPr lang="ar-DZ" dirty="0" smtClean="0"/>
              <a:t>3-أبرم المصرف عقد مواعدة مع عميل ليبيعه البضاعة مرابحة، واستلم هامش جدية بمبلغ 500 دينار، وقام المصرف بشراء البضاعة </a:t>
            </a:r>
            <a:r>
              <a:rPr lang="ar-DZ" dirty="0" err="1" smtClean="0"/>
              <a:t>ب</a:t>
            </a:r>
            <a:r>
              <a:rPr lang="ar-DZ" dirty="0" smtClean="0"/>
              <a:t> 15000 دينار ، ثم نكل العميل عند </a:t>
            </a:r>
            <a:r>
              <a:rPr lang="ar-DZ" dirty="0" err="1" smtClean="0"/>
              <a:t>ابرام</a:t>
            </a:r>
            <a:r>
              <a:rPr lang="ar-DZ" dirty="0" smtClean="0"/>
              <a:t> عقد البيع، فباع المصرف البضاعة بمبلغ 13500 دينار وكان الوعد ملزما،</a:t>
            </a:r>
          </a:p>
          <a:p>
            <a:pPr algn="r" rtl="1">
              <a:buNone/>
            </a:pPr>
            <a:r>
              <a:rPr lang="ar-DZ" dirty="0" smtClean="0"/>
              <a:t>4 –كان على أحد العميلين ذمم مرابحة بمبلغ 30000 دينار سددها قبل موعد استحقاقها، وقام المصرف بحط جزء من الأرباح بنسبة 5 % من ذمم المرابحة وكانت قيمة الأرباح المؤجلة تساوي 6000 دينار،</a:t>
            </a:r>
          </a:p>
          <a:p>
            <a:pPr algn="r" rtl="1">
              <a:buNone/>
            </a:pPr>
            <a:r>
              <a:rPr lang="ar-DZ" dirty="0" smtClean="0"/>
              <a:t>5- تأخر عميلان عن سداد ما عليهما، الأول عليه 50000 دينار وتقرر تغريمه على المماطلة بمبلغ 5000 دينار وسدد المبلغين معا.أما الثاني عليه 150000 دينار وكان معسرا.</a:t>
            </a:r>
          </a:p>
          <a:p>
            <a:pPr algn="r" rtl="1">
              <a:buNone/>
            </a:pPr>
            <a:r>
              <a:rPr lang="ar-DZ" dirty="0" smtClean="0"/>
              <a:t>المطلوب – سجل العمليات السابقة وفقا لما جاء في معيار المحاسبة المالية المرابحة الصادر عن </a:t>
            </a:r>
            <a:r>
              <a:rPr lang="fr-FR" dirty="0" smtClean="0"/>
              <a:t>AAOIFI</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858000"/>
          </a:xfrm>
        </p:spPr>
        <p:txBody>
          <a:bodyPr>
            <a:normAutofit fontScale="85000" lnSpcReduction="10000"/>
          </a:bodyPr>
          <a:lstStyle/>
          <a:p>
            <a:pPr algn="r" rtl="1"/>
            <a:r>
              <a:rPr lang="ar-DZ" b="1" dirty="0" smtClean="0">
                <a:solidFill>
                  <a:srgbClr val="FF0000"/>
                </a:solidFill>
              </a:rPr>
              <a:t>مفهوم البيع الآجل:أي </a:t>
            </a:r>
            <a:r>
              <a:rPr lang="ar-DZ" b="1" dirty="0" smtClean="0"/>
              <a:t>نوع من معاملات البيع التي يكون فيها دفع العوض مؤجلا لفترة ائتمانية محددة، سواء على أقساط أم دفعة واحدة </a:t>
            </a:r>
            <a:endParaRPr lang="fr-FR" b="1" dirty="0" smtClean="0"/>
          </a:p>
          <a:p>
            <a:pPr algn="r" rtl="1"/>
            <a:r>
              <a:rPr lang="ar-DZ" b="1" dirty="0" smtClean="0">
                <a:solidFill>
                  <a:srgbClr val="FF0000"/>
                </a:solidFill>
              </a:rPr>
              <a:t>مفهوم المرابحة</a:t>
            </a:r>
            <a:r>
              <a:rPr lang="ar-DZ" b="1" dirty="0" smtClean="0"/>
              <a:t>: بيع السلع على أساس إضافة ربح متفق عليه إلى تكلفتها. وقد يكون هذا البيع على أساس حال أو آجل.</a:t>
            </a:r>
          </a:p>
          <a:p>
            <a:pPr algn="r" rtl="1"/>
            <a:r>
              <a:rPr lang="ar-DZ" b="1" dirty="0" smtClean="0">
                <a:solidFill>
                  <a:srgbClr val="FF0000"/>
                </a:solidFill>
              </a:rPr>
              <a:t>المرابحة السلعية</a:t>
            </a:r>
            <a:r>
              <a:rPr lang="ar-DZ" b="1" dirty="0" smtClean="0"/>
              <a:t>:من منتجات المرابحة القائمة على المعاملات السلعية في أسوق السلع المنظمة ، حيث يكون مقصود طرفي المعاملة القبض الحكمي للسلعة.</a:t>
            </a:r>
          </a:p>
          <a:p>
            <a:pPr algn="r" rtl="1"/>
            <a:r>
              <a:rPr lang="ar-DZ" b="1" dirty="0" smtClean="0">
                <a:solidFill>
                  <a:srgbClr val="FF0000"/>
                </a:solidFill>
              </a:rPr>
              <a:t>مفهوم المرابحة للآمر بالشراء</a:t>
            </a:r>
            <a:r>
              <a:rPr lang="ar-DZ" dirty="0" smtClean="0"/>
              <a:t>: </a:t>
            </a:r>
            <a:r>
              <a:rPr lang="ar-DZ" b="1" dirty="0" smtClean="0"/>
              <a:t>معاملة بيع وشراء، يقوم بموجبها من ينوي الشراء بطلب سلعة معينة، مؤكدا بوعد شرائها ممن ينوي بيعها له وفقا لشروط المرابحة المتفق عليها</a:t>
            </a:r>
          </a:p>
          <a:p>
            <a:pPr algn="r" rtl="1">
              <a:buNone/>
            </a:pPr>
            <a:endParaRPr lang="ar-DZ" dirty="0" smtClean="0"/>
          </a:p>
          <a:p>
            <a:pPr algn="r" rtl="1">
              <a:buNone/>
            </a:pPr>
            <a:endParaRPr lang="ar-DZ" dirty="0" smtClean="0"/>
          </a:p>
          <a:p>
            <a:pPr algn="r" rtl="1">
              <a:buNone/>
            </a:pPr>
            <a:r>
              <a:rPr lang="ar-DZ" b="1" dirty="0" smtClean="0">
                <a:solidFill>
                  <a:srgbClr val="FF0000"/>
                </a:solidFill>
              </a:rPr>
              <a:t>العربون</a:t>
            </a:r>
            <a:r>
              <a:rPr lang="ar-DZ" b="1" dirty="0" smtClean="0"/>
              <a:t>: هو المبلغ المدفوع من قبل المشتري الذي ينوي الشراء وذلك على سبيل الضمان الذي سيتحول إلى دفعة مقدمة كجزء من سعر البيع، بموجب الوعد بالشراء،  وبموجب الشروط التعاقدية، يمكن للبائع الاحتفاظ بالعربون في حالة عدم وفاء المشتري بالوعد بالشراء.</a:t>
            </a:r>
            <a:endParaRPr lang="fr-FR" b="1" dirty="0" smtClean="0"/>
          </a:p>
          <a:p>
            <a:pPr algn="r" rtl="1">
              <a:buNone/>
            </a:pPr>
            <a:endParaRPr lang="fr-FR"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solidFill>
                  <a:srgbClr val="FF0000"/>
                </a:solidFill>
              </a:rPr>
              <a:t>حل التطبيق العملي:</a:t>
            </a:r>
          </a:p>
          <a:p>
            <a:pPr algn="r" rtl="1">
              <a:buNone/>
            </a:pPr>
            <a:endParaRPr lang="fr-FR" b="1" dirty="0">
              <a:solidFill>
                <a:srgbClr val="FF0000"/>
              </a:solidFill>
            </a:endParaRPr>
          </a:p>
        </p:txBody>
      </p:sp>
      <p:graphicFrame>
        <p:nvGraphicFramePr>
          <p:cNvPr id="4" name="Tableau 3"/>
          <p:cNvGraphicFramePr>
            <a:graphicFrameLocks noGrp="1"/>
          </p:cNvGraphicFramePr>
          <p:nvPr/>
        </p:nvGraphicFramePr>
        <p:xfrm>
          <a:off x="0" y="571480"/>
          <a:ext cx="9144000" cy="6668525"/>
        </p:xfrm>
        <a:graphic>
          <a:graphicData uri="http://schemas.openxmlformats.org/drawingml/2006/table">
            <a:tbl>
              <a:tblPr firstRow="1" bandRow="1">
                <a:tableStyleId>{5C22544A-7EE6-4342-B048-85BDC9FD1C3A}</a:tableStyleId>
              </a:tblPr>
              <a:tblGrid>
                <a:gridCol w="1484925"/>
                <a:gridCol w="1953846"/>
                <a:gridCol w="4376614"/>
                <a:gridCol w="1328615"/>
              </a:tblGrid>
              <a:tr h="595817">
                <a:tc>
                  <a:txBody>
                    <a:bodyPr/>
                    <a:lstStyle/>
                    <a:p>
                      <a:pPr algn="ctr" rtl="1"/>
                      <a:r>
                        <a:rPr lang="ar-DZ" sz="2400" b="1" dirty="0" smtClean="0">
                          <a:solidFill>
                            <a:schemeClr val="tx1"/>
                          </a:solidFill>
                        </a:rPr>
                        <a:t>دائن</a:t>
                      </a:r>
                      <a:endParaRPr lang="fr-FR" sz="2400" b="1" dirty="0">
                        <a:solidFill>
                          <a:schemeClr val="tx1"/>
                        </a:solidFill>
                      </a:endParaRPr>
                    </a:p>
                  </a:txBody>
                  <a:tcPr>
                    <a:solidFill>
                      <a:schemeClr val="accent6">
                        <a:lumMod val="60000"/>
                        <a:lumOff val="40000"/>
                      </a:schemeClr>
                    </a:solidFill>
                  </a:tcPr>
                </a:tc>
                <a:tc>
                  <a:txBody>
                    <a:bodyPr/>
                    <a:lstStyle/>
                    <a:p>
                      <a:pPr algn="ctr" rtl="1"/>
                      <a:r>
                        <a:rPr lang="ar-DZ" sz="2400" b="1" dirty="0" smtClean="0">
                          <a:solidFill>
                            <a:schemeClr val="tx1"/>
                          </a:solidFill>
                        </a:rPr>
                        <a:t>مدين</a:t>
                      </a:r>
                      <a:endParaRPr lang="fr-FR" sz="2400" b="1" dirty="0">
                        <a:solidFill>
                          <a:schemeClr val="tx1"/>
                        </a:solidFill>
                      </a:endParaRPr>
                    </a:p>
                  </a:txBody>
                  <a:tcPr>
                    <a:solidFill>
                      <a:schemeClr val="accent6">
                        <a:lumMod val="60000"/>
                        <a:lumOff val="40000"/>
                      </a:schemeClr>
                    </a:solidFill>
                  </a:tcPr>
                </a:tc>
                <a:tc>
                  <a:txBody>
                    <a:bodyPr/>
                    <a:lstStyle/>
                    <a:p>
                      <a:pPr algn="ctr" rtl="1"/>
                      <a:r>
                        <a:rPr lang="ar-DZ" sz="2400" b="1" dirty="0" smtClean="0">
                          <a:solidFill>
                            <a:schemeClr val="tx1"/>
                          </a:solidFill>
                        </a:rPr>
                        <a:t>البيان</a:t>
                      </a:r>
                      <a:endParaRPr lang="fr-FR" sz="2400" b="1" dirty="0">
                        <a:solidFill>
                          <a:schemeClr val="tx1"/>
                        </a:solidFill>
                      </a:endParaRPr>
                    </a:p>
                  </a:txBody>
                  <a:tcPr>
                    <a:solidFill>
                      <a:schemeClr val="accent6">
                        <a:lumMod val="60000"/>
                        <a:lumOff val="40000"/>
                      </a:schemeClr>
                    </a:solidFill>
                  </a:tcPr>
                </a:tc>
                <a:tc>
                  <a:txBody>
                    <a:bodyPr/>
                    <a:lstStyle/>
                    <a:p>
                      <a:pPr algn="ctr" rtl="1"/>
                      <a:r>
                        <a:rPr lang="ar-DZ" sz="2400" b="1" dirty="0" smtClean="0">
                          <a:solidFill>
                            <a:schemeClr val="tx1"/>
                          </a:solidFill>
                        </a:rPr>
                        <a:t>العملية</a:t>
                      </a:r>
                      <a:endParaRPr lang="fr-FR" sz="2400" b="1" dirty="0">
                        <a:solidFill>
                          <a:schemeClr val="tx1"/>
                        </a:solidFill>
                      </a:endParaRPr>
                    </a:p>
                  </a:txBody>
                  <a:tcPr>
                    <a:solidFill>
                      <a:schemeClr val="accent6">
                        <a:lumMod val="60000"/>
                        <a:lumOff val="40000"/>
                      </a:schemeClr>
                    </a:solidFill>
                  </a:tcPr>
                </a:tc>
              </a:tr>
              <a:tr h="860628">
                <a:tc>
                  <a:txBody>
                    <a:bodyPr/>
                    <a:lstStyle/>
                    <a:p>
                      <a:pPr algn="ctr"/>
                      <a:endParaRPr lang="ar-DZ" sz="2400" b="1" dirty="0" smtClean="0">
                        <a:solidFill>
                          <a:schemeClr val="tx1"/>
                        </a:solidFill>
                      </a:endParaRPr>
                    </a:p>
                    <a:p>
                      <a:pPr algn="ctr"/>
                      <a:r>
                        <a:rPr lang="ar-DZ" sz="2400" b="1" dirty="0" smtClean="0">
                          <a:solidFill>
                            <a:schemeClr val="tx1"/>
                          </a:solidFill>
                        </a:rPr>
                        <a:t>11000</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11000</a:t>
                      </a:r>
                      <a:endParaRPr lang="fr-FR" sz="2400" b="1" dirty="0">
                        <a:solidFill>
                          <a:schemeClr val="tx1"/>
                        </a:solidFill>
                      </a:endParaRPr>
                    </a:p>
                  </a:txBody>
                  <a:tcPr>
                    <a:solidFill>
                      <a:schemeClr val="accent6">
                        <a:lumMod val="60000"/>
                        <a:lumOff val="40000"/>
                      </a:schemeClr>
                    </a:solidFill>
                  </a:tcPr>
                </a:tc>
                <a:tc>
                  <a:txBody>
                    <a:bodyPr/>
                    <a:lstStyle/>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بضاعة المرابحة </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وسيلة الدفع</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1</a:t>
                      </a:r>
                      <a:endParaRPr lang="fr-FR" sz="2400" b="1" dirty="0">
                        <a:solidFill>
                          <a:schemeClr val="tx1"/>
                        </a:solidFill>
                      </a:endParaRPr>
                    </a:p>
                  </a:txBody>
                  <a:tcPr>
                    <a:solidFill>
                      <a:schemeClr val="accent6">
                        <a:lumMod val="60000"/>
                        <a:lumOff val="40000"/>
                      </a:schemeClr>
                    </a:solidFill>
                  </a:tcPr>
                </a:tc>
              </a:tr>
              <a:tr h="4830075">
                <a:tc>
                  <a:txBody>
                    <a:bodyPr/>
                    <a:lstStyle/>
                    <a:p>
                      <a:pPr algn="ctr"/>
                      <a:endParaRPr lang="ar-DZ" sz="2400" b="1" dirty="0" smtClean="0">
                        <a:solidFill>
                          <a:schemeClr val="tx1"/>
                        </a:solidFill>
                      </a:endParaRPr>
                    </a:p>
                    <a:p>
                      <a:pPr algn="ctr"/>
                      <a:r>
                        <a:rPr lang="ar-DZ" sz="2400" b="1" dirty="0" smtClean="0">
                          <a:solidFill>
                            <a:schemeClr val="tx1"/>
                          </a:solidFill>
                        </a:rPr>
                        <a:t>100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10000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10000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100</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100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10000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9700</a:t>
                      </a:r>
                    </a:p>
                    <a:p>
                      <a:pPr algn="ctr"/>
                      <a:r>
                        <a:rPr lang="ar-DZ" sz="2400" b="1" dirty="0" smtClean="0">
                          <a:solidFill>
                            <a:schemeClr val="tx1"/>
                          </a:solidFill>
                        </a:rPr>
                        <a:t>300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fr-FR" sz="2400" b="1" dirty="0">
                        <a:solidFill>
                          <a:schemeClr val="tx1"/>
                        </a:solidFill>
                      </a:endParaRPr>
                    </a:p>
                  </a:txBody>
                  <a:tcPr>
                    <a:solidFill>
                      <a:schemeClr val="accent6">
                        <a:lumMod val="60000"/>
                        <a:lumOff val="40000"/>
                      </a:schemeClr>
                    </a:solidFill>
                  </a:tcPr>
                </a:tc>
                <a:tc>
                  <a:txBody>
                    <a:bodyPr/>
                    <a:lstStyle/>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وسيلة القبض</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تأمينات ضمان  الجدية </a:t>
                      </a:r>
                    </a:p>
                    <a:p>
                      <a:pPr algn="r" rtl="1"/>
                      <a:endParaRPr lang="ar-DZ" sz="2400" b="1" dirty="0" smtClean="0">
                        <a:solidFill>
                          <a:schemeClr val="tx1"/>
                        </a:solidFill>
                      </a:endParaRPr>
                    </a:p>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بضاعة المرابحة </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وسيلة الدفع </a:t>
                      </a:r>
                    </a:p>
                    <a:p>
                      <a:pPr algn="r" rtl="1"/>
                      <a:endParaRPr lang="ar-DZ" sz="2400" b="1" dirty="0" smtClean="0">
                        <a:solidFill>
                          <a:schemeClr val="tx1"/>
                        </a:solidFill>
                      </a:endParaRPr>
                    </a:p>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وسيلة القبض</a:t>
                      </a:r>
                    </a:p>
                    <a:p>
                      <a:pPr algn="r" rtl="1"/>
                      <a:r>
                        <a:rPr lang="ar-DZ" sz="2400" b="1" dirty="0" smtClean="0">
                          <a:solidFill>
                            <a:schemeClr val="tx1"/>
                          </a:solidFill>
                        </a:rPr>
                        <a:t>     ح/ أرباح الاستثمار </a:t>
                      </a:r>
                    </a:p>
                    <a:p>
                      <a:pPr algn="r" rtl="1"/>
                      <a:r>
                        <a:rPr lang="ar-DZ" sz="2400" b="1" dirty="0" smtClean="0">
                          <a:solidFill>
                            <a:schemeClr val="tx1"/>
                          </a:solidFill>
                        </a:rPr>
                        <a:t>          </a:t>
                      </a:r>
                      <a:r>
                        <a:rPr lang="ar-DZ" sz="2400" b="1" dirty="0" err="1" smtClean="0">
                          <a:solidFill>
                            <a:schemeClr val="tx1"/>
                          </a:solidFill>
                        </a:rPr>
                        <a:t>الى</a:t>
                      </a:r>
                      <a:r>
                        <a:rPr lang="ar-DZ" sz="2400" b="1" baseline="0" dirty="0" smtClean="0">
                          <a:solidFill>
                            <a:schemeClr val="tx1"/>
                          </a:solidFill>
                        </a:rPr>
                        <a:t> ح/ بضاعة المرابحة</a:t>
                      </a:r>
                    </a:p>
                    <a:p>
                      <a:pPr algn="r" rtl="1"/>
                      <a:endParaRPr lang="ar-DZ" sz="2400" b="1" baseline="0" dirty="0" smtClean="0">
                        <a:solidFill>
                          <a:schemeClr val="tx1"/>
                        </a:solidFill>
                      </a:endParaRPr>
                    </a:p>
                    <a:p>
                      <a:pPr algn="r" rtl="1"/>
                      <a:r>
                        <a:rPr lang="ar-DZ" sz="2400" b="1" baseline="0" dirty="0" smtClean="0">
                          <a:solidFill>
                            <a:schemeClr val="tx1"/>
                          </a:solidFill>
                        </a:rPr>
                        <a:t>من </a:t>
                      </a:r>
                      <a:r>
                        <a:rPr lang="ar-DZ" sz="2400" b="1" baseline="0" dirty="0" err="1" smtClean="0">
                          <a:solidFill>
                            <a:schemeClr val="tx1"/>
                          </a:solidFill>
                        </a:rPr>
                        <a:t>ح</a:t>
                      </a:r>
                      <a:r>
                        <a:rPr lang="ar-DZ" sz="2400" b="1" baseline="0" dirty="0" smtClean="0">
                          <a:solidFill>
                            <a:schemeClr val="tx1"/>
                          </a:solidFill>
                        </a:rPr>
                        <a:t>/ هامش الجدية </a:t>
                      </a:r>
                    </a:p>
                    <a:p>
                      <a:pPr algn="r" rtl="1"/>
                      <a:r>
                        <a:rPr lang="ar-DZ" sz="2400" b="1" baseline="0" dirty="0" smtClean="0">
                          <a:solidFill>
                            <a:schemeClr val="tx1"/>
                          </a:solidFill>
                        </a:rPr>
                        <a:t>        </a:t>
                      </a:r>
                      <a:r>
                        <a:rPr lang="ar-DZ" sz="2400" b="1" baseline="0" dirty="0" err="1" smtClean="0">
                          <a:solidFill>
                            <a:schemeClr val="tx1"/>
                          </a:solidFill>
                        </a:rPr>
                        <a:t>الى</a:t>
                      </a:r>
                      <a:r>
                        <a:rPr lang="ar-DZ" sz="2400" b="1" baseline="0" dirty="0" smtClean="0">
                          <a:solidFill>
                            <a:schemeClr val="tx1"/>
                          </a:solidFill>
                        </a:rPr>
                        <a:t> وسيلة الدفع </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2</a:t>
                      </a:r>
                      <a:endParaRPr lang="fr-FR" sz="2400"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endParaRPr lang="ar-DZ" dirty="0" smtClean="0"/>
          </a:p>
          <a:p>
            <a:pPr algn="r" rtl="1">
              <a:buNone/>
            </a:pPr>
            <a:endParaRPr lang="fr-FR" dirty="0"/>
          </a:p>
        </p:txBody>
      </p:sp>
      <p:graphicFrame>
        <p:nvGraphicFramePr>
          <p:cNvPr id="5" name="Tableau 4"/>
          <p:cNvGraphicFramePr>
            <a:graphicFrameLocks noGrp="1"/>
          </p:cNvGraphicFramePr>
          <p:nvPr/>
        </p:nvGraphicFramePr>
        <p:xfrm>
          <a:off x="0" y="285728"/>
          <a:ext cx="9144000" cy="6021932"/>
        </p:xfrm>
        <a:graphic>
          <a:graphicData uri="http://schemas.openxmlformats.org/drawingml/2006/table">
            <a:tbl>
              <a:tblPr firstRow="1" bandRow="1">
                <a:tableStyleId>{5C22544A-7EE6-4342-B048-85BDC9FD1C3A}</a:tableStyleId>
              </a:tblPr>
              <a:tblGrid>
                <a:gridCol w="2286000"/>
                <a:gridCol w="2286000"/>
                <a:gridCol w="3255292"/>
                <a:gridCol w="1316708"/>
              </a:tblGrid>
              <a:tr h="809852">
                <a:tc>
                  <a:txBody>
                    <a:bodyPr/>
                    <a:lstStyle/>
                    <a:p>
                      <a:pPr algn="ctr" rtl="1"/>
                      <a:r>
                        <a:rPr lang="ar-DZ" sz="2400" dirty="0" smtClean="0">
                          <a:solidFill>
                            <a:schemeClr val="tx1"/>
                          </a:solidFill>
                        </a:rPr>
                        <a:t>دائن</a:t>
                      </a:r>
                      <a:endParaRPr lang="fr-FR" sz="2400" dirty="0">
                        <a:solidFill>
                          <a:schemeClr val="tx1"/>
                        </a:solidFill>
                      </a:endParaRPr>
                    </a:p>
                  </a:txBody>
                  <a:tcPr>
                    <a:solidFill>
                      <a:schemeClr val="accent6">
                        <a:lumMod val="60000"/>
                        <a:lumOff val="40000"/>
                      </a:schemeClr>
                    </a:solidFill>
                  </a:tcPr>
                </a:tc>
                <a:tc>
                  <a:txBody>
                    <a:bodyPr/>
                    <a:lstStyle/>
                    <a:p>
                      <a:pPr algn="ctr" rtl="1"/>
                      <a:r>
                        <a:rPr lang="ar-DZ" sz="2400" dirty="0" smtClean="0">
                          <a:solidFill>
                            <a:schemeClr val="tx1"/>
                          </a:solidFill>
                        </a:rPr>
                        <a:t>مدين</a:t>
                      </a:r>
                      <a:endParaRPr lang="fr-FR" sz="2400" dirty="0">
                        <a:solidFill>
                          <a:schemeClr val="tx1"/>
                        </a:solidFill>
                      </a:endParaRPr>
                    </a:p>
                  </a:txBody>
                  <a:tcPr>
                    <a:solidFill>
                      <a:schemeClr val="accent6">
                        <a:lumMod val="60000"/>
                        <a:lumOff val="40000"/>
                      </a:schemeClr>
                    </a:solidFill>
                  </a:tcPr>
                </a:tc>
                <a:tc>
                  <a:txBody>
                    <a:bodyPr/>
                    <a:lstStyle/>
                    <a:p>
                      <a:pPr algn="ctr" rtl="1"/>
                      <a:r>
                        <a:rPr lang="ar-DZ" sz="2400" dirty="0" smtClean="0">
                          <a:solidFill>
                            <a:schemeClr val="tx1"/>
                          </a:solidFill>
                        </a:rPr>
                        <a:t>البيان </a:t>
                      </a:r>
                      <a:endParaRPr lang="fr-FR" sz="2400" dirty="0">
                        <a:solidFill>
                          <a:schemeClr val="tx1"/>
                        </a:solidFill>
                      </a:endParaRPr>
                    </a:p>
                  </a:txBody>
                  <a:tcPr>
                    <a:solidFill>
                      <a:schemeClr val="accent6">
                        <a:lumMod val="60000"/>
                        <a:lumOff val="40000"/>
                      </a:schemeClr>
                    </a:solidFill>
                  </a:tcPr>
                </a:tc>
                <a:tc>
                  <a:txBody>
                    <a:bodyPr/>
                    <a:lstStyle/>
                    <a:p>
                      <a:r>
                        <a:rPr lang="ar-DZ" sz="2400" b="1" dirty="0" smtClean="0">
                          <a:solidFill>
                            <a:schemeClr val="tx1"/>
                          </a:solidFill>
                        </a:rPr>
                        <a:t>العملية</a:t>
                      </a:r>
                      <a:endParaRPr lang="fr-FR" sz="2400" b="1" dirty="0">
                        <a:solidFill>
                          <a:schemeClr val="tx1"/>
                        </a:solidFill>
                      </a:endParaRPr>
                    </a:p>
                  </a:txBody>
                  <a:tcPr>
                    <a:solidFill>
                      <a:schemeClr val="accent6">
                        <a:lumMod val="60000"/>
                        <a:lumOff val="40000"/>
                      </a:schemeClr>
                    </a:solidFill>
                  </a:tcPr>
                </a:tc>
              </a:tr>
              <a:tr h="4545104">
                <a:tc>
                  <a:txBody>
                    <a:bodyPr/>
                    <a:lstStyle/>
                    <a:p>
                      <a:pPr algn="ctr"/>
                      <a:endParaRPr lang="ar-DZ" sz="2400" b="1" dirty="0" smtClean="0"/>
                    </a:p>
                    <a:p>
                      <a:pPr algn="ctr"/>
                      <a:r>
                        <a:rPr lang="ar-DZ" sz="2400" b="1" dirty="0" smtClean="0"/>
                        <a:t>500</a:t>
                      </a:r>
                    </a:p>
                    <a:p>
                      <a:pPr algn="ctr"/>
                      <a:endParaRPr lang="ar-DZ" sz="2400" b="1" dirty="0" smtClean="0"/>
                    </a:p>
                    <a:p>
                      <a:pPr algn="ctr"/>
                      <a:endParaRPr lang="ar-DZ" sz="2400" b="1" dirty="0" smtClean="0"/>
                    </a:p>
                    <a:p>
                      <a:pPr algn="ctr"/>
                      <a:r>
                        <a:rPr lang="ar-DZ" sz="2400" b="1" dirty="0" smtClean="0"/>
                        <a:t>15000</a:t>
                      </a:r>
                    </a:p>
                    <a:p>
                      <a:pPr algn="ctr"/>
                      <a:endParaRPr lang="ar-DZ" sz="2400" b="1" dirty="0" smtClean="0"/>
                    </a:p>
                    <a:p>
                      <a:pPr algn="ctr"/>
                      <a:endParaRPr lang="ar-DZ" sz="2400" b="1" dirty="0" smtClean="0"/>
                    </a:p>
                    <a:p>
                      <a:pPr algn="ctr"/>
                      <a:endParaRPr lang="ar-DZ" sz="2400" b="1" dirty="0" smtClean="0"/>
                    </a:p>
                    <a:p>
                      <a:pPr algn="ctr"/>
                      <a:endParaRPr lang="ar-DZ" sz="2400" b="1" dirty="0" smtClean="0"/>
                    </a:p>
                    <a:p>
                      <a:pPr algn="ctr"/>
                      <a:endParaRPr lang="ar-DZ" sz="2400" b="1" dirty="0" smtClean="0"/>
                    </a:p>
                    <a:p>
                      <a:pPr algn="ctr"/>
                      <a:r>
                        <a:rPr lang="ar-DZ" sz="2400" b="1" dirty="0" smtClean="0"/>
                        <a:t>15000</a:t>
                      </a:r>
                      <a:endParaRPr lang="fr-FR" sz="2400" b="1" dirty="0"/>
                    </a:p>
                  </a:txBody>
                  <a:tcPr>
                    <a:solidFill>
                      <a:schemeClr val="accent6">
                        <a:lumMod val="60000"/>
                        <a:lumOff val="40000"/>
                      </a:schemeClr>
                    </a:solidFill>
                  </a:tcPr>
                </a:tc>
                <a:tc>
                  <a:txBody>
                    <a:bodyPr/>
                    <a:lstStyle/>
                    <a:p>
                      <a:pPr algn="ctr"/>
                      <a:r>
                        <a:rPr lang="ar-DZ" sz="2400" b="1" dirty="0" smtClean="0"/>
                        <a:t>500</a:t>
                      </a:r>
                    </a:p>
                    <a:p>
                      <a:pPr algn="ctr"/>
                      <a:endParaRPr lang="ar-DZ" sz="2400" b="1" dirty="0" smtClean="0"/>
                    </a:p>
                    <a:p>
                      <a:pPr algn="ctr"/>
                      <a:endParaRPr lang="ar-DZ" sz="2400" b="1" dirty="0" smtClean="0"/>
                    </a:p>
                    <a:p>
                      <a:pPr algn="ctr"/>
                      <a:r>
                        <a:rPr lang="ar-DZ" sz="2400" b="1" dirty="0" smtClean="0"/>
                        <a:t>15000</a:t>
                      </a:r>
                    </a:p>
                    <a:p>
                      <a:pPr algn="ctr"/>
                      <a:endParaRPr lang="ar-DZ" sz="2400" b="1" dirty="0" smtClean="0"/>
                    </a:p>
                    <a:p>
                      <a:pPr algn="ctr"/>
                      <a:endParaRPr lang="ar-DZ" sz="2400" b="1" dirty="0" smtClean="0"/>
                    </a:p>
                    <a:p>
                      <a:pPr algn="ctr"/>
                      <a:endParaRPr lang="ar-DZ" sz="2400" b="1" dirty="0" smtClean="0"/>
                    </a:p>
                    <a:p>
                      <a:pPr algn="ctr"/>
                      <a:r>
                        <a:rPr lang="ar-DZ" sz="2400" b="1" dirty="0" smtClean="0"/>
                        <a:t>13500</a:t>
                      </a:r>
                    </a:p>
                    <a:p>
                      <a:pPr algn="ctr"/>
                      <a:r>
                        <a:rPr lang="ar-DZ" sz="2400" b="1" dirty="0" smtClean="0"/>
                        <a:t>500</a:t>
                      </a:r>
                    </a:p>
                    <a:p>
                      <a:pPr algn="ctr"/>
                      <a:r>
                        <a:rPr lang="ar-DZ" sz="2400" b="1" dirty="0" smtClean="0"/>
                        <a:t>1000</a:t>
                      </a:r>
                    </a:p>
                    <a:p>
                      <a:pPr algn="ctr"/>
                      <a:endParaRPr lang="ar-DZ" sz="2400" b="1" dirty="0" smtClean="0"/>
                    </a:p>
                    <a:p>
                      <a:pPr algn="ctr"/>
                      <a:endParaRPr lang="ar-DZ" sz="2400" b="1" dirty="0" smtClean="0"/>
                    </a:p>
                    <a:p>
                      <a:pPr algn="ctr"/>
                      <a:endParaRPr lang="ar-DZ" sz="2400" b="1" dirty="0" smtClean="0"/>
                    </a:p>
                    <a:p>
                      <a:pPr algn="ctr"/>
                      <a:endParaRPr lang="fr-FR" sz="2400" b="1" dirty="0"/>
                    </a:p>
                  </a:txBody>
                  <a:tcPr>
                    <a:solidFill>
                      <a:schemeClr val="accent6">
                        <a:lumMod val="60000"/>
                        <a:lumOff val="40000"/>
                      </a:schemeClr>
                    </a:solidFill>
                  </a:tcPr>
                </a:tc>
                <a:tc>
                  <a:txBody>
                    <a:bodyPr/>
                    <a:lstStyle/>
                    <a:p>
                      <a:pPr algn="ctr" rtl="1"/>
                      <a:r>
                        <a:rPr lang="ar-DZ" sz="2400" b="1" dirty="0" smtClean="0"/>
                        <a:t>من </a:t>
                      </a:r>
                      <a:r>
                        <a:rPr lang="ar-DZ" sz="2400" b="1" dirty="0" err="1" smtClean="0"/>
                        <a:t>ح</a:t>
                      </a:r>
                      <a:r>
                        <a:rPr lang="ar-DZ" sz="2400" b="1" dirty="0" smtClean="0"/>
                        <a:t>/ وسيلة القبض </a:t>
                      </a:r>
                    </a:p>
                    <a:p>
                      <a:pPr algn="ctr" rtl="1"/>
                      <a:r>
                        <a:rPr lang="ar-DZ" sz="2400" b="1" dirty="0" smtClean="0"/>
                        <a:t>          إلى هامش الجدية </a:t>
                      </a:r>
                    </a:p>
                    <a:p>
                      <a:pPr algn="ctr" rtl="1"/>
                      <a:endParaRPr lang="ar-DZ" sz="2400" b="1" dirty="0" smtClean="0"/>
                    </a:p>
                    <a:p>
                      <a:pPr algn="ctr" rtl="1"/>
                      <a:r>
                        <a:rPr lang="ar-DZ" sz="2400" b="1" dirty="0" smtClean="0"/>
                        <a:t>من </a:t>
                      </a:r>
                      <a:r>
                        <a:rPr lang="ar-DZ" sz="2400" b="1" dirty="0" err="1" smtClean="0"/>
                        <a:t>ح</a:t>
                      </a:r>
                      <a:r>
                        <a:rPr lang="ar-DZ" sz="2400" b="1" dirty="0" smtClean="0"/>
                        <a:t>/ بضاعة المرابحة </a:t>
                      </a:r>
                    </a:p>
                    <a:p>
                      <a:pPr algn="ctr" rtl="1"/>
                      <a:r>
                        <a:rPr lang="ar-DZ" sz="2400" b="1" dirty="0" smtClean="0"/>
                        <a:t>    إلى ح/ وسيلة الدفع </a:t>
                      </a:r>
                    </a:p>
                    <a:p>
                      <a:pPr algn="r" rtl="1"/>
                      <a:endParaRPr lang="ar-DZ" sz="2400" b="1" dirty="0" smtClean="0"/>
                    </a:p>
                    <a:p>
                      <a:pPr algn="r" rtl="1"/>
                      <a:r>
                        <a:rPr lang="ar-DZ" sz="2400" b="1" dirty="0" smtClean="0"/>
                        <a:t>من مذكورين</a:t>
                      </a:r>
                    </a:p>
                    <a:p>
                      <a:pPr algn="r" rtl="1"/>
                      <a:r>
                        <a:rPr lang="ar-DZ" sz="2400" b="1" baseline="0" dirty="0" smtClean="0"/>
                        <a:t>   ح/ وسيلة القبض</a:t>
                      </a:r>
                    </a:p>
                    <a:p>
                      <a:pPr algn="r" rtl="1"/>
                      <a:r>
                        <a:rPr lang="ar-DZ" sz="2400" b="1" baseline="0" dirty="0" smtClean="0"/>
                        <a:t>   ح/ هامش الجدية</a:t>
                      </a:r>
                    </a:p>
                    <a:p>
                      <a:pPr algn="r" rtl="1"/>
                      <a:r>
                        <a:rPr lang="ar-DZ" sz="2400" b="1" baseline="0" dirty="0" smtClean="0"/>
                        <a:t>   ح/ ذمم المرابحة</a:t>
                      </a:r>
                    </a:p>
                    <a:p>
                      <a:pPr algn="r" rtl="1"/>
                      <a:r>
                        <a:rPr lang="ar-DZ" sz="2400" b="1" baseline="0" dirty="0" smtClean="0"/>
                        <a:t>       إلى ح/ بضاعة المرابحة</a:t>
                      </a:r>
                      <a:endParaRPr lang="fr-FR" sz="2400" b="1" dirty="0"/>
                    </a:p>
                  </a:txBody>
                  <a:tcPr>
                    <a:solidFill>
                      <a:schemeClr val="accent6">
                        <a:lumMod val="60000"/>
                        <a:lumOff val="40000"/>
                      </a:schemeClr>
                    </a:solidFill>
                  </a:tcPr>
                </a:tc>
                <a:tc>
                  <a:txBody>
                    <a:bodyPr/>
                    <a:lstStyle/>
                    <a:p>
                      <a:pPr algn="ctr"/>
                      <a:r>
                        <a:rPr lang="ar-DZ" b="1" dirty="0" smtClean="0">
                          <a:solidFill>
                            <a:schemeClr val="tx1"/>
                          </a:solidFill>
                        </a:rPr>
                        <a:t>3</a:t>
                      </a:r>
                      <a:endParaRPr lang="fr-FR"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endParaRPr lang="ar-DZ" dirty="0" smtClean="0"/>
          </a:p>
          <a:p>
            <a:pPr algn="r" rtl="1">
              <a:buNone/>
            </a:pPr>
            <a:endParaRPr lang="fr-FR" dirty="0"/>
          </a:p>
        </p:txBody>
      </p:sp>
      <p:graphicFrame>
        <p:nvGraphicFramePr>
          <p:cNvPr id="5" name="Tableau 4"/>
          <p:cNvGraphicFramePr>
            <a:graphicFrameLocks noGrp="1"/>
          </p:cNvGraphicFramePr>
          <p:nvPr/>
        </p:nvGraphicFramePr>
        <p:xfrm>
          <a:off x="0" y="714356"/>
          <a:ext cx="9144000" cy="9238302"/>
        </p:xfrm>
        <a:graphic>
          <a:graphicData uri="http://schemas.openxmlformats.org/drawingml/2006/table">
            <a:tbl>
              <a:tblPr firstRow="1" bandRow="1">
                <a:tableStyleId>{5C22544A-7EE6-4342-B048-85BDC9FD1C3A}</a:tableStyleId>
              </a:tblPr>
              <a:tblGrid>
                <a:gridCol w="1571604"/>
                <a:gridCol w="1357322"/>
                <a:gridCol w="4929222"/>
                <a:gridCol w="1285852"/>
              </a:tblGrid>
              <a:tr h="642942">
                <a:tc>
                  <a:txBody>
                    <a:bodyPr/>
                    <a:lstStyle/>
                    <a:p>
                      <a:pPr algn="ctr"/>
                      <a:r>
                        <a:rPr lang="ar-DZ" sz="2400" b="1" dirty="0" smtClean="0">
                          <a:solidFill>
                            <a:schemeClr val="tx1"/>
                          </a:solidFill>
                        </a:rPr>
                        <a:t>دائن</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مدين </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البيان</a:t>
                      </a:r>
                      <a:endParaRPr lang="fr-FR" sz="2400" b="1" dirty="0">
                        <a:solidFill>
                          <a:schemeClr val="tx1"/>
                        </a:solidFill>
                      </a:endParaRPr>
                    </a:p>
                  </a:txBody>
                  <a:tcPr>
                    <a:solidFill>
                      <a:schemeClr val="accent6">
                        <a:lumMod val="60000"/>
                        <a:lumOff val="40000"/>
                      </a:schemeClr>
                    </a:solidFill>
                  </a:tcPr>
                </a:tc>
                <a:tc>
                  <a:txBody>
                    <a:bodyPr/>
                    <a:lstStyle/>
                    <a:p>
                      <a:pPr algn="ctr" rtl="1"/>
                      <a:r>
                        <a:rPr lang="ar-DZ" sz="2400" b="1" dirty="0" smtClean="0">
                          <a:solidFill>
                            <a:schemeClr val="tx1"/>
                          </a:solidFill>
                        </a:rPr>
                        <a:t>العملية </a:t>
                      </a:r>
                      <a:endParaRPr lang="fr-FR" sz="2400" b="1" dirty="0">
                        <a:solidFill>
                          <a:schemeClr val="tx1"/>
                        </a:solidFill>
                      </a:endParaRPr>
                    </a:p>
                  </a:txBody>
                  <a:tcPr>
                    <a:solidFill>
                      <a:schemeClr val="accent6">
                        <a:lumMod val="60000"/>
                        <a:lumOff val="40000"/>
                      </a:schemeClr>
                    </a:solidFill>
                  </a:tcPr>
                </a:tc>
              </a:tr>
              <a:tr h="2000264">
                <a:tc>
                  <a:txBody>
                    <a:bodyPr/>
                    <a:lstStyle/>
                    <a:p>
                      <a:pPr algn="ctr"/>
                      <a:endParaRPr lang="ar-DZ" sz="2400" b="1" dirty="0" smtClean="0">
                        <a:solidFill>
                          <a:schemeClr val="tx1"/>
                        </a:solidFill>
                      </a:endParaRPr>
                    </a:p>
                    <a:p>
                      <a:pPr algn="ctr"/>
                      <a:r>
                        <a:rPr lang="ar-DZ" sz="2400" b="1" dirty="0" smtClean="0">
                          <a:solidFill>
                            <a:schemeClr val="tx1"/>
                          </a:solidFill>
                        </a:rPr>
                        <a:t>30000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6000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3</a:t>
                      </a:r>
                      <a:r>
                        <a:rPr lang="ar-DZ" sz="2400" b="1" smtClean="0">
                          <a:solidFill>
                            <a:schemeClr val="tx1"/>
                          </a:solidFill>
                        </a:rPr>
                        <a:t>00</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30000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6000</a:t>
                      </a: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fr-FR" sz="2400" b="1" dirty="0">
                        <a:solidFill>
                          <a:schemeClr val="tx1"/>
                        </a:solidFill>
                      </a:endParaRPr>
                    </a:p>
                  </a:txBody>
                  <a:tcPr>
                    <a:solidFill>
                      <a:schemeClr val="accent6">
                        <a:lumMod val="60000"/>
                        <a:lumOff val="40000"/>
                      </a:schemeClr>
                    </a:solidFill>
                  </a:tcPr>
                </a:tc>
                <a:tc>
                  <a:txBody>
                    <a:bodyPr/>
                    <a:lstStyle/>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وسيلة القبض</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ذمم المرابحة</a:t>
                      </a:r>
                    </a:p>
                    <a:p>
                      <a:pPr algn="r" rtl="1"/>
                      <a:endParaRPr lang="ar-DZ" sz="2400" b="1" dirty="0" smtClean="0">
                        <a:solidFill>
                          <a:schemeClr val="tx1"/>
                        </a:solidFill>
                      </a:endParaRPr>
                    </a:p>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أرباح الاستثمار المؤجلة </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أرباح الاستثمار المحققة</a:t>
                      </a:r>
                    </a:p>
                    <a:p>
                      <a:pPr algn="r" rtl="1"/>
                      <a:endParaRPr lang="ar-DZ" sz="2400" b="1" dirty="0" smtClean="0">
                        <a:solidFill>
                          <a:schemeClr val="tx1"/>
                        </a:solidFill>
                      </a:endParaRPr>
                    </a:p>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أرباح الاستثمار </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وسيلة الدفع </a:t>
                      </a:r>
                    </a:p>
                    <a:p>
                      <a:pPr algn="r" rtl="1"/>
                      <a:r>
                        <a:rPr lang="ar-DZ" sz="2400" b="1" dirty="0" smtClean="0">
                          <a:solidFill>
                            <a:schemeClr val="tx1"/>
                          </a:solidFill>
                        </a:rPr>
                        <a:t>6000× 5 % =300</a:t>
                      </a:r>
                      <a:endParaRPr lang="fr-FR" sz="2400" b="1" dirty="0">
                        <a:solidFill>
                          <a:schemeClr val="tx1"/>
                        </a:solidFill>
                      </a:endParaRPr>
                    </a:p>
                  </a:txBody>
                  <a:tcPr>
                    <a:solidFill>
                      <a:schemeClr val="accent6">
                        <a:lumMod val="60000"/>
                        <a:lumOff val="40000"/>
                      </a:schemeClr>
                    </a:solidFill>
                  </a:tcPr>
                </a:tc>
                <a:tc>
                  <a:txBody>
                    <a:bodyPr/>
                    <a:lstStyle/>
                    <a:p>
                      <a:pPr algn="r" rtl="1"/>
                      <a:r>
                        <a:rPr lang="ar-DZ" sz="2400" b="0" dirty="0" smtClean="0">
                          <a:solidFill>
                            <a:schemeClr val="tx1"/>
                          </a:solidFill>
                        </a:rPr>
                        <a:t>4</a:t>
                      </a:r>
                      <a:endParaRPr lang="fr-FR" sz="2400" b="0" dirty="0">
                        <a:solidFill>
                          <a:schemeClr val="tx1"/>
                        </a:solidFill>
                      </a:endParaRPr>
                    </a:p>
                  </a:txBody>
                  <a:tcPr>
                    <a:solidFill>
                      <a:schemeClr val="accent6">
                        <a:lumMod val="60000"/>
                        <a:lumOff val="40000"/>
                      </a:schemeClr>
                    </a:solidFill>
                  </a:tcPr>
                </a:tc>
              </a:tr>
              <a:tr h="1976451">
                <a:tc>
                  <a:txBody>
                    <a:bodyPr/>
                    <a:lstStyle/>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50000</a:t>
                      </a:r>
                    </a:p>
                    <a:p>
                      <a:pPr algn="ctr"/>
                      <a:r>
                        <a:rPr lang="ar-DZ" sz="2400" b="1" dirty="0" smtClean="0">
                          <a:solidFill>
                            <a:schemeClr val="tx1"/>
                          </a:solidFill>
                        </a:rPr>
                        <a:t>5000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smtClean="0">
                          <a:solidFill>
                            <a:schemeClr val="tx1"/>
                          </a:solidFill>
                        </a:rPr>
                        <a:t>150000</a:t>
                      </a:r>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55000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r>
                        <a:rPr lang="ar-DZ" sz="2400" b="1" dirty="0" smtClean="0">
                          <a:solidFill>
                            <a:schemeClr val="tx1"/>
                          </a:solidFill>
                        </a:rPr>
                        <a:t>150000</a:t>
                      </a: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endParaRPr lang="ar-DZ" sz="2400" b="1" dirty="0" smtClean="0">
                        <a:solidFill>
                          <a:schemeClr val="tx1"/>
                        </a:solidFill>
                      </a:endParaRPr>
                    </a:p>
                    <a:p>
                      <a:pPr algn="ctr"/>
                      <a:endParaRPr lang="fr-FR" sz="2400" b="1" dirty="0">
                        <a:solidFill>
                          <a:schemeClr val="tx1"/>
                        </a:solidFill>
                      </a:endParaRPr>
                    </a:p>
                  </a:txBody>
                  <a:tcPr>
                    <a:solidFill>
                      <a:schemeClr val="accent6">
                        <a:lumMod val="60000"/>
                        <a:lumOff val="40000"/>
                      </a:schemeClr>
                    </a:solidFill>
                  </a:tcPr>
                </a:tc>
                <a:tc>
                  <a:txBody>
                    <a:bodyPr/>
                    <a:lstStyle/>
                    <a:p>
                      <a:pPr algn="r" rtl="1"/>
                      <a:r>
                        <a:rPr lang="ar-DZ" sz="2400" b="1" dirty="0" smtClean="0">
                          <a:solidFill>
                            <a:schemeClr val="tx1"/>
                          </a:solidFill>
                        </a:rPr>
                        <a:t>العميل الأول</a:t>
                      </a:r>
                    </a:p>
                    <a:p>
                      <a:pPr algn="r" rtl="1"/>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ذمم المرابحة المستحقة وغير المدفوعة</a:t>
                      </a:r>
                    </a:p>
                    <a:p>
                      <a:pPr algn="r" rtl="1"/>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مذكورين</a:t>
                      </a:r>
                    </a:p>
                    <a:p>
                      <a:pPr algn="r" rtl="1"/>
                      <a:r>
                        <a:rPr lang="ar-DZ" sz="2400" b="1" baseline="0" dirty="0" smtClean="0">
                          <a:solidFill>
                            <a:schemeClr val="tx1"/>
                          </a:solidFill>
                        </a:rPr>
                        <a:t>          ح/ ذمم المرابحة</a:t>
                      </a:r>
                    </a:p>
                    <a:p>
                      <a:pPr algn="r" rtl="1"/>
                      <a:r>
                        <a:rPr lang="ar-DZ" sz="2400" b="1" baseline="0" dirty="0" smtClean="0">
                          <a:solidFill>
                            <a:schemeClr val="tx1"/>
                          </a:solidFill>
                        </a:rPr>
                        <a:t>           ح/ صندوق الخيرات</a:t>
                      </a:r>
                    </a:p>
                    <a:p>
                      <a:pPr algn="r" rtl="1"/>
                      <a:r>
                        <a:rPr lang="ar-DZ" sz="2400" b="1" baseline="0" dirty="0" smtClean="0">
                          <a:solidFill>
                            <a:schemeClr val="tx1"/>
                          </a:solidFill>
                        </a:rPr>
                        <a:t>العميل الثاني</a:t>
                      </a:r>
                    </a:p>
                    <a:p>
                      <a:pPr marL="0" marR="0" indent="0" algn="r" defTabSz="914400" rtl="1" eaLnBrk="1" fontAlgn="auto" latinLnBrk="0" hangingPunct="1">
                        <a:lnSpc>
                          <a:spcPct val="100000"/>
                        </a:lnSpc>
                        <a:spcBef>
                          <a:spcPts val="0"/>
                        </a:spcBef>
                        <a:spcAft>
                          <a:spcPts val="0"/>
                        </a:spcAft>
                        <a:buClrTx/>
                        <a:buSzTx/>
                        <a:buFontTx/>
                        <a:buNone/>
                        <a:tabLst/>
                        <a:defRPr/>
                      </a:pPr>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ذمم المرابحة المستحقة وغير المدفوعة</a:t>
                      </a:r>
                    </a:p>
                    <a:p>
                      <a:pPr algn="r" rtl="1"/>
                      <a:r>
                        <a:rPr lang="ar-DZ" sz="2400" b="1" baseline="0" dirty="0" smtClean="0">
                          <a:solidFill>
                            <a:schemeClr val="tx1"/>
                          </a:solidFill>
                        </a:rPr>
                        <a:t>             </a:t>
                      </a:r>
                      <a:r>
                        <a:rPr lang="ar-DZ" sz="2400" b="1" baseline="0" dirty="0" err="1" smtClean="0">
                          <a:solidFill>
                            <a:schemeClr val="tx1"/>
                          </a:solidFill>
                        </a:rPr>
                        <a:t>الى</a:t>
                      </a:r>
                      <a:r>
                        <a:rPr lang="ar-DZ" sz="2400" b="1" baseline="0" dirty="0" smtClean="0">
                          <a:solidFill>
                            <a:schemeClr val="tx1"/>
                          </a:solidFill>
                        </a:rPr>
                        <a:t> ح/ ذمم </a:t>
                      </a:r>
                      <a:r>
                        <a:rPr lang="ar-DZ" sz="2400" b="1" baseline="0" dirty="0" err="1" smtClean="0">
                          <a:solidFill>
                            <a:schemeClr val="tx1"/>
                          </a:solidFill>
                        </a:rPr>
                        <a:t>المرابحات</a:t>
                      </a:r>
                      <a:r>
                        <a:rPr lang="ar-DZ" sz="2400" b="1" baseline="0" dirty="0" smtClean="0">
                          <a:solidFill>
                            <a:schemeClr val="tx1"/>
                          </a:solidFill>
                        </a:rPr>
                        <a:t> </a:t>
                      </a:r>
                    </a:p>
                    <a:p>
                      <a:pPr algn="r" rtl="1"/>
                      <a:endParaRPr lang="fr-FR" sz="2400" b="1" dirty="0">
                        <a:solidFill>
                          <a:schemeClr val="tx1"/>
                        </a:solidFill>
                      </a:endParaRPr>
                    </a:p>
                  </a:txBody>
                  <a:tcPr>
                    <a:solidFill>
                      <a:schemeClr val="accent6">
                        <a:lumMod val="60000"/>
                        <a:lumOff val="40000"/>
                      </a:schemeClr>
                    </a:solidFill>
                  </a:tcPr>
                </a:tc>
                <a:tc>
                  <a:txBody>
                    <a:bodyPr/>
                    <a:lstStyle/>
                    <a:p>
                      <a:pPr algn="ctr"/>
                      <a:r>
                        <a:rPr lang="ar-DZ" sz="2400" b="1" dirty="0" smtClean="0">
                          <a:solidFill>
                            <a:schemeClr val="tx1"/>
                          </a:solidFill>
                        </a:rPr>
                        <a:t>5</a:t>
                      </a:r>
                      <a:endParaRPr lang="fr-FR" sz="2400"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SA" b="1" dirty="0">
                <a:solidFill>
                  <a:srgbClr val="FF0000"/>
                </a:solidFill>
              </a:rPr>
              <a:t>شروط بيع المرابحة:</a:t>
            </a:r>
            <a:r>
              <a:rPr lang="fr-FR" b="1" dirty="0">
                <a:solidFill>
                  <a:srgbClr val="FF0000"/>
                </a:solidFill>
              </a:rPr>
              <a:t>-</a:t>
            </a:r>
          </a:p>
          <a:p>
            <a:pPr algn="r" rtl="1">
              <a:buNone/>
            </a:pPr>
            <a:r>
              <a:rPr lang="ar-SA" b="1" dirty="0"/>
              <a:t>-أن يكون الثمن الأول معلوماً</a:t>
            </a:r>
            <a:r>
              <a:rPr lang="fr-FR" b="1" dirty="0"/>
              <a:t> .</a:t>
            </a:r>
          </a:p>
          <a:p>
            <a:pPr algn="r" rtl="1">
              <a:buNone/>
            </a:pPr>
            <a:r>
              <a:rPr lang="ar-SA" b="1" dirty="0"/>
              <a:t>-دخول السلعة في ملك المأمور بالشراء ( البنك )</a:t>
            </a:r>
            <a:r>
              <a:rPr lang="fr-FR" b="1" dirty="0"/>
              <a:t> .</a:t>
            </a:r>
          </a:p>
          <a:p>
            <a:pPr algn="r" rtl="1">
              <a:buNone/>
            </a:pPr>
            <a:r>
              <a:rPr lang="ar-SA" b="1" dirty="0"/>
              <a:t>-تحمل البنك تبعية الهلاك قبل التسليم</a:t>
            </a:r>
            <a:r>
              <a:rPr lang="fr-FR" b="1" dirty="0"/>
              <a:t>.</a:t>
            </a:r>
          </a:p>
          <a:p>
            <a:pPr algn="r" rtl="1">
              <a:buNone/>
            </a:pPr>
            <a:r>
              <a:rPr lang="ar-SA" b="1" dirty="0"/>
              <a:t>-تحمل البنك تبعت الرد بالعيب الخفي</a:t>
            </a:r>
            <a:r>
              <a:rPr lang="fr-FR" b="1" dirty="0"/>
              <a:t> </a:t>
            </a:r>
            <a:r>
              <a:rPr lang="fr-FR" b="1" dirty="0" smtClean="0"/>
              <a:t>.</a:t>
            </a:r>
            <a:endParaRPr lang="ar-DZ" b="1" dirty="0" smtClean="0"/>
          </a:p>
          <a:p>
            <a:pPr algn="r" rtl="1">
              <a:buNone/>
            </a:pPr>
            <a:endParaRPr lang="ar-DZ" b="1" dirty="0" smtClean="0"/>
          </a:p>
          <a:p>
            <a:pPr algn="r" rtl="1">
              <a:buNone/>
            </a:pPr>
            <a:endParaRPr lang="ar-DZ" b="1" dirty="0" smtClean="0"/>
          </a:p>
          <a:p>
            <a:pPr algn="r" rtl="1">
              <a:buNone/>
            </a:pPr>
            <a:endParaRPr lang="fr-FR" b="1" dirty="0"/>
          </a:p>
          <a:p>
            <a:pPr algn="r" rtl="1">
              <a:buNone/>
            </a:pPr>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SA" b="1" dirty="0" smtClean="0">
                <a:solidFill>
                  <a:srgbClr val="FF0000"/>
                </a:solidFill>
              </a:rPr>
              <a:t>مشروعية بيع المرابحة للآمر بالشراء:</a:t>
            </a:r>
            <a:endParaRPr lang="fr-FR" dirty="0" smtClean="0">
              <a:solidFill>
                <a:srgbClr val="FF0000"/>
              </a:solidFill>
            </a:endParaRPr>
          </a:p>
          <a:p>
            <a:pPr algn="r" rtl="1"/>
            <a:r>
              <a:rPr lang="ar-SA" b="1" dirty="0" smtClean="0"/>
              <a:t>ثبتت مشروعية المرابحة بالأدلة التي استدل </a:t>
            </a:r>
            <a:r>
              <a:rPr lang="ar-SA" b="1" dirty="0" err="1" smtClean="0"/>
              <a:t>بها</a:t>
            </a:r>
            <a:r>
              <a:rPr lang="ar-SA" b="1" dirty="0" smtClean="0"/>
              <a:t> لمشروعية البيع ومنها قوله " وأحل الله البيع "، وأستدل بعضهم بقوله تعالى " ليس عليكم جناحا أن تبتغوا فضلا من ربكم"، باعتبار الربح هو الفضل.</a:t>
            </a:r>
            <a:endParaRPr lang="fr-FR" b="1" dirty="0" smtClean="0"/>
          </a:p>
          <a:p>
            <a:pPr algn="r" rtl="1"/>
            <a:r>
              <a:rPr lang="ar-DZ" b="1" dirty="0" smtClean="0"/>
              <a:t>صح هذا النوع من البيع – بشروطه – في الشريعة الإسلامية، بناءا على مشروعية البيع عموما في الكتاب والسنة والإجماع. </a:t>
            </a:r>
            <a:endParaRPr lang="fr-FR" b="1" dirty="0" smtClean="0"/>
          </a:p>
          <a:p>
            <a:pPr algn="r" rtl="1">
              <a:buNone/>
            </a:pPr>
            <a:endParaRPr lang="ar-DZ" b="1" dirty="0" smtClean="0"/>
          </a:p>
          <a:p>
            <a:pPr algn="r" rtl="1">
              <a:buNone/>
            </a:pPr>
            <a:endParaRPr lang="ar-DZ" b="1" dirty="0" smtClean="0"/>
          </a:p>
          <a:p>
            <a:pPr algn="r" rtl="1">
              <a:buNone/>
            </a:pPr>
            <a:endParaRPr lang="fr-FR" b="1" dirty="0" smtClean="0"/>
          </a:p>
          <a:p>
            <a:pPr algn="r" rtl="1"/>
            <a:r>
              <a:rPr lang="ar-DZ" b="1" dirty="0" smtClean="0"/>
              <a:t> </a:t>
            </a:r>
            <a:r>
              <a:rPr lang="ar-DZ" sz="2000" b="1" dirty="0" smtClean="0"/>
              <a:t>) سورة البقرة الآية  رقم 275 .</a:t>
            </a:r>
            <a:endParaRPr lang="fr-FR" sz="2000" b="1" dirty="0" smtClean="0"/>
          </a:p>
          <a:p>
            <a:pPr algn="r" rtl="1"/>
            <a:r>
              <a:rPr lang="ar-DZ" sz="2000" b="1" dirty="0" smtClean="0"/>
              <a:t> ) سورة البقرة </a:t>
            </a:r>
            <a:r>
              <a:rPr lang="ar-DZ" sz="2000" dirty="0" smtClean="0"/>
              <a:t>الآية رقم 198 .</a:t>
            </a:r>
            <a:endParaRPr lang="fr-FR" sz="2000" dirty="0" smtClean="0"/>
          </a:p>
          <a:p>
            <a:pPr algn="r"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p:spPr>
        <p:txBody>
          <a:bodyPr>
            <a:normAutofit fontScale="92500" lnSpcReduction="20000"/>
          </a:bodyPr>
          <a:lstStyle/>
          <a:p>
            <a:pPr algn="r" rtl="1">
              <a:buNone/>
            </a:pPr>
            <a:r>
              <a:rPr lang="ar-SA" b="1" dirty="0" smtClean="0">
                <a:solidFill>
                  <a:srgbClr val="FF0000"/>
                </a:solidFill>
              </a:rPr>
              <a:t>صور بيع المرابحة للآمر بالشراء</a:t>
            </a:r>
            <a:r>
              <a:rPr lang="ar-SA" b="1" dirty="0" smtClean="0"/>
              <a:t>:</a:t>
            </a:r>
            <a:r>
              <a:rPr lang="ar-SA" dirty="0" smtClean="0"/>
              <a:t> الحكم</a:t>
            </a:r>
            <a:r>
              <a:rPr lang="fr-FR" dirty="0" smtClean="0"/>
              <a:t> </a:t>
            </a:r>
            <a:r>
              <a:rPr lang="ar-SA" dirty="0" smtClean="0"/>
              <a:t>الفقهي</a:t>
            </a:r>
            <a:r>
              <a:rPr lang="fr-FR" dirty="0" smtClean="0"/>
              <a:t> </a:t>
            </a:r>
            <a:r>
              <a:rPr lang="ar-SA" dirty="0" smtClean="0"/>
              <a:t>لصيغة</a:t>
            </a:r>
            <a:r>
              <a:rPr lang="fr-FR" dirty="0" smtClean="0"/>
              <a:t> </a:t>
            </a:r>
            <a:r>
              <a:rPr lang="ar-SA" dirty="0" smtClean="0"/>
              <a:t>المرابحة</a:t>
            </a:r>
            <a:r>
              <a:rPr lang="fr-FR" dirty="0" smtClean="0"/>
              <a:t> </a:t>
            </a:r>
            <a:r>
              <a:rPr lang="ar-SA" dirty="0" smtClean="0"/>
              <a:t>للآمر بالشراء</a:t>
            </a:r>
            <a:r>
              <a:rPr lang="ar-SA" b="1" dirty="0" smtClean="0"/>
              <a:t> يتم هذا العقد على صورتين:</a:t>
            </a:r>
            <a:r>
              <a:rPr lang="fr-FR" dirty="0" smtClean="0"/>
              <a:t>:</a:t>
            </a:r>
          </a:p>
          <a:p>
            <a:pPr algn="r" rtl="1">
              <a:buNone/>
            </a:pPr>
            <a:r>
              <a:rPr lang="ar-SA" b="1" dirty="0" smtClean="0"/>
              <a:t>-الصورة الأولى -المرابحة للآمر بالشراء مع عدم  الالتزام </a:t>
            </a:r>
            <a:r>
              <a:rPr lang="ar-SA" b="1" dirty="0" err="1" smtClean="0"/>
              <a:t>بالوع</a:t>
            </a:r>
            <a:r>
              <a:rPr lang="ar-DZ" b="1" dirty="0" smtClean="0"/>
              <a:t>د</a:t>
            </a:r>
          </a:p>
          <a:p>
            <a:pPr algn="r" rtl="1">
              <a:buNone/>
            </a:pPr>
            <a:r>
              <a:rPr lang="ar-DZ" dirty="0" smtClean="0"/>
              <a:t>  </a:t>
            </a:r>
            <a:r>
              <a:rPr lang="ar-SA" dirty="0" smtClean="0"/>
              <a:t>أن يكون الوعدُ غيرَ ملزم لأحدٍ من الطرفين، فإذا اشترى البنكُ البضاعة، ودخلتْ ملكَه، أَخبر المشتري بذلك، وخيَّره، إنْ شاء اشترى، وإنْ شاء ترَك، وهذا ما تطبقه بعض البنوك الإسلامية.</a:t>
            </a:r>
            <a:endParaRPr lang="fr-FR" dirty="0" smtClean="0"/>
          </a:p>
          <a:p>
            <a:pPr algn="r" rtl="1">
              <a:buNone/>
            </a:pPr>
            <a:r>
              <a:rPr lang="ar-DZ" dirty="0" smtClean="0"/>
              <a:t>  </a:t>
            </a:r>
            <a:r>
              <a:rPr lang="ar-SA" dirty="0" smtClean="0"/>
              <a:t>هذا البيع بهذه الصورة مُختلَفٌ فيه</a:t>
            </a:r>
            <a:r>
              <a:rPr lang="fr-FR" dirty="0" smtClean="0"/>
              <a:t>:</a:t>
            </a:r>
            <a:r>
              <a:rPr lang="ar-SA" dirty="0" smtClean="0"/>
              <a:t>فقيل: يجوز البيع، وهو مذهب الحنفية، والشافعية، والحنابلة</a:t>
            </a:r>
            <a:r>
              <a:rPr lang="fr-FR" dirty="0" smtClean="0"/>
              <a:t>.</a:t>
            </a:r>
          </a:p>
          <a:p>
            <a:pPr algn="r" rtl="1">
              <a:buNone/>
            </a:pPr>
            <a:r>
              <a:rPr lang="ar-DZ" dirty="0" smtClean="0"/>
              <a:t>  </a:t>
            </a:r>
            <a:r>
              <a:rPr lang="ar-SA" dirty="0" smtClean="0"/>
              <a:t>وذهب المالكية إلى تحريمِ هذا البيع مُطلقًا إذا ذكر مقدار الرِّبح.</a:t>
            </a:r>
            <a:endParaRPr lang="fr-FR" dirty="0" smtClean="0"/>
          </a:p>
          <a:p>
            <a:pPr algn="r" rtl="1">
              <a:buNone/>
            </a:pPr>
            <a:r>
              <a:rPr lang="ar-DZ" b="1" dirty="0" smtClean="0"/>
              <a:t>-</a:t>
            </a:r>
            <a:r>
              <a:rPr lang="ar-SA" b="1" dirty="0" smtClean="0"/>
              <a:t>الصورة</a:t>
            </a:r>
            <a:r>
              <a:rPr lang="fr-FR" b="1" dirty="0" smtClean="0"/>
              <a:t> </a:t>
            </a:r>
            <a:r>
              <a:rPr lang="ar-SA" b="1" dirty="0" smtClean="0"/>
              <a:t>الثانية-المرابحة للآمر بالشراء عدم الالتزام بالوعد</a:t>
            </a:r>
            <a:endParaRPr lang="ar-DZ" b="1" dirty="0" smtClean="0"/>
          </a:p>
          <a:p>
            <a:pPr algn="r" rtl="1">
              <a:buNone/>
            </a:pPr>
            <a:r>
              <a:rPr lang="ar-DZ" b="1" dirty="0" smtClean="0"/>
              <a:t>  </a:t>
            </a:r>
            <a:r>
              <a:rPr lang="ar-SA" dirty="0" smtClean="0"/>
              <a:t>أن يكون الوعدُ ملزمًا للمتواعدين، والإلزام بالوعد تارةً يكون بلزوم البيع، وتارةً يكون بتحمُّلِ الخسارة التي لحِقَتْ بالبنك بسبب </a:t>
            </a:r>
            <a:r>
              <a:rPr lang="ar-SA" dirty="0" err="1" smtClean="0"/>
              <a:t>نكول</a:t>
            </a:r>
            <a:r>
              <a:rPr lang="ar-SA" dirty="0" smtClean="0"/>
              <a:t> الآمِرِ بالشراء عندَما يبيع البنك سلعتَه على عميلٍ آخَرَ ويتعرَّض لخسارة حقيقيَّة</a:t>
            </a:r>
            <a:r>
              <a:rPr lang="fr-FR" dirty="0" smtClean="0"/>
              <a:t>.</a:t>
            </a:r>
          </a:p>
          <a:p>
            <a:pPr algn="r" rtl="1">
              <a:buNone/>
            </a:pPr>
            <a:r>
              <a:rPr lang="ar-DZ" dirty="0" smtClean="0"/>
              <a:t>   </a:t>
            </a:r>
            <a:r>
              <a:rPr lang="ar-SA" dirty="0" smtClean="0"/>
              <a:t>فهذا البيع بهذه الصورة مَنَعه الفقهاءُ المتقدِّمون كالحنفية، والمالكية، والشافعية، والحنابلة، ورجَّح المنعَ جمعٌ من العلماء المعاصرين واللجنة الدائمة للبحوث العلمية والإفتاء في السعودية</a:t>
            </a:r>
            <a:endParaRPr lang="ar-DZ" b="1" dirty="0" smtClean="0"/>
          </a:p>
          <a:p>
            <a:pPr algn="r" rtl="1">
              <a:buNone/>
            </a:pPr>
            <a:endParaRPr lang="fr-FR" dirty="0" smtClean="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r>
              <a:rPr lang="ar-DZ" b="1" dirty="0" smtClean="0"/>
              <a:t>المخزون:</a:t>
            </a:r>
            <a:r>
              <a:rPr lang="ar-DZ" dirty="0" smtClean="0"/>
              <a:t> يتم إثبات المخزون في دفاتر المؤسسة عندما تسيطر عليه، عند انتقال كل المخاطر والمنافع المتعلقة بالمخزون إليه. ويتم الإثبات الأولي للمخزون بالتكلفة، والتي تتضمن جميع تكاليف الشراء وغيرها من التكاليف المترتبة على نقل المخزون إلى موقعه وحالته الحالية( الفقرة </a:t>
            </a:r>
            <a:r>
              <a:rPr lang="ar-DZ" dirty="0" smtClean="0"/>
              <a:t>5)</a:t>
            </a:r>
          </a:p>
          <a:p>
            <a:pPr algn="r" rtl="1">
              <a:buNone/>
            </a:pPr>
            <a:r>
              <a:rPr lang="ar-DZ" b="1" dirty="0" smtClean="0"/>
              <a:t>من  </a:t>
            </a:r>
            <a:r>
              <a:rPr lang="ar-DZ" b="1" dirty="0" err="1" smtClean="0"/>
              <a:t>ح</a:t>
            </a:r>
            <a:r>
              <a:rPr lang="ar-DZ" b="1" dirty="0" smtClean="0"/>
              <a:t>/ بضاعة مرابحة للآمر بالشراء (بضاعة  البيع الآجل)</a:t>
            </a:r>
            <a:endParaRPr lang="fr-FR" dirty="0" smtClean="0"/>
          </a:p>
          <a:p>
            <a:pPr algn="r" rtl="1">
              <a:buNone/>
            </a:pPr>
            <a:r>
              <a:rPr lang="ar-DZ" b="1" dirty="0" smtClean="0"/>
              <a:t>                  </a:t>
            </a:r>
            <a:r>
              <a:rPr lang="ar-DZ" b="1" dirty="0" smtClean="0"/>
              <a:t>إلى </a:t>
            </a:r>
            <a:r>
              <a:rPr lang="ar-DZ" b="1" dirty="0" err="1" smtClean="0"/>
              <a:t>ح</a:t>
            </a:r>
            <a:r>
              <a:rPr lang="ar-DZ" b="1" dirty="0" smtClean="0"/>
              <a:t>/ وسيلة الدفع </a:t>
            </a:r>
            <a:endParaRPr lang="fr-FR" dirty="0" smtClean="0"/>
          </a:p>
          <a:p>
            <a:pPr algn="r" rtl="1">
              <a:buNone/>
            </a:pPr>
            <a:r>
              <a:rPr lang="ar-DZ" b="1" dirty="0" smtClean="0"/>
              <a:t>                  </a:t>
            </a:r>
            <a:r>
              <a:rPr lang="ar-DZ" b="1" dirty="0" smtClean="0">
                <a:solidFill>
                  <a:srgbClr val="FF0000"/>
                </a:solidFill>
              </a:rPr>
              <a:t>شراء </a:t>
            </a:r>
            <a:r>
              <a:rPr lang="ar-DZ" b="1" dirty="0" smtClean="0">
                <a:solidFill>
                  <a:srgbClr val="FF0000"/>
                </a:solidFill>
              </a:rPr>
              <a:t>المصرف بضاعة </a:t>
            </a:r>
            <a:endParaRPr lang="ar-DZ" b="1" dirty="0" smtClean="0">
              <a:solidFill>
                <a:srgbClr val="FF0000"/>
              </a:solidFill>
            </a:endParaRPr>
          </a:p>
          <a:p>
            <a:pPr algn="r" rtl="1">
              <a:buNone/>
            </a:pPr>
            <a:endParaRPr lang="fr-FR"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r>
              <a:rPr lang="ar-DZ" dirty="0" smtClean="0"/>
              <a:t>وفي الحالة التي يتم فيها شراء المخزون على </a:t>
            </a:r>
            <a:r>
              <a:rPr lang="ar-DZ" dirty="0" smtClean="0">
                <a:solidFill>
                  <a:srgbClr val="FF0000"/>
                </a:solidFill>
              </a:rPr>
              <a:t>دفعات</a:t>
            </a:r>
            <a:r>
              <a:rPr lang="ar-DZ" dirty="0" smtClean="0"/>
              <a:t>، يتم إثبات كل دفعة مستلمة من المخزون عند استيفاء الواردة في الفقرة (5).</a:t>
            </a:r>
            <a:endParaRPr lang="fr-FR" dirty="0" smtClean="0"/>
          </a:p>
          <a:p>
            <a:pPr algn="r" rtl="1">
              <a:buNone/>
            </a:pPr>
            <a:r>
              <a:rPr lang="ar-DZ" dirty="0" smtClean="0"/>
              <a:t>-يطرح التخفيض الممنوح على تكلفة المخزون، بعد إتمام البيع، من </a:t>
            </a:r>
            <a:r>
              <a:rPr lang="ar-DZ" dirty="0" smtClean="0">
                <a:solidFill>
                  <a:srgbClr val="FF0000"/>
                </a:solidFill>
              </a:rPr>
              <a:t>تكلفة المبيعات</a:t>
            </a:r>
            <a:r>
              <a:rPr lang="ar-DZ" dirty="0" smtClean="0"/>
              <a:t>.</a:t>
            </a:r>
            <a:endParaRPr lang="fr-FR" dirty="0" smtClean="0"/>
          </a:p>
          <a:p>
            <a:pPr algn="r" rtl="1">
              <a:buNone/>
            </a:pPr>
            <a:r>
              <a:rPr lang="ar-DZ" dirty="0" smtClean="0"/>
              <a:t>-إذا جعل الحسم من نصيب العميل( أقرته المعايير الشرعية)، فيتم إثبات المبلغ نفسه في قائمة الدخل باعتباره حسما ( تخفيضا) من الإيرادات الإجمالية</a:t>
            </a:r>
            <a:r>
              <a:rPr lang="ar-DZ" dirty="0" smtClean="0"/>
              <a:t>.</a:t>
            </a:r>
          </a:p>
          <a:p>
            <a:pPr algn="r" rtl="1">
              <a:buNone/>
            </a:pPr>
            <a:r>
              <a:rPr lang="ar-DZ" dirty="0" smtClean="0"/>
              <a:t>أ-</a:t>
            </a:r>
            <a:r>
              <a:rPr lang="ar-DZ" b="1" dirty="0" smtClean="0"/>
              <a:t>قبل بيع المصرف البضاعة وبعد إتمام عملية </a:t>
            </a:r>
            <a:r>
              <a:rPr lang="ar-DZ" b="1" dirty="0" smtClean="0"/>
              <a:t>الشراء</a:t>
            </a:r>
          </a:p>
          <a:p>
            <a:pPr algn="r" rtl="1">
              <a:buNone/>
            </a:pPr>
            <a:r>
              <a:rPr lang="ar-DZ" sz="3500" b="1" dirty="0" smtClean="0">
                <a:solidFill>
                  <a:srgbClr val="FF0000"/>
                </a:solidFill>
              </a:rPr>
              <a:t>من  </a:t>
            </a:r>
            <a:r>
              <a:rPr lang="ar-DZ" sz="3500" b="1" dirty="0" err="1" smtClean="0">
                <a:solidFill>
                  <a:srgbClr val="FF0000"/>
                </a:solidFill>
              </a:rPr>
              <a:t>ح</a:t>
            </a:r>
            <a:r>
              <a:rPr lang="ar-DZ" sz="3500" b="1" dirty="0" smtClean="0">
                <a:solidFill>
                  <a:srgbClr val="FF0000"/>
                </a:solidFill>
              </a:rPr>
              <a:t>/وسيلة القبض</a:t>
            </a:r>
            <a:endParaRPr lang="fr-FR" sz="3500" dirty="0" smtClean="0">
              <a:solidFill>
                <a:srgbClr val="FF0000"/>
              </a:solidFill>
            </a:endParaRPr>
          </a:p>
          <a:p>
            <a:pPr algn="r" rtl="1">
              <a:buNone/>
            </a:pPr>
            <a:r>
              <a:rPr lang="ar-DZ" sz="3500" b="1" dirty="0" smtClean="0">
                <a:solidFill>
                  <a:srgbClr val="FF0000"/>
                </a:solidFill>
              </a:rPr>
              <a:t>          </a:t>
            </a:r>
            <a:r>
              <a:rPr lang="ar-DZ" sz="3500" b="1" dirty="0" smtClean="0">
                <a:solidFill>
                  <a:srgbClr val="FF0000"/>
                </a:solidFill>
              </a:rPr>
              <a:t>إلى </a:t>
            </a:r>
            <a:r>
              <a:rPr lang="ar-DZ" sz="3500" b="1" dirty="0" err="1" smtClean="0">
                <a:solidFill>
                  <a:srgbClr val="FF0000"/>
                </a:solidFill>
              </a:rPr>
              <a:t>ح</a:t>
            </a:r>
            <a:r>
              <a:rPr lang="ar-DZ" sz="3500" b="1" dirty="0" smtClean="0">
                <a:solidFill>
                  <a:srgbClr val="FF0000"/>
                </a:solidFill>
              </a:rPr>
              <a:t>/ بضاعة مرابحة للآمر بالشراء (بضاعة  البيع </a:t>
            </a:r>
            <a:r>
              <a:rPr lang="ar-DZ" sz="3500" b="1" dirty="0" smtClean="0">
                <a:solidFill>
                  <a:srgbClr val="FF0000"/>
                </a:solidFill>
              </a:rPr>
              <a:t>الآجل)</a:t>
            </a:r>
          </a:p>
          <a:p>
            <a:pPr algn="r" rtl="1">
              <a:buNone/>
            </a:pPr>
            <a:r>
              <a:rPr lang="ar-DZ" b="1" dirty="0" smtClean="0"/>
              <a:t>ب-الحصول على الحسم بعد بيع البضاعة </a:t>
            </a:r>
            <a:r>
              <a:rPr lang="ar-DZ" b="1" dirty="0" err="1" smtClean="0"/>
              <a:t>الى</a:t>
            </a:r>
            <a:r>
              <a:rPr lang="ar-DZ" b="1" dirty="0" smtClean="0"/>
              <a:t> الآمر بالشراء:يضاف مبلغ الحسم </a:t>
            </a:r>
            <a:r>
              <a:rPr lang="ar-DZ" b="1" dirty="0" err="1" smtClean="0"/>
              <a:t>الى</a:t>
            </a:r>
            <a:r>
              <a:rPr lang="ar-DZ" b="1" dirty="0" smtClean="0"/>
              <a:t> الأرباح المؤجلة ويتم استنفاذه وفقا لذلك</a:t>
            </a:r>
            <a:r>
              <a:rPr lang="ar-DZ" b="1" dirty="0" smtClean="0"/>
              <a:t>.</a:t>
            </a:r>
          </a:p>
          <a:p>
            <a:pPr algn="r" rtl="1">
              <a:buNone/>
            </a:pPr>
            <a:r>
              <a:rPr lang="ar-DZ" sz="3500" b="1" dirty="0" smtClean="0">
                <a:solidFill>
                  <a:srgbClr val="FF0000"/>
                </a:solidFill>
              </a:rPr>
              <a:t>من  </a:t>
            </a:r>
            <a:r>
              <a:rPr lang="ar-DZ" sz="3500" b="1" dirty="0" err="1" smtClean="0">
                <a:solidFill>
                  <a:srgbClr val="FF0000"/>
                </a:solidFill>
              </a:rPr>
              <a:t>ح</a:t>
            </a:r>
            <a:r>
              <a:rPr lang="ar-DZ" sz="3500" b="1" dirty="0" smtClean="0">
                <a:solidFill>
                  <a:srgbClr val="FF0000"/>
                </a:solidFill>
              </a:rPr>
              <a:t>/وسيلة القبض</a:t>
            </a:r>
            <a:endParaRPr lang="fr-FR" sz="3500" dirty="0" smtClean="0">
              <a:solidFill>
                <a:srgbClr val="FF0000"/>
              </a:solidFill>
            </a:endParaRPr>
          </a:p>
          <a:p>
            <a:pPr algn="r" rtl="1">
              <a:buNone/>
            </a:pPr>
            <a:r>
              <a:rPr lang="ar-DZ" sz="3500" b="1" dirty="0" smtClean="0">
                <a:solidFill>
                  <a:srgbClr val="FF0000"/>
                </a:solidFill>
              </a:rPr>
              <a:t>      </a:t>
            </a:r>
            <a:r>
              <a:rPr lang="ar-DZ" sz="3500" b="1" dirty="0" smtClean="0">
                <a:solidFill>
                  <a:srgbClr val="FF0000"/>
                </a:solidFill>
              </a:rPr>
              <a:t>إلى </a:t>
            </a:r>
            <a:r>
              <a:rPr lang="ar-DZ" sz="3500" b="1" dirty="0" err="1" smtClean="0">
                <a:solidFill>
                  <a:srgbClr val="FF0000"/>
                </a:solidFill>
              </a:rPr>
              <a:t>ح</a:t>
            </a:r>
            <a:r>
              <a:rPr lang="ar-DZ" sz="3500" b="1" dirty="0" smtClean="0">
                <a:solidFill>
                  <a:srgbClr val="FF0000"/>
                </a:solidFill>
              </a:rPr>
              <a:t>/ أرباح الاستثمار المؤجلة </a:t>
            </a:r>
            <a:endParaRPr lang="fr-FR" sz="3500" dirty="0" smtClean="0">
              <a:solidFill>
                <a:srgbClr val="FF0000"/>
              </a:solidFill>
            </a:endParaRPr>
          </a:p>
          <a:p>
            <a:pPr algn="r" rtl="1">
              <a:buNone/>
            </a:pPr>
            <a:endParaRPr lang="ar-DZ" b="1" dirty="0" smtClean="0"/>
          </a:p>
          <a:p>
            <a:pPr algn="r" rtl="1">
              <a:buNone/>
            </a:pPr>
            <a:endParaRPr lang="fr-FR" dirty="0" smtClean="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r>
              <a:rPr lang="ar-DZ" b="1" dirty="0" smtClean="0"/>
              <a:t>- المبالغ المستحقة </a:t>
            </a:r>
            <a:r>
              <a:rPr lang="ar-DZ" b="1" dirty="0" smtClean="0"/>
              <a:t>التحصيل( الذمم المدينة) </a:t>
            </a:r>
            <a:r>
              <a:rPr lang="ar-DZ" b="1" dirty="0" smtClean="0"/>
              <a:t>-</a:t>
            </a:r>
            <a:r>
              <a:rPr lang="ar-DZ" dirty="0" smtClean="0"/>
              <a:t> عندما يقوم المصرف ببيع المخزون بموجب </a:t>
            </a:r>
            <a:r>
              <a:rPr lang="ar-DZ" dirty="0" smtClean="0">
                <a:solidFill>
                  <a:srgbClr val="FF0000"/>
                </a:solidFill>
              </a:rPr>
              <a:t>عقد المرابحة أو عقد البيع الآجل</a:t>
            </a:r>
            <a:r>
              <a:rPr lang="ar-DZ" dirty="0" smtClean="0"/>
              <a:t>، يتعين عليه إثبات المبالغ مستحقة التحصيل والإيرادات في قوائمه المالية( أنظر معالجة الأرباح المؤجلة ). وتكون المبالغ المستحقة التحصيل بالقيمة الاسمية (قيمة الفاتورة/المبلغ الإجمالي).</a:t>
            </a:r>
            <a:endParaRPr lang="fr-FR" dirty="0" smtClean="0"/>
          </a:p>
          <a:p>
            <a:pPr algn="r" rtl="1"/>
            <a:r>
              <a:rPr lang="ar-DZ" dirty="0" smtClean="0"/>
              <a:t>-يعد المخزون مباعا بموجب عقد مرابحة أو البيع الآجل في وقت إتمام عقد المرابحة أو البيع الآجل. أي عندما يصبح هذا العقد </a:t>
            </a:r>
            <a:r>
              <a:rPr lang="ar-DZ" dirty="0" smtClean="0">
                <a:solidFill>
                  <a:srgbClr val="FF0000"/>
                </a:solidFill>
              </a:rPr>
              <a:t>ملزما</a:t>
            </a:r>
            <a:r>
              <a:rPr lang="ar-DZ" dirty="0" smtClean="0"/>
              <a:t> قانونا لجميع أطراف العقد، ويتم نقل السيطرة على المخزون إلى المشتري الذي أبدى النية </a:t>
            </a:r>
            <a:r>
              <a:rPr lang="ar-DZ" dirty="0" smtClean="0"/>
              <a:t>بالشراء.</a:t>
            </a:r>
          </a:p>
          <a:p>
            <a:pPr algn="r" rtl="1">
              <a:buNone/>
            </a:pPr>
            <a:r>
              <a:rPr lang="ar-DZ" b="1" dirty="0" smtClean="0">
                <a:solidFill>
                  <a:srgbClr val="FF0000"/>
                </a:solidFill>
              </a:rPr>
              <a:t>من </a:t>
            </a:r>
            <a:r>
              <a:rPr lang="ar-DZ" b="1" dirty="0" err="1" smtClean="0">
                <a:solidFill>
                  <a:srgbClr val="FF0000"/>
                </a:solidFill>
              </a:rPr>
              <a:t>ح</a:t>
            </a:r>
            <a:r>
              <a:rPr lang="ar-DZ" b="1" dirty="0" smtClean="0">
                <a:solidFill>
                  <a:srgbClr val="FF0000"/>
                </a:solidFill>
              </a:rPr>
              <a:t>/ ذمم البيوع الآجلة</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إلى  </a:t>
            </a:r>
            <a:r>
              <a:rPr lang="ar-DZ" b="1" dirty="0" err="1" smtClean="0">
                <a:solidFill>
                  <a:srgbClr val="FF0000"/>
                </a:solidFill>
              </a:rPr>
              <a:t>ح</a:t>
            </a:r>
            <a:r>
              <a:rPr lang="ar-DZ" b="1" dirty="0" smtClean="0">
                <a:solidFill>
                  <a:srgbClr val="FF0000"/>
                </a:solidFill>
              </a:rPr>
              <a:t>/بضاعة  مرابحة  (أو بيع لأجل)</a:t>
            </a:r>
            <a:endParaRPr lang="fr-FR" dirty="0" smtClean="0">
              <a:solidFill>
                <a:srgbClr val="FF0000"/>
              </a:solidFill>
            </a:endParaRPr>
          </a:p>
          <a:p>
            <a:pPr algn="r" rtl="1">
              <a:buNone/>
            </a:pPr>
            <a:r>
              <a:rPr lang="ar-DZ" b="1" dirty="0" smtClean="0">
                <a:solidFill>
                  <a:srgbClr val="FF0000"/>
                </a:solidFill>
              </a:rPr>
              <a:t>                      </a:t>
            </a:r>
            <a:r>
              <a:rPr lang="ar-DZ" b="1" dirty="0" smtClean="0">
                <a:solidFill>
                  <a:srgbClr val="FF0000"/>
                </a:solidFill>
              </a:rPr>
              <a:t>ح/ الأرباح  </a:t>
            </a:r>
            <a:r>
              <a:rPr lang="ar-DZ" b="1" dirty="0" smtClean="0">
                <a:solidFill>
                  <a:srgbClr val="FF0000"/>
                </a:solidFill>
              </a:rPr>
              <a:t>الاستثمار* </a:t>
            </a:r>
            <a:r>
              <a:rPr lang="ar-DZ" b="1" dirty="0" smtClean="0">
                <a:solidFill>
                  <a:srgbClr val="FF0000"/>
                </a:solidFill>
              </a:rPr>
              <a:t>المؤجلة</a:t>
            </a:r>
            <a:endParaRPr lang="fr-FR" dirty="0" smtClean="0">
              <a:solidFill>
                <a:srgbClr val="FF0000"/>
              </a:solidFill>
            </a:endParaRPr>
          </a:p>
          <a:p>
            <a:pPr algn="r" rtl="1">
              <a:buNone/>
            </a:pPr>
            <a:r>
              <a:rPr lang="ar-DZ" b="1" dirty="0" smtClean="0">
                <a:solidFill>
                  <a:srgbClr val="FF0000"/>
                </a:solidFill>
              </a:rPr>
              <a:t>*أرباح </a:t>
            </a:r>
            <a:r>
              <a:rPr lang="ar-DZ" b="1" dirty="0" smtClean="0">
                <a:solidFill>
                  <a:srgbClr val="FF0000"/>
                </a:solidFill>
              </a:rPr>
              <a:t>الاستثمار للجهة التي مولت الاستثمار( حسابات الاستثمار المشترك)</a:t>
            </a:r>
            <a:endParaRPr lang="fr-FR" dirty="0">
              <a:solidFill>
                <a:srgbClr val="FF0000"/>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2589</Words>
  <Application>Microsoft Office PowerPoint</Application>
  <PresentationFormat>Affichage à l'écran (4:3)</PresentationFormat>
  <Paragraphs>396</Paragraphs>
  <Slides>32</Slides>
  <Notes>1</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96</cp:revision>
  <dcterms:created xsi:type="dcterms:W3CDTF">2022-10-22T04:30:06Z</dcterms:created>
  <dcterms:modified xsi:type="dcterms:W3CDTF">2023-10-27T07:26:47Z</dcterms:modified>
</cp:coreProperties>
</file>