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8" r:id="rId2"/>
    <p:sldId id="261" r:id="rId3"/>
    <p:sldId id="262" r:id="rId4"/>
    <p:sldId id="256" r:id="rId5"/>
    <p:sldId id="257" r:id="rId6"/>
    <p:sldId id="259" r:id="rId7"/>
    <p:sldId id="260" r:id="rId8"/>
    <p:sldId id="263"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84" d="100"/>
          <a:sy n="84" d="100"/>
        </p:scale>
        <p:origin x="54"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16E25B2D-F0B8-4FE7-916A-057E28E814EB}"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ECAF8E2-EA3E-4054-972C-90C8B409C858}" type="slidenum">
              <a:rPr lang="fr-FR" smtClean="0"/>
              <a:t>‹N°›</a:t>
            </a:fld>
            <a:endParaRPr lang="fr-FR"/>
          </a:p>
        </p:txBody>
      </p:sp>
    </p:spTree>
    <p:extLst>
      <p:ext uri="{BB962C8B-B14F-4D97-AF65-F5344CB8AC3E}">
        <p14:creationId xmlns:p14="http://schemas.microsoft.com/office/powerpoint/2010/main" val="1397241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6E25B2D-F0B8-4FE7-916A-057E28E814EB}"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ECAF8E2-EA3E-4054-972C-90C8B409C858}" type="slidenum">
              <a:rPr lang="fr-FR" smtClean="0"/>
              <a:t>‹N°›</a:t>
            </a:fld>
            <a:endParaRPr lang="fr-FR"/>
          </a:p>
        </p:txBody>
      </p:sp>
    </p:spTree>
    <p:extLst>
      <p:ext uri="{BB962C8B-B14F-4D97-AF65-F5344CB8AC3E}">
        <p14:creationId xmlns:p14="http://schemas.microsoft.com/office/powerpoint/2010/main" val="2863934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6E25B2D-F0B8-4FE7-916A-057E28E814EB}"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ECAF8E2-EA3E-4054-972C-90C8B409C858}"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034930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6E25B2D-F0B8-4FE7-916A-057E28E814EB}"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ECAF8E2-EA3E-4054-972C-90C8B409C858}" type="slidenum">
              <a:rPr lang="fr-FR" smtClean="0"/>
              <a:t>‹N°›</a:t>
            </a:fld>
            <a:endParaRPr lang="fr-FR"/>
          </a:p>
        </p:txBody>
      </p:sp>
    </p:spTree>
    <p:extLst>
      <p:ext uri="{BB962C8B-B14F-4D97-AF65-F5344CB8AC3E}">
        <p14:creationId xmlns:p14="http://schemas.microsoft.com/office/powerpoint/2010/main" val="17539228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6E25B2D-F0B8-4FE7-916A-057E28E814EB}"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ECAF8E2-EA3E-4054-972C-90C8B409C858}"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091538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6E25B2D-F0B8-4FE7-916A-057E28E814EB}"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ECAF8E2-EA3E-4054-972C-90C8B409C858}" type="slidenum">
              <a:rPr lang="fr-FR" smtClean="0"/>
              <a:t>‹N°›</a:t>
            </a:fld>
            <a:endParaRPr lang="fr-FR"/>
          </a:p>
        </p:txBody>
      </p:sp>
    </p:spTree>
    <p:extLst>
      <p:ext uri="{BB962C8B-B14F-4D97-AF65-F5344CB8AC3E}">
        <p14:creationId xmlns:p14="http://schemas.microsoft.com/office/powerpoint/2010/main" val="25305677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6E25B2D-F0B8-4FE7-916A-057E28E814EB}"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ECAF8E2-EA3E-4054-972C-90C8B409C858}" type="slidenum">
              <a:rPr lang="fr-FR" smtClean="0"/>
              <a:t>‹N°›</a:t>
            </a:fld>
            <a:endParaRPr lang="fr-FR"/>
          </a:p>
        </p:txBody>
      </p:sp>
    </p:spTree>
    <p:extLst>
      <p:ext uri="{BB962C8B-B14F-4D97-AF65-F5344CB8AC3E}">
        <p14:creationId xmlns:p14="http://schemas.microsoft.com/office/powerpoint/2010/main" val="3977938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6E25B2D-F0B8-4FE7-916A-057E28E814EB}"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ECAF8E2-EA3E-4054-972C-90C8B409C858}" type="slidenum">
              <a:rPr lang="fr-FR" smtClean="0"/>
              <a:t>‹N°›</a:t>
            </a:fld>
            <a:endParaRPr lang="fr-FR"/>
          </a:p>
        </p:txBody>
      </p:sp>
    </p:spTree>
    <p:extLst>
      <p:ext uri="{BB962C8B-B14F-4D97-AF65-F5344CB8AC3E}">
        <p14:creationId xmlns:p14="http://schemas.microsoft.com/office/powerpoint/2010/main" val="91771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6E25B2D-F0B8-4FE7-916A-057E28E814EB}"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ECAF8E2-EA3E-4054-972C-90C8B409C858}" type="slidenum">
              <a:rPr lang="fr-FR" smtClean="0"/>
              <a:t>‹N°›</a:t>
            </a:fld>
            <a:endParaRPr lang="fr-FR"/>
          </a:p>
        </p:txBody>
      </p:sp>
    </p:spTree>
    <p:extLst>
      <p:ext uri="{BB962C8B-B14F-4D97-AF65-F5344CB8AC3E}">
        <p14:creationId xmlns:p14="http://schemas.microsoft.com/office/powerpoint/2010/main" val="2765113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6E25B2D-F0B8-4FE7-916A-057E28E814EB}" type="datetimeFigureOut">
              <a:rPr lang="fr-FR" smtClean="0"/>
              <a:t>15/05/2022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ECAF8E2-EA3E-4054-972C-90C8B409C858}" type="slidenum">
              <a:rPr lang="fr-FR" smtClean="0"/>
              <a:t>‹N°›</a:t>
            </a:fld>
            <a:endParaRPr lang="fr-FR"/>
          </a:p>
        </p:txBody>
      </p:sp>
    </p:spTree>
    <p:extLst>
      <p:ext uri="{BB962C8B-B14F-4D97-AF65-F5344CB8AC3E}">
        <p14:creationId xmlns:p14="http://schemas.microsoft.com/office/powerpoint/2010/main" val="1036626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6E25B2D-F0B8-4FE7-916A-057E28E814EB}" type="datetimeFigureOut">
              <a:rPr lang="fr-FR" smtClean="0"/>
              <a:t>15/05/2022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ECAF8E2-EA3E-4054-972C-90C8B409C858}" type="slidenum">
              <a:rPr lang="fr-FR" smtClean="0"/>
              <a:t>‹N°›</a:t>
            </a:fld>
            <a:endParaRPr lang="fr-FR"/>
          </a:p>
        </p:txBody>
      </p:sp>
    </p:spTree>
    <p:extLst>
      <p:ext uri="{BB962C8B-B14F-4D97-AF65-F5344CB8AC3E}">
        <p14:creationId xmlns:p14="http://schemas.microsoft.com/office/powerpoint/2010/main" val="653935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6E25B2D-F0B8-4FE7-916A-057E28E814EB}" type="datetimeFigureOut">
              <a:rPr lang="fr-FR" smtClean="0"/>
              <a:t>15/05/2022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ECAF8E2-EA3E-4054-972C-90C8B409C858}" type="slidenum">
              <a:rPr lang="fr-FR" smtClean="0"/>
              <a:t>‹N°›</a:t>
            </a:fld>
            <a:endParaRPr lang="fr-FR"/>
          </a:p>
        </p:txBody>
      </p:sp>
    </p:spTree>
    <p:extLst>
      <p:ext uri="{BB962C8B-B14F-4D97-AF65-F5344CB8AC3E}">
        <p14:creationId xmlns:p14="http://schemas.microsoft.com/office/powerpoint/2010/main" val="1164138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16E25B2D-F0B8-4FE7-916A-057E28E814EB}" type="datetimeFigureOut">
              <a:rPr lang="fr-FR" smtClean="0"/>
              <a:t>15/05/2022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ECAF8E2-EA3E-4054-972C-90C8B409C858}" type="slidenum">
              <a:rPr lang="fr-FR" smtClean="0"/>
              <a:t>‹N°›</a:t>
            </a:fld>
            <a:endParaRPr lang="fr-FR"/>
          </a:p>
        </p:txBody>
      </p:sp>
    </p:spTree>
    <p:extLst>
      <p:ext uri="{BB962C8B-B14F-4D97-AF65-F5344CB8AC3E}">
        <p14:creationId xmlns:p14="http://schemas.microsoft.com/office/powerpoint/2010/main" val="2169734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25B2D-F0B8-4FE7-916A-057E28E814EB}" type="datetimeFigureOut">
              <a:rPr lang="fr-FR" smtClean="0"/>
              <a:t>15/05/2022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ECAF8E2-EA3E-4054-972C-90C8B409C858}" type="slidenum">
              <a:rPr lang="fr-FR" smtClean="0"/>
              <a:t>‹N°›</a:t>
            </a:fld>
            <a:endParaRPr lang="fr-FR"/>
          </a:p>
        </p:txBody>
      </p:sp>
    </p:spTree>
    <p:extLst>
      <p:ext uri="{BB962C8B-B14F-4D97-AF65-F5344CB8AC3E}">
        <p14:creationId xmlns:p14="http://schemas.microsoft.com/office/powerpoint/2010/main" val="3895629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6E25B2D-F0B8-4FE7-916A-057E28E814EB}" type="datetimeFigureOut">
              <a:rPr lang="fr-FR" smtClean="0"/>
              <a:t>15/05/2022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ECAF8E2-EA3E-4054-972C-90C8B409C858}" type="slidenum">
              <a:rPr lang="fr-FR" smtClean="0"/>
              <a:t>‹N°›</a:t>
            </a:fld>
            <a:endParaRPr lang="fr-FR"/>
          </a:p>
        </p:txBody>
      </p:sp>
    </p:spTree>
    <p:extLst>
      <p:ext uri="{BB962C8B-B14F-4D97-AF65-F5344CB8AC3E}">
        <p14:creationId xmlns:p14="http://schemas.microsoft.com/office/powerpoint/2010/main" val="1189030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6E25B2D-F0B8-4FE7-916A-057E28E814EB}" type="datetimeFigureOut">
              <a:rPr lang="fr-FR" smtClean="0"/>
              <a:t>15/05/2022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ECAF8E2-EA3E-4054-972C-90C8B409C858}" type="slidenum">
              <a:rPr lang="fr-FR" smtClean="0"/>
              <a:t>‹N°›</a:t>
            </a:fld>
            <a:endParaRPr lang="fr-FR"/>
          </a:p>
        </p:txBody>
      </p:sp>
    </p:spTree>
    <p:extLst>
      <p:ext uri="{BB962C8B-B14F-4D97-AF65-F5344CB8AC3E}">
        <p14:creationId xmlns:p14="http://schemas.microsoft.com/office/powerpoint/2010/main" val="2930515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6E25B2D-F0B8-4FE7-916A-057E28E814EB}" type="datetimeFigureOut">
              <a:rPr lang="fr-FR" smtClean="0"/>
              <a:t>15/05/2022</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2ECAF8E2-EA3E-4054-972C-90C8B409C858}" type="slidenum">
              <a:rPr lang="fr-FR" smtClean="0"/>
              <a:t>‹N°›</a:t>
            </a:fld>
            <a:endParaRPr lang="fr-FR"/>
          </a:p>
        </p:txBody>
      </p:sp>
    </p:spTree>
    <p:extLst>
      <p:ext uri="{BB962C8B-B14F-4D97-AF65-F5344CB8AC3E}">
        <p14:creationId xmlns:p14="http://schemas.microsoft.com/office/powerpoint/2010/main" val="297635295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460411" y="2917011"/>
            <a:ext cx="5904656" cy="2441346"/>
          </a:xfrm>
        </p:spPr>
        <p:txBody>
          <a:bodyPr>
            <a:normAutofit fontScale="90000"/>
          </a:bodyPr>
          <a:lstStyle/>
          <a:p>
            <a:pPr algn="ctr" rtl="1"/>
            <a:r>
              <a:rPr lang="ar-DZ" sz="2000" dirty="0" smtClean="0"/>
              <a:t/>
            </a:r>
            <a:br>
              <a:rPr lang="ar-DZ" sz="2000" dirty="0" smtClean="0"/>
            </a:br>
            <a:r>
              <a:rPr lang="ar-DZ" sz="2000" dirty="0"/>
              <a:t/>
            </a:r>
            <a:br>
              <a:rPr lang="ar-DZ" sz="2000" dirty="0"/>
            </a:br>
            <a:r>
              <a:rPr lang="ar-DZ" sz="2000" dirty="0" smtClean="0"/>
              <a:t>وزارة </a:t>
            </a:r>
            <a:r>
              <a:rPr lang="ar-DZ" sz="2000" dirty="0"/>
              <a:t>التعليم العالي والبحث العلمي</a:t>
            </a:r>
            <a:br>
              <a:rPr lang="ar-DZ" sz="2000" dirty="0"/>
            </a:br>
            <a:r>
              <a:rPr lang="ar-DZ" sz="2000" dirty="0"/>
              <a:t>جامعة باجي مختار –عنابة-</a:t>
            </a:r>
            <a:br>
              <a:rPr lang="ar-DZ" sz="2000" dirty="0"/>
            </a:br>
            <a:r>
              <a:rPr lang="ar-DZ" sz="2000" dirty="0"/>
              <a:t>كلية العلوم الاقتصادية، التجارية وعلوم التسيير</a:t>
            </a:r>
            <a:r>
              <a:rPr lang="fr-FR" sz="2000" dirty="0"/>
              <a:t/>
            </a:r>
            <a:br>
              <a:rPr lang="fr-FR" sz="2000" dirty="0"/>
            </a:br>
            <a:r>
              <a:rPr lang="ar-DZ" sz="2000" dirty="0"/>
              <a:t>قسم العلوم المالية</a:t>
            </a:r>
            <a:br>
              <a:rPr lang="ar-DZ" sz="2000" dirty="0"/>
            </a:br>
            <a:r>
              <a:rPr lang="ar-DZ" sz="2000" dirty="0"/>
              <a:t>مقياس :</a:t>
            </a:r>
            <a:r>
              <a:rPr lang="ar-SA" sz="2000" dirty="0"/>
              <a:t>المعايير الشرعية للمؤسسات المالية الإسلامية</a:t>
            </a:r>
            <a:r>
              <a:rPr lang="ar-DZ" sz="2000" dirty="0"/>
              <a:t/>
            </a:r>
            <a:br>
              <a:rPr lang="ar-DZ" sz="2000" dirty="0"/>
            </a:br>
            <a:r>
              <a:rPr lang="ar-SA" sz="2000" dirty="0"/>
              <a:t>سنة ثالثة ليسانس تمهيني مالية وصيرفة إسلامية</a:t>
            </a:r>
            <a:r>
              <a:rPr lang="fr-FR" sz="2000" dirty="0"/>
              <a:t/>
            </a:r>
            <a:br>
              <a:rPr lang="fr-FR" sz="2000" dirty="0"/>
            </a:br>
            <a:r>
              <a:rPr lang="fr-FR" sz="2000" dirty="0"/>
              <a:t/>
            </a:r>
            <a:br>
              <a:rPr lang="fr-FR" sz="2000" dirty="0"/>
            </a:br>
            <a:r>
              <a:rPr lang="ar-DZ" sz="2000" dirty="0"/>
              <a:t/>
            </a:r>
            <a:br>
              <a:rPr lang="ar-DZ" sz="2000" dirty="0"/>
            </a:br>
            <a:r>
              <a:rPr lang="ar-DZ" sz="2000" dirty="0"/>
              <a:t/>
            </a:r>
            <a:br>
              <a:rPr lang="ar-DZ" sz="2000" dirty="0"/>
            </a:br>
            <a:r>
              <a:rPr lang="ar-DZ" sz="2000" dirty="0"/>
              <a:t/>
            </a:r>
            <a:br>
              <a:rPr lang="ar-DZ" sz="2000" dirty="0"/>
            </a:br>
            <a:r>
              <a:rPr lang="ar-DZ" sz="2000" dirty="0"/>
              <a:t/>
            </a:r>
            <a:br>
              <a:rPr lang="ar-DZ" sz="2000" dirty="0"/>
            </a:br>
            <a:r>
              <a:rPr lang="ar-DZ" sz="1800" dirty="0"/>
              <a:t/>
            </a:r>
            <a:br>
              <a:rPr lang="ar-DZ" sz="1800" dirty="0"/>
            </a:br>
            <a:r>
              <a:rPr lang="fr-FR" sz="1800" dirty="0"/>
              <a:t/>
            </a:r>
            <a:br>
              <a:rPr lang="fr-FR" sz="1800" dirty="0"/>
            </a:br>
            <a:r>
              <a:rPr lang="ar-DZ" sz="2200" b="1" dirty="0">
                <a:cs typeface="+mn-cs"/>
              </a:rPr>
              <a:t>المحاضرة </a:t>
            </a:r>
            <a:r>
              <a:rPr lang="ar-DZ" sz="2200" b="1" dirty="0" smtClean="0">
                <a:cs typeface="+mn-cs"/>
              </a:rPr>
              <a:t>الثالثة: </a:t>
            </a:r>
            <a:r>
              <a:rPr lang="ar-SA" sz="2400" dirty="0"/>
              <a:t>الحاجة للمعايير الشرعية ومكانتها</a:t>
            </a:r>
            <a:r>
              <a:rPr lang="fr-FR" dirty="0"/>
              <a:t/>
            </a:r>
            <a:br>
              <a:rPr lang="fr-FR" dirty="0"/>
            </a:br>
            <a:endParaRPr lang="fr-FR" b="1" dirty="0">
              <a:solidFill>
                <a:srgbClr val="C00000"/>
              </a:solidFill>
            </a:endParaRPr>
          </a:p>
        </p:txBody>
      </p:sp>
      <p:sp>
        <p:nvSpPr>
          <p:cNvPr id="3" name="Sous-titre 2"/>
          <p:cNvSpPr>
            <a:spLocks noGrp="1"/>
          </p:cNvSpPr>
          <p:nvPr>
            <p:ph type="subTitle" idx="1"/>
          </p:nvPr>
        </p:nvSpPr>
        <p:spPr>
          <a:xfrm>
            <a:off x="2738414" y="5085184"/>
            <a:ext cx="5626653" cy="824830"/>
          </a:xfrm>
        </p:spPr>
        <p:txBody>
          <a:bodyPr>
            <a:normAutofit fontScale="85000" lnSpcReduction="10000"/>
          </a:bodyPr>
          <a:lstStyle/>
          <a:p>
            <a:pPr rtl="1"/>
            <a:r>
              <a:rPr lang="ar-DZ" b="1" dirty="0"/>
              <a:t>من إعداد الدكتورة:  بارة سهيلة – أستاذ(ة) محاضر(ة)- أ-</a:t>
            </a:r>
          </a:p>
          <a:p>
            <a:pPr rtl="1"/>
            <a:r>
              <a:rPr lang="ar-DZ" b="1" dirty="0"/>
              <a:t>السنة الجامعية: 2021-2022</a:t>
            </a:r>
          </a:p>
        </p:txBody>
      </p:sp>
      <p:pic>
        <p:nvPicPr>
          <p:cNvPr id="4" name="Image 3"/>
          <p:cNvPicPr>
            <a:picLocks noChangeAspect="1"/>
          </p:cNvPicPr>
          <p:nvPr/>
        </p:nvPicPr>
        <p:blipFill>
          <a:blip r:embed="rId3"/>
          <a:stretch>
            <a:fillRect/>
          </a:stretch>
        </p:blipFill>
        <p:spPr>
          <a:xfrm>
            <a:off x="8193112" y="79023"/>
            <a:ext cx="1763688" cy="1412776"/>
          </a:xfrm>
          <a:prstGeom prst="rect">
            <a:avLst/>
          </a:prstGeom>
          <a:ln>
            <a:noFill/>
          </a:ln>
          <a:effectLst>
            <a:softEdge rad="112500"/>
          </a:effectLst>
        </p:spPr>
      </p:pic>
      <p:pic>
        <p:nvPicPr>
          <p:cNvPr id="5" name="Image 4"/>
          <p:cNvPicPr>
            <a:picLocks noChangeAspect="1"/>
          </p:cNvPicPr>
          <p:nvPr/>
        </p:nvPicPr>
        <p:blipFill>
          <a:blip r:embed="rId3"/>
          <a:stretch>
            <a:fillRect/>
          </a:stretch>
        </p:blipFill>
        <p:spPr>
          <a:xfrm>
            <a:off x="1027288" y="0"/>
            <a:ext cx="2071670" cy="1218626"/>
          </a:xfrm>
          <a:prstGeom prst="rect">
            <a:avLst/>
          </a:prstGeom>
          <a:ln>
            <a:noFill/>
          </a:ln>
          <a:effectLst>
            <a:softEdge rad="112500"/>
          </a:effectLst>
        </p:spPr>
      </p:pic>
    </p:spTree>
    <p:custDataLst>
      <p:tags r:id="rId1"/>
    </p:custDataLst>
    <p:extLst>
      <p:ext uri="{BB962C8B-B14F-4D97-AF65-F5344CB8AC3E}">
        <p14:creationId xmlns:p14="http://schemas.microsoft.com/office/powerpoint/2010/main" val="463722274"/>
      </p:ext>
    </p:extLst>
  </p:cSld>
  <p:clrMapOvr>
    <a:masterClrMapping/>
  </p:clrMapOvr>
  <mc:AlternateContent xmlns:mc="http://schemas.openxmlformats.org/markup-compatibility/2006" xmlns:p14="http://schemas.microsoft.com/office/powerpoint/2010/main">
    <mc:Choice Requires="p14">
      <p:transition spd="slow" p14:dur="2000" advTm="8723"/>
    </mc:Choice>
    <mc:Fallback xmlns="">
      <p:transition spd="slow" advTm="872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9022" y="191911"/>
            <a:ext cx="9194980" cy="688622"/>
          </a:xfrm>
        </p:spPr>
        <p:txBody>
          <a:bodyPr>
            <a:normAutofit fontScale="90000"/>
          </a:bodyPr>
          <a:lstStyle/>
          <a:p>
            <a:pPr algn="r"/>
            <a:r>
              <a:rPr lang="ar-SA" sz="2000" b="1" dirty="0"/>
              <a:t>حتمية تطبيق المعايير المحاسبية الشرعية كبديل للمعايير المحاسبية الدولية في المؤسسات المالية الإسلامية:</a:t>
            </a:r>
            <a:endParaRPr lang="fr-FR" sz="2000" dirty="0"/>
          </a:p>
        </p:txBody>
      </p:sp>
      <p:sp>
        <p:nvSpPr>
          <p:cNvPr id="3" name="Espace réservé du contenu 2"/>
          <p:cNvSpPr>
            <a:spLocks noGrp="1"/>
          </p:cNvSpPr>
          <p:nvPr>
            <p:ph idx="1"/>
          </p:nvPr>
        </p:nvSpPr>
        <p:spPr>
          <a:xfrm>
            <a:off x="203200" y="1016001"/>
            <a:ext cx="9245600" cy="5520266"/>
          </a:xfrm>
        </p:spPr>
        <p:txBody>
          <a:bodyPr>
            <a:normAutofit fontScale="92500" lnSpcReduction="20000"/>
          </a:bodyPr>
          <a:lstStyle/>
          <a:p>
            <a:pPr algn="just" rtl="1"/>
            <a:r>
              <a:rPr lang="ar-SA" dirty="0"/>
              <a:t>تـؤدي المحاسـبة الماليـة دورا هاما في توفير المعلومـات التي يعتمد عليها مستخدمو القوائم المالية للمصارف والمؤسسات المالية الإسلامية وتقويم التزامها بأحكام الشريعة الإسلامية وكفاية أدائها، ولا يتسنى للمحاسبة المالية أن تقوم بهذا الدور الفعّال إلا من خلال وضع معايير محاسبية تلتزم بها تلك المصارف والمؤسسات المالية الإسلامية، ولكي تعد تلك المعايير على نحو يزيد من إتساقها ويقلـل مـن إحتمـال تعارضـها لا بـد مـن تحديـد أهـداف المحاسبة الماليـة والإتفـاق على مفاهيمها.</a:t>
            </a:r>
            <a:endParaRPr lang="fr-FR" dirty="0"/>
          </a:p>
          <a:p>
            <a:pPr algn="just" rtl="1"/>
            <a:r>
              <a:rPr lang="ar-SA" dirty="0"/>
              <a:t>فالحاجة إلى معايير المحاسبة  المالية والمعايير الشرعية تنبع </a:t>
            </a:r>
            <a:r>
              <a:rPr lang="ar-SA" dirty="0" smtClean="0"/>
              <a:t>من </a:t>
            </a:r>
            <a:r>
              <a:rPr lang="ar-SA" dirty="0"/>
              <a:t>جملة أسباب</a:t>
            </a:r>
            <a:r>
              <a:rPr lang="syr-SY" dirty="0"/>
              <a:t>، </a:t>
            </a:r>
            <a:r>
              <a:rPr lang="ar-SA" dirty="0"/>
              <a:t>أهمها توفير مؤشر مرجعي مشترك للصــناعة الماليــة والمصــرفية الإســلامية، يســاعد على صــياغة ملامــح الســوق، وتحديــد الســمات المميزة  لهــذه الصــناعة، كمــا أنّ خصوصـية العمليـات المصـرفية والماليـة الإسـلامية مـن حيـث الاسـاس الفكـري والتطبيقـي الـذي يميزها عـن الممارسـات التقليديـة، يعتبر مـن الاسـباب الأساسـية، إذ تقـدم المعايير الإسـلامية الأدوات اللازمـة لتلبيـة متطلبـات المعـاملات الماليـة الإسـلامية، وتسـاعد على تـوفير عـرض صـادق وعـادل للمراكـز الماليـة للمؤسسـات الماليـة الإسـلامية، كمـا تقـدم هـذه المعايير موجبـات الثقـة لمسـتخدمي القوائم المالية في معاملات المؤسسات المالية الإسلامية، وتوفر أسس التجانس في  التقارير المالية التي تصدرها تلك المؤسسات بما يزيد عنصر الوضوح والشفافية في  تفسير وتحليل قوائمها المالية.</a:t>
            </a:r>
            <a:endParaRPr lang="fr-FR" dirty="0"/>
          </a:p>
          <a:p>
            <a:pPr algn="just" rtl="1"/>
            <a:r>
              <a:rPr lang="ar-SA" dirty="0"/>
              <a:t>في هــذا الإطــار قامــت هيئــة المحاسبة  والمراجعــة للمؤسســات الماليــة الإســلامية بإصــدار معايير المحاسبة والمراجعــة والاخلاقيـات ومعايير الضـبط  والمعايير الشـرعية المختصة بالصـناعة المصـرفية والماليـة الإسـلامية، و تحضى هذه المعايير بقبول دولي وإقليمي واسع ومطبقة حاليا </a:t>
            </a:r>
            <a:r>
              <a:rPr lang="ar-DZ" dirty="0"/>
              <a:t>في عدد </a:t>
            </a:r>
            <a:r>
              <a:rPr lang="ar-SA" dirty="0"/>
              <a:t>من المؤسسات المالية الإسلامية  في دولة البحرين، والأردن، ولبنان، وقطر، والسودان، وسـوريا، ويسترشد بها في دول  أخـرى كأستراليا وأندونيسيا، وماليزيا، وباكسـتان، والسـعودية، وجنـوب إفريقيـا، وكـل المعايير تصـب في خانــة العــرض والإفصــاح وتحــث إدارة المؤسســة الماليــة الإســلامية على الشــفافية والعــدل في التعامــل وعــدم أكــل أمــوال النــاس</a:t>
            </a:r>
            <a:r>
              <a:rPr lang="fr-FR" dirty="0"/>
              <a:t/>
            </a:r>
            <a:br>
              <a:rPr lang="fr-FR" dirty="0"/>
            </a:br>
            <a:r>
              <a:rPr lang="ar-SA" dirty="0"/>
              <a:t>بالباطل، ولعل إلتزام المؤسسات المالية وغير المالية بهذه المعـاني والتوجيهات الإسـلامية يحقـق مـا تطمـح إليـه مـن متطلبـات وأسـس وأساسيات تعامل على  المستوى المحاسبي والمالي.</a:t>
            </a:r>
            <a:endParaRPr lang="fr-FR" dirty="0"/>
          </a:p>
          <a:p>
            <a:pPr marL="0" indent="0" algn="just" rtl="1">
              <a:buNone/>
            </a:pPr>
            <a:endParaRPr lang="fr-FR" dirty="0"/>
          </a:p>
        </p:txBody>
      </p:sp>
    </p:spTree>
    <p:extLst>
      <p:ext uri="{BB962C8B-B14F-4D97-AF65-F5344CB8AC3E}">
        <p14:creationId xmlns:p14="http://schemas.microsoft.com/office/powerpoint/2010/main" val="3267675473"/>
      </p:ext>
    </p:extLst>
  </p:cSld>
  <p:clrMapOvr>
    <a:masterClrMapping/>
  </p:clrMapOvr>
  <mc:AlternateContent xmlns:mc="http://schemas.openxmlformats.org/markup-compatibility/2006" xmlns:p14="http://schemas.microsoft.com/office/powerpoint/2010/main">
    <mc:Choice Requires="p14">
      <p:transition spd="slow" p14:dur="2000" advTm="151993"/>
    </mc:Choice>
    <mc:Fallback xmlns="">
      <p:transition spd="slow" advTm="151993"/>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311" y="225777"/>
            <a:ext cx="9414933" cy="767645"/>
          </a:xfrm>
        </p:spPr>
        <p:txBody>
          <a:bodyPr>
            <a:noAutofit/>
          </a:bodyPr>
          <a:lstStyle/>
          <a:p>
            <a:pPr algn="ctr"/>
            <a:r>
              <a:rPr lang="ar-SA" sz="2400" b="1" dirty="0" smtClean="0"/>
              <a:t>آلية</a:t>
            </a:r>
            <a:r>
              <a:rPr lang="ar-DZ" sz="2400" b="1" dirty="0" smtClean="0"/>
              <a:t> </a:t>
            </a:r>
            <a:r>
              <a:rPr lang="ar-DZ" sz="2400" b="1" dirty="0" err="1" smtClean="0"/>
              <a:t>الأيوفي</a:t>
            </a:r>
            <a:r>
              <a:rPr lang="ar-DZ" sz="2400" b="1" dirty="0" smtClean="0"/>
              <a:t> في</a:t>
            </a:r>
            <a:r>
              <a:rPr lang="ar-SA" sz="2400" b="1" dirty="0" smtClean="0"/>
              <a:t> </a:t>
            </a:r>
            <a:r>
              <a:rPr lang="ar-DZ" sz="2400" b="1" dirty="0" smtClean="0"/>
              <a:t>ا</a:t>
            </a:r>
            <a:r>
              <a:rPr lang="ar-SA" sz="2400" b="1" dirty="0" smtClean="0"/>
              <a:t>لتعامـل </a:t>
            </a:r>
            <a:r>
              <a:rPr lang="ar-SA" sz="2400" b="1" dirty="0"/>
              <a:t>مـع معايير المحاسبة الصـادرة عنها والمعايير الأخرى</a:t>
            </a:r>
            <a:endParaRPr lang="fr-FR" sz="2400" b="1" dirty="0"/>
          </a:p>
        </p:txBody>
      </p:sp>
      <p:sp>
        <p:nvSpPr>
          <p:cNvPr id="3" name="Espace réservé du contenu 2"/>
          <p:cNvSpPr>
            <a:spLocks noGrp="1"/>
          </p:cNvSpPr>
          <p:nvPr>
            <p:ph idx="1"/>
          </p:nvPr>
        </p:nvSpPr>
        <p:spPr>
          <a:xfrm>
            <a:off x="90311" y="1241778"/>
            <a:ext cx="9070802" cy="4777006"/>
          </a:xfrm>
        </p:spPr>
        <p:txBody>
          <a:bodyPr/>
          <a:lstStyle/>
          <a:p>
            <a:pPr marL="0" indent="0" algn="r" rtl="1">
              <a:buNone/>
            </a:pPr>
            <a:r>
              <a:rPr lang="ar-SA" dirty="0" smtClean="0"/>
              <a:t>قامت </a:t>
            </a:r>
            <a:r>
              <a:rPr lang="ar-SA" dirty="0"/>
              <a:t>هيئة المحاسبة والمراجعة للمؤسسات المالية الإسلامية بوضع آلية للتعامـل مـع معايير المحاسبة الصـادرة عنها والمعايير الأخرى، سواء كانت هذه المعايير دولية أو غيرها مـن المعايير المطبقة في بلـد المؤسسـة الإسـلامية ممثلـة فيمـا يلي</a:t>
            </a:r>
            <a:r>
              <a:rPr lang="ar-SA" dirty="0" smtClean="0"/>
              <a:t>:</a:t>
            </a:r>
            <a:endParaRPr lang="ar-DZ" dirty="0" smtClean="0"/>
          </a:p>
          <a:p>
            <a:pPr marL="0" indent="0" algn="r" rtl="1">
              <a:buNone/>
            </a:pPr>
            <a:endParaRPr lang="fr-FR" dirty="0"/>
          </a:p>
          <a:p>
            <a:pPr marL="0" indent="0" algn="just" rtl="1">
              <a:buNone/>
            </a:pPr>
            <a:r>
              <a:rPr lang="fr-FR" dirty="0">
                <a:sym typeface="Symbol" panose="05050102010706020507" pitchFamily="18" charset="2"/>
              </a:rPr>
              <a:t></a:t>
            </a:r>
            <a:r>
              <a:rPr lang="ar-SA" dirty="0"/>
              <a:t>الأصـل أن تطبـق المؤسسـات الماليـة الإسـلامية المعايير الصـادرة عـن هيئـة المحاسبة والمراجعـة للمؤسسـات الماليـة الإسـلامية في حال وجودها</a:t>
            </a:r>
            <a:r>
              <a:rPr lang="fr-FR" dirty="0"/>
              <a:t>.</a:t>
            </a:r>
          </a:p>
          <a:p>
            <a:pPr marL="0" indent="0" algn="just" rtl="1">
              <a:buNone/>
            </a:pPr>
            <a:r>
              <a:rPr lang="ar-SA" dirty="0"/>
              <a:t> </a:t>
            </a:r>
            <a:r>
              <a:rPr lang="fr-FR" dirty="0">
                <a:sym typeface="Symbol" panose="05050102010706020507" pitchFamily="18" charset="2"/>
              </a:rPr>
              <a:t></a:t>
            </a:r>
            <a:r>
              <a:rPr lang="ar-SA" dirty="0"/>
              <a:t>في حالة عدم وجود معيار صادر عن الهيئة بشأن الموضوع المطلـوب معا</a:t>
            </a:r>
            <a:r>
              <a:rPr lang="ar-DZ" dirty="0"/>
              <a:t>لجته</a:t>
            </a:r>
            <a:r>
              <a:rPr lang="ar-SA" dirty="0"/>
              <a:t> لا مانع من ا</a:t>
            </a:r>
            <a:r>
              <a:rPr lang="ar-DZ" dirty="0"/>
              <a:t>للجوء</a:t>
            </a:r>
            <a:r>
              <a:rPr lang="ar-SA" dirty="0"/>
              <a:t> إلى المعايير غير الصادرة عن الهيئة إذا كانت لا تتعارض مع أحكام ومبادئ الشريعة الإسلامية</a:t>
            </a:r>
            <a:r>
              <a:rPr lang="fr-FR" dirty="0"/>
              <a:t>.</a:t>
            </a:r>
          </a:p>
          <a:p>
            <a:pPr marL="0" indent="0" algn="just" rtl="1">
              <a:buNone/>
            </a:pPr>
            <a:r>
              <a:rPr lang="fr-FR" dirty="0">
                <a:sym typeface="Symbol" panose="05050102010706020507" pitchFamily="18" charset="2"/>
              </a:rPr>
              <a:t></a:t>
            </a:r>
            <a:r>
              <a:rPr lang="fr-FR" dirty="0"/>
              <a:t> </a:t>
            </a:r>
            <a:r>
              <a:rPr lang="ar-SA" dirty="0"/>
              <a:t>في حالـة التعـارض بين المعايير المشـار إليها في الفقـرة السـابقة مـع أحكـام ومبـادئ الشـريعة الإسـلامية واضـطرت المؤسسـة إلى تطبيق تلك المعايير فيجب عليها الإفصاح عن ذلك مع التقيد بالضوابط الشرعية</a:t>
            </a:r>
            <a:r>
              <a:rPr lang="fr-FR" dirty="0"/>
              <a:t>.</a:t>
            </a:r>
          </a:p>
          <a:p>
            <a:pPr marL="0" indent="0" algn="just" rtl="1">
              <a:buNone/>
            </a:pPr>
            <a:r>
              <a:rPr lang="fr-FR" dirty="0">
                <a:sym typeface="Symbol" panose="05050102010706020507" pitchFamily="18" charset="2"/>
              </a:rPr>
              <a:t></a:t>
            </a:r>
            <a:r>
              <a:rPr lang="ar-SA" dirty="0"/>
              <a:t> في حـال صـدور معيـار عـن الهيئـة  يغطـي الحالتين المشار إليهما في الفقرة الأولى والثانية يجب الالتزام بالمعيار الجديد الصادر عن الهيئة.</a:t>
            </a:r>
            <a:endParaRPr lang="fr-FR" dirty="0"/>
          </a:p>
          <a:p>
            <a:pPr marL="0" indent="0" algn="just" rtl="1">
              <a:buNone/>
            </a:pPr>
            <a:endParaRPr lang="fr-FR" dirty="0"/>
          </a:p>
        </p:txBody>
      </p:sp>
    </p:spTree>
    <p:extLst>
      <p:ext uri="{BB962C8B-B14F-4D97-AF65-F5344CB8AC3E}">
        <p14:creationId xmlns:p14="http://schemas.microsoft.com/office/powerpoint/2010/main" val="3730275214"/>
      </p:ext>
    </p:extLst>
  </p:cSld>
  <p:clrMapOvr>
    <a:masterClrMapping/>
  </p:clrMapOvr>
  <mc:AlternateContent xmlns:mc="http://schemas.openxmlformats.org/markup-compatibility/2006" xmlns:p14="http://schemas.microsoft.com/office/powerpoint/2010/main">
    <mc:Choice Requires="p14">
      <p:transition spd="slow" p14:dur="2000" advTm="77006"/>
    </mc:Choice>
    <mc:Fallback xmlns="">
      <p:transition spd="slow" advTm="77006"/>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27288" y="275696"/>
            <a:ext cx="8489245" cy="469371"/>
          </a:xfrm>
        </p:spPr>
        <p:txBody>
          <a:bodyPr/>
          <a:lstStyle/>
          <a:p>
            <a:r>
              <a:rPr lang="ar-SA" sz="1800" b="1" dirty="0"/>
              <a:t>عملية إعداد، تطوير، مراجعة المعايير الشرعية</a:t>
            </a:r>
            <a:endParaRPr lang="fr-FR" sz="1800" dirty="0"/>
          </a:p>
        </p:txBody>
      </p:sp>
      <p:sp>
        <p:nvSpPr>
          <p:cNvPr id="3" name="Sous-titre 2"/>
          <p:cNvSpPr>
            <a:spLocks noGrp="1"/>
          </p:cNvSpPr>
          <p:nvPr>
            <p:ph type="subTitle" idx="1"/>
          </p:nvPr>
        </p:nvSpPr>
        <p:spPr>
          <a:xfrm>
            <a:off x="733778" y="835378"/>
            <a:ext cx="8782755" cy="5373512"/>
          </a:xfrm>
        </p:spPr>
        <p:txBody>
          <a:bodyPr>
            <a:normAutofit fontScale="92500" lnSpcReduction="20000"/>
          </a:bodyPr>
          <a:lstStyle/>
          <a:p>
            <a:pPr algn="just" rtl="1"/>
            <a:r>
              <a:rPr lang="ar-SA" dirty="0"/>
              <a:t>قـد تختلـف المنتجـات والخدمات  التي</a:t>
            </a:r>
            <a:r>
              <a:rPr lang="ar-DZ" dirty="0"/>
              <a:t> تقدمها</a:t>
            </a:r>
            <a:r>
              <a:rPr lang="ar-SA" dirty="0"/>
              <a:t> المؤسسات المالية الاسلامية نتيجة توافقها مع الشريعة الإسلامية عن ما تقدمه المؤسسات المالية التقليدية، لذلك أصبح تطوير معايير المحاسبة لإعداد التقارير المالية الإسلامية قضية مهمة، مـن أجـل سـد فجـوة الاختلاف بين تقـارير المؤسسـات الماليـة الإسـلامية والتقليديـة، فقـد أصـبحت الحاجة إلى الصناعة المالية الإسلامية كبديل للصناعة المالية التقليدية أمرا مهما لبقاء المؤسسات المالية الإسلامية استدعى بالضرورة إعداد معايير محاسبية إسلامية تتماشى مع المستجدات الراهنة</a:t>
            </a:r>
            <a:endParaRPr lang="fr-FR" dirty="0"/>
          </a:p>
          <a:p>
            <a:pPr algn="just" rtl="1"/>
            <a:r>
              <a:rPr lang="ar-SA" dirty="0"/>
              <a:t>إنطلاقــا ممــا ســبق فــإن عمليــة إعـــداد، تطــوير ومراجعــة المعايير المعمــول بها لابـــد أن تمــر بجملــة مــن </a:t>
            </a:r>
            <a:r>
              <a:rPr lang="ar-DZ" dirty="0" smtClean="0"/>
              <a:t>الخطوات</a:t>
            </a:r>
            <a:r>
              <a:rPr lang="ar-SA" dirty="0" smtClean="0"/>
              <a:t> </a:t>
            </a:r>
            <a:r>
              <a:rPr lang="ar-SA" dirty="0"/>
              <a:t>التالية</a:t>
            </a:r>
            <a:r>
              <a:rPr lang="fr-FR" dirty="0" smtClean="0"/>
              <a:t>:</a:t>
            </a:r>
            <a:endParaRPr lang="ar-DZ" dirty="0" smtClean="0"/>
          </a:p>
          <a:p>
            <a:pPr rtl="1"/>
            <a:r>
              <a:rPr lang="fr-FR" dirty="0" smtClean="0"/>
              <a:t/>
            </a:r>
            <a:br>
              <a:rPr lang="fr-FR" dirty="0" smtClean="0"/>
            </a:br>
            <a:r>
              <a:rPr lang="fr-FR" b="1" dirty="0" smtClean="0"/>
              <a:t>.1</a:t>
            </a:r>
            <a:r>
              <a:rPr lang="ar-SA" b="1" dirty="0" smtClean="0"/>
              <a:t>الدراسة الأولية</a:t>
            </a:r>
            <a:r>
              <a:rPr lang="fr-FR" b="1" dirty="0" smtClean="0"/>
              <a:t>:</a:t>
            </a:r>
            <a:br>
              <a:rPr lang="fr-FR" b="1" dirty="0" smtClean="0"/>
            </a:br>
            <a:r>
              <a:rPr lang="fr-FR" dirty="0" smtClean="0">
                <a:sym typeface="Symbol" panose="05050102010706020507" pitchFamily="18" charset="2"/>
              </a:rPr>
              <a:t></a:t>
            </a:r>
            <a:r>
              <a:rPr lang="ar-SA" dirty="0" smtClean="0"/>
              <a:t>تتنــاول الدراســة الأوليــة المعايير الجديدة التي  سيتم تطويرها أو المعايير الحالية التي تجري مراجعتها وذلك بناء على إقتراحات من المؤسسات العاملة  في الصناعة المالية الإسلامية أو من</a:t>
            </a:r>
            <a:r>
              <a:rPr lang="ar-DZ" dirty="0" smtClean="0"/>
              <a:t> </a:t>
            </a:r>
            <a:r>
              <a:rPr lang="ar-SA" dirty="0" smtClean="0"/>
              <a:t>الهيئة أو مجالسها؛</a:t>
            </a:r>
            <a:r>
              <a:rPr lang="fr-FR" dirty="0" smtClean="0"/>
              <a:t/>
            </a:r>
            <a:br>
              <a:rPr lang="fr-FR" dirty="0" smtClean="0"/>
            </a:br>
            <a:r>
              <a:rPr lang="fr-FR" dirty="0" smtClean="0"/>
              <a:t> </a:t>
            </a:r>
            <a:r>
              <a:rPr lang="fr-FR" dirty="0" smtClean="0">
                <a:sym typeface="Symbol" panose="05050102010706020507" pitchFamily="18" charset="2"/>
              </a:rPr>
              <a:t></a:t>
            </a:r>
            <a:r>
              <a:rPr lang="ar-SA" dirty="0" smtClean="0"/>
              <a:t>تغطي الدراسة مسائل ذات طابع عام أو شامل، وتتصل بالمعايير المراد تطويرها أو مراجعتها؛</a:t>
            </a:r>
            <a:r>
              <a:rPr lang="fr-FR" dirty="0" smtClean="0"/>
              <a:t/>
            </a:r>
            <a:br>
              <a:rPr lang="fr-FR" dirty="0" smtClean="0"/>
            </a:br>
            <a:r>
              <a:rPr lang="fr-FR" dirty="0" smtClean="0"/>
              <a:t> </a:t>
            </a:r>
            <a:r>
              <a:rPr lang="fr-FR" dirty="0" smtClean="0">
                <a:sym typeface="Symbol" panose="05050102010706020507" pitchFamily="18" charset="2"/>
              </a:rPr>
              <a:t></a:t>
            </a:r>
            <a:r>
              <a:rPr lang="ar-SA" dirty="0" smtClean="0"/>
              <a:t>تعرض للمناقشة على مجلس المعايير (المجلس الشرعي و مجلس معايير المحاسبة واللجان التابعة لها</a:t>
            </a:r>
            <a:r>
              <a:rPr lang="fr-FR" dirty="0" smtClean="0"/>
              <a:t>.</a:t>
            </a:r>
            <a:br>
              <a:rPr lang="fr-FR" dirty="0" smtClean="0"/>
            </a:br>
            <a:r>
              <a:rPr lang="fr-FR" b="1" dirty="0" smtClean="0"/>
              <a:t>.2  </a:t>
            </a:r>
            <a:r>
              <a:rPr lang="ar-SA" b="1" dirty="0" smtClean="0"/>
              <a:t>الورقة الاستشارية</a:t>
            </a:r>
            <a:r>
              <a:rPr lang="fr-FR" b="1" dirty="0" smtClean="0"/>
              <a:t>:</a:t>
            </a:r>
            <a:br>
              <a:rPr lang="fr-FR" b="1" dirty="0" smtClean="0"/>
            </a:br>
            <a:r>
              <a:rPr lang="fr-FR" dirty="0" smtClean="0">
                <a:sym typeface="Symbol" panose="05050102010706020507" pitchFamily="18" charset="2"/>
              </a:rPr>
              <a:t></a:t>
            </a:r>
            <a:r>
              <a:rPr lang="ar-SA" dirty="0" smtClean="0"/>
              <a:t>تُبين الورقة النقاط الأساسية المقترحة للمعيار الجديد أو التغيرات الجوهرية على المعيار الحالي.</a:t>
            </a:r>
            <a:r>
              <a:rPr lang="fr-FR" dirty="0" smtClean="0"/>
              <a:t/>
            </a:r>
            <a:br>
              <a:rPr lang="fr-FR" dirty="0" smtClean="0"/>
            </a:br>
            <a:r>
              <a:rPr lang="fr-FR" dirty="0" smtClean="0"/>
              <a:t> </a:t>
            </a:r>
            <a:r>
              <a:rPr lang="fr-FR" dirty="0" smtClean="0">
                <a:sym typeface="Symbol" panose="05050102010706020507" pitchFamily="18" charset="2"/>
              </a:rPr>
              <a:t></a:t>
            </a:r>
            <a:r>
              <a:rPr lang="ar-SA" dirty="0" smtClean="0"/>
              <a:t>تعرض على مجالس الهيئة ولجانها للمناقشة</a:t>
            </a:r>
            <a:r>
              <a:rPr lang="syr-SY" dirty="0" smtClean="0"/>
              <a:t>، </a:t>
            </a:r>
            <a:r>
              <a:rPr lang="ar-SA" dirty="0" smtClean="0"/>
              <a:t>بعد ذلك تعرض على الجهات العامة  الصناعة المالية الإسلامية لإبداء الرأي والتعليق، وتتم مناقشْتها في جلسة استماع علنية؛</a:t>
            </a:r>
            <a:r>
              <a:rPr lang="fr-FR" dirty="0" smtClean="0"/>
              <a:t/>
            </a:r>
            <a:br>
              <a:rPr lang="fr-FR" dirty="0" smtClean="0"/>
            </a:br>
            <a:r>
              <a:rPr lang="fr-FR" dirty="0" smtClean="0">
                <a:sym typeface="Symbol" panose="05050102010706020507" pitchFamily="18" charset="2"/>
              </a:rPr>
              <a:t></a:t>
            </a:r>
            <a:r>
              <a:rPr lang="ar-SA" dirty="0" smtClean="0"/>
              <a:t>تؤخذ آراء وتعليقات ا</a:t>
            </a:r>
            <a:r>
              <a:rPr lang="ar-DZ" dirty="0" smtClean="0"/>
              <a:t>لجها</a:t>
            </a:r>
            <a:r>
              <a:rPr lang="ar-SA" dirty="0" smtClean="0"/>
              <a:t>ت العاملة في الصناعة المالية الإسلامية بالاعتبار عند تطوير مسودة المعيار</a:t>
            </a:r>
            <a:r>
              <a:rPr lang="ar-DZ" dirty="0" smtClean="0"/>
              <a:t> </a:t>
            </a:r>
            <a:endParaRPr lang="fr-FR" dirty="0"/>
          </a:p>
        </p:txBody>
      </p:sp>
    </p:spTree>
    <p:extLst>
      <p:ext uri="{BB962C8B-B14F-4D97-AF65-F5344CB8AC3E}">
        <p14:creationId xmlns:p14="http://schemas.microsoft.com/office/powerpoint/2010/main" val="601379153"/>
      </p:ext>
    </p:extLst>
  </p:cSld>
  <p:clrMapOvr>
    <a:masterClrMapping/>
  </p:clrMapOvr>
  <mc:AlternateContent xmlns:mc="http://schemas.openxmlformats.org/markup-compatibility/2006" xmlns:p14="http://schemas.microsoft.com/office/powerpoint/2010/main">
    <mc:Choice Requires="p14">
      <p:transition spd="slow" p14:dur="2000" advTm="102146"/>
    </mc:Choice>
    <mc:Fallback xmlns="">
      <p:transition spd="slow" advTm="102146"/>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4445" y="214490"/>
            <a:ext cx="8596668" cy="5781718"/>
          </a:xfrm>
        </p:spPr>
        <p:txBody>
          <a:bodyPr>
            <a:normAutofit fontScale="92500" lnSpcReduction="10000"/>
          </a:bodyPr>
          <a:lstStyle/>
          <a:p>
            <a:pPr marL="0" indent="0" algn="r" rtl="1">
              <a:buNone/>
            </a:pPr>
            <a:r>
              <a:rPr lang="ar-SA" dirty="0"/>
              <a:t> </a:t>
            </a:r>
            <a:endParaRPr lang="fr-FR" dirty="0"/>
          </a:p>
          <a:p>
            <a:pPr marL="0" indent="0" algn="r" rtl="1">
              <a:buNone/>
            </a:pPr>
            <a:r>
              <a:rPr lang="fr-FR" dirty="0"/>
              <a:t>.</a:t>
            </a:r>
            <a:r>
              <a:rPr lang="fr-FR" b="1" dirty="0"/>
              <a:t> 3 </a:t>
            </a:r>
            <a:r>
              <a:rPr lang="ar-SA" b="1" dirty="0"/>
              <a:t>مسودة المعيار</a:t>
            </a:r>
            <a:r>
              <a:rPr lang="fr-FR" b="1" dirty="0"/>
              <a:t>:</a:t>
            </a:r>
            <a:br>
              <a:rPr lang="fr-FR" b="1" dirty="0"/>
            </a:br>
            <a:r>
              <a:rPr lang="fr-FR" dirty="0">
                <a:sym typeface="Symbol" panose="05050102010706020507" pitchFamily="18" charset="2"/>
              </a:rPr>
              <a:t></a:t>
            </a:r>
            <a:r>
              <a:rPr lang="ar-SA" dirty="0"/>
              <a:t>تتم صياغة مسودة المعيار كما المعيار النهائي  (بالتنسيق والترتيب نفسه)؛</a:t>
            </a:r>
            <a:r>
              <a:rPr lang="fr-FR" dirty="0"/>
              <a:t/>
            </a:r>
            <a:br>
              <a:rPr lang="fr-FR" dirty="0"/>
            </a:br>
            <a:r>
              <a:rPr lang="fr-FR" dirty="0">
                <a:sym typeface="Symbol" panose="05050102010706020507" pitchFamily="18" charset="2"/>
              </a:rPr>
              <a:t></a:t>
            </a:r>
            <a:r>
              <a:rPr lang="ar-SA" dirty="0"/>
              <a:t>يتم عرضها للمناقشة على مجالس المعايير ولجانها؛</a:t>
            </a:r>
            <a:r>
              <a:rPr lang="fr-FR" dirty="0"/>
              <a:t/>
            </a:r>
            <a:br>
              <a:rPr lang="fr-FR" dirty="0"/>
            </a:br>
            <a:r>
              <a:rPr lang="fr-FR" dirty="0"/>
              <a:t> </a:t>
            </a:r>
            <a:r>
              <a:rPr lang="fr-FR" dirty="0">
                <a:sym typeface="Symbol" panose="05050102010706020507" pitchFamily="18" charset="2"/>
              </a:rPr>
              <a:t></a:t>
            </a:r>
            <a:r>
              <a:rPr lang="ar-SA" dirty="0"/>
              <a:t>بعد ذلك، يتم عرضها على الجهات العاملة  في الصناعة لإبداء الرأي والتعليق وتناقش في  جلسات إستماع علنية</a:t>
            </a:r>
            <a:r>
              <a:rPr lang="syr-SY" dirty="0"/>
              <a:t>؛</a:t>
            </a:r>
            <a:r>
              <a:rPr lang="fr-FR" dirty="0"/>
              <a:t/>
            </a:r>
            <a:br>
              <a:rPr lang="fr-FR" dirty="0"/>
            </a:br>
            <a:r>
              <a:rPr lang="fr-FR" dirty="0">
                <a:sym typeface="Symbol" panose="05050102010706020507" pitchFamily="18" charset="2"/>
              </a:rPr>
              <a:t></a:t>
            </a:r>
            <a:r>
              <a:rPr lang="ar-SA" dirty="0"/>
              <a:t>تؤخذ آراء وتعليقات ا</a:t>
            </a:r>
            <a:r>
              <a:rPr lang="ar-DZ" dirty="0"/>
              <a:t>لجها</a:t>
            </a:r>
            <a:r>
              <a:rPr lang="ar-SA" dirty="0"/>
              <a:t>ت العاملة في الصناعة المالية الإسلامية بالاعتبار عند تطوير المعيار النهائي</a:t>
            </a:r>
            <a:r>
              <a:rPr lang="fr-FR" dirty="0"/>
              <a:t>.</a:t>
            </a:r>
          </a:p>
          <a:p>
            <a:pPr marL="0" indent="0" algn="r" rtl="1">
              <a:buNone/>
            </a:pPr>
            <a:r>
              <a:rPr lang="ar-SA" dirty="0"/>
              <a:t>4.</a:t>
            </a:r>
            <a:r>
              <a:rPr lang="ar-SA" b="1" dirty="0"/>
              <a:t>المعيار النهائي</a:t>
            </a:r>
            <a:r>
              <a:rPr lang="fr-FR" b="1" dirty="0"/>
              <a:t>:</a:t>
            </a:r>
            <a:br>
              <a:rPr lang="fr-FR" b="1" dirty="0"/>
            </a:br>
            <a:r>
              <a:rPr lang="fr-FR" dirty="0">
                <a:sym typeface="Symbol" panose="05050102010706020507" pitchFamily="18" charset="2"/>
              </a:rPr>
              <a:t></a:t>
            </a:r>
            <a:r>
              <a:rPr lang="ar-SA" dirty="0"/>
              <a:t>يحضر المعيار للإصدار بصورة نهائية؛</a:t>
            </a:r>
            <a:r>
              <a:rPr lang="fr-FR" dirty="0"/>
              <a:t/>
            </a:r>
            <a:br>
              <a:rPr lang="fr-FR" dirty="0"/>
            </a:br>
            <a:r>
              <a:rPr lang="fr-FR" dirty="0"/>
              <a:t> </a:t>
            </a:r>
            <a:r>
              <a:rPr lang="fr-FR" dirty="0">
                <a:sym typeface="Symbol" panose="05050102010706020507" pitchFamily="18" charset="2"/>
              </a:rPr>
              <a:t></a:t>
            </a:r>
            <a:r>
              <a:rPr lang="ar-SA" dirty="0"/>
              <a:t>يعرض على مجالس المعايير ولجانها للمناقشة والإعتماد</a:t>
            </a:r>
            <a:r>
              <a:rPr lang="syr-SY" dirty="0"/>
              <a:t>؛</a:t>
            </a:r>
            <a:r>
              <a:rPr lang="fr-FR" dirty="0"/>
              <a:t/>
            </a:r>
            <a:br>
              <a:rPr lang="fr-FR" dirty="0"/>
            </a:br>
            <a:r>
              <a:rPr lang="fr-FR" dirty="0">
                <a:sym typeface="Symbol" panose="05050102010706020507" pitchFamily="18" charset="2"/>
              </a:rPr>
              <a:t></a:t>
            </a:r>
            <a:r>
              <a:rPr lang="ar-SA" dirty="0"/>
              <a:t>يصـدر المعيـار بعـد إعتمـاده مـن قبـل مجـالس المعايير، ويعتبر واجـب التطبيـق (ملزمـا) ويؤخـذ بالإعتبـار تـاريخ سـريان المعيـار إن وُجِد)؛</a:t>
            </a:r>
            <a:r>
              <a:rPr lang="fr-FR" dirty="0"/>
              <a:t/>
            </a:r>
            <a:br>
              <a:rPr lang="fr-FR" dirty="0"/>
            </a:br>
            <a:r>
              <a:rPr lang="fr-FR" b="1" dirty="0"/>
              <a:t>.5  </a:t>
            </a:r>
            <a:r>
              <a:rPr lang="ar-SA" b="1" dirty="0"/>
              <a:t>إصدار المعيار</a:t>
            </a:r>
            <a:r>
              <a:rPr lang="fr-FR" b="1" dirty="0"/>
              <a:t>:</a:t>
            </a:r>
            <a:br>
              <a:rPr lang="fr-FR" b="1" dirty="0"/>
            </a:br>
            <a:r>
              <a:rPr lang="fr-FR" dirty="0"/>
              <a:t> </a:t>
            </a:r>
            <a:r>
              <a:rPr lang="fr-FR" dirty="0">
                <a:sym typeface="Symbol" panose="05050102010706020507" pitchFamily="18" charset="2"/>
              </a:rPr>
              <a:t></a:t>
            </a:r>
            <a:r>
              <a:rPr lang="ar-SA" dirty="0"/>
              <a:t>يعلن عن إعتماد المعيار ا</a:t>
            </a:r>
            <a:r>
              <a:rPr lang="ar-DZ" dirty="0"/>
              <a:t>لجديد </a:t>
            </a:r>
            <a:r>
              <a:rPr lang="ar-SA" dirty="0"/>
              <a:t>أو المعدل وإصداره  في وسائل الإعلام والمنشورات المعنية بالصناعة المالية الإسلامية</a:t>
            </a:r>
            <a:r>
              <a:rPr lang="syr-SY" dirty="0"/>
              <a:t>؛</a:t>
            </a:r>
            <a:r>
              <a:rPr lang="fr-FR" dirty="0"/>
              <a:t/>
            </a:r>
            <a:br>
              <a:rPr lang="fr-FR" dirty="0"/>
            </a:br>
            <a:r>
              <a:rPr lang="fr-FR" dirty="0">
                <a:sym typeface="Symbol" panose="05050102010706020507" pitchFamily="18" charset="2"/>
              </a:rPr>
              <a:t></a:t>
            </a:r>
            <a:r>
              <a:rPr lang="ar-SA" dirty="0"/>
              <a:t>يضاف المعيار الجديد أو المعدل أيضا إلى مطبوعات المعايير الصادرة عن الهيئة</a:t>
            </a:r>
            <a:r>
              <a:rPr lang="fr-FR" dirty="0"/>
              <a:t>.</a:t>
            </a:r>
            <a:br>
              <a:rPr lang="fr-FR" dirty="0"/>
            </a:br>
            <a:r>
              <a:rPr lang="fr-FR" b="1" dirty="0"/>
              <a:t>.6 </a:t>
            </a:r>
            <a:r>
              <a:rPr lang="ar-SA" b="1" dirty="0"/>
              <a:t>مراجعة المعيار</a:t>
            </a:r>
            <a:r>
              <a:rPr lang="fr-FR" b="1" dirty="0"/>
              <a:t>:</a:t>
            </a:r>
            <a:br>
              <a:rPr lang="fr-FR" b="1" dirty="0"/>
            </a:br>
            <a:r>
              <a:rPr lang="fr-FR" dirty="0">
                <a:sym typeface="Symbol" panose="05050102010706020507" pitchFamily="18" charset="2"/>
              </a:rPr>
              <a:t></a:t>
            </a:r>
            <a:r>
              <a:rPr lang="ar-SA" dirty="0"/>
              <a:t>تكون كافة المعايير المصدرة عرضة للمراجعة والتعديل؛</a:t>
            </a:r>
            <a:r>
              <a:rPr lang="fr-FR" dirty="0"/>
              <a:t/>
            </a:r>
            <a:br>
              <a:rPr lang="fr-FR" dirty="0"/>
            </a:br>
            <a:r>
              <a:rPr lang="fr-FR" dirty="0">
                <a:sym typeface="Symbol" panose="05050102010706020507" pitchFamily="18" charset="2"/>
              </a:rPr>
              <a:t></a:t>
            </a:r>
            <a:r>
              <a:rPr lang="ar-SA" dirty="0"/>
              <a:t>أضيفت مراجعة بعض المعايير ا</a:t>
            </a:r>
            <a:r>
              <a:rPr lang="ar-DZ" dirty="0"/>
              <a:t>لحا</a:t>
            </a:r>
            <a:r>
              <a:rPr lang="ar-SA" dirty="0"/>
              <a:t>لية إلى برامج تطوير ومراجعة المعايير الحالية </a:t>
            </a:r>
            <a:r>
              <a:rPr lang="syr-SY" dirty="0"/>
              <a:t>؛</a:t>
            </a:r>
            <a:endParaRPr lang="fr-FR" dirty="0"/>
          </a:p>
          <a:p>
            <a:pPr marL="0" indent="0" algn="r" rtl="1">
              <a:buNone/>
            </a:pPr>
            <a:r>
              <a:rPr lang="fr-FR" dirty="0">
                <a:sym typeface="Symbol" panose="05050102010706020507" pitchFamily="18" charset="2"/>
              </a:rPr>
              <a:t></a:t>
            </a:r>
            <a:r>
              <a:rPr lang="ar-SA" dirty="0"/>
              <a:t>قد تجري مراجعة بعض المعايير </a:t>
            </a:r>
            <a:r>
              <a:rPr lang="ar-DZ" dirty="0"/>
              <a:t>الحالية </a:t>
            </a:r>
            <a:r>
              <a:rPr lang="ar-SA" dirty="0"/>
              <a:t>بناء على اقتراح من ا</a:t>
            </a:r>
            <a:r>
              <a:rPr lang="ar-DZ" dirty="0"/>
              <a:t>لجهات</a:t>
            </a:r>
            <a:r>
              <a:rPr lang="ar-SA" dirty="0"/>
              <a:t> العاملة  في الصناعة</a:t>
            </a:r>
            <a:r>
              <a:rPr lang="syr-SY" dirty="0"/>
              <a:t>؛</a:t>
            </a:r>
            <a:r>
              <a:rPr lang="fr-FR" dirty="0"/>
              <a:t/>
            </a:r>
            <a:br>
              <a:rPr lang="fr-FR" dirty="0"/>
            </a:br>
            <a:r>
              <a:rPr lang="fr-FR" dirty="0">
                <a:sym typeface="Symbol" panose="05050102010706020507" pitchFamily="18" charset="2"/>
              </a:rPr>
              <a:t></a:t>
            </a:r>
            <a:r>
              <a:rPr lang="ar-SA" dirty="0"/>
              <a:t>تتبع عملية مراجعة المعايير الحالية الإجراءات المتبعة في عملية تطوير المعايير.</a:t>
            </a:r>
            <a:endParaRPr lang="fr-FR" dirty="0"/>
          </a:p>
          <a:p>
            <a:pPr marL="0" indent="0" algn="r" rtl="1">
              <a:buNone/>
            </a:pPr>
            <a:endParaRPr lang="fr-FR" dirty="0"/>
          </a:p>
        </p:txBody>
      </p:sp>
    </p:spTree>
    <p:extLst>
      <p:ext uri="{BB962C8B-B14F-4D97-AF65-F5344CB8AC3E}">
        <p14:creationId xmlns:p14="http://schemas.microsoft.com/office/powerpoint/2010/main" val="1533699654"/>
      </p:ext>
    </p:extLst>
  </p:cSld>
  <p:clrMapOvr>
    <a:masterClrMapping/>
  </p:clrMapOvr>
  <mc:AlternateContent xmlns:mc="http://schemas.openxmlformats.org/markup-compatibility/2006" xmlns:p14="http://schemas.microsoft.com/office/powerpoint/2010/main">
    <mc:Choice Requires="p14">
      <p:transition spd="slow" p14:dur="2000" advTm="105116"/>
    </mc:Choice>
    <mc:Fallback xmlns="">
      <p:transition spd="slow" advTm="105116"/>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5467" y="135467"/>
            <a:ext cx="9138535" cy="474133"/>
          </a:xfrm>
        </p:spPr>
        <p:txBody>
          <a:bodyPr>
            <a:normAutofit/>
          </a:bodyPr>
          <a:lstStyle/>
          <a:p>
            <a:pPr algn="r"/>
            <a:r>
              <a:rPr lang="ar-DZ" sz="2000" b="1" dirty="0" smtClean="0"/>
              <a:t>المعايير الشرعية الصادرة عن </a:t>
            </a:r>
            <a:r>
              <a:rPr lang="ar-DZ" sz="2000" b="1" dirty="0" err="1" smtClean="0"/>
              <a:t>الأيوفي</a:t>
            </a:r>
            <a:r>
              <a:rPr lang="ar-DZ" sz="2000" b="1" dirty="0" smtClean="0"/>
              <a:t>:</a:t>
            </a:r>
            <a:endParaRPr lang="fr-FR" sz="2000" b="1"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065671725"/>
              </p:ext>
            </p:extLst>
          </p:nvPr>
        </p:nvGraphicFramePr>
        <p:xfrm>
          <a:off x="134938" y="733775"/>
          <a:ext cx="9392886" cy="5425440"/>
        </p:xfrm>
        <a:graphic>
          <a:graphicData uri="http://schemas.openxmlformats.org/drawingml/2006/table">
            <a:tbl>
              <a:tblPr firstRow="1" bandRow="1">
                <a:tableStyleId>{5C22544A-7EE6-4342-B048-85BDC9FD1C3A}</a:tableStyleId>
              </a:tblPr>
              <a:tblGrid>
                <a:gridCol w="2382484"/>
                <a:gridCol w="748478"/>
                <a:gridCol w="2209211"/>
                <a:gridCol w="921751"/>
                <a:gridCol w="2069805"/>
                <a:gridCol w="1061157"/>
              </a:tblGrid>
              <a:tr h="440269">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ar-DZ" sz="1400" b="1" dirty="0" smtClean="0"/>
                        <a:t>اسم المعيار</a:t>
                      </a:r>
                      <a:endParaRPr lang="fr-FR" sz="1400" b="1" dirty="0" smtClean="0"/>
                    </a:p>
                  </a:txBody>
                  <a:tcPr/>
                </a:tc>
                <a:tc>
                  <a:txBody>
                    <a:bodyPr/>
                    <a:lstStyle/>
                    <a:p>
                      <a:pPr algn="r"/>
                      <a:r>
                        <a:rPr lang="ar-DZ" sz="1000" b="1" dirty="0" smtClean="0"/>
                        <a:t>المعيار</a:t>
                      </a:r>
                    </a:p>
                    <a:p>
                      <a:pPr algn="r"/>
                      <a:r>
                        <a:rPr lang="ar-DZ" sz="1000" b="1" dirty="0" smtClean="0"/>
                        <a:t> الشرعي</a:t>
                      </a:r>
                      <a:r>
                        <a:rPr lang="ar-DZ" sz="1000" b="1" baseline="0" dirty="0" smtClean="0"/>
                        <a:t> رقم</a:t>
                      </a:r>
                      <a:endParaRPr lang="fr-FR" sz="1000" b="1" dirty="0" smtClean="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ar-DZ" sz="1400" b="1" dirty="0" smtClean="0"/>
                        <a:t>اسم المعيار</a:t>
                      </a:r>
                      <a:endParaRPr lang="fr-FR" sz="1400" b="1" dirty="0" smtClean="0"/>
                    </a:p>
                  </a:txBody>
                  <a:tcPr/>
                </a:tc>
                <a:tc>
                  <a:txBody>
                    <a:bodyPr/>
                    <a:lstStyle/>
                    <a:p>
                      <a:pPr algn="r"/>
                      <a:r>
                        <a:rPr lang="ar-DZ" sz="1000" b="1" dirty="0" smtClean="0"/>
                        <a:t>المعيار</a:t>
                      </a:r>
                    </a:p>
                    <a:p>
                      <a:pPr algn="r"/>
                      <a:r>
                        <a:rPr lang="ar-DZ" sz="1000" b="1" dirty="0" smtClean="0"/>
                        <a:t> الشرعي</a:t>
                      </a:r>
                      <a:r>
                        <a:rPr lang="ar-DZ" sz="1000" b="1" baseline="0" dirty="0" smtClean="0"/>
                        <a:t> رقم</a:t>
                      </a:r>
                      <a:endParaRPr lang="fr-FR" sz="1000" b="1" dirty="0" smtClean="0"/>
                    </a:p>
                  </a:txBody>
                  <a:tcPr/>
                </a:tc>
                <a:tc>
                  <a:txBody>
                    <a:bodyPr/>
                    <a:lstStyle/>
                    <a:p>
                      <a:pPr algn="r"/>
                      <a:r>
                        <a:rPr lang="ar-DZ" sz="1400" b="1" dirty="0" smtClean="0"/>
                        <a:t>اسم المعيار</a:t>
                      </a:r>
                      <a:endParaRPr lang="fr-FR" sz="1400" b="1" dirty="0"/>
                    </a:p>
                  </a:txBody>
                  <a:tcPr/>
                </a:tc>
                <a:tc>
                  <a:txBody>
                    <a:bodyPr/>
                    <a:lstStyle/>
                    <a:p>
                      <a:pPr algn="r"/>
                      <a:r>
                        <a:rPr lang="ar-DZ" sz="1000" b="1" dirty="0" smtClean="0"/>
                        <a:t>المعيار</a:t>
                      </a:r>
                    </a:p>
                    <a:p>
                      <a:pPr algn="r"/>
                      <a:r>
                        <a:rPr lang="ar-DZ" sz="1000" b="1" dirty="0" smtClean="0"/>
                        <a:t> الشرعي</a:t>
                      </a:r>
                      <a:r>
                        <a:rPr lang="ar-DZ" sz="1000" b="1" baseline="0" dirty="0" smtClean="0"/>
                        <a:t> رقم</a:t>
                      </a:r>
                      <a:endParaRPr lang="fr-FR" sz="1000" b="1" dirty="0"/>
                    </a:p>
                  </a:txBody>
                  <a:tcPr/>
                </a:tc>
              </a:tr>
              <a:tr h="474982">
                <a:tc>
                  <a:txBody>
                    <a:bodyPr/>
                    <a:lstStyle/>
                    <a:p>
                      <a:pPr algn="r"/>
                      <a:r>
                        <a:rPr lang="ar-DZ" sz="1400" dirty="0" smtClean="0">
                          <a:cs typeface="+mn-cs"/>
                        </a:rPr>
                        <a:t>الأوراق المالية (الأسهم والسندات)</a:t>
                      </a:r>
                      <a:endParaRPr lang="fr-FR" sz="1400" dirty="0">
                        <a:cs typeface="+mn-cs"/>
                      </a:endParaRPr>
                    </a:p>
                  </a:txBody>
                  <a:tcPr/>
                </a:tc>
                <a:tc>
                  <a:txBody>
                    <a:bodyPr/>
                    <a:lstStyle/>
                    <a:p>
                      <a:pPr algn="ctr"/>
                      <a:r>
                        <a:rPr lang="ar-DZ" dirty="0" smtClean="0"/>
                        <a:t>21</a:t>
                      </a:r>
                      <a:endParaRPr lang="fr-FR"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ar-DZ" sz="1400" dirty="0" smtClean="0"/>
                        <a:t>الاستصناع</a:t>
                      </a:r>
                      <a:r>
                        <a:rPr lang="ar-DZ" sz="1400" baseline="0" dirty="0" smtClean="0"/>
                        <a:t> والاستصناع الموازي </a:t>
                      </a:r>
                      <a:r>
                        <a:rPr lang="ar-DZ" sz="1400" dirty="0" smtClean="0"/>
                        <a:t>(معيار معدل)</a:t>
                      </a:r>
                      <a:endParaRPr lang="fr-FR" sz="1400" dirty="0" smtClean="0"/>
                    </a:p>
                  </a:txBody>
                  <a:tcPr/>
                </a:tc>
                <a:tc>
                  <a:txBody>
                    <a:bodyPr/>
                    <a:lstStyle/>
                    <a:p>
                      <a:pPr algn="ctr"/>
                      <a:r>
                        <a:rPr lang="ar-DZ" dirty="0" smtClean="0"/>
                        <a:t>11</a:t>
                      </a:r>
                      <a:endParaRPr lang="fr-FR" dirty="0"/>
                    </a:p>
                  </a:txBody>
                  <a:tcPr/>
                </a:tc>
                <a:tc>
                  <a:txBody>
                    <a:bodyPr/>
                    <a:lstStyle/>
                    <a:p>
                      <a:pPr algn="r"/>
                      <a:r>
                        <a:rPr lang="ar-DZ" sz="1400" dirty="0" smtClean="0"/>
                        <a:t>المتاجرة في العملات</a:t>
                      </a:r>
                      <a:endParaRPr lang="fr-FR" sz="1400" dirty="0"/>
                    </a:p>
                  </a:txBody>
                  <a:tcPr/>
                </a:tc>
                <a:tc>
                  <a:txBody>
                    <a:bodyPr/>
                    <a:lstStyle/>
                    <a:p>
                      <a:pPr algn="ctr"/>
                      <a:r>
                        <a:rPr lang="ar-DZ" dirty="0" smtClean="0"/>
                        <a:t>01</a:t>
                      </a:r>
                      <a:endParaRPr lang="fr-FR" dirty="0"/>
                    </a:p>
                  </a:txBody>
                  <a:tcPr/>
                </a:tc>
              </a:tr>
              <a:tr h="474982">
                <a:tc>
                  <a:txBody>
                    <a:bodyPr/>
                    <a:lstStyle/>
                    <a:p>
                      <a:pPr algn="r"/>
                      <a:r>
                        <a:rPr lang="ar-DZ" sz="1400" dirty="0" smtClean="0">
                          <a:cs typeface="+mn-cs"/>
                        </a:rPr>
                        <a:t>عقود الامتياز</a:t>
                      </a:r>
                      <a:endParaRPr lang="fr-FR" sz="1400" dirty="0">
                        <a:cs typeface="+mn-cs"/>
                      </a:endParaRPr>
                    </a:p>
                  </a:txBody>
                  <a:tcPr/>
                </a:tc>
                <a:tc>
                  <a:txBody>
                    <a:bodyPr/>
                    <a:lstStyle/>
                    <a:p>
                      <a:pPr algn="ctr"/>
                      <a:r>
                        <a:rPr lang="ar-DZ" dirty="0" smtClean="0"/>
                        <a:t>22</a:t>
                      </a:r>
                      <a:endParaRPr lang="fr-FR" dirty="0"/>
                    </a:p>
                  </a:txBody>
                  <a:tcPr/>
                </a:tc>
                <a:tc>
                  <a:txBody>
                    <a:bodyPr/>
                    <a:lstStyle/>
                    <a:p>
                      <a:pPr algn="r"/>
                      <a:r>
                        <a:rPr lang="ar-DZ" sz="1400" dirty="0" smtClean="0"/>
                        <a:t>الشَّرِكة والمشاركة والشركات</a:t>
                      </a:r>
                      <a:endParaRPr lang="fr-FR" sz="1400" dirty="0"/>
                    </a:p>
                  </a:txBody>
                  <a:tcPr/>
                </a:tc>
                <a:tc>
                  <a:txBody>
                    <a:bodyPr/>
                    <a:lstStyle/>
                    <a:p>
                      <a:pPr algn="ctr"/>
                      <a:r>
                        <a:rPr lang="ar-DZ" dirty="0" smtClean="0"/>
                        <a:t>12</a:t>
                      </a:r>
                      <a:endParaRPr lang="fr-FR" dirty="0"/>
                    </a:p>
                  </a:txBody>
                  <a:tcPr/>
                </a:tc>
                <a:tc>
                  <a:txBody>
                    <a:bodyPr/>
                    <a:lstStyle/>
                    <a:p>
                      <a:pPr algn="r"/>
                      <a:r>
                        <a:rPr lang="ar-DZ" sz="1400" dirty="0" smtClean="0"/>
                        <a:t>بطاقة الحسم وبطاقة الإئتمان</a:t>
                      </a:r>
                      <a:endParaRPr lang="fr-FR" sz="1400" dirty="0"/>
                    </a:p>
                  </a:txBody>
                  <a:tcPr/>
                </a:tc>
                <a:tc>
                  <a:txBody>
                    <a:bodyPr/>
                    <a:lstStyle/>
                    <a:p>
                      <a:pPr algn="ctr"/>
                      <a:r>
                        <a:rPr lang="ar-DZ" dirty="0" smtClean="0"/>
                        <a:t>02</a:t>
                      </a:r>
                      <a:endParaRPr lang="fr-FR" dirty="0"/>
                    </a:p>
                  </a:txBody>
                  <a:tcPr/>
                </a:tc>
              </a:tr>
              <a:tr h="474982">
                <a:tc>
                  <a:txBody>
                    <a:bodyPr/>
                    <a:lstStyle/>
                    <a:p>
                      <a:pPr algn="r"/>
                      <a:r>
                        <a:rPr lang="ar-DZ" sz="1400" dirty="0" smtClean="0">
                          <a:cs typeface="+mn-cs"/>
                        </a:rPr>
                        <a:t>الوكالة والتصرف الفضولي </a:t>
                      </a:r>
                      <a:endParaRPr lang="fr-FR" sz="1400" dirty="0">
                        <a:cs typeface="+mn-cs"/>
                      </a:endParaRPr>
                    </a:p>
                  </a:txBody>
                  <a:tcPr/>
                </a:tc>
                <a:tc>
                  <a:txBody>
                    <a:bodyPr/>
                    <a:lstStyle/>
                    <a:p>
                      <a:pPr algn="ctr"/>
                      <a:r>
                        <a:rPr lang="ar-DZ" dirty="0" smtClean="0"/>
                        <a:t>23</a:t>
                      </a:r>
                      <a:endParaRPr lang="fr-FR"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ar-DZ" sz="1400" dirty="0" smtClean="0"/>
                        <a:t>المضاربة (معيار معدل)</a:t>
                      </a:r>
                      <a:endParaRPr lang="fr-FR" sz="1400" dirty="0" smtClean="0"/>
                    </a:p>
                  </a:txBody>
                  <a:tcPr/>
                </a:tc>
                <a:tc>
                  <a:txBody>
                    <a:bodyPr/>
                    <a:lstStyle/>
                    <a:p>
                      <a:pPr algn="ctr"/>
                      <a:r>
                        <a:rPr lang="ar-DZ" dirty="0" smtClean="0"/>
                        <a:t>13</a:t>
                      </a:r>
                      <a:endParaRPr lang="fr-FR" dirty="0"/>
                    </a:p>
                  </a:txBody>
                  <a:tcPr/>
                </a:tc>
                <a:tc>
                  <a:txBody>
                    <a:bodyPr/>
                    <a:lstStyle/>
                    <a:p>
                      <a:pPr algn="r"/>
                      <a:r>
                        <a:rPr lang="ar-DZ" sz="1400" dirty="0" smtClean="0"/>
                        <a:t>المدين المماطل (معيار معدل)</a:t>
                      </a:r>
                      <a:endParaRPr lang="fr-FR" sz="1400" dirty="0"/>
                    </a:p>
                  </a:txBody>
                  <a:tcPr/>
                </a:tc>
                <a:tc>
                  <a:txBody>
                    <a:bodyPr/>
                    <a:lstStyle/>
                    <a:p>
                      <a:pPr algn="ctr"/>
                      <a:r>
                        <a:rPr lang="ar-DZ" dirty="0" smtClean="0"/>
                        <a:t>03</a:t>
                      </a:r>
                      <a:endParaRPr lang="fr-FR" dirty="0"/>
                    </a:p>
                  </a:txBody>
                  <a:tcPr/>
                </a:tc>
              </a:tr>
              <a:tr h="328787">
                <a:tc>
                  <a:txBody>
                    <a:bodyPr/>
                    <a:lstStyle/>
                    <a:p>
                      <a:pPr algn="r"/>
                      <a:r>
                        <a:rPr lang="ar-DZ" sz="1400" dirty="0" smtClean="0">
                          <a:cs typeface="+mn-cs"/>
                        </a:rPr>
                        <a:t>التمويل المصرفي المجمع</a:t>
                      </a:r>
                      <a:endParaRPr lang="fr-FR" sz="1400" dirty="0">
                        <a:cs typeface="+mn-cs"/>
                      </a:endParaRPr>
                    </a:p>
                  </a:txBody>
                  <a:tcPr/>
                </a:tc>
                <a:tc>
                  <a:txBody>
                    <a:bodyPr/>
                    <a:lstStyle/>
                    <a:p>
                      <a:pPr algn="ctr"/>
                      <a:r>
                        <a:rPr lang="ar-DZ" dirty="0" smtClean="0"/>
                        <a:t>24</a:t>
                      </a:r>
                      <a:endParaRPr lang="fr-FR"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ar-DZ" sz="1400" dirty="0" smtClean="0"/>
                        <a:t>الاعتمادات المستندية(معيار معدل)</a:t>
                      </a:r>
                      <a:endParaRPr lang="fr-FR" sz="1400" dirty="0" smtClean="0"/>
                    </a:p>
                  </a:txBody>
                  <a:tcPr/>
                </a:tc>
                <a:tc>
                  <a:txBody>
                    <a:bodyPr/>
                    <a:lstStyle/>
                    <a:p>
                      <a:pPr algn="ctr"/>
                      <a:r>
                        <a:rPr lang="ar-DZ" dirty="0" smtClean="0"/>
                        <a:t>14</a:t>
                      </a:r>
                      <a:endParaRPr lang="fr-FR" dirty="0"/>
                    </a:p>
                  </a:txBody>
                  <a:tcPr/>
                </a:tc>
                <a:tc>
                  <a:txBody>
                    <a:bodyPr/>
                    <a:lstStyle/>
                    <a:p>
                      <a:pPr algn="r"/>
                      <a:r>
                        <a:rPr lang="ar-DZ" sz="1400" dirty="0" smtClean="0"/>
                        <a:t>المقاصة (معيار معدل)</a:t>
                      </a:r>
                      <a:endParaRPr lang="fr-FR" sz="1400" dirty="0"/>
                    </a:p>
                  </a:txBody>
                  <a:tcPr/>
                </a:tc>
                <a:tc>
                  <a:txBody>
                    <a:bodyPr/>
                    <a:lstStyle/>
                    <a:p>
                      <a:pPr algn="ctr"/>
                      <a:r>
                        <a:rPr lang="ar-DZ" dirty="0" smtClean="0"/>
                        <a:t>04</a:t>
                      </a:r>
                      <a:endParaRPr lang="fr-FR" dirty="0"/>
                    </a:p>
                  </a:txBody>
                  <a:tcPr/>
                </a:tc>
              </a:tr>
              <a:tr h="335561">
                <a:tc>
                  <a:txBody>
                    <a:bodyPr/>
                    <a:lstStyle/>
                    <a:p>
                      <a:pPr algn="r"/>
                      <a:r>
                        <a:rPr lang="ar-DZ" sz="1400" dirty="0" smtClean="0">
                          <a:cs typeface="+mn-cs"/>
                        </a:rPr>
                        <a:t>الجمع بين العقود</a:t>
                      </a:r>
                      <a:endParaRPr lang="fr-FR" sz="1400" dirty="0">
                        <a:cs typeface="+mn-cs"/>
                      </a:endParaRPr>
                    </a:p>
                  </a:txBody>
                  <a:tcPr/>
                </a:tc>
                <a:tc>
                  <a:txBody>
                    <a:bodyPr/>
                    <a:lstStyle/>
                    <a:p>
                      <a:pPr algn="ctr"/>
                      <a:r>
                        <a:rPr lang="ar-DZ" dirty="0" smtClean="0"/>
                        <a:t>25</a:t>
                      </a:r>
                      <a:endParaRPr lang="fr-FR"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ar-DZ" sz="1400" dirty="0" smtClean="0"/>
                        <a:t>الجعالة (معيار معدل)</a:t>
                      </a:r>
                      <a:endParaRPr lang="fr-FR" sz="1400" dirty="0" smtClean="0"/>
                    </a:p>
                  </a:txBody>
                  <a:tcPr/>
                </a:tc>
                <a:tc>
                  <a:txBody>
                    <a:bodyPr/>
                    <a:lstStyle/>
                    <a:p>
                      <a:pPr algn="ctr"/>
                      <a:r>
                        <a:rPr lang="ar-DZ" dirty="0" smtClean="0"/>
                        <a:t>15</a:t>
                      </a:r>
                      <a:endParaRPr lang="fr-FR"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ar-DZ" sz="1400" dirty="0" smtClean="0"/>
                        <a:t>الضمانات (معيار معدل)</a:t>
                      </a:r>
                      <a:endParaRPr lang="fr-FR" sz="1400" dirty="0" smtClean="0"/>
                    </a:p>
                  </a:txBody>
                  <a:tcPr/>
                </a:tc>
                <a:tc>
                  <a:txBody>
                    <a:bodyPr/>
                    <a:lstStyle/>
                    <a:p>
                      <a:pPr algn="ctr"/>
                      <a:r>
                        <a:rPr lang="ar-DZ" dirty="0" smtClean="0"/>
                        <a:t>05</a:t>
                      </a:r>
                      <a:endParaRPr lang="fr-FR" dirty="0"/>
                    </a:p>
                  </a:txBody>
                  <a:tcPr/>
                </a:tc>
              </a:tr>
              <a:tr h="511667">
                <a:tc>
                  <a:txBody>
                    <a:bodyPr/>
                    <a:lstStyle/>
                    <a:p>
                      <a:pPr algn="r"/>
                      <a:r>
                        <a:rPr lang="ar-DZ" sz="1400" dirty="0" smtClean="0">
                          <a:cs typeface="+mn-cs"/>
                        </a:rPr>
                        <a:t>التأمين الإسلامي</a:t>
                      </a:r>
                      <a:endParaRPr lang="fr-FR" sz="1400" dirty="0">
                        <a:cs typeface="+mn-cs"/>
                      </a:endParaRPr>
                    </a:p>
                  </a:txBody>
                  <a:tcPr/>
                </a:tc>
                <a:tc>
                  <a:txBody>
                    <a:bodyPr/>
                    <a:lstStyle/>
                    <a:p>
                      <a:pPr algn="ctr"/>
                      <a:r>
                        <a:rPr lang="ar-DZ" dirty="0" smtClean="0"/>
                        <a:t>26</a:t>
                      </a:r>
                      <a:endParaRPr lang="fr-FR"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ar-DZ" sz="1400" dirty="0" smtClean="0"/>
                        <a:t>الأوراق التجارية(معيار معدل)</a:t>
                      </a:r>
                      <a:endParaRPr lang="fr-FR" sz="1400" dirty="0" smtClean="0"/>
                    </a:p>
                  </a:txBody>
                  <a:tcPr/>
                </a:tc>
                <a:tc>
                  <a:txBody>
                    <a:bodyPr/>
                    <a:lstStyle/>
                    <a:p>
                      <a:pPr algn="ctr"/>
                      <a:r>
                        <a:rPr lang="ar-DZ" dirty="0" smtClean="0"/>
                        <a:t>16</a:t>
                      </a:r>
                      <a:endParaRPr lang="fr-FR" dirty="0"/>
                    </a:p>
                  </a:txBody>
                  <a:tcPr/>
                </a:tc>
                <a:tc>
                  <a:txBody>
                    <a:bodyPr/>
                    <a:lstStyle/>
                    <a:p>
                      <a:pPr algn="r"/>
                      <a:r>
                        <a:rPr lang="ar-DZ" sz="1400" dirty="0" smtClean="0"/>
                        <a:t>تحول البنك التقليدي إلى مصرف إسلامي</a:t>
                      </a:r>
                      <a:endParaRPr lang="fr-FR" sz="1400" dirty="0"/>
                    </a:p>
                  </a:txBody>
                  <a:tcPr/>
                </a:tc>
                <a:tc>
                  <a:txBody>
                    <a:bodyPr/>
                    <a:lstStyle/>
                    <a:p>
                      <a:pPr algn="ctr"/>
                      <a:r>
                        <a:rPr lang="ar-DZ" dirty="0" smtClean="0"/>
                        <a:t>06</a:t>
                      </a:r>
                      <a:endParaRPr lang="fr-FR" dirty="0"/>
                    </a:p>
                  </a:txBody>
                  <a:tcPr/>
                </a:tc>
              </a:tr>
              <a:tr h="354752">
                <a:tc>
                  <a:txBody>
                    <a:bodyPr/>
                    <a:lstStyle/>
                    <a:p>
                      <a:pPr algn="r"/>
                      <a:r>
                        <a:rPr lang="ar-DZ" sz="1400" dirty="0" smtClean="0">
                          <a:cs typeface="+mn-cs"/>
                        </a:rPr>
                        <a:t>المؤشرات</a:t>
                      </a:r>
                      <a:endParaRPr lang="fr-FR" sz="1400" dirty="0">
                        <a:cs typeface="+mn-cs"/>
                      </a:endParaRPr>
                    </a:p>
                  </a:txBody>
                  <a:tcPr/>
                </a:tc>
                <a:tc>
                  <a:txBody>
                    <a:bodyPr/>
                    <a:lstStyle/>
                    <a:p>
                      <a:pPr algn="ctr"/>
                      <a:r>
                        <a:rPr lang="ar-DZ" dirty="0" smtClean="0"/>
                        <a:t>27</a:t>
                      </a:r>
                      <a:endParaRPr lang="fr-FR" dirty="0"/>
                    </a:p>
                  </a:txBody>
                  <a:tcPr/>
                </a:tc>
                <a:tc>
                  <a:txBody>
                    <a:bodyPr/>
                    <a:lstStyle/>
                    <a:p>
                      <a:pPr algn="r"/>
                      <a:r>
                        <a:rPr lang="ar-DZ" sz="1400" dirty="0" smtClean="0"/>
                        <a:t>صكوك الاستثمار</a:t>
                      </a:r>
                      <a:endParaRPr lang="fr-FR" sz="1400" dirty="0"/>
                    </a:p>
                  </a:txBody>
                  <a:tcPr/>
                </a:tc>
                <a:tc>
                  <a:txBody>
                    <a:bodyPr/>
                    <a:lstStyle/>
                    <a:p>
                      <a:pPr algn="ctr"/>
                      <a:r>
                        <a:rPr lang="ar-DZ" dirty="0" smtClean="0"/>
                        <a:t>17</a:t>
                      </a:r>
                      <a:endParaRPr lang="fr-FR"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ar-DZ" sz="1400" dirty="0" smtClean="0"/>
                        <a:t>الحوالة (معيار معدل)</a:t>
                      </a:r>
                      <a:endParaRPr lang="fr-FR" sz="1400" dirty="0" smtClean="0"/>
                    </a:p>
                  </a:txBody>
                  <a:tcPr/>
                </a:tc>
                <a:tc>
                  <a:txBody>
                    <a:bodyPr/>
                    <a:lstStyle/>
                    <a:p>
                      <a:pPr algn="ctr"/>
                      <a:r>
                        <a:rPr lang="ar-DZ" dirty="0" smtClean="0"/>
                        <a:t>07</a:t>
                      </a:r>
                      <a:endParaRPr lang="fr-FR" dirty="0"/>
                    </a:p>
                  </a:txBody>
                  <a:tcPr/>
                </a:tc>
              </a:tr>
              <a:tr h="350236">
                <a:tc>
                  <a:txBody>
                    <a:bodyPr/>
                    <a:lstStyle/>
                    <a:p>
                      <a:pPr algn="r"/>
                      <a:r>
                        <a:rPr lang="ar-DZ" sz="1400" dirty="0" smtClean="0">
                          <a:cs typeface="+mn-cs"/>
                        </a:rPr>
                        <a:t>الخدمات المصرفية في المصارف الإسلامية</a:t>
                      </a:r>
                      <a:endParaRPr lang="fr-FR" sz="1400" dirty="0">
                        <a:cs typeface="+mn-cs"/>
                      </a:endParaRPr>
                    </a:p>
                  </a:txBody>
                  <a:tcPr/>
                </a:tc>
                <a:tc>
                  <a:txBody>
                    <a:bodyPr/>
                    <a:lstStyle/>
                    <a:p>
                      <a:pPr algn="ctr"/>
                      <a:r>
                        <a:rPr lang="ar-DZ" dirty="0" smtClean="0"/>
                        <a:t>28</a:t>
                      </a:r>
                      <a:endParaRPr lang="fr-FR" dirty="0"/>
                    </a:p>
                  </a:txBody>
                  <a:tcPr/>
                </a:tc>
                <a:tc>
                  <a:txBody>
                    <a:bodyPr/>
                    <a:lstStyle/>
                    <a:p>
                      <a:pPr algn="r"/>
                      <a:r>
                        <a:rPr lang="ar-DZ" sz="1400" dirty="0" smtClean="0"/>
                        <a:t>القبض</a:t>
                      </a:r>
                      <a:endParaRPr lang="fr-FR" sz="1400" dirty="0"/>
                    </a:p>
                  </a:txBody>
                  <a:tcPr/>
                </a:tc>
                <a:tc>
                  <a:txBody>
                    <a:bodyPr/>
                    <a:lstStyle/>
                    <a:p>
                      <a:pPr algn="ctr"/>
                      <a:r>
                        <a:rPr lang="ar-DZ" dirty="0" smtClean="0"/>
                        <a:t>18</a:t>
                      </a:r>
                      <a:endParaRPr lang="fr-FR"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ar-DZ" sz="1400" dirty="0" smtClean="0"/>
                        <a:t>المرابحة (معيار معدل)</a:t>
                      </a:r>
                      <a:endParaRPr lang="fr-FR" sz="1400" dirty="0" smtClean="0"/>
                    </a:p>
                  </a:txBody>
                  <a:tcPr/>
                </a:tc>
                <a:tc>
                  <a:txBody>
                    <a:bodyPr/>
                    <a:lstStyle/>
                    <a:p>
                      <a:pPr algn="ctr"/>
                      <a:r>
                        <a:rPr lang="ar-DZ" dirty="0" smtClean="0"/>
                        <a:t>08</a:t>
                      </a:r>
                      <a:endParaRPr lang="fr-FR" dirty="0"/>
                    </a:p>
                  </a:txBody>
                  <a:tcPr/>
                </a:tc>
              </a:tr>
              <a:tr h="474982">
                <a:tc>
                  <a:txBody>
                    <a:bodyPr/>
                    <a:lstStyle/>
                    <a:p>
                      <a:pPr algn="r"/>
                      <a:r>
                        <a:rPr lang="ar-DZ" sz="1400" dirty="0" smtClean="0">
                          <a:cs typeface="+mn-cs"/>
                        </a:rPr>
                        <a:t>ضوابط</a:t>
                      </a:r>
                      <a:r>
                        <a:rPr lang="ar-DZ" sz="1400" baseline="0" dirty="0" smtClean="0">
                          <a:cs typeface="+mn-cs"/>
                        </a:rPr>
                        <a:t> الفتوى وأخلاقياتها في إطار المؤسسات</a:t>
                      </a:r>
                      <a:endParaRPr lang="fr-FR" sz="1400" dirty="0">
                        <a:cs typeface="+mn-cs"/>
                      </a:endParaRPr>
                    </a:p>
                  </a:txBody>
                  <a:tcPr/>
                </a:tc>
                <a:tc>
                  <a:txBody>
                    <a:bodyPr/>
                    <a:lstStyle/>
                    <a:p>
                      <a:pPr algn="ctr"/>
                      <a:r>
                        <a:rPr lang="ar-DZ" dirty="0" smtClean="0"/>
                        <a:t>29</a:t>
                      </a:r>
                      <a:endParaRPr lang="fr-FR" dirty="0"/>
                    </a:p>
                  </a:txBody>
                  <a:tcPr/>
                </a:tc>
                <a:tc>
                  <a:txBody>
                    <a:bodyPr/>
                    <a:lstStyle/>
                    <a:p>
                      <a:pPr algn="r"/>
                      <a:r>
                        <a:rPr lang="ar-DZ" sz="1400" dirty="0" smtClean="0"/>
                        <a:t>القرض</a:t>
                      </a:r>
                      <a:endParaRPr lang="fr-FR" sz="1400" dirty="0"/>
                    </a:p>
                  </a:txBody>
                  <a:tcPr/>
                </a:tc>
                <a:tc>
                  <a:txBody>
                    <a:bodyPr/>
                    <a:lstStyle/>
                    <a:p>
                      <a:pPr algn="ctr"/>
                      <a:r>
                        <a:rPr lang="ar-DZ" dirty="0" smtClean="0"/>
                        <a:t>19</a:t>
                      </a:r>
                      <a:endParaRPr lang="fr-FR"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ar-DZ" sz="1400" dirty="0" smtClean="0"/>
                        <a:t>الإجارة والإجارة المنتهية</a:t>
                      </a:r>
                      <a:r>
                        <a:rPr lang="ar-DZ" sz="1400" baseline="0" dirty="0" smtClean="0"/>
                        <a:t> بالتمليك </a:t>
                      </a:r>
                      <a:r>
                        <a:rPr lang="ar-DZ" sz="1400" dirty="0" smtClean="0"/>
                        <a:t>(معيار معدل)</a:t>
                      </a:r>
                      <a:endParaRPr lang="fr-FR" sz="1400" dirty="0" smtClean="0"/>
                    </a:p>
                  </a:txBody>
                  <a:tcPr/>
                </a:tc>
                <a:tc>
                  <a:txBody>
                    <a:bodyPr/>
                    <a:lstStyle/>
                    <a:p>
                      <a:pPr algn="ctr"/>
                      <a:r>
                        <a:rPr lang="ar-DZ" dirty="0" smtClean="0"/>
                        <a:t>09</a:t>
                      </a:r>
                      <a:endParaRPr lang="fr-FR" dirty="0"/>
                    </a:p>
                  </a:txBody>
                  <a:tcPr/>
                </a:tc>
              </a:tr>
              <a:tr h="474982">
                <a:tc>
                  <a:txBody>
                    <a:bodyPr/>
                    <a:lstStyle/>
                    <a:p>
                      <a:pPr algn="r"/>
                      <a:r>
                        <a:rPr lang="ar-DZ" sz="1400" dirty="0" err="1" smtClean="0">
                          <a:cs typeface="+mn-cs"/>
                        </a:rPr>
                        <a:t>التورق</a:t>
                      </a:r>
                      <a:endParaRPr lang="fr-FR" sz="1400" dirty="0">
                        <a:cs typeface="+mn-cs"/>
                      </a:endParaRPr>
                    </a:p>
                  </a:txBody>
                  <a:tcPr/>
                </a:tc>
                <a:tc>
                  <a:txBody>
                    <a:bodyPr/>
                    <a:lstStyle/>
                    <a:p>
                      <a:pPr algn="ctr"/>
                      <a:r>
                        <a:rPr lang="ar-DZ" dirty="0" smtClean="0"/>
                        <a:t>30</a:t>
                      </a:r>
                      <a:endParaRPr lang="fr-FR" dirty="0"/>
                    </a:p>
                  </a:txBody>
                  <a:tcPr/>
                </a:tc>
                <a:tc>
                  <a:txBody>
                    <a:bodyPr/>
                    <a:lstStyle/>
                    <a:p>
                      <a:pPr algn="r"/>
                      <a:r>
                        <a:rPr lang="ar-DZ" sz="1400" dirty="0" smtClean="0"/>
                        <a:t>بيوع السلع في الأسواق المنظمة</a:t>
                      </a:r>
                      <a:endParaRPr lang="fr-FR" sz="1400" dirty="0"/>
                    </a:p>
                  </a:txBody>
                  <a:tcPr/>
                </a:tc>
                <a:tc>
                  <a:txBody>
                    <a:bodyPr/>
                    <a:lstStyle/>
                    <a:p>
                      <a:pPr algn="ctr"/>
                      <a:r>
                        <a:rPr lang="ar-DZ" dirty="0" smtClean="0"/>
                        <a:t>20</a:t>
                      </a:r>
                      <a:endParaRPr lang="fr-FR"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ar-DZ" sz="1400" dirty="0" smtClean="0"/>
                        <a:t>السَّلم</a:t>
                      </a:r>
                      <a:r>
                        <a:rPr lang="ar-DZ" sz="1400" baseline="0" dirty="0" smtClean="0"/>
                        <a:t> والسَّلم الموازي </a:t>
                      </a:r>
                      <a:r>
                        <a:rPr lang="ar-DZ" sz="1400" dirty="0" smtClean="0"/>
                        <a:t>(معيار معدل)</a:t>
                      </a:r>
                      <a:endParaRPr lang="fr-FR" sz="1400" dirty="0" smtClean="0"/>
                    </a:p>
                  </a:txBody>
                  <a:tcPr/>
                </a:tc>
                <a:tc>
                  <a:txBody>
                    <a:bodyPr/>
                    <a:lstStyle/>
                    <a:p>
                      <a:pPr algn="ctr"/>
                      <a:r>
                        <a:rPr lang="ar-DZ" dirty="0" smtClean="0"/>
                        <a:t>10</a:t>
                      </a:r>
                      <a:endParaRPr lang="fr-FR" dirty="0"/>
                    </a:p>
                  </a:txBody>
                  <a:tcPr/>
                </a:tc>
              </a:tr>
            </a:tbl>
          </a:graphicData>
        </a:graphic>
      </p:graphicFrame>
    </p:spTree>
    <p:extLst>
      <p:ext uri="{BB962C8B-B14F-4D97-AF65-F5344CB8AC3E}">
        <p14:creationId xmlns:p14="http://schemas.microsoft.com/office/powerpoint/2010/main" val="1780428316"/>
      </p:ext>
    </p:extLst>
  </p:cSld>
  <p:clrMapOvr>
    <a:masterClrMapping/>
  </p:clrMapOvr>
  <mc:AlternateContent xmlns:mc="http://schemas.openxmlformats.org/markup-compatibility/2006" xmlns:p14="http://schemas.microsoft.com/office/powerpoint/2010/main">
    <mc:Choice Requires="p14">
      <p:transition spd="slow" p14:dur="2000" advTm="13210"/>
    </mc:Choice>
    <mc:Fallback xmlns="">
      <p:transition spd="slow" advTm="1321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extLst>
              <p:ext uri="{D42A27DB-BD31-4B8C-83A1-F6EECF244321}">
                <p14:modId xmlns:p14="http://schemas.microsoft.com/office/powerpoint/2010/main" val="411923701"/>
              </p:ext>
            </p:extLst>
          </p:nvPr>
        </p:nvGraphicFramePr>
        <p:xfrm>
          <a:off x="462316" y="316089"/>
          <a:ext cx="8732838" cy="6023093"/>
        </p:xfrm>
        <a:graphic>
          <a:graphicData uri="http://schemas.openxmlformats.org/drawingml/2006/table">
            <a:tbl>
              <a:tblPr firstRow="1" bandRow="1">
                <a:tableStyleId>{5C22544A-7EE6-4342-B048-85BDC9FD1C3A}</a:tableStyleId>
              </a:tblPr>
              <a:tblGrid>
                <a:gridCol w="1976084"/>
                <a:gridCol w="934862"/>
                <a:gridCol w="2079271"/>
                <a:gridCol w="903111"/>
                <a:gridCol w="1783645"/>
                <a:gridCol w="1055865"/>
              </a:tblGrid>
              <a:tr h="588076">
                <a:tc>
                  <a:txBody>
                    <a:bodyPr/>
                    <a:lstStyle/>
                    <a:p>
                      <a:pPr algn="r"/>
                      <a:r>
                        <a:rPr lang="ar-DZ" sz="1400" dirty="0" smtClean="0"/>
                        <a:t>اسم المعيار</a:t>
                      </a:r>
                    </a:p>
                  </a:txBody>
                  <a:tcPr/>
                </a:tc>
                <a:tc>
                  <a:txBody>
                    <a:bodyPr/>
                    <a:lstStyle/>
                    <a:p>
                      <a:pPr algn="r"/>
                      <a:r>
                        <a:rPr lang="ar-DZ" sz="1000" dirty="0" smtClean="0"/>
                        <a:t>المعيار</a:t>
                      </a:r>
                    </a:p>
                    <a:p>
                      <a:pPr algn="r"/>
                      <a:r>
                        <a:rPr lang="ar-DZ" sz="1000" dirty="0" smtClean="0"/>
                        <a:t> الشرعي رقم</a:t>
                      </a:r>
                    </a:p>
                  </a:txBody>
                  <a:tcPr/>
                </a:tc>
                <a:tc>
                  <a:txBody>
                    <a:bodyPr/>
                    <a:lstStyle/>
                    <a:p>
                      <a:pPr algn="r"/>
                      <a:r>
                        <a:rPr lang="ar-DZ" sz="1400" dirty="0" smtClean="0"/>
                        <a:t>اسم المعيار</a:t>
                      </a:r>
                    </a:p>
                  </a:txBody>
                  <a:tcPr/>
                </a:tc>
                <a:tc>
                  <a:txBody>
                    <a:bodyPr/>
                    <a:lstStyle/>
                    <a:p>
                      <a:pPr algn="r"/>
                      <a:r>
                        <a:rPr lang="ar-DZ" sz="1000" dirty="0" smtClean="0"/>
                        <a:t>المعيار</a:t>
                      </a:r>
                    </a:p>
                    <a:p>
                      <a:pPr algn="r"/>
                      <a:r>
                        <a:rPr lang="ar-DZ" sz="1000" dirty="0" smtClean="0"/>
                        <a:t> الشرعي رقم</a:t>
                      </a:r>
                    </a:p>
                  </a:txBody>
                  <a:tcPr/>
                </a:tc>
                <a:tc>
                  <a:txBody>
                    <a:bodyPr/>
                    <a:lstStyle/>
                    <a:p>
                      <a:pPr algn="r"/>
                      <a:r>
                        <a:rPr lang="ar-DZ" sz="1400" dirty="0" smtClean="0"/>
                        <a:t>اسم المعيار</a:t>
                      </a:r>
                    </a:p>
                  </a:txBody>
                  <a:tcPr/>
                </a:tc>
                <a:tc>
                  <a:txBody>
                    <a:bodyPr/>
                    <a:lstStyle/>
                    <a:p>
                      <a:pPr algn="r"/>
                      <a:r>
                        <a:rPr lang="ar-DZ" sz="1000" dirty="0" smtClean="0"/>
                        <a:t>المعيار</a:t>
                      </a:r>
                    </a:p>
                    <a:p>
                      <a:pPr algn="r"/>
                      <a:r>
                        <a:rPr lang="ar-DZ" sz="1000" dirty="0" smtClean="0"/>
                        <a:t> الشرعي رقم</a:t>
                      </a:r>
                    </a:p>
                  </a:txBody>
                  <a:tcPr/>
                </a:tc>
              </a:tr>
              <a:tr h="753166">
                <a:tc>
                  <a:txBody>
                    <a:bodyPr/>
                    <a:lstStyle/>
                    <a:p>
                      <a:pPr algn="r"/>
                      <a:r>
                        <a:rPr lang="ar-DZ" sz="1400" dirty="0" smtClean="0"/>
                        <a:t>الوعد</a:t>
                      </a:r>
                      <a:r>
                        <a:rPr lang="ar-DZ" sz="1400" baseline="0" dirty="0" smtClean="0"/>
                        <a:t> والمواعدة</a:t>
                      </a:r>
                      <a:endParaRPr lang="fr-FR" sz="1400" dirty="0"/>
                    </a:p>
                  </a:txBody>
                  <a:tcPr/>
                </a:tc>
                <a:tc>
                  <a:txBody>
                    <a:bodyPr/>
                    <a:lstStyle/>
                    <a:p>
                      <a:pPr algn="ctr"/>
                      <a:r>
                        <a:rPr lang="ar-DZ" dirty="0" smtClean="0"/>
                        <a:t>49</a:t>
                      </a:r>
                      <a:endParaRPr lang="fr-FR" dirty="0"/>
                    </a:p>
                  </a:txBody>
                  <a:tcPr/>
                </a:tc>
                <a:tc>
                  <a:txBody>
                    <a:bodyPr/>
                    <a:lstStyle/>
                    <a:p>
                      <a:pPr algn="r"/>
                      <a:r>
                        <a:rPr lang="ar-DZ" sz="1400" dirty="0" smtClean="0"/>
                        <a:t>توزيع الربح في الحسابات الاستثمارية على أساس المضاربة</a:t>
                      </a:r>
                      <a:endParaRPr lang="fr-FR" sz="1400" dirty="0"/>
                    </a:p>
                  </a:txBody>
                  <a:tcPr/>
                </a:tc>
                <a:tc>
                  <a:txBody>
                    <a:bodyPr/>
                    <a:lstStyle/>
                    <a:p>
                      <a:pPr algn="ctr"/>
                      <a:r>
                        <a:rPr lang="ar-DZ" dirty="0" smtClean="0"/>
                        <a:t>40</a:t>
                      </a:r>
                      <a:endParaRPr lang="fr-FR" dirty="0"/>
                    </a:p>
                  </a:txBody>
                  <a:tcPr/>
                </a:tc>
                <a:tc>
                  <a:txBody>
                    <a:bodyPr/>
                    <a:lstStyle/>
                    <a:p>
                      <a:pPr algn="r"/>
                      <a:r>
                        <a:rPr lang="ar-DZ" sz="1400" dirty="0" smtClean="0"/>
                        <a:t>ضابط الغرر المفسد للمعاملات المالية</a:t>
                      </a:r>
                      <a:endParaRPr lang="fr-FR" sz="1400" dirty="0"/>
                    </a:p>
                  </a:txBody>
                  <a:tcPr/>
                </a:tc>
                <a:tc>
                  <a:txBody>
                    <a:bodyPr/>
                    <a:lstStyle/>
                    <a:p>
                      <a:pPr algn="ctr"/>
                      <a:r>
                        <a:rPr lang="ar-DZ" dirty="0" smtClean="0"/>
                        <a:t>31</a:t>
                      </a:r>
                      <a:endParaRPr lang="fr-FR" dirty="0"/>
                    </a:p>
                  </a:txBody>
                  <a:tcPr/>
                </a:tc>
              </a:tr>
              <a:tr h="381814">
                <a:tc>
                  <a:txBody>
                    <a:bodyPr/>
                    <a:lstStyle/>
                    <a:p>
                      <a:pPr algn="r"/>
                      <a:r>
                        <a:rPr lang="ar-DZ" sz="1400" dirty="0" smtClean="0"/>
                        <a:t>المساقات</a:t>
                      </a:r>
                      <a:endParaRPr lang="fr-FR" sz="1400" dirty="0"/>
                    </a:p>
                  </a:txBody>
                  <a:tcPr/>
                </a:tc>
                <a:tc>
                  <a:txBody>
                    <a:bodyPr/>
                    <a:lstStyle/>
                    <a:p>
                      <a:pPr algn="ctr"/>
                      <a:r>
                        <a:rPr lang="ar-DZ" dirty="0" smtClean="0"/>
                        <a:t>50</a:t>
                      </a:r>
                      <a:endParaRPr lang="fr-FR" dirty="0"/>
                    </a:p>
                  </a:txBody>
                  <a:tcPr/>
                </a:tc>
                <a:tc>
                  <a:txBody>
                    <a:bodyPr/>
                    <a:lstStyle/>
                    <a:p>
                      <a:pPr algn="r"/>
                      <a:r>
                        <a:rPr lang="ar-DZ" sz="1400" dirty="0" smtClean="0"/>
                        <a:t>إعادة التأمين الإسلامي</a:t>
                      </a:r>
                      <a:endParaRPr lang="fr-FR" sz="1400" dirty="0"/>
                    </a:p>
                  </a:txBody>
                  <a:tcPr/>
                </a:tc>
                <a:tc>
                  <a:txBody>
                    <a:bodyPr/>
                    <a:lstStyle/>
                    <a:p>
                      <a:pPr algn="ctr"/>
                      <a:r>
                        <a:rPr lang="ar-DZ" dirty="0" smtClean="0"/>
                        <a:t>41</a:t>
                      </a:r>
                      <a:endParaRPr lang="fr-FR" dirty="0"/>
                    </a:p>
                  </a:txBody>
                  <a:tcPr/>
                </a:tc>
                <a:tc>
                  <a:txBody>
                    <a:bodyPr/>
                    <a:lstStyle/>
                    <a:p>
                      <a:pPr algn="r" rtl="1"/>
                      <a:r>
                        <a:rPr lang="ar-DZ" sz="1400" dirty="0" smtClean="0"/>
                        <a:t>التحكيم </a:t>
                      </a:r>
                      <a:endParaRPr lang="fr-FR" sz="1400" dirty="0"/>
                    </a:p>
                  </a:txBody>
                  <a:tcPr/>
                </a:tc>
                <a:tc>
                  <a:txBody>
                    <a:bodyPr/>
                    <a:lstStyle/>
                    <a:p>
                      <a:pPr algn="ctr"/>
                      <a:r>
                        <a:rPr lang="ar-DZ" dirty="0" smtClean="0"/>
                        <a:t>32</a:t>
                      </a:r>
                      <a:endParaRPr lang="fr-FR" dirty="0"/>
                    </a:p>
                  </a:txBody>
                  <a:tcPr/>
                </a:tc>
              </a:tr>
              <a:tr h="753166">
                <a:tc>
                  <a:txBody>
                    <a:bodyPr/>
                    <a:lstStyle/>
                    <a:p>
                      <a:pPr algn="r"/>
                      <a:r>
                        <a:rPr lang="ar-DZ" sz="1400" dirty="0" smtClean="0"/>
                        <a:t>خيارات السلامة «العيب، تفرق الصفقة، فوات الوصف»</a:t>
                      </a:r>
                      <a:endParaRPr lang="fr-FR" sz="1400" dirty="0"/>
                    </a:p>
                  </a:txBody>
                  <a:tcPr/>
                </a:tc>
                <a:tc>
                  <a:txBody>
                    <a:bodyPr/>
                    <a:lstStyle/>
                    <a:p>
                      <a:pPr algn="ctr"/>
                      <a:r>
                        <a:rPr lang="ar-DZ" dirty="0" smtClean="0"/>
                        <a:t>51</a:t>
                      </a:r>
                      <a:endParaRPr lang="fr-FR" dirty="0"/>
                    </a:p>
                  </a:txBody>
                  <a:tcPr/>
                </a:tc>
                <a:tc>
                  <a:txBody>
                    <a:bodyPr/>
                    <a:lstStyle/>
                    <a:p>
                      <a:pPr algn="r"/>
                      <a:r>
                        <a:rPr lang="ar-DZ" sz="1400" dirty="0" smtClean="0"/>
                        <a:t>الحقوق المالية</a:t>
                      </a:r>
                      <a:r>
                        <a:rPr lang="ar-DZ" sz="1400" baseline="0" dirty="0" smtClean="0"/>
                        <a:t> والتصرف فيها </a:t>
                      </a:r>
                      <a:endParaRPr lang="fr-FR" sz="1400" dirty="0"/>
                    </a:p>
                  </a:txBody>
                  <a:tcPr/>
                </a:tc>
                <a:tc>
                  <a:txBody>
                    <a:bodyPr/>
                    <a:lstStyle/>
                    <a:p>
                      <a:pPr algn="ctr"/>
                      <a:r>
                        <a:rPr lang="ar-DZ" dirty="0" smtClean="0"/>
                        <a:t>42</a:t>
                      </a:r>
                      <a:endParaRPr lang="fr-FR" dirty="0"/>
                    </a:p>
                  </a:txBody>
                  <a:tcPr/>
                </a:tc>
                <a:tc>
                  <a:txBody>
                    <a:bodyPr/>
                    <a:lstStyle/>
                    <a:p>
                      <a:pPr algn="r" rtl="1"/>
                      <a:r>
                        <a:rPr lang="ar-DZ" sz="1400" dirty="0" smtClean="0"/>
                        <a:t>الوقف</a:t>
                      </a:r>
                      <a:endParaRPr lang="fr-FR" sz="1400" dirty="0"/>
                    </a:p>
                  </a:txBody>
                  <a:tcPr/>
                </a:tc>
                <a:tc>
                  <a:txBody>
                    <a:bodyPr/>
                    <a:lstStyle/>
                    <a:p>
                      <a:pPr algn="ctr"/>
                      <a:r>
                        <a:rPr lang="ar-DZ" dirty="0" smtClean="0"/>
                        <a:t>33</a:t>
                      </a:r>
                      <a:endParaRPr lang="fr-FR" dirty="0"/>
                    </a:p>
                  </a:txBody>
                  <a:tcPr/>
                </a:tc>
              </a:tr>
              <a:tr h="533492">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ar-DZ" sz="1400" dirty="0" smtClean="0"/>
                        <a:t>خيارات التروي «الشرط، التعيين، النقد»,</a:t>
                      </a:r>
                      <a:endParaRPr lang="fr-FR" sz="1400" dirty="0" smtClean="0"/>
                    </a:p>
                  </a:txBody>
                  <a:tcPr/>
                </a:tc>
                <a:tc>
                  <a:txBody>
                    <a:bodyPr/>
                    <a:lstStyle/>
                    <a:p>
                      <a:pPr algn="ctr"/>
                      <a:r>
                        <a:rPr lang="ar-DZ" dirty="0" smtClean="0"/>
                        <a:t>52</a:t>
                      </a:r>
                      <a:endParaRPr lang="fr-FR" dirty="0"/>
                    </a:p>
                  </a:txBody>
                  <a:tcPr/>
                </a:tc>
                <a:tc>
                  <a:txBody>
                    <a:bodyPr/>
                    <a:lstStyle/>
                    <a:p>
                      <a:pPr algn="r"/>
                      <a:r>
                        <a:rPr lang="ar-DZ" sz="1400" dirty="0" smtClean="0"/>
                        <a:t>الإفلاس</a:t>
                      </a:r>
                      <a:endParaRPr lang="fr-FR" sz="1400" dirty="0"/>
                    </a:p>
                  </a:txBody>
                  <a:tcPr/>
                </a:tc>
                <a:tc>
                  <a:txBody>
                    <a:bodyPr/>
                    <a:lstStyle/>
                    <a:p>
                      <a:pPr algn="ctr"/>
                      <a:r>
                        <a:rPr lang="ar-DZ" dirty="0" smtClean="0"/>
                        <a:t>43</a:t>
                      </a:r>
                      <a:endParaRPr lang="fr-FR" dirty="0"/>
                    </a:p>
                  </a:txBody>
                  <a:tcPr/>
                </a:tc>
                <a:tc>
                  <a:txBody>
                    <a:bodyPr/>
                    <a:lstStyle/>
                    <a:p>
                      <a:pPr algn="r" rtl="1"/>
                      <a:r>
                        <a:rPr lang="ar-DZ" sz="1400" dirty="0" smtClean="0"/>
                        <a:t>إجارة الأشخاص</a:t>
                      </a:r>
                      <a:endParaRPr lang="fr-FR" sz="1400" dirty="0"/>
                    </a:p>
                  </a:txBody>
                  <a:tcPr/>
                </a:tc>
                <a:tc>
                  <a:txBody>
                    <a:bodyPr/>
                    <a:lstStyle/>
                    <a:p>
                      <a:pPr algn="ctr"/>
                      <a:r>
                        <a:rPr lang="ar-DZ" dirty="0" smtClean="0"/>
                        <a:t>34</a:t>
                      </a:r>
                      <a:endParaRPr lang="fr-FR" dirty="0"/>
                    </a:p>
                  </a:txBody>
                  <a:tcPr/>
                </a:tc>
              </a:tr>
              <a:tr h="533492">
                <a:tc>
                  <a:txBody>
                    <a:bodyPr/>
                    <a:lstStyle/>
                    <a:p>
                      <a:pPr algn="r"/>
                      <a:r>
                        <a:rPr lang="ar-DZ" sz="1400" dirty="0" smtClean="0"/>
                        <a:t>العربون</a:t>
                      </a:r>
                      <a:endParaRPr lang="fr-FR" sz="1400" dirty="0"/>
                    </a:p>
                  </a:txBody>
                  <a:tcPr/>
                </a:tc>
                <a:tc>
                  <a:txBody>
                    <a:bodyPr/>
                    <a:lstStyle/>
                    <a:p>
                      <a:pPr algn="ctr"/>
                      <a:r>
                        <a:rPr lang="ar-DZ" dirty="0" smtClean="0"/>
                        <a:t>53</a:t>
                      </a:r>
                      <a:endParaRPr lang="fr-FR" dirty="0"/>
                    </a:p>
                  </a:txBody>
                  <a:tcPr/>
                </a:tc>
                <a:tc>
                  <a:txBody>
                    <a:bodyPr/>
                    <a:lstStyle/>
                    <a:p>
                      <a:pPr algn="r"/>
                      <a:r>
                        <a:rPr lang="ar-DZ" sz="1400" dirty="0" smtClean="0"/>
                        <a:t>السيولة: تحصيلها وتوظيفها</a:t>
                      </a:r>
                      <a:endParaRPr lang="fr-FR" sz="1400" dirty="0"/>
                    </a:p>
                  </a:txBody>
                  <a:tcPr/>
                </a:tc>
                <a:tc>
                  <a:txBody>
                    <a:bodyPr/>
                    <a:lstStyle/>
                    <a:p>
                      <a:pPr algn="ctr"/>
                      <a:r>
                        <a:rPr lang="ar-DZ" dirty="0" smtClean="0"/>
                        <a:t>44</a:t>
                      </a:r>
                      <a:endParaRPr lang="fr-FR" dirty="0"/>
                    </a:p>
                  </a:txBody>
                  <a:tcPr/>
                </a:tc>
                <a:tc>
                  <a:txBody>
                    <a:bodyPr/>
                    <a:lstStyle/>
                    <a:p>
                      <a:pPr algn="r" rtl="1"/>
                      <a:r>
                        <a:rPr lang="ar-DZ" sz="1400" dirty="0" smtClean="0"/>
                        <a:t>الزكاة</a:t>
                      </a:r>
                      <a:endParaRPr lang="fr-FR" sz="1400" dirty="0"/>
                    </a:p>
                  </a:txBody>
                  <a:tcPr/>
                </a:tc>
                <a:tc>
                  <a:txBody>
                    <a:bodyPr/>
                    <a:lstStyle/>
                    <a:p>
                      <a:pPr algn="ctr"/>
                      <a:r>
                        <a:rPr lang="ar-DZ" dirty="0" smtClean="0"/>
                        <a:t>35</a:t>
                      </a:r>
                      <a:endParaRPr lang="fr-FR" dirty="0"/>
                    </a:p>
                  </a:txBody>
                  <a:tcPr/>
                </a:tc>
              </a:tr>
              <a:tr h="533492">
                <a:tc>
                  <a:txBody>
                    <a:bodyPr/>
                    <a:lstStyle/>
                    <a:p>
                      <a:pPr algn="r"/>
                      <a:r>
                        <a:rPr lang="ar-DZ" sz="1400" dirty="0" smtClean="0"/>
                        <a:t>فسح العقود بالشرط</a:t>
                      </a:r>
                      <a:endParaRPr lang="fr-FR" sz="1400" dirty="0"/>
                    </a:p>
                  </a:txBody>
                  <a:tcPr/>
                </a:tc>
                <a:tc>
                  <a:txBody>
                    <a:bodyPr/>
                    <a:lstStyle/>
                    <a:p>
                      <a:pPr algn="ctr"/>
                      <a:r>
                        <a:rPr lang="ar-DZ" dirty="0" smtClean="0"/>
                        <a:t>54</a:t>
                      </a:r>
                      <a:endParaRPr lang="fr-FR" dirty="0"/>
                    </a:p>
                  </a:txBody>
                  <a:tcPr/>
                </a:tc>
                <a:tc>
                  <a:txBody>
                    <a:bodyPr/>
                    <a:lstStyle/>
                    <a:p>
                      <a:pPr algn="r"/>
                      <a:r>
                        <a:rPr lang="ar-DZ" sz="1400" dirty="0" smtClean="0"/>
                        <a:t>حماية رأس المال والاستثمارات </a:t>
                      </a:r>
                      <a:endParaRPr lang="fr-FR" sz="1400" dirty="0"/>
                    </a:p>
                  </a:txBody>
                  <a:tcPr/>
                </a:tc>
                <a:tc>
                  <a:txBody>
                    <a:bodyPr/>
                    <a:lstStyle/>
                    <a:p>
                      <a:pPr algn="ctr"/>
                      <a:r>
                        <a:rPr lang="ar-DZ" dirty="0" smtClean="0"/>
                        <a:t>45</a:t>
                      </a:r>
                      <a:endParaRPr lang="fr-FR" dirty="0"/>
                    </a:p>
                  </a:txBody>
                  <a:tcPr/>
                </a:tc>
                <a:tc>
                  <a:txBody>
                    <a:bodyPr/>
                    <a:lstStyle/>
                    <a:p>
                      <a:pPr algn="r" rtl="1"/>
                      <a:r>
                        <a:rPr lang="ar-DZ" sz="1400" dirty="0" smtClean="0"/>
                        <a:t>العوارض الطارئة على </a:t>
                      </a:r>
                      <a:r>
                        <a:rPr lang="ar-DZ" sz="1400" dirty="0" err="1" smtClean="0"/>
                        <a:t>الإلتزامات</a:t>
                      </a:r>
                      <a:r>
                        <a:rPr lang="ar-DZ" sz="1400" dirty="0" smtClean="0"/>
                        <a:t> </a:t>
                      </a:r>
                      <a:endParaRPr lang="fr-FR" sz="1400" dirty="0"/>
                    </a:p>
                  </a:txBody>
                  <a:tcPr/>
                </a:tc>
                <a:tc>
                  <a:txBody>
                    <a:bodyPr/>
                    <a:lstStyle/>
                    <a:p>
                      <a:pPr algn="ctr"/>
                      <a:r>
                        <a:rPr lang="ar-DZ" dirty="0" smtClean="0"/>
                        <a:t>36</a:t>
                      </a:r>
                      <a:endParaRPr lang="fr-FR" dirty="0"/>
                    </a:p>
                  </a:txBody>
                  <a:tcPr/>
                </a:tc>
              </a:tr>
              <a:tr h="376583">
                <a:tc>
                  <a:txBody>
                    <a:bodyPr/>
                    <a:lstStyle/>
                    <a:p>
                      <a:pPr algn="r"/>
                      <a:r>
                        <a:rPr lang="ar-DZ" sz="1400" dirty="0" smtClean="0"/>
                        <a:t>المسابقات والجوائز</a:t>
                      </a:r>
                      <a:endParaRPr lang="fr-FR" sz="1400" dirty="0"/>
                    </a:p>
                  </a:txBody>
                  <a:tcPr/>
                </a:tc>
                <a:tc>
                  <a:txBody>
                    <a:bodyPr/>
                    <a:lstStyle/>
                    <a:p>
                      <a:pPr algn="ctr"/>
                      <a:r>
                        <a:rPr lang="ar-DZ" dirty="0" smtClean="0"/>
                        <a:t>55</a:t>
                      </a:r>
                      <a:endParaRPr lang="fr-FR" dirty="0"/>
                    </a:p>
                  </a:txBody>
                  <a:tcPr/>
                </a:tc>
                <a:tc>
                  <a:txBody>
                    <a:bodyPr/>
                    <a:lstStyle/>
                    <a:p>
                      <a:pPr algn="r"/>
                      <a:r>
                        <a:rPr lang="ar-DZ" sz="1400" dirty="0" smtClean="0"/>
                        <a:t>الوكالة بالاستثمار</a:t>
                      </a:r>
                      <a:endParaRPr lang="fr-FR" sz="1400" dirty="0"/>
                    </a:p>
                  </a:txBody>
                  <a:tcPr/>
                </a:tc>
                <a:tc>
                  <a:txBody>
                    <a:bodyPr/>
                    <a:lstStyle/>
                    <a:p>
                      <a:pPr algn="ctr"/>
                      <a:r>
                        <a:rPr lang="ar-DZ" dirty="0" smtClean="0"/>
                        <a:t>46</a:t>
                      </a:r>
                      <a:endParaRPr lang="fr-FR" dirty="0"/>
                    </a:p>
                  </a:txBody>
                  <a:tcPr/>
                </a:tc>
                <a:tc>
                  <a:txBody>
                    <a:bodyPr/>
                    <a:lstStyle/>
                    <a:p>
                      <a:pPr algn="r" rtl="1"/>
                      <a:r>
                        <a:rPr lang="ar-DZ" sz="1400" dirty="0" smtClean="0"/>
                        <a:t>الاتفاقية</a:t>
                      </a:r>
                      <a:r>
                        <a:rPr lang="ar-DZ" sz="1400" baseline="0" dirty="0" smtClean="0"/>
                        <a:t> الائتمانية</a:t>
                      </a:r>
                      <a:endParaRPr lang="fr-FR" sz="1400" dirty="0"/>
                    </a:p>
                  </a:txBody>
                  <a:tcPr/>
                </a:tc>
                <a:tc>
                  <a:txBody>
                    <a:bodyPr/>
                    <a:lstStyle/>
                    <a:p>
                      <a:pPr algn="ctr"/>
                      <a:r>
                        <a:rPr lang="ar-DZ" dirty="0" smtClean="0"/>
                        <a:t>37</a:t>
                      </a:r>
                      <a:endParaRPr lang="fr-FR" dirty="0"/>
                    </a:p>
                  </a:txBody>
                  <a:tcPr/>
                </a:tc>
              </a:tr>
              <a:tr h="533492">
                <a:tc>
                  <a:txBody>
                    <a:bodyPr/>
                    <a:lstStyle/>
                    <a:p>
                      <a:pPr algn="r"/>
                      <a:r>
                        <a:rPr lang="ar-DZ" sz="1400" dirty="0" smtClean="0"/>
                        <a:t>ضمان مدير الاستثمار</a:t>
                      </a:r>
                      <a:endParaRPr lang="fr-FR" sz="1400" dirty="0"/>
                    </a:p>
                  </a:txBody>
                  <a:tcPr/>
                </a:tc>
                <a:tc>
                  <a:txBody>
                    <a:bodyPr/>
                    <a:lstStyle/>
                    <a:p>
                      <a:pPr algn="ctr"/>
                      <a:r>
                        <a:rPr lang="ar-DZ" dirty="0" smtClean="0"/>
                        <a:t>56</a:t>
                      </a:r>
                      <a:endParaRPr lang="fr-FR" dirty="0"/>
                    </a:p>
                  </a:txBody>
                  <a:tcPr/>
                </a:tc>
                <a:tc>
                  <a:txBody>
                    <a:bodyPr/>
                    <a:lstStyle/>
                    <a:p>
                      <a:pPr algn="r"/>
                      <a:r>
                        <a:rPr lang="ar-DZ" sz="1400" dirty="0" smtClean="0"/>
                        <a:t>ضوابط حساب ربح المعاملات</a:t>
                      </a:r>
                      <a:endParaRPr lang="fr-FR" sz="1400" dirty="0"/>
                    </a:p>
                  </a:txBody>
                  <a:tcPr/>
                </a:tc>
                <a:tc>
                  <a:txBody>
                    <a:bodyPr/>
                    <a:lstStyle/>
                    <a:p>
                      <a:pPr algn="ctr"/>
                      <a:r>
                        <a:rPr lang="ar-DZ" dirty="0" smtClean="0"/>
                        <a:t>47</a:t>
                      </a:r>
                      <a:endParaRPr lang="fr-FR" dirty="0"/>
                    </a:p>
                  </a:txBody>
                  <a:tcPr/>
                </a:tc>
                <a:tc>
                  <a:txBody>
                    <a:bodyPr/>
                    <a:lstStyle/>
                    <a:p>
                      <a:pPr algn="r" rtl="1"/>
                      <a:r>
                        <a:rPr lang="ar-DZ" sz="1400" dirty="0" smtClean="0"/>
                        <a:t>التعاملات المالية بالأنترنت</a:t>
                      </a:r>
                      <a:endParaRPr lang="fr-FR" sz="1400" dirty="0"/>
                    </a:p>
                  </a:txBody>
                  <a:tcPr/>
                </a:tc>
                <a:tc>
                  <a:txBody>
                    <a:bodyPr/>
                    <a:lstStyle/>
                    <a:p>
                      <a:pPr algn="ctr"/>
                      <a:r>
                        <a:rPr lang="ar-DZ" dirty="0" smtClean="0"/>
                        <a:t>38</a:t>
                      </a:r>
                      <a:endParaRPr lang="fr-FR" dirty="0"/>
                    </a:p>
                  </a:txBody>
                  <a:tcPr/>
                </a:tc>
              </a:tr>
              <a:tr h="472440">
                <a:tc>
                  <a:txBody>
                    <a:bodyPr/>
                    <a:lstStyle/>
                    <a:p>
                      <a:pPr algn="r"/>
                      <a:r>
                        <a:rPr lang="ar-DZ" sz="1400" dirty="0" smtClean="0"/>
                        <a:t>الذهب وضوابط التعاملات</a:t>
                      </a:r>
                      <a:r>
                        <a:rPr lang="ar-DZ" sz="1400" baseline="0" dirty="0" smtClean="0"/>
                        <a:t> به</a:t>
                      </a:r>
                    </a:p>
                  </a:txBody>
                  <a:tcPr/>
                </a:tc>
                <a:tc>
                  <a:txBody>
                    <a:bodyPr/>
                    <a:lstStyle/>
                    <a:p>
                      <a:pPr algn="ctr"/>
                      <a:r>
                        <a:rPr lang="ar-DZ" dirty="0" smtClean="0"/>
                        <a:t>57</a:t>
                      </a:r>
                    </a:p>
                  </a:txBody>
                  <a:tcPr/>
                </a:tc>
                <a:tc rowSpan="2">
                  <a:txBody>
                    <a:bodyPr/>
                    <a:lstStyle/>
                    <a:p>
                      <a:pPr algn="r"/>
                      <a:r>
                        <a:rPr lang="ar-DZ" sz="1400" dirty="0" smtClean="0"/>
                        <a:t>خيارات الامانة</a:t>
                      </a:r>
                      <a:endParaRPr lang="fr-FR" sz="1400" dirty="0"/>
                    </a:p>
                  </a:txBody>
                  <a:tcPr/>
                </a:tc>
                <a:tc rowSpan="2">
                  <a:txBody>
                    <a:bodyPr/>
                    <a:lstStyle/>
                    <a:p>
                      <a:pPr algn="ctr"/>
                      <a:r>
                        <a:rPr lang="ar-DZ" dirty="0" smtClean="0"/>
                        <a:t>48</a:t>
                      </a:r>
                      <a:endParaRPr lang="fr-FR" dirty="0"/>
                    </a:p>
                  </a:txBody>
                  <a:tcPr/>
                </a:tc>
                <a:tc rowSpan="2">
                  <a:txBody>
                    <a:bodyPr/>
                    <a:lstStyle/>
                    <a:p>
                      <a:pPr algn="r" rtl="1"/>
                      <a:r>
                        <a:rPr lang="ar-DZ" sz="1400" dirty="0" smtClean="0"/>
                        <a:t>الرهن وتطبيقاته المعاصرة</a:t>
                      </a:r>
                      <a:endParaRPr lang="fr-FR" sz="1400" dirty="0"/>
                    </a:p>
                  </a:txBody>
                  <a:tcPr/>
                </a:tc>
                <a:tc rowSpan="2">
                  <a:txBody>
                    <a:bodyPr/>
                    <a:lstStyle/>
                    <a:p>
                      <a:pPr algn="ctr"/>
                      <a:r>
                        <a:rPr lang="ar-DZ" dirty="0" smtClean="0"/>
                        <a:t>39</a:t>
                      </a:r>
                      <a:endParaRPr lang="fr-FR" dirty="0"/>
                    </a:p>
                  </a:txBody>
                  <a:tcPr/>
                </a:tc>
              </a:tr>
              <a:tr h="472440">
                <a:tc>
                  <a:txBody>
                    <a:bodyPr/>
                    <a:lstStyle/>
                    <a:p>
                      <a:pPr algn="r"/>
                      <a:r>
                        <a:rPr lang="ar-DZ" sz="1400" dirty="0" smtClean="0"/>
                        <a:t>إعادة الشراء</a:t>
                      </a:r>
                    </a:p>
                    <a:p>
                      <a:pPr algn="r"/>
                      <a:endParaRPr lang="fr-FR" sz="1400" dirty="0"/>
                    </a:p>
                  </a:txBody>
                  <a:tcPr/>
                </a:tc>
                <a:tc>
                  <a:txBody>
                    <a:bodyPr/>
                    <a:lstStyle/>
                    <a:p>
                      <a:pPr algn="ctr"/>
                      <a:r>
                        <a:rPr lang="fr-FR" dirty="0" smtClean="0"/>
                        <a:t>58</a:t>
                      </a: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spTree>
    <p:extLst>
      <p:ext uri="{BB962C8B-B14F-4D97-AF65-F5344CB8AC3E}">
        <p14:creationId xmlns:p14="http://schemas.microsoft.com/office/powerpoint/2010/main" val="3594080283"/>
      </p:ext>
    </p:extLst>
  </p:cSld>
  <p:clrMapOvr>
    <a:masterClrMapping/>
  </p:clrMapOvr>
  <mc:AlternateContent xmlns:mc="http://schemas.openxmlformats.org/markup-compatibility/2006" xmlns:p14="http://schemas.microsoft.com/office/powerpoint/2010/main">
    <mc:Choice Requires="p14">
      <p:transition spd="slow" p14:dur="2000" advTm="13149"/>
    </mc:Choice>
    <mc:Fallback xmlns="">
      <p:transition spd="slow" advTm="13149"/>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644" y="609601"/>
            <a:ext cx="9014358" cy="485422"/>
          </a:xfrm>
        </p:spPr>
        <p:txBody>
          <a:bodyPr>
            <a:normAutofit/>
          </a:bodyPr>
          <a:lstStyle/>
          <a:p>
            <a:pPr algn="r"/>
            <a:r>
              <a:rPr lang="ar-DZ" sz="1800" dirty="0" smtClean="0">
                <a:solidFill>
                  <a:schemeClr val="tx1"/>
                </a:solidFill>
              </a:rPr>
              <a:t>مميزات المعايير الشرعية:</a:t>
            </a:r>
            <a:endParaRPr lang="fr-FR" sz="1800" dirty="0">
              <a:solidFill>
                <a:schemeClr val="tx1"/>
              </a:solidFill>
            </a:endParaRPr>
          </a:p>
        </p:txBody>
      </p:sp>
      <p:sp>
        <p:nvSpPr>
          <p:cNvPr id="3" name="Espace réservé du contenu 2"/>
          <p:cNvSpPr>
            <a:spLocks noGrp="1"/>
          </p:cNvSpPr>
          <p:nvPr>
            <p:ph idx="1"/>
          </p:nvPr>
        </p:nvSpPr>
        <p:spPr>
          <a:xfrm>
            <a:off x="259644" y="1095023"/>
            <a:ext cx="9115958" cy="3880773"/>
          </a:xfrm>
        </p:spPr>
        <p:txBody>
          <a:bodyPr/>
          <a:lstStyle/>
          <a:p>
            <a:pPr algn="just" rtl="1">
              <a:buFont typeface="Courier New" panose="02070309020205020404" pitchFamily="49" charset="0"/>
              <a:buChar char="o"/>
            </a:pPr>
            <a:r>
              <a:rPr lang="ar-DZ" dirty="0"/>
              <a:t>ويلاحظ على المعايير الصادرة عن الهيئة </a:t>
            </a:r>
            <a:r>
              <a:rPr lang="ar-DZ" dirty="0" smtClean="0"/>
              <a:t>ما يُميزها أنها اقتصرت </a:t>
            </a:r>
            <a:r>
              <a:rPr lang="ar-DZ" dirty="0"/>
              <a:t>على عمل المصارف والمؤسسات المالية الإسلامية فقط، ولم تكن معايير محاسبية شاملة </a:t>
            </a:r>
            <a:r>
              <a:rPr lang="ar-DZ" dirty="0" smtClean="0"/>
              <a:t>لكل المؤسسات </a:t>
            </a:r>
            <a:r>
              <a:rPr lang="ar-DZ" dirty="0"/>
              <a:t>والشركات التي تعمل وفق مبادئ الشريعة الإسلامية كما هو الحال في معايير المحاسبة الدولية </a:t>
            </a:r>
            <a:r>
              <a:rPr lang="ar-DZ" dirty="0" smtClean="0"/>
              <a:t>التي تلائم </a:t>
            </a:r>
            <a:r>
              <a:rPr lang="ar-DZ" dirty="0"/>
              <a:t>جميع المؤسسات والشركات، سواء كانت مصارف أو شركات تأمين أو شركات تجارية أو </a:t>
            </a:r>
            <a:r>
              <a:rPr lang="ar-DZ" dirty="0" smtClean="0"/>
              <a:t>غيرها,</a:t>
            </a:r>
            <a:endParaRPr lang="fr-FR" dirty="0"/>
          </a:p>
        </p:txBody>
      </p:sp>
    </p:spTree>
    <p:extLst>
      <p:ext uri="{BB962C8B-B14F-4D97-AF65-F5344CB8AC3E}">
        <p14:creationId xmlns:p14="http://schemas.microsoft.com/office/powerpoint/2010/main" val="2105649475"/>
      </p:ext>
    </p:extLst>
  </p:cSld>
  <p:clrMapOvr>
    <a:masterClrMapping/>
  </p:clrMapOvr>
  <mc:AlternateContent xmlns:mc="http://schemas.openxmlformats.org/markup-compatibility/2006" xmlns:p14="http://schemas.microsoft.com/office/powerpoint/2010/main">
    <mc:Choice Requires="p14">
      <p:transition spd="slow" p14:dur="2000" advTm="33605"/>
    </mc:Choice>
    <mc:Fallback xmlns="">
      <p:transition spd="slow" advTm="33605"/>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8|3.2|1"/>
</p:tagLst>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1637</TotalTime>
  <Words>948</Words>
  <Application>Microsoft Office PowerPoint</Application>
  <PresentationFormat>Grand écran</PresentationFormat>
  <Paragraphs>159</Paragraphs>
  <Slides>8</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8</vt:i4>
      </vt:variant>
    </vt:vector>
  </HeadingPairs>
  <TitlesOfParts>
    <vt:vector size="16" baseType="lpstr">
      <vt:lpstr>Arial</vt:lpstr>
      <vt:lpstr>Courier New</vt:lpstr>
      <vt:lpstr>Estrangelo Edessa</vt:lpstr>
      <vt:lpstr>Symbol</vt:lpstr>
      <vt:lpstr>Tahoma</vt:lpstr>
      <vt:lpstr>Trebuchet MS</vt:lpstr>
      <vt:lpstr>Wingdings 3</vt:lpstr>
      <vt:lpstr>Facette</vt:lpstr>
      <vt:lpstr>  وزارة التعليم العالي والبحث العلمي جامعة باجي مختار –عنابة- كلية العلوم الاقتصادية، التجارية وعلوم التسيير قسم العلوم المالية مقياس :المعايير الشرعية للمؤسسات المالية الإسلامية سنة ثالثة ليسانس تمهيني مالية وصيرفة إسلامية        المحاضرة الثالثة: الحاجة للمعايير الشرعية ومكانتها </vt:lpstr>
      <vt:lpstr>حتمية تطبيق المعايير المحاسبية الشرعية كبديل للمعايير المحاسبية الدولية في المؤسسات المالية الإسلامية:</vt:lpstr>
      <vt:lpstr>آلية الأيوفي في التعامـل مـع معايير المحاسبة الصـادرة عنها والمعايير الأخرى</vt:lpstr>
      <vt:lpstr>عملية إعداد، تطوير، مراجعة المعايير الشرعية</vt:lpstr>
      <vt:lpstr>Présentation PowerPoint</vt:lpstr>
      <vt:lpstr>المعايير الشرعية الصادرة عن الأيوفي:</vt:lpstr>
      <vt:lpstr>Présentation PowerPoint</vt:lpstr>
      <vt:lpstr>مميزات المعايير الشرعية:</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PERSO</dc:creator>
  <cp:lastModifiedBy>PERSO</cp:lastModifiedBy>
  <cp:revision>24</cp:revision>
  <dcterms:created xsi:type="dcterms:W3CDTF">2022-02-02T18:02:07Z</dcterms:created>
  <dcterms:modified xsi:type="dcterms:W3CDTF">2022-05-15T18:21:59Z</dcterms:modified>
</cp:coreProperties>
</file>