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Bitter Medium" charset="0"/>
      <p:regular r:id="rId11"/>
    </p:embeddedFont>
    <p:embeddedFont>
      <p:font typeface="Calibri" pitchFamily="34" charset="0"/>
      <p:regular r:id="rId12"/>
      <p:bold r:id="rId13"/>
      <p:italic r:id="rId14"/>
      <p:boldItalic r:id="rId15"/>
    </p:embeddedFont>
    <p:embeddedFont>
      <p:font typeface="Open Sans" charset="0"/>
      <p:regular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566" y="-86"/>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522571"/>
            <a:ext cx="7415927" cy="2129314"/>
          </a:xfrm>
          <a:prstGeom prst="rect">
            <a:avLst/>
          </a:prstGeom>
          <a:noFill/>
          <a:ln/>
        </p:spPr>
        <p:txBody>
          <a:bodyPr wrap="square" lIns="0" tIns="0" rIns="0" bIns="0" rtlCol="0" anchor="t"/>
          <a:lstStyle/>
          <a:p>
            <a:pPr marL="0" indent="0" algn="r" rtl="1">
              <a:lnSpc>
                <a:spcPts val="8350"/>
              </a:lnSpc>
              <a:buNone/>
            </a:pPr>
            <a:r>
              <a:rPr lang="en-US" sz="6700" kern="0" spc="-201" dirty="0">
                <a:solidFill>
                  <a:srgbClr val="2C3F42"/>
                </a:solidFill>
                <a:latin typeface="Bitter Medium" pitchFamily="34" charset="0"/>
                <a:ea typeface="Bitter Medium" pitchFamily="34" charset="-122"/>
                <a:cs typeface="Bitter Medium" pitchFamily="34" charset="-120"/>
              </a:rPr>
              <a:t>تدريب العاملين: أساس التطوير المؤسسي</a:t>
            </a:r>
            <a:endParaRPr lang="en-US" sz="6700" dirty="0"/>
          </a:p>
        </p:txBody>
      </p:sp>
      <p:sp>
        <p:nvSpPr>
          <p:cNvPr id="4" name="Text 1"/>
          <p:cNvSpPr/>
          <p:nvPr/>
        </p:nvSpPr>
        <p:spPr>
          <a:xfrm>
            <a:off x="864037" y="4022169"/>
            <a:ext cx="7415927" cy="1975247"/>
          </a:xfrm>
          <a:prstGeom prst="rect">
            <a:avLst/>
          </a:prstGeom>
          <a:noFill/>
          <a:ln/>
        </p:spPr>
        <p:txBody>
          <a:bodyPr wrap="square" lIns="0" tIns="0" rIns="0" bIns="0" rtlCol="0" anchor="t"/>
          <a:lstStyle/>
          <a:p>
            <a:pPr marL="0" indent="0" algn="r" rtl="1">
              <a:lnSpc>
                <a:spcPts val="3100"/>
              </a:lnSpc>
              <a:buNone/>
            </a:pPr>
            <a:r>
              <a:rPr lang="en-US" sz="2800" kern="0" spc="-39" dirty="0">
                <a:solidFill>
                  <a:srgbClr val="2B2E3C"/>
                </a:solidFill>
                <a:latin typeface="Open Sans" pitchFamily="34" charset="0"/>
                <a:ea typeface="Open Sans" pitchFamily="34" charset="-122"/>
                <a:cs typeface="Open Sans" pitchFamily="34" charset="-120"/>
              </a:rPr>
              <a:t>يشهد العالم حاليًا ثورة علمية وتكنولوجية واقتصادية واجتماعية غير مسبوقة تتسم بالتغيير السريع والتحولات المتتالية. في ظل هذه التطورات، يبرز التدريب كأداة أساسية لمواكبة هذه التغيرات وإعداد الكوادر البشرية المؤهلة. يتميز التدريب بالمرونة والاستجابة السريعة لمتطلبات العصر، مما يساهم في تطوير قدرات العاملين على استيعاب المعلومات والمهارات الحديثة بكفاءة عالية.</a:t>
            </a:r>
            <a:endParaRPr lang="en-US" sz="2800" dirty="0"/>
          </a:p>
        </p:txBody>
      </p:sp>
      <p:sp>
        <p:nvSpPr>
          <p:cNvPr id="6" name="Text 3"/>
          <p:cNvSpPr/>
          <p:nvPr/>
        </p:nvSpPr>
        <p:spPr>
          <a:xfrm>
            <a:off x="993815" y="6442234"/>
            <a:ext cx="135255" cy="97512"/>
          </a:xfrm>
          <a:prstGeom prst="rect">
            <a:avLst/>
          </a:prstGeom>
          <a:noFill/>
          <a:ln/>
        </p:spPr>
        <p:txBody>
          <a:bodyPr wrap="none" lIns="0" tIns="0" rIns="0" bIns="0" rtlCol="0" anchor="t"/>
          <a:lstStyle/>
          <a:p>
            <a:pPr marL="0" indent="0" algn="ctr">
              <a:lnSpc>
                <a:spcPts val="750"/>
              </a:lnSpc>
              <a:buNone/>
            </a:pPr>
            <a:endParaRPr lang="en-US" sz="750" dirty="0"/>
          </a:p>
        </p:txBody>
      </p:sp>
      <p:sp>
        <p:nvSpPr>
          <p:cNvPr id="7" name="Text 4"/>
          <p:cNvSpPr/>
          <p:nvPr/>
        </p:nvSpPr>
        <p:spPr>
          <a:xfrm>
            <a:off x="1382316" y="6275070"/>
            <a:ext cx="2023467" cy="431959"/>
          </a:xfrm>
          <a:prstGeom prst="rect">
            <a:avLst/>
          </a:prstGeom>
          <a:noFill/>
          <a:ln/>
        </p:spPr>
        <p:txBody>
          <a:bodyPr wrap="none" lIns="0" tIns="0" rIns="0" bIns="0" rtlCol="0" anchor="t"/>
          <a:lstStyle/>
          <a:p>
            <a:pPr marL="0" indent="0" algn="l">
              <a:lnSpc>
                <a:spcPts val="3400"/>
              </a:lnSpc>
              <a:buNone/>
            </a:pPr>
            <a:r>
              <a:rPr lang="en-US" sz="2400" b="1" kern="0" spc="-39" dirty="0" smtClean="0">
                <a:solidFill>
                  <a:srgbClr val="2B2E3C"/>
                </a:solidFill>
                <a:latin typeface="Open Sans Bold" pitchFamily="34" charset="0"/>
                <a:ea typeface="Open Sans Bold" pitchFamily="34" charset="-122"/>
                <a:cs typeface="Open Sans Bold" pitchFamily="34" charset="-120"/>
              </a:rPr>
              <a:t>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076"/>
          </a:xfrm>
          <a:prstGeom prst="rect">
            <a:avLst/>
          </a:prstGeom>
        </p:spPr>
      </p:pic>
      <p:sp>
        <p:nvSpPr>
          <p:cNvPr id="3" name="Text 0"/>
          <p:cNvSpPr/>
          <p:nvPr/>
        </p:nvSpPr>
        <p:spPr>
          <a:xfrm>
            <a:off x="620554" y="487561"/>
            <a:ext cx="4433054" cy="553998"/>
          </a:xfrm>
          <a:prstGeom prst="rect">
            <a:avLst/>
          </a:prstGeom>
          <a:noFill/>
          <a:ln/>
        </p:spPr>
        <p:txBody>
          <a:bodyPr wrap="none" lIns="0" tIns="0" rIns="0" bIns="0" rtlCol="0" anchor="t"/>
          <a:lstStyle/>
          <a:p>
            <a:pPr marL="0" indent="0">
              <a:lnSpc>
                <a:spcPts val="4350"/>
              </a:lnSpc>
              <a:buNone/>
            </a:pPr>
            <a:r>
              <a:rPr lang="en-US" sz="3450" kern="0" spc="-105" dirty="0">
                <a:solidFill>
                  <a:srgbClr val="2C3F42"/>
                </a:solidFill>
                <a:latin typeface="Bitter Medium" pitchFamily="34" charset="0"/>
                <a:ea typeface="Bitter Medium" pitchFamily="34" charset="-122"/>
                <a:cs typeface="Bitter Medium" pitchFamily="34" charset="-120"/>
              </a:rPr>
              <a:t>مفهوم التدريب وأهميته</a:t>
            </a:r>
            <a:endParaRPr lang="en-US" sz="3450" dirty="0"/>
          </a:p>
        </p:txBody>
      </p:sp>
      <p:sp>
        <p:nvSpPr>
          <p:cNvPr id="4" name="Text 1"/>
          <p:cNvSpPr/>
          <p:nvPr/>
        </p:nvSpPr>
        <p:spPr>
          <a:xfrm>
            <a:off x="620554" y="1307544"/>
            <a:ext cx="7902893" cy="850821"/>
          </a:xfrm>
          <a:prstGeom prst="rect">
            <a:avLst/>
          </a:prstGeom>
          <a:noFill/>
          <a:ln/>
        </p:spPr>
        <p:txBody>
          <a:bodyPr wrap="square" lIns="0" tIns="0" rIns="0" bIns="0" rtlCol="0" anchor="t"/>
          <a:lstStyle/>
          <a:p>
            <a:pPr marL="0" indent="0" algn="r" rtl="1">
              <a:lnSpc>
                <a:spcPts val="2200"/>
              </a:lnSpc>
              <a:buNone/>
            </a:pPr>
            <a:r>
              <a:rPr lang="en-US" sz="2000" kern="0" spc="-28" dirty="0">
                <a:solidFill>
                  <a:srgbClr val="2B2E3C"/>
                </a:solidFill>
                <a:latin typeface="Open Sans" pitchFamily="34" charset="0"/>
                <a:ea typeface="Open Sans" pitchFamily="34" charset="-122"/>
                <a:cs typeface="Open Sans" pitchFamily="34" charset="-120"/>
              </a:rPr>
              <a:t>التدريب هو عملية منظمة تهدف إلى تغيير سلوكيات ومعارف ودوافع الموظفين لتحسين التوافق بين قدراتهم ومتطلبات العمل. على عكس التعليم الذي يعد استثمارًا طويل الأجل، يتميز التدريب بعائد سريع يتمثل في اكتساب المتدرب مهارات وقدرات جديدة فور الانتهاء منه.</a:t>
            </a:r>
            <a:endParaRPr lang="en-US" sz="2000" dirty="0"/>
          </a:p>
        </p:txBody>
      </p:sp>
      <p:sp>
        <p:nvSpPr>
          <p:cNvPr id="5" name="Text 2"/>
          <p:cNvSpPr/>
          <p:nvPr/>
        </p:nvSpPr>
        <p:spPr>
          <a:xfrm>
            <a:off x="620554" y="2357795"/>
            <a:ext cx="7902893" cy="567214"/>
          </a:xfrm>
          <a:prstGeom prst="rect">
            <a:avLst/>
          </a:prstGeom>
          <a:noFill/>
          <a:ln/>
        </p:spPr>
        <p:txBody>
          <a:bodyPr wrap="square" lIns="0" tIns="0" rIns="0" bIns="0" rtlCol="0" anchor="t"/>
          <a:lstStyle/>
          <a:p>
            <a:pPr marL="0" indent="0" algn="r" rtl="1">
              <a:lnSpc>
                <a:spcPts val="2200"/>
              </a:lnSpc>
              <a:buNone/>
            </a:pPr>
            <a:r>
              <a:rPr lang="en-US" sz="2000" kern="0" spc="-28" dirty="0">
                <a:solidFill>
                  <a:srgbClr val="2B2E3C"/>
                </a:solidFill>
                <a:latin typeface="Open Sans" pitchFamily="34" charset="0"/>
                <a:ea typeface="Open Sans" pitchFamily="34" charset="-122"/>
                <a:cs typeface="Open Sans" pitchFamily="34" charset="-120"/>
              </a:rPr>
              <a:t>تكمن أهمية التدريب في مواكبة التغيرات التكنولوجية والإدارية، معالجة مشاكل انخفاض الأداء، وتحسين قدرات الأفراد وتجديد معارفهم</a:t>
            </a:r>
            <a:r>
              <a:rPr lang="en-US" sz="1350" kern="0" spc="-28" dirty="0">
                <a:solidFill>
                  <a:srgbClr val="2B2E3C"/>
                </a:solidFill>
                <a:latin typeface="Open Sans" pitchFamily="34" charset="0"/>
                <a:ea typeface="Open Sans" pitchFamily="34" charset="-122"/>
                <a:cs typeface="Open Sans" pitchFamily="34" charset="-120"/>
              </a:rPr>
              <a:t>.</a:t>
            </a:r>
            <a:endParaRPr lang="en-US" sz="1350" dirty="0"/>
          </a:p>
        </p:txBody>
      </p:sp>
      <p:sp>
        <p:nvSpPr>
          <p:cNvPr id="6" name="Shape 3"/>
          <p:cNvSpPr/>
          <p:nvPr/>
        </p:nvSpPr>
        <p:spPr>
          <a:xfrm>
            <a:off x="875109" y="3124438"/>
            <a:ext cx="22860" cy="4618077"/>
          </a:xfrm>
          <a:prstGeom prst="roundRect">
            <a:avLst>
              <a:gd name="adj" fmla="val 325797"/>
            </a:avLst>
          </a:prstGeom>
          <a:solidFill>
            <a:srgbClr val="E2C8B5"/>
          </a:solidFill>
          <a:ln/>
        </p:spPr>
      </p:sp>
      <p:sp>
        <p:nvSpPr>
          <p:cNvPr id="7" name="Shape 4"/>
          <p:cNvSpPr/>
          <p:nvPr/>
        </p:nvSpPr>
        <p:spPr>
          <a:xfrm>
            <a:off x="1063169" y="3511868"/>
            <a:ext cx="620554" cy="22860"/>
          </a:xfrm>
          <a:prstGeom prst="roundRect">
            <a:avLst>
              <a:gd name="adj" fmla="val 325797"/>
            </a:avLst>
          </a:prstGeom>
          <a:solidFill>
            <a:srgbClr val="E2C8B5"/>
          </a:solidFill>
          <a:ln/>
        </p:spPr>
      </p:sp>
      <p:sp>
        <p:nvSpPr>
          <p:cNvPr id="8" name="Shape 5"/>
          <p:cNvSpPr/>
          <p:nvPr/>
        </p:nvSpPr>
        <p:spPr>
          <a:xfrm>
            <a:off x="687050" y="3323868"/>
            <a:ext cx="398978" cy="398978"/>
          </a:xfrm>
          <a:prstGeom prst="roundRect">
            <a:avLst>
              <a:gd name="adj" fmla="val 18667"/>
            </a:avLst>
          </a:prstGeom>
          <a:solidFill>
            <a:srgbClr val="FCE2CF"/>
          </a:solidFill>
          <a:ln w="7620">
            <a:solidFill>
              <a:srgbClr val="E2C8B5"/>
            </a:solidFill>
            <a:prstDash val="solid"/>
          </a:ln>
        </p:spPr>
      </p:sp>
      <p:sp>
        <p:nvSpPr>
          <p:cNvPr id="9" name="Text 6"/>
          <p:cNvSpPr/>
          <p:nvPr/>
        </p:nvSpPr>
        <p:spPr>
          <a:xfrm>
            <a:off x="835283" y="3390305"/>
            <a:ext cx="102394" cy="265986"/>
          </a:xfrm>
          <a:prstGeom prst="rect">
            <a:avLst/>
          </a:prstGeom>
          <a:noFill/>
          <a:ln/>
        </p:spPr>
        <p:txBody>
          <a:bodyPr wrap="none" lIns="0" tIns="0" rIns="0" bIns="0" rtlCol="0" anchor="t"/>
          <a:lstStyle/>
          <a:p>
            <a:pPr marL="0" indent="0" algn="ctr">
              <a:lnSpc>
                <a:spcPts val="2050"/>
              </a:lnSpc>
              <a:buNone/>
            </a:pPr>
            <a:r>
              <a:rPr lang="en-US" sz="2050" kern="0" spc="-63" dirty="0">
                <a:solidFill>
                  <a:srgbClr val="2B2E3C"/>
                </a:solidFill>
                <a:latin typeface="Bitter Medium" pitchFamily="34" charset="0"/>
                <a:ea typeface="Bitter Medium" pitchFamily="34" charset="-122"/>
                <a:cs typeface="Bitter Medium" pitchFamily="34" charset="-120"/>
              </a:rPr>
              <a:t>1</a:t>
            </a:r>
            <a:endParaRPr lang="en-US" sz="2050" dirty="0"/>
          </a:p>
        </p:txBody>
      </p:sp>
      <p:sp>
        <p:nvSpPr>
          <p:cNvPr id="10" name="Text 7"/>
          <p:cNvSpPr/>
          <p:nvPr/>
        </p:nvSpPr>
        <p:spPr>
          <a:xfrm>
            <a:off x="1861780" y="3301722"/>
            <a:ext cx="2216468" cy="277058"/>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ت</a:t>
            </a:r>
            <a:r>
              <a:rPr lang="en-US" sz="1700" b="1" kern="0" spc="-52" dirty="0">
                <a:solidFill>
                  <a:srgbClr val="2B2E3C"/>
                </a:solidFill>
                <a:latin typeface="Bitter Medium" pitchFamily="34" charset="0"/>
                <a:ea typeface="Bitter Medium" pitchFamily="34" charset="-122"/>
                <a:cs typeface="Bitter Medium" pitchFamily="34" charset="-120"/>
              </a:rPr>
              <a:t>خطيط</a:t>
            </a:r>
            <a:endParaRPr lang="en-US" sz="1700" b="1" dirty="0"/>
          </a:p>
        </p:txBody>
      </p:sp>
      <p:sp>
        <p:nvSpPr>
          <p:cNvPr id="11" name="Text 8"/>
          <p:cNvSpPr/>
          <p:nvPr/>
        </p:nvSpPr>
        <p:spPr>
          <a:xfrm>
            <a:off x="1861780" y="3685103"/>
            <a:ext cx="6661666" cy="283607"/>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وضع خطة تدريبية شاملة بناءً على الاحتياجات</a:t>
            </a:r>
            <a:endParaRPr lang="en-US" sz="1350" dirty="0"/>
          </a:p>
        </p:txBody>
      </p:sp>
      <p:sp>
        <p:nvSpPr>
          <p:cNvPr id="12" name="Shape 9"/>
          <p:cNvSpPr/>
          <p:nvPr/>
        </p:nvSpPr>
        <p:spPr>
          <a:xfrm>
            <a:off x="1063169" y="4710708"/>
            <a:ext cx="620554" cy="22860"/>
          </a:xfrm>
          <a:prstGeom prst="roundRect">
            <a:avLst>
              <a:gd name="adj" fmla="val 325797"/>
            </a:avLst>
          </a:prstGeom>
          <a:solidFill>
            <a:srgbClr val="E2C8B5"/>
          </a:solidFill>
          <a:ln/>
        </p:spPr>
      </p:sp>
      <p:sp>
        <p:nvSpPr>
          <p:cNvPr id="13" name="Shape 10"/>
          <p:cNvSpPr/>
          <p:nvPr/>
        </p:nvSpPr>
        <p:spPr>
          <a:xfrm>
            <a:off x="687050" y="4522708"/>
            <a:ext cx="398978" cy="398978"/>
          </a:xfrm>
          <a:prstGeom prst="roundRect">
            <a:avLst>
              <a:gd name="adj" fmla="val 18667"/>
            </a:avLst>
          </a:prstGeom>
          <a:solidFill>
            <a:srgbClr val="FCE2CF"/>
          </a:solidFill>
          <a:ln w="7620">
            <a:solidFill>
              <a:srgbClr val="E2C8B5"/>
            </a:solidFill>
            <a:prstDash val="solid"/>
          </a:ln>
        </p:spPr>
      </p:sp>
      <p:sp>
        <p:nvSpPr>
          <p:cNvPr id="14" name="Text 11"/>
          <p:cNvSpPr/>
          <p:nvPr/>
        </p:nvSpPr>
        <p:spPr>
          <a:xfrm>
            <a:off x="817305" y="4589145"/>
            <a:ext cx="138351" cy="265986"/>
          </a:xfrm>
          <a:prstGeom prst="rect">
            <a:avLst/>
          </a:prstGeom>
          <a:noFill/>
          <a:ln/>
        </p:spPr>
        <p:txBody>
          <a:bodyPr wrap="none" lIns="0" tIns="0" rIns="0" bIns="0" rtlCol="0" anchor="t"/>
          <a:lstStyle/>
          <a:p>
            <a:pPr marL="0" indent="0" algn="ctr">
              <a:lnSpc>
                <a:spcPts val="2050"/>
              </a:lnSpc>
              <a:buNone/>
            </a:pPr>
            <a:r>
              <a:rPr lang="en-US" sz="2050" kern="0" spc="-63" dirty="0">
                <a:solidFill>
                  <a:srgbClr val="2B2E3C"/>
                </a:solidFill>
                <a:latin typeface="Bitter Medium" pitchFamily="34" charset="0"/>
                <a:ea typeface="Bitter Medium" pitchFamily="34" charset="-122"/>
                <a:cs typeface="Bitter Medium" pitchFamily="34" charset="-120"/>
              </a:rPr>
              <a:t>2</a:t>
            </a:r>
            <a:endParaRPr lang="en-US" sz="2050" dirty="0"/>
          </a:p>
        </p:txBody>
      </p:sp>
      <p:sp>
        <p:nvSpPr>
          <p:cNvPr id="15" name="Text 12"/>
          <p:cNvSpPr/>
          <p:nvPr/>
        </p:nvSpPr>
        <p:spPr>
          <a:xfrm>
            <a:off x="1861780" y="4500563"/>
            <a:ext cx="2216468" cy="277058"/>
          </a:xfrm>
          <a:prstGeom prst="rect">
            <a:avLst/>
          </a:prstGeom>
          <a:noFill/>
          <a:ln/>
        </p:spPr>
        <p:txBody>
          <a:bodyPr wrap="none" lIns="0" tIns="0" rIns="0" bIns="0" rtlCol="0" anchor="t"/>
          <a:lstStyle/>
          <a:p>
            <a:pPr marL="0" indent="0" algn="l">
              <a:lnSpc>
                <a:spcPts val="2150"/>
              </a:lnSpc>
              <a:buNone/>
            </a:pPr>
            <a:r>
              <a:rPr lang="en-US" sz="1700" b="1" kern="0" spc="-52" dirty="0">
                <a:solidFill>
                  <a:srgbClr val="2B2E3C"/>
                </a:solidFill>
                <a:latin typeface="Bitter Medium" pitchFamily="34" charset="0"/>
                <a:ea typeface="Bitter Medium" pitchFamily="34" charset="-122"/>
                <a:cs typeface="Bitter Medium" pitchFamily="34" charset="-120"/>
              </a:rPr>
              <a:t>تصميم</a:t>
            </a:r>
            <a:endParaRPr lang="en-US" sz="1700" b="1" dirty="0"/>
          </a:p>
        </p:txBody>
      </p:sp>
      <p:sp>
        <p:nvSpPr>
          <p:cNvPr id="16" name="Text 13"/>
          <p:cNvSpPr/>
          <p:nvPr/>
        </p:nvSpPr>
        <p:spPr>
          <a:xfrm>
            <a:off x="1861780" y="4883944"/>
            <a:ext cx="6661666" cy="283607"/>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إعداد البرامج التدريبية وتحديد الأهداف والمحتوى</a:t>
            </a:r>
            <a:endParaRPr lang="en-US" sz="1350" dirty="0"/>
          </a:p>
        </p:txBody>
      </p:sp>
      <p:sp>
        <p:nvSpPr>
          <p:cNvPr id="17" name="Shape 14"/>
          <p:cNvSpPr/>
          <p:nvPr/>
        </p:nvSpPr>
        <p:spPr>
          <a:xfrm>
            <a:off x="1063169" y="5909548"/>
            <a:ext cx="620554" cy="22860"/>
          </a:xfrm>
          <a:prstGeom prst="roundRect">
            <a:avLst>
              <a:gd name="adj" fmla="val 325797"/>
            </a:avLst>
          </a:prstGeom>
          <a:solidFill>
            <a:srgbClr val="E2C8B5"/>
          </a:solidFill>
          <a:ln/>
        </p:spPr>
      </p:sp>
      <p:sp>
        <p:nvSpPr>
          <p:cNvPr id="18" name="Shape 15"/>
          <p:cNvSpPr/>
          <p:nvPr/>
        </p:nvSpPr>
        <p:spPr>
          <a:xfrm>
            <a:off x="687050" y="5721548"/>
            <a:ext cx="398978" cy="398978"/>
          </a:xfrm>
          <a:prstGeom prst="roundRect">
            <a:avLst>
              <a:gd name="adj" fmla="val 18667"/>
            </a:avLst>
          </a:prstGeom>
          <a:solidFill>
            <a:srgbClr val="FCE2CF"/>
          </a:solidFill>
          <a:ln w="7620">
            <a:solidFill>
              <a:srgbClr val="E2C8B5"/>
            </a:solidFill>
            <a:prstDash val="solid"/>
          </a:ln>
        </p:spPr>
      </p:sp>
      <p:sp>
        <p:nvSpPr>
          <p:cNvPr id="19" name="Text 16"/>
          <p:cNvSpPr/>
          <p:nvPr/>
        </p:nvSpPr>
        <p:spPr>
          <a:xfrm>
            <a:off x="814447" y="5787985"/>
            <a:ext cx="144185" cy="265986"/>
          </a:xfrm>
          <a:prstGeom prst="rect">
            <a:avLst/>
          </a:prstGeom>
          <a:noFill/>
          <a:ln/>
        </p:spPr>
        <p:txBody>
          <a:bodyPr wrap="none" lIns="0" tIns="0" rIns="0" bIns="0" rtlCol="0" anchor="t"/>
          <a:lstStyle/>
          <a:p>
            <a:pPr marL="0" indent="0" algn="ctr">
              <a:lnSpc>
                <a:spcPts val="2050"/>
              </a:lnSpc>
              <a:buNone/>
            </a:pPr>
            <a:r>
              <a:rPr lang="en-US" sz="2050" kern="0" spc="-63" dirty="0">
                <a:solidFill>
                  <a:srgbClr val="2B2E3C"/>
                </a:solidFill>
                <a:latin typeface="Bitter Medium" pitchFamily="34" charset="0"/>
                <a:ea typeface="Bitter Medium" pitchFamily="34" charset="-122"/>
                <a:cs typeface="Bitter Medium" pitchFamily="34" charset="-120"/>
              </a:rPr>
              <a:t>3</a:t>
            </a:r>
            <a:endParaRPr lang="en-US" sz="2050" dirty="0"/>
          </a:p>
        </p:txBody>
      </p:sp>
      <p:sp>
        <p:nvSpPr>
          <p:cNvPr id="20" name="Text 17"/>
          <p:cNvSpPr/>
          <p:nvPr/>
        </p:nvSpPr>
        <p:spPr>
          <a:xfrm>
            <a:off x="1861780" y="5699403"/>
            <a:ext cx="2216468" cy="277058"/>
          </a:xfrm>
          <a:prstGeom prst="rect">
            <a:avLst/>
          </a:prstGeom>
          <a:noFill/>
          <a:ln/>
        </p:spPr>
        <p:txBody>
          <a:bodyPr wrap="none" lIns="0" tIns="0" rIns="0" bIns="0" rtlCol="0" anchor="t"/>
          <a:lstStyle/>
          <a:p>
            <a:pPr marL="0" indent="0" algn="l">
              <a:lnSpc>
                <a:spcPts val="2150"/>
              </a:lnSpc>
              <a:buNone/>
            </a:pPr>
            <a:r>
              <a:rPr lang="en-US" sz="1700" b="1" kern="0" spc="-52" dirty="0">
                <a:solidFill>
                  <a:srgbClr val="2B2E3C"/>
                </a:solidFill>
                <a:latin typeface="Bitter Medium" pitchFamily="34" charset="0"/>
                <a:ea typeface="Bitter Medium" pitchFamily="34" charset="-122"/>
                <a:cs typeface="Bitter Medium" pitchFamily="34" charset="-120"/>
              </a:rPr>
              <a:t>تنفيذ</a:t>
            </a:r>
            <a:endParaRPr lang="en-US" sz="1700" b="1" dirty="0"/>
          </a:p>
        </p:txBody>
      </p:sp>
      <p:sp>
        <p:nvSpPr>
          <p:cNvPr id="21" name="Text 18"/>
          <p:cNvSpPr/>
          <p:nvPr/>
        </p:nvSpPr>
        <p:spPr>
          <a:xfrm>
            <a:off x="1861780" y="6082784"/>
            <a:ext cx="6661666" cy="283607"/>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تطبيق البرامج التدريبية وفق الخطة الموضوعة</a:t>
            </a:r>
            <a:endParaRPr lang="en-US" sz="1350" dirty="0"/>
          </a:p>
        </p:txBody>
      </p:sp>
      <p:sp>
        <p:nvSpPr>
          <p:cNvPr id="22" name="Shape 19"/>
          <p:cNvSpPr/>
          <p:nvPr/>
        </p:nvSpPr>
        <p:spPr>
          <a:xfrm>
            <a:off x="1063169" y="7108388"/>
            <a:ext cx="620554" cy="22860"/>
          </a:xfrm>
          <a:prstGeom prst="roundRect">
            <a:avLst>
              <a:gd name="adj" fmla="val 325797"/>
            </a:avLst>
          </a:prstGeom>
          <a:solidFill>
            <a:srgbClr val="E2C8B5"/>
          </a:solidFill>
          <a:ln/>
        </p:spPr>
      </p:sp>
      <p:sp>
        <p:nvSpPr>
          <p:cNvPr id="23" name="Shape 20"/>
          <p:cNvSpPr/>
          <p:nvPr/>
        </p:nvSpPr>
        <p:spPr>
          <a:xfrm>
            <a:off x="687050" y="6920389"/>
            <a:ext cx="398978" cy="398978"/>
          </a:xfrm>
          <a:prstGeom prst="roundRect">
            <a:avLst>
              <a:gd name="adj" fmla="val 18667"/>
            </a:avLst>
          </a:prstGeom>
          <a:solidFill>
            <a:srgbClr val="FCE2CF"/>
          </a:solidFill>
          <a:ln w="7620">
            <a:solidFill>
              <a:srgbClr val="E2C8B5"/>
            </a:solidFill>
            <a:prstDash val="solid"/>
          </a:ln>
        </p:spPr>
      </p:sp>
      <p:sp>
        <p:nvSpPr>
          <p:cNvPr id="24" name="Text 21"/>
          <p:cNvSpPr/>
          <p:nvPr/>
        </p:nvSpPr>
        <p:spPr>
          <a:xfrm>
            <a:off x="811828" y="6986826"/>
            <a:ext cx="149423" cy="265986"/>
          </a:xfrm>
          <a:prstGeom prst="rect">
            <a:avLst/>
          </a:prstGeom>
          <a:noFill/>
          <a:ln/>
        </p:spPr>
        <p:txBody>
          <a:bodyPr wrap="none" lIns="0" tIns="0" rIns="0" bIns="0" rtlCol="0" anchor="t"/>
          <a:lstStyle/>
          <a:p>
            <a:pPr marL="0" indent="0" algn="ctr">
              <a:lnSpc>
                <a:spcPts val="2050"/>
              </a:lnSpc>
              <a:buNone/>
            </a:pPr>
            <a:r>
              <a:rPr lang="en-US" sz="2050" kern="0" spc="-63" dirty="0">
                <a:solidFill>
                  <a:srgbClr val="2B2E3C"/>
                </a:solidFill>
                <a:latin typeface="Bitter Medium" pitchFamily="34" charset="0"/>
                <a:ea typeface="Bitter Medium" pitchFamily="34" charset="-122"/>
                <a:cs typeface="Bitter Medium" pitchFamily="34" charset="-120"/>
              </a:rPr>
              <a:t>4</a:t>
            </a:r>
            <a:endParaRPr lang="en-US" sz="2050" dirty="0"/>
          </a:p>
        </p:txBody>
      </p:sp>
      <p:sp>
        <p:nvSpPr>
          <p:cNvPr id="25" name="Text 22"/>
          <p:cNvSpPr/>
          <p:nvPr/>
        </p:nvSpPr>
        <p:spPr>
          <a:xfrm>
            <a:off x="1861780" y="6898243"/>
            <a:ext cx="2216468" cy="277058"/>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تقييم</a:t>
            </a:r>
            <a:endParaRPr lang="en-US" sz="1700" dirty="0"/>
          </a:p>
        </p:txBody>
      </p:sp>
      <p:sp>
        <p:nvSpPr>
          <p:cNvPr id="26" name="Text 23"/>
          <p:cNvSpPr/>
          <p:nvPr/>
        </p:nvSpPr>
        <p:spPr>
          <a:xfrm>
            <a:off x="1861780" y="7281624"/>
            <a:ext cx="6661666" cy="283607"/>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قياس فعالية التدريب وتحديد مجالات التحسين</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199918"/>
            <a:ext cx="6172200" cy="771525"/>
          </a:xfrm>
          <a:prstGeom prst="rect">
            <a:avLst/>
          </a:prstGeom>
          <a:noFill/>
          <a:ln/>
        </p:spPr>
        <p:txBody>
          <a:bodyPr wrap="none" lIns="0" tIns="0" rIns="0" bIns="0" rtlCol="0" anchor="t"/>
          <a:lstStyle/>
          <a:p>
            <a:pPr marL="0" indent="0">
              <a:lnSpc>
                <a:spcPts val="6050"/>
              </a:lnSpc>
              <a:buNone/>
            </a:pPr>
            <a:r>
              <a:rPr lang="en-US" sz="4850" kern="0" spc="-146" dirty="0">
                <a:solidFill>
                  <a:srgbClr val="2C3F42"/>
                </a:solidFill>
                <a:latin typeface="Bitter Medium" pitchFamily="34" charset="0"/>
                <a:ea typeface="Bitter Medium" pitchFamily="34" charset="-122"/>
                <a:cs typeface="Bitter Medium" pitchFamily="34" charset="-120"/>
              </a:rPr>
              <a:t>أنواع التدريب</a:t>
            </a:r>
            <a:endParaRPr lang="en-US" sz="4850" dirty="0"/>
          </a:p>
        </p:txBody>
      </p:sp>
      <p:sp>
        <p:nvSpPr>
          <p:cNvPr id="3" name="Text 1"/>
          <p:cNvSpPr/>
          <p:nvPr/>
        </p:nvSpPr>
        <p:spPr>
          <a:xfrm>
            <a:off x="864037" y="3465195"/>
            <a:ext cx="12902327" cy="395049"/>
          </a:xfrm>
          <a:prstGeom prst="rect">
            <a:avLst/>
          </a:prstGeom>
          <a:noFill/>
          <a:ln/>
        </p:spPr>
        <p:txBody>
          <a:bodyPr wrap="none" lIns="0" tIns="0" rIns="0" bIns="0" rtlCol="0" anchor="t"/>
          <a:lstStyle/>
          <a:p>
            <a:pPr marL="0" indent="0" algn="r" rtl="1">
              <a:lnSpc>
                <a:spcPts val="3100"/>
              </a:lnSpc>
              <a:buNone/>
            </a:pPr>
            <a:r>
              <a:rPr lang="en-US" sz="2800" kern="0" spc="-39" dirty="0">
                <a:solidFill>
                  <a:srgbClr val="2B2E3C"/>
                </a:solidFill>
                <a:latin typeface="Open Sans" pitchFamily="34" charset="0"/>
                <a:ea typeface="Open Sans" pitchFamily="34" charset="-122"/>
                <a:cs typeface="Open Sans" pitchFamily="34" charset="-120"/>
              </a:rPr>
              <a:t>تتنوع أساليب التدريب لتلبي مختلف الاحتياجات المؤسسية والفردية:</a:t>
            </a:r>
            <a:endParaRPr lang="en-US" sz="2800" dirty="0"/>
          </a:p>
        </p:txBody>
      </p:sp>
      <p:sp>
        <p:nvSpPr>
          <p:cNvPr id="4" name="Text 2"/>
          <p:cNvSpPr/>
          <p:nvPr/>
        </p:nvSpPr>
        <p:spPr>
          <a:xfrm>
            <a:off x="864037" y="4384715"/>
            <a:ext cx="3086100" cy="385763"/>
          </a:xfrm>
          <a:prstGeom prst="rect">
            <a:avLst/>
          </a:prstGeom>
          <a:noFill/>
          <a:ln/>
        </p:spPr>
        <p:txBody>
          <a:bodyPr wrap="none" lIns="0" tIns="0" rIns="0" bIns="0" rtlCol="0" anchor="t"/>
          <a:lstStyle/>
          <a:p>
            <a:pPr marL="0" indent="0">
              <a:lnSpc>
                <a:spcPts val="3000"/>
              </a:lnSpc>
              <a:buNone/>
            </a:pPr>
            <a:r>
              <a:rPr lang="en-US" sz="2400" kern="0" spc="-73" dirty="0">
                <a:solidFill>
                  <a:srgbClr val="2C3F42"/>
                </a:solidFill>
                <a:latin typeface="Bitter Medium" pitchFamily="34" charset="0"/>
                <a:ea typeface="Bitter Medium" pitchFamily="34" charset="-122"/>
                <a:cs typeface="Bitter Medium" pitchFamily="34" charset="-120"/>
              </a:rPr>
              <a:t>التدريب التوجيهي</a:t>
            </a:r>
            <a:endParaRPr lang="en-US" sz="2400" dirty="0"/>
          </a:p>
        </p:txBody>
      </p:sp>
      <p:sp>
        <p:nvSpPr>
          <p:cNvPr id="5" name="Text 3"/>
          <p:cNvSpPr/>
          <p:nvPr/>
        </p:nvSpPr>
        <p:spPr>
          <a:xfrm>
            <a:off x="864037" y="5017294"/>
            <a:ext cx="389882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B2E3C"/>
                </a:solidFill>
                <a:latin typeface="Open Sans" pitchFamily="34" charset="0"/>
                <a:ea typeface="Open Sans" pitchFamily="34" charset="-122"/>
                <a:cs typeface="Open Sans" pitchFamily="34" charset="-120"/>
              </a:rPr>
              <a:t>يقدم للموظفين الجدد معلومات أساسية عن المؤسسة وأهدافها وهيكلها التنظيمي.</a:t>
            </a:r>
            <a:endParaRPr lang="en-US" sz="1900" dirty="0"/>
          </a:p>
        </p:txBody>
      </p:sp>
      <p:sp>
        <p:nvSpPr>
          <p:cNvPr id="6" name="Text 4"/>
          <p:cNvSpPr/>
          <p:nvPr/>
        </p:nvSpPr>
        <p:spPr>
          <a:xfrm>
            <a:off x="5372695" y="4384715"/>
            <a:ext cx="3086100" cy="385763"/>
          </a:xfrm>
          <a:prstGeom prst="rect">
            <a:avLst/>
          </a:prstGeom>
          <a:noFill/>
          <a:ln/>
        </p:spPr>
        <p:txBody>
          <a:bodyPr wrap="none" lIns="0" tIns="0" rIns="0" bIns="0" rtlCol="0" anchor="t"/>
          <a:lstStyle/>
          <a:p>
            <a:pPr marL="0" indent="0">
              <a:lnSpc>
                <a:spcPts val="3000"/>
              </a:lnSpc>
              <a:buNone/>
            </a:pPr>
            <a:r>
              <a:rPr lang="en-US" sz="2400" kern="0" spc="-73" dirty="0">
                <a:solidFill>
                  <a:srgbClr val="2C3F42"/>
                </a:solidFill>
                <a:latin typeface="Bitter Medium" pitchFamily="34" charset="0"/>
                <a:ea typeface="Bitter Medium" pitchFamily="34" charset="-122"/>
                <a:cs typeface="Bitter Medium" pitchFamily="34" charset="-120"/>
              </a:rPr>
              <a:t>التدريب التخصصي</a:t>
            </a:r>
            <a:endParaRPr lang="en-US" sz="2400" dirty="0"/>
          </a:p>
        </p:txBody>
      </p:sp>
      <p:sp>
        <p:nvSpPr>
          <p:cNvPr id="7" name="Text 5"/>
          <p:cNvSpPr/>
          <p:nvPr/>
        </p:nvSpPr>
        <p:spPr>
          <a:xfrm>
            <a:off x="5372695" y="5017294"/>
            <a:ext cx="389882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B2E3C"/>
                </a:solidFill>
                <a:latin typeface="Open Sans" pitchFamily="34" charset="0"/>
                <a:ea typeface="Open Sans" pitchFamily="34" charset="-122"/>
                <a:cs typeface="Open Sans" pitchFamily="34" charset="-120"/>
              </a:rPr>
              <a:t>يهدف إلى سد الفجوات في المعارف والمهارات المتعلقة بطبيعة العمل.</a:t>
            </a:r>
            <a:endParaRPr lang="en-US" sz="1900" dirty="0"/>
          </a:p>
        </p:txBody>
      </p:sp>
      <p:sp>
        <p:nvSpPr>
          <p:cNvPr id="8" name="Text 6"/>
          <p:cNvSpPr/>
          <p:nvPr/>
        </p:nvSpPr>
        <p:spPr>
          <a:xfrm>
            <a:off x="9881354" y="4384715"/>
            <a:ext cx="3086100" cy="385763"/>
          </a:xfrm>
          <a:prstGeom prst="rect">
            <a:avLst/>
          </a:prstGeom>
          <a:noFill/>
          <a:ln/>
        </p:spPr>
        <p:txBody>
          <a:bodyPr wrap="none" lIns="0" tIns="0" rIns="0" bIns="0" rtlCol="0" anchor="t"/>
          <a:lstStyle/>
          <a:p>
            <a:pPr marL="0" indent="0">
              <a:lnSpc>
                <a:spcPts val="3000"/>
              </a:lnSpc>
              <a:buNone/>
            </a:pPr>
            <a:r>
              <a:rPr lang="en-US" sz="2400" kern="0" spc="-73" dirty="0">
                <a:solidFill>
                  <a:srgbClr val="2C3F42"/>
                </a:solidFill>
                <a:latin typeface="Bitter Medium" pitchFamily="34" charset="0"/>
                <a:ea typeface="Bitter Medium" pitchFamily="34" charset="-122"/>
                <a:cs typeface="Bitter Medium" pitchFamily="34" charset="-120"/>
              </a:rPr>
              <a:t>التدريب الإداري</a:t>
            </a:r>
            <a:endParaRPr lang="en-US" sz="2400" dirty="0"/>
          </a:p>
        </p:txBody>
      </p:sp>
      <p:sp>
        <p:nvSpPr>
          <p:cNvPr id="9" name="Text 7"/>
          <p:cNvSpPr/>
          <p:nvPr/>
        </p:nvSpPr>
        <p:spPr>
          <a:xfrm>
            <a:off x="9881354" y="5017294"/>
            <a:ext cx="3898821" cy="790099"/>
          </a:xfrm>
          <a:prstGeom prst="rect">
            <a:avLst/>
          </a:prstGeom>
          <a:noFill/>
          <a:ln/>
        </p:spPr>
        <p:txBody>
          <a:bodyPr wrap="square" lIns="0" tIns="0" rIns="0" bIns="0" rtlCol="0" anchor="t"/>
          <a:lstStyle/>
          <a:p>
            <a:pPr marL="0" indent="0">
              <a:lnSpc>
                <a:spcPts val="3100"/>
              </a:lnSpc>
              <a:buNone/>
            </a:pPr>
            <a:r>
              <a:rPr lang="en-US" sz="1900" kern="0" spc="-39" dirty="0">
                <a:solidFill>
                  <a:srgbClr val="2B2E3C"/>
                </a:solidFill>
                <a:latin typeface="Open Sans" pitchFamily="34" charset="0"/>
                <a:ea typeface="Open Sans" pitchFamily="34" charset="-122"/>
                <a:cs typeface="Open Sans" pitchFamily="34" charset="-120"/>
              </a:rPr>
              <a:t>يركز على تطوير المهارات الإدارية كاتخاذ القرارات والقيادة والتخطيط.</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63560"/>
          </a:xfrm>
          <a:prstGeom prst="rect">
            <a:avLst/>
          </a:prstGeom>
        </p:spPr>
      </p:pic>
      <p:sp>
        <p:nvSpPr>
          <p:cNvPr id="3" name="Text 0"/>
          <p:cNvSpPr/>
          <p:nvPr/>
        </p:nvSpPr>
        <p:spPr>
          <a:xfrm>
            <a:off x="773787" y="3372922"/>
            <a:ext cx="5527238" cy="690801"/>
          </a:xfrm>
          <a:prstGeom prst="rect">
            <a:avLst/>
          </a:prstGeom>
          <a:noFill/>
          <a:ln/>
        </p:spPr>
        <p:txBody>
          <a:bodyPr wrap="none" lIns="0" tIns="0" rIns="0" bIns="0" rtlCol="0" anchor="t"/>
          <a:lstStyle/>
          <a:p>
            <a:pPr marL="0" indent="0" algn="r" rtl="1">
              <a:lnSpc>
                <a:spcPts val="5400"/>
              </a:lnSpc>
              <a:buNone/>
            </a:pPr>
            <a:r>
              <a:rPr lang="en-US" sz="4350" kern="0" spc="-131" dirty="0">
                <a:solidFill>
                  <a:srgbClr val="2C3F42"/>
                </a:solidFill>
                <a:latin typeface="Bitter Medium" pitchFamily="34" charset="0"/>
                <a:ea typeface="Bitter Medium" pitchFamily="34" charset="-122"/>
                <a:cs typeface="Bitter Medium" pitchFamily="34" charset="-120"/>
              </a:rPr>
              <a:t>مراحل العملية التدريبية</a:t>
            </a:r>
            <a:endParaRPr lang="en-US" sz="4350" dirty="0"/>
          </a:p>
        </p:txBody>
      </p:sp>
      <p:sp>
        <p:nvSpPr>
          <p:cNvPr id="4" name="Text 1"/>
          <p:cNvSpPr/>
          <p:nvPr/>
        </p:nvSpPr>
        <p:spPr>
          <a:xfrm>
            <a:off x="773787" y="4395311"/>
            <a:ext cx="13082826" cy="353735"/>
          </a:xfrm>
          <a:prstGeom prst="rect">
            <a:avLst/>
          </a:prstGeom>
          <a:noFill/>
          <a:ln/>
        </p:spPr>
        <p:txBody>
          <a:bodyPr wrap="none" lIns="0" tIns="0" rIns="0" bIns="0" rtlCol="0" anchor="t"/>
          <a:lstStyle/>
          <a:p>
            <a:pPr marL="0" indent="0" algn="r" rtl="1">
              <a:lnSpc>
                <a:spcPts val="2750"/>
              </a:lnSpc>
              <a:buNone/>
            </a:pPr>
            <a:r>
              <a:rPr lang="en-US" sz="2400" kern="0" spc="-35" dirty="0">
                <a:solidFill>
                  <a:srgbClr val="2B2E3C"/>
                </a:solidFill>
                <a:latin typeface="Open Sans" pitchFamily="34" charset="0"/>
                <a:ea typeface="Open Sans" pitchFamily="34" charset="-122"/>
                <a:cs typeface="Open Sans" pitchFamily="34" charset="-120"/>
              </a:rPr>
              <a:t>تمر العملية التدريبية بأربع مراحل رئيسية</a:t>
            </a:r>
            <a:r>
              <a:rPr lang="en-US" sz="1700" kern="0" spc="-35" dirty="0">
                <a:solidFill>
                  <a:srgbClr val="2B2E3C"/>
                </a:solidFill>
                <a:latin typeface="Open Sans" pitchFamily="34" charset="0"/>
                <a:ea typeface="Open Sans" pitchFamily="34" charset="-122"/>
                <a:cs typeface="Open Sans" pitchFamily="34" charset="-120"/>
              </a:rPr>
              <a:t>:</a:t>
            </a:r>
            <a:endParaRPr lang="en-US" sz="1700" dirty="0"/>
          </a:p>
        </p:txBody>
      </p:sp>
      <p:pic>
        <p:nvPicPr>
          <p:cNvPr id="5" name="Image 1" descr="preencoded.png"/>
          <p:cNvPicPr>
            <a:picLocks noChangeAspect="1"/>
          </p:cNvPicPr>
          <p:nvPr/>
        </p:nvPicPr>
        <p:blipFill>
          <a:blip r:embed="rId4"/>
          <a:stretch>
            <a:fillRect/>
          </a:stretch>
        </p:blipFill>
        <p:spPr>
          <a:xfrm>
            <a:off x="773787" y="4997768"/>
            <a:ext cx="3270647" cy="884277"/>
          </a:xfrm>
          <a:prstGeom prst="rect">
            <a:avLst/>
          </a:prstGeom>
        </p:spPr>
      </p:pic>
      <p:sp>
        <p:nvSpPr>
          <p:cNvPr id="6" name="Text 2"/>
          <p:cNvSpPr/>
          <p:nvPr/>
        </p:nvSpPr>
        <p:spPr>
          <a:xfrm>
            <a:off x="994767" y="6213634"/>
            <a:ext cx="2763560" cy="34540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وضع خطة التدريب</a:t>
            </a:r>
            <a:endParaRPr lang="en-US" sz="2150" dirty="0"/>
          </a:p>
        </p:txBody>
      </p:sp>
      <p:sp>
        <p:nvSpPr>
          <p:cNvPr id="7" name="Text 3"/>
          <p:cNvSpPr/>
          <p:nvPr/>
        </p:nvSpPr>
        <p:spPr>
          <a:xfrm>
            <a:off x="994767" y="6691670"/>
            <a:ext cx="2828687" cy="707469"/>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تحديد الاحتياجات التدريبية وتخطيط البرامج والميزانية.</a:t>
            </a:r>
            <a:endParaRPr lang="en-US" sz="1700" dirty="0"/>
          </a:p>
        </p:txBody>
      </p:sp>
      <p:pic>
        <p:nvPicPr>
          <p:cNvPr id="8" name="Image 2" descr="preencoded.png"/>
          <p:cNvPicPr>
            <a:picLocks noChangeAspect="1"/>
          </p:cNvPicPr>
          <p:nvPr/>
        </p:nvPicPr>
        <p:blipFill>
          <a:blip r:embed="rId5"/>
          <a:stretch>
            <a:fillRect/>
          </a:stretch>
        </p:blipFill>
        <p:spPr>
          <a:xfrm>
            <a:off x="4044434" y="4997768"/>
            <a:ext cx="3270766" cy="884277"/>
          </a:xfrm>
          <a:prstGeom prst="rect">
            <a:avLst/>
          </a:prstGeom>
        </p:spPr>
      </p:pic>
      <p:sp>
        <p:nvSpPr>
          <p:cNvPr id="9" name="Text 4"/>
          <p:cNvSpPr/>
          <p:nvPr/>
        </p:nvSpPr>
        <p:spPr>
          <a:xfrm>
            <a:off x="4265414" y="6213634"/>
            <a:ext cx="2763560" cy="34540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تصميم البرامج</a:t>
            </a:r>
            <a:endParaRPr lang="en-US" sz="2150" dirty="0"/>
          </a:p>
        </p:txBody>
      </p:sp>
      <p:sp>
        <p:nvSpPr>
          <p:cNvPr id="10" name="Text 5"/>
          <p:cNvSpPr/>
          <p:nvPr/>
        </p:nvSpPr>
        <p:spPr>
          <a:xfrm>
            <a:off x="4265414" y="6691670"/>
            <a:ext cx="2828806" cy="707469"/>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تحديد الأهداف والمحتوى واختيار المدربين والأساليب.</a:t>
            </a:r>
            <a:endParaRPr lang="en-US" sz="1700" dirty="0"/>
          </a:p>
        </p:txBody>
      </p:sp>
      <p:pic>
        <p:nvPicPr>
          <p:cNvPr id="11" name="Image 3" descr="preencoded.png"/>
          <p:cNvPicPr>
            <a:picLocks noChangeAspect="1"/>
          </p:cNvPicPr>
          <p:nvPr/>
        </p:nvPicPr>
        <p:blipFill>
          <a:blip r:embed="rId6"/>
          <a:stretch>
            <a:fillRect/>
          </a:stretch>
        </p:blipFill>
        <p:spPr>
          <a:xfrm>
            <a:off x="7315200" y="4997768"/>
            <a:ext cx="3270647" cy="884277"/>
          </a:xfrm>
          <a:prstGeom prst="rect">
            <a:avLst/>
          </a:prstGeom>
        </p:spPr>
      </p:pic>
      <p:sp>
        <p:nvSpPr>
          <p:cNvPr id="12" name="Text 6"/>
          <p:cNvSpPr/>
          <p:nvPr/>
        </p:nvSpPr>
        <p:spPr>
          <a:xfrm>
            <a:off x="7536180" y="6213634"/>
            <a:ext cx="2763560" cy="34540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تنفيذ البرنامج</a:t>
            </a:r>
            <a:endParaRPr lang="en-US" sz="2150" dirty="0"/>
          </a:p>
        </p:txBody>
      </p:sp>
      <p:sp>
        <p:nvSpPr>
          <p:cNvPr id="13" name="Text 7"/>
          <p:cNvSpPr/>
          <p:nvPr/>
        </p:nvSpPr>
        <p:spPr>
          <a:xfrm>
            <a:off x="7536180" y="6691670"/>
            <a:ext cx="2828687" cy="707469"/>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إعداد المكان والوسائل وتنسيق العملية التدريبية.</a:t>
            </a:r>
            <a:endParaRPr lang="en-US" sz="1700" dirty="0"/>
          </a:p>
        </p:txBody>
      </p:sp>
      <p:pic>
        <p:nvPicPr>
          <p:cNvPr id="14" name="Image 4" descr="preencoded.png"/>
          <p:cNvPicPr>
            <a:picLocks noChangeAspect="1"/>
          </p:cNvPicPr>
          <p:nvPr/>
        </p:nvPicPr>
        <p:blipFill>
          <a:blip r:embed="rId7"/>
          <a:stretch>
            <a:fillRect/>
          </a:stretch>
        </p:blipFill>
        <p:spPr>
          <a:xfrm>
            <a:off x="10585847" y="4997768"/>
            <a:ext cx="3270766" cy="884277"/>
          </a:xfrm>
          <a:prstGeom prst="rect">
            <a:avLst/>
          </a:prstGeom>
        </p:spPr>
      </p:pic>
      <p:sp>
        <p:nvSpPr>
          <p:cNvPr id="15" name="Text 8"/>
          <p:cNvSpPr/>
          <p:nvPr/>
        </p:nvSpPr>
        <p:spPr>
          <a:xfrm>
            <a:off x="10806827" y="6213634"/>
            <a:ext cx="2763560" cy="34540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تقييم البرنامج</a:t>
            </a:r>
            <a:endParaRPr lang="en-US" sz="2150" dirty="0"/>
          </a:p>
        </p:txBody>
      </p:sp>
      <p:sp>
        <p:nvSpPr>
          <p:cNvPr id="16" name="Text 9"/>
          <p:cNvSpPr/>
          <p:nvPr/>
        </p:nvSpPr>
        <p:spPr>
          <a:xfrm>
            <a:off x="10806827" y="6691670"/>
            <a:ext cx="2828806" cy="707469"/>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قياس فعالية التدريب ومدى تحقيق الأهداف المرجوة.</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52185" y="446008"/>
            <a:ext cx="4041338" cy="505063"/>
          </a:xfrm>
          <a:prstGeom prst="rect">
            <a:avLst/>
          </a:prstGeom>
          <a:noFill/>
          <a:ln/>
        </p:spPr>
        <p:txBody>
          <a:bodyPr wrap="none" lIns="0" tIns="0" rIns="0" bIns="0" rtlCol="0" anchor="t"/>
          <a:lstStyle/>
          <a:p>
            <a:pPr marL="0" indent="0">
              <a:lnSpc>
                <a:spcPts val="3950"/>
              </a:lnSpc>
              <a:buNone/>
            </a:pPr>
            <a:r>
              <a:rPr lang="en-US" sz="3150" kern="0" spc="-95" dirty="0">
                <a:solidFill>
                  <a:srgbClr val="2C3F42"/>
                </a:solidFill>
                <a:latin typeface="Bitter Medium" pitchFamily="34" charset="0"/>
                <a:ea typeface="Bitter Medium" pitchFamily="34" charset="-122"/>
                <a:cs typeface="Bitter Medium" pitchFamily="34" charset="-120"/>
              </a:rPr>
              <a:t>أساليب التدريب</a:t>
            </a:r>
            <a:endParaRPr lang="en-US" sz="3150" dirty="0"/>
          </a:p>
        </p:txBody>
      </p:sp>
      <p:sp>
        <p:nvSpPr>
          <p:cNvPr id="4" name="Text 1"/>
          <p:cNvSpPr/>
          <p:nvPr/>
        </p:nvSpPr>
        <p:spPr>
          <a:xfrm>
            <a:off x="6052185" y="1193483"/>
            <a:ext cx="8012430" cy="258604"/>
          </a:xfrm>
          <a:prstGeom prst="rect">
            <a:avLst/>
          </a:prstGeom>
          <a:noFill/>
          <a:ln/>
        </p:spPr>
        <p:txBody>
          <a:bodyPr wrap="none" lIns="0" tIns="0" rIns="0" bIns="0" rtlCol="0" anchor="t"/>
          <a:lstStyle/>
          <a:p>
            <a:pPr marL="0" indent="0" algn="r" rtl="1">
              <a:lnSpc>
                <a:spcPts val="2000"/>
              </a:lnSpc>
              <a:buNone/>
            </a:pPr>
            <a:r>
              <a:rPr lang="en-US" sz="2000" kern="0" spc="-25" dirty="0">
                <a:solidFill>
                  <a:srgbClr val="2B2E3C"/>
                </a:solidFill>
                <a:latin typeface="Open Sans" pitchFamily="34" charset="0"/>
                <a:ea typeface="Open Sans" pitchFamily="34" charset="-122"/>
                <a:cs typeface="Open Sans" pitchFamily="34" charset="-120"/>
              </a:rPr>
              <a:t>تتنوع أساليب التدريب لتناسب مختلف الاحتياجات والأهداف التدريبية</a:t>
            </a:r>
            <a:r>
              <a:rPr lang="en-US" sz="1250" kern="0" spc="-25" dirty="0">
                <a:solidFill>
                  <a:srgbClr val="2B2E3C"/>
                </a:solidFill>
                <a:latin typeface="Open Sans" pitchFamily="34" charset="0"/>
                <a:ea typeface="Open Sans" pitchFamily="34" charset="-122"/>
                <a:cs typeface="Open Sans" pitchFamily="34" charset="-120"/>
              </a:rPr>
              <a:t>:</a:t>
            </a:r>
            <a:endParaRPr lang="en-US" sz="1250" dirty="0"/>
          </a:p>
        </p:txBody>
      </p:sp>
      <p:pic>
        <p:nvPicPr>
          <p:cNvPr id="5" name="Image 1" descr="preencoded.png"/>
          <p:cNvPicPr>
            <a:picLocks noChangeAspect="1"/>
          </p:cNvPicPr>
          <p:nvPr/>
        </p:nvPicPr>
        <p:blipFill>
          <a:blip r:embed="rId4"/>
          <a:stretch>
            <a:fillRect/>
          </a:stretch>
        </p:blipFill>
        <p:spPr>
          <a:xfrm>
            <a:off x="6052185" y="1633895"/>
            <a:ext cx="404098" cy="404098"/>
          </a:xfrm>
          <a:prstGeom prst="rect">
            <a:avLst/>
          </a:prstGeom>
        </p:spPr>
      </p:pic>
      <p:sp>
        <p:nvSpPr>
          <p:cNvPr id="6" name="Text 2"/>
          <p:cNvSpPr/>
          <p:nvPr/>
        </p:nvSpPr>
        <p:spPr>
          <a:xfrm>
            <a:off x="6052185" y="2199561"/>
            <a:ext cx="2020610" cy="252532"/>
          </a:xfrm>
          <a:prstGeom prst="rect">
            <a:avLst/>
          </a:prstGeom>
          <a:noFill/>
          <a:ln/>
        </p:spPr>
        <p:txBody>
          <a:bodyPr wrap="none" lIns="0" tIns="0" rIns="0" bIns="0" rtlCol="0" anchor="t"/>
          <a:lstStyle/>
          <a:p>
            <a:pPr marL="0" indent="0" algn="l">
              <a:lnSpc>
                <a:spcPts val="1950"/>
              </a:lnSpc>
              <a:buNone/>
            </a:pPr>
            <a:r>
              <a:rPr lang="en-US" sz="1550" kern="0" spc="-48" dirty="0">
                <a:solidFill>
                  <a:srgbClr val="2B2E3C"/>
                </a:solidFill>
                <a:latin typeface="Bitter Medium" pitchFamily="34" charset="0"/>
                <a:ea typeface="Bitter Medium" pitchFamily="34" charset="-122"/>
                <a:cs typeface="Bitter Medium" pitchFamily="34" charset="-120"/>
              </a:rPr>
              <a:t>المحاضرات</a:t>
            </a:r>
            <a:endParaRPr lang="en-US" sz="1550" dirty="0"/>
          </a:p>
        </p:txBody>
      </p:sp>
      <p:sp>
        <p:nvSpPr>
          <p:cNvPr id="7" name="Text 3"/>
          <p:cNvSpPr/>
          <p:nvPr/>
        </p:nvSpPr>
        <p:spPr>
          <a:xfrm>
            <a:off x="6052185" y="2549009"/>
            <a:ext cx="8012430" cy="258604"/>
          </a:xfrm>
          <a:prstGeom prst="rect">
            <a:avLst/>
          </a:prstGeom>
          <a:noFill/>
          <a:ln/>
        </p:spPr>
        <p:txBody>
          <a:bodyPr wrap="none" lIns="0" tIns="0" rIns="0" bIns="0" rtlCol="0" anchor="t"/>
          <a:lstStyle/>
          <a:p>
            <a:pPr marL="0" indent="0" algn="l">
              <a:lnSpc>
                <a:spcPts val="2000"/>
              </a:lnSpc>
              <a:buNone/>
            </a:pPr>
            <a:r>
              <a:rPr lang="en-US" sz="1250" kern="0" spc="-25" dirty="0">
                <a:solidFill>
                  <a:srgbClr val="2B2E3C"/>
                </a:solidFill>
                <a:latin typeface="Open Sans" pitchFamily="34" charset="0"/>
                <a:ea typeface="Open Sans" pitchFamily="34" charset="-122"/>
                <a:cs typeface="Open Sans" pitchFamily="34" charset="-120"/>
              </a:rPr>
              <a:t>تقديم المعلومات بشكل مباشر من المحاضر إلى المتدربين.</a:t>
            </a:r>
            <a:endParaRPr lang="en-US" sz="1250" dirty="0"/>
          </a:p>
        </p:txBody>
      </p:sp>
      <p:pic>
        <p:nvPicPr>
          <p:cNvPr id="8" name="Image 2" descr="preencoded.png"/>
          <p:cNvPicPr>
            <a:picLocks noChangeAspect="1"/>
          </p:cNvPicPr>
          <p:nvPr/>
        </p:nvPicPr>
        <p:blipFill>
          <a:blip r:embed="rId5"/>
          <a:stretch>
            <a:fillRect/>
          </a:stretch>
        </p:blipFill>
        <p:spPr>
          <a:xfrm>
            <a:off x="6052185" y="3292554"/>
            <a:ext cx="404098" cy="404098"/>
          </a:xfrm>
          <a:prstGeom prst="rect">
            <a:avLst/>
          </a:prstGeom>
        </p:spPr>
      </p:pic>
      <p:sp>
        <p:nvSpPr>
          <p:cNvPr id="9" name="Text 4"/>
          <p:cNvSpPr/>
          <p:nvPr/>
        </p:nvSpPr>
        <p:spPr>
          <a:xfrm>
            <a:off x="6052185" y="3858220"/>
            <a:ext cx="2020610" cy="252532"/>
          </a:xfrm>
          <a:prstGeom prst="rect">
            <a:avLst/>
          </a:prstGeom>
          <a:noFill/>
          <a:ln/>
        </p:spPr>
        <p:txBody>
          <a:bodyPr wrap="none" lIns="0" tIns="0" rIns="0" bIns="0" rtlCol="0" anchor="t"/>
          <a:lstStyle/>
          <a:p>
            <a:pPr marL="0" indent="0" algn="l">
              <a:lnSpc>
                <a:spcPts val="1950"/>
              </a:lnSpc>
              <a:buNone/>
            </a:pPr>
            <a:r>
              <a:rPr lang="en-US" sz="1550" kern="0" spc="-48" dirty="0">
                <a:solidFill>
                  <a:srgbClr val="2B2E3C"/>
                </a:solidFill>
                <a:latin typeface="Bitter Medium" pitchFamily="34" charset="0"/>
                <a:ea typeface="Bitter Medium" pitchFamily="34" charset="-122"/>
                <a:cs typeface="Bitter Medium" pitchFamily="34" charset="-120"/>
              </a:rPr>
              <a:t>المؤتمرات</a:t>
            </a:r>
            <a:endParaRPr lang="en-US" sz="1550" dirty="0"/>
          </a:p>
        </p:txBody>
      </p:sp>
      <p:sp>
        <p:nvSpPr>
          <p:cNvPr id="10" name="Text 5"/>
          <p:cNvSpPr/>
          <p:nvPr/>
        </p:nvSpPr>
        <p:spPr>
          <a:xfrm>
            <a:off x="6052185" y="4207669"/>
            <a:ext cx="8012430" cy="258604"/>
          </a:xfrm>
          <a:prstGeom prst="rect">
            <a:avLst/>
          </a:prstGeom>
          <a:noFill/>
          <a:ln/>
        </p:spPr>
        <p:txBody>
          <a:bodyPr wrap="none" lIns="0" tIns="0" rIns="0" bIns="0" rtlCol="0" anchor="t"/>
          <a:lstStyle/>
          <a:p>
            <a:pPr marL="0" indent="0" algn="l">
              <a:lnSpc>
                <a:spcPts val="2000"/>
              </a:lnSpc>
              <a:buNone/>
            </a:pPr>
            <a:r>
              <a:rPr lang="en-US" sz="1250" kern="0" spc="-25" dirty="0">
                <a:solidFill>
                  <a:srgbClr val="2B2E3C"/>
                </a:solidFill>
                <a:latin typeface="Open Sans" pitchFamily="34" charset="0"/>
                <a:ea typeface="Open Sans" pitchFamily="34" charset="-122"/>
                <a:cs typeface="Open Sans" pitchFamily="34" charset="-120"/>
              </a:rPr>
              <a:t>اجتماعات لمناقشة موضوعات محددة بين المتخصصين.</a:t>
            </a:r>
            <a:endParaRPr lang="en-US" sz="1250" dirty="0"/>
          </a:p>
        </p:txBody>
      </p:sp>
      <p:pic>
        <p:nvPicPr>
          <p:cNvPr id="11" name="Image 3" descr="preencoded.png"/>
          <p:cNvPicPr>
            <a:picLocks noChangeAspect="1"/>
          </p:cNvPicPr>
          <p:nvPr/>
        </p:nvPicPr>
        <p:blipFill>
          <a:blip r:embed="rId6"/>
          <a:stretch>
            <a:fillRect/>
          </a:stretch>
        </p:blipFill>
        <p:spPr>
          <a:xfrm>
            <a:off x="6052185" y="4951214"/>
            <a:ext cx="404098" cy="404098"/>
          </a:xfrm>
          <a:prstGeom prst="rect">
            <a:avLst/>
          </a:prstGeom>
        </p:spPr>
      </p:pic>
      <p:sp>
        <p:nvSpPr>
          <p:cNvPr id="12" name="Text 6"/>
          <p:cNvSpPr/>
          <p:nvPr/>
        </p:nvSpPr>
        <p:spPr>
          <a:xfrm>
            <a:off x="6052185" y="5516880"/>
            <a:ext cx="2020610" cy="252532"/>
          </a:xfrm>
          <a:prstGeom prst="rect">
            <a:avLst/>
          </a:prstGeom>
          <a:noFill/>
          <a:ln/>
        </p:spPr>
        <p:txBody>
          <a:bodyPr wrap="none" lIns="0" tIns="0" rIns="0" bIns="0" rtlCol="0" anchor="t"/>
          <a:lstStyle/>
          <a:p>
            <a:pPr marL="0" indent="0" algn="l">
              <a:lnSpc>
                <a:spcPts val="1950"/>
              </a:lnSpc>
              <a:buNone/>
            </a:pPr>
            <a:r>
              <a:rPr lang="en-US" sz="1550" kern="0" spc="-48" dirty="0">
                <a:solidFill>
                  <a:srgbClr val="2B2E3C"/>
                </a:solidFill>
                <a:latin typeface="Bitter Medium" pitchFamily="34" charset="0"/>
                <a:ea typeface="Bitter Medium" pitchFamily="34" charset="-122"/>
                <a:cs typeface="Bitter Medium" pitchFamily="34" charset="-120"/>
              </a:rPr>
              <a:t>دراسة الحالة</a:t>
            </a:r>
            <a:endParaRPr lang="en-US" sz="1550" dirty="0"/>
          </a:p>
        </p:txBody>
      </p:sp>
      <p:sp>
        <p:nvSpPr>
          <p:cNvPr id="13" name="Text 7"/>
          <p:cNvSpPr/>
          <p:nvPr/>
        </p:nvSpPr>
        <p:spPr>
          <a:xfrm>
            <a:off x="6052185" y="5866328"/>
            <a:ext cx="8012430" cy="258604"/>
          </a:xfrm>
          <a:prstGeom prst="rect">
            <a:avLst/>
          </a:prstGeom>
          <a:noFill/>
          <a:ln/>
        </p:spPr>
        <p:txBody>
          <a:bodyPr wrap="none" lIns="0" tIns="0" rIns="0" bIns="0" rtlCol="0" anchor="t"/>
          <a:lstStyle/>
          <a:p>
            <a:pPr marL="0" indent="0" algn="l">
              <a:lnSpc>
                <a:spcPts val="2000"/>
              </a:lnSpc>
              <a:buNone/>
            </a:pPr>
            <a:r>
              <a:rPr lang="en-US" sz="1250" kern="0" spc="-25" dirty="0">
                <a:solidFill>
                  <a:srgbClr val="2B2E3C"/>
                </a:solidFill>
                <a:latin typeface="Open Sans" pitchFamily="34" charset="0"/>
                <a:ea typeface="Open Sans" pitchFamily="34" charset="-122"/>
                <a:cs typeface="Open Sans" pitchFamily="34" charset="-120"/>
              </a:rPr>
              <a:t>تحليل مواقف واقعية للوصول إلى حلول عملية.</a:t>
            </a:r>
            <a:endParaRPr lang="en-US" sz="1250" dirty="0"/>
          </a:p>
        </p:txBody>
      </p:sp>
      <p:pic>
        <p:nvPicPr>
          <p:cNvPr id="14" name="Image 4" descr="preencoded.png"/>
          <p:cNvPicPr>
            <a:picLocks noChangeAspect="1"/>
          </p:cNvPicPr>
          <p:nvPr/>
        </p:nvPicPr>
        <p:blipFill>
          <a:blip r:embed="rId7"/>
          <a:stretch>
            <a:fillRect/>
          </a:stretch>
        </p:blipFill>
        <p:spPr>
          <a:xfrm>
            <a:off x="6052185" y="6609874"/>
            <a:ext cx="404098" cy="404098"/>
          </a:xfrm>
          <a:prstGeom prst="rect">
            <a:avLst/>
          </a:prstGeom>
        </p:spPr>
      </p:pic>
      <p:sp>
        <p:nvSpPr>
          <p:cNvPr id="15" name="Text 8"/>
          <p:cNvSpPr/>
          <p:nvPr/>
        </p:nvSpPr>
        <p:spPr>
          <a:xfrm>
            <a:off x="6052185" y="7175540"/>
            <a:ext cx="2020610" cy="252532"/>
          </a:xfrm>
          <a:prstGeom prst="rect">
            <a:avLst/>
          </a:prstGeom>
          <a:noFill/>
          <a:ln/>
        </p:spPr>
        <p:txBody>
          <a:bodyPr wrap="none" lIns="0" tIns="0" rIns="0" bIns="0" rtlCol="0" anchor="t"/>
          <a:lstStyle/>
          <a:p>
            <a:pPr marL="0" indent="0" algn="l">
              <a:lnSpc>
                <a:spcPts val="1950"/>
              </a:lnSpc>
              <a:buNone/>
            </a:pPr>
            <a:r>
              <a:rPr lang="en-US" sz="1550" kern="0" spc="-48" dirty="0">
                <a:solidFill>
                  <a:srgbClr val="2B2E3C"/>
                </a:solidFill>
                <a:latin typeface="Bitter Medium" pitchFamily="34" charset="0"/>
                <a:ea typeface="Bitter Medium" pitchFamily="34" charset="-122"/>
                <a:cs typeface="Bitter Medium" pitchFamily="34" charset="-120"/>
              </a:rPr>
              <a:t>تمثيل الأدوار</a:t>
            </a:r>
            <a:endParaRPr lang="en-US" sz="1550" dirty="0"/>
          </a:p>
        </p:txBody>
      </p:sp>
      <p:sp>
        <p:nvSpPr>
          <p:cNvPr id="16" name="Text 9"/>
          <p:cNvSpPr/>
          <p:nvPr/>
        </p:nvSpPr>
        <p:spPr>
          <a:xfrm>
            <a:off x="6052185" y="7524988"/>
            <a:ext cx="8012430" cy="258604"/>
          </a:xfrm>
          <a:prstGeom prst="rect">
            <a:avLst/>
          </a:prstGeom>
          <a:noFill/>
          <a:ln/>
        </p:spPr>
        <p:txBody>
          <a:bodyPr wrap="none" lIns="0" tIns="0" rIns="0" bIns="0" rtlCol="0" anchor="t"/>
          <a:lstStyle/>
          <a:p>
            <a:pPr marL="0" indent="0" algn="l">
              <a:lnSpc>
                <a:spcPts val="2000"/>
              </a:lnSpc>
              <a:buNone/>
            </a:pPr>
            <a:r>
              <a:rPr lang="en-US" sz="1250" kern="0" spc="-25" dirty="0">
                <a:solidFill>
                  <a:srgbClr val="2B2E3C"/>
                </a:solidFill>
                <a:latin typeface="Open Sans" pitchFamily="34" charset="0"/>
                <a:ea typeface="Open Sans" pitchFamily="34" charset="-122"/>
                <a:cs typeface="Open Sans" pitchFamily="34" charset="-120"/>
              </a:rPr>
              <a:t>محاكاة مواقف العمل لتحسين مهارات التواصل والتفاعل.</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13554" y="640080"/>
            <a:ext cx="5811560" cy="726400"/>
          </a:xfrm>
          <a:prstGeom prst="rect">
            <a:avLst/>
          </a:prstGeom>
          <a:noFill/>
          <a:ln/>
        </p:spPr>
        <p:txBody>
          <a:bodyPr wrap="none" lIns="0" tIns="0" rIns="0" bIns="0" rtlCol="0" anchor="t"/>
          <a:lstStyle/>
          <a:p>
            <a:pPr marL="0" indent="0">
              <a:lnSpc>
                <a:spcPts val="5700"/>
              </a:lnSpc>
              <a:buNone/>
            </a:pPr>
            <a:r>
              <a:rPr lang="en-US" sz="4550" kern="0" spc="-137" dirty="0">
                <a:solidFill>
                  <a:srgbClr val="2C3F42"/>
                </a:solidFill>
                <a:latin typeface="Bitter Medium" pitchFamily="34" charset="0"/>
                <a:ea typeface="Bitter Medium" pitchFamily="34" charset="-122"/>
                <a:cs typeface="Bitter Medium" pitchFamily="34" charset="-120"/>
              </a:rPr>
              <a:t>شروط التدريب الناجح</a:t>
            </a:r>
            <a:endParaRPr lang="en-US" sz="4550" dirty="0"/>
          </a:p>
        </p:txBody>
      </p:sp>
      <p:sp>
        <p:nvSpPr>
          <p:cNvPr id="4" name="Text 1"/>
          <p:cNvSpPr/>
          <p:nvPr/>
        </p:nvSpPr>
        <p:spPr>
          <a:xfrm>
            <a:off x="813554" y="1715095"/>
            <a:ext cx="7516892" cy="371832"/>
          </a:xfrm>
          <a:prstGeom prst="rect">
            <a:avLst/>
          </a:prstGeom>
          <a:noFill/>
          <a:ln/>
        </p:spPr>
        <p:txBody>
          <a:bodyPr wrap="none" lIns="0" tIns="0" rIns="0" bIns="0" rtlCol="0" anchor="t"/>
          <a:lstStyle/>
          <a:p>
            <a:pPr marL="0" indent="0" algn="r" rtl="1">
              <a:lnSpc>
                <a:spcPts val="2900"/>
              </a:lnSpc>
              <a:buNone/>
            </a:pPr>
            <a:r>
              <a:rPr lang="en-US" sz="2800" kern="0" spc="-37" dirty="0">
                <a:solidFill>
                  <a:srgbClr val="2B2E3C"/>
                </a:solidFill>
                <a:latin typeface="Open Sans" pitchFamily="34" charset="0"/>
                <a:ea typeface="Open Sans" pitchFamily="34" charset="-122"/>
                <a:cs typeface="Open Sans" pitchFamily="34" charset="-120"/>
              </a:rPr>
              <a:t>لضمان نجاح العملية التدريبية، يجب مراعاة الشروط التالية:</a:t>
            </a:r>
            <a:endParaRPr lang="en-US" sz="2800" dirty="0"/>
          </a:p>
        </p:txBody>
      </p:sp>
      <p:sp>
        <p:nvSpPr>
          <p:cNvPr id="5" name="Shape 2"/>
          <p:cNvSpPr/>
          <p:nvPr/>
        </p:nvSpPr>
        <p:spPr>
          <a:xfrm>
            <a:off x="813554" y="2609850"/>
            <a:ext cx="523042" cy="523042"/>
          </a:xfrm>
          <a:prstGeom prst="roundRect">
            <a:avLst>
              <a:gd name="adj" fmla="val 18667"/>
            </a:avLst>
          </a:prstGeom>
          <a:solidFill>
            <a:srgbClr val="FCE2CF"/>
          </a:solidFill>
          <a:ln w="7620">
            <a:solidFill>
              <a:srgbClr val="E2C8B5"/>
            </a:solidFill>
            <a:prstDash val="solid"/>
          </a:ln>
        </p:spPr>
      </p:sp>
      <p:sp>
        <p:nvSpPr>
          <p:cNvPr id="6" name="Text 3"/>
          <p:cNvSpPr/>
          <p:nvPr/>
        </p:nvSpPr>
        <p:spPr>
          <a:xfrm>
            <a:off x="1007864" y="2697004"/>
            <a:ext cx="134303" cy="348734"/>
          </a:xfrm>
          <a:prstGeom prst="rect">
            <a:avLst/>
          </a:prstGeom>
          <a:noFill/>
          <a:ln/>
        </p:spPr>
        <p:txBody>
          <a:bodyPr wrap="none" lIns="0" tIns="0" rIns="0" bIns="0" rtlCol="0" anchor="t"/>
          <a:lstStyle/>
          <a:p>
            <a:pPr marL="0" indent="0" algn="ctr">
              <a:lnSpc>
                <a:spcPts val="2700"/>
              </a:lnSpc>
              <a:buNone/>
            </a:pPr>
            <a:r>
              <a:rPr lang="en-US" sz="2700" kern="0" spc="-82" dirty="0">
                <a:solidFill>
                  <a:srgbClr val="2B2E3C"/>
                </a:solidFill>
                <a:latin typeface="Bitter Medium" pitchFamily="34" charset="0"/>
                <a:ea typeface="Bitter Medium" pitchFamily="34" charset="-122"/>
                <a:cs typeface="Bitter Medium" pitchFamily="34" charset="-120"/>
              </a:rPr>
              <a:t>1</a:t>
            </a:r>
            <a:endParaRPr lang="en-US" sz="2700" dirty="0"/>
          </a:p>
        </p:txBody>
      </p:sp>
      <p:sp>
        <p:nvSpPr>
          <p:cNvPr id="7" name="Text 4"/>
          <p:cNvSpPr/>
          <p:nvPr/>
        </p:nvSpPr>
        <p:spPr>
          <a:xfrm>
            <a:off x="1569006" y="2609850"/>
            <a:ext cx="2905720" cy="363260"/>
          </a:xfrm>
          <a:prstGeom prst="rect">
            <a:avLst/>
          </a:prstGeom>
          <a:noFill/>
          <a:ln/>
        </p:spPr>
        <p:txBody>
          <a:bodyPr wrap="none" lIns="0" tIns="0" rIns="0" bIns="0" rtlCol="0" anchor="t"/>
          <a:lstStyle/>
          <a:p>
            <a:pPr marL="0" indent="0">
              <a:lnSpc>
                <a:spcPts val="2850"/>
              </a:lnSpc>
              <a:buNone/>
            </a:pPr>
            <a:r>
              <a:rPr lang="en-US" sz="2250" kern="0" spc="-69" dirty="0">
                <a:solidFill>
                  <a:srgbClr val="2B2E3C"/>
                </a:solidFill>
                <a:latin typeface="Bitter Medium" pitchFamily="34" charset="0"/>
                <a:ea typeface="Bitter Medium" pitchFamily="34" charset="-122"/>
                <a:cs typeface="Bitter Medium" pitchFamily="34" charset="-120"/>
              </a:rPr>
              <a:t>دعم الإدارة العليا</a:t>
            </a:r>
            <a:endParaRPr lang="en-US" sz="2250" dirty="0"/>
          </a:p>
        </p:txBody>
      </p:sp>
      <p:sp>
        <p:nvSpPr>
          <p:cNvPr id="8" name="Text 5"/>
          <p:cNvSpPr/>
          <p:nvPr/>
        </p:nvSpPr>
        <p:spPr>
          <a:xfrm>
            <a:off x="1569006" y="3112532"/>
            <a:ext cx="6761440" cy="371832"/>
          </a:xfrm>
          <a:prstGeom prst="rect">
            <a:avLst/>
          </a:prstGeom>
          <a:noFill/>
          <a:ln/>
        </p:spPr>
        <p:txBody>
          <a:bodyPr wrap="none" lIns="0" tIns="0" rIns="0" bIns="0" rtlCol="0" anchor="t"/>
          <a:lstStyle/>
          <a:p>
            <a:pPr marL="0" indent="0">
              <a:lnSpc>
                <a:spcPts val="2900"/>
              </a:lnSpc>
              <a:buNone/>
            </a:pPr>
            <a:r>
              <a:rPr lang="en-US" sz="1800" kern="0" spc="-37" dirty="0">
                <a:solidFill>
                  <a:srgbClr val="2B2E3C"/>
                </a:solidFill>
                <a:latin typeface="Open Sans" pitchFamily="34" charset="0"/>
                <a:ea typeface="Open Sans" pitchFamily="34" charset="-122"/>
                <a:cs typeface="Open Sans" pitchFamily="34" charset="-120"/>
              </a:rPr>
              <a:t>توفير الدعم المادي والمعنوي اللازم لتنفيذ البرامج التدريبية.</a:t>
            </a:r>
            <a:endParaRPr lang="en-US" sz="1800" dirty="0"/>
          </a:p>
        </p:txBody>
      </p:sp>
      <p:sp>
        <p:nvSpPr>
          <p:cNvPr id="9" name="Shape 6"/>
          <p:cNvSpPr/>
          <p:nvPr/>
        </p:nvSpPr>
        <p:spPr>
          <a:xfrm>
            <a:off x="813554" y="3978235"/>
            <a:ext cx="523042" cy="523042"/>
          </a:xfrm>
          <a:prstGeom prst="roundRect">
            <a:avLst>
              <a:gd name="adj" fmla="val 18667"/>
            </a:avLst>
          </a:prstGeom>
          <a:solidFill>
            <a:srgbClr val="FCE2CF"/>
          </a:solidFill>
          <a:ln w="7620">
            <a:solidFill>
              <a:srgbClr val="E2C8B5"/>
            </a:solidFill>
            <a:prstDash val="solid"/>
          </a:ln>
        </p:spPr>
      </p:sp>
      <p:sp>
        <p:nvSpPr>
          <p:cNvPr id="10" name="Text 7"/>
          <p:cNvSpPr/>
          <p:nvPr/>
        </p:nvSpPr>
        <p:spPr>
          <a:xfrm>
            <a:off x="984409" y="4065389"/>
            <a:ext cx="181332" cy="348734"/>
          </a:xfrm>
          <a:prstGeom prst="rect">
            <a:avLst/>
          </a:prstGeom>
          <a:noFill/>
          <a:ln/>
        </p:spPr>
        <p:txBody>
          <a:bodyPr wrap="none" lIns="0" tIns="0" rIns="0" bIns="0" rtlCol="0" anchor="t"/>
          <a:lstStyle/>
          <a:p>
            <a:pPr marL="0" indent="0" algn="ctr">
              <a:lnSpc>
                <a:spcPts val="2700"/>
              </a:lnSpc>
              <a:buNone/>
            </a:pPr>
            <a:r>
              <a:rPr lang="en-US" sz="2700" kern="0" spc="-82" dirty="0">
                <a:solidFill>
                  <a:srgbClr val="2B2E3C"/>
                </a:solidFill>
                <a:latin typeface="Bitter Medium" pitchFamily="34" charset="0"/>
                <a:ea typeface="Bitter Medium" pitchFamily="34" charset="-122"/>
                <a:cs typeface="Bitter Medium" pitchFamily="34" charset="-120"/>
              </a:rPr>
              <a:t>2</a:t>
            </a:r>
            <a:endParaRPr lang="en-US" sz="2700" dirty="0"/>
          </a:p>
        </p:txBody>
      </p:sp>
      <p:sp>
        <p:nvSpPr>
          <p:cNvPr id="11" name="Text 8"/>
          <p:cNvSpPr/>
          <p:nvPr/>
        </p:nvSpPr>
        <p:spPr>
          <a:xfrm>
            <a:off x="1569006" y="3978235"/>
            <a:ext cx="2905720" cy="363260"/>
          </a:xfrm>
          <a:prstGeom prst="rect">
            <a:avLst/>
          </a:prstGeom>
          <a:noFill/>
          <a:ln/>
        </p:spPr>
        <p:txBody>
          <a:bodyPr wrap="none" lIns="0" tIns="0" rIns="0" bIns="0" rtlCol="0" anchor="t"/>
          <a:lstStyle/>
          <a:p>
            <a:pPr marL="0" indent="0">
              <a:lnSpc>
                <a:spcPts val="2850"/>
              </a:lnSpc>
              <a:buNone/>
            </a:pPr>
            <a:r>
              <a:rPr lang="en-US" sz="2250" kern="0" spc="-69" dirty="0">
                <a:solidFill>
                  <a:srgbClr val="2B2E3C"/>
                </a:solidFill>
                <a:latin typeface="Bitter Medium" pitchFamily="34" charset="0"/>
                <a:ea typeface="Bitter Medium" pitchFamily="34" charset="-122"/>
                <a:cs typeface="Bitter Medium" pitchFamily="34" charset="-120"/>
              </a:rPr>
              <a:t>تلبية الاحتياجات الفعلية</a:t>
            </a:r>
            <a:endParaRPr lang="en-US" sz="2250" dirty="0"/>
          </a:p>
        </p:txBody>
      </p:sp>
      <p:sp>
        <p:nvSpPr>
          <p:cNvPr id="12" name="Text 9"/>
          <p:cNvSpPr/>
          <p:nvPr/>
        </p:nvSpPr>
        <p:spPr>
          <a:xfrm>
            <a:off x="1569006" y="4480917"/>
            <a:ext cx="6761440" cy="371832"/>
          </a:xfrm>
          <a:prstGeom prst="rect">
            <a:avLst/>
          </a:prstGeom>
          <a:noFill/>
          <a:ln/>
        </p:spPr>
        <p:txBody>
          <a:bodyPr wrap="none" lIns="0" tIns="0" rIns="0" bIns="0" rtlCol="0" anchor="t"/>
          <a:lstStyle/>
          <a:p>
            <a:pPr marL="0" indent="0">
              <a:lnSpc>
                <a:spcPts val="2900"/>
              </a:lnSpc>
              <a:buNone/>
            </a:pPr>
            <a:r>
              <a:rPr lang="en-US" sz="1800" kern="0" spc="-37" dirty="0">
                <a:solidFill>
                  <a:srgbClr val="2B2E3C"/>
                </a:solidFill>
                <a:latin typeface="Open Sans" pitchFamily="34" charset="0"/>
                <a:ea typeface="Open Sans" pitchFamily="34" charset="-122"/>
                <a:cs typeface="Open Sans" pitchFamily="34" charset="-120"/>
              </a:rPr>
              <a:t>تصميم البرامج لتعالج المشكلات الحقيقية وتطور المهارات المطلوبة.</a:t>
            </a:r>
            <a:endParaRPr lang="en-US" sz="1800" dirty="0"/>
          </a:p>
        </p:txBody>
      </p:sp>
      <p:sp>
        <p:nvSpPr>
          <p:cNvPr id="13" name="Shape 10"/>
          <p:cNvSpPr/>
          <p:nvPr/>
        </p:nvSpPr>
        <p:spPr>
          <a:xfrm>
            <a:off x="813554" y="5346621"/>
            <a:ext cx="523042" cy="523042"/>
          </a:xfrm>
          <a:prstGeom prst="roundRect">
            <a:avLst>
              <a:gd name="adj" fmla="val 18667"/>
            </a:avLst>
          </a:prstGeom>
          <a:solidFill>
            <a:srgbClr val="FCE2CF"/>
          </a:solidFill>
          <a:ln w="7620">
            <a:solidFill>
              <a:srgbClr val="E2C8B5"/>
            </a:solidFill>
            <a:prstDash val="solid"/>
          </a:ln>
        </p:spPr>
      </p:sp>
      <p:sp>
        <p:nvSpPr>
          <p:cNvPr id="14" name="Text 11"/>
          <p:cNvSpPr/>
          <p:nvPr/>
        </p:nvSpPr>
        <p:spPr>
          <a:xfrm>
            <a:off x="980599" y="5433774"/>
            <a:ext cx="188952" cy="348734"/>
          </a:xfrm>
          <a:prstGeom prst="rect">
            <a:avLst/>
          </a:prstGeom>
          <a:noFill/>
          <a:ln/>
        </p:spPr>
        <p:txBody>
          <a:bodyPr wrap="none" lIns="0" tIns="0" rIns="0" bIns="0" rtlCol="0" anchor="t"/>
          <a:lstStyle/>
          <a:p>
            <a:pPr marL="0" indent="0" algn="ctr">
              <a:lnSpc>
                <a:spcPts val="2700"/>
              </a:lnSpc>
              <a:buNone/>
            </a:pPr>
            <a:r>
              <a:rPr lang="en-US" sz="2700" kern="0" spc="-82" dirty="0">
                <a:solidFill>
                  <a:srgbClr val="2B2E3C"/>
                </a:solidFill>
                <a:latin typeface="Bitter Medium" pitchFamily="34" charset="0"/>
                <a:ea typeface="Bitter Medium" pitchFamily="34" charset="-122"/>
                <a:cs typeface="Bitter Medium" pitchFamily="34" charset="-120"/>
              </a:rPr>
              <a:t>3</a:t>
            </a:r>
            <a:endParaRPr lang="en-US" sz="2700" dirty="0"/>
          </a:p>
        </p:txBody>
      </p:sp>
      <p:sp>
        <p:nvSpPr>
          <p:cNvPr id="15" name="Text 12"/>
          <p:cNvSpPr/>
          <p:nvPr/>
        </p:nvSpPr>
        <p:spPr>
          <a:xfrm>
            <a:off x="1569006" y="5346621"/>
            <a:ext cx="2905720" cy="363260"/>
          </a:xfrm>
          <a:prstGeom prst="rect">
            <a:avLst/>
          </a:prstGeom>
          <a:noFill/>
          <a:ln/>
        </p:spPr>
        <p:txBody>
          <a:bodyPr wrap="none" lIns="0" tIns="0" rIns="0" bIns="0" rtlCol="0" anchor="t"/>
          <a:lstStyle/>
          <a:p>
            <a:pPr marL="0" indent="0">
              <a:lnSpc>
                <a:spcPts val="2850"/>
              </a:lnSpc>
              <a:buNone/>
            </a:pPr>
            <a:r>
              <a:rPr lang="en-US" sz="2250" kern="0" spc="-69" dirty="0">
                <a:solidFill>
                  <a:srgbClr val="2B2E3C"/>
                </a:solidFill>
                <a:latin typeface="Bitter Medium" pitchFamily="34" charset="0"/>
                <a:ea typeface="Bitter Medium" pitchFamily="34" charset="-122"/>
                <a:cs typeface="Bitter Medium" pitchFamily="34" charset="-120"/>
              </a:rPr>
              <a:t>شمولية التدريب</a:t>
            </a:r>
            <a:endParaRPr lang="en-US" sz="2250" dirty="0"/>
          </a:p>
        </p:txBody>
      </p:sp>
      <p:sp>
        <p:nvSpPr>
          <p:cNvPr id="16" name="Text 13"/>
          <p:cNvSpPr/>
          <p:nvPr/>
        </p:nvSpPr>
        <p:spPr>
          <a:xfrm>
            <a:off x="1569006" y="5849303"/>
            <a:ext cx="6761440" cy="371832"/>
          </a:xfrm>
          <a:prstGeom prst="rect">
            <a:avLst/>
          </a:prstGeom>
          <a:noFill/>
          <a:ln/>
        </p:spPr>
        <p:txBody>
          <a:bodyPr wrap="none" lIns="0" tIns="0" rIns="0" bIns="0" rtlCol="0" anchor="t"/>
          <a:lstStyle/>
          <a:p>
            <a:pPr marL="0" indent="0">
              <a:lnSpc>
                <a:spcPts val="2900"/>
              </a:lnSpc>
              <a:buNone/>
            </a:pPr>
            <a:r>
              <a:rPr lang="en-US" sz="1800" kern="0" spc="-37" dirty="0">
                <a:solidFill>
                  <a:srgbClr val="2B2E3C"/>
                </a:solidFill>
                <a:latin typeface="Open Sans" pitchFamily="34" charset="0"/>
                <a:ea typeface="Open Sans" pitchFamily="34" charset="-122"/>
                <a:cs typeface="Open Sans" pitchFamily="34" charset="-120"/>
              </a:rPr>
              <a:t>تغطية جميع الفئات الوظيفية وتنويع المواضيع التدريبية.</a:t>
            </a:r>
            <a:endParaRPr lang="en-US" sz="1800" dirty="0"/>
          </a:p>
        </p:txBody>
      </p:sp>
      <p:sp>
        <p:nvSpPr>
          <p:cNvPr id="17" name="Shape 14"/>
          <p:cNvSpPr/>
          <p:nvPr/>
        </p:nvSpPr>
        <p:spPr>
          <a:xfrm>
            <a:off x="813554" y="6715006"/>
            <a:ext cx="523042" cy="523042"/>
          </a:xfrm>
          <a:prstGeom prst="roundRect">
            <a:avLst>
              <a:gd name="adj" fmla="val 18667"/>
            </a:avLst>
          </a:prstGeom>
          <a:solidFill>
            <a:srgbClr val="FCE2CF"/>
          </a:solidFill>
          <a:ln w="7620">
            <a:solidFill>
              <a:srgbClr val="E2C8B5"/>
            </a:solidFill>
            <a:prstDash val="solid"/>
          </a:ln>
        </p:spPr>
      </p:sp>
      <p:sp>
        <p:nvSpPr>
          <p:cNvPr id="18" name="Text 15"/>
          <p:cNvSpPr/>
          <p:nvPr/>
        </p:nvSpPr>
        <p:spPr>
          <a:xfrm>
            <a:off x="977027" y="6802160"/>
            <a:ext cx="195977" cy="348734"/>
          </a:xfrm>
          <a:prstGeom prst="rect">
            <a:avLst/>
          </a:prstGeom>
          <a:noFill/>
          <a:ln/>
        </p:spPr>
        <p:txBody>
          <a:bodyPr wrap="none" lIns="0" tIns="0" rIns="0" bIns="0" rtlCol="0" anchor="t"/>
          <a:lstStyle/>
          <a:p>
            <a:pPr marL="0" indent="0" algn="ctr">
              <a:lnSpc>
                <a:spcPts val="2700"/>
              </a:lnSpc>
              <a:buNone/>
            </a:pPr>
            <a:r>
              <a:rPr lang="en-US" sz="2700" kern="0" spc="-82" dirty="0">
                <a:solidFill>
                  <a:srgbClr val="2B2E3C"/>
                </a:solidFill>
                <a:latin typeface="Bitter Medium" pitchFamily="34" charset="0"/>
                <a:ea typeface="Bitter Medium" pitchFamily="34" charset="-122"/>
                <a:cs typeface="Bitter Medium" pitchFamily="34" charset="-120"/>
              </a:rPr>
              <a:t>4</a:t>
            </a:r>
            <a:endParaRPr lang="en-US" sz="2700" dirty="0"/>
          </a:p>
        </p:txBody>
      </p:sp>
      <p:sp>
        <p:nvSpPr>
          <p:cNvPr id="19" name="Text 16"/>
          <p:cNvSpPr/>
          <p:nvPr/>
        </p:nvSpPr>
        <p:spPr>
          <a:xfrm>
            <a:off x="1569006" y="6715006"/>
            <a:ext cx="2905720" cy="363260"/>
          </a:xfrm>
          <a:prstGeom prst="rect">
            <a:avLst/>
          </a:prstGeom>
          <a:noFill/>
          <a:ln/>
        </p:spPr>
        <p:txBody>
          <a:bodyPr wrap="none" lIns="0" tIns="0" rIns="0" bIns="0" rtlCol="0" anchor="t"/>
          <a:lstStyle/>
          <a:p>
            <a:pPr marL="0" indent="0">
              <a:lnSpc>
                <a:spcPts val="2850"/>
              </a:lnSpc>
              <a:buNone/>
            </a:pPr>
            <a:r>
              <a:rPr lang="en-US" sz="2250" kern="0" spc="-69" dirty="0">
                <a:solidFill>
                  <a:srgbClr val="2B2E3C"/>
                </a:solidFill>
                <a:latin typeface="Bitter Medium" pitchFamily="34" charset="0"/>
                <a:ea typeface="Bitter Medium" pitchFamily="34" charset="-122"/>
                <a:cs typeface="Bitter Medium" pitchFamily="34" charset="-120"/>
              </a:rPr>
              <a:t>التعاون بين الأطراف</a:t>
            </a:r>
            <a:endParaRPr lang="en-US" sz="2250" dirty="0"/>
          </a:p>
        </p:txBody>
      </p:sp>
      <p:sp>
        <p:nvSpPr>
          <p:cNvPr id="20" name="Text 17"/>
          <p:cNvSpPr/>
          <p:nvPr/>
        </p:nvSpPr>
        <p:spPr>
          <a:xfrm>
            <a:off x="1569006" y="7217688"/>
            <a:ext cx="6761440" cy="371832"/>
          </a:xfrm>
          <a:prstGeom prst="rect">
            <a:avLst/>
          </a:prstGeom>
          <a:noFill/>
          <a:ln/>
        </p:spPr>
        <p:txBody>
          <a:bodyPr wrap="none" lIns="0" tIns="0" rIns="0" bIns="0" rtlCol="0" anchor="t"/>
          <a:lstStyle/>
          <a:p>
            <a:pPr marL="0" indent="0">
              <a:lnSpc>
                <a:spcPts val="2900"/>
              </a:lnSpc>
              <a:buNone/>
            </a:pPr>
            <a:r>
              <a:rPr lang="en-US" sz="1800" kern="0" spc="-37" dirty="0">
                <a:solidFill>
                  <a:srgbClr val="2B2E3C"/>
                </a:solidFill>
                <a:latin typeface="Open Sans" pitchFamily="34" charset="0"/>
                <a:ea typeface="Open Sans" pitchFamily="34" charset="-122"/>
                <a:cs typeface="Open Sans" pitchFamily="34" charset="-120"/>
              </a:rPr>
              <a:t>تنسيق الجهود بين الإدارة والمدربين والمتدربين لتحقيق الأهداف.</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86777"/>
          </a:xfrm>
          <a:prstGeom prst="rect">
            <a:avLst/>
          </a:prstGeom>
        </p:spPr>
      </p:pic>
      <p:sp>
        <p:nvSpPr>
          <p:cNvPr id="3" name="Text 0"/>
          <p:cNvSpPr/>
          <p:nvPr/>
        </p:nvSpPr>
        <p:spPr>
          <a:xfrm>
            <a:off x="780217" y="3402925"/>
            <a:ext cx="5573554" cy="696635"/>
          </a:xfrm>
          <a:prstGeom prst="rect">
            <a:avLst/>
          </a:prstGeom>
          <a:noFill/>
          <a:ln/>
        </p:spPr>
        <p:txBody>
          <a:bodyPr wrap="none" lIns="0" tIns="0" rIns="0" bIns="0" rtlCol="0" anchor="t"/>
          <a:lstStyle/>
          <a:p>
            <a:pPr marL="0" indent="0" algn="r" rtl="1">
              <a:lnSpc>
                <a:spcPts val="5450"/>
              </a:lnSpc>
              <a:buNone/>
            </a:pPr>
            <a:r>
              <a:rPr lang="en-US" sz="4350" kern="0" spc="-132" dirty="0">
                <a:solidFill>
                  <a:srgbClr val="2C3F42"/>
                </a:solidFill>
                <a:latin typeface="Bitter Medium" pitchFamily="34" charset="0"/>
                <a:ea typeface="Bitter Medium" pitchFamily="34" charset="-122"/>
                <a:cs typeface="Bitter Medium" pitchFamily="34" charset="-120"/>
              </a:rPr>
              <a:t>قياس فعالية التدريب</a:t>
            </a:r>
            <a:endParaRPr lang="en-US" sz="4350" dirty="0"/>
          </a:p>
        </p:txBody>
      </p:sp>
      <p:sp>
        <p:nvSpPr>
          <p:cNvPr id="4" name="Text 1"/>
          <p:cNvSpPr/>
          <p:nvPr/>
        </p:nvSpPr>
        <p:spPr>
          <a:xfrm>
            <a:off x="780217" y="4433888"/>
            <a:ext cx="13069967" cy="356592"/>
          </a:xfrm>
          <a:prstGeom prst="rect">
            <a:avLst/>
          </a:prstGeom>
          <a:noFill/>
          <a:ln/>
        </p:spPr>
        <p:txBody>
          <a:bodyPr wrap="none" lIns="0" tIns="0" rIns="0" bIns="0" rtlCol="0" anchor="t"/>
          <a:lstStyle/>
          <a:p>
            <a:pPr marL="0" indent="0" algn="r" rtl="1">
              <a:lnSpc>
                <a:spcPts val="2800"/>
              </a:lnSpc>
              <a:buNone/>
            </a:pPr>
            <a:r>
              <a:rPr lang="en-US" sz="2400" kern="0" spc="-35" dirty="0">
                <a:solidFill>
                  <a:srgbClr val="2B2E3C"/>
                </a:solidFill>
                <a:latin typeface="Open Sans" pitchFamily="34" charset="0"/>
                <a:ea typeface="Open Sans" pitchFamily="34" charset="-122"/>
                <a:cs typeface="Open Sans" pitchFamily="34" charset="-120"/>
              </a:rPr>
              <a:t>يعد تقييم البرامج التدريبية خطوة أساسية لضمان تحقيق الأهداف المرجوة. يشمل التقييم عدة مستويات</a:t>
            </a:r>
            <a:r>
              <a:rPr lang="en-US" sz="1750" kern="0" spc="-35" dirty="0">
                <a:solidFill>
                  <a:srgbClr val="2B2E3C"/>
                </a:solidFill>
                <a:latin typeface="Open Sans" pitchFamily="34" charset="0"/>
                <a:ea typeface="Open Sans" pitchFamily="34" charset="-122"/>
                <a:cs typeface="Open Sans" pitchFamily="34" charset="-120"/>
              </a:rPr>
              <a:t>:</a:t>
            </a:r>
            <a:endParaRPr lang="en-US" sz="1750" dirty="0"/>
          </a:p>
        </p:txBody>
      </p:sp>
      <p:sp>
        <p:nvSpPr>
          <p:cNvPr id="5" name="Shape 2"/>
          <p:cNvSpPr/>
          <p:nvPr/>
        </p:nvSpPr>
        <p:spPr>
          <a:xfrm>
            <a:off x="780217" y="5041225"/>
            <a:ext cx="13069967" cy="2572226"/>
          </a:xfrm>
          <a:prstGeom prst="roundRect">
            <a:avLst>
              <a:gd name="adj" fmla="val 3640"/>
            </a:avLst>
          </a:prstGeom>
          <a:noFill/>
          <a:ln w="7620">
            <a:solidFill>
              <a:srgbClr val="000000">
                <a:alpha val="8000"/>
              </a:srgbClr>
            </a:solidFill>
            <a:prstDash val="solid"/>
          </a:ln>
        </p:spPr>
      </p:sp>
      <p:sp>
        <p:nvSpPr>
          <p:cNvPr id="6" name="Shape 3"/>
          <p:cNvSpPr/>
          <p:nvPr/>
        </p:nvSpPr>
        <p:spPr>
          <a:xfrm>
            <a:off x="787837" y="5048845"/>
            <a:ext cx="13054727" cy="639247"/>
          </a:xfrm>
          <a:prstGeom prst="rect">
            <a:avLst/>
          </a:prstGeom>
          <a:solidFill>
            <a:srgbClr val="FFFFFF">
              <a:alpha val="4000"/>
            </a:srgbClr>
          </a:solidFill>
          <a:ln/>
        </p:spPr>
      </p:sp>
      <p:sp>
        <p:nvSpPr>
          <p:cNvPr id="7" name="Text 4"/>
          <p:cNvSpPr/>
          <p:nvPr/>
        </p:nvSpPr>
        <p:spPr>
          <a:xfrm>
            <a:off x="1010722" y="5190173"/>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رد فعل المتدربين</a:t>
            </a:r>
            <a:endParaRPr lang="en-US" sz="1750" dirty="0"/>
          </a:p>
        </p:txBody>
      </p:sp>
      <p:sp>
        <p:nvSpPr>
          <p:cNvPr id="8" name="Text 5"/>
          <p:cNvSpPr/>
          <p:nvPr/>
        </p:nvSpPr>
        <p:spPr>
          <a:xfrm>
            <a:off x="7541895" y="5190173"/>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قياس مدى رضا المشاركين عن البرنامج</a:t>
            </a:r>
            <a:endParaRPr lang="en-US" sz="1750" dirty="0"/>
          </a:p>
        </p:txBody>
      </p:sp>
      <p:sp>
        <p:nvSpPr>
          <p:cNvPr id="9" name="Shape 6"/>
          <p:cNvSpPr/>
          <p:nvPr/>
        </p:nvSpPr>
        <p:spPr>
          <a:xfrm>
            <a:off x="787837" y="5688092"/>
            <a:ext cx="13054727" cy="639247"/>
          </a:xfrm>
          <a:prstGeom prst="rect">
            <a:avLst/>
          </a:prstGeom>
          <a:solidFill>
            <a:srgbClr val="000000">
              <a:alpha val="4000"/>
            </a:srgbClr>
          </a:solidFill>
          <a:ln/>
        </p:spPr>
      </p:sp>
      <p:sp>
        <p:nvSpPr>
          <p:cNvPr id="10" name="Text 7"/>
          <p:cNvSpPr/>
          <p:nvPr/>
        </p:nvSpPr>
        <p:spPr>
          <a:xfrm>
            <a:off x="1010722" y="5829419"/>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التعلم</a:t>
            </a:r>
            <a:endParaRPr lang="en-US" sz="1750" dirty="0"/>
          </a:p>
        </p:txBody>
      </p:sp>
      <p:sp>
        <p:nvSpPr>
          <p:cNvPr id="11" name="Text 8"/>
          <p:cNvSpPr/>
          <p:nvPr/>
        </p:nvSpPr>
        <p:spPr>
          <a:xfrm>
            <a:off x="7541895" y="5829419"/>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تقييم المعارف والمهارات المكتسبة</a:t>
            </a:r>
            <a:endParaRPr lang="en-US" sz="1750" dirty="0"/>
          </a:p>
        </p:txBody>
      </p:sp>
      <p:sp>
        <p:nvSpPr>
          <p:cNvPr id="12" name="Shape 9"/>
          <p:cNvSpPr/>
          <p:nvPr/>
        </p:nvSpPr>
        <p:spPr>
          <a:xfrm>
            <a:off x="787837" y="6327338"/>
            <a:ext cx="13054727" cy="639247"/>
          </a:xfrm>
          <a:prstGeom prst="rect">
            <a:avLst/>
          </a:prstGeom>
          <a:solidFill>
            <a:srgbClr val="FFFFFF">
              <a:alpha val="4000"/>
            </a:srgbClr>
          </a:solidFill>
          <a:ln/>
        </p:spPr>
      </p:sp>
      <p:sp>
        <p:nvSpPr>
          <p:cNvPr id="13" name="Text 10"/>
          <p:cNvSpPr/>
          <p:nvPr/>
        </p:nvSpPr>
        <p:spPr>
          <a:xfrm>
            <a:off x="1010722" y="6468666"/>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السلوك</a:t>
            </a:r>
            <a:endParaRPr lang="en-US" sz="1750" dirty="0"/>
          </a:p>
        </p:txBody>
      </p:sp>
      <p:sp>
        <p:nvSpPr>
          <p:cNvPr id="14" name="Text 11"/>
          <p:cNvSpPr/>
          <p:nvPr/>
        </p:nvSpPr>
        <p:spPr>
          <a:xfrm>
            <a:off x="7541895" y="6468666"/>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مراقبة التغيرات في أداء الموظفين بعد التدريب</a:t>
            </a:r>
            <a:endParaRPr lang="en-US" sz="1750" dirty="0"/>
          </a:p>
        </p:txBody>
      </p:sp>
      <p:sp>
        <p:nvSpPr>
          <p:cNvPr id="15" name="Shape 12"/>
          <p:cNvSpPr/>
          <p:nvPr/>
        </p:nvSpPr>
        <p:spPr>
          <a:xfrm>
            <a:off x="787837" y="6966585"/>
            <a:ext cx="13054727" cy="639247"/>
          </a:xfrm>
          <a:prstGeom prst="rect">
            <a:avLst/>
          </a:prstGeom>
          <a:solidFill>
            <a:srgbClr val="000000">
              <a:alpha val="4000"/>
            </a:srgbClr>
          </a:solidFill>
          <a:ln/>
        </p:spPr>
      </p:sp>
      <p:sp>
        <p:nvSpPr>
          <p:cNvPr id="16" name="Text 13"/>
          <p:cNvSpPr/>
          <p:nvPr/>
        </p:nvSpPr>
        <p:spPr>
          <a:xfrm>
            <a:off x="1010722" y="7107912"/>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النتائج</a:t>
            </a:r>
            <a:endParaRPr lang="en-US" sz="1750" dirty="0"/>
          </a:p>
        </p:txBody>
      </p:sp>
      <p:sp>
        <p:nvSpPr>
          <p:cNvPr id="17" name="Text 14"/>
          <p:cNvSpPr/>
          <p:nvPr/>
        </p:nvSpPr>
        <p:spPr>
          <a:xfrm>
            <a:off x="7541895" y="7107912"/>
            <a:ext cx="6077783" cy="356592"/>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قياس الأثر على أداء المؤسسة ككل</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7478" y="610910"/>
            <a:ext cx="8176379" cy="694253"/>
          </a:xfrm>
          <a:prstGeom prst="rect">
            <a:avLst/>
          </a:prstGeom>
          <a:noFill/>
          <a:ln/>
        </p:spPr>
        <p:txBody>
          <a:bodyPr wrap="none" lIns="0" tIns="0" rIns="0" bIns="0" rtlCol="0" anchor="t"/>
          <a:lstStyle/>
          <a:p>
            <a:pPr marL="0" indent="0">
              <a:lnSpc>
                <a:spcPts val="5450"/>
              </a:lnSpc>
              <a:buNone/>
            </a:pPr>
            <a:r>
              <a:rPr lang="en-US" sz="4350" kern="0" spc="-131" dirty="0">
                <a:solidFill>
                  <a:srgbClr val="2C3F42"/>
                </a:solidFill>
                <a:latin typeface="Bitter Medium" pitchFamily="34" charset="0"/>
                <a:ea typeface="Bitter Medium" pitchFamily="34" charset="-122"/>
                <a:cs typeface="Bitter Medium" pitchFamily="34" charset="-120"/>
              </a:rPr>
              <a:t>مستقبل التدريب في عصر التحول الرقمي</a:t>
            </a:r>
            <a:endParaRPr lang="en-US" sz="4350" dirty="0"/>
          </a:p>
        </p:txBody>
      </p:sp>
      <p:sp>
        <p:nvSpPr>
          <p:cNvPr id="3" name="Text 1"/>
          <p:cNvSpPr/>
          <p:nvPr/>
        </p:nvSpPr>
        <p:spPr>
          <a:xfrm>
            <a:off x="777478" y="1749385"/>
            <a:ext cx="13075444" cy="710803"/>
          </a:xfrm>
          <a:prstGeom prst="rect">
            <a:avLst/>
          </a:prstGeom>
          <a:noFill/>
          <a:ln/>
        </p:spPr>
        <p:txBody>
          <a:bodyPr wrap="square" lIns="0" tIns="0" rIns="0" bIns="0" rtlCol="0" anchor="t"/>
          <a:lstStyle/>
          <a:p>
            <a:pPr marL="0" indent="0" algn="r" rtl="1">
              <a:lnSpc>
                <a:spcPts val="2750"/>
              </a:lnSpc>
              <a:buNone/>
            </a:pPr>
            <a:r>
              <a:rPr lang="en-US" sz="2400" kern="0" spc="-35" dirty="0">
                <a:solidFill>
                  <a:srgbClr val="2B2E3C"/>
                </a:solidFill>
                <a:latin typeface="Open Sans" pitchFamily="34" charset="0"/>
                <a:ea typeface="Open Sans" pitchFamily="34" charset="-122"/>
                <a:cs typeface="Open Sans" pitchFamily="34" charset="-120"/>
              </a:rPr>
              <a:t>مع التطور التكنولوجي المتسارع، يشهد مجال التدريب تحولات كبيرة. يتجه التدريب نحو الاعتماد على التقنيات الحديثة مثل التعلم الإلكتروني والواقع الافتراضي. هذه التغيرات تتيح فرصًا جديدة لتقديم تدريب أكثر مرونة وفعالية، يمكن تخصيصه حسب احتياجات كل متدرب</a:t>
            </a:r>
            <a:r>
              <a:rPr lang="en-US" sz="1700" kern="0" spc="-35" dirty="0">
                <a:solidFill>
                  <a:srgbClr val="2B2E3C"/>
                </a:solidFill>
                <a:latin typeface="Open Sans" pitchFamily="34" charset="0"/>
                <a:ea typeface="Open Sans" pitchFamily="34" charset="-122"/>
                <a:cs typeface="Open Sans" pitchFamily="34" charset="-120"/>
              </a:rPr>
              <a:t>.</a:t>
            </a:r>
            <a:endParaRPr lang="en-US" sz="1700" dirty="0"/>
          </a:p>
        </p:txBody>
      </p:sp>
      <p:sp>
        <p:nvSpPr>
          <p:cNvPr id="4" name="Text 2"/>
          <p:cNvSpPr/>
          <p:nvPr/>
        </p:nvSpPr>
        <p:spPr>
          <a:xfrm>
            <a:off x="777478" y="2710101"/>
            <a:ext cx="13075444" cy="710803"/>
          </a:xfrm>
          <a:prstGeom prst="rect">
            <a:avLst/>
          </a:prstGeom>
          <a:noFill/>
          <a:ln/>
        </p:spPr>
        <p:txBody>
          <a:bodyPr wrap="square" lIns="0" tIns="0" rIns="0" bIns="0" rtlCol="0" anchor="t"/>
          <a:lstStyle/>
          <a:p>
            <a:pPr marL="0" indent="0" algn="r" rtl="1">
              <a:lnSpc>
                <a:spcPts val="2750"/>
              </a:lnSpc>
              <a:buNone/>
            </a:pPr>
            <a:r>
              <a:rPr lang="en-US" sz="2000" kern="0" spc="-35" dirty="0">
                <a:solidFill>
                  <a:srgbClr val="2B2E3C"/>
                </a:solidFill>
                <a:latin typeface="Open Sans" pitchFamily="34" charset="0"/>
                <a:ea typeface="Open Sans" pitchFamily="34" charset="-122"/>
                <a:cs typeface="Open Sans" pitchFamily="34" charset="-120"/>
              </a:rPr>
              <a:t>يبقى التدريب عنصرًا حيويًا في نجاح المؤسسات، حيث يساهم في تطوير الموارد البشرية وزيادة قدرتها على التكيف مع متطلبات السوق المتغيرة. الاستثمار في التدريب هو استثمار في مستقبل المؤسسة وقدرتها على المنافسة والاستمرار.</a:t>
            </a:r>
            <a:endParaRPr lang="en-US" sz="2000" dirty="0"/>
          </a:p>
        </p:txBody>
      </p:sp>
      <p:pic>
        <p:nvPicPr>
          <p:cNvPr id="5" name="Image 0" descr="preencoded.png"/>
          <p:cNvPicPr>
            <a:picLocks noChangeAspect="1"/>
          </p:cNvPicPr>
          <p:nvPr/>
        </p:nvPicPr>
        <p:blipFill>
          <a:blip r:embed="rId3"/>
          <a:stretch>
            <a:fillRect/>
          </a:stretch>
        </p:blipFill>
        <p:spPr>
          <a:xfrm>
            <a:off x="777478" y="3670816"/>
            <a:ext cx="4136350" cy="2556391"/>
          </a:xfrm>
          <a:prstGeom prst="rect">
            <a:avLst/>
          </a:prstGeom>
        </p:spPr>
      </p:pic>
      <p:sp>
        <p:nvSpPr>
          <p:cNvPr id="6" name="Text 3"/>
          <p:cNvSpPr/>
          <p:nvPr/>
        </p:nvSpPr>
        <p:spPr>
          <a:xfrm>
            <a:off x="777478" y="6504861"/>
            <a:ext cx="2776895" cy="347067"/>
          </a:xfrm>
          <a:prstGeom prst="rect">
            <a:avLst/>
          </a:prstGeom>
          <a:noFill/>
          <a:ln/>
        </p:spPr>
        <p:txBody>
          <a:bodyPr wrap="none" lIns="0" tIns="0" rIns="0" bIns="0" rtlCol="0" anchor="t"/>
          <a:lstStyle/>
          <a:p>
            <a:pPr marL="0" indent="0" algn="l">
              <a:lnSpc>
                <a:spcPts val="2700"/>
              </a:lnSpc>
              <a:buNone/>
            </a:pPr>
            <a:r>
              <a:rPr lang="en-US" sz="2150" kern="0" spc="-66" dirty="0">
                <a:solidFill>
                  <a:srgbClr val="2B2E3C"/>
                </a:solidFill>
                <a:latin typeface="Bitter Medium" pitchFamily="34" charset="0"/>
                <a:ea typeface="Bitter Medium" pitchFamily="34" charset="-122"/>
                <a:cs typeface="Bitter Medium" pitchFamily="34" charset="-120"/>
              </a:rPr>
              <a:t>التدريب بالواقع الافتراضي</a:t>
            </a:r>
            <a:endParaRPr lang="en-US" sz="2150" dirty="0"/>
          </a:p>
        </p:txBody>
      </p:sp>
      <p:sp>
        <p:nvSpPr>
          <p:cNvPr id="7" name="Text 4"/>
          <p:cNvSpPr/>
          <p:nvPr/>
        </p:nvSpPr>
        <p:spPr>
          <a:xfrm>
            <a:off x="777478" y="6985159"/>
            <a:ext cx="4136350" cy="710803"/>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استخدام تقنيات الواقع الافتراضي لخلق بيئات تدريب محاكية للواقع.</a:t>
            </a:r>
            <a:endParaRPr lang="en-US" sz="1700" dirty="0"/>
          </a:p>
        </p:txBody>
      </p:sp>
      <p:pic>
        <p:nvPicPr>
          <p:cNvPr id="8" name="Image 1" descr="preencoded.png"/>
          <p:cNvPicPr>
            <a:picLocks noChangeAspect="1"/>
          </p:cNvPicPr>
          <p:nvPr/>
        </p:nvPicPr>
        <p:blipFill>
          <a:blip r:embed="rId4"/>
          <a:stretch>
            <a:fillRect/>
          </a:stretch>
        </p:blipFill>
        <p:spPr>
          <a:xfrm>
            <a:off x="5246965" y="3670816"/>
            <a:ext cx="4136350" cy="2556391"/>
          </a:xfrm>
          <a:prstGeom prst="rect">
            <a:avLst/>
          </a:prstGeom>
        </p:spPr>
      </p:pic>
      <p:sp>
        <p:nvSpPr>
          <p:cNvPr id="9" name="Text 5"/>
          <p:cNvSpPr/>
          <p:nvPr/>
        </p:nvSpPr>
        <p:spPr>
          <a:xfrm>
            <a:off x="5246965" y="6504861"/>
            <a:ext cx="2776895" cy="347067"/>
          </a:xfrm>
          <a:prstGeom prst="rect">
            <a:avLst/>
          </a:prstGeom>
          <a:noFill/>
          <a:ln/>
        </p:spPr>
        <p:txBody>
          <a:bodyPr wrap="none" lIns="0" tIns="0" rIns="0" bIns="0" rtlCol="0" anchor="t"/>
          <a:lstStyle/>
          <a:p>
            <a:pPr marL="0" indent="0" algn="l">
              <a:lnSpc>
                <a:spcPts val="2700"/>
              </a:lnSpc>
              <a:buNone/>
            </a:pPr>
            <a:r>
              <a:rPr lang="en-US" sz="2150" kern="0" spc="-66" dirty="0">
                <a:solidFill>
                  <a:srgbClr val="2B2E3C"/>
                </a:solidFill>
                <a:latin typeface="Bitter Medium" pitchFamily="34" charset="0"/>
                <a:ea typeface="Bitter Medium" pitchFamily="34" charset="-122"/>
                <a:cs typeface="Bitter Medium" pitchFamily="34" charset="-120"/>
              </a:rPr>
              <a:t>التدريب الإلكتروني</a:t>
            </a:r>
            <a:endParaRPr lang="en-US" sz="2150" dirty="0"/>
          </a:p>
        </p:txBody>
      </p:sp>
      <p:sp>
        <p:nvSpPr>
          <p:cNvPr id="10" name="Text 6"/>
          <p:cNvSpPr/>
          <p:nvPr/>
        </p:nvSpPr>
        <p:spPr>
          <a:xfrm>
            <a:off x="5246965" y="6985159"/>
            <a:ext cx="4136350" cy="710803"/>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توفير برامج تدريبية عبر الإنترنت تتيح المرونة في الوقت والمكان.</a:t>
            </a:r>
            <a:endParaRPr lang="en-US" sz="1700" dirty="0"/>
          </a:p>
        </p:txBody>
      </p:sp>
      <p:pic>
        <p:nvPicPr>
          <p:cNvPr id="11" name="Image 2" descr="preencoded.png"/>
          <p:cNvPicPr>
            <a:picLocks noChangeAspect="1"/>
          </p:cNvPicPr>
          <p:nvPr/>
        </p:nvPicPr>
        <p:blipFill>
          <a:blip r:embed="rId5"/>
          <a:stretch>
            <a:fillRect/>
          </a:stretch>
        </p:blipFill>
        <p:spPr>
          <a:xfrm>
            <a:off x="9716453" y="3670816"/>
            <a:ext cx="4136469" cy="2556510"/>
          </a:xfrm>
          <a:prstGeom prst="rect">
            <a:avLst/>
          </a:prstGeom>
        </p:spPr>
      </p:pic>
      <p:sp>
        <p:nvSpPr>
          <p:cNvPr id="12" name="Text 7"/>
          <p:cNvSpPr/>
          <p:nvPr/>
        </p:nvSpPr>
        <p:spPr>
          <a:xfrm>
            <a:off x="9716453" y="6504980"/>
            <a:ext cx="2776895" cy="347067"/>
          </a:xfrm>
          <a:prstGeom prst="rect">
            <a:avLst/>
          </a:prstGeom>
          <a:noFill/>
          <a:ln/>
        </p:spPr>
        <p:txBody>
          <a:bodyPr wrap="none" lIns="0" tIns="0" rIns="0" bIns="0" rtlCol="0" anchor="t"/>
          <a:lstStyle/>
          <a:p>
            <a:pPr marL="0" indent="0" algn="l">
              <a:lnSpc>
                <a:spcPts val="2700"/>
              </a:lnSpc>
              <a:buNone/>
            </a:pPr>
            <a:r>
              <a:rPr lang="en-US" sz="2150" kern="0" spc="-66" dirty="0">
                <a:solidFill>
                  <a:srgbClr val="2B2E3C"/>
                </a:solidFill>
                <a:latin typeface="Bitter Medium" pitchFamily="34" charset="0"/>
                <a:ea typeface="Bitter Medium" pitchFamily="34" charset="-122"/>
                <a:cs typeface="Bitter Medium" pitchFamily="34" charset="-120"/>
              </a:rPr>
              <a:t>التعلم الذكي</a:t>
            </a:r>
            <a:endParaRPr lang="en-US" sz="2150" dirty="0"/>
          </a:p>
        </p:txBody>
      </p:sp>
      <p:sp>
        <p:nvSpPr>
          <p:cNvPr id="13" name="Text 8"/>
          <p:cNvSpPr/>
          <p:nvPr/>
        </p:nvSpPr>
        <p:spPr>
          <a:xfrm>
            <a:off x="9716453" y="6985278"/>
            <a:ext cx="4136469" cy="710803"/>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استخدام الذكاء الاصطناعي لتخصيص المحتوى التدريبي حسب احتياجات كل متدرب.</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548</Words>
  <Application>Microsoft Office PowerPoint</Application>
  <PresentationFormat>Personnalisé</PresentationFormat>
  <Paragraphs>87</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Bitter Medium</vt:lpstr>
      <vt:lpstr>Calibri</vt:lpstr>
      <vt:lpstr>Open Sans</vt:lpstr>
      <vt:lpstr>Open Sans Bold</vt: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quantum</cp:lastModifiedBy>
  <cp:revision>4</cp:revision>
  <dcterms:created xsi:type="dcterms:W3CDTF">2024-10-29T20:13:28Z</dcterms:created>
  <dcterms:modified xsi:type="dcterms:W3CDTF">2024-10-30T09:28:37Z</dcterms:modified>
</cp:coreProperties>
</file>