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17" r:id="rId2"/>
  </p:sldMasterIdLst>
  <p:sldIdLst>
    <p:sldId id="256" r:id="rId3"/>
    <p:sldId id="287" r:id="rId4"/>
    <p:sldId id="290" r:id="rId5"/>
    <p:sldId id="291" r:id="rId6"/>
    <p:sldId id="292" r:id="rId7"/>
    <p:sldId id="293" r:id="rId8"/>
    <p:sldId id="294" r:id="rId9"/>
    <p:sldId id="295" r:id="rId10"/>
    <p:sldId id="29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65" d="100"/>
          <a:sy n="65" d="100"/>
        </p:scale>
        <p:origin x="9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63A1C593-65D0-4073-BCC9-577B9352EA97}" type="datetimeFigureOut">
              <a:rPr lang="en-US" smtClean="0"/>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581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4664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28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pPr fontAlgn="base">
              <a:spcBef>
                <a:spcPct val="0"/>
              </a:spcBef>
              <a:spcAft>
                <a:spcPct val="0"/>
              </a:spcAft>
            </a:pPr>
            <a:endParaRPr lang="en-US" altLang="zh-C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pPr fontAlgn="base">
              <a:spcBef>
                <a:spcPct val="0"/>
              </a:spcBef>
              <a:spcAft>
                <a:spcPct val="0"/>
              </a:spcAft>
            </a:pPr>
            <a:endParaRPr lang="en-US" altLang="zh-CN"/>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1077201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pPr>
            <a:endParaRPr lang="en-US" altLang="zh-CN"/>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ltLang="zh-CN"/>
          </a:p>
        </p:txBody>
      </p:sp>
      <p:sp>
        <p:nvSpPr>
          <p:cNvPr id="6" name="Slide Number Placeholder 5"/>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727548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fontAlgn="base">
              <a:spcBef>
                <a:spcPct val="0"/>
              </a:spcBef>
              <a:spcAft>
                <a:spcPct val="0"/>
              </a:spcAft>
            </a:pPr>
            <a:endParaRPr lang="en-US" altLang="zh-CN"/>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ltLang="zh-CN"/>
          </a:p>
        </p:txBody>
      </p:sp>
      <p:sp>
        <p:nvSpPr>
          <p:cNvPr id="6" name="Slide Number Placeholder 5"/>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675806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fontAlgn="base">
              <a:spcBef>
                <a:spcPct val="0"/>
              </a:spcBef>
              <a:spcAft>
                <a:spcPct val="0"/>
              </a:spcAft>
            </a:pPr>
            <a:endParaRPr lang="en-US" altLang="zh-CN"/>
          </a:p>
        </p:txBody>
      </p:sp>
      <p:sp>
        <p:nvSpPr>
          <p:cNvPr id="6" name="Footer Placeholder 5"/>
          <p:cNvSpPr>
            <a:spLocks noGrp="1"/>
          </p:cNvSpPr>
          <p:nvPr>
            <p:ph type="ftr" sz="quarter" idx="11"/>
          </p:nvPr>
        </p:nvSpPr>
        <p:spPr/>
        <p:txBody>
          <a:bodyPr/>
          <a:lstStyle/>
          <a:p>
            <a:pPr fontAlgn="base">
              <a:spcBef>
                <a:spcPct val="0"/>
              </a:spcBef>
              <a:spcAft>
                <a:spcPct val="0"/>
              </a:spcAft>
            </a:pPr>
            <a:endParaRPr lang="en-US" altLang="zh-CN"/>
          </a:p>
        </p:txBody>
      </p:sp>
      <p:sp>
        <p:nvSpPr>
          <p:cNvPr id="7" name="Slide Number Placeholder 6"/>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2052256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fontAlgn="base">
              <a:spcBef>
                <a:spcPct val="0"/>
              </a:spcBef>
              <a:spcAft>
                <a:spcPct val="0"/>
              </a:spcAft>
            </a:pPr>
            <a:endParaRPr lang="en-US" altLang="zh-CN"/>
          </a:p>
        </p:txBody>
      </p:sp>
      <p:sp>
        <p:nvSpPr>
          <p:cNvPr id="8" name="Footer Placeholder 7"/>
          <p:cNvSpPr>
            <a:spLocks noGrp="1"/>
          </p:cNvSpPr>
          <p:nvPr>
            <p:ph type="ftr" sz="quarter" idx="11"/>
          </p:nvPr>
        </p:nvSpPr>
        <p:spPr/>
        <p:txBody>
          <a:bodyPr/>
          <a:lstStyle/>
          <a:p>
            <a:pPr fontAlgn="base">
              <a:spcBef>
                <a:spcPct val="0"/>
              </a:spcBef>
              <a:spcAft>
                <a:spcPct val="0"/>
              </a:spcAft>
            </a:pPr>
            <a:endParaRPr lang="en-US" altLang="zh-CN"/>
          </a:p>
        </p:txBody>
      </p:sp>
      <p:sp>
        <p:nvSpPr>
          <p:cNvPr id="9" name="Slide Number Placeholder 8"/>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339673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fontAlgn="base">
              <a:spcBef>
                <a:spcPct val="0"/>
              </a:spcBef>
              <a:spcAft>
                <a:spcPct val="0"/>
              </a:spcAft>
            </a:pPr>
            <a:endParaRPr lang="en-US" altLang="zh-CN"/>
          </a:p>
        </p:txBody>
      </p:sp>
      <p:sp>
        <p:nvSpPr>
          <p:cNvPr id="4" name="Footer Placeholder 3"/>
          <p:cNvSpPr>
            <a:spLocks noGrp="1"/>
          </p:cNvSpPr>
          <p:nvPr>
            <p:ph type="ftr" sz="quarter" idx="11"/>
          </p:nvPr>
        </p:nvSpPr>
        <p:spPr/>
        <p:txBody>
          <a:bodyPr/>
          <a:lstStyle/>
          <a:p>
            <a:pPr fontAlgn="base">
              <a:spcBef>
                <a:spcPct val="0"/>
              </a:spcBef>
              <a:spcAft>
                <a:spcPct val="0"/>
              </a:spcAft>
            </a:pPr>
            <a:endParaRPr lang="en-US" altLang="zh-CN"/>
          </a:p>
        </p:txBody>
      </p:sp>
      <p:sp>
        <p:nvSpPr>
          <p:cNvPr id="5" name="Slide Number Placeholder 4"/>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2553609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base">
              <a:spcBef>
                <a:spcPct val="0"/>
              </a:spcBef>
              <a:spcAft>
                <a:spcPct val="0"/>
              </a:spcAft>
            </a:pPr>
            <a:endParaRPr lang="en-US" altLang="zh-CN"/>
          </a:p>
        </p:txBody>
      </p:sp>
      <p:sp>
        <p:nvSpPr>
          <p:cNvPr id="3" name="Footer Placeholder 2"/>
          <p:cNvSpPr>
            <a:spLocks noGrp="1"/>
          </p:cNvSpPr>
          <p:nvPr>
            <p:ph type="ftr" sz="quarter" idx="11"/>
          </p:nvPr>
        </p:nvSpPr>
        <p:spPr/>
        <p:txBody>
          <a:bodyPr/>
          <a:lstStyle/>
          <a:p>
            <a:pPr fontAlgn="base">
              <a:spcBef>
                <a:spcPct val="0"/>
              </a:spcBef>
              <a:spcAft>
                <a:spcPct val="0"/>
              </a:spcAft>
            </a:pPr>
            <a:endParaRPr lang="en-US" altLang="zh-CN"/>
          </a:p>
        </p:txBody>
      </p:sp>
      <p:sp>
        <p:nvSpPr>
          <p:cNvPr id="4" name="Slide Number Placeholder 3"/>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41426640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fr-FR" smtClean="0"/>
              <a:t>Modifiez les styles du texte du masque</a:t>
            </a:r>
          </a:p>
        </p:txBody>
      </p:sp>
      <p:sp>
        <p:nvSpPr>
          <p:cNvPr id="5" name="Date Placeholder 4"/>
          <p:cNvSpPr>
            <a:spLocks noGrp="1"/>
          </p:cNvSpPr>
          <p:nvPr>
            <p:ph type="dt" sz="half" idx="10"/>
          </p:nvPr>
        </p:nvSpPr>
        <p:spPr/>
        <p:txBody>
          <a:bodyPr/>
          <a:lstStyle/>
          <a:p>
            <a:pPr fontAlgn="base">
              <a:spcBef>
                <a:spcPct val="0"/>
              </a:spcBef>
              <a:spcAft>
                <a:spcPct val="0"/>
              </a:spcAft>
            </a:pPr>
            <a:endParaRPr lang="en-US" altLang="zh-CN"/>
          </a:p>
        </p:txBody>
      </p:sp>
      <p:sp>
        <p:nvSpPr>
          <p:cNvPr id="6" name="Footer Placeholder 5"/>
          <p:cNvSpPr>
            <a:spLocks noGrp="1"/>
          </p:cNvSpPr>
          <p:nvPr>
            <p:ph type="ftr" sz="quarter" idx="11"/>
          </p:nvPr>
        </p:nvSpPr>
        <p:spPr/>
        <p:txBody>
          <a:bodyPr/>
          <a:lstStyle/>
          <a:p>
            <a:pPr fontAlgn="base">
              <a:spcBef>
                <a:spcPct val="0"/>
              </a:spcBef>
              <a:spcAft>
                <a:spcPct val="0"/>
              </a:spcAft>
            </a:pPr>
            <a:endParaRPr lang="en-US" altLang="zh-CN"/>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420041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6900630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pPr fontAlgn="base">
              <a:spcBef>
                <a:spcPct val="0"/>
              </a:spcBef>
              <a:spcAft>
                <a:spcPct val="0"/>
              </a:spcAft>
            </a:pPr>
            <a:endParaRPr lang="en-US" altLang="zh-CN"/>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pPr fontAlgn="base">
              <a:spcBef>
                <a:spcPct val="0"/>
              </a:spcBef>
              <a:spcAft>
                <a:spcPct val="0"/>
              </a:spcAft>
            </a:pPr>
            <a:endParaRPr lang="en-US" altLang="zh-CN"/>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194301132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pPr>
            <a:endParaRPr lang="en-US" altLang="zh-CN"/>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ltLang="zh-CN"/>
          </a:p>
        </p:txBody>
      </p:sp>
      <p:sp>
        <p:nvSpPr>
          <p:cNvPr id="6" name="Slide Number Placeholder 5"/>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1149849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pPr>
            <a:endParaRPr lang="en-US" altLang="zh-CN"/>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ltLang="zh-CN"/>
          </a:p>
        </p:txBody>
      </p:sp>
      <p:sp>
        <p:nvSpPr>
          <p:cNvPr id="6" name="Slide Number Placeholder 5"/>
          <p:cNvSpPr>
            <a:spLocks noGrp="1"/>
          </p:cNvSpPr>
          <p:nvPr>
            <p:ph type="sldNum" sz="quarter" idx="12"/>
          </p:nvPr>
        </p:nvSpPr>
        <p:spPr/>
        <p:txBody>
          <a:bodyPr/>
          <a:lstStyle/>
          <a:p>
            <a:pPr algn="r" fontAlgn="base">
              <a:spcBef>
                <a:spcPct val="0"/>
              </a:spcBef>
              <a:spcAft>
                <a:spcPct val="0"/>
              </a:spcAft>
            </a:pPr>
            <a:fld id="{017B6277-1FB5-475F-AF6C-C0C546244476}" type="slidenum">
              <a:rPr lang="en-US" altLang="zh-CN" smtClean="0"/>
              <a:pPr algn="r" fontAlgn="base">
                <a:spcBef>
                  <a:spcPct val="0"/>
                </a:spcBef>
                <a:spcAft>
                  <a:spcPct val="0"/>
                </a:spcAft>
              </a:pPr>
              <a:t>‹N°›</a:t>
            </a:fld>
            <a:endParaRPr lang="en-US" altLang="zh-CN"/>
          </a:p>
        </p:txBody>
      </p:sp>
    </p:spTree>
    <p:extLst>
      <p:ext uri="{BB962C8B-B14F-4D97-AF65-F5344CB8AC3E}">
        <p14:creationId xmlns:p14="http://schemas.microsoft.com/office/powerpoint/2010/main" val="3833845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60338"/>
            <a:ext cx="10464800" cy="1066800"/>
          </a:xfrm>
        </p:spPr>
        <p:txBody>
          <a:bodyPr/>
          <a:lstStyle/>
          <a:p>
            <a:r>
              <a:rPr lang="en-US" altLang="zh-CN" smtClean="0"/>
              <a:t>Click to edit Master title style</a:t>
            </a:r>
            <a:endParaRPr lang="zh-CN" altLang="en-US"/>
          </a:p>
        </p:txBody>
      </p:sp>
      <p:sp>
        <p:nvSpPr>
          <p:cNvPr id="3" name="Text Placeholder 2"/>
          <p:cNvSpPr>
            <a:spLocks noGrp="1"/>
          </p:cNvSpPr>
          <p:nvPr>
            <p:ph type="body" sz="half" idx="1"/>
          </p:nvPr>
        </p:nvSpPr>
        <p:spPr>
          <a:xfrm>
            <a:off x="609600" y="1447800"/>
            <a:ext cx="5384800" cy="4876800"/>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6197600" y="1447800"/>
            <a:ext cx="5384800" cy="4876800"/>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a:xfrm>
            <a:off x="609600" y="6477001"/>
            <a:ext cx="2844800" cy="244475"/>
          </a:xfrm>
        </p:spPr>
        <p:txBody>
          <a:bodyPr/>
          <a:lstStyle>
            <a:lvl1pPr>
              <a:defRPr/>
            </a:lvl1pPr>
          </a:lstStyle>
          <a:p>
            <a:endParaRPr lang="en-US" altLang="zh-CN"/>
          </a:p>
        </p:txBody>
      </p:sp>
      <p:sp>
        <p:nvSpPr>
          <p:cNvPr id="6" name="Footer Placeholder 5"/>
          <p:cNvSpPr>
            <a:spLocks noGrp="1"/>
          </p:cNvSpPr>
          <p:nvPr>
            <p:ph type="ftr" sz="quarter" idx="11"/>
          </p:nvPr>
        </p:nvSpPr>
        <p:spPr>
          <a:xfrm>
            <a:off x="4165600" y="6477001"/>
            <a:ext cx="3860800" cy="244475"/>
          </a:xfrm>
        </p:spPr>
        <p:txBody>
          <a:bodyPr/>
          <a:lstStyle>
            <a:lvl1pPr>
              <a:defRPr/>
            </a:lvl1pPr>
          </a:lstStyle>
          <a:p>
            <a:endParaRPr lang="en-US" altLang="zh-CN"/>
          </a:p>
        </p:txBody>
      </p:sp>
      <p:sp>
        <p:nvSpPr>
          <p:cNvPr id="7" name="Slide Number Placeholder 6"/>
          <p:cNvSpPr>
            <a:spLocks noGrp="1"/>
          </p:cNvSpPr>
          <p:nvPr>
            <p:ph type="sldNum" sz="quarter" idx="12"/>
          </p:nvPr>
        </p:nvSpPr>
        <p:spPr>
          <a:xfrm>
            <a:off x="8737600" y="6477001"/>
            <a:ext cx="2844800" cy="244475"/>
          </a:xfrm>
        </p:spPr>
        <p:txBody>
          <a:bodyPr/>
          <a:lstStyle>
            <a:lvl1pPr>
              <a:defRPr/>
            </a:lvl1pPr>
          </a:lstStyle>
          <a:p>
            <a:fld id="{60470AF3-61BB-4721-894F-24AB2DF32835}" type="slidenum">
              <a:rPr lang="en-US" altLang="zh-CN"/>
              <a:pPr/>
              <a:t>‹N°›</a:t>
            </a:fld>
            <a:endParaRPr lang="en-US" altLang="zh-CN"/>
          </a:p>
        </p:txBody>
      </p:sp>
    </p:spTree>
    <p:extLst>
      <p:ext uri="{BB962C8B-B14F-4D97-AF65-F5344CB8AC3E}">
        <p14:creationId xmlns:p14="http://schemas.microsoft.com/office/powerpoint/2010/main" val="2949853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334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57035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10/26/2024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2548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10/26/2024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14660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10/26/2024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86612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3A1C593-65D0-4073-BCC9-577B9352EA97}" type="datetimeFigureOut">
              <a:rPr lang="en-US" smtClean="0"/>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03630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3A1C593-65D0-4073-BCC9-577B9352EA97}" type="datetimeFigureOut">
              <a:rPr lang="en-US" smtClean="0"/>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75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3A1C593-65D0-4073-BCC9-577B9352EA97}" type="datetimeFigureOut">
              <a:rPr lang="en-US" smtClean="0"/>
              <a:t>10/26/2024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B618960-8005-486C-9A75-10CB2AAC16F9}" type="slidenum">
              <a:rPr lang="en-US" smtClean="0"/>
              <a:t>‹N°›</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3155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3A1C593-65D0-4073-BCC9-577B9352EA97}" type="datetimeFigureOut">
              <a:rPr lang="en-US" smtClean="0"/>
              <a:t>10/26/2024</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272978450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73584"/>
            <a:ext cx="7772400" cy="1463040"/>
          </a:xfrm>
        </p:spPr>
        <p:txBody>
          <a:bodyPr/>
          <a:lstStyle/>
          <a:p>
            <a:pPr algn="ctr"/>
            <a:r>
              <a:rPr lang="ar-DZ" dirty="0" smtClean="0"/>
              <a:t>التدقيق</a:t>
            </a:r>
            <a:endParaRPr lang="en-US" dirty="0"/>
          </a:p>
        </p:txBody>
      </p:sp>
      <p:sp>
        <p:nvSpPr>
          <p:cNvPr id="3" name="Subtitle 2"/>
          <p:cNvSpPr>
            <a:spLocks noGrp="1"/>
          </p:cNvSpPr>
          <p:nvPr>
            <p:ph type="subTitle" idx="1"/>
          </p:nvPr>
        </p:nvSpPr>
        <p:spPr>
          <a:xfrm>
            <a:off x="8610600" y="5795681"/>
            <a:ext cx="3200400" cy="627495"/>
          </a:xfrm>
        </p:spPr>
        <p:txBody>
          <a:bodyPr>
            <a:normAutofit fontScale="77500" lnSpcReduction="20000"/>
          </a:bodyPr>
          <a:lstStyle/>
          <a:p>
            <a:r>
              <a:rPr lang="ar-DZ" sz="2800" dirty="0" smtClean="0"/>
              <a:t>الأستاذة الدكتورة   بن قارة إيمان</a:t>
            </a:r>
            <a:endParaRPr lang="en-US" sz="2800" dirty="0"/>
          </a:p>
        </p:txBody>
      </p:sp>
      <p:sp>
        <p:nvSpPr>
          <p:cNvPr id="4" name="Subtitle 2"/>
          <p:cNvSpPr txBox="1">
            <a:spLocks/>
          </p:cNvSpPr>
          <p:nvPr/>
        </p:nvSpPr>
        <p:spPr>
          <a:xfrm>
            <a:off x="5410200" y="4090594"/>
            <a:ext cx="3200400"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r>
              <a:rPr lang="ar-DZ" sz="2800" dirty="0" smtClean="0"/>
              <a:t>محاضرات في مقياس</a:t>
            </a:r>
            <a:endParaRPr lang="fr-FR" sz="2800" dirty="0" smtClean="0"/>
          </a:p>
          <a:p>
            <a:r>
              <a:rPr lang="ar-DZ" sz="2800" dirty="0" smtClean="0"/>
              <a:t>المحاضرة 3 : </a:t>
            </a:r>
            <a:endParaRPr lang="en-US" sz="2800" dirty="0"/>
          </a:p>
        </p:txBody>
      </p:sp>
      <p:sp>
        <p:nvSpPr>
          <p:cNvPr id="5" name="Subtitle 2"/>
          <p:cNvSpPr txBox="1">
            <a:spLocks/>
          </p:cNvSpPr>
          <p:nvPr/>
        </p:nvSpPr>
        <p:spPr>
          <a:xfrm>
            <a:off x="2415988" y="281524"/>
            <a:ext cx="6795247" cy="1463040"/>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pPr algn="ctr"/>
            <a:r>
              <a:rPr lang="ar-DZ" sz="3200" dirty="0" smtClean="0"/>
              <a:t>جامعة باجي مختار عنابة</a:t>
            </a:r>
          </a:p>
          <a:p>
            <a:pPr algn="ctr"/>
            <a:r>
              <a:rPr lang="ar-DZ" sz="3200" dirty="0" smtClean="0"/>
              <a:t>كلية العلوم الاقتصادية و علوم التسيير </a:t>
            </a:r>
          </a:p>
          <a:p>
            <a:pPr algn="ctr"/>
            <a:r>
              <a:rPr lang="ar-DZ" sz="3200" dirty="0" smtClean="0"/>
              <a:t>قسم العلوم المالية </a:t>
            </a:r>
            <a:endParaRPr lang="en-US" sz="3200" dirty="0"/>
          </a:p>
        </p:txBody>
      </p:sp>
      <p:sp>
        <p:nvSpPr>
          <p:cNvPr id="6" name="Subtitle 2"/>
          <p:cNvSpPr txBox="1">
            <a:spLocks/>
          </p:cNvSpPr>
          <p:nvPr/>
        </p:nvSpPr>
        <p:spPr>
          <a:xfrm>
            <a:off x="242046" y="3264943"/>
            <a:ext cx="5571565"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r>
              <a:rPr lang="ar-DZ" sz="3200" dirty="0" smtClean="0"/>
              <a:t>ماستر 2 تخصص مالية المؤسسة</a:t>
            </a:r>
            <a:endParaRPr lang="en-US" sz="3200" dirty="0"/>
          </a:p>
        </p:txBody>
      </p:sp>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74000"/>
          </a:schemeClr>
        </a:solidFill>
        <a:effectLst/>
      </p:bgPr>
    </p:bg>
    <p:spTree>
      <p:nvGrpSpPr>
        <p:cNvPr id="1" name=""/>
        <p:cNvGrpSpPr/>
        <p:nvPr/>
      </p:nvGrpSpPr>
      <p:grpSpPr>
        <a:xfrm>
          <a:off x="0" y="0"/>
          <a:ext cx="0" cy="0"/>
          <a:chOff x="0" y="0"/>
          <a:chExt cx="0" cy="0"/>
        </a:xfrm>
      </p:grpSpPr>
      <p:sp>
        <p:nvSpPr>
          <p:cNvPr id="2" name="Ellipse 1"/>
          <p:cNvSpPr/>
          <p:nvPr/>
        </p:nvSpPr>
        <p:spPr>
          <a:xfrm>
            <a:off x="1629698" y="174588"/>
            <a:ext cx="7286929" cy="6194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smtClean="0">
                <a:solidFill>
                  <a:prstClr val="black"/>
                </a:solidFill>
              </a:rPr>
              <a:t>مراحل مهمة تدقيق خارجي (قانوني)</a:t>
            </a:r>
            <a:endParaRPr lang="fr-FR" sz="3200" b="1" dirty="0">
              <a:solidFill>
                <a:prstClr val="black"/>
              </a:solidFill>
            </a:endParaRPr>
          </a:p>
        </p:txBody>
      </p:sp>
      <p:sp>
        <p:nvSpPr>
          <p:cNvPr id="3" name="Ellipse 2"/>
          <p:cNvSpPr/>
          <p:nvPr/>
        </p:nvSpPr>
        <p:spPr>
          <a:xfrm>
            <a:off x="11090787" y="1224116"/>
            <a:ext cx="457200" cy="5456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prstClr val="black"/>
                </a:solidFill>
              </a:rPr>
              <a:t>1</a:t>
            </a:r>
            <a:endParaRPr lang="fr-FR" sz="2400" dirty="0">
              <a:solidFill>
                <a:prstClr val="black"/>
              </a:solidFill>
            </a:endParaRPr>
          </a:p>
        </p:txBody>
      </p:sp>
      <p:sp>
        <p:nvSpPr>
          <p:cNvPr id="4" name="Ellipse 3"/>
          <p:cNvSpPr/>
          <p:nvPr/>
        </p:nvSpPr>
        <p:spPr>
          <a:xfrm>
            <a:off x="11120284" y="2521974"/>
            <a:ext cx="457200" cy="54569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prstClr val="black"/>
                </a:solidFill>
              </a:rPr>
              <a:t>2</a:t>
            </a:r>
            <a:endParaRPr lang="fr-FR" sz="2400" dirty="0">
              <a:solidFill>
                <a:prstClr val="black"/>
              </a:solidFill>
            </a:endParaRPr>
          </a:p>
        </p:txBody>
      </p:sp>
      <p:sp>
        <p:nvSpPr>
          <p:cNvPr id="5" name="Ellipse 4"/>
          <p:cNvSpPr/>
          <p:nvPr/>
        </p:nvSpPr>
        <p:spPr>
          <a:xfrm>
            <a:off x="11142406" y="3956256"/>
            <a:ext cx="457200" cy="545690"/>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3</a:t>
            </a:r>
            <a:endParaRPr lang="fr-FR" sz="2400" dirty="0">
              <a:solidFill>
                <a:prstClr val="black"/>
              </a:solidFill>
            </a:endParaRPr>
          </a:p>
        </p:txBody>
      </p:sp>
      <p:sp>
        <p:nvSpPr>
          <p:cNvPr id="6" name="Ellipse 5"/>
          <p:cNvSpPr/>
          <p:nvPr/>
        </p:nvSpPr>
        <p:spPr>
          <a:xfrm>
            <a:off x="11098161" y="5256729"/>
            <a:ext cx="457200" cy="54569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4</a:t>
            </a:r>
            <a:endParaRPr lang="fr-FR" sz="2400" dirty="0">
              <a:solidFill>
                <a:prstClr val="black"/>
              </a:solidFill>
            </a:endParaRPr>
          </a:p>
        </p:txBody>
      </p:sp>
      <p:sp>
        <p:nvSpPr>
          <p:cNvPr id="7" name="Flèche gauche 6"/>
          <p:cNvSpPr/>
          <p:nvPr/>
        </p:nvSpPr>
        <p:spPr>
          <a:xfrm>
            <a:off x="2971496" y="1155285"/>
            <a:ext cx="6249940" cy="56043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رسالة المهمة</a:t>
            </a:r>
            <a:endParaRPr lang="fr-FR" sz="2400" dirty="0">
              <a:solidFill>
                <a:prstClr val="black"/>
              </a:solidFill>
            </a:endParaRPr>
          </a:p>
        </p:txBody>
      </p:sp>
      <p:sp>
        <p:nvSpPr>
          <p:cNvPr id="8" name="Flèche gauche 7"/>
          <p:cNvSpPr/>
          <p:nvPr/>
        </p:nvSpPr>
        <p:spPr>
          <a:xfrm>
            <a:off x="2971495" y="1560252"/>
            <a:ext cx="6249939" cy="56043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التعرف على المنشأة و محيطها</a:t>
            </a:r>
            <a:endParaRPr lang="fr-FR" sz="2400" dirty="0">
              <a:solidFill>
                <a:prstClr val="black"/>
              </a:solidFill>
            </a:endParaRPr>
          </a:p>
        </p:txBody>
      </p:sp>
      <p:sp>
        <p:nvSpPr>
          <p:cNvPr id="9" name="Flèche gauche 8"/>
          <p:cNvSpPr/>
          <p:nvPr/>
        </p:nvSpPr>
        <p:spPr>
          <a:xfrm>
            <a:off x="3291348" y="2405204"/>
            <a:ext cx="5964495" cy="560439"/>
          </a:xfrm>
          <a:prstGeom prst="lef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التعرف على نظام الرقابة الداخلي للمنشأة</a:t>
            </a:r>
            <a:endParaRPr lang="fr-FR" sz="2400" dirty="0">
              <a:solidFill>
                <a:prstClr val="black"/>
              </a:solidFill>
            </a:endParaRPr>
          </a:p>
        </p:txBody>
      </p:sp>
      <p:sp>
        <p:nvSpPr>
          <p:cNvPr id="10" name="Flèche gauche 9"/>
          <p:cNvSpPr/>
          <p:nvPr/>
        </p:nvSpPr>
        <p:spPr>
          <a:xfrm>
            <a:off x="3154932" y="2859561"/>
            <a:ext cx="6060356" cy="560439"/>
          </a:xfrm>
          <a:prstGeom prst="lef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تحديد عتبة الأهمية النسبية و تقييم المخاطر</a:t>
            </a:r>
            <a:endParaRPr lang="fr-FR" sz="2400" dirty="0">
              <a:solidFill>
                <a:prstClr val="black"/>
              </a:solidFill>
            </a:endParaRPr>
          </a:p>
        </p:txBody>
      </p:sp>
      <p:sp>
        <p:nvSpPr>
          <p:cNvPr id="11" name="Ellipse 10"/>
          <p:cNvSpPr/>
          <p:nvPr/>
        </p:nvSpPr>
        <p:spPr>
          <a:xfrm>
            <a:off x="11471799" y="6145321"/>
            <a:ext cx="457200" cy="54569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prstClr val="black"/>
                </a:solidFill>
              </a:rPr>
              <a:t>5</a:t>
            </a:r>
            <a:endParaRPr lang="fr-FR" sz="2400" dirty="0">
              <a:solidFill>
                <a:prstClr val="black"/>
              </a:solidFill>
            </a:endParaRPr>
          </a:p>
        </p:txBody>
      </p:sp>
      <p:sp>
        <p:nvSpPr>
          <p:cNvPr id="12" name="Rectangle 11"/>
          <p:cNvSpPr/>
          <p:nvPr/>
        </p:nvSpPr>
        <p:spPr>
          <a:xfrm>
            <a:off x="9367688" y="870305"/>
            <a:ext cx="1430594" cy="12585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قبول المهمة</a:t>
            </a:r>
            <a:endParaRPr lang="fr-FR" sz="2400" dirty="0">
              <a:solidFill>
                <a:prstClr val="black"/>
              </a:solidFill>
            </a:endParaRPr>
          </a:p>
        </p:txBody>
      </p:sp>
      <p:sp>
        <p:nvSpPr>
          <p:cNvPr id="13" name="Rectangle 12"/>
          <p:cNvSpPr/>
          <p:nvPr/>
        </p:nvSpPr>
        <p:spPr>
          <a:xfrm>
            <a:off x="9367688" y="2318415"/>
            <a:ext cx="1528907" cy="125852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تقييم المخاطر و التخطيط لعملية التدقيق</a:t>
            </a:r>
            <a:endParaRPr lang="fr-FR" sz="2400" dirty="0">
              <a:solidFill>
                <a:prstClr val="black"/>
              </a:solidFill>
            </a:endParaRPr>
          </a:p>
        </p:txBody>
      </p:sp>
      <p:sp>
        <p:nvSpPr>
          <p:cNvPr id="14" name="Flèche gauche 13"/>
          <p:cNvSpPr/>
          <p:nvPr/>
        </p:nvSpPr>
        <p:spPr>
          <a:xfrm>
            <a:off x="3062750" y="3218687"/>
            <a:ext cx="6212757" cy="560439"/>
          </a:xfrm>
          <a:prstGeom prst="lef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إعداد برنامج العمل (مخطط التدقيق)</a:t>
            </a:r>
            <a:endParaRPr lang="fr-FR" sz="2400" dirty="0">
              <a:solidFill>
                <a:prstClr val="black"/>
              </a:solidFill>
            </a:endParaRPr>
          </a:p>
        </p:txBody>
      </p:sp>
      <p:sp>
        <p:nvSpPr>
          <p:cNvPr id="15" name="Rectangle 14"/>
          <p:cNvSpPr/>
          <p:nvPr/>
        </p:nvSpPr>
        <p:spPr>
          <a:xfrm>
            <a:off x="9367688" y="3720436"/>
            <a:ext cx="1622318" cy="1258529"/>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الإجراءات التي تلي تقييم المخاطر</a:t>
            </a:r>
            <a:endParaRPr lang="fr-FR" sz="2400" dirty="0">
              <a:solidFill>
                <a:prstClr val="black"/>
              </a:solidFill>
            </a:endParaRPr>
          </a:p>
        </p:txBody>
      </p:sp>
      <p:sp>
        <p:nvSpPr>
          <p:cNvPr id="16" name="Flèche gauche 15"/>
          <p:cNvSpPr/>
          <p:nvPr/>
        </p:nvSpPr>
        <p:spPr>
          <a:xfrm>
            <a:off x="3314093" y="4055805"/>
            <a:ext cx="5901195" cy="560439"/>
          </a:xfrm>
          <a:prstGeom prst="lef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تقييم نظام الرقابة الداخلي</a:t>
            </a:r>
            <a:endParaRPr lang="fr-FR" sz="2400" dirty="0">
              <a:solidFill>
                <a:prstClr val="black"/>
              </a:solidFill>
            </a:endParaRPr>
          </a:p>
        </p:txBody>
      </p:sp>
      <p:sp>
        <p:nvSpPr>
          <p:cNvPr id="17" name="Flèche gauche 16"/>
          <p:cNvSpPr/>
          <p:nvPr/>
        </p:nvSpPr>
        <p:spPr>
          <a:xfrm>
            <a:off x="3314093" y="4428670"/>
            <a:ext cx="5901195" cy="560439"/>
          </a:xfrm>
          <a:prstGeom prst="lef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تقييم الحسابات عن طريق تقنيات التدقيق</a:t>
            </a:r>
            <a:endParaRPr lang="fr-FR" sz="2400" dirty="0">
              <a:solidFill>
                <a:prstClr val="black"/>
              </a:solidFill>
            </a:endParaRPr>
          </a:p>
        </p:txBody>
      </p:sp>
      <p:sp>
        <p:nvSpPr>
          <p:cNvPr id="18" name="Rectangle 17"/>
          <p:cNvSpPr/>
          <p:nvPr/>
        </p:nvSpPr>
        <p:spPr>
          <a:xfrm>
            <a:off x="9367688" y="5122457"/>
            <a:ext cx="1622318" cy="81423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أعمال نهاية المهمة</a:t>
            </a:r>
            <a:endParaRPr lang="fr-FR" sz="2400" dirty="0">
              <a:solidFill>
                <a:prstClr val="black"/>
              </a:solidFill>
            </a:endParaRPr>
          </a:p>
        </p:txBody>
      </p:sp>
      <p:sp>
        <p:nvSpPr>
          <p:cNvPr id="19" name="Rectangle 18"/>
          <p:cNvSpPr/>
          <p:nvPr/>
        </p:nvSpPr>
        <p:spPr>
          <a:xfrm>
            <a:off x="9221433" y="6019973"/>
            <a:ext cx="2032825" cy="72127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اعداد التقرير و ايصاله لمستعمليه</a:t>
            </a:r>
            <a:endParaRPr lang="fr-FR" sz="2400" dirty="0">
              <a:solidFill>
                <a:prstClr val="black"/>
              </a:solidFill>
            </a:endParaRPr>
          </a:p>
        </p:txBody>
      </p:sp>
      <p:sp>
        <p:nvSpPr>
          <p:cNvPr id="20" name="Flèche gauche 19"/>
          <p:cNvSpPr/>
          <p:nvPr/>
        </p:nvSpPr>
        <p:spPr>
          <a:xfrm>
            <a:off x="3748554" y="5047556"/>
            <a:ext cx="5476567" cy="560439"/>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التعامل مع الاحداث اللاحقة التي تلي اقفال السنة</a:t>
            </a:r>
            <a:endParaRPr lang="fr-FR" sz="2400" dirty="0">
              <a:solidFill>
                <a:prstClr val="black"/>
              </a:solidFill>
            </a:endParaRPr>
          </a:p>
        </p:txBody>
      </p:sp>
      <p:sp>
        <p:nvSpPr>
          <p:cNvPr id="21" name="Flèche gauche 20"/>
          <p:cNvSpPr/>
          <p:nvPr/>
        </p:nvSpPr>
        <p:spPr>
          <a:xfrm>
            <a:off x="3782966" y="5369416"/>
            <a:ext cx="5442155" cy="560439"/>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خطاب التأكيد</a:t>
            </a:r>
            <a:endParaRPr lang="fr-FR" sz="2400" dirty="0">
              <a:solidFill>
                <a:prstClr val="black"/>
              </a:solidFill>
            </a:endParaRPr>
          </a:p>
        </p:txBody>
      </p:sp>
      <p:sp>
        <p:nvSpPr>
          <p:cNvPr id="22" name="Flèche gauche 21"/>
          <p:cNvSpPr/>
          <p:nvPr/>
        </p:nvSpPr>
        <p:spPr>
          <a:xfrm>
            <a:off x="3856702" y="5691276"/>
            <a:ext cx="5399141" cy="560439"/>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مراجعة ما تم توثيقه خلال العملية</a:t>
            </a:r>
            <a:endParaRPr lang="fr-FR" sz="2400" dirty="0">
              <a:solidFill>
                <a:prstClr val="black"/>
              </a:solidFill>
            </a:endParaRPr>
          </a:p>
        </p:txBody>
      </p:sp>
      <p:sp>
        <p:nvSpPr>
          <p:cNvPr id="23" name="Flèche gauche 22"/>
          <p:cNvSpPr/>
          <p:nvPr/>
        </p:nvSpPr>
        <p:spPr>
          <a:xfrm>
            <a:off x="3782966" y="6293355"/>
            <a:ext cx="5343827" cy="560439"/>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prstClr val="black"/>
                </a:solidFill>
              </a:rPr>
              <a:t>تقري إبداء الرأي</a:t>
            </a:r>
            <a:endParaRPr lang="fr-FR" sz="2400" dirty="0">
              <a:solidFill>
                <a:prstClr val="black"/>
              </a:solidFill>
            </a:endParaRPr>
          </a:p>
        </p:txBody>
      </p:sp>
      <p:sp>
        <p:nvSpPr>
          <p:cNvPr id="24" name="Pentagone régulier 23"/>
          <p:cNvSpPr/>
          <p:nvPr/>
        </p:nvSpPr>
        <p:spPr>
          <a:xfrm>
            <a:off x="21272" y="1127008"/>
            <a:ext cx="2850776" cy="42096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prstClr val="black"/>
                </a:solidFill>
              </a:rPr>
              <a:t>ISA /NAA 210</a:t>
            </a:r>
            <a:endParaRPr lang="fr-FR" sz="2000" dirty="0">
              <a:solidFill>
                <a:prstClr val="black"/>
              </a:solidFill>
            </a:endParaRPr>
          </a:p>
        </p:txBody>
      </p:sp>
      <p:sp>
        <p:nvSpPr>
          <p:cNvPr id="27" name="Pentagone régulier 26"/>
          <p:cNvSpPr/>
          <p:nvPr/>
        </p:nvSpPr>
        <p:spPr>
          <a:xfrm>
            <a:off x="882755" y="1648328"/>
            <a:ext cx="2088740" cy="354611"/>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315</a:t>
            </a:r>
            <a:endParaRPr lang="fr-FR" sz="2400" dirty="0">
              <a:solidFill>
                <a:prstClr val="black"/>
              </a:solidFill>
            </a:endParaRPr>
          </a:p>
        </p:txBody>
      </p:sp>
      <p:sp>
        <p:nvSpPr>
          <p:cNvPr id="28" name="Pentagone régulier 27"/>
          <p:cNvSpPr/>
          <p:nvPr/>
        </p:nvSpPr>
        <p:spPr>
          <a:xfrm>
            <a:off x="1326748" y="2433153"/>
            <a:ext cx="1828184" cy="348436"/>
          </a:xfrm>
          <a:prstGeom prst="pentagon">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ISA240</a:t>
            </a:r>
            <a:endParaRPr lang="fr-FR" sz="2400" dirty="0">
              <a:solidFill>
                <a:prstClr val="black"/>
              </a:solidFill>
            </a:endParaRPr>
          </a:p>
        </p:txBody>
      </p:sp>
      <p:sp>
        <p:nvSpPr>
          <p:cNvPr id="29" name="Pentagone régulier 28"/>
          <p:cNvSpPr/>
          <p:nvPr/>
        </p:nvSpPr>
        <p:spPr>
          <a:xfrm>
            <a:off x="1134400" y="2906633"/>
            <a:ext cx="2088740" cy="348437"/>
          </a:xfrm>
          <a:prstGeom prst="pentagon">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320</a:t>
            </a:r>
            <a:endParaRPr lang="fr-FR" sz="2400" dirty="0">
              <a:solidFill>
                <a:prstClr val="black"/>
              </a:solidFill>
            </a:endParaRPr>
          </a:p>
        </p:txBody>
      </p:sp>
      <p:sp>
        <p:nvSpPr>
          <p:cNvPr id="30" name="Pentagone régulier 29"/>
          <p:cNvSpPr/>
          <p:nvPr/>
        </p:nvSpPr>
        <p:spPr>
          <a:xfrm>
            <a:off x="1066192" y="3311398"/>
            <a:ext cx="2088740" cy="315594"/>
          </a:xfrm>
          <a:prstGeom prst="pentagon">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300</a:t>
            </a:r>
            <a:endParaRPr lang="fr-FR" sz="2400" dirty="0">
              <a:solidFill>
                <a:prstClr val="black"/>
              </a:solidFill>
            </a:endParaRPr>
          </a:p>
        </p:txBody>
      </p:sp>
      <p:sp>
        <p:nvSpPr>
          <p:cNvPr id="31" name="Pentagone régulier 30"/>
          <p:cNvSpPr/>
          <p:nvPr/>
        </p:nvSpPr>
        <p:spPr>
          <a:xfrm>
            <a:off x="1582688" y="5108637"/>
            <a:ext cx="2057711" cy="405541"/>
          </a:xfrm>
          <a:prstGeom prst="pen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560</a:t>
            </a:r>
            <a:endParaRPr lang="fr-FR" sz="2400" dirty="0">
              <a:solidFill>
                <a:prstClr val="black"/>
              </a:solidFill>
            </a:endParaRPr>
          </a:p>
        </p:txBody>
      </p:sp>
      <p:sp>
        <p:nvSpPr>
          <p:cNvPr id="32" name="Pentagone régulier 31"/>
          <p:cNvSpPr/>
          <p:nvPr/>
        </p:nvSpPr>
        <p:spPr>
          <a:xfrm>
            <a:off x="1262226" y="4070127"/>
            <a:ext cx="2051867" cy="434911"/>
          </a:xfrm>
          <a:prstGeom prst="pentagon">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ISA330</a:t>
            </a:r>
            <a:endParaRPr lang="fr-FR" sz="2400" dirty="0">
              <a:solidFill>
                <a:prstClr val="black"/>
              </a:solidFill>
            </a:endParaRPr>
          </a:p>
        </p:txBody>
      </p:sp>
      <p:sp>
        <p:nvSpPr>
          <p:cNvPr id="33" name="Pentagone régulier 32"/>
          <p:cNvSpPr/>
          <p:nvPr/>
        </p:nvSpPr>
        <p:spPr>
          <a:xfrm>
            <a:off x="1326748" y="4568688"/>
            <a:ext cx="2081979" cy="331342"/>
          </a:xfrm>
          <a:prstGeom prst="pentagon">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500</a:t>
            </a:r>
            <a:endParaRPr lang="fr-FR" sz="2400" dirty="0">
              <a:solidFill>
                <a:prstClr val="black"/>
              </a:solidFill>
            </a:endParaRPr>
          </a:p>
        </p:txBody>
      </p:sp>
      <p:sp>
        <p:nvSpPr>
          <p:cNvPr id="34" name="Pentagone régulier 33"/>
          <p:cNvSpPr/>
          <p:nvPr/>
        </p:nvSpPr>
        <p:spPr>
          <a:xfrm>
            <a:off x="1582688" y="6399356"/>
            <a:ext cx="2155098" cy="341892"/>
          </a:xfrm>
          <a:prstGeom prst="pentag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700</a:t>
            </a:r>
            <a:endParaRPr lang="fr-FR" sz="2400" dirty="0">
              <a:solidFill>
                <a:prstClr val="black"/>
              </a:solidFill>
            </a:endParaRPr>
          </a:p>
        </p:txBody>
      </p:sp>
      <p:sp>
        <p:nvSpPr>
          <p:cNvPr id="35" name="Pentagone régulier 34"/>
          <p:cNvSpPr/>
          <p:nvPr/>
        </p:nvSpPr>
        <p:spPr>
          <a:xfrm>
            <a:off x="1729236" y="5863269"/>
            <a:ext cx="2188917" cy="388446"/>
          </a:xfrm>
          <a:prstGeom prst="pen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230</a:t>
            </a:r>
            <a:endParaRPr lang="fr-FR" sz="2400" dirty="0">
              <a:solidFill>
                <a:prstClr val="black"/>
              </a:solidFill>
            </a:endParaRPr>
          </a:p>
        </p:txBody>
      </p:sp>
      <p:sp>
        <p:nvSpPr>
          <p:cNvPr id="36" name="Pentagone régulier 35"/>
          <p:cNvSpPr/>
          <p:nvPr/>
        </p:nvSpPr>
        <p:spPr>
          <a:xfrm>
            <a:off x="1629698" y="5552581"/>
            <a:ext cx="2227004" cy="340408"/>
          </a:xfrm>
          <a:prstGeom prst="pen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prstClr val="black"/>
                </a:solidFill>
              </a:rPr>
              <a:t>ISA 580</a:t>
            </a:r>
            <a:endParaRPr lang="fr-FR" sz="2400" dirty="0">
              <a:solidFill>
                <a:prstClr val="black"/>
              </a:solidFill>
            </a:endParaRPr>
          </a:p>
        </p:txBody>
      </p:sp>
    </p:spTree>
    <p:extLst>
      <p:ext uri="{BB962C8B-B14F-4D97-AF65-F5344CB8AC3E}">
        <p14:creationId xmlns:p14="http://schemas.microsoft.com/office/powerpoint/2010/main" val="4125526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a:solidFill>
                  <a:srgbClr val="003366"/>
                </a:solidFill>
                <a:effectLst>
                  <a:outerShdw blurRad="38100" dist="38100" dir="2700000" algn="tl">
                    <a:srgbClr val="000000">
                      <a:alpha val="43137"/>
                    </a:srgbClr>
                  </a:outerShdw>
                </a:effectLst>
                <a:latin typeface="Gabriola" pitchFamily="82" charset="0"/>
              </a:rPr>
              <a:t> </a:t>
            </a:r>
            <a:r>
              <a:rPr lang="fr-FR" sz="4800">
                <a:solidFill>
                  <a:srgbClr val="003366"/>
                </a:solidFill>
                <a:effectLst>
                  <a:outerShdw blurRad="38100" dist="38100" dir="2700000" algn="tl">
                    <a:srgbClr val="000000">
                      <a:alpha val="43137"/>
                    </a:srgbClr>
                  </a:outerShdw>
                </a:effectLst>
                <a:latin typeface="Gabriola" pitchFamily="82" charset="0"/>
              </a:rPr>
              <a:t>210</a:t>
            </a:r>
            <a:r>
              <a:rPr lang="fr-FR" sz="3200">
                <a:solidFill>
                  <a:srgbClr val="003366"/>
                </a:solidFill>
                <a:effectLst>
                  <a:outerShdw blurRad="38100" dist="38100" dir="2700000" algn="tl">
                    <a:srgbClr val="000000">
                      <a:alpha val="43137"/>
                    </a:srgbClr>
                  </a:outerShdw>
                </a:effectLst>
                <a:latin typeface="Gabriola" pitchFamily="82" charset="0"/>
              </a:rPr>
              <a:t> NAA </a:t>
            </a:r>
            <a:r>
              <a:rPr lang="ar-DZ" sz="320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158731" y="2116272"/>
            <a:ext cx="1224136" cy="138703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مجال التطبيق</a:t>
            </a:r>
          </a:p>
        </p:txBody>
      </p:sp>
      <p:sp>
        <p:nvSpPr>
          <p:cNvPr id="11" name="Oval 9"/>
          <p:cNvSpPr/>
          <p:nvPr/>
        </p:nvSpPr>
        <p:spPr bwMode="auto">
          <a:xfrm>
            <a:off x="9732947" y="514536"/>
            <a:ext cx="792088" cy="772494"/>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ar-DZ" sz="2000" b="1" dirty="0">
                <a:solidFill>
                  <a:srgbClr val="FFFFFF"/>
                </a:solidFill>
              </a:rPr>
              <a:t>1</a:t>
            </a:r>
            <a:endParaRPr lang="fr-FR" sz="2000" b="1" dirty="0">
              <a:solidFill>
                <a:srgbClr val="FFFFFF"/>
              </a:solidFill>
            </a:endParaRPr>
          </a:p>
        </p:txBody>
      </p:sp>
      <p:sp>
        <p:nvSpPr>
          <p:cNvPr id="8" name="Rounded Rectangle 4"/>
          <p:cNvSpPr/>
          <p:nvPr/>
        </p:nvSpPr>
        <p:spPr bwMode="auto">
          <a:xfrm>
            <a:off x="1697466" y="1288508"/>
            <a:ext cx="6476649" cy="530120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000" dirty="0">
                <a:solidFill>
                  <a:srgbClr val="000000"/>
                </a:solidFill>
              </a:rPr>
              <a:t>- يعالج </a:t>
            </a:r>
            <a:r>
              <a:rPr lang="ar-DZ" sz="3000" b="1" dirty="0">
                <a:solidFill>
                  <a:srgbClr val="000000"/>
                </a:solidFill>
              </a:rPr>
              <a:t>واجبات المدقق </a:t>
            </a:r>
            <a:r>
              <a:rPr lang="ar-DZ" sz="3000" dirty="0">
                <a:solidFill>
                  <a:srgbClr val="000000"/>
                </a:solidFill>
              </a:rPr>
              <a:t>للاتفاق مع الإدارة وعند الاقتضاء مع الأشخاص القائمين على الحكم في المؤسسة، </a:t>
            </a:r>
            <a:r>
              <a:rPr lang="ar-DZ" sz="3000" b="1" dirty="0">
                <a:solidFill>
                  <a:srgbClr val="000000"/>
                </a:solidFill>
              </a:rPr>
              <a:t>حول أحكام مهمة التدقيق</a:t>
            </a:r>
            <a:r>
              <a:rPr lang="ar-DZ" sz="3000" dirty="0">
                <a:solidFill>
                  <a:srgbClr val="000000"/>
                </a:solidFill>
              </a:rPr>
              <a:t>،</a:t>
            </a:r>
          </a:p>
          <a:p>
            <a:pPr marL="457200" indent="-457200" algn="just" rtl="1" fontAlgn="base">
              <a:spcBef>
                <a:spcPct val="0"/>
              </a:spcBef>
              <a:spcAft>
                <a:spcPct val="0"/>
              </a:spcAft>
              <a:buFontTx/>
              <a:buChar char="-"/>
            </a:pPr>
            <a:r>
              <a:rPr lang="ar-DZ" sz="3000" dirty="0">
                <a:solidFill>
                  <a:srgbClr val="000000"/>
                </a:solidFill>
              </a:rPr>
              <a:t>يخص المعيار كل مهام تدقيق الكشوفات المالية التاريخية الكلية أو الجزئية وكذلك المهام الملحقة، مع وجود بعض الخصائص فيما يخص التدقيق المتكررة أو تدقيق الكيانات الصغيرة.</a:t>
            </a:r>
          </a:p>
          <a:p>
            <a:pPr marL="457200" indent="-457200" algn="just" rtl="1" fontAlgn="base">
              <a:spcBef>
                <a:spcPct val="0"/>
              </a:spcBef>
              <a:spcAft>
                <a:spcPct val="0"/>
              </a:spcAft>
              <a:buFontTx/>
              <a:buChar char="-"/>
            </a:pPr>
            <a:r>
              <a:rPr lang="ar-DZ" sz="3000" dirty="0">
                <a:solidFill>
                  <a:srgbClr val="000000"/>
                </a:solidFill>
              </a:rPr>
              <a:t>يقصد بالمدقق في هذا المعيار محافظ الحسابات       أو المدقق المتعاقد وفق الحالة.</a:t>
            </a:r>
          </a:p>
        </p:txBody>
      </p:sp>
      <p:sp>
        <p:nvSpPr>
          <p:cNvPr id="3" name="Flèche gauche 2"/>
          <p:cNvSpPr/>
          <p:nvPr/>
        </p:nvSpPr>
        <p:spPr bwMode="auto">
          <a:xfrm rot="19828276">
            <a:off x="8243380" y="3128176"/>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Tree>
    <p:extLst>
      <p:ext uri="{BB962C8B-B14F-4D97-AF65-F5344CB8AC3E}">
        <p14:creationId xmlns:p14="http://schemas.microsoft.com/office/powerpoint/2010/main" val="154957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a:solidFill>
                  <a:srgbClr val="003366"/>
                </a:solidFill>
                <a:effectLst>
                  <a:outerShdw blurRad="38100" dist="38100" dir="2700000" algn="tl">
                    <a:srgbClr val="000000">
                      <a:alpha val="43137"/>
                    </a:srgbClr>
                  </a:outerShdw>
                </a:effectLst>
                <a:latin typeface="Gabriola" pitchFamily="82" charset="0"/>
              </a:rPr>
              <a:t> </a:t>
            </a:r>
            <a:r>
              <a:rPr lang="fr-FR" sz="4800">
                <a:solidFill>
                  <a:srgbClr val="003366"/>
                </a:solidFill>
                <a:effectLst>
                  <a:outerShdw blurRad="38100" dist="38100" dir="2700000" algn="tl">
                    <a:srgbClr val="000000">
                      <a:alpha val="43137"/>
                    </a:srgbClr>
                  </a:outerShdw>
                </a:effectLst>
                <a:latin typeface="Gabriola" pitchFamily="82" charset="0"/>
              </a:rPr>
              <a:t>210</a:t>
            </a:r>
            <a:r>
              <a:rPr lang="fr-FR" sz="3200">
                <a:solidFill>
                  <a:srgbClr val="003366"/>
                </a:solidFill>
                <a:effectLst>
                  <a:outerShdw blurRad="38100" dist="38100" dir="2700000" algn="tl">
                    <a:srgbClr val="000000">
                      <a:alpha val="43137"/>
                    </a:srgbClr>
                  </a:outerShdw>
                </a:effectLst>
                <a:latin typeface="Gabriola" pitchFamily="82" charset="0"/>
              </a:rPr>
              <a:t> NAA </a:t>
            </a:r>
            <a:r>
              <a:rPr lang="ar-DZ" sz="320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158993" y="2762042"/>
            <a:ext cx="1224136" cy="138703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الأهداف</a:t>
            </a:r>
          </a:p>
        </p:txBody>
      </p:sp>
      <p:sp>
        <p:nvSpPr>
          <p:cNvPr id="8" name="Rounded Rectangle 4"/>
          <p:cNvSpPr/>
          <p:nvPr/>
        </p:nvSpPr>
        <p:spPr bwMode="auto">
          <a:xfrm>
            <a:off x="1779592" y="1686558"/>
            <a:ext cx="6476649" cy="462276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457200" indent="-457200" algn="just" rtl="1" fontAlgn="base">
              <a:spcBef>
                <a:spcPct val="0"/>
              </a:spcBef>
              <a:spcAft>
                <a:spcPct val="0"/>
              </a:spcAft>
              <a:buFontTx/>
              <a:buChar char="-"/>
            </a:pPr>
            <a:r>
              <a:rPr lang="ar-DZ" sz="3000" dirty="0">
                <a:solidFill>
                  <a:srgbClr val="000000"/>
                </a:solidFill>
              </a:rPr>
              <a:t>هدف المدقق هو قبول ومتابعة مهمة التدقيق فقط في الحالات التي تكون الشروط التي سيجرى التدقيق على أساسها قد تم </a:t>
            </a:r>
            <a:r>
              <a:rPr lang="ar-DZ" sz="3000" dirty="0" err="1">
                <a:solidFill>
                  <a:srgbClr val="000000"/>
                </a:solidFill>
              </a:rPr>
              <a:t>الإتفاقها</a:t>
            </a:r>
            <a:r>
              <a:rPr lang="ar-DZ" sz="3000" dirty="0">
                <a:solidFill>
                  <a:srgbClr val="000000"/>
                </a:solidFill>
              </a:rPr>
              <a:t> عليها،</a:t>
            </a:r>
          </a:p>
          <a:p>
            <a:pPr marL="457200" indent="-457200" algn="just" rtl="1" fontAlgn="base">
              <a:spcBef>
                <a:spcPct val="0"/>
              </a:spcBef>
              <a:spcAft>
                <a:spcPct val="0"/>
              </a:spcAft>
              <a:buFontTx/>
              <a:buChar char="-"/>
            </a:pPr>
            <a:r>
              <a:rPr lang="ar-DZ" sz="3000" dirty="0">
                <a:solidFill>
                  <a:srgbClr val="000000"/>
                </a:solidFill>
              </a:rPr>
              <a:t>يجب على المدقق أن يطلب من المؤسسة تأكيد موافقته على الأحكام والشروط المعروضة في رسالة المهمة. </a:t>
            </a:r>
          </a:p>
          <a:p>
            <a:pPr marL="457200" indent="-457200" algn="just" rtl="1" fontAlgn="base">
              <a:spcBef>
                <a:spcPct val="0"/>
              </a:spcBef>
              <a:spcAft>
                <a:spcPct val="0"/>
              </a:spcAft>
              <a:buFontTx/>
              <a:buChar char="-"/>
            </a:pPr>
            <a:r>
              <a:rPr lang="ar-DZ" sz="3000" dirty="0">
                <a:solidFill>
                  <a:srgbClr val="000000"/>
                </a:solidFill>
              </a:rPr>
              <a:t>يجب أن يدون في ملف عمله كل اختلاف محتمل.</a:t>
            </a:r>
          </a:p>
        </p:txBody>
      </p:sp>
      <p:sp>
        <p:nvSpPr>
          <p:cNvPr id="3" name="Flèche gauche 2"/>
          <p:cNvSpPr/>
          <p:nvPr/>
        </p:nvSpPr>
        <p:spPr bwMode="auto">
          <a:xfrm rot="19828276">
            <a:off x="8243380" y="3128176"/>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Tree>
    <p:extLst>
      <p:ext uri="{BB962C8B-B14F-4D97-AF65-F5344CB8AC3E}">
        <p14:creationId xmlns:p14="http://schemas.microsoft.com/office/powerpoint/2010/main" val="302867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a:solidFill>
                  <a:srgbClr val="003366"/>
                </a:solidFill>
                <a:effectLst>
                  <a:outerShdw blurRad="38100" dist="38100" dir="2700000" algn="tl">
                    <a:srgbClr val="000000">
                      <a:alpha val="43137"/>
                    </a:srgbClr>
                  </a:outerShdw>
                </a:effectLst>
                <a:latin typeface="Gabriola" pitchFamily="82" charset="0"/>
              </a:rPr>
              <a:t> </a:t>
            </a:r>
            <a:r>
              <a:rPr lang="fr-FR" sz="4800">
                <a:solidFill>
                  <a:srgbClr val="003366"/>
                </a:solidFill>
                <a:effectLst>
                  <a:outerShdw blurRad="38100" dist="38100" dir="2700000" algn="tl">
                    <a:srgbClr val="000000">
                      <a:alpha val="43137"/>
                    </a:srgbClr>
                  </a:outerShdw>
                </a:effectLst>
                <a:latin typeface="Gabriola" pitchFamily="82" charset="0"/>
              </a:rPr>
              <a:t>210</a:t>
            </a:r>
            <a:r>
              <a:rPr lang="fr-FR" sz="3200">
                <a:solidFill>
                  <a:srgbClr val="003366"/>
                </a:solidFill>
                <a:effectLst>
                  <a:outerShdw blurRad="38100" dist="38100" dir="2700000" algn="tl">
                    <a:srgbClr val="000000">
                      <a:alpha val="43137"/>
                    </a:srgbClr>
                  </a:outerShdw>
                </a:effectLst>
                <a:latin typeface="Gabriola" pitchFamily="82" charset="0"/>
              </a:rPr>
              <a:t> NAA </a:t>
            </a:r>
            <a:r>
              <a:rPr lang="ar-DZ" sz="320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158731" y="2116272"/>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الشروط المسبقة للتدقيق</a:t>
            </a:r>
          </a:p>
        </p:txBody>
      </p:sp>
      <p:sp>
        <p:nvSpPr>
          <p:cNvPr id="8" name="Rounded Rectangle 4"/>
          <p:cNvSpPr/>
          <p:nvPr/>
        </p:nvSpPr>
        <p:spPr bwMode="auto">
          <a:xfrm>
            <a:off x="1697466" y="1282452"/>
            <a:ext cx="6476649" cy="530120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يجب على المدقق أن يضمن أن الشروط المسبقة للتدقيق مجتمعة، لاسيما:</a:t>
            </a:r>
          </a:p>
          <a:p>
            <a:pPr marL="185738" algn="just" rtl="1" fontAlgn="base">
              <a:spcBef>
                <a:spcPct val="0"/>
              </a:spcBef>
              <a:spcAft>
                <a:spcPct val="0"/>
              </a:spcAft>
            </a:pPr>
            <a:r>
              <a:rPr lang="ar-DZ" sz="2800" dirty="0">
                <a:solidFill>
                  <a:srgbClr val="000000"/>
                </a:solidFill>
              </a:rPr>
              <a:t>- المرجع المحاسبي المطبق مقبول بالنظر لخصائص المؤسسة وعدد كشوفاتها المالية،</a:t>
            </a:r>
          </a:p>
          <a:p>
            <a:pPr marL="185738" algn="just" rtl="1" fontAlgn="base">
              <a:spcBef>
                <a:spcPct val="0"/>
              </a:spcBef>
              <a:spcAft>
                <a:spcPct val="0"/>
              </a:spcAft>
            </a:pPr>
            <a:r>
              <a:rPr lang="ar-DZ" sz="2800" dirty="0">
                <a:solidFill>
                  <a:srgbClr val="000000"/>
                </a:solidFill>
              </a:rPr>
              <a:t>- الإدارة تعترف وتدرك وتتحمل مسؤولياتها فيما يخص الإعداد و العرض الصادق للكشوفات المالية،</a:t>
            </a:r>
          </a:p>
          <a:p>
            <a:pPr marL="185738" algn="just" rtl="1" fontAlgn="base">
              <a:spcBef>
                <a:spcPct val="0"/>
              </a:spcBef>
              <a:spcAft>
                <a:spcPct val="0"/>
              </a:spcAft>
            </a:pPr>
            <a:r>
              <a:rPr lang="ar-DZ" sz="2800" dirty="0">
                <a:solidFill>
                  <a:srgbClr val="000000"/>
                </a:solidFill>
              </a:rPr>
              <a:t>- تعتبر الإدارة من الضروري وضع نظام للرقابة الداخلية الفعال،</a:t>
            </a:r>
          </a:p>
          <a:p>
            <a:pPr marL="185738" algn="just" rtl="1" fontAlgn="base">
              <a:spcBef>
                <a:spcPct val="0"/>
              </a:spcBef>
              <a:spcAft>
                <a:spcPct val="0"/>
              </a:spcAft>
            </a:pPr>
            <a:r>
              <a:rPr lang="ar-DZ" sz="2800" dirty="0">
                <a:solidFill>
                  <a:srgbClr val="000000"/>
                </a:solidFill>
              </a:rPr>
              <a:t>- لا تضع الإدارة أية حدود أو قيود على الفحوص والمراقبات </a:t>
            </a:r>
            <a:r>
              <a:rPr lang="ar-DZ" sz="2800" dirty="0" err="1">
                <a:solidFill>
                  <a:srgbClr val="000000"/>
                </a:solidFill>
              </a:rPr>
              <a:t>المؤداة</a:t>
            </a:r>
            <a:r>
              <a:rPr lang="ar-DZ" sz="2800" dirty="0">
                <a:solidFill>
                  <a:srgbClr val="000000"/>
                </a:solidFill>
              </a:rPr>
              <a:t> والضرورية للقيام المهمة.</a:t>
            </a:r>
          </a:p>
        </p:txBody>
      </p:sp>
      <p:sp>
        <p:nvSpPr>
          <p:cNvPr id="3" name="Flèche gauche 2"/>
          <p:cNvSpPr/>
          <p:nvPr/>
        </p:nvSpPr>
        <p:spPr bwMode="auto">
          <a:xfrm rot="19828276">
            <a:off x="8286364" y="3028701"/>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9" name="Rounded Rectangle 4"/>
          <p:cNvSpPr/>
          <p:nvPr/>
        </p:nvSpPr>
        <p:spPr bwMode="auto">
          <a:xfrm>
            <a:off x="1740450" y="1628800"/>
            <a:ext cx="6476649"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200" dirty="0">
                <a:solidFill>
                  <a:srgbClr val="000000"/>
                </a:solidFill>
              </a:rPr>
              <a:t>إذا توقع المدقق عدم قدرته على تقديم رأيه حول الكشوفات المالية </a:t>
            </a:r>
            <a:r>
              <a:rPr lang="ar-DZ" sz="3200" dirty="0" err="1">
                <a:solidFill>
                  <a:srgbClr val="000000"/>
                </a:solidFill>
              </a:rPr>
              <a:t>بإفتراض</a:t>
            </a:r>
            <a:r>
              <a:rPr lang="ar-DZ" sz="3200" dirty="0">
                <a:solidFill>
                  <a:srgbClr val="000000"/>
                </a:solidFill>
              </a:rPr>
              <a:t> عدم اجتماع الشروط المسبقة أو على أساس الحدود المفروضة من الإدارة فإنه يتوجب عليه مناقشة الأمر مع الإدارة أو القائمين على الحكم في المؤسسة وفي حالة عدم معالجة الأمر </a:t>
            </a:r>
            <a:r>
              <a:rPr lang="ar-DZ" sz="3200" b="1" dirty="0">
                <a:solidFill>
                  <a:srgbClr val="000000"/>
                </a:solidFill>
              </a:rPr>
              <a:t>يرفض المهمة</a:t>
            </a:r>
            <a:r>
              <a:rPr lang="ar-DZ" sz="3200" dirty="0">
                <a:solidFill>
                  <a:srgbClr val="000000"/>
                </a:solidFill>
              </a:rPr>
              <a:t>.</a:t>
            </a:r>
          </a:p>
        </p:txBody>
      </p:sp>
      <p:sp>
        <p:nvSpPr>
          <p:cNvPr id="10" name="Rounded Rectangle 4"/>
          <p:cNvSpPr/>
          <p:nvPr/>
        </p:nvSpPr>
        <p:spPr bwMode="auto">
          <a:xfrm>
            <a:off x="9175444" y="2116272"/>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ملاحظة</a:t>
            </a:r>
          </a:p>
        </p:txBody>
      </p:sp>
    </p:spTree>
    <p:extLst>
      <p:ext uri="{BB962C8B-B14F-4D97-AF65-F5344CB8AC3E}">
        <p14:creationId xmlns:p14="http://schemas.microsoft.com/office/powerpoint/2010/main" val="8644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a:solidFill>
                  <a:srgbClr val="003366"/>
                </a:solidFill>
                <a:effectLst>
                  <a:outerShdw blurRad="38100" dist="38100" dir="2700000" algn="tl">
                    <a:srgbClr val="000000">
                      <a:alpha val="43137"/>
                    </a:srgbClr>
                  </a:outerShdw>
                </a:effectLst>
                <a:latin typeface="Gabriola" pitchFamily="82" charset="0"/>
              </a:rPr>
              <a:t> </a:t>
            </a:r>
            <a:r>
              <a:rPr lang="fr-FR" sz="4800">
                <a:solidFill>
                  <a:srgbClr val="003366"/>
                </a:solidFill>
                <a:effectLst>
                  <a:outerShdw blurRad="38100" dist="38100" dir="2700000" algn="tl">
                    <a:srgbClr val="000000">
                      <a:alpha val="43137"/>
                    </a:srgbClr>
                  </a:outerShdw>
                </a:effectLst>
                <a:latin typeface="Gabriola" pitchFamily="82" charset="0"/>
              </a:rPr>
              <a:t>210</a:t>
            </a:r>
            <a:r>
              <a:rPr lang="fr-FR" sz="3200">
                <a:solidFill>
                  <a:srgbClr val="003366"/>
                </a:solidFill>
                <a:effectLst>
                  <a:outerShdw blurRad="38100" dist="38100" dir="2700000" algn="tl">
                    <a:srgbClr val="000000">
                      <a:alpha val="43137"/>
                    </a:srgbClr>
                  </a:outerShdw>
                </a:effectLst>
                <a:latin typeface="Gabriola" pitchFamily="82" charset="0"/>
              </a:rPr>
              <a:t> NAA </a:t>
            </a:r>
            <a:r>
              <a:rPr lang="ar-DZ" sz="320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158993" y="2492896"/>
            <a:ext cx="1224136" cy="16561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محتوى رسالة المهمة</a:t>
            </a:r>
          </a:p>
        </p:txBody>
      </p:sp>
      <p:sp>
        <p:nvSpPr>
          <p:cNvPr id="8" name="Rounded Rectangle 4"/>
          <p:cNvSpPr/>
          <p:nvPr/>
        </p:nvSpPr>
        <p:spPr bwMode="auto">
          <a:xfrm>
            <a:off x="1779592" y="1287030"/>
            <a:ext cx="6476649" cy="538233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000" dirty="0">
                <a:solidFill>
                  <a:srgbClr val="000000"/>
                </a:solidFill>
              </a:rPr>
              <a:t>- هدف ونطاق التدقيق المتضمن الكشوفات المالية والقوانين السارية المفعول ومعايير التدقيق؛</a:t>
            </a:r>
          </a:p>
          <a:p>
            <a:pPr marL="457200" indent="-457200" algn="just" rtl="1" fontAlgn="base">
              <a:spcBef>
                <a:spcPct val="0"/>
              </a:spcBef>
              <a:spcAft>
                <a:spcPct val="0"/>
              </a:spcAft>
              <a:buFontTx/>
              <a:buChar char="-"/>
            </a:pPr>
            <a:r>
              <a:rPr lang="ar-DZ" sz="3000" dirty="0">
                <a:solidFill>
                  <a:srgbClr val="000000"/>
                </a:solidFill>
              </a:rPr>
              <a:t>مسؤوليات المدقق؛</a:t>
            </a:r>
          </a:p>
          <a:p>
            <a:pPr marL="457200" indent="-457200" algn="just" rtl="1" fontAlgn="base">
              <a:spcBef>
                <a:spcPct val="0"/>
              </a:spcBef>
              <a:spcAft>
                <a:spcPct val="0"/>
              </a:spcAft>
              <a:buFontTx/>
              <a:buChar char="-"/>
            </a:pPr>
            <a:r>
              <a:rPr lang="ar-DZ" sz="3000" dirty="0">
                <a:solidFill>
                  <a:srgbClr val="000000"/>
                </a:solidFill>
              </a:rPr>
              <a:t>مسؤوليات الإدارة؛</a:t>
            </a:r>
          </a:p>
          <a:p>
            <a:pPr algn="just" rtl="1" fontAlgn="base">
              <a:spcBef>
                <a:spcPct val="0"/>
              </a:spcBef>
              <a:spcAft>
                <a:spcPct val="0"/>
              </a:spcAft>
            </a:pPr>
            <a:r>
              <a:rPr lang="ar-DZ" sz="3000" dirty="0">
                <a:solidFill>
                  <a:srgbClr val="000000"/>
                </a:solidFill>
              </a:rPr>
              <a:t>- تعريف المرجع المحاسبي المطبق عند إعداد الكشوفات المالية؛</a:t>
            </a:r>
          </a:p>
          <a:p>
            <a:pPr marL="457200" indent="-457200" algn="just" rtl="1" fontAlgn="base">
              <a:spcBef>
                <a:spcPct val="0"/>
              </a:spcBef>
              <a:spcAft>
                <a:spcPct val="0"/>
              </a:spcAft>
              <a:buFontTx/>
              <a:buChar char="-"/>
            </a:pPr>
            <a:r>
              <a:rPr lang="ar-DZ" sz="3000" dirty="0">
                <a:solidFill>
                  <a:srgbClr val="000000"/>
                </a:solidFill>
              </a:rPr>
              <a:t>الإشارة إلى الشكل والمضمون المقرر استعماله في كل تقرير مقدم من المدقق؛</a:t>
            </a:r>
          </a:p>
          <a:p>
            <a:pPr marL="457200" indent="-457200" algn="just" rtl="1" fontAlgn="base">
              <a:spcBef>
                <a:spcPct val="0"/>
              </a:spcBef>
              <a:spcAft>
                <a:spcPct val="0"/>
              </a:spcAft>
              <a:buFontTx/>
              <a:buChar char="-"/>
            </a:pPr>
            <a:r>
              <a:rPr lang="ar-DZ" sz="3000" dirty="0">
                <a:solidFill>
                  <a:srgbClr val="000000"/>
                </a:solidFill>
              </a:rPr>
              <a:t>طريقة حساب التعويضات وكيفية الدفع؛</a:t>
            </a:r>
          </a:p>
          <a:p>
            <a:pPr marL="457200" indent="-457200" algn="just" rtl="1" fontAlgn="base">
              <a:spcBef>
                <a:spcPct val="0"/>
              </a:spcBef>
              <a:spcAft>
                <a:spcPct val="0"/>
              </a:spcAft>
              <a:buFontTx/>
              <a:buChar char="-"/>
            </a:pPr>
            <a:r>
              <a:rPr lang="ar-DZ" sz="3000" dirty="0">
                <a:solidFill>
                  <a:srgbClr val="000000"/>
                </a:solidFill>
              </a:rPr>
              <a:t>مخطط تنفيذ التدقيق؛</a:t>
            </a:r>
          </a:p>
        </p:txBody>
      </p:sp>
      <p:sp>
        <p:nvSpPr>
          <p:cNvPr id="3" name="Flèche gauche 2"/>
          <p:cNvSpPr/>
          <p:nvPr/>
        </p:nvSpPr>
        <p:spPr bwMode="auto">
          <a:xfrm rot="19828276">
            <a:off x="8243380" y="3128176"/>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9" name="Rounded Rectangle 4"/>
          <p:cNvSpPr/>
          <p:nvPr/>
        </p:nvSpPr>
        <p:spPr bwMode="auto">
          <a:xfrm>
            <a:off x="9158993" y="2471812"/>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ملاحظة</a:t>
            </a:r>
          </a:p>
        </p:txBody>
      </p:sp>
      <p:sp>
        <p:nvSpPr>
          <p:cNvPr id="14" name="Rounded Rectangle 4"/>
          <p:cNvSpPr/>
          <p:nvPr/>
        </p:nvSpPr>
        <p:spPr bwMode="auto">
          <a:xfrm>
            <a:off x="1810565" y="1374965"/>
            <a:ext cx="6476649" cy="538233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 يجب على الإدارة تقديم تصريحات كتابية لتبرير العناصر المثبتة للكشوفات المالية أو التأكيدات التي تقوم عليها؛</a:t>
            </a:r>
          </a:p>
          <a:p>
            <a:pPr algn="just" rtl="1" fontAlgn="base">
              <a:spcBef>
                <a:spcPct val="0"/>
              </a:spcBef>
              <a:spcAft>
                <a:spcPct val="0"/>
              </a:spcAft>
            </a:pPr>
            <a:r>
              <a:rPr lang="ar-DZ" sz="2800" dirty="0">
                <a:solidFill>
                  <a:srgbClr val="000000"/>
                </a:solidFill>
              </a:rPr>
              <a:t>- يجب على الإدارة أن تقدم مشروع الكشوفات المالية وكل المعلومات الضرورية في الوقت المناسب للمدقق حتى تسمح له بإتمام التدقيق وفق الرزنامة المقترحة؛</a:t>
            </a:r>
          </a:p>
          <a:p>
            <a:pPr algn="just" rtl="1" fontAlgn="base">
              <a:spcBef>
                <a:spcPct val="0"/>
              </a:spcBef>
              <a:spcAft>
                <a:spcPct val="0"/>
              </a:spcAft>
            </a:pPr>
            <a:r>
              <a:rPr lang="ar-DZ" sz="2800" dirty="0">
                <a:solidFill>
                  <a:srgbClr val="000000"/>
                </a:solidFill>
              </a:rPr>
              <a:t>- يجب على الإدارة إعلام المدقق بالأفعال التي قد تؤثر على الكشوفات المالية و التي قد تعلم بها في الفترة الممتدة بين تاريخ تقرير التدقيق وتاريخ المصادقة على الكشوفات المالية.</a:t>
            </a:r>
          </a:p>
        </p:txBody>
      </p:sp>
      <p:sp>
        <p:nvSpPr>
          <p:cNvPr id="15" name="Rounded Rectangle 4"/>
          <p:cNvSpPr/>
          <p:nvPr/>
        </p:nvSpPr>
        <p:spPr bwMode="auto">
          <a:xfrm>
            <a:off x="1995616" y="1716405"/>
            <a:ext cx="6476649" cy="4865351"/>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600" dirty="0">
                <a:solidFill>
                  <a:srgbClr val="000000"/>
                </a:solidFill>
              </a:rPr>
              <a:t>نظرا للحدود المرتبطة بالتدقيق و كذلك تلك المرتبطة بالرقابة الداخلية فإنه يوجد خطر لا يمكن تفاديه مرتبط بعدم القدرة على كشف وجود اختلالات معتبرة حتى لو تم التخطيط للتدقيق وتنفيذه بشكل صحيح</a:t>
            </a:r>
          </a:p>
        </p:txBody>
      </p:sp>
      <p:sp>
        <p:nvSpPr>
          <p:cNvPr id="16" name="Rounded Rectangle 4"/>
          <p:cNvSpPr/>
          <p:nvPr/>
        </p:nvSpPr>
        <p:spPr bwMode="auto">
          <a:xfrm>
            <a:off x="2122825" y="1935747"/>
            <a:ext cx="6476649" cy="4865351"/>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200" dirty="0">
                <a:solidFill>
                  <a:srgbClr val="000000"/>
                </a:solidFill>
              </a:rPr>
              <a:t>إذا طرأت الحالات التالية، يجب أن تحتوي رسالة المهمة على النقاط التالية:</a:t>
            </a:r>
          </a:p>
          <a:p>
            <a:pPr marL="185738" algn="just" rtl="1" fontAlgn="base">
              <a:spcBef>
                <a:spcPct val="0"/>
              </a:spcBef>
              <a:spcAft>
                <a:spcPct val="0"/>
              </a:spcAft>
            </a:pPr>
            <a:r>
              <a:rPr lang="ar-DZ" sz="3200" dirty="0">
                <a:solidFill>
                  <a:srgbClr val="000000"/>
                </a:solidFill>
              </a:rPr>
              <a:t>- مشاركة مدققين آخرين أو خبراء؛</a:t>
            </a:r>
          </a:p>
          <a:p>
            <a:pPr marL="185738" algn="just" rtl="1" fontAlgn="base">
              <a:spcBef>
                <a:spcPct val="0"/>
              </a:spcBef>
              <a:spcAft>
                <a:spcPct val="0"/>
              </a:spcAft>
            </a:pPr>
            <a:r>
              <a:rPr lang="ar-DZ" sz="3200" dirty="0">
                <a:solidFill>
                  <a:srgbClr val="000000"/>
                </a:solidFill>
              </a:rPr>
              <a:t>- إشراك مدققين داخليين أو مستخدمي المؤسسة؛</a:t>
            </a:r>
          </a:p>
          <a:p>
            <a:pPr marL="185738" algn="just" rtl="1" fontAlgn="base">
              <a:spcBef>
                <a:spcPct val="0"/>
              </a:spcBef>
              <a:spcAft>
                <a:spcPct val="0"/>
              </a:spcAft>
            </a:pPr>
            <a:r>
              <a:rPr lang="ar-DZ" sz="3200" dirty="0">
                <a:solidFill>
                  <a:srgbClr val="000000"/>
                </a:solidFill>
              </a:rPr>
              <a:t>- التعامل مع المدقق السابق وعند الاقتضاء في حالة التدقيق الأولي.</a:t>
            </a:r>
          </a:p>
        </p:txBody>
      </p:sp>
    </p:spTree>
    <p:extLst>
      <p:ext uri="{BB962C8B-B14F-4D97-AF65-F5344CB8AC3E}">
        <p14:creationId xmlns:p14="http://schemas.microsoft.com/office/powerpoint/2010/main" val="393260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fade">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fade">
                                      <p:cBhvr>
                                        <p:cTn id="42" dur="500"/>
                                        <p:tgtEl>
                                          <p:spTgt spid="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arn(inVertic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Effect transition="in" filter="fade">
                                      <p:cBhvr>
                                        <p:cTn id="52" dur="500"/>
                                        <p:tgtEl>
                                          <p:spTgt spid="1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4">
                                            <p:txEl>
                                              <p:pRg st="1" end="1"/>
                                            </p:txEl>
                                          </p:spTgt>
                                        </p:tgtEl>
                                        <p:attrNameLst>
                                          <p:attrName>style.visibility</p:attrName>
                                        </p:attrNameLst>
                                      </p:cBhvr>
                                      <p:to>
                                        <p:strVal val="visible"/>
                                      </p:to>
                                    </p:set>
                                    <p:animEffect transition="in" filter="fade">
                                      <p:cBhvr>
                                        <p:cTn id="57" dur="500"/>
                                        <p:tgtEl>
                                          <p:spTgt spid="1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4">
                                            <p:txEl>
                                              <p:pRg st="2" end="2"/>
                                            </p:txEl>
                                          </p:spTgt>
                                        </p:tgtEl>
                                        <p:attrNameLst>
                                          <p:attrName>style.visibility</p:attrName>
                                        </p:attrNameLst>
                                      </p:cBhvr>
                                      <p:to>
                                        <p:strVal val="visible"/>
                                      </p:to>
                                    </p:set>
                                    <p:animEffect transition="in" filter="fade">
                                      <p:cBhvr>
                                        <p:cTn id="62" dur="500"/>
                                        <p:tgtEl>
                                          <p:spTgt spid="14">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barn(inVertical)">
                                      <p:cBhvr>
                                        <p:cTn id="73" dur="500"/>
                                        <p:tgtEl>
                                          <p:spTgt spid="15"/>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barn(inVertical)">
                                      <p:cBhvr>
                                        <p:cTn id="7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a:solidFill>
                  <a:srgbClr val="003366"/>
                </a:solidFill>
                <a:effectLst>
                  <a:outerShdw blurRad="38100" dist="38100" dir="2700000" algn="tl">
                    <a:srgbClr val="000000">
                      <a:alpha val="43137"/>
                    </a:srgbClr>
                  </a:outerShdw>
                </a:effectLst>
                <a:latin typeface="Gabriola" pitchFamily="82" charset="0"/>
              </a:rPr>
              <a:t> </a:t>
            </a:r>
            <a:r>
              <a:rPr lang="fr-FR" sz="4800">
                <a:solidFill>
                  <a:srgbClr val="003366"/>
                </a:solidFill>
                <a:effectLst>
                  <a:outerShdw blurRad="38100" dist="38100" dir="2700000" algn="tl">
                    <a:srgbClr val="000000">
                      <a:alpha val="43137"/>
                    </a:srgbClr>
                  </a:outerShdw>
                </a:effectLst>
                <a:latin typeface="Gabriola" pitchFamily="82" charset="0"/>
              </a:rPr>
              <a:t>210</a:t>
            </a:r>
            <a:r>
              <a:rPr lang="fr-FR" sz="3200">
                <a:solidFill>
                  <a:srgbClr val="003366"/>
                </a:solidFill>
                <a:effectLst>
                  <a:outerShdw blurRad="38100" dist="38100" dir="2700000" algn="tl">
                    <a:srgbClr val="000000">
                      <a:alpha val="43137"/>
                    </a:srgbClr>
                  </a:outerShdw>
                </a:effectLst>
                <a:latin typeface="Gabriola" pitchFamily="82" charset="0"/>
              </a:rPr>
              <a:t> NAA </a:t>
            </a:r>
            <a:r>
              <a:rPr lang="ar-DZ" sz="320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158731" y="2116272"/>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التدقيق المتكرر</a:t>
            </a:r>
          </a:p>
        </p:txBody>
      </p:sp>
      <p:sp>
        <p:nvSpPr>
          <p:cNvPr id="8" name="Rounded Rectangle 4"/>
          <p:cNvSpPr/>
          <p:nvPr/>
        </p:nvSpPr>
        <p:spPr bwMode="auto">
          <a:xfrm>
            <a:off x="1697466" y="1282452"/>
            <a:ext cx="6476649" cy="530120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600" dirty="0">
                <a:solidFill>
                  <a:srgbClr val="000000"/>
                </a:solidFill>
              </a:rPr>
              <a:t>يحدد المدقق أثناء تأدية مهمته إذا كان من الضروري تذكير المؤسسة بمحتوى رسالة المهمة أو إعادة صياغته، لاسيما عند:</a:t>
            </a:r>
          </a:p>
          <a:p>
            <a:pPr algn="just" rtl="1" fontAlgn="base">
              <a:spcBef>
                <a:spcPct val="0"/>
              </a:spcBef>
              <a:spcAft>
                <a:spcPct val="0"/>
              </a:spcAft>
            </a:pPr>
            <a:r>
              <a:rPr lang="ar-DZ" sz="2600" dirty="0">
                <a:solidFill>
                  <a:srgbClr val="000000"/>
                </a:solidFill>
              </a:rPr>
              <a:t>- وجود مؤشرات تظهر سوء تقدير الإدارة حيال طبيعة ونطاق تدخلات المدقق؛</a:t>
            </a:r>
          </a:p>
          <a:p>
            <a:pPr algn="just" rtl="1" fontAlgn="base">
              <a:spcBef>
                <a:spcPct val="0"/>
              </a:spcBef>
              <a:spcAft>
                <a:spcPct val="0"/>
              </a:spcAft>
            </a:pPr>
            <a:r>
              <a:rPr lang="ar-DZ" sz="2600" dirty="0">
                <a:solidFill>
                  <a:srgbClr val="000000"/>
                </a:solidFill>
              </a:rPr>
              <a:t>- مواجهة المدقق لمشاكل خاصة لدى مباشرته لأعماله؛</a:t>
            </a:r>
          </a:p>
          <a:p>
            <a:pPr algn="just" rtl="1" fontAlgn="base">
              <a:spcBef>
                <a:spcPct val="0"/>
              </a:spcBef>
              <a:spcAft>
                <a:spcPct val="0"/>
              </a:spcAft>
            </a:pPr>
            <a:r>
              <a:rPr lang="ar-DZ" sz="2600" dirty="0">
                <a:solidFill>
                  <a:srgbClr val="000000"/>
                </a:solidFill>
              </a:rPr>
              <a:t>- حدوث تغييرات في الهيئة المسيرة أو القائمين على </a:t>
            </a:r>
            <a:r>
              <a:rPr lang="ar-DZ" sz="2600" dirty="0" err="1">
                <a:solidFill>
                  <a:srgbClr val="000000"/>
                </a:solidFill>
              </a:rPr>
              <a:t>الحوكمة</a:t>
            </a:r>
            <a:r>
              <a:rPr lang="ar-DZ" sz="2600" dirty="0">
                <a:solidFill>
                  <a:srgbClr val="000000"/>
                </a:solidFill>
              </a:rPr>
              <a:t> في المؤسسة أو المساهمين؛</a:t>
            </a:r>
          </a:p>
          <a:p>
            <a:pPr algn="just" rtl="1" fontAlgn="base">
              <a:spcBef>
                <a:spcPct val="0"/>
              </a:spcBef>
              <a:spcAft>
                <a:spcPct val="0"/>
              </a:spcAft>
            </a:pPr>
            <a:r>
              <a:rPr lang="ar-DZ" sz="2600" dirty="0">
                <a:solidFill>
                  <a:srgbClr val="000000"/>
                </a:solidFill>
              </a:rPr>
              <a:t>- ملاحظة تطور في طبيعة وأهمية نشاطات المؤسسة؛</a:t>
            </a:r>
          </a:p>
          <a:p>
            <a:pPr algn="just" rtl="1" fontAlgn="base">
              <a:spcBef>
                <a:spcPct val="0"/>
              </a:spcBef>
              <a:spcAft>
                <a:spcPct val="0"/>
              </a:spcAft>
            </a:pPr>
            <a:r>
              <a:rPr lang="ar-DZ" sz="2600" dirty="0">
                <a:solidFill>
                  <a:srgbClr val="000000"/>
                </a:solidFill>
              </a:rPr>
              <a:t>- وقوع حدث أو طلب من المؤسسة يتطلب واجبات إضافية من طر المدقق..</a:t>
            </a:r>
          </a:p>
        </p:txBody>
      </p:sp>
      <p:sp>
        <p:nvSpPr>
          <p:cNvPr id="3" name="Flèche gauche 2"/>
          <p:cNvSpPr/>
          <p:nvPr/>
        </p:nvSpPr>
        <p:spPr bwMode="auto">
          <a:xfrm rot="19828276">
            <a:off x="8286364" y="3028701"/>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9" name="Rounded Rectangle 4"/>
          <p:cNvSpPr/>
          <p:nvPr/>
        </p:nvSpPr>
        <p:spPr bwMode="auto">
          <a:xfrm>
            <a:off x="1740450" y="1628800"/>
            <a:ext cx="6476649"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600" dirty="0">
                <a:solidFill>
                  <a:srgbClr val="000000"/>
                </a:solidFill>
              </a:rPr>
              <a:t>في هذه حالة تدمج العناصر التي تمت مراجعتها إما في رسالة مهمة جديدة تعوض </a:t>
            </a:r>
            <a:r>
              <a:rPr lang="ar-DZ" sz="3600" dirty="0" err="1">
                <a:solidFill>
                  <a:srgbClr val="000000"/>
                </a:solidFill>
              </a:rPr>
              <a:t>السابقةأو</a:t>
            </a:r>
            <a:r>
              <a:rPr lang="ar-DZ" sz="3600" dirty="0">
                <a:solidFill>
                  <a:srgbClr val="000000"/>
                </a:solidFill>
              </a:rPr>
              <a:t> تدرج ضمن رسالة مهمة تكميلية.</a:t>
            </a:r>
          </a:p>
        </p:txBody>
      </p:sp>
      <p:sp>
        <p:nvSpPr>
          <p:cNvPr id="10" name="Rounded Rectangle 4"/>
          <p:cNvSpPr/>
          <p:nvPr/>
        </p:nvSpPr>
        <p:spPr bwMode="auto">
          <a:xfrm>
            <a:off x="9201715" y="2372337"/>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ملاحظة</a:t>
            </a:r>
          </a:p>
        </p:txBody>
      </p:sp>
      <p:sp>
        <p:nvSpPr>
          <p:cNvPr id="12" name="Rounded Rectangle 4"/>
          <p:cNvSpPr/>
          <p:nvPr/>
        </p:nvSpPr>
        <p:spPr bwMode="auto">
          <a:xfrm>
            <a:off x="1697466" y="2236682"/>
            <a:ext cx="6476649"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600" dirty="0">
                <a:solidFill>
                  <a:srgbClr val="000000"/>
                </a:solidFill>
              </a:rPr>
              <a:t>في حالة التدقيق المشترك حيث تمنح المهمة إلى عدة مدققين فإن هؤلاء إما يعدون رسالة مهمة مشتركة أو عدة رسائل فردية. ويجب أن تحدد بدقة توزيع الأعمال بين المدققين وميزانية الأتعاب المخصصة لكل واحد منهم.</a:t>
            </a:r>
          </a:p>
          <a:p>
            <a:pPr algn="just" rtl="1" fontAlgn="base">
              <a:spcBef>
                <a:spcPct val="0"/>
              </a:spcBef>
              <a:spcAft>
                <a:spcPct val="0"/>
              </a:spcAft>
            </a:pPr>
            <a:endParaRPr lang="ar-DZ" sz="3600" dirty="0">
              <a:solidFill>
                <a:srgbClr val="000000"/>
              </a:solidFill>
            </a:endParaRPr>
          </a:p>
        </p:txBody>
      </p:sp>
    </p:spTree>
    <p:extLst>
      <p:ext uri="{BB962C8B-B14F-4D97-AF65-F5344CB8AC3E}">
        <p14:creationId xmlns:p14="http://schemas.microsoft.com/office/powerpoint/2010/main" val="4817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fade">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4" name="Rounded Rectangular Callout 3"/>
          <p:cNvSpPr/>
          <p:nvPr/>
        </p:nvSpPr>
        <p:spPr bwMode="auto">
          <a:xfrm>
            <a:off x="2207568" y="142287"/>
            <a:ext cx="7488832" cy="64807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fr-FR" sz="4400" dirty="0">
                <a:solidFill>
                  <a:srgbClr val="003366"/>
                </a:solidFill>
                <a:effectLst>
                  <a:outerShdw blurRad="38100" dist="38100" dir="2700000" algn="tl">
                    <a:srgbClr val="000000">
                      <a:alpha val="43137"/>
                    </a:srgbClr>
                  </a:outerShdw>
                </a:effectLst>
                <a:latin typeface="Gabriola" pitchFamily="82" charset="0"/>
              </a:rPr>
              <a:t> </a:t>
            </a:r>
            <a:r>
              <a:rPr lang="fr-FR" sz="4800" dirty="0">
                <a:solidFill>
                  <a:srgbClr val="003366"/>
                </a:solidFill>
                <a:effectLst>
                  <a:outerShdw blurRad="38100" dist="38100" dir="2700000" algn="tl">
                    <a:srgbClr val="000000">
                      <a:alpha val="43137"/>
                    </a:srgbClr>
                  </a:outerShdw>
                </a:effectLst>
                <a:latin typeface="Gabriola" pitchFamily="82" charset="0"/>
              </a:rPr>
              <a:t>210</a:t>
            </a:r>
            <a:r>
              <a:rPr lang="fr-FR" sz="3200" dirty="0">
                <a:solidFill>
                  <a:srgbClr val="003366"/>
                </a:solidFill>
                <a:effectLst>
                  <a:outerShdw blurRad="38100" dist="38100" dir="2700000" algn="tl">
                    <a:srgbClr val="000000">
                      <a:alpha val="43137"/>
                    </a:srgbClr>
                  </a:outerShdw>
                </a:effectLst>
                <a:latin typeface="Gabriola" pitchFamily="82" charset="0"/>
              </a:rPr>
              <a:t> NAA </a:t>
            </a:r>
            <a:r>
              <a:rPr lang="ar-DZ" sz="3200" dirty="0">
                <a:solidFill>
                  <a:srgbClr val="003366"/>
                </a:solidFill>
                <a:effectLst>
                  <a:outerShdw blurRad="38100" dist="38100" dir="2700000" algn="tl">
                    <a:srgbClr val="000000">
                      <a:alpha val="43137"/>
                    </a:srgbClr>
                  </a:outerShdw>
                </a:effectLst>
                <a:latin typeface="Gabriola" pitchFamily="82" charset="0"/>
              </a:rPr>
              <a:t>: اتفاق حول أحكام مهام التدقيق</a:t>
            </a:r>
            <a:endParaRPr lang="ar-DZ" sz="2600" b="1" dirty="0">
              <a:solidFill>
                <a:srgbClr val="003366"/>
              </a:solidFill>
              <a:effectLst>
                <a:outerShdw blurRad="38100" dist="38100" dir="2700000" algn="tl">
                  <a:srgbClr val="000000">
                    <a:alpha val="43137"/>
                  </a:srgbClr>
                </a:outerShdw>
              </a:effectLst>
              <a:latin typeface="Gabriola" pitchFamily="82" charset="0"/>
            </a:endParaRPr>
          </a:p>
        </p:txBody>
      </p:sp>
      <p:sp>
        <p:nvSpPr>
          <p:cNvPr id="13" name="Rounded Rectangle 4"/>
          <p:cNvSpPr/>
          <p:nvPr/>
        </p:nvSpPr>
        <p:spPr bwMode="auto">
          <a:xfrm>
            <a:off x="9290194" y="1628800"/>
            <a:ext cx="1224136" cy="181678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dirty="0">
                <a:solidFill>
                  <a:srgbClr val="000000"/>
                </a:solidFill>
              </a:rPr>
              <a:t>تعديل أحكام المهمة</a:t>
            </a:r>
          </a:p>
        </p:txBody>
      </p:sp>
      <p:sp>
        <p:nvSpPr>
          <p:cNvPr id="8" name="Rounded Rectangle 4"/>
          <p:cNvSpPr/>
          <p:nvPr/>
        </p:nvSpPr>
        <p:spPr bwMode="auto">
          <a:xfrm>
            <a:off x="1703513" y="1287030"/>
            <a:ext cx="6476649" cy="135446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يجب على المدقق أن لا يقبل تعديل أحكام مهمة التدقيق إذا لم يكن هدناك سبب معقول لفعل ذلك.</a:t>
            </a:r>
          </a:p>
        </p:txBody>
      </p:sp>
      <p:sp>
        <p:nvSpPr>
          <p:cNvPr id="3" name="Flèche gauche 2"/>
          <p:cNvSpPr/>
          <p:nvPr/>
        </p:nvSpPr>
        <p:spPr bwMode="auto">
          <a:xfrm rot="19828276">
            <a:off x="8374843" y="2285165"/>
            <a:ext cx="846087" cy="504056"/>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12" name="Rounded Rectangle 4"/>
          <p:cNvSpPr/>
          <p:nvPr/>
        </p:nvSpPr>
        <p:spPr bwMode="auto">
          <a:xfrm>
            <a:off x="1774554" y="2768354"/>
            <a:ext cx="6697711" cy="188478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600" dirty="0">
                <a:solidFill>
                  <a:srgbClr val="000000"/>
                </a:solidFill>
              </a:rPr>
              <a:t>إذا وافق المدقق على تعديل أحكام مهمة التدقيق إلى مهمة محددة أو خدمة مرتبطة بها فيجب على هذا الأخير والإدارة وضع أحكام جديدة وتضمينها في رسالة المهمة أو تحت أي شكل آخر مناسب للاتفاق الكتابي.</a:t>
            </a:r>
          </a:p>
        </p:txBody>
      </p:sp>
      <p:sp>
        <p:nvSpPr>
          <p:cNvPr id="14" name="Rounded Rectangle 4"/>
          <p:cNvSpPr/>
          <p:nvPr/>
        </p:nvSpPr>
        <p:spPr bwMode="auto">
          <a:xfrm>
            <a:off x="1774554" y="4752612"/>
            <a:ext cx="8477881" cy="200133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600" dirty="0">
                <a:solidFill>
                  <a:srgbClr val="000000"/>
                </a:solidFill>
              </a:rPr>
              <a:t>إذا تعذر على المدقق قبول تعديل أحكام مهمة التدقيق ولم ترخص له الإدارة بمتابعة مهمته الأولية، يجب عليه:</a:t>
            </a:r>
          </a:p>
          <a:p>
            <a:pPr algn="just" rtl="1" fontAlgn="base">
              <a:spcBef>
                <a:spcPct val="0"/>
              </a:spcBef>
              <a:spcAft>
                <a:spcPct val="0"/>
              </a:spcAft>
            </a:pPr>
            <a:r>
              <a:rPr lang="ar-DZ" sz="2600" dirty="0">
                <a:solidFill>
                  <a:srgbClr val="000000"/>
                </a:solidFill>
              </a:rPr>
              <a:t>- الاستقالة من مهمة التدقيق إذا سمح القانون أو التنظيم المطبق بذلك؛</a:t>
            </a:r>
          </a:p>
          <a:p>
            <a:pPr algn="just" rtl="1" fontAlgn="base">
              <a:spcBef>
                <a:spcPct val="0"/>
              </a:spcBef>
              <a:spcAft>
                <a:spcPct val="0"/>
              </a:spcAft>
            </a:pPr>
            <a:r>
              <a:rPr lang="ar-DZ" sz="2600" dirty="0">
                <a:solidFill>
                  <a:srgbClr val="000000"/>
                </a:solidFill>
              </a:rPr>
              <a:t>- تحديد وجود أي نوع من الالتزام ، تعاقدي أو شكل آخر، و إبلاغ آثار ذلك للأطراف الآخرين .</a:t>
            </a:r>
          </a:p>
        </p:txBody>
      </p:sp>
    </p:spTree>
    <p:extLst>
      <p:ext uri="{BB962C8B-B14F-4D97-AF65-F5344CB8AC3E}">
        <p14:creationId xmlns:p14="http://schemas.microsoft.com/office/powerpoint/2010/main" val="36073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fade">
                                      <p:cBhvr>
                                        <p:cTn id="32" dur="500"/>
                                        <p:tgtEl>
                                          <p:spTgt spid="1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xEl>
                                              <p:pRg st="1" end="1"/>
                                            </p:txEl>
                                          </p:spTgt>
                                        </p:tgtEl>
                                        <p:attrNameLst>
                                          <p:attrName>style.visibility</p:attrName>
                                        </p:attrNameLst>
                                      </p:cBhvr>
                                      <p:to>
                                        <p:strVal val="visible"/>
                                      </p:to>
                                    </p:set>
                                    <p:animEffect transition="in" filter="fade">
                                      <p:cBhvr>
                                        <p:cTn id="37" dur="500"/>
                                        <p:tgtEl>
                                          <p:spTgt spid="1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
                                            <p:txEl>
                                              <p:pRg st="2" end="2"/>
                                            </p:txEl>
                                          </p:spTgt>
                                        </p:tgtEl>
                                        <p:attrNameLst>
                                          <p:attrName>style.visibility</p:attrName>
                                        </p:attrNameLst>
                                      </p:cBhvr>
                                      <p:to>
                                        <p:strVal val="visible"/>
                                      </p:to>
                                    </p:set>
                                    <p:animEffect transition="in" filter="fade">
                                      <p:cBhvr>
                                        <p:cTn id="4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3143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fontAlgn="base">
              <a:spcBef>
                <a:spcPct val="0"/>
              </a:spcBef>
              <a:spcAft>
                <a:spcPct val="0"/>
              </a:spcAft>
            </a:pPr>
            <a:endParaRPr lang="fr-FR" b="1">
              <a:solidFill>
                <a:srgbClr val="FFFFFF"/>
              </a:solidFill>
            </a:endParaRPr>
          </a:p>
        </p:txBody>
      </p:sp>
      <p:sp>
        <p:nvSpPr>
          <p:cNvPr id="13" name="Rounded Rectangle 4"/>
          <p:cNvSpPr/>
          <p:nvPr/>
        </p:nvSpPr>
        <p:spPr bwMode="auto">
          <a:xfrm>
            <a:off x="2639617" y="188640"/>
            <a:ext cx="6877307" cy="93610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fontAlgn="base">
              <a:spcBef>
                <a:spcPct val="0"/>
              </a:spcBef>
              <a:spcAft>
                <a:spcPct val="0"/>
              </a:spcAft>
            </a:pPr>
            <a:r>
              <a:rPr lang="ar-DZ" sz="2800" b="1">
                <a:solidFill>
                  <a:srgbClr val="000000"/>
                </a:solidFill>
              </a:rPr>
              <a:t>نموذج رسالة مهمة محافظة الحسابات</a:t>
            </a:r>
            <a:endParaRPr lang="ar-DZ" sz="2800" b="1" dirty="0">
              <a:solidFill>
                <a:srgbClr val="000000"/>
              </a:solidFill>
            </a:endParaRPr>
          </a:p>
        </p:txBody>
      </p:sp>
      <p:sp>
        <p:nvSpPr>
          <p:cNvPr id="8" name="Rounded Rectangle 4"/>
          <p:cNvSpPr/>
          <p:nvPr/>
        </p:nvSpPr>
        <p:spPr bwMode="auto">
          <a:xfrm>
            <a:off x="6313236" y="1488654"/>
            <a:ext cx="4181789" cy="3319691"/>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المكتب:</a:t>
            </a:r>
          </a:p>
          <a:p>
            <a:pPr algn="just" rtl="1" fontAlgn="base">
              <a:spcBef>
                <a:spcPct val="0"/>
              </a:spcBef>
              <a:spcAft>
                <a:spcPct val="0"/>
              </a:spcAft>
            </a:pPr>
            <a:r>
              <a:rPr lang="ar-DZ" sz="2800" dirty="0">
                <a:solidFill>
                  <a:srgbClr val="000000"/>
                </a:solidFill>
              </a:rPr>
              <a:t>رقم الاعتماد:</a:t>
            </a:r>
          </a:p>
          <a:p>
            <a:pPr algn="just" rtl="1" fontAlgn="base">
              <a:spcBef>
                <a:spcPct val="0"/>
              </a:spcBef>
              <a:spcAft>
                <a:spcPct val="0"/>
              </a:spcAft>
            </a:pPr>
            <a:r>
              <a:rPr lang="ar-DZ" sz="2800" dirty="0">
                <a:solidFill>
                  <a:srgbClr val="000000"/>
                </a:solidFill>
              </a:rPr>
              <a:t>رقم التسجيل في الجدول:</a:t>
            </a:r>
          </a:p>
          <a:p>
            <a:pPr algn="just" rtl="1" fontAlgn="base">
              <a:spcBef>
                <a:spcPct val="0"/>
              </a:spcBef>
              <a:spcAft>
                <a:spcPct val="0"/>
              </a:spcAft>
            </a:pPr>
            <a:r>
              <a:rPr lang="ar-DZ" sz="2800" dirty="0">
                <a:solidFill>
                  <a:srgbClr val="000000"/>
                </a:solidFill>
              </a:rPr>
              <a:t>العنوان:</a:t>
            </a:r>
          </a:p>
          <a:p>
            <a:pPr algn="just" rtl="1" fontAlgn="base">
              <a:spcBef>
                <a:spcPct val="0"/>
              </a:spcBef>
              <a:spcAft>
                <a:spcPct val="0"/>
              </a:spcAft>
            </a:pPr>
            <a:r>
              <a:rPr lang="ar-DZ" sz="2800" dirty="0">
                <a:solidFill>
                  <a:srgbClr val="000000"/>
                </a:solidFill>
              </a:rPr>
              <a:t>الهاتف/الفاكس:</a:t>
            </a:r>
          </a:p>
          <a:p>
            <a:pPr algn="just" rtl="1" fontAlgn="base">
              <a:spcBef>
                <a:spcPct val="0"/>
              </a:spcBef>
              <a:spcAft>
                <a:spcPct val="0"/>
              </a:spcAft>
            </a:pPr>
            <a:r>
              <a:rPr lang="ar-DZ" sz="2800" dirty="0">
                <a:solidFill>
                  <a:srgbClr val="000000"/>
                </a:solidFill>
              </a:rPr>
              <a:t>المكان والزمان</a:t>
            </a:r>
          </a:p>
        </p:txBody>
      </p:sp>
      <p:sp>
        <p:nvSpPr>
          <p:cNvPr id="9" name="Rounded Rectangle 4"/>
          <p:cNvSpPr/>
          <p:nvPr/>
        </p:nvSpPr>
        <p:spPr bwMode="auto">
          <a:xfrm>
            <a:off x="2199581" y="4732468"/>
            <a:ext cx="4181789" cy="1152129"/>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موجه إلى إدارة المؤسسة </a:t>
            </a:r>
          </a:p>
        </p:txBody>
      </p:sp>
      <p:sp>
        <p:nvSpPr>
          <p:cNvPr id="10" name="Rounded Rectangle 4"/>
          <p:cNvSpPr/>
          <p:nvPr/>
        </p:nvSpPr>
        <p:spPr bwMode="auto">
          <a:xfrm>
            <a:off x="1772858" y="1496722"/>
            <a:ext cx="8787638"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3600" dirty="0">
                <a:solidFill>
                  <a:srgbClr val="000000"/>
                </a:solidFill>
              </a:rPr>
              <a:t>سيدة/سيد،</a:t>
            </a:r>
          </a:p>
          <a:p>
            <a:pPr algn="just" rtl="1" fontAlgn="base">
              <a:spcBef>
                <a:spcPct val="0"/>
              </a:spcBef>
              <a:spcAft>
                <a:spcPct val="0"/>
              </a:spcAft>
            </a:pPr>
            <a:r>
              <a:rPr lang="ar-DZ" sz="3600" dirty="0">
                <a:solidFill>
                  <a:srgbClr val="000000"/>
                </a:solidFill>
              </a:rPr>
              <a:t>في إطار عهدة محافظ حسابات لكيانكم، أؤكد أدناه الأحكام المتعلقة بمهمتي لأجل السنوات: ن ،ن+ 1 ،ن+ 2</a:t>
            </a:r>
          </a:p>
        </p:txBody>
      </p:sp>
      <p:sp>
        <p:nvSpPr>
          <p:cNvPr id="12" name="Rounded Rectangle 4"/>
          <p:cNvSpPr/>
          <p:nvPr/>
        </p:nvSpPr>
        <p:spPr bwMode="auto">
          <a:xfrm>
            <a:off x="1684450" y="1547248"/>
            <a:ext cx="8787638"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200" b="1" dirty="0">
                <a:solidFill>
                  <a:srgbClr val="000000"/>
                </a:solidFill>
              </a:rPr>
              <a:t>1.هدف ونطاق تدقيق الكشوف المالية</a:t>
            </a:r>
          </a:p>
          <a:p>
            <a:pPr algn="just" rtl="1" fontAlgn="base">
              <a:spcBef>
                <a:spcPct val="0"/>
              </a:spcBef>
              <a:spcAft>
                <a:spcPct val="0"/>
              </a:spcAft>
            </a:pPr>
            <a:r>
              <a:rPr lang="ar-DZ" sz="2200" dirty="0">
                <a:solidFill>
                  <a:srgbClr val="000000"/>
                </a:solidFill>
              </a:rPr>
              <a:t>- في إطار هذه المهمة، سأقوم بإجراء تدقيق الكشوفات المالية لكيانكم بهدف تقديم رأي حول</a:t>
            </a:r>
          </a:p>
          <a:p>
            <a:pPr algn="just" rtl="1" fontAlgn="base">
              <a:spcBef>
                <a:spcPct val="0"/>
              </a:spcBef>
              <a:spcAft>
                <a:spcPct val="0"/>
              </a:spcAft>
            </a:pPr>
            <a:r>
              <a:rPr lang="ar-DZ" sz="2200" dirty="0">
                <a:solidFill>
                  <a:srgbClr val="000000"/>
                </a:solidFill>
              </a:rPr>
              <a:t>انتظام وصحة والصورة المطابقة التي تقدمها حسابات شركتكم.</a:t>
            </a:r>
          </a:p>
          <a:p>
            <a:pPr algn="just" rtl="1" fontAlgn="base">
              <a:spcBef>
                <a:spcPct val="0"/>
              </a:spcBef>
              <a:spcAft>
                <a:spcPct val="0"/>
              </a:spcAft>
            </a:pPr>
            <a:r>
              <a:rPr lang="ar-DZ" sz="2200" dirty="0">
                <a:solidFill>
                  <a:srgbClr val="000000"/>
                </a:solidFill>
              </a:rPr>
              <a:t>و سيجسد بتحرير تقرير إبداء الرأي وتقارير خاصة كما ينص عليها القانون التجاري والقانون رقم 10-01 المتعلق بمهن الخبير المحاسب، محافظ الحسابات والمحاسب المعتمد والنصوص المنبثقة.</a:t>
            </a:r>
          </a:p>
          <a:p>
            <a:pPr algn="just" rtl="1" fontAlgn="base">
              <a:spcBef>
                <a:spcPct val="0"/>
              </a:spcBef>
              <a:spcAft>
                <a:spcPct val="0"/>
              </a:spcAft>
            </a:pPr>
            <a:r>
              <a:rPr lang="ar-DZ" sz="2200" dirty="0">
                <a:solidFill>
                  <a:srgbClr val="000000"/>
                </a:solidFill>
              </a:rPr>
              <a:t>- سأقوم بإجراء التدقيق وفقا لمعايير التدقيق المطبقة في الجزائر، هذه المعايير تتطلب وضع حيز تنفيذ الواجبات التي تسمح بالحصول على ضمان معقول بعدم احتواء الحسابات على اختلالات معتبرة.</a:t>
            </a:r>
          </a:p>
          <a:p>
            <a:pPr algn="just" rtl="1" fontAlgn="base">
              <a:spcBef>
                <a:spcPct val="0"/>
              </a:spcBef>
              <a:spcAft>
                <a:spcPct val="0"/>
              </a:spcAft>
            </a:pPr>
            <a:r>
              <a:rPr lang="ar-DZ" sz="2200" dirty="0">
                <a:solidFill>
                  <a:srgbClr val="000000"/>
                </a:solidFill>
              </a:rPr>
              <a:t>- أذكركم في هذا الإطار أن التدقيق يتمثل في فحص من خلال صبر، العناصر المقنعة التي تبرر المعطيات </a:t>
            </a:r>
            <a:r>
              <a:rPr lang="ar-DZ" sz="2200" dirty="0" err="1">
                <a:solidFill>
                  <a:srgbClr val="000000"/>
                </a:solidFill>
              </a:rPr>
              <a:t>المحتواة</a:t>
            </a:r>
            <a:r>
              <a:rPr lang="ar-DZ" sz="2200" dirty="0">
                <a:solidFill>
                  <a:srgbClr val="000000"/>
                </a:solidFill>
              </a:rPr>
              <a:t> في الكشوفات المالية.</a:t>
            </a:r>
          </a:p>
          <a:p>
            <a:pPr algn="just" rtl="1" fontAlgn="base">
              <a:spcBef>
                <a:spcPct val="0"/>
              </a:spcBef>
              <a:spcAft>
                <a:spcPct val="0"/>
              </a:spcAft>
            </a:pPr>
            <a:r>
              <a:rPr lang="ar-DZ" sz="2200" dirty="0">
                <a:solidFill>
                  <a:srgbClr val="000000"/>
                </a:solidFill>
              </a:rPr>
              <a:t>يتمثل التدقيق أيضا في تقييم المبادئ المحاسبية المتبعة، التقديرات المعتبرة المتخذة لإقفال الحسابات وتقدير محتوى وعرض الكشوفات المالية وكذلك المعلومات المقدمة.</a:t>
            </a:r>
          </a:p>
        </p:txBody>
      </p:sp>
      <p:sp>
        <p:nvSpPr>
          <p:cNvPr id="14" name="Rounded Rectangle 4"/>
          <p:cNvSpPr/>
          <p:nvPr/>
        </p:nvSpPr>
        <p:spPr bwMode="auto">
          <a:xfrm>
            <a:off x="1871627" y="1681720"/>
            <a:ext cx="8787638"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600" b="1" dirty="0">
                <a:solidFill>
                  <a:srgbClr val="000000"/>
                </a:solidFill>
              </a:rPr>
              <a:t>2.مسؤولية محافظ الحسابات</a:t>
            </a:r>
          </a:p>
          <a:p>
            <a:pPr algn="just" rtl="1" fontAlgn="base">
              <a:spcBef>
                <a:spcPct val="0"/>
              </a:spcBef>
              <a:spcAft>
                <a:spcPct val="0"/>
              </a:spcAft>
            </a:pPr>
            <a:r>
              <a:rPr lang="ar-DZ" sz="2600" dirty="0">
                <a:solidFill>
                  <a:srgbClr val="000000"/>
                </a:solidFill>
              </a:rPr>
              <a:t>يستوجب علي أن أشير أنه نظرا لتقنيات صبر الآراء وحدود أخرى مرتبطة للتدقيق وكذلك تلك المتعلقة بسير كل نظام محاسبة ورقابة داخلية فإن خطر عدم اكتشاف اختلالات معتبرة، كذلك تلك المنبثقة عن حالات الغش أو نتيجة للأخطاء، لا يمكن تفاديه كليا. لهذه الأسباب لا يمكنني منح ضمان بأن كل النقائص المهمة في النظام المحاسبي والرقابة الداخلية الناتجة عن الانحرافات المعتبرة، يمكن تحديدها,</a:t>
            </a:r>
          </a:p>
          <a:p>
            <a:pPr algn="just" rtl="1" fontAlgn="base">
              <a:spcBef>
                <a:spcPct val="0"/>
              </a:spcBef>
              <a:spcAft>
                <a:spcPct val="0"/>
              </a:spcAft>
            </a:pPr>
            <a:r>
              <a:rPr lang="ar-DZ" sz="2600" dirty="0">
                <a:solidFill>
                  <a:srgbClr val="000000"/>
                </a:solidFill>
              </a:rPr>
              <a:t>أنا أخضع للسر المهني طبقا لأحكام المادة رقم 71 من القانون 10-01 ولا يمكن أن أعفى منه إلا ضمن الشروط المحددة من خلال المادة 72 من نفس القانون.</a:t>
            </a:r>
          </a:p>
        </p:txBody>
      </p:sp>
      <p:sp>
        <p:nvSpPr>
          <p:cNvPr id="15" name="Rounded Rectangle 4"/>
          <p:cNvSpPr/>
          <p:nvPr/>
        </p:nvSpPr>
        <p:spPr bwMode="auto">
          <a:xfrm>
            <a:off x="1718582" y="1609341"/>
            <a:ext cx="8787638"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200" b="1" dirty="0">
                <a:solidFill>
                  <a:srgbClr val="000000"/>
                </a:solidFill>
              </a:rPr>
              <a:t>3- مسؤولية المسيرين :</a:t>
            </a:r>
          </a:p>
          <a:p>
            <a:pPr algn="just" rtl="1" fontAlgn="base">
              <a:spcBef>
                <a:spcPct val="0"/>
              </a:spcBef>
              <a:spcAft>
                <a:spcPct val="0"/>
              </a:spcAft>
            </a:pPr>
            <a:r>
              <a:rPr lang="ar-DZ" sz="2200" dirty="0">
                <a:solidFill>
                  <a:srgbClr val="000000"/>
                </a:solidFill>
              </a:rPr>
              <a:t>أذكركم أن إعداد الكشوفات المالية السنوية لكيانكم يقع على عاتق المسؤولين الاجتماعيين، وهذه المسؤولية تستلزم:</a:t>
            </a:r>
          </a:p>
          <a:p>
            <a:pPr algn="just" rtl="1" fontAlgn="base">
              <a:spcBef>
                <a:spcPct val="0"/>
              </a:spcBef>
              <a:spcAft>
                <a:spcPct val="0"/>
              </a:spcAft>
            </a:pPr>
            <a:r>
              <a:rPr lang="ar-DZ" sz="2200" dirty="0">
                <a:solidFill>
                  <a:srgbClr val="000000"/>
                </a:solidFill>
              </a:rPr>
              <a:t> - مسك محاسبي وفقا للقواعد والمبادئ المحاسبية المنصوص عليها في القانون المتضمن النظام المحاسبي والمالي والنصوص المنبثقة،</a:t>
            </a:r>
          </a:p>
          <a:p>
            <a:pPr algn="just" rtl="1" fontAlgn="base">
              <a:spcBef>
                <a:spcPct val="0"/>
              </a:spcBef>
              <a:spcAft>
                <a:spcPct val="0"/>
              </a:spcAft>
            </a:pPr>
            <a:r>
              <a:rPr lang="ar-DZ" sz="2200" dirty="0">
                <a:solidFill>
                  <a:srgbClr val="000000"/>
                </a:solidFill>
              </a:rPr>
              <a:t>- وضع نظام رقابة داخلية مناسب.</a:t>
            </a:r>
          </a:p>
          <a:p>
            <a:pPr algn="just" rtl="1" fontAlgn="base">
              <a:spcBef>
                <a:spcPct val="0"/>
              </a:spcBef>
              <a:spcAft>
                <a:spcPct val="0"/>
              </a:spcAft>
            </a:pPr>
            <a:r>
              <a:rPr lang="ar-DZ" sz="2200" dirty="0">
                <a:solidFill>
                  <a:srgbClr val="000000"/>
                </a:solidFill>
              </a:rPr>
              <a:t>- وضع في متناولي كل الوثائق المحاسبية للكيان وبصفة عامة كل المعلومات الضرورية لقيامي بمهمتي، خاصة محاضر جمعيات المساهمين ومجالس الإدارة.</a:t>
            </a:r>
          </a:p>
          <a:p>
            <a:pPr algn="just" rtl="1" fontAlgn="base">
              <a:spcBef>
                <a:spcPct val="0"/>
              </a:spcBef>
              <a:spcAft>
                <a:spcPct val="0"/>
              </a:spcAft>
            </a:pPr>
            <a:r>
              <a:rPr lang="ar-DZ" sz="2200" dirty="0">
                <a:solidFill>
                  <a:srgbClr val="000000"/>
                </a:solidFill>
              </a:rPr>
              <a:t>- السماح لي بالتواصل الحر مع المستخدمين و الذين أعتبر أنه من الضروري التواصل معهم للوصول إلى أدلة مثبتة.</a:t>
            </a:r>
          </a:p>
          <a:p>
            <a:pPr algn="just" rtl="1" fontAlgn="base">
              <a:spcBef>
                <a:spcPct val="0"/>
              </a:spcBef>
              <a:spcAft>
                <a:spcPct val="0"/>
              </a:spcAft>
            </a:pPr>
            <a:r>
              <a:rPr lang="ar-DZ" sz="2200" dirty="0">
                <a:solidFill>
                  <a:srgbClr val="000000"/>
                </a:solidFill>
              </a:rPr>
              <a:t>- يجب أن يرسل إلي مشروع الكشوفات المالية السنوية التي ستعرض على مجلس الإدارة أو هيئة التسيير 45 يوما قبل تاريخ الاجتماع المخصص لإقفال الحسابات.</a:t>
            </a:r>
          </a:p>
          <a:p>
            <a:pPr algn="just" rtl="1" fontAlgn="base">
              <a:spcBef>
                <a:spcPct val="0"/>
              </a:spcBef>
              <a:spcAft>
                <a:spcPct val="0"/>
              </a:spcAft>
            </a:pPr>
            <a:r>
              <a:rPr lang="ar-DZ" sz="2200" dirty="0">
                <a:solidFill>
                  <a:srgbClr val="000000"/>
                </a:solidFill>
              </a:rPr>
              <a:t>لكن سأتدخل مسبقا، من حين لآخر، حول المشاريع التي ستعد وتعرض على الهيئات المداولة.</a:t>
            </a:r>
          </a:p>
        </p:txBody>
      </p:sp>
      <p:sp>
        <p:nvSpPr>
          <p:cNvPr id="16" name="Rounded Rectangle 4"/>
          <p:cNvSpPr/>
          <p:nvPr/>
        </p:nvSpPr>
        <p:spPr bwMode="auto">
          <a:xfrm>
            <a:off x="1650105" y="1460693"/>
            <a:ext cx="8544168" cy="460851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200" b="1" dirty="0">
                <a:solidFill>
                  <a:srgbClr val="000000"/>
                </a:solidFill>
              </a:rPr>
              <a:t>4- مخطط التدخل و الفريق المخصص للمهمة:</a:t>
            </a:r>
          </a:p>
          <a:p>
            <a:pPr algn="just" rtl="1" fontAlgn="base">
              <a:spcBef>
                <a:spcPct val="0"/>
              </a:spcBef>
              <a:spcAft>
                <a:spcPct val="0"/>
              </a:spcAft>
            </a:pPr>
            <a:r>
              <a:rPr lang="ar-DZ" sz="2200" dirty="0">
                <a:solidFill>
                  <a:srgbClr val="000000"/>
                </a:solidFill>
              </a:rPr>
              <a:t>جانفي ,,,,,,</a:t>
            </a:r>
          </a:p>
          <a:p>
            <a:pPr algn="just" rtl="1" fontAlgn="base">
              <a:spcBef>
                <a:spcPct val="0"/>
              </a:spcBef>
              <a:spcAft>
                <a:spcPct val="0"/>
              </a:spcAft>
            </a:pPr>
            <a:r>
              <a:rPr lang="ar-DZ" sz="2200" dirty="0">
                <a:solidFill>
                  <a:srgbClr val="000000"/>
                </a:solidFill>
              </a:rPr>
              <a:t>فيفري,,,,,,</a:t>
            </a:r>
          </a:p>
          <a:p>
            <a:pPr algn="just" rtl="1" fontAlgn="base">
              <a:spcBef>
                <a:spcPct val="0"/>
              </a:spcBef>
              <a:spcAft>
                <a:spcPct val="0"/>
              </a:spcAft>
            </a:pPr>
            <a:r>
              <a:rPr lang="ar-DZ" sz="2400" dirty="0">
                <a:solidFill>
                  <a:srgbClr val="000000"/>
                </a:solidFill>
              </a:rPr>
              <a:t>هذا المخطط سيعد كل سنة بالتشاور الوثيق مع مصالحكم. وأنأن احترام الرزنامة يتوقف على افتراض أن حساباتكم تم إقفالها و عرضها علي في الآجال المتفق عليها و التي تسمح لي بالقيام بمهمتي في الآجال المحددة.</a:t>
            </a:r>
          </a:p>
          <a:p>
            <a:pPr algn="just" rtl="1" fontAlgn="base">
              <a:spcBef>
                <a:spcPct val="0"/>
              </a:spcBef>
              <a:spcAft>
                <a:spcPct val="0"/>
              </a:spcAft>
            </a:pPr>
            <a:r>
              <a:rPr lang="ar-DZ" sz="2400" dirty="0">
                <a:solidFill>
                  <a:srgbClr val="000000"/>
                </a:solidFill>
              </a:rPr>
              <a:t> أشير فضلا عن ذلك أن مهمة محافظ الحسابات تتطلب بعض الفحوصات والأعمال الخاصة.</a:t>
            </a:r>
          </a:p>
          <a:p>
            <a:pPr algn="just" rtl="1" fontAlgn="base">
              <a:spcBef>
                <a:spcPct val="0"/>
              </a:spcBef>
              <a:spcAft>
                <a:spcPct val="0"/>
              </a:spcAft>
            </a:pPr>
            <a:r>
              <a:rPr lang="ar-DZ" sz="2400" dirty="0">
                <a:solidFill>
                  <a:srgbClr val="000000"/>
                </a:solidFill>
              </a:rPr>
              <a:t>أعتمد على تعاونكم التام وكذا مستخدميكم حتى يتاح لي الحصول على مجموع الوثائق</a:t>
            </a:r>
          </a:p>
          <a:p>
            <a:pPr algn="just" rtl="1" fontAlgn="base">
              <a:spcBef>
                <a:spcPct val="0"/>
              </a:spcBef>
              <a:spcAft>
                <a:spcPct val="0"/>
              </a:spcAft>
            </a:pPr>
            <a:r>
              <a:rPr lang="ar-DZ" sz="2400" dirty="0">
                <a:solidFill>
                  <a:srgbClr val="000000"/>
                </a:solidFill>
              </a:rPr>
              <a:t>المحاسبية والمعلومات الضرورية في الآجال المعقولة.</a:t>
            </a:r>
          </a:p>
          <a:p>
            <a:pPr algn="just" rtl="1" fontAlgn="base">
              <a:spcBef>
                <a:spcPct val="0"/>
              </a:spcBef>
              <a:spcAft>
                <a:spcPct val="0"/>
              </a:spcAft>
            </a:pPr>
            <a:r>
              <a:rPr lang="ar-DZ" sz="2400" dirty="0">
                <a:solidFill>
                  <a:srgbClr val="000000"/>
                </a:solidFill>
              </a:rPr>
              <a:t>سيكون ضمن مسؤوليتي ضمان خدمة ذات نوعية للكيان.</a:t>
            </a:r>
          </a:p>
        </p:txBody>
      </p:sp>
      <p:sp>
        <p:nvSpPr>
          <p:cNvPr id="17" name="Rounded Rectangle 4"/>
          <p:cNvSpPr/>
          <p:nvPr/>
        </p:nvSpPr>
        <p:spPr bwMode="auto">
          <a:xfrm>
            <a:off x="1879027" y="1508822"/>
            <a:ext cx="8558716" cy="4872506"/>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400" b="1" dirty="0">
                <a:solidFill>
                  <a:srgbClr val="000000"/>
                </a:solidFill>
              </a:rPr>
              <a:t>5- رسالة التأكيد:</a:t>
            </a:r>
          </a:p>
          <a:p>
            <a:pPr algn="just" rtl="1" fontAlgn="base">
              <a:spcBef>
                <a:spcPct val="0"/>
              </a:spcBef>
              <a:spcAft>
                <a:spcPct val="0"/>
              </a:spcAft>
            </a:pPr>
            <a:r>
              <a:rPr lang="ar-DZ" sz="2400" dirty="0">
                <a:solidFill>
                  <a:srgbClr val="000000"/>
                </a:solidFill>
              </a:rPr>
              <a:t>تجنبا لكل خطر نسيان معلومة مهمة وتأكيد عدد من التصريحات المجمعة أثناء المهمة، سأطلب من الإدارة عند نهاية أعمال التدقيق رسالة تأكيد ستسمح على الخصوص بإعطاء ضمان أن كل المعلومات والقرارات المهمة لاسيما تلك المتعلقة بالتزامات كيانكم اتجاه الغير أو المنازعات الجارية أو المحتملة قد تم إدراجها بشكل صحيح في الحسابات السنوية أو إذا لم يكن بالإمكان إدراجها، قد تم أخذها بعين الاعتبار عند إعداد الكشوفات المالية .</a:t>
            </a:r>
          </a:p>
        </p:txBody>
      </p:sp>
      <p:sp>
        <p:nvSpPr>
          <p:cNvPr id="18" name="Rounded Rectangle 4"/>
          <p:cNvSpPr/>
          <p:nvPr/>
        </p:nvSpPr>
        <p:spPr bwMode="auto">
          <a:xfrm>
            <a:off x="2031427" y="1661222"/>
            <a:ext cx="8558716" cy="4872506"/>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b="1" dirty="0">
                <a:solidFill>
                  <a:srgbClr val="000000"/>
                </a:solidFill>
              </a:rPr>
              <a:t>6- الأتعاب</a:t>
            </a:r>
          </a:p>
          <a:p>
            <a:pPr algn="just" rtl="1" fontAlgn="base">
              <a:spcBef>
                <a:spcPct val="0"/>
              </a:spcBef>
              <a:spcAft>
                <a:spcPct val="0"/>
              </a:spcAft>
            </a:pPr>
            <a:r>
              <a:rPr lang="ar-DZ" sz="2800" dirty="0">
                <a:solidFill>
                  <a:srgbClr val="000000"/>
                </a:solidFill>
              </a:rPr>
              <a:t>لقد اتفقنا على تحديد أتعابي ب...............دج خارج الرسم والنفقات.</a:t>
            </a:r>
          </a:p>
          <a:p>
            <a:pPr algn="just" rtl="1" fontAlgn="base">
              <a:spcBef>
                <a:spcPct val="0"/>
              </a:spcBef>
              <a:spcAft>
                <a:spcPct val="0"/>
              </a:spcAft>
            </a:pPr>
            <a:r>
              <a:rPr lang="ar-DZ" sz="2800" dirty="0">
                <a:solidFill>
                  <a:srgbClr val="000000"/>
                </a:solidFill>
              </a:rPr>
              <a:t>وفقا لرزنامة المهمة فإن أتعابي ستتم فوترتها،</a:t>
            </a:r>
          </a:p>
          <a:p>
            <a:pPr algn="just" rtl="1" fontAlgn="base">
              <a:spcBef>
                <a:spcPct val="0"/>
              </a:spcBef>
              <a:spcAft>
                <a:spcPct val="0"/>
              </a:spcAft>
            </a:pPr>
            <a:r>
              <a:rPr lang="ar-DZ" sz="2800" dirty="0">
                <a:solidFill>
                  <a:srgbClr val="000000"/>
                </a:solidFill>
              </a:rPr>
              <a:t>سأعلمكم في الحين عن كل حدث قد يؤثر بشكل معتبر على أتعابي وسيؤدي، عند الاقتضاء إلى مراجعتها.</a:t>
            </a:r>
          </a:p>
          <a:p>
            <a:pPr algn="just" rtl="1" fontAlgn="base">
              <a:spcBef>
                <a:spcPct val="0"/>
              </a:spcBef>
              <a:spcAft>
                <a:spcPct val="0"/>
              </a:spcAft>
            </a:pPr>
            <a:r>
              <a:rPr lang="ar-DZ" sz="2800" dirty="0">
                <a:solidFill>
                  <a:srgbClr val="000000"/>
                </a:solidFill>
              </a:rPr>
              <a:t>أرجو منكم إعادة النموذج المرفق بالرسالة مختوما بإمضائكم ومكتوب عليه بخط اليد </a:t>
            </a:r>
            <a:r>
              <a:rPr lang="ar-DZ" sz="3200" b="1" dirty="0">
                <a:solidFill>
                  <a:srgbClr val="000000"/>
                </a:solidFill>
              </a:rPr>
              <a:t>"قرئ وتمت المصادقة عليه"</a:t>
            </a:r>
          </a:p>
          <a:p>
            <a:pPr algn="just" rtl="1" fontAlgn="base">
              <a:spcBef>
                <a:spcPct val="0"/>
              </a:spcBef>
              <a:spcAft>
                <a:spcPct val="0"/>
              </a:spcAft>
            </a:pPr>
            <a:r>
              <a:rPr lang="ar-DZ" sz="2800" dirty="0">
                <a:solidFill>
                  <a:srgbClr val="000000"/>
                </a:solidFill>
              </a:rPr>
              <a:t>تقبلوا مني، سيدتي/سيدي، خالص عبارات التقدير و الاحترام.</a:t>
            </a:r>
          </a:p>
        </p:txBody>
      </p:sp>
      <p:sp>
        <p:nvSpPr>
          <p:cNvPr id="19" name="Rounded Rectangle 4"/>
          <p:cNvSpPr/>
          <p:nvPr/>
        </p:nvSpPr>
        <p:spPr bwMode="auto">
          <a:xfrm>
            <a:off x="2199581" y="2132857"/>
            <a:ext cx="8253483" cy="3769931"/>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fontAlgn="base">
              <a:spcBef>
                <a:spcPct val="0"/>
              </a:spcBef>
              <a:spcAft>
                <a:spcPct val="0"/>
              </a:spcAft>
            </a:pPr>
            <a:r>
              <a:rPr lang="ar-DZ" sz="2800" dirty="0">
                <a:solidFill>
                  <a:srgbClr val="000000"/>
                </a:solidFill>
              </a:rPr>
              <a:t>محافظ الحسابات</a:t>
            </a:r>
          </a:p>
          <a:p>
            <a:pPr rtl="1" fontAlgn="base">
              <a:spcBef>
                <a:spcPct val="0"/>
              </a:spcBef>
              <a:spcAft>
                <a:spcPct val="0"/>
              </a:spcAft>
            </a:pPr>
            <a:endParaRPr lang="ar-DZ" sz="2800" dirty="0">
              <a:solidFill>
                <a:srgbClr val="000000"/>
              </a:solidFill>
            </a:endParaRPr>
          </a:p>
          <a:p>
            <a:pPr rtl="1" fontAlgn="base">
              <a:spcBef>
                <a:spcPct val="0"/>
              </a:spcBef>
              <a:spcAft>
                <a:spcPct val="0"/>
              </a:spcAft>
            </a:pPr>
            <a:r>
              <a:rPr lang="ar-DZ" sz="2800" dirty="0">
                <a:solidFill>
                  <a:srgbClr val="000000"/>
                </a:solidFill>
              </a:rPr>
              <a:t>المؤسسة:</a:t>
            </a:r>
          </a:p>
          <a:p>
            <a:pPr rtl="1" fontAlgn="base">
              <a:spcBef>
                <a:spcPct val="0"/>
              </a:spcBef>
              <a:spcAft>
                <a:spcPct val="0"/>
              </a:spcAft>
            </a:pPr>
            <a:r>
              <a:rPr lang="ar-DZ" sz="2800" dirty="0">
                <a:solidFill>
                  <a:srgbClr val="000000"/>
                </a:solidFill>
              </a:rPr>
              <a:t>التاريخ:</a:t>
            </a:r>
          </a:p>
          <a:p>
            <a:pPr rtl="1" fontAlgn="base">
              <a:spcBef>
                <a:spcPct val="0"/>
              </a:spcBef>
              <a:spcAft>
                <a:spcPct val="0"/>
              </a:spcAft>
            </a:pPr>
            <a:r>
              <a:rPr lang="ar-DZ" sz="2800" dirty="0">
                <a:solidFill>
                  <a:srgbClr val="000000"/>
                </a:solidFill>
              </a:rPr>
              <a:t>سيدة/سيد:</a:t>
            </a:r>
          </a:p>
          <a:p>
            <a:pPr rtl="1" fontAlgn="base">
              <a:spcBef>
                <a:spcPct val="0"/>
              </a:spcBef>
              <a:spcAft>
                <a:spcPct val="0"/>
              </a:spcAft>
            </a:pPr>
            <a:r>
              <a:rPr lang="ar-DZ" sz="2800" dirty="0">
                <a:solidFill>
                  <a:srgbClr val="000000"/>
                </a:solidFill>
              </a:rPr>
              <a:t>الوظيفة:</a:t>
            </a:r>
          </a:p>
        </p:txBody>
      </p:sp>
    </p:spTree>
    <p:extLst>
      <p:ext uri="{BB962C8B-B14F-4D97-AF65-F5344CB8AC3E}">
        <p14:creationId xmlns:p14="http://schemas.microsoft.com/office/powerpoint/2010/main" val="145700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fade">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fade">
                                      <p:cBhvr>
                                        <p:cTn id="47" dur="5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fade">
                                      <p:cBhvr>
                                        <p:cTn id="59" dur="1000"/>
                                        <p:tgtEl>
                                          <p:spTgt spid="12"/>
                                        </p:tgtEl>
                                      </p:cBhvr>
                                    </p:animEffect>
                                    <p:anim calcmode="lin" valueType="num">
                                      <p:cBhvr>
                                        <p:cTn id="60" dur="1000" fill="hold"/>
                                        <p:tgtEl>
                                          <p:spTgt spid="12"/>
                                        </p:tgtEl>
                                        <p:attrNameLst>
                                          <p:attrName>ppt_x</p:attrName>
                                        </p:attrNameLst>
                                      </p:cBhvr>
                                      <p:tavLst>
                                        <p:tav tm="0">
                                          <p:val>
                                            <p:strVal val="#ppt_x"/>
                                          </p:val>
                                        </p:tav>
                                        <p:tav tm="100000">
                                          <p:val>
                                            <p:strVal val="#ppt_x"/>
                                          </p:val>
                                        </p:tav>
                                      </p:tavLst>
                                    </p:anim>
                                    <p:anim calcmode="lin" valueType="num">
                                      <p:cBhvr>
                                        <p:cTn id="6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1000"/>
                                        <p:tgtEl>
                                          <p:spTgt spid="14"/>
                                        </p:tgtEl>
                                      </p:cBhvr>
                                    </p:animEffect>
                                    <p:anim calcmode="lin" valueType="num">
                                      <p:cBhvr>
                                        <p:cTn id="67" dur="1000" fill="hold"/>
                                        <p:tgtEl>
                                          <p:spTgt spid="14"/>
                                        </p:tgtEl>
                                        <p:attrNameLst>
                                          <p:attrName>ppt_x</p:attrName>
                                        </p:attrNameLst>
                                      </p:cBhvr>
                                      <p:tavLst>
                                        <p:tav tm="0">
                                          <p:val>
                                            <p:strVal val="#ppt_x"/>
                                          </p:val>
                                        </p:tav>
                                        <p:tav tm="100000">
                                          <p:val>
                                            <p:strVal val="#ppt_x"/>
                                          </p:val>
                                        </p:tav>
                                      </p:tavLst>
                                    </p:anim>
                                    <p:anim calcmode="lin" valueType="num">
                                      <p:cBhvr>
                                        <p:cTn id="6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1000"/>
                                        <p:tgtEl>
                                          <p:spTgt spid="15"/>
                                        </p:tgtEl>
                                      </p:cBhvr>
                                    </p:animEffect>
                                    <p:anim calcmode="lin" valueType="num">
                                      <p:cBhvr>
                                        <p:cTn id="74" dur="1000" fill="hold"/>
                                        <p:tgtEl>
                                          <p:spTgt spid="15"/>
                                        </p:tgtEl>
                                        <p:attrNameLst>
                                          <p:attrName>ppt_x</p:attrName>
                                        </p:attrNameLst>
                                      </p:cBhvr>
                                      <p:tavLst>
                                        <p:tav tm="0">
                                          <p:val>
                                            <p:strVal val="#ppt_x"/>
                                          </p:val>
                                        </p:tav>
                                        <p:tav tm="100000">
                                          <p:val>
                                            <p:strVal val="#ppt_x"/>
                                          </p:val>
                                        </p:tav>
                                      </p:tavLst>
                                    </p:anim>
                                    <p:anim calcmode="lin" valueType="num">
                                      <p:cBhvr>
                                        <p:cTn id="7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1000"/>
                                        <p:tgtEl>
                                          <p:spTgt spid="17"/>
                                        </p:tgtEl>
                                      </p:cBhvr>
                                    </p:animEffect>
                                    <p:anim calcmode="lin" valueType="num">
                                      <p:cBhvr>
                                        <p:cTn id="88" dur="1000" fill="hold"/>
                                        <p:tgtEl>
                                          <p:spTgt spid="17"/>
                                        </p:tgtEl>
                                        <p:attrNameLst>
                                          <p:attrName>ppt_x</p:attrName>
                                        </p:attrNameLst>
                                      </p:cBhvr>
                                      <p:tavLst>
                                        <p:tav tm="0">
                                          <p:val>
                                            <p:strVal val="#ppt_x"/>
                                          </p:val>
                                        </p:tav>
                                        <p:tav tm="100000">
                                          <p:val>
                                            <p:strVal val="#ppt_x"/>
                                          </p:val>
                                        </p:tav>
                                      </p:tavLst>
                                    </p:anim>
                                    <p:anim calcmode="lin" valueType="num">
                                      <p:cBhvr>
                                        <p:cTn id="8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fade">
                                      <p:cBhvr>
                                        <p:cTn id="94" dur="1000"/>
                                        <p:tgtEl>
                                          <p:spTgt spid="18"/>
                                        </p:tgtEl>
                                      </p:cBhvr>
                                    </p:animEffect>
                                    <p:anim calcmode="lin" valueType="num">
                                      <p:cBhvr>
                                        <p:cTn id="95" dur="1000" fill="hold"/>
                                        <p:tgtEl>
                                          <p:spTgt spid="18"/>
                                        </p:tgtEl>
                                        <p:attrNameLst>
                                          <p:attrName>ppt_x</p:attrName>
                                        </p:attrNameLst>
                                      </p:cBhvr>
                                      <p:tavLst>
                                        <p:tav tm="0">
                                          <p:val>
                                            <p:strVal val="#ppt_x"/>
                                          </p:val>
                                        </p:tav>
                                        <p:tav tm="100000">
                                          <p:val>
                                            <p:strVal val="#ppt_x"/>
                                          </p:val>
                                        </p:tav>
                                      </p:tavLst>
                                    </p:anim>
                                    <p:anim calcmode="lin" valueType="num">
                                      <p:cBhvr>
                                        <p:cTn id="9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barn(inVertical)">
                                      <p:cBhvr>
                                        <p:cTn id="101" dur="500"/>
                                        <p:tgtEl>
                                          <p:spTgt spid="19"/>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19">
                                            <p:txEl>
                                              <p:pRg st="0" end="0"/>
                                            </p:txEl>
                                          </p:spTgt>
                                        </p:tgtEl>
                                        <p:attrNameLst>
                                          <p:attrName>style.visibility</p:attrName>
                                        </p:attrNameLst>
                                      </p:cBhvr>
                                      <p:to>
                                        <p:strVal val="visible"/>
                                      </p:to>
                                    </p:set>
                                    <p:animEffect transition="in" filter="fade">
                                      <p:cBhvr>
                                        <p:cTn id="106" dur="500"/>
                                        <p:tgtEl>
                                          <p:spTgt spid="19">
                                            <p:txEl>
                                              <p:pRg st="0" end="0"/>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19">
                                            <p:txEl>
                                              <p:pRg st="2" end="2"/>
                                            </p:txEl>
                                          </p:spTgt>
                                        </p:tgtEl>
                                        <p:attrNameLst>
                                          <p:attrName>style.visibility</p:attrName>
                                        </p:attrNameLst>
                                      </p:cBhvr>
                                      <p:to>
                                        <p:strVal val="visible"/>
                                      </p:to>
                                    </p:set>
                                    <p:animEffect transition="in" filter="fade">
                                      <p:cBhvr>
                                        <p:cTn id="111" dur="500"/>
                                        <p:tgtEl>
                                          <p:spTgt spid="19">
                                            <p:txEl>
                                              <p:pRg st="2" end="2"/>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19">
                                            <p:txEl>
                                              <p:pRg st="3" end="3"/>
                                            </p:txEl>
                                          </p:spTgt>
                                        </p:tgtEl>
                                        <p:attrNameLst>
                                          <p:attrName>style.visibility</p:attrName>
                                        </p:attrNameLst>
                                      </p:cBhvr>
                                      <p:to>
                                        <p:strVal val="visible"/>
                                      </p:to>
                                    </p:set>
                                    <p:animEffect transition="in" filter="fade">
                                      <p:cBhvr>
                                        <p:cTn id="116" dur="500"/>
                                        <p:tgtEl>
                                          <p:spTgt spid="19">
                                            <p:txEl>
                                              <p:pRg st="3" end="3"/>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19">
                                            <p:txEl>
                                              <p:pRg st="4" end="4"/>
                                            </p:txEl>
                                          </p:spTgt>
                                        </p:tgtEl>
                                        <p:attrNameLst>
                                          <p:attrName>style.visibility</p:attrName>
                                        </p:attrNameLst>
                                      </p:cBhvr>
                                      <p:to>
                                        <p:strVal val="visible"/>
                                      </p:to>
                                    </p:set>
                                    <p:animEffect transition="in" filter="fade">
                                      <p:cBhvr>
                                        <p:cTn id="121" dur="500"/>
                                        <p:tgtEl>
                                          <p:spTgt spid="19">
                                            <p:txEl>
                                              <p:pRg st="4" end="4"/>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19">
                                            <p:txEl>
                                              <p:pRg st="5" end="5"/>
                                            </p:txEl>
                                          </p:spTgt>
                                        </p:tgtEl>
                                        <p:attrNameLst>
                                          <p:attrName>style.visibility</p:attrName>
                                        </p:attrNameLst>
                                      </p:cBhvr>
                                      <p:to>
                                        <p:strVal val="visible"/>
                                      </p:to>
                                    </p:set>
                                    <p:animEffect transition="in" filter="fade">
                                      <p:cBhvr>
                                        <p:cTn id="126" dur="500"/>
                                        <p:tgtEl>
                                          <p:spTgt spid="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4" grpId="0" animBg="1"/>
      <p:bldP spid="15" grpId="0" animBg="1"/>
      <p:bldP spid="16" grpId="0" animBg="1"/>
      <p:bldP spid="17" grpId="0" animBg="1"/>
      <p:bldP spid="18" grpId="0" animBg="1"/>
      <p:bldP spid="1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étropolitain">
  <a:themeElements>
    <a:clrScheme name="Métropolitai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étropolitai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étropolitai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Slice</Template>
  <TotalTime>2291</TotalTime>
  <Words>1549</Words>
  <Application>Microsoft Office PowerPoint</Application>
  <PresentationFormat>Grand écran</PresentationFormat>
  <Paragraphs>147</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9</vt:i4>
      </vt:variant>
    </vt:vector>
  </HeadingPairs>
  <TitlesOfParts>
    <vt:vector size="19" baseType="lpstr">
      <vt:lpstr>宋体</vt:lpstr>
      <vt:lpstr>Arial</vt:lpstr>
      <vt:lpstr>Calibri Light</vt:lpstr>
      <vt:lpstr>Gabriola</vt:lpstr>
      <vt:lpstr>Times New Roman</vt:lpstr>
      <vt:lpstr>Tw Cen MT</vt:lpstr>
      <vt:lpstr>Tw Cen MT Condensed</vt:lpstr>
      <vt:lpstr>Wingdings 3</vt:lpstr>
      <vt:lpstr>Intégral</vt:lpstr>
      <vt:lpstr>Métropolitain</vt:lpstr>
      <vt:lpstr>التدقيق</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imybe</dc:creator>
  <cp:lastModifiedBy>imybe</cp:lastModifiedBy>
  <cp:revision>41</cp:revision>
  <dcterms:created xsi:type="dcterms:W3CDTF">2021-03-30T17:59:31Z</dcterms:created>
  <dcterms:modified xsi:type="dcterms:W3CDTF">2024-10-26T14:09:54Z</dcterms:modified>
</cp:coreProperties>
</file>