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78" r:id="rId3"/>
    <p:sldId id="283" r:id="rId4"/>
    <p:sldId id="313" r:id="rId5"/>
    <p:sldId id="314" r:id="rId6"/>
    <p:sldId id="315" r:id="rId7"/>
    <p:sldId id="316" r:id="rId8"/>
    <p:sldId id="317" r:id="rId9"/>
    <p:sldId id="318" r:id="rId10"/>
    <p:sldId id="319" r:id="rId11"/>
    <p:sldId id="320" r:id="rId12"/>
    <p:sldId id="321"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49" autoAdjust="0"/>
    <p:restoredTop sz="94660"/>
  </p:normalViewPr>
  <p:slideViewPr>
    <p:cSldViewPr snapToGrid="0">
      <p:cViewPr>
        <p:scale>
          <a:sx n="75" d="100"/>
          <a:sy n="75" d="100"/>
        </p:scale>
        <p:origin x="-486"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x-none" smtClean="0"/>
              <a:pPr/>
              <a:t>14/05/2025</a:t>
            </a:fld>
            <a:endParaRPr lang="x-non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x-none" smtClean="0"/>
              <a:pPr/>
              <a:t>‹N°›</a:t>
            </a:fld>
            <a:endParaRPr lang="x-none"/>
          </a:p>
        </p:txBody>
      </p:sp>
    </p:spTree>
    <p:extLst>
      <p:ext uri="{BB962C8B-B14F-4D97-AF65-F5344CB8AC3E}">
        <p14:creationId xmlns:p14="http://schemas.microsoft.com/office/powerpoint/2010/main" xmlns=""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0178219F-5FFB-4E0D-9065-698B07E14D83}" type="slidenum">
              <a:rPr lang="x-none" smtClean="0"/>
              <a:pPr/>
              <a:t>1</a:t>
            </a:fld>
            <a:endParaRPr lang="x-none"/>
          </a:p>
        </p:txBody>
      </p:sp>
    </p:spTree>
    <p:extLst>
      <p:ext uri="{BB962C8B-B14F-4D97-AF65-F5344CB8AC3E}">
        <p14:creationId xmlns:p14="http://schemas.microsoft.com/office/powerpoint/2010/main" xmlns=""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2"/>
          <p:cNvSpPr>
            <a:spLocks noGrp="1"/>
          </p:cNvSpPr>
          <p:nvPr>
            <p:ph type="ftr" sz="quarter" idx="11"/>
          </p:nvPr>
        </p:nvSpPr>
        <p:spPr/>
        <p:txBody>
          <a:bodyPr/>
          <a:lstStyle/>
          <a:p>
            <a:endParaRPr lang="x-none"/>
          </a:p>
        </p:txBody>
      </p:sp>
      <p:sp>
        <p:nvSpPr>
          <p:cNvPr id="6" name="Slide Number Placeholder 3"/>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x-none" smtClean="0"/>
              <a:pPr/>
              <a:t>14/05/2025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x-none" smtClean="0"/>
              <a:pPr/>
              <a:t>14/05/2025</a:t>
            </a:fld>
            <a:endParaRPr lang="x-non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x-non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x-none" smtClean="0"/>
              <a:pPr/>
              <a:t>‹N°›</a:t>
            </a:fld>
            <a:endParaRPr lang="x-none"/>
          </a:p>
        </p:txBody>
      </p:sp>
    </p:spTree>
    <p:extLst>
      <p:ext uri="{BB962C8B-B14F-4D97-AF65-F5344CB8AC3E}">
        <p14:creationId xmlns:p14="http://schemas.microsoft.com/office/powerpoint/2010/main" xmlns=""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xmlns=""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71121"/>
            <a:ext cx="10464800" cy="1405988"/>
          </a:xfrm>
        </p:spPr>
        <p:txBody>
          <a:bodyPr/>
          <a:lstStyle/>
          <a:p>
            <a:pPr algn="r" rtl="1">
              <a:lnSpc>
                <a:spcPct val="115000"/>
              </a:lnSpc>
              <a:spcAft>
                <a:spcPts val="800"/>
              </a:spcAft>
            </a:pPr>
            <a:r>
              <a:rPr lang="ar-SA"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تقنيات التسويق عبر معرض الصور الفوتوغرافية </a:t>
            </a:r>
            <a:endParaRPr lang="x-none" sz="115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101601" y="904240"/>
            <a:ext cx="11744959" cy="5868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التسويق بالصور يعتمد على استخدام التصوير الثابت لنقل رسالة تسويقية بسرعة وقوة بصرية. الصورة تحمل قوة رمزية عالية وقد تثير استجابة عاطفية فور رؤيتها</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أهمية الصورة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r" rtl="1">
              <a:lnSpc>
                <a:spcPct val="115000"/>
              </a:lnSpc>
              <a:spcAft>
                <a:spcPts val="800"/>
              </a:spcAft>
              <a:buFont typeface="Wingdings" panose="05000000000000000000" pitchFamily="2" charset="2"/>
              <a:buChar char="q"/>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يستوعب العقل البشري الصور أسرع من النصوص بـ60 ألف مرة</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75%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من مشتري الإنترنت يعتمدون على الصور في قرار الشراء</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الصورة الجيدة تبني الثقة وتعزز الاحترافية</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800"/>
              </a:spcAft>
              <a:buFont typeface="+mj-lt"/>
              <a:buAutoNum type="arabicPeriod" startAt="2"/>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أنواع الصور التسويقية</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15000"/>
              </a:lnSpc>
              <a:spcAft>
                <a:spcPts val="800"/>
              </a:spcAft>
              <a:buAutoNum type="arabicPeriod"/>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صور المنتج</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(Product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Photography</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توضح تفاصيل المنتج</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AutoNum type="arabicPeriod"/>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الصور النمطية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(Lifestyle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Photography</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تعرض المنتج في بيئة استخدام حقيقية</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AutoNum type="arabicPeriod"/>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الصور العاطفية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Emotive</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Imagery):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تُحفز الإحساس والانتماء</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AutoNum type="arabicPeriod"/>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صور قبل/بعد</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Before</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After</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فعالة في مجالات التجميل والعناية والصحة</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AutoNum type="arabicPeriod"/>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الصور البصرية الرمزية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Conceptual</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Images):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تحمل فكرة رمزية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8911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71121"/>
            <a:ext cx="10464800" cy="1405988"/>
          </a:xfrm>
        </p:spPr>
        <p:txBody>
          <a:bodyPr/>
          <a:lstStyle/>
          <a:p>
            <a:pPr algn="r" rtl="1">
              <a:lnSpc>
                <a:spcPct val="115000"/>
              </a:lnSpc>
              <a:spcAft>
                <a:spcPts val="800"/>
              </a:spcAft>
            </a:pPr>
            <a:r>
              <a:rPr lang="ar-SA"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تقنيات التسويق عبر معرض الصور الفوتوغرافية </a:t>
            </a:r>
            <a:endParaRPr lang="x-none" sz="115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101600" y="772160"/>
            <a:ext cx="11795761" cy="6000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800"/>
              </a:spcAft>
              <a:tabLst>
                <a:tab pos="457200" algn="l"/>
              </a:tabLst>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التخطيط الاستراتيجي </a:t>
            </a:r>
            <a:r>
              <a:rPr lang="ar-SA"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للتسويق ب</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الصور</a:t>
            </a: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تحديد هوية العلامة: الألوان، النمط، طريقة التصوير</a:t>
            </a: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اختيار المنصات المناسبة  </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Instagram: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المنصة الأم للتسويق البصري</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Pinterest: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ملهم للقرارات الشرائية</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المواقع الإلكترونية: لعرض الصور بدقة عالية</a:t>
            </a: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التناسق البصري</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(Visual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Consistency</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نمط موحد في الإضاءة، التدرج اللوني، والزوايا</a:t>
            </a:r>
            <a:r>
              <a:rPr lang="ar-SA" sz="24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استخدام فلاتر أو معالجة محددة للصورة</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400" b="1" dirty="0">
                <a:solidFill>
                  <a:schemeClr val="tx1"/>
                </a:solidFill>
                <a:latin typeface="Calibri" panose="020F0502020204030204" pitchFamily="34" charset="0"/>
                <a:ea typeface="Calibri" panose="020F0502020204030204" pitchFamily="34" charset="0"/>
                <a:cs typeface="Arial" panose="020B0604020202020204" pitchFamily="34" charset="0"/>
              </a:rPr>
              <a:t> </a:t>
            </a:r>
          </a:p>
          <a:p>
            <a:pPr algn="r" rtl="1">
              <a:lnSpc>
                <a:spcPct val="115000"/>
              </a:lnSpc>
              <a:spcAft>
                <a:spcPts val="800"/>
              </a:spcAft>
            </a:pPr>
            <a:r>
              <a:rPr lang="ar-SA" sz="2400" b="1" dirty="0">
                <a:solidFill>
                  <a:schemeClr val="tx1"/>
                </a:solidFill>
                <a:latin typeface="Calibri" panose="020F0502020204030204" pitchFamily="34" charset="0"/>
                <a:ea typeface="Calibri" panose="020F0502020204030204" pitchFamily="34" charset="0"/>
                <a:cs typeface="Arial" panose="020B0604020202020204" pitchFamily="34" charset="0"/>
              </a:rPr>
              <a:t>ا</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لصورة التسويقية الناجحة تكون: </a:t>
            </a: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الإضاءة الاحترافية: طبيعية أو صناعية</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4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التكوين البصري: قاعدة الأثلاث، التماثل، العمق</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التركيز</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(Focus):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على العنصر الأساسي</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النقاء والدقة: لا للصور الضبابية</a:t>
            </a:r>
            <a:endParaRPr lang="ar-SA" sz="24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العنصر البشري: وجوه البشر تُضفي حميمية وتأثيرًا</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2222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71121"/>
            <a:ext cx="10464800" cy="1405988"/>
          </a:xfrm>
        </p:spPr>
        <p:txBody>
          <a:bodyPr/>
          <a:lstStyle/>
          <a:p>
            <a:pPr algn="r" rtl="1">
              <a:lnSpc>
                <a:spcPct val="115000"/>
              </a:lnSpc>
              <a:spcAft>
                <a:spcPts val="800"/>
              </a:spcAft>
            </a:pPr>
            <a:r>
              <a:rPr lang="ar-SA"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تقنيات التسويق عبر معرض الصور الفوتوغرافية </a:t>
            </a:r>
            <a:endParaRPr lang="x-none" sz="115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7965440" y="1229360"/>
            <a:ext cx="3931921" cy="383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800"/>
              </a:spcAft>
              <a:tabLst>
                <a:tab pos="457200" algn="l"/>
              </a:tabLst>
            </a:pPr>
            <a:endPar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r" rtl="1">
              <a:lnSpc>
                <a:spcPct val="115000"/>
              </a:lnSpc>
              <a:spcAft>
                <a:spcPts val="800"/>
              </a:spcAft>
              <a:tabLst>
                <a:tab pos="457200" algn="l"/>
              </a:tabLst>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تحسين الصور وتحليل الأداء:</a:t>
            </a: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أدوات التحرير</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Adobe Lightroom &amp; Photoshop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Canva</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Snapseed</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Instagram Insights Pinterest Analytics Google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Search</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Console </a:t>
            </a:r>
            <a:r>
              <a:rPr lang="ar-SA" sz="2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لصور الويب</a:t>
            </a: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افتتاح معرض الصور الفوتوغرافية التراثية للهواة بالرفاع‬‎"/>
          <p:cNvPicPr>
            <a:picLocks noChangeAspect="1" noChangeArrowheads="1"/>
          </p:cNvPicPr>
          <p:nvPr/>
        </p:nvPicPr>
        <p:blipFill>
          <a:blip r:embed="rId2"/>
          <a:srcRect/>
          <a:stretch>
            <a:fillRect/>
          </a:stretch>
        </p:blipFill>
        <p:spPr bwMode="auto">
          <a:xfrm>
            <a:off x="0" y="917575"/>
            <a:ext cx="7848599" cy="5940425"/>
          </a:xfrm>
          <a:prstGeom prst="rect">
            <a:avLst/>
          </a:prstGeom>
          <a:noFill/>
        </p:spPr>
      </p:pic>
    </p:spTree>
    <p:extLst>
      <p:ext uri="{BB962C8B-B14F-4D97-AF65-F5344CB8AC3E}">
        <p14:creationId xmlns:p14="http://schemas.microsoft.com/office/powerpoint/2010/main" xmlns="" val="133451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988" y="0"/>
            <a:ext cx="12126012" cy="6858000"/>
          </a:xfrm>
        </p:spPr>
      </p:pic>
    </p:spTree>
    <p:extLst>
      <p:ext uri="{BB962C8B-B14F-4D97-AF65-F5344CB8AC3E}">
        <p14:creationId xmlns:p14="http://schemas.microsoft.com/office/powerpoint/2010/main" xmlns="" val="9035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80F0BD-A2EE-4110-802D-5DCD479F1EFB}"/>
              </a:ext>
            </a:extLst>
          </p:cNvPr>
          <p:cNvSpPr>
            <a:spLocks noGrp="1"/>
          </p:cNvSpPr>
          <p:nvPr>
            <p:ph type="ctrTitle"/>
          </p:nvPr>
        </p:nvSpPr>
        <p:spPr>
          <a:xfrm>
            <a:off x="0" y="2484748"/>
            <a:ext cx="10477500" cy="2106302"/>
          </a:xfrm>
        </p:spPr>
        <p:txBody>
          <a:bodyPr/>
          <a:lstStyle/>
          <a:p>
            <a:pPr algn="r" rtl="1"/>
            <a:r>
              <a:rPr lang="ar-SA" sz="4400" b="1" dirty="0"/>
              <a:t>المحاضرة العاشرة</a:t>
            </a:r>
            <a:br>
              <a:rPr lang="ar-SA" sz="4400" b="1" dirty="0"/>
            </a:br>
            <a:r>
              <a:rPr lang="ar-SA" sz="4400" b="1" dirty="0"/>
              <a:t>تقنيات التسويق عبر البريد الإلكتروني وكتابة النصوص عبر الهاتف</a:t>
            </a:r>
            <a:br>
              <a:rPr lang="ar-SA" sz="4400" b="1" dirty="0"/>
            </a:br>
            <a:r>
              <a:rPr lang="ar-SA" sz="4400" b="1" dirty="0"/>
              <a:t>تقنيات التسويق الفيديو وعبر معرض الصور الفوتوغرافية</a:t>
            </a:r>
            <a:r>
              <a:rPr lang="fr-FR" sz="4400" b="1" dirty="0">
                <a:solidFill>
                  <a:schemeClr val="tx1"/>
                </a:solidFill>
                <a:effectLst/>
                <a:ea typeface="Calibri" panose="020F0502020204030204" pitchFamily="34" charset="0"/>
                <a:cs typeface="Times New Roman" panose="02020603050405020304" pitchFamily="18" charset="0"/>
              </a:rPr>
              <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x-none" sz="4400" dirty="0"/>
          </a:p>
        </p:txBody>
      </p:sp>
      <p:sp>
        <p:nvSpPr>
          <p:cNvPr id="4" name="AutoShape 4" descr="The Power of GIF Marketing: Engage, Entertain, and Convert — Helping ...">
            <a:extLst>
              <a:ext uri="{FF2B5EF4-FFF2-40B4-BE49-F238E27FC236}">
                <a16:creationId xmlns:a16="http://schemas.microsoft.com/office/drawing/2014/main" xmlns="" id="{1B88BA12-28A0-4735-B22F-8DC84A9775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Tree>
    <p:extLst>
      <p:ext uri="{BB962C8B-B14F-4D97-AF65-F5344CB8AC3E}">
        <p14:creationId xmlns:p14="http://schemas.microsoft.com/office/powerpoint/2010/main" xmlns=""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r>
              <a:rPr lang="ar-SA" sz="3600" b="1" dirty="0">
                <a:latin typeface="Times New Roman" panose="02020603050405020304" pitchFamily="18" charset="0"/>
                <a:ea typeface="MS Mincho" panose="02020609040205080304" pitchFamily="49" charset="-128"/>
                <a:cs typeface="Times New Roman" panose="02020603050405020304" pitchFamily="18" charset="0"/>
              </a:rPr>
              <a:t>التسويق عبر البريد الإلكتروني </a:t>
            </a:r>
            <a:r>
              <a:rPr lang="x-none" sz="36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Email Marketing </a:t>
            </a:r>
            <a:r>
              <a:rPr lang="x-none" sz="1800" dirty="0">
                <a:effectLst/>
                <a:latin typeface="Calibri" panose="020F0502020204030204" pitchFamily="34" charset="0"/>
                <a:ea typeface="Calibri" panose="020F0502020204030204" pitchFamily="34" charset="0"/>
                <a:cs typeface="Arial" panose="020B0604020202020204" pitchFamily="34" charset="0"/>
              </a:rPr>
              <a:t/>
            </a:r>
            <a:br>
              <a:rPr lang="x-none" sz="1800" dirty="0">
                <a:effectLst/>
                <a:latin typeface="Calibri" panose="020F0502020204030204" pitchFamily="34" charset="0"/>
                <a:ea typeface="Calibri" panose="020F0502020204030204" pitchFamily="34" charset="0"/>
                <a:cs typeface="Arial" panose="020B0604020202020204" pitchFamily="34" charset="0"/>
              </a:rPr>
            </a:br>
            <a:endParaRPr lang="x-none"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6607629" y="966108"/>
            <a:ext cx="5291818" cy="4585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effectLst/>
                <a:latin typeface="Calibri" panose="020F0502020204030204" pitchFamily="34" charset="0"/>
                <a:ea typeface="Times New Roman" panose="02020603050405020304" pitchFamily="18" charset="0"/>
                <a:cs typeface="+mj-cs"/>
              </a:rPr>
              <a:t>يعد البريد الإلكتروني من أقدم أدوات التسويق الرقمي، ومع ذلك لا يزال من أكثرها فعالية، وهو يعتمد على إرسال رسائل مباشرة للجمهور المستهدف بغرض التحويل (شراء، تسجيل، تحميل…) أو التفاعل (فتح، قراءة، الرد…)</a:t>
            </a:r>
            <a:r>
              <a:rPr lang="x-none" sz="2400" b="1" dirty="0">
                <a:solidFill>
                  <a:schemeClr val="tx1"/>
                </a:solidFill>
                <a:effectLst/>
                <a:latin typeface="Times New Roman" panose="02020603050405020304" pitchFamily="18" charset="0"/>
                <a:ea typeface="Times New Roman" panose="02020603050405020304" pitchFamily="18" charset="0"/>
                <a:cs typeface="+mj-cs"/>
              </a:rPr>
              <a:t>.</a:t>
            </a:r>
            <a:r>
              <a:rPr lang="ar-SA" sz="2400" b="1" dirty="0">
                <a:solidFill>
                  <a:schemeClr val="tx1"/>
                </a:solidFill>
                <a:effectLst/>
                <a:latin typeface="Times New Roman" panose="02020603050405020304" pitchFamily="18" charset="0"/>
                <a:ea typeface="Times New Roman" panose="02020603050405020304" pitchFamily="18" charset="0"/>
                <a:cs typeface="+mj-cs"/>
              </a:rPr>
              <a:t> فهو </a:t>
            </a:r>
            <a:r>
              <a:rPr lang="ar-SA" sz="2400" b="1" dirty="0">
                <a:solidFill>
                  <a:schemeClr val="tx1"/>
                </a:solidFill>
                <a:effectLst/>
                <a:latin typeface="Calibri" panose="020F0502020204030204" pitchFamily="34" charset="0"/>
                <a:ea typeface="Times New Roman" panose="02020603050405020304" pitchFamily="18" charset="0"/>
                <a:cs typeface="+mj-cs"/>
              </a:rPr>
              <a:t>أداة مباشرة لبناء علاقات مستمرة مع الجمهور، كما يمكن تخصيص الرسائل بناءً على سلوك المستخدم</a:t>
            </a:r>
            <a:r>
              <a:rPr lang="ar-SA" sz="2400" b="1" dirty="0">
                <a:solidFill>
                  <a:schemeClr val="tx1"/>
                </a:solidFill>
                <a:latin typeface="Times New Roman" panose="02020603050405020304" pitchFamily="18" charset="0"/>
                <a:ea typeface="Times New Roman" panose="02020603050405020304" pitchFamily="18" charset="0"/>
                <a:cs typeface="+mj-cs"/>
              </a:rPr>
              <a:t>.</a:t>
            </a:r>
            <a:endParaRPr lang="x-none" sz="2400" b="1" dirty="0">
              <a:solidFill>
                <a:schemeClr val="tx1"/>
              </a:solidFill>
              <a:cs typeface="+mj-cs"/>
            </a:endParaRPr>
          </a:p>
        </p:txBody>
      </p:sp>
      <p:pic>
        <p:nvPicPr>
          <p:cNvPr id="1026" name="Picture 2" descr="بحث عن البريد الالكتروني - موسوعة">
            <a:extLst>
              <a:ext uri="{FF2B5EF4-FFF2-40B4-BE49-F238E27FC236}">
                <a16:creationId xmlns:a16="http://schemas.microsoft.com/office/drawing/2014/main" xmlns="" id="{A2823720-979A-45AE-ABD9-D4DE1DC3525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44" y="790574"/>
            <a:ext cx="6248400" cy="5982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2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r>
              <a:rPr lang="ar-SA" sz="3600" b="1" dirty="0">
                <a:latin typeface="Times New Roman" panose="02020603050405020304" pitchFamily="18" charset="0"/>
                <a:ea typeface="MS Mincho" panose="02020609040205080304" pitchFamily="49" charset="-128"/>
                <a:cs typeface="Times New Roman" panose="02020603050405020304" pitchFamily="18" charset="0"/>
              </a:rPr>
              <a:t>التسويق عبر البريد الإلكتروني</a:t>
            </a:r>
            <a:endParaRPr lang="x-none"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8" name="Rectangle : coins arrondis 7">
            <a:extLst>
              <a:ext uri="{FF2B5EF4-FFF2-40B4-BE49-F238E27FC236}">
                <a16:creationId xmlns:a16="http://schemas.microsoft.com/office/drawing/2014/main" xmlns="" id="{DDD064E3-ACAD-4BF9-A447-EB1FC39E7106}"/>
              </a:ext>
            </a:extLst>
          </p:cNvPr>
          <p:cNvSpPr/>
          <p:nvPr/>
        </p:nvSpPr>
        <p:spPr>
          <a:xfrm>
            <a:off x="114485" y="47625"/>
            <a:ext cx="479089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800"/>
              </a:spcAft>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mj-cs"/>
              </a:rPr>
              <a:t>أنواع حملات البريد الإلكتروني</a:t>
            </a:r>
            <a:endParaRPr lang="x-none" sz="2000" b="1" dirty="0">
              <a:solidFill>
                <a:schemeClr val="tx1"/>
              </a:solidFill>
              <a:effectLst/>
              <a:latin typeface="Calibri" panose="020F0502020204030204" pitchFamily="34" charset="0"/>
              <a:ea typeface="Calibri" panose="020F0502020204030204" pitchFamily="34" charset="0"/>
              <a:cs typeface="+mj-cs"/>
            </a:endParaRPr>
          </a:p>
          <a:p>
            <a:pPr algn="just" rtl="1"/>
            <a:r>
              <a:rPr lang="ar-SA" sz="2000" b="1" dirty="0">
                <a:solidFill>
                  <a:schemeClr val="tx1"/>
                </a:solidFill>
                <a:effectLst/>
                <a:latin typeface="Times New Roman" panose="02020603050405020304" pitchFamily="18" charset="0"/>
                <a:ea typeface="Times New Roman" panose="02020603050405020304" pitchFamily="18" charset="0"/>
                <a:cs typeface="+mj-cs"/>
              </a:rPr>
              <a:t>النشرات الإخبارية</a:t>
            </a:r>
            <a:r>
              <a:rPr lang="x-none" sz="2000" b="1" dirty="0">
                <a:solidFill>
                  <a:schemeClr val="tx1"/>
                </a:solidFill>
                <a:effectLst/>
                <a:latin typeface="Times New Roman" panose="02020603050405020304" pitchFamily="18" charset="0"/>
                <a:ea typeface="Times New Roman" panose="02020603050405020304" pitchFamily="18" charset="0"/>
                <a:cs typeface="+mj-cs"/>
              </a:rPr>
              <a:t> (Newsletters) </a:t>
            </a:r>
            <a:r>
              <a:rPr lang="ar-SA" sz="2000" b="1" dirty="0">
                <a:solidFill>
                  <a:schemeClr val="tx1"/>
                </a:solidFill>
                <a:effectLst/>
                <a:latin typeface="Times New Roman" panose="02020603050405020304" pitchFamily="18" charset="0"/>
                <a:ea typeface="Times New Roman" panose="02020603050405020304" pitchFamily="18" charset="0"/>
                <a:cs typeface="+mj-cs"/>
              </a:rPr>
              <a:t>تُستخدم لبناء علاقة طويلة الأمد مع المشتركين</a:t>
            </a:r>
          </a:p>
          <a:p>
            <a:pPr algn="just" rtl="1"/>
            <a:r>
              <a:rPr lang="ar-SA" sz="2000" b="1" dirty="0">
                <a:solidFill>
                  <a:schemeClr val="tx1"/>
                </a:solidFill>
                <a:effectLst/>
                <a:latin typeface="Times New Roman" panose="02020603050405020304" pitchFamily="18" charset="0"/>
                <a:ea typeface="Times New Roman" panose="02020603050405020304" pitchFamily="18" charset="0"/>
                <a:cs typeface="+mj-cs"/>
              </a:rPr>
              <a:t>رسائل الترويج</a:t>
            </a:r>
            <a:r>
              <a:rPr lang="x-none" sz="2000" b="1" dirty="0">
                <a:solidFill>
                  <a:schemeClr val="tx1"/>
                </a:solidFill>
                <a:effectLst/>
                <a:latin typeface="Times New Roman" panose="02020603050405020304" pitchFamily="18" charset="0"/>
                <a:ea typeface="Times New Roman" panose="02020603050405020304" pitchFamily="18" charset="0"/>
                <a:cs typeface="+mj-cs"/>
              </a:rPr>
              <a:t> (</a:t>
            </a:r>
            <a:r>
              <a:rPr lang="x-none" sz="2000" b="1" dirty="0" err="1">
                <a:solidFill>
                  <a:schemeClr val="tx1"/>
                </a:solidFill>
                <a:effectLst/>
                <a:latin typeface="Times New Roman" panose="02020603050405020304" pitchFamily="18" charset="0"/>
                <a:ea typeface="Times New Roman" panose="02020603050405020304" pitchFamily="18" charset="0"/>
                <a:cs typeface="+mj-cs"/>
              </a:rPr>
              <a:t>Promotional</a:t>
            </a:r>
            <a:r>
              <a:rPr lang="x-none" sz="2000" b="1" dirty="0">
                <a:solidFill>
                  <a:schemeClr val="tx1"/>
                </a:solidFill>
                <a:effectLst/>
                <a:latin typeface="Times New Roman" panose="02020603050405020304" pitchFamily="18" charset="0"/>
                <a:ea typeface="Times New Roman" panose="02020603050405020304" pitchFamily="18" charset="0"/>
                <a:cs typeface="+mj-cs"/>
              </a:rPr>
              <a:t> Emails) </a:t>
            </a:r>
            <a:r>
              <a:rPr lang="ar-SA" sz="2000" b="1" dirty="0">
                <a:solidFill>
                  <a:schemeClr val="tx1"/>
                </a:solidFill>
                <a:effectLst/>
                <a:latin typeface="Times New Roman" panose="02020603050405020304" pitchFamily="18" charset="0"/>
                <a:ea typeface="Times New Roman" panose="02020603050405020304" pitchFamily="18" charset="0"/>
                <a:cs typeface="+mj-cs"/>
              </a:rPr>
              <a:t>تقدم عروضًا، تخفيضات، أو منتجات جديدة</a:t>
            </a:r>
          </a:p>
          <a:p>
            <a:pPr algn="just" rtl="1"/>
            <a:r>
              <a:rPr lang="ar-SA" sz="2000" b="1" dirty="0">
                <a:solidFill>
                  <a:schemeClr val="tx1"/>
                </a:solidFill>
                <a:effectLst/>
                <a:latin typeface="Times New Roman" panose="02020603050405020304" pitchFamily="18" charset="0"/>
                <a:ea typeface="Times New Roman" panose="02020603050405020304" pitchFamily="18" charset="0"/>
                <a:cs typeface="+mj-cs"/>
              </a:rPr>
              <a:t>رسائل المعاملات</a:t>
            </a:r>
            <a:r>
              <a:rPr lang="x-none" sz="2000" b="1" dirty="0">
                <a:solidFill>
                  <a:schemeClr val="tx1"/>
                </a:solidFill>
                <a:effectLst/>
                <a:latin typeface="Times New Roman" panose="02020603050405020304" pitchFamily="18" charset="0"/>
                <a:ea typeface="Times New Roman" panose="02020603050405020304" pitchFamily="18" charset="0"/>
                <a:cs typeface="+mj-cs"/>
              </a:rPr>
              <a:t> (</a:t>
            </a:r>
            <a:r>
              <a:rPr lang="x-none" sz="2000" b="1" dirty="0" err="1">
                <a:solidFill>
                  <a:schemeClr val="tx1"/>
                </a:solidFill>
                <a:effectLst/>
                <a:latin typeface="Times New Roman" panose="02020603050405020304" pitchFamily="18" charset="0"/>
                <a:ea typeface="Times New Roman" panose="02020603050405020304" pitchFamily="18" charset="0"/>
                <a:cs typeface="+mj-cs"/>
              </a:rPr>
              <a:t>Transactional</a:t>
            </a:r>
            <a:r>
              <a:rPr lang="x-none" sz="2000" b="1" dirty="0">
                <a:solidFill>
                  <a:schemeClr val="tx1"/>
                </a:solidFill>
                <a:effectLst/>
                <a:latin typeface="Times New Roman" panose="02020603050405020304" pitchFamily="18" charset="0"/>
                <a:ea typeface="Times New Roman" panose="02020603050405020304" pitchFamily="18" charset="0"/>
                <a:cs typeface="+mj-cs"/>
              </a:rPr>
              <a:t> Emails) </a:t>
            </a:r>
            <a:r>
              <a:rPr lang="ar-SA" sz="2000" b="1" dirty="0">
                <a:solidFill>
                  <a:schemeClr val="tx1"/>
                </a:solidFill>
                <a:effectLst/>
                <a:latin typeface="Times New Roman" panose="02020603050405020304" pitchFamily="18" charset="0"/>
                <a:ea typeface="Times New Roman" panose="02020603050405020304" pitchFamily="18" charset="0"/>
                <a:cs typeface="+mj-cs"/>
              </a:rPr>
              <a:t>تأكيدات، فواتير، تحديثات الطلبات</a:t>
            </a:r>
          </a:p>
          <a:p>
            <a:pPr algn="just" rtl="1"/>
            <a:r>
              <a:rPr lang="ar-SA" sz="2000" b="1" dirty="0">
                <a:solidFill>
                  <a:schemeClr val="tx1"/>
                </a:solidFill>
                <a:effectLst/>
                <a:latin typeface="Times New Roman" panose="02020603050405020304" pitchFamily="18" charset="0"/>
                <a:ea typeface="Times New Roman" panose="02020603050405020304" pitchFamily="18" charset="0"/>
                <a:cs typeface="+mj-cs"/>
              </a:rPr>
              <a:t>رسائل إعادة التفاعل</a:t>
            </a:r>
            <a:r>
              <a:rPr lang="x-none" sz="2000" b="1" dirty="0">
                <a:solidFill>
                  <a:schemeClr val="tx1"/>
                </a:solidFill>
                <a:effectLst/>
                <a:latin typeface="Times New Roman" panose="02020603050405020304" pitchFamily="18" charset="0"/>
                <a:ea typeface="Times New Roman" panose="02020603050405020304" pitchFamily="18" charset="0"/>
                <a:cs typeface="+mj-cs"/>
              </a:rPr>
              <a:t> (</a:t>
            </a:r>
            <a:r>
              <a:rPr lang="x-none" sz="2000" b="1" dirty="0" err="1">
                <a:solidFill>
                  <a:schemeClr val="tx1"/>
                </a:solidFill>
                <a:effectLst/>
                <a:latin typeface="Times New Roman" panose="02020603050405020304" pitchFamily="18" charset="0"/>
                <a:ea typeface="Times New Roman" panose="02020603050405020304" pitchFamily="18" charset="0"/>
                <a:cs typeface="+mj-cs"/>
              </a:rPr>
              <a:t>Re-engagement</a:t>
            </a:r>
            <a:r>
              <a:rPr lang="x-none" sz="2000" b="1" dirty="0">
                <a:solidFill>
                  <a:schemeClr val="tx1"/>
                </a:solidFill>
                <a:effectLst/>
                <a:latin typeface="Times New Roman" panose="02020603050405020304" pitchFamily="18" charset="0"/>
                <a:ea typeface="Times New Roman" panose="02020603050405020304" pitchFamily="18" charset="0"/>
                <a:cs typeface="+mj-cs"/>
              </a:rPr>
              <a:t> Emails)</a:t>
            </a:r>
            <a:r>
              <a:rPr lang="ar-SA" sz="2000" b="1" dirty="0">
                <a:solidFill>
                  <a:schemeClr val="tx1"/>
                </a:solidFill>
                <a:effectLst/>
                <a:latin typeface="Times New Roman" panose="02020603050405020304" pitchFamily="18" charset="0"/>
                <a:ea typeface="Times New Roman" panose="02020603050405020304" pitchFamily="18" charset="0"/>
                <a:cs typeface="+mj-cs"/>
              </a:rPr>
              <a:t> تستهدف جمهورًا توقف عن التفاعل</a:t>
            </a:r>
            <a:endParaRPr lang="ar-SA" sz="2800" b="1" dirty="0">
              <a:solidFill>
                <a:schemeClr val="tx1"/>
              </a:solidFill>
              <a:effectLst/>
              <a:latin typeface="Times New Roman" panose="02020603050405020304" pitchFamily="18" charset="0"/>
              <a:ea typeface="Times New Roman" panose="02020603050405020304" pitchFamily="18" charset="0"/>
              <a:cs typeface="+mj-cs"/>
            </a:endParaRPr>
          </a:p>
        </p:txBody>
      </p:sp>
      <p:sp>
        <p:nvSpPr>
          <p:cNvPr id="10" name="Rectangle : coins arrondis 9">
            <a:extLst>
              <a:ext uri="{FF2B5EF4-FFF2-40B4-BE49-F238E27FC236}">
                <a16:creationId xmlns:a16="http://schemas.microsoft.com/office/drawing/2014/main" xmlns="" id="{3DD63D9B-5903-44D5-AF52-913123837D44}"/>
              </a:ext>
            </a:extLst>
          </p:cNvPr>
          <p:cNvSpPr/>
          <p:nvPr/>
        </p:nvSpPr>
        <p:spPr>
          <a:xfrm>
            <a:off x="14379" y="3428999"/>
            <a:ext cx="6081621" cy="3381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SA"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خطوات تصميم حملة تسويقية:</a:t>
            </a:r>
          </a:p>
          <a:p>
            <a:pPr marL="342900" indent="-342900" algn="r" rtl="1">
              <a:lnSpc>
                <a:spcPct val="115000"/>
              </a:lnSpc>
              <a:spcAft>
                <a:spcPts val="800"/>
              </a:spcAft>
              <a:buFont typeface="Wingdings" panose="05000000000000000000" pitchFamily="2" charset="2"/>
              <a:buChar char="q"/>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تحديد الأهداف: زيادة المبيعات</a:t>
            </a:r>
            <a:r>
              <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زيادة الاشتراكات أو التحميلات</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إعادة تفعيل قاعدة البيانات</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استهداف الجمهور:</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باستخدام البيانات الديموغرافية والسلوكية</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تقسيم القوائم</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(Segmentation):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العمر، الاهتمامات، الموقع الجغرافي، سلوك الشراء</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gn="r" rtl="1">
              <a:lnSpc>
                <a:spcPct val="115000"/>
              </a:lnSpc>
              <a:spcAft>
                <a:spcPts val="800"/>
              </a:spcAft>
              <a:buFont typeface="Wingdings" panose="05000000000000000000" pitchFamily="2" charset="2"/>
              <a:buChar char="q"/>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الجدولة الزمنية: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اختيار الأوقات المثلى للإرسال،</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اعتماد التكرار المناسب أسبوعي، شهري، حسب نوع الرسالة.</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 en angle 10">
            <a:extLst>
              <a:ext uri="{FF2B5EF4-FFF2-40B4-BE49-F238E27FC236}">
                <a16:creationId xmlns:a16="http://schemas.microsoft.com/office/drawing/2014/main" xmlns="" id="{98DF0F44-3A1A-452A-A2FE-9CA59405F75E}"/>
              </a:ext>
            </a:extLst>
          </p:cNvPr>
          <p:cNvCxnSpPr>
            <a:cxnSpLocks/>
          </p:cNvCxnSpPr>
          <p:nvPr/>
        </p:nvCxnSpPr>
        <p:spPr>
          <a:xfrm rot="5400000">
            <a:off x="3924209" y="2600231"/>
            <a:ext cx="1762125" cy="200212"/>
          </a:xfrm>
          <a:prstGeom prst="bentConnector3">
            <a:avLst>
              <a:gd name="adj1" fmla="val 78647"/>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موقع عربي سهل لإنشاء بريد الكتروني للتلاميذ">
            <a:extLst>
              <a:ext uri="{FF2B5EF4-FFF2-40B4-BE49-F238E27FC236}">
                <a16:creationId xmlns:a16="http://schemas.microsoft.com/office/drawing/2014/main" xmlns="" id="{462E9EA7-3602-4D07-8BCD-F3A1479EE176}"/>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0379" y="1220559"/>
            <a:ext cx="6081621" cy="5552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473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r>
              <a:rPr lang="ar-SA" sz="3600" b="1" dirty="0">
                <a:latin typeface="Times New Roman" panose="02020603050405020304" pitchFamily="18" charset="0"/>
                <a:ea typeface="MS Mincho" panose="02020609040205080304" pitchFamily="49" charset="-128"/>
                <a:cs typeface="Times New Roman" panose="02020603050405020304" pitchFamily="18" charset="0"/>
              </a:rPr>
              <a:t>التسويق عبر البريد الإلكتروني</a:t>
            </a:r>
            <a:endParaRPr lang="x-none"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8" name="Rectangle : coins arrondis 7">
            <a:extLst>
              <a:ext uri="{FF2B5EF4-FFF2-40B4-BE49-F238E27FC236}">
                <a16:creationId xmlns:a16="http://schemas.microsoft.com/office/drawing/2014/main" xmlns="" id="{DDD064E3-ACAD-4BF9-A447-EB1FC39E7106}"/>
              </a:ext>
            </a:extLst>
          </p:cNvPr>
          <p:cNvSpPr/>
          <p:nvPr/>
        </p:nvSpPr>
        <p:spPr>
          <a:xfrm>
            <a:off x="114485" y="108856"/>
            <a:ext cx="5742305" cy="4578891"/>
          </a:xfrm>
          <a:prstGeom prst="roundRect">
            <a:avLst>
              <a:gd name="adj" fmla="val 15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lnSpc>
                <a:spcPct val="115000"/>
              </a:lnSpc>
              <a:spcAft>
                <a:spcPts val="800"/>
              </a:spcAft>
              <a:buFont typeface="Wingdings" panose="05000000000000000000" pitchFamily="2" charset="2"/>
              <a:buChar char="§"/>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العنوان</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Subject</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Line)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أهم عنصر لفتح البريد</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يجب أن يكون: مختصر، مثير للفضول، يُشير لفائدة مباشر، مثال: احصل على خصم 30% اليوم فقط</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r" rtl="1">
              <a:lnSpc>
                <a:spcPct val="115000"/>
              </a:lnSpc>
              <a:spcAft>
                <a:spcPts val="800"/>
              </a:spcAft>
              <a:buFont typeface="Wingdings" panose="05000000000000000000" pitchFamily="2" charset="2"/>
              <a:buChar char="§"/>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المقدمة يجب أن تكون شخصية ومرتبطة باهتمام المتلقي</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r" rtl="1">
              <a:lnSpc>
                <a:spcPct val="115000"/>
              </a:lnSpc>
              <a:spcAft>
                <a:spcPts val="800"/>
              </a:spcAft>
              <a:buFont typeface="Wingdings" panose="05000000000000000000" pitchFamily="2" charset="2"/>
              <a:buChar char="§"/>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النص الرئيسي يبدأ بعرض القيمة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(Value Proposition) </a:t>
            </a:r>
            <a:r>
              <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يدعم بحجج منطقية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features</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وعاطفية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benefits</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يستخدم</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CTA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(دعوة للإجراء) واضحة</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indent="-285750" algn="r" rtl="1">
              <a:lnSpc>
                <a:spcPct val="115000"/>
              </a:lnSpc>
              <a:spcAft>
                <a:spcPts val="800"/>
              </a:spcAft>
              <a:buFont typeface="Wingdings" panose="05000000000000000000" pitchFamily="2" charset="2"/>
              <a:buChar char="§"/>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التوقيع يفضل أن يكون باسم شخصي (وليس شركة)، يعزز الشعور البشري</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 coins arrondis 9">
            <a:extLst>
              <a:ext uri="{FF2B5EF4-FFF2-40B4-BE49-F238E27FC236}">
                <a16:creationId xmlns:a16="http://schemas.microsoft.com/office/drawing/2014/main" xmlns="" id="{3DD63D9B-5903-44D5-AF52-913123837D44}"/>
              </a:ext>
            </a:extLst>
          </p:cNvPr>
          <p:cNvSpPr/>
          <p:nvPr/>
        </p:nvSpPr>
        <p:spPr>
          <a:xfrm>
            <a:off x="14380" y="4780345"/>
            <a:ext cx="6027606" cy="203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Mailchimp</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ConvertKit</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ActiveCampaign</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HubSpot Email Marketing • </a:t>
            </a:r>
            <a:r>
              <a:rPr lang="x-none" sz="24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Sendinblue</a:t>
            </a:r>
            <a:r>
              <a:rPr lang="x-none"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x-none"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موقع عربي سهل لإنشاء بريد الكتروني للتلاميذ">
            <a:extLst>
              <a:ext uri="{FF2B5EF4-FFF2-40B4-BE49-F238E27FC236}">
                <a16:creationId xmlns:a16="http://schemas.microsoft.com/office/drawing/2014/main" xmlns="" id="{462E9EA7-3602-4D07-8BCD-F3A1479EE176}"/>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0379" y="1220559"/>
            <a:ext cx="6081621" cy="5552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681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lnSpc>
                <a:spcPct val="115000"/>
              </a:lnSpc>
              <a:spcAft>
                <a:spcPts val="800"/>
              </a:spcAft>
            </a:pPr>
            <a:r>
              <a:rPr lang="ar-SA"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كتابة النصوص التسويقية عبر الهاتف</a:t>
            </a:r>
            <a:r>
              <a:rPr lang="x-none" sz="36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(SMS Marketing &amp; Mobile </a:t>
            </a:r>
            <a:r>
              <a:rPr lang="x-none" sz="36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Copywriting</a:t>
            </a:r>
            <a:r>
              <a:rPr lang="x-none" sz="36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x-none" sz="3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6607629" y="1591142"/>
            <a:ext cx="5291818" cy="5181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effectLst/>
                <a:ea typeface="Times New Roman" panose="02020603050405020304" pitchFamily="18" charset="0"/>
                <a:cs typeface="+mj-cs"/>
              </a:rPr>
              <a:t>الرسائل القصيرة</a:t>
            </a:r>
            <a:r>
              <a:rPr lang="x-none" sz="2400" b="1" dirty="0">
                <a:effectLst/>
                <a:latin typeface="Times New Roman" panose="02020603050405020304" pitchFamily="18" charset="0"/>
                <a:ea typeface="Times New Roman" panose="02020603050405020304" pitchFamily="18" charset="0"/>
                <a:cs typeface="+mj-cs"/>
              </a:rPr>
              <a:t> (SMS) </a:t>
            </a:r>
            <a:r>
              <a:rPr lang="ar-SA" sz="2400" b="1" dirty="0">
                <a:effectLst/>
                <a:latin typeface="Times New Roman" panose="02020603050405020304" pitchFamily="18" charset="0"/>
                <a:ea typeface="Times New Roman" panose="02020603050405020304" pitchFamily="18" charset="0"/>
                <a:cs typeface="+mj-cs"/>
              </a:rPr>
              <a:t>تعتبر من أسرع الوسائل للوصول المباشر للعملاء، خصوصًا في الأسواق ذات الاستخدام الواسع للهواتف الذكية، مميزاتها</a:t>
            </a:r>
            <a:r>
              <a:rPr lang="x-none" sz="2400" b="1" dirty="0">
                <a:effectLst/>
                <a:latin typeface="Times New Roman" panose="02020603050405020304" pitchFamily="18" charset="0"/>
                <a:ea typeface="Times New Roman" panose="02020603050405020304" pitchFamily="18" charset="0"/>
                <a:cs typeface="+mj-cs"/>
              </a:rPr>
              <a:t>: </a:t>
            </a:r>
            <a:r>
              <a:rPr lang="ar-SA" sz="2400" b="1" dirty="0">
                <a:effectLst/>
                <a:latin typeface="Times New Roman" panose="02020603050405020304" pitchFamily="18" charset="0"/>
                <a:ea typeface="Times New Roman" panose="02020603050405020304" pitchFamily="18" charset="0"/>
                <a:cs typeface="+mj-cs"/>
              </a:rPr>
              <a:t>معدل فتح يتجاوز 90%</a:t>
            </a:r>
            <a:r>
              <a:rPr lang="x-none" sz="2400" b="1" dirty="0">
                <a:effectLst/>
                <a:latin typeface="Times New Roman" panose="02020603050405020304" pitchFamily="18" charset="0"/>
                <a:ea typeface="Times New Roman" panose="02020603050405020304" pitchFamily="18" charset="0"/>
                <a:cs typeface="+mj-cs"/>
              </a:rPr>
              <a:t> </a:t>
            </a:r>
            <a:r>
              <a:rPr lang="ar-SA" sz="2400" b="1" dirty="0">
                <a:effectLst/>
                <a:latin typeface="Times New Roman" panose="02020603050405020304" pitchFamily="18" charset="0"/>
                <a:ea typeface="Times New Roman" panose="02020603050405020304" pitchFamily="18" charset="0"/>
                <a:cs typeface="+mj-cs"/>
              </a:rPr>
              <a:t>تصل خلال ثوان، مثالية للتنبيهات والعروض الفورية</a:t>
            </a:r>
            <a:r>
              <a:rPr lang="ar-SA" sz="3200" b="1" dirty="0">
                <a:solidFill>
                  <a:schemeClr val="tx1"/>
                </a:solidFill>
                <a:effectLst/>
                <a:latin typeface="Times New Roman" panose="02020603050405020304" pitchFamily="18" charset="0"/>
                <a:ea typeface="Times New Roman" panose="02020603050405020304" pitchFamily="18" charset="0"/>
                <a:cs typeface="+mj-cs"/>
              </a:rPr>
              <a:t>.</a:t>
            </a:r>
          </a:p>
          <a:p>
            <a:pPr algn="just" rtl="1"/>
            <a:r>
              <a:rPr lang="ar-SA" sz="2400" b="1" dirty="0">
                <a:solidFill>
                  <a:schemeClr val="tx1"/>
                </a:solidFill>
                <a:latin typeface="Times New Roman" panose="02020603050405020304" pitchFamily="18" charset="0"/>
                <a:ea typeface="Times New Roman" panose="02020603050405020304" pitchFamily="18" charset="0"/>
                <a:cs typeface="+mj-cs"/>
              </a:rPr>
              <a:t>أنواعها: </a:t>
            </a:r>
            <a:r>
              <a:rPr lang="ar-SA" sz="2400" b="1" dirty="0">
                <a:effectLst/>
                <a:ea typeface="Times New Roman" panose="02020603050405020304" pitchFamily="18" charset="0"/>
                <a:cs typeface="Times New Roman" panose="02020603050405020304" pitchFamily="18" charset="0"/>
              </a:rPr>
              <a:t>رسائل العروض والتخفيضات،</a:t>
            </a:r>
            <a:r>
              <a:rPr lang="x-none" sz="2400" b="1" dirty="0">
                <a:effectLst/>
                <a:latin typeface="Times New Roman" panose="02020603050405020304" pitchFamily="18" charset="0"/>
                <a:ea typeface="Times New Roman" panose="02020603050405020304" pitchFamily="18" charset="0"/>
              </a:rPr>
              <a:t> </a:t>
            </a:r>
            <a:r>
              <a:rPr lang="ar-SA" sz="2400" b="1" dirty="0">
                <a:effectLst/>
                <a:latin typeface="Times New Roman" panose="02020603050405020304" pitchFamily="18" charset="0"/>
                <a:ea typeface="Times New Roman" panose="02020603050405020304" pitchFamily="18" charset="0"/>
              </a:rPr>
              <a:t>رسائل تذكير بالمواعيد/السداد، رسائل تفعيل الحساب أو التأكيد، حملات تفاعل قصيرة (استبيانات، تصويت). </a:t>
            </a:r>
          </a:p>
          <a:p>
            <a:pPr algn="just" rtl="1"/>
            <a:r>
              <a:rPr lang="ar-SA" sz="2400" b="1" dirty="0">
                <a:latin typeface="Times New Roman" panose="02020603050405020304" pitchFamily="18" charset="0"/>
                <a:ea typeface="Times New Roman" panose="02020603050405020304" pitchFamily="18" charset="0"/>
                <a:cs typeface="+mj-cs"/>
              </a:rPr>
              <a:t>الأدوات: </a:t>
            </a:r>
            <a:r>
              <a:rPr lang="x-none" sz="2000" b="1" dirty="0" err="1">
                <a:effectLst/>
                <a:latin typeface="Times New Roman" panose="02020603050405020304" pitchFamily="18" charset="0"/>
                <a:ea typeface="Times New Roman" panose="02020603050405020304" pitchFamily="18" charset="0"/>
                <a:cs typeface="+mj-cs"/>
              </a:rPr>
              <a:t>Twilio</a:t>
            </a:r>
            <a:r>
              <a:rPr lang="x-none" sz="2000" b="1" dirty="0">
                <a:effectLst/>
                <a:latin typeface="Times New Roman" panose="02020603050405020304" pitchFamily="18" charset="0"/>
                <a:ea typeface="Times New Roman" panose="02020603050405020304" pitchFamily="18" charset="0"/>
                <a:cs typeface="+mj-cs"/>
              </a:rPr>
              <a:t> • </a:t>
            </a:r>
            <a:r>
              <a:rPr lang="x-none" sz="2000" b="1" dirty="0" err="1">
                <a:effectLst/>
                <a:latin typeface="Times New Roman" panose="02020603050405020304" pitchFamily="18" charset="0"/>
                <a:ea typeface="Times New Roman" panose="02020603050405020304" pitchFamily="18" charset="0"/>
                <a:cs typeface="+mj-cs"/>
              </a:rPr>
              <a:t>TextMagic</a:t>
            </a:r>
            <a:r>
              <a:rPr lang="x-none" sz="2000" b="1" dirty="0">
                <a:effectLst/>
                <a:latin typeface="Times New Roman" panose="02020603050405020304" pitchFamily="18" charset="0"/>
                <a:ea typeface="Times New Roman" panose="02020603050405020304" pitchFamily="18" charset="0"/>
                <a:cs typeface="+mj-cs"/>
              </a:rPr>
              <a:t> • EZ </a:t>
            </a:r>
            <a:r>
              <a:rPr lang="x-none" sz="2000" b="1" dirty="0" err="1">
                <a:effectLst/>
                <a:latin typeface="Times New Roman" panose="02020603050405020304" pitchFamily="18" charset="0"/>
                <a:ea typeface="Times New Roman" panose="02020603050405020304" pitchFamily="18" charset="0"/>
                <a:cs typeface="+mj-cs"/>
              </a:rPr>
              <a:t>Texting</a:t>
            </a:r>
            <a:r>
              <a:rPr lang="x-none" sz="2000" b="1" dirty="0">
                <a:effectLst/>
                <a:latin typeface="Times New Roman" panose="02020603050405020304" pitchFamily="18" charset="0"/>
                <a:ea typeface="Times New Roman" panose="02020603050405020304" pitchFamily="18" charset="0"/>
                <a:cs typeface="+mj-cs"/>
              </a:rPr>
              <a:t> • </a:t>
            </a:r>
            <a:r>
              <a:rPr lang="x-none" sz="2000" b="1" dirty="0" err="1">
                <a:effectLst/>
                <a:latin typeface="Times New Roman" panose="02020603050405020304" pitchFamily="18" charset="0"/>
                <a:ea typeface="Times New Roman" panose="02020603050405020304" pitchFamily="18" charset="0"/>
                <a:cs typeface="+mj-cs"/>
              </a:rPr>
              <a:t>SMSBump</a:t>
            </a:r>
            <a:r>
              <a:rPr lang="x-none" sz="2000" b="1" dirty="0">
                <a:effectLst/>
                <a:latin typeface="Times New Roman" panose="02020603050405020304" pitchFamily="18" charset="0"/>
                <a:ea typeface="Times New Roman" panose="02020603050405020304" pitchFamily="18" charset="0"/>
                <a:cs typeface="+mj-cs"/>
              </a:rPr>
              <a:t> (</a:t>
            </a:r>
            <a:r>
              <a:rPr lang="ar-SA" sz="2000" b="1" dirty="0">
                <a:effectLst/>
                <a:latin typeface="Times New Roman" panose="02020603050405020304" pitchFamily="18" charset="0"/>
                <a:ea typeface="Times New Roman" panose="02020603050405020304" pitchFamily="18" charset="0"/>
                <a:cs typeface="+mj-cs"/>
              </a:rPr>
              <a:t>متكامل مع</a:t>
            </a:r>
            <a:r>
              <a:rPr lang="x-none" sz="2000" b="1" dirty="0">
                <a:effectLst/>
                <a:latin typeface="Times New Roman" panose="02020603050405020304" pitchFamily="18" charset="0"/>
                <a:ea typeface="Times New Roman" panose="02020603050405020304" pitchFamily="18" charset="0"/>
                <a:cs typeface="+mj-cs"/>
              </a:rPr>
              <a:t> </a:t>
            </a:r>
            <a:r>
              <a:rPr lang="x-none" sz="2000" b="1" dirty="0" err="1">
                <a:effectLst/>
                <a:latin typeface="Times New Roman" panose="02020603050405020304" pitchFamily="18" charset="0"/>
                <a:ea typeface="Times New Roman" panose="02020603050405020304" pitchFamily="18" charset="0"/>
                <a:cs typeface="+mj-cs"/>
              </a:rPr>
              <a:t>Shopify</a:t>
            </a:r>
            <a:r>
              <a:rPr lang="x-none" sz="2000" b="1" dirty="0">
                <a:effectLst/>
                <a:latin typeface="Times New Roman" panose="02020603050405020304" pitchFamily="18" charset="0"/>
                <a:ea typeface="Times New Roman" panose="02020603050405020304" pitchFamily="18" charset="0"/>
                <a:cs typeface="+mj-cs"/>
              </a:rPr>
              <a:t>) • </a:t>
            </a:r>
            <a:r>
              <a:rPr lang="x-none" sz="2000" b="1" dirty="0" err="1">
                <a:effectLst/>
                <a:latin typeface="Times New Roman" panose="02020603050405020304" pitchFamily="18" charset="0"/>
                <a:ea typeface="Times New Roman" panose="02020603050405020304" pitchFamily="18" charset="0"/>
                <a:cs typeface="+mj-cs"/>
              </a:rPr>
              <a:t>Omnisend</a:t>
            </a:r>
            <a:r>
              <a:rPr lang="x-none" sz="2000" b="1" dirty="0">
                <a:effectLst/>
                <a:latin typeface="Times New Roman" panose="02020603050405020304" pitchFamily="18" charset="0"/>
                <a:ea typeface="Times New Roman" panose="02020603050405020304" pitchFamily="18" charset="0"/>
                <a:cs typeface="+mj-cs"/>
              </a:rPr>
              <a:t> (</a:t>
            </a:r>
            <a:r>
              <a:rPr lang="ar-SA" sz="2000" b="1" dirty="0">
                <a:effectLst/>
                <a:latin typeface="Times New Roman" panose="02020603050405020304" pitchFamily="18" charset="0"/>
                <a:ea typeface="Times New Roman" panose="02020603050405020304" pitchFamily="18" charset="0"/>
                <a:cs typeface="+mj-cs"/>
              </a:rPr>
              <a:t>يقدم</a:t>
            </a:r>
            <a:r>
              <a:rPr lang="x-none" sz="2000" b="1" dirty="0">
                <a:effectLst/>
                <a:latin typeface="Times New Roman" panose="02020603050405020304" pitchFamily="18" charset="0"/>
                <a:ea typeface="Times New Roman" panose="02020603050405020304" pitchFamily="18" charset="0"/>
                <a:cs typeface="+mj-cs"/>
              </a:rPr>
              <a:t> SMS </a:t>
            </a:r>
            <a:r>
              <a:rPr lang="ar-SA" sz="2000" b="1" dirty="0">
                <a:effectLst/>
                <a:latin typeface="Times New Roman" panose="02020603050405020304" pitchFamily="18" charset="0"/>
                <a:ea typeface="Times New Roman" panose="02020603050405020304" pitchFamily="18" charset="0"/>
                <a:cs typeface="+mj-cs"/>
              </a:rPr>
              <a:t>و</a:t>
            </a:r>
            <a:r>
              <a:rPr lang="x-none" sz="2000" b="1" dirty="0">
                <a:effectLst/>
                <a:latin typeface="Times New Roman" panose="02020603050405020304" pitchFamily="18" charset="0"/>
                <a:ea typeface="Times New Roman" panose="02020603050405020304" pitchFamily="18" charset="0"/>
                <a:cs typeface="+mj-cs"/>
              </a:rPr>
              <a:t>Email </a:t>
            </a:r>
            <a:endParaRPr lang="ar-SA" sz="2400" b="1" dirty="0">
              <a:effectLst/>
              <a:latin typeface="Times New Roman" panose="02020603050405020304" pitchFamily="18" charset="0"/>
              <a:ea typeface="Times New Roman" panose="02020603050405020304" pitchFamily="18" charset="0"/>
              <a:cs typeface="+mj-cs"/>
            </a:endParaRPr>
          </a:p>
        </p:txBody>
      </p:sp>
      <p:pic>
        <p:nvPicPr>
          <p:cNvPr id="5122" name="Picture 2" descr="SMS Marketing – Agence de Communication et d'Informatique">
            <a:extLst>
              <a:ext uri="{FF2B5EF4-FFF2-40B4-BE49-F238E27FC236}">
                <a16:creationId xmlns:a16="http://schemas.microsoft.com/office/drawing/2014/main" xmlns="" id="{B2F524E0-0A05-4F49-883F-8F1CFD290DF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02" y="1180618"/>
            <a:ext cx="6061997" cy="5677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074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lnSpc>
                <a:spcPct val="115000"/>
              </a:lnSpc>
              <a:spcAft>
                <a:spcPts val="800"/>
              </a:spcAft>
            </a:pPr>
            <a:r>
              <a:rPr lang="ar-SA" sz="4000" b="1" dirty="0">
                <a:effectLst/>
                <a:ea typeface="Times New Roman" panose="02020603050405020304" pitchFamily="18" charset="0"/>
                <a:cs typeface="Times New Roman" panose="02020603050405020304" pitchFamily="18" charset="0"/>
              </a:rPr>
              <a:t>تقنيات التسويق بالفيديو</a:t>
            </a:r>
            <a:r>
              <a:rPr lang="x-none" sz="4000" b="1" dirty="0">
                <a:effectLst/>
                <a:latin typeface="Times New Roman" panose="02020603050405020304" pitchFamily="18" charset="0"/>
                <a:ea typeface="Times New Roman" panose="02020603050405020304" pitchFamily="18" charset="0"/>
              </a:rPr>
              <a:t> (</a:t>
            </a:r>
            <a:r>
              <a:rPr lang="x-none" sz="4000" b="1" dirty="0" err="1">
                <a:effectLst/>
                <a:latin typeface="Times New Roman" panose="02020603050405020304" pitchFamily="18" charset="0"/>
                <a:ea typeface="Times New Roman" panose="02020603050405020304" pitchFamily="18" charset="0"/>
              </a:rPr>
              <a:t>Video</a:t>
            </a:r>
            <a:r>
              <a:rPr lang="x-none" sz="4000" b="1" dirty="0">
                <a:effectLst/>
                <a:latin typeface="Times New Roman" panose="02020603050405020304" pitchFamily="18" charset="0"/>
                <a:ea typeface="Times New Roman" panose="02020603050405020304" pitchFamily="18" charset="0"/>
              </a:rPr>
              <a:t> Marketing) </a:t>
            </a:r>
            <a:endParaRPr lang="x-none" sz="6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4216400" y="1229360"/>
            <a:ext cx="7680961" cy="5543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التسويق بالفيديو هو استخدام محتوى بصري متحرك لترويج منتج، خدمة، أو علامة تجارية. يعتبر من أقوى أدوات الاتصال العاطفي والتأثير الإقناعي، حيث يجمع بين الصورة، الصوت، الحركة، والسرد القصصي</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أهميته في السياق الرقمي الحديث:</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80%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من المستخدمين يتذكرون فيديو شاهدوه في آخر 30 يوما، الفيديو يزيد من معدل التحويل بنسبة تصل إلى 80</a:t>
            </a:r>
            <a:r>
              <a:rPr lang="ar-SA"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تفضله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خوارزميات محركات البحث، خاصة</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Google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و</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YouTube</a:t>
            </a:r>
            <a:endParaRPr lang="x-none"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800"/>
              </a:spcAft>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أنواع محتوى الفيديو التسويقي</a:t>
            </a:r>
            <a:endParaRPr lang="ar-SA"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الفيديو التعريفي</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18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Explainer</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18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Video</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يشرح منتجًا أو خدمة</a:t>
            </a:r>
            <a:endParaRPr lang="ar-SA"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الفيديو الترويجي</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18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Promotional</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18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Video</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يعرض عرضًا أو حملة</a:t>
            </a:r>
            <a:endParaRPr lang="ar-SA"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فيديو توثيقي</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(Testimonial):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يعرض تجربة عميل</a:t>
            </a: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فيديو القصة</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(Storytelling):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يركز على بناء العلامة من خلال حكاية</a:t>
            </a: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البث المباشر</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(Live Streaming):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تفاعل مباشر مع الجمهور</a:t>
            </a:r>
            <a:endParaRPr lang="ar-SA"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lvl="0" indent="-285750" algn="r" rtl="1">
              <a:lnSpc>
                <a:spcPct val="115000"/>
              </a:lnSpc>
              <a:spcAft>
                <a:spcPts val="800"/>
              </a:spcAft>
              <a:buFont typeface="Wingdings" panose="05000000000000000000" pitchFamily="2" charset="2"/>
              <a:buChar char="§"/>
              <a:tabLst>
                <a:tab pos="457200" algn="l"/>
              </a:tabLst>
            </a:pP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الفيديو التعليمي</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18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Tutorials</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How-To): </a:t>
            </a:r>
            <a:r>
              <a:rPr lang="ar-SA"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يُظهر كيفية استخدام منتج</a:t>
            </a:r>
            <a:r>
              <a:rPr lang="x-none"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x-none"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170" name="Picture 2" descr="Video Marketing- A Complete Guide ..."/>
          <p:cNvPicPr>
            <a:picLocks noChangeAspect="1" noChangeArrowheads="1"/>
          </p:cNvPicPr>
          <p:nvPr/>
        </p:nvPicPr>
        <p:blipFill>
          <a:blip r:embed="rId2"/>
          <a:srcRect/>
          <a:stretch>
            <a:fillRect/>
          </a:stretch>
        </p:blipFill>
        <p:spPr bwMode="auto">
          <a:xfrm>
            <a:off x="1" y="830262"/>
            <a:ext cx="4051300" cy="6027738"/>
          </a:xfrm>
          <a:prstGeom prst="rect">
            <a:avLst/>
          </a:prstGeom>
          <a:noFill/>
        </p:spPr>
      </p:pic>
    </p:spTree>
    <p:extLst>
      <p:ext uri="{BB962C8B-B14F-4D97-AF65-F5344CB8AC3E}">
        <p14:creationId xmlns:p14="http://schemas.microsoft.com/office/powerpoint/2010/main" xmlns="" val="104267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lnSpc>
                <a:spcPct val="115000"/>
              </a:lnSpc>
              <a:spcAft>
                <a:spcPts val="800"/>
              </a:spcAft>
            </a:pPr>
            <a:r>
              <a:rPr lang="ar-SA" sz="4000" b="1" dirty="0">
                <a:effectLst/>
                <a:ea typeface="Times New Roman" panose="02020603050405020304" pitchFamily="18" charset="0"/>
                <a:cs typeface="Times New Roman" panose="02020603050405020304" pitchFamily="18" charset="0"/>
              </a:rPr>
              <a:t>تقنيات التسويق بالفيديو</a:t>
            </a:r>
            <a:r>
              <a:rPr lang="x-none" sz="4000" b="1" dirty="0">
                <a:effectLst/>
                <a:latin typeface="Times New Roman" panose="02020603050405020304" pitchFamily="18" charset="0"/>
                <a:ea typeface="Times New Roman" panose="02020603050405020304" pitchFamily="18" charset="0"/>
              </a:rPr>
              <a:t> (</a:t>
            </a:r>
            <a:r>
              <a:rPr lang="x-none" sz="4000" b="1" dirty="0" err="1">
                <a:effectLst/>
                <a:latin typeface="Times New Roman" panose="02020603050405020304" pitchFamily="18" charset="0"/>
                <a:ea typeface="Times New Roman" panose="02020603050405020304" pitchFamily="18" charset="0"/>
              </a:rPr>
              <a:t>Video</a:t>
            </a:r>
            <a:r>
              <a:rPr lang="x-none" sz="4000" b="1" dirty="0">
                <a:effectLst/>
                <a:latin typeface="Times New Roman" panose="02020603050405020304" pitchFamily="18" charset="0"/>
                <a:ea typeface="Times New Roman" panose="02020603050405020304" pitchFamily="18" charset="0"/>
              </a:rPr>
              <a:t> Marketing) </a:t>
            </a:r>
            <a:endParaRPr lang="x-none" sz="6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71120" y="1300480"/>
            <a:ext cx="11866880" cy="5472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800"/>
              </a:spcAft>
            </a:pPr>
            <a:r>
              <a:rPr lang="ar-SA"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مراحل التخطيط الاستراتيجي لإعداد التسويق بالفيديو:</a:t>
            </a:r>
          </a:p>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 تحديد الهدف: بناء الوعي بالعلامة</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إطلاق منتج جديد</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تعزيز الثقة</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دفع العملاء نحو الشراء</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ب. تحديد الجمهور: الفئة العمرية</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نوع المحتوى المفضل</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مواقع التفاعل</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YouTube</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Instagram</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TikTok</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p>
          <a:p>
            <a:pPr algn="r" rtl="1">
              <a:lnSpc>
                <a:spcPct val="115000"/>
              </a:lnSpc>
              <a:spcAft>
                <a:spcPts val="800"/>
              </a:spcAf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ج. اختيار المنصة المناسبة: </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YouTube </a:t>
            </a:r>
            <a:r>
              <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للفيديوهات الطويلة،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Instagram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Reels</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أو</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TikTok</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للفيديوهات القصيرة،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LinkedIn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للفيديوهات المهنية،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Facebook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للبث المباشر والمحتوى القصير</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800"/>
              </a:spcAft>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عناصر نجاح الفيديو التسويقي</a:t>
            </a:r>
            <a:endParaRPr lang="ar-SA"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800"/>
              </a:spcAft>
              <a:buFont typeface="Wingdings" panose="05000000000000000000" pitchFamily="2" charset="2"/>
              <a:buChar char="§"/>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المدخل القوي: أول 5 ثوانٍ حاسمة لجذب الانتباه</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r" rtl="1">
              <a:lnSpc>
                <a:spcPct val="115000"/>
              </a:lnSpc>
              <a:spcAft>
                <a:spcPts val="800"/>
              </a:spcAft>
              <a:buFont typeface="Wingdings" panose="05000000000000000000" pitchFamily="2" charset="2"/>
              <a:buChar char="§"/>
              <a:tabLst>
                <a:tab pos="457200" algn="l"/>
              </a:tabLs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رسالة واضحة: عرض القيمة بوضوح</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r" rtl="1">
              <a:lnSpc>
                <a:spcPct val="115000"/>
              </a:lnSpc>
              <a:spcAft>
                <a:spcPts val="800"/>
              </a:spcAft>
              <a:buFont typeface="Wingdings" panose="05000000000000000000" pitchFamily="2" charset="2"/>
              <a:buChar char="§"/>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دعوة للإجراء</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(CTA):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ماذا يريد الفيديو من المشاهد أن يفعل؟ </a:t>
            </a:r>
          </a:p>
          <a:p>
            <a:pPr marL="342900" lvl="0" indent="-342900" algn="r" rtl="1">
              <a:lnSpc>
                <a:spcPct val="115000"/>
              </a:lnSpc>
              <a:spcAft>
                <a:spcPts val="800"/>
              </a:spcAft>
              <a:buFont typeface="Wingdings" panose="05000000000000000000" pitchFamily="2" charset="2"/>
              <a:buChar char="§"/>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جودة التصوير والصوت: تعكس احترافية العلامة</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r" rtl="1">
              <a:lnSpc>
                <a:spcPct val="115000"/>
              </a:lnSpc>
              <a:spcAft>
                <a:spcPts val="800"/>
              </a:spcAft>
              <a:buFont typeface="Wingdings" panose="05000000000000000000" pitchFamily="2" charset="2"/>
              <a:buChar char="§"/>
              <a:tabLst>
                <a:tab pos="457200" algn="l"/>
              </a:tabLs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العاطفة: السرد القصصي يحفز التفاعل. </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60368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441F1CA1-0C1C-413C-995A-6BB10A3C4953}"/>
              </a:ext>
            </a:extLst>
          </p:cNvPr>
          <p:cNvSpPr>
            <a:spLocks noGrp="1"/>
          </p:cNvSpPr>
          <p:nvPr>
            <p:ph type="title"/>
          </p:nvPr>
        </p:nvSpPr>
        <p:spPr>
          <a:xfrm>
            <a:off x="0" y="85411"/>
            <a:ext cx="10440237" cy="1391697"/>
          </a:xfrm>
        </p:spPr>
        <p:txBody>
          <a:bodyPr/>
          <a:lstStyle/>
          <a:p>
            <a:pPr algn="r" rtl="1">
              <a:lnSpc>
                <a:spcPct val="115000"/>
              </a:lnSpc>
              <a:spcAft>
                <a:spcPts val="800"/>
              </a:spcAft>
            </a:pPr>
            <a:r>
              <a:rPr lang="ar-SA" sz="4000" b="1" dirty="0">
                <a:effectLst/>
                <a:ea typeface="Times New Roman" panose="02020603050405020304" pitchFamily="18" charset="0"/>
                <a:cs typeface="Times New Roman" panose="02020603050405020304" pitchFamily="18" charset="0"/>
              </a:rPr>
              <a:t>تقنيات التسويق بالفيديو</a:t>
            </a:r>
            <a:r>
              <a:rPr lang="x-none" sz="4000" b="1" dirty="0">
                <a:effectLst/>
                <a:latin typeface="Times New Roman" panose="02020603050405020304" pitchFamily="18" charset="0"/>
                <a:ea typeface="Times New Roman" panose="02020603050405020304" pitchFamily="18" charset="0"/>
              </a:rPr>
              <a:t> (</a:t>
            </a:r>
            <a:r>
              <a:rPr lang="x-none" sz="4000" b="1" dirty="0" err="1">
                <a:effectLst/>
                <a:latin typeface="Times New Roman" panose="02020603050405020304" pitchFamily="18" charset="0"/>
                <a:ea typeface="Times New Roman" panose="02020603050405020304" pitchFamily="18" charset="0"/>
              </a:rPr>
              <a:t>Video</a:t>
            </a:r>
            <a:r>
              <a:rPr lang="x-none" sz="4000" b="1" dirty="0">
                <a:effectLst/>
                <a:latin typeface="Times New Roman" panose="02020603050405020304" pitchFamily="18" charset="0"/>
                <a:ea typeface="Times New Roman" panose="02020603050405020304" pitchFamily="18" charset="0"/>
              </a:rPr>
              <a:t> Marketing) </a:t>
            </a:r>
            <a:endParaRPr lang="x-none" sz="6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xmlns=""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5" name="AutoShape 6" descr="التسويق الإلكتروني عبر محركات البحث SEM.. دليل المبتدئين">
            <a:extLst>
              <a:ext uri="{FF2B5EF4-FFF2-40B4-BE49-F238E27FC236}">
                <a16:creationId xmlns:a16="http://schemas.microsoft.com/office/drawing/2014/main" xmlns=""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2" name="Rectangle : coins arrondis 1">
            <a:extLst>
              <a:ext uri="{FF2B5EF4-FFF2-40B4-BE49-F238E27FC236}">
                <a16:creationId xmlns:a16="http://schemas.microsoft.com/office/drawing/2014/main" xmlns="" id="{540F6054-7AD4-4535-B480-2D83136F4C9D}"/>
              </a:ext>
            </a:extLst>
          </p:cNvPr>
          <p:cNvSpPr/>
          <p:nvPr/>
        </p:nvSpPr>
        <p:spPr>
          <a:xfrm>
            <a:off x="7223760" y="1300480"/>
            <a:ext cx="4714240" cy="5472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15000"/>
              </a:lnSpc>
              <a:spcAft>
                <a:spcPts val="800"/>
              </a:spcAft>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تحسين الأداء وقياس النتائج</a:t>
            </a:r>
            <a:r>
              <a:rPr lang="ar-SA" sz="2000" b="1" dirty="0">
                <a:solidFill>
                  <a:schemeClr val="tx1"/>
                </a:solidFill>
                <a:latin typeface="Calibri" panose="020F0502020204030204" pitchFamily="34" charset="0"/>
                <a:ea typeface="Calibri" panose="020F0502020204030204" pitchFamily="34" charset="0"/>
                <a:cs typeface="Arial" panose="020B0604020202020204" pitchFamily="34" charset="0"/>
              </a:rPr>
              <a:t>: </a:t>
            </a:r>
          </a:p>
          <a:p>
            <a:pPr marL="342900" lvl="0" indent="-342900" algn="r" rtl="1">
              <a:lnSpc>
                <a:spcPct val="115000"/>
              </a:lnSpc>
              <a:spcAft>
                <a:spcPts val="800"/>
              </a:spcAft>
              <a:buFont typeface="Wingdings" panose="05000000000000000000" pitchFamily="2" charset="2"/>
              <a:buChar char="q"/>
              <a:tabLst>
                <a:tab pos="457200" algn="l"/>
              </a:tabLst>
            </a:pP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مؤشرات الأداء الأساسية</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عدد المشاهدات</a:t>
            </a:r>
            <a:r>
              <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معدل المشاهدة الكامل</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Completion</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Rate)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معدل التفاعل (تعليقات، مشاركات، </a:t>
            </a:r>
            <a:r>
              <a:rPr lang="ar-SA"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إعجابات</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معدل التحويل من الفيديو</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(Conversion Rate).</a:t>
            </a:r>
            <a:endParaRPr lang="ar-SA" sz="20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r" rtl="1">
              <a:lnSpc>
                <a:spcPct val="115000"/>
              </a:lnSpc>
              <a:spcAft>
                <a:spcPts val="800"/>
              </a:spcAft>
              <a:buFont typeface="Wingdings" panose="05000000000000000000" pitchFamily="2" charset="2"/>
              <a:buChar char="q"/>
              <a:tabLst>
                <a:tab pos="457200" algn="l"/>
              </a:tabLs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أدوات التحليل:</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YouTube Analytics Facebook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Video</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Insights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lvl="0" algn="r" rtl="1">
              <a:lnSpc>
                <a:spcPct val="115000"/>
              </a:lnSpc>
              <a:spcAft>
                <a:spcPts val="800"/>
              </a:spcAft>
              <a:tabLst>
                <a:tab pos="457200" algn="l"/>
              </a:tabLs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Google Analytics </a:t>
            </a:r>
            <a:r>
              <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مع روابط</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UTM </a:t>
            </a:r>
            <a:endParaRPr lang="ar-SA"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lvl="0" algn="r" rtl="1">
              <a:lnSpc>
                <a:spcPct val="115000"/>
              </a:lnSpc>
              <a:spcAft>
                <a:spcPts val="800"/>
              </a:spcAft>
              <a:tabLst>
                <a:tab pos="457200" algn="l"/>
              </a:tabLst>
            </a:pP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أدوات ذكاء اصطناعي لتتبع تفاعل الوجه والمشاعر</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مثل</a:t>
            </a:r>
            <a:r>
              <a:rPr lang="x-none" sz="2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x-none" sz="2000" b="1"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Wistia</a:t>
            </a: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endParaRPr lang="x-none"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122" name="AutoShape 2" descr="https://miro.medium.com/v2/resize:fit:700/1*HvAEx9ofr4sC7RTs_kybr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4" name="AutoShape 4" descr="https://miro.medium.com/v2/resize:fit:700/1*HvAEx9ofr4sC7RTs_kybr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6" name="AutoShape 6" descr="https://miro.medium.com/v2/resize:fit:700/1*HvAEx9ofr4sC7RTs_kybrg.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7" name="Picture 7" descr="C:\Users\SI216\Pictures\1_HvAEx9ofr4sC7RTs_kybrg.gif"/>
          <p:cNvPicPr>
            <a:picLocks noChangeAspect="1" noChangeArrowheads="1" noCrop="1"/>
          </p:cNvPicPr>
          <p:nvPr/>
        </p:nvPicPr>
        <p:blipFill>
          <a:blip r:embed="rId2"/>
          <a:srcRect/>
          <a:stretch>
            <a:fillRect/>
          </a:stretch>
        </p:blipFill>
        <p:spPr bwMode="auto">
          <a:xfrm>
            <a:off x="0" y="914400"/>
            <a:ext cx="7124700" cy="5943599"/>
          </a:xfrm>
          <a:prstGeom prst="rect">
            <a:avLst/>
          </a:prstGeom>
          <a:noFill/>
        </p:spPr>
      </p:pic>
    </p:spTree>
    <p:extLst>
      <p:ext uri="{BB962C8B-B14F-4D97-AF65-F5344CB8AC3E}">
        <p14:creationId xmlns:p14="http://schemas.microsoft.com/office/powerpoint/2010/main" xmlns="" val="2931782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10413</TotalTime>
  <Words>993</Words>
  <Application>Microsoft Office PowerPoint</Application>
  <PresentationFormat>Personnalisé</PresentationFormat>
  <Paragraphs>84</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Ion</vt:lpstr>
      <vt:lpstr>Diapositive 1</vt:lpstr>
      <vt:lpstr>المحاضرة العاشرة تقنيات التسويق عبر البريد الإلكتروني وكتابة النصوص عبر الهاتف تقنيات التسويق الفيديو وعبر معرض الصور الفوتوغرافية   </vt:lpstr>
      <vt:lpstr>التسويق عبر البريد الإلكتروني Email Marketing  </vt:lpstr>
      <vt:lpstr>التسويق عبر البريد الإلكتروني</vt:lpstr>
      <vt:lpstr>التسويق عبر البريد الإلكتروني</vt:lpstr>
      <vt:lpstr>كتابة النصوص التسويقية عبر الهاتف (SMS Marketing &amp; Mobile Copywriting) </vt:lpstr>
      <vt:lpstr>تقنيات التسويق بالفيديو (Video Marketing) </vt:lpstr>
      <vt:lpstr>تقنيات التسويق بالفيديو (Video Marketing) </vt:lpstr>
      <vt:lpstr>تقنيات التسويق بالفيديو (Video Marketing) </vt:lpstr>
      <vt:lpstr>تقنيات التسويق عبر معرض الصور الفوتوغرافية </vt:lpstr>
      <vt:lpstr>تقنيات التسويق عبر معرض الصور الفوتوغرافية </vt:lpstr>
      <vt:lpstr>تقنيات التسويق عبر معرض الصور الفوتوغرافية </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SI216</cp:lastModifiedBy>
  <cp:revision>263</cp:revision>
  <dcterms:created xsi:type="dcterms:W3CDTF">2024-09-27T14:01:48Z</dcterms:created>
  <dcterms:modified xsi:type="dcterms:W3CDTF">2025-05-14T07:06:23Z</dcterms:modified>
</cp:coreProperties>
</file>