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57" r:id="rId4"/>
    <p:sldId id="258" r:id="rId5"/>
    <p:sldId id="259" r:id="rId6"/>
    <p:sldId id="269" r:id="rId7"/>
    <p:sldId id="270" r:id="rId8"/>
    <p:sldId id="278" r:id="rId9"/>
    <p:sldId id="279" r:id="rId10"/>
    <p:sldId id="280" r:id="rId11"/>
    <p:sldId id="262" r:id="rId12"/>
    <p:sldId id="281" r:id="rId13"/>
    <p:sldId id="282" r:id="rId14"/>
    <p:sldId id="283" r:id="rId15"/>
    <p:sldId id="275" r:id="rId16"/>
    <p:sldId id="276" r:id="rId17"/>
    <p:sldId id="284" r:id="rId18"/>
    <p:sldId id="285" r:id="rId19"/>
    <p:sldId id="286" r:id="rId20"/>
    <p:sldId id="287"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59CDF13-F8F0-4D7D-A11B-64A7B155F751}" type="datetimeFigureOut">
              <a:rPr lang="fr-FR" smtClean="0"/>
              <a:pPr/>
              <a:t>07/10/2024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F1FE14-BEF4-4E43-9D02-5CC8169811E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CDF13-F8F0-4D7D-A11B-64A7B155F751}" type="datetimeFigureOut">
              <a:rPr lang="fr-FR" smtClean="0"/>
              <a:pPr/>
              <a:t>07/10/2024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1FE14-BEF4-4E43-9D02-5CC8169811E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lnSpcReduction="10000"/>
          </a:bodyPr>
          <a:lstStyle/>
          <a:p>
            <a:pPr>
              <a:buFontTx/>
              <a:buChar char="-"/>
            </a:pPr>
            <a:r>
              <a:rPr lang="en-US" b="1" dirty="0" smtClean="0">
                <a:solidFill>
                  <a:srgbClr val="FF0000"/>
                </a:solidFill>
              </a:rPr>
              <a:t>Chapter Three - Financial </a:t>
            </a:r>
            <a:r>
              <a:rPr lang="en-US" b="1" dirty="0" smtClean="0">
                <a:solidFill>
                  <a:srgbClr val="FF0000"/>
                </a:solidFill>
              </a:rPr>
              <a:t>Instruments</a:t>
            </a:r>
            <a:endParaRPr lang="ar-DZ" b="1" dirty="0" smtClean="0">
              <a:solidFill>
                <a:srgbClr val="FF0000"/>
              </a:solidFill>
            </a:endParaRPr>
          </a:p>
          <a:p>
            <a:pPr>
              <a:buFontTx/>
              <a:buChar char="-"/>
            </a:pPr>
            <a:r>
              <a:rPr lang="en-US" b="1" dirty="0" smtClean="0">
                <a:solidFill>
                  <a:srgbClr val="FF0000"/>
                </a:solidFill>
              </a:rPr>
              <a:t>Section </a:t>
            </a:r>
            <a:r>
              <a:rPr lang="en-US" b="1" dirty="0" smtClean="0">
                <a:solidFill>
                  <a:srgbClr val="FF0000"/>
                </a:solidFill>
              </a:rPr>
              <a:t>One - Financial Instruments: Presentation </a:t>
            </a:r>
            <a:r>
              <a:rPr lang="en-US" b="1" dirty="0" smtClean="0">
                <a:solidFill>
                  <a:srgbClr val="FF0000"/>
                </a:solidFill>
              </a:rPr>
              <a:t>IAS32</a:t>
            </a:r>
            <a:endParaRPr lang="ar-DZ" b="1" dirty="0" smtClean="0">
              <a:solidFill>
                <a:srgbClr val="FF0000"/>
              </a:solidFill>
            </a:endParaRPr>
          </a:p>
          <a:p>
            <a:pPr algn="l">
              <a:buFontTx/>
              <a:buChar char="-"/>
            </a:pPr>
            <a:r>
              <a:rPr lang="en-US" b="1" dirty="0" smtClean="0">
                <a:solidFill>
                  <a:schemeClr val="tx1"/>
                </a:solidFill>
              </a:rPr>
              <a:t>Background and Objective of the Standard</a:t>
            </a:r>
            <a:endParaRPr lang="ar-DZ" b="1" dirty="0" smtClean="0">
              <a:solidFill>
                <a:schemeClr val="tx1"/>
              </a:solidFill>
            </a:endParaRPr>
          </a:p>
          <a:p>
            <a:pPr algn="l">
              <a:buFontTx/>
              <a:buChar char="-"/>
            </a:pPr>
            <a:r>
              <a:rPr lang="en-US" b="1" dirty="0" smtClean="0">
                <a:solidFill>
                  <a:schemeClr val="tx1"/>
                </a:solidFill>
              </a:rPr>
              <a:t>Scope </a:t>
            </a:r>
            <a:r>
              <a:rPr lang="en-US" b="1" dirty="0" smtClean="0">
                <a:solidFill>
                  <a:schemeClr val="tx1"/>
                </a:solidFill>
              </a:rPr>
              <a:t>of the </a:t>
            </a:r>
            <a:r>
              <a:rPr lang="en-US" b="1" dirty="0" smtClean="0">
                <a:solidFill>
                  <a:schemeClr val="tx1"/>
                </a:solidFill>
              </a:rPr>
              <a:t>Standard</a:t>
            </a:r>
            <a:r>
              <a:rPr lang="ar-DZ" b="1" dirty="0" smtClean="0">
                <a:solidFill>
                  <a:schemeClr val="tx1"/>
                </a:solidFill>
              </a:rPr>
              <a:t> </a:t>
            </a:r>
          </a:p>
          <a:p>
            <a:pPr algn="l">
              <a:buFontTx/>
              <a:buChar char="-"/>
            </a:pPr>
            <a:r>
              <a:rPr lang="en-US" b="1" dirty="0" smtClean="0">
                <a:solidFill>
                  <a:schemeClr val="tx1"/>
                </a:solidFill>
              </a:rPr>
              <a:t>Definition </a:t>
            </a:r>
            <a:r>
              <a:rPr lang="en-US" b="1" dirty="0" smtClean="0">
                <a:solidFill>
                  <a:schemeClr val="tx1"/>
                </a:solidFill>
              </a:rPr>
              <a:t>of </a:t>
            </a:r>
            <a:r>
              <a:rPr lang="en-US" b="1" dirty="0" smtClean="0">
                <a:solidFill>
                  <a:schemeClr val="tx1"/>
                </a:solidFill>
              </a:rPr>
              <a:t>Terms</a:t>
            </a:r>
            <a:endParaRPr lang="ar-DZ" b="1" dirty="0" smtClean="0">
              <a:solidFill>
                <a:schemeClr val="tx1"/>
              </a:solidFill>
            </a:endParaRPr>
          </a:p>
          <a:p>
            <a:pPr algn="l">
              <a:buFontTx/>
              <a:buChar char="-"/>
            </a:pPr>
            <a:r>
              <a:rPr lang="en-US" b="1" dirty="0" smtClean="0">
                <a:solidFill>
                  <a:schemeClr val="tx1"/>
                </a:solidFill>
              </a:rPr>
              <a:t>Presentation </a:t>
            </a:r>
            <a:r>
              <a:rPr lang="en-US" b="1" dirty="0" smtClean="0">
                <a:solidFill>
                  <a:schemeClr val="tx1"/>
                </a:solidFill>
              </a:rPr>
              <a:t>of the Financial Instrument as a Liability or Equity </a:t>
            </a:r>
            <a:r>
              <a:rPr lang="en-US" b="1" dirty="0" smtClean="0">
                <a:solidFill>
                  <a:schemeClr val="tx1"/>
                </a:solidFill>
              </a:rPr>
              <a:t>Instrument</a:t>
            </a:r>
            <a:endParaRPr lang="ar-DZ" b="1" dirty="0" smtClean="0">
              <a:solidFill>
                <a:schemeClr val="tx1"/>
              </a:solidFill>
            </a:endParaRPr>
          </a:p>
          <a:p>
            <a:pPr algn="l">
              <a:buFontTx/>
              <a:buChar char="-"/>
            </a:pPr>
            <a:r>
              <a:rPr lang="en-US" b="1" dirty="0" smtClean="0">
                <a:solidFill>
                  <a:schemeClr val="tx1"/>
                </a:solidFill>
              </a:rPr>
              <a:t>Composite </a:t>
            </a:r>
            <a:r>
              <a:rPr lang="en-US" b="1" dirty="0" smtClean="0">
                <a:solidFill>
                  <a:schemeClr val="tx1"/>
                </a:solidFill>
              </a:rPr>
              <a:t>Financial </a:t>
            </a:r>
            <a:r>
              <a:rPr lang="en-US" b="1" dirty="0" smtClean="0">
                <a:solidFill>
                  <a:schemeClr val="tx1"/>
                </a:solidFill>
              </a:rPr>
              <a:t>Instruments</a:t>
            </a:r>
            <a:endParaRPr lang="ar-DZ" b="1" dirty="0" smtClean="0">
              <a:solidFill>
                <a:schemeClr val="tx1"/>
              </a:solidFill>
            </a:endParaRPr>
          </a:p>
          <a:p>
            <a:pPr algn="l">
              <a:buFontTx/>
              <a:buChar char="-"/>
            </a:pPr>
            <a:r>
              <a:rPr lang="en-US" b="1" dirty="0" smtClean="0">
                <a:solidFill>
                  <a:schemeClr val="tx1"/>
                </a:solidFill>
              </a:rPr>
              <a:t>Treasury Instruments</a:t>
            </a:r>
            <a:endParaRPr lang="ar-DZ" b="1" dirty="0" smtClean="0">
              <a:solidFill>
                <a:schemeClr val="tx1"/>
              </a:solidFill>
            </a:endParaRPr>
          </a:p>
          <a:p>
            <a:pPr algn="l">
              <a:buFontTx/>
              <a:buChar char="-"/>
            </a:pPr>
            <a:r>
              <a:rPr lang="en-US" b="1" dirty="0" smtClean="0">
                <a:solidFill>
                  <a:schemeClr val="tx1"/>
                </a:solidFill>
              </a:rPr>
              <a:t>Presentation </a:t>
            </a:r>
            <a:r>
              <a:rPr lang="en-US" b="1" dirty="0" smtClean="0">
                <a:solidFill>
                  <a:schemeClr val="tx1"/>
                </a:solidFill>
              </a:rPr>
              <a:t>of Interest, Distributions, Losses and </a:t>
            </a:r>
            <a:r>
              <a:rPr lang="en-US" b="1" dirty="0" smtClean="0">
                <a:solidFill>
                  <a:schemeClr val="tx1"/>
                </a:solidFill>
              </a:rPr>
              <a:t>Gains</a:t>
            </a:r>
            <a:endParaRPr lang="ar-DZ" b="1" dirty="0" smtClean="0">
              <a:solidFill>
                <a:schemeClr val="tx1"/>
              </a:solidFill>
            </a:endParaRPr>
          </a:p>
          <a:p>
            <a:pPr algn="l">
              <a:buFontTx/>
              <a:buChar char="-"/>
            </a:pPr>
            <a:r>
              <a:rPr lang="en-US" b="1" dirty="0" smtClean="0">
                <a:solidFill>
                  <a:schemeClr val="tx1"/>
                </a:solidFill>
              </a:rPr>
              <a:t> </a:t>
            </a:r>
            <a:r>
              <a:rPr lang="fr-FR" b="1" dirty="0" err="1" smtClean="0">
                <a:solidFill>
                  <a:schemeClr val="tx1"/>
                </a:solidFill>
              </a:rPr>
              <a:t>offseting</a:t>
            </a:r>
            <a:r>
              <a:rPr lang="fr-FR" b="1" dirty="0" smtClean="0">
                <a:solidFill>
                  <a:schemeClr val="tx1"/>
                </a:solidFill>
              </a:rPr>
              <a:t> of </a:t>
            </a:r>
            <a:r>
              <a:rPr lang="fr-FR" b="1" dirty="0" err="1" smtClean="0">
                <a:solidFill>
                  <a:schemeClr val="tx1"/>
                </a:solidFill>
              </a:rPr>
              <a:t>financial</a:t>
            </a:r>
            <a:r>
              <a:rPr lang="fr-FR" b="1" dirty="0" smtClean="0">
                <a:solidFill>
                  <a:schemeClr val="tx1"/>
                </a:solidFill>
              </a:rPr>
              <a:t> </a:t>
            </a:r>
            <a:r>
              <a:rPr lang="fr-FR" b="1" dirty="0" err="1" smtClean="0">
                <a:solidFill>
                  <a:schemeClr val="tx1"/>
                </a:solidFill>
              </a:rPr>
              <a:t>assets</a:t>
            </a:r>
            <a:r>
              <a:rPr lang="fr-FR" b="1" dirty="0" smtClean="0">
                <a:solidFill>
                  <a:schemeClr val="tx1"/>
                </a:solidFill>
              </a:rPr>
              <a:t> and </a:t>
            </a:r>
            <a:r>
              <a:rPr lang="fr-FR" b="1" dirty="0" err="1" smtClean="0">
                <a:solidFill>
                  <a:schemeClr val="tx1"/>
                </a:solidFill>
              </a:rPr>
              <a:t>financial</a:t>
            </a:r>
            <a:r>
              <a:rPr lang="fr-FR" b="1" dirty="0" smtClean="0">
                <a:solidFill>
                  <a:schemeClr val="tx1"/>
                </a:solidFill>
              </a:rPr>
              <a:t> </a:t>
            </a:r>
            <a:r>
              <a:rPr lang="fr-FR" b="1" dirty="0" err="1" smtClean="0">
                <a:solidFill>
                  <a:schemeClr val="tx1"/>
                </a:solidFill>
              </a:rPr>
              <a:t>liabilities</a:t>
            </a:r>
            <a:r>
              <a:rPr lang="fr-FR" b="1" dirty="0" smtClean="0">
                <a:solidFill>
                  <a:schemeClr val="tx1"/>
                </a:solidFill>
              </a:rPr>
              <a:t> .</a:t>
            </a:r>
          </a:p>
          <a:p>
            <a:pPr algn="l">
              <a:buFontTx/>
              <a:buChar char="-"/>
            </a:pPr>
            <a:endParaRPr lang="ar-DZ" b="1" dirty="0" smtClean="0">
              <a:solidFill>
                <a:schemeClr val="tx1"/>
              </a:solidFill>
            </a:endParaRPr>
          </a:p>
          <a:p>
            <a:pPr rtl="1"/>
            <a:endParaRPr lang="fr-FR" b="1" u="sng" dirty="0" smtClean="0">
              <a:solidFill>
                <a:srgbClr val="FF0000"/>
              </a:solidFill>
            </a:endParaRP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r>
              <a:rPr lang="en-US" b="1" dirty="0" smtClean="0">
                <a:solidFill>
                  <a:srgbClr val="FF0000"/>
                </a:solidFill>
              </a:rPr>
              <a:t>A financial </a:t>
            </a:r>
            <a:r>
              <a:rPr lang="en-US" b="1" dirty="0" smtClean="0">
                <a:solidFill>
                  <a:srgbClr val="FF0000"/>
                </a:solidFill>
              </a:rPr>
              <a:t>instrument is an equity instrument </a:t>
            </a:r>
            <a:r>
              <a:rPr lang="en-US" dirty="0" smtClean="0"/>
              <a:t>if and only if</a:t>
            </a:r>
            <a:r>
              <a:rPr lang="en-US" dirty="0" smtClean="0"/>
              <a:t>:</a:t>
            </a:r>
          </a:p>
          <a:p>
            <a:r>
              <a:rPr lang="en-US" dirty="0" smtClean="0"/>
              <a:t>It </a:t>
            </a:r>
            <a:r>
              <a:rPr lang="en-US" dirty="0" smtClean="0"/>
              <a:t>is not a derivative that does not involve any contractual obligation for the issuer to deliver a variable number of its own equity instruments</a:t>
            </a:r>
            <a:r>
              <a:rPr lang="en-US" dirty="0" smtClean="0"/>
              <a:t>.</a:t>
            </a:r>
          </a:p>
          <a:p>
            <a:r>
              <a:rPr lang="en-US" dirty="0" smtClean="0"/>
              <a:t>It </a:t>
            </a:r>
            <a:r>
              <a:rPr lang="en-US" dirty="0" smtClean="0"/>
              <a:t>is a derivative that is settled solely by the issuer exchanging a fixed amount of cash or another financial asset for a fixed number of its own equity instruments.</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r" rtl="1">
              <a:buNone/>
            </a:pPr>
            <a:endParaRPr lang="fr-FR" b="1" u="sng" dirty="0" smtClean="0">
              <a:solidFill>
                <a:srgbClr val="FF0000"/>
              </a:solidFill>
            </a:endParaRPr>
          </a:p>
          <a:p>
            <a:pPr>
              <a:buNone/>
            </a:pPr>
            <a:r>
              <a:rPr lang="en-US" b="1" dirty="0" smtClean="0">
                <a:solidFill>
                  <a:srgbClr val="FF0000"/>
                </a:solidFill>
              </a:rPr>
              <a:t>5-Compound  financial instruments</a:t>
            </a:r>
          </a:p>
          <a:p>
            <a:pPr>
              <a:buNone/>
            </a:pPr>
            <a:r>
              <a:rPr lang="en-US" b="1" dirty="0" smtClean="0">
                <a:solidFill>
                  <a:srgbClr val="FF0000"/>
                </a:solidFill>
              </a:rPr>
              <a:t> </a:t>
            </a:r>
            <a:r>
              <a:rPr lang="en-US" b="1" dirty="0" smtClean="0">
                <a:solidFill>
                  <a:srgbClr val="FF0000"/>
                </a:solidFill>
              </a:rPr>
              <a:t>  </a:t>
            </a:r>
            <a:r>
              <a:rPr lang="en-US" dirty="0" smtClean="0"/>
              <a:t>Are </a:t>
            </a:r>
            <a:r>
              <a:rPr lang="en-US" dirty="0" smtClean="0"/>
              <a:t>financial instruments that have two components</a:t>
            </a:r>
            <a:r>
              <a:rPr lang="en-US" dirty="0" smtClean="0"/>
              <a:t>:</a:t>
            </a:r>
          </a:p>
          <a:p>
            <a:pPr>
              <a:buNone/>
            </a:pPr>
            <a:r>
              <a:rPr lang="en-US" dirty="0" smtClean="0"/>
              <a:t> </a:t>
            </a:r>
            <a:r>
              <a:rPr lang="en-US" dirty="0" smtClean="0"/>
              <a:t>  A </a:t>
            </a:r>
            <a:r>
              <a:rPr lang="en-US" dirty="0" smtClean="0"/>
              <a:t>financial </a:t>
            </a:r>
            <a:r>
              <a:rPr lang="en-US" dirty="0" smtClean="0"/>
              <a:t>liability</a:t>
            </a:r>
          </a:p>
          <a:p>
            <a:pPr>
              <a:buNone/>
            </a:pPr>
            <a:r>
              <a:rPr lang="en-US" dirty="0" smtClean="0"/>
              <a:t>   And  equity</a:t>
            </a:r>
          </a:p>
          <a:p>
            <a:pPr>
              <a:buNone/>
            </a:pPr>
            <a:r>
              <a:rPr lang="en-US" dirty="0" smtClean="0"/>
              <a:t>  Standard </a:t>
            </a:r>
            <a:r>
              <a:rPr lang="en-US" dirty="0" smtClean="0"/>
              <a:t>32 requires that they be presented separately in accordance with their substance and in accordance with the definition of a financial liability and equity at issue (i.e. initial recognition). Interest is recognized as an expense and dividends are recognized as </a:t>
            </a:r>
            <a:r>
              <a:rPr lang="en-US" dirty="0" smtClean="0"/>
              <a:t>equity.</a:t>
            </a:r>
          </a:p>
          <a:p>
            <a:pPr>
              <a:buNone/>
            </a:pPr>
            <a:r>
              <a:rPr lang="en-US" b="1" dirty="0" smtClean="0"/>
              <a:t>Examples</a:t>
            </a:r>
            <a:r>
              <a:rPr lang="en-US" dirty="0" smtClean="0"/>
              <a:t> include convertible bonds, which consist of two parts: the first represents a contractual financial obligation on the issuer to pay a cash amount represented by periodic interest and the amount due, and the second is an ownership right for the holder, with the option to convert it into ordinary shares.</a:t>
            </a:r>
            <a:endParaRPr lang="fr-FR" dirty="0" smtClean="0"/>
          </a:p>
          <a:p>
            <a:pPr algn="r" rtl="1">
              <a:buNone/>
            </a:pPr>
            <a:endParaRPr lang="fr-FR" b="1" u="sng" dirty="0" smtClean="0">
              <a:solidFill>
                <a:srgbClr val="FF0000"/>
              </a:solidFill>
            </a:endParaRPr>
          </a:p>
          <a:p>
            <a:pPr algn="r" rtl="1">
              <a:buNone/>
            </a:pPr>
            <a:endParaRPr lang="fr-FR" b="1" u="sng" dirty="0" smtClean="0">
              <a:solidFill>
                <a:srgbClr val="FF0000"/>
              </a:solidFill>
            </a:endParaRPr>
          </a:p>
          <a:p>
            <a:pPr algn="r" rtl="1">
              <a:buNone/>
            </a:pPr>
            <a:endParaRPr lang="fr-F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r>
              <a:rPr lang="en-US" b="1" dirty="0" smtClean="0">
                <a:solidFill>
                  <a:srgbClr val="FF0000"/>
                </a:solidFill>
              </a:rPr>
              <a:t>Example</a:t>
            </a:r>
            <a:r>
              <a:rPr lang="en-US" dirty="0" smtClean="0"/>
              <a:t>: Measuring and </a:t>
            </a:r>
            <a:r>
              <a:rPr lang="en-US" dirty="0" smtClean="0"/>
              <a:t>presenting </a:t>
            </a:r>
            <a:r>
              <a:rPr lang="en-US" dirty="0" smtClean="0"/>
              <a:t>the compound financial </a:t>
            </a:r>
            <a:r>
              <a:rPr lang="en-US" dirty="0" smtClean="0"/>
              <a:t>instrument</a:t>
            </a:r>
          </a:p>
          <a:p>
            <a:r>
              <a:rPr lang="en-US" dirty="0" smtClean="0"/>
              <a:t>On </a:t>
            </a:r>
            <a:r>
              <a:rPr lang="en-US" dirty="0" err="1" smtClean="0"/>
              <a:t>jan</a:t>
            </a:r>
            <a:r>
              <a:rPr lang="en-US" dirty="0" smtClean="0"/>
              <a:t> 1, 2022 </a:t>
            </a:r>
            <a:r>
              <a:rPr lang="en-US" dirty="0" smtClean="0"/>
              <a:t>Company (S) issued convertible bonds into common shares worth 500,000 dinars in cash at an interest rate of 12% for a period of 5 years. The value of the discounted bonds amounted to 410,000 dinars (representing the fair value of the bonds without the right to convert</a:t>
            </a:r>
            <a:r>
              <a:rPr lang="en-US" dirty="0" smtClean="0"/>
              <a:t>).</a:t>
            </a:r>
          </a:p>
          <a:p>
            <a:r>
              <a:rPr lang="en-US" b="1" dirty="0" smtClean="0"/>
              <a:t>Required</a:t>
            </a:r>
            <a:r>
              <a:rPr lang="en-US" dirty="0" smtClean="0"/>
              <a:t> -</a:t>
            </a:r>
            <a:r>
              <a:rPr lang="en-GB" dirty="0" smtClean="0"/>
              <a:t>how to account for this compound  instrument under IAS 32</a:t>
            </a:r>
            <a:r>
              <a:rPr lang="en-GB" dirty="0" smtClean="0"/>
              <a:t>?</a:t>
            </a:r>
          </a:p>
          <a:p>
            <a:r>
              <a:rPr lang="en-GB" b="1" dirty="0" smtClean="0"/>
              <a:t>Solution</a:t>
            </a:r>
          </a:p>
          <a:p>
            <a:r>
              <a:rPr lang="en-US" b="1" dirty="0" smtClean="0"/>
              <a:t>Value of equity portion </a:t>
            </a:r>
            <a:r>
              <a:rPr lang="en-US" dirty="0" smtClean="0"/>
              <a:t>= Fair value of compound instrument - Fair value of liability element = 500,000 - 410,000 = 90,000 </a:t>
            </a:r>
            <a:r>
              <a:rPr lang="en-US" dirty="0" smtClean="0"/>
              <a:t>dinars</a:t>
            </a:r>
          </a:p>
          <a:p>
            <a:pPr>
              <a:buNone/>
            </a:pPr>
            <a:r>
              <a:rPr lang="en-US" dirty="0" smtClean="0"/>
              <a:t>----------------------------                     ------------------------------</a:t>
            </a:r>
            <a:endParaRPr lang="en-US" dirty="0" smtClean="0"/>
          </a:p>
          <a:p>
            <a:pPr>
              <a:buNone/>
            </a:pPr>
            <a:r>
              <a:rPr lang="en-US" dirty="0" smtClean="0"/>
              <a:t> </a:t>
            </a:r>
            <a:r>
              <a:rPr lang="en-US" dirty="0" smtClean="0"/>
              <a:t> </a:t>
            </a:r>
            <a:r>
              <a:rPr lang="en-US" dirty="0" err="1" smtClean="0"/>
              <a:t>dr</a:t>
            </a:r>
            <a:r>
              <a:rPr lang="en-US" dirty="0" smtClean="0"/>
              <a:t> Cash                                       500,000</a:t>
            </a:r>
          </a:p>
          <a:p>
            <a:pPr>
              <a:buNone/>
            </a:pPr>
            <a:r>
              <a:rPr lang="en-US" dirty="0" smtClean="0"/>
              <a:t>                     </a:t>
            </a:r>
            <a:r>
              <a:rPr lang="en-US" dirty="0" err="1" smtClean="0"/>
              <a:t>cr</a:t>
            </a:r>
            <a:r>
              <a:rPr lang="en-US" dirty="0" smtClean="0"/>
              <a:t>     Loan Bonds                                             410,000          </a:t>
            </a:r>
          </a:p>
          <a:p>
            <a:pPr>
              <a:buNone/>
            </a:pPr>
            <a:r>
              <a:rPr lang="en-US" dirty="0" smtClean="0"/>
              <a:t> </a:t>
            </a:r>
            <a:r>
              <a:rPr lang="en-US" dirty="0" smtClean="0"/>
              <a:t>                    </a:t>
            </a:r>
            <a:r>
              <a:rPr lang="en-US" dirty="0" err="1" smtClean="0"/>
              <a:t>cr</a:t>
            </a:r>
            <a:r>
              <a:rPr lang="en-US" dirty="0" smtClean="0"/>
              <a:t>  </a:t>
            </a:r>
            <a:r>
              <a:rPr lang="en-US" dirty="0" err="1" smtClean="0"/>
              <a:t>Premuim</a:t>
            </a:r>
            <a:r>
              <a:rPr lang="en-US" dirty="0" smtClean="0"/>
              <a:t>– </a:t>
            </a:r>
            <a:r>
              <a:rPr lang="en-US" dirty="0" smtClean="0"/>
              <a:t>Conversion Option to Equity </a:t>
            </a:r>
            <a:r>
              <a:rPr lang="en-US" dirty="0" smtClean="0"/>
              <a:t>90,000</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pPr>
              <a:buNone/>
            </a:pPr>
            <a:r>
              <a:rPr lang="fr-FR" b="1" dirty="0" smtClean="0">
                <a:solidFill>
                  <a:srgbClr val="FF0000"/>
                </a:solidFill>
              </a:rPr>
              <a:t>6-</a:t>
            </a:r>
            <a:r>
              <a:rPr lang="fr-FR" b="1" dirty="0" err="1" smtClean="0">
                <a:solidFill>
                  <a:srgbClr val="FF0000"/>
                </a:solidFill>
              </a:rPr>
              <a:t>Treasury</a:t>
            </a:r>
            <a:r>
              <a:rPr lang="fr-FR" b="1" dirty="0" smtClean="0">
                <a:solidFill>
                  <a:srgbClr val="FF0000"/>
                </a:solidFill>
              </a:rPr>
              <a:t> </a:t>
            </a:r>
            <a:r>
              <a:rPr lang="fr-FR" b="1" dirty="0" err="1" smtClean="0">
                <a:solidFill>
                  <a:srgbClr val="FF0000"/>
                </a:solidFill>
              </a:rPr>
              <a:t>Shares</a:t>
            </a:r>
            <a:r>
              <a:rPr lang="fr-FR" b="1" dirty="0" smtClean="0">
                <a:solidFill>
                  <a:srgbClr val="FF0000"/>
                </a:solidFill>
              </a:rPr>
              <a:t> (</a:t>
            </a:r>
            <a:r>
              <a:rPr lang="fr-FR" b="1" dirty="0" smtClean="0">
                <a:solidFill>
                  <a:srgbClr val="FF0000"/>
                </a:solidFill>
              </a:rPr>
              <a:t>Stocks)</a:t>
            </a:r>
          </a:p>
          <a:p>
            <a:pPr>
              <a:buNone/>
            </a:pPr>
            <a:r>
              <a:rPr lang="en-US" dirty="0" smtClean="0"/>
              <a:t>When a company purchases issued shares from the financial market, these shares are called "treasury shares" and are therefore not considered traded during the period of the company's acquisition of them. Treasury shares appear in the company's statement of financial position at cost separately, deducted from equity. They are treated as follows</a:t>
            </a:r>
            <a:r>
              <a:rPr lang="en-US" dirty="0" smtClean="0"/>
              <a:t>:</a:t>
            </a:r>
          </a:p>
          <a:p>
            <a:pPr>
              <a:buNone/>
            </a:pPr>
            <a:r>
              <a:rPr lang="en-US" dirty="0" smtClean="0"/>
              <a:t>1- </a:t>
            </a:r>
            <a:r>
              <a:rPr lang="en-US" dirty="0" smtClean="0"/>
              <a:t>They are recognized upon acquisition at </a:t>
            </a:r>
            <a:r>
              <a:rPr lang="en-US" dirty="0" smtClean="0"/>
              <a:t>cost</a:t>
            </a:r>
          </a:p>
          <a:p>
            <a:pPr>
              <a:buNone/>
            </a:pPr>
            <a:r>
              <a:rPr lang="en-US" dirty="0" smtClean="0"/>
              <a:t>2- </a:t>
            </a:r>
            <a:r>
              <a:rPr lang="en-US" dirty="0" smtClean="0"/>
              <a:t>The profit is not recognized when they are sold in the profit and loss statement, but rather within the components of equity under the item of additional paid-in capital - treasury </a:t>
            </a:r>
            <a:r>
              <a:rPr lang="en-US" dirty="0" smtClean="0"/>
              <a:t>shares</a:t>
            </a:r>
          </a:p>
          <a:p>
            <a:pPr>
              <a:buNone/>
            </a:pPr>
            <a:r>
              <a:rPr lang="en-US" dirty="0" smtClean="0"/>
              <a:t>3- </a:t>
            </a:r>
            <a:r>
              <a:rPr lang="en-US" dirty="0" smtClean="0"/>
              <a:t>When treasury shares are sold at a loss, they are charged to the account of additional paid-in capital </a:t>
            </a:r>
            <a:endParaRPr lang="en-US" dirty="0" smtClean="0"/>
          </a:p>
          <a:p>
            <a:pPr>
              <a:buNone/>
            </a:pPr>
            <a:r>
              <a:rPr lang="en-US" dirty="0" smtClean="0"/>
              <a:t>4</a:t>
            </a:r>
            <a:r>
              <a:rPr lang="en-US" dirty="0" smtClean="0"/>
              <a:t>- </a:t>
            </a:r>
            <a:r>
              <a:rPr lang="en-US" dirty="0" smtClean="0"/>
              <a:t>treasury shares, and if the loss on sale is greater than the balance of this account, the remainder is charged to retained earnings</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15148"/>
          </a:xfrm>
        </p:spPr>
        <p:txBody>
          <a:bodyPr>
            <a:normAutofit fontScale="62500" lnSpcReduction="20000"/>
          </a:bodyPr>
          <a:lstStyle/>
          <a:p>
            <a:r>
              <a:rPr lang="fr-FR" b="1" dirty="0" smtClean="0"/>
              <a:t>EX3-</a:t>
            </a:r>
          </a:p>
          <a:p>
            <a:pPr>
              <a:buNone/>
            </a:pPr>
            <a:r>
              <a:rPr lang="en-GB" dirty="0" smtClean="0"/>
              <a:t>Company( </a:t>
            </a:r>
            <a:r>
              <a:rPr lang="en-GB" dirty="0" smtClean="0"/>
              <a:t>y  </a:t>
            </a:r>
            <a:r>
              <a:rPr lang="en-GB" dirty="0" smtClean="0"/>
              <a:t>)reacquired </a:t>
            </a:r>
            <a:r>
              <a:rPr lang="en-GB" dirty="0" smtClean="0"/>
              <a:t>3,000 no par value shares at $8 per share  and subsequently sold 1,000 of these shares at $12 per share. Assume that the average price of shares outstanding is $10 and there is no contributed surplus before this transaction. The journal entries for each method would be as shown.</a:t>
            </a:r>
            <a:endParaRPr lang="fr-FR" dirty="0" smtClean="0"/>
          </a:p>
          <a:p>
            <a:pPr>
              <a:buNone/>
            </a:pPr>
            <a:r>
              <a:rPr lang="en-GB" dirty="0" smtClean="0"/>
              <a:t>   Repurchase </a:t>
            </a:r>
            <a:r>
              <a:rPr lang="en-GB" dirty="0" smtClean="0"/>
              <a:t>3,000 shares @ $</a:t>
            </a:r>
            <a:r>
              <a:rPr lang="en-GB" dirty="0" smtClean="0"/>
              <a:t>8/share.</a:t>
            </a:r>
          </a:p>
          <a:p>
            <a:pPr>
              <a:buNone/>
            </a:pPr>
            <a:r>
              <a:rPr lang="en-GB" b="1" dirty="0" smtClean="0"/>
              <a:t>Solution</a:t>
            </a:r>
          </a:p>
          <a:p>
            <a:pPr lvl="0"/>
            <a:r>
              <a:rPr lang="en-GB" b="1" dirty="0" smtClean="0"/>
              <a:t>Single transaction method                             </a:t>
            </a:r>
            <a:endParaRPr lang="fr-FR" dirty="0" smtClean="0"/>
          </a:p>
          <a:p>
            <a:r>
              <a:rPr lang="fr-FR" b="1" dirty="0" smtClean="0"/>
              <a:t>---------------------------------------------------------------------</a:t>
            </a:r>
            <a:endParaRPr lang="fr-FR" dirty="0" smtClean="0"/>
          </a:p>
          <a:p>
            <a:pPr>
              <a:buNone/>
            </a:pPr>
            <a:r>
              <a:rPr lang="fr-FR" b="1" u="sng" dirty="0" smtClean="0"/>
              <a:t> </a:t>
            </a:r>
            <a:r>
              <a:rPr lang="fr-FR" b="1" u="sng" dirty="0" smtClean="0"/>
              <a:t>                                                             </a:t>
            </a:r>
            <a:r>
              <a:rPr lang="fr-FR" b="1" u="sng" dirty="0" err="1" smtClean="0"/>
              <a:t>debit</a:t>
            </a:r>
            <a:r>
              <a:rPr lang="fr-FR" b="1" u="sng" dirty="0" smtClean="0"/>
              <a:t>              </a:t>
            </a:r>
            <a:r>
              <a:rPr lang="fr-FR" b="1" u="sng" dirty="0" err="1" smtClean="0"/>
              <a:t>credit</a:t>
            </a:r>
            <a:endParaRPr lang="fr-FR" u="sng" dirty="0" smtClean="0"/>
          </a:p>
          <a:p>
            <a:pPr>
              <a:buNone/>
            </a:pPr>
            <a:r>
              <a:rPr lang="en-GB" b="1" dirty="0" smtClean="0"/>
              <a:t>   Treasury stock                                 24000     </a:t>
            </a:r>
            <a:endParaRPr lang="fr-FR" dirty="0" smtClean="0"/>
          </a:p>
          <a:p>
            <a:pPr>
              <a:buNone/>
            </a:pPr>
            <a:r>
              <a:rPr lang="en-GB" b="1" u="sng" dirty="0" smtClean="0"/>
              <a:t> </a:t>
            </a:r>
            <a:r>
              <a:rPr lang="en-GB" b="1" u="sng" dirty="0" smtClean="0"/>
              <a:t>                       Cash                                                     24000</a:t>
            </a:r>
          </a:p>
          <a:p>
            <a:pPr>
              <a:buNone/>
            </a:pPr>
            <a:r>
              <a:rPr lang="en-GB" b="1" u="sng" dirty="0" smtClean="0"/>
              <a:t> </a:t>
            </a:r>
            <a:r>
              <a:rPr lang="en-GB" b="1" dirty="0" smtClean="0"/>
              <a:t>3,000 shares × </a:t>
            </a:r>
            <a:r>
              <a:rPr lang="en-GB" b="1" dirty="0" smtClean="0"/>
              <a:t>8h</a:t>
            </a:r>
            <a:r>
              <a:rPr lang="en-GB" b="1" dirty="0" smtClean="0"/>
              <a:t>$/s</a:t>
            </a:r>
            <a:endParaRPr lang="fr-FR" dirty="0" smtClean="0"/>
          </a:p>
          <a:p>
            <a:pPr algn="ctr">
              <a:buNone/>
            </a:pPr>
            <a:endParaRPr lang="en-GB" b="1" dirty="0" smtClean="0"/>
          </a:p>
          <a:p>
            <a:pPr lvl="0"/>
            <a:r>
              <a:rPr lang="en-GB" b="1" dirty="0" smtClean="0"/>
              <a:t>Resell 1,000 shares @ $</a:t>
            </a:r>
            <a:r>
              <a:rPr lang="en-GB" b="1" dirty="0" smtClean="0"/>
              <a:t>12/share</a:t>
            </a:r>
          </a:p>
          <a:p>
            <a:pPr lvl="0">
              <a:buNone/>
            </a:pPr>
            <a:r>
              <a:rPr lang="en-GB" b="1" dirty="0" smtClean="0"/>
              <a:t>   ----------------------------------------------------------------------</a:t>
            </a:r>
            <a:endParaRPr lang="fr-FR" dirty="0" smtClean="0"/>
          </a:p>
          <a:p>
            <a:pPr>
              <a:buNone/>
            </a:pPr>
            <a:r>
              <a:rPr lang="fr-FR" b="1" u="sng" dirty="0" smtClean="0"/>
              <a:t>                                                               </a:t>
            </a:r>
            <a:r>
              <a:rPr lang="fr-FR" b="1" u="sng" dirty="0" err="1" smtClean="0"/>
              <a:t>debit</a:t>
            </a:r>
            <a:r>
              <a:rPr lang="fr-FR" b="1" u="sng" dirty="0" smtClean="0"/>
              <a:t>                </a:t>
            </a:r>
            <a:r>
              <a:rPr lang="fr-FR" b="1" u="sng" dirty="0" err="1" smtClean="0"/>
              <a:t>credit</a:t>
            </a:r>
            <a:endParaRPr lang="fr-FR" u="sng" dirty="0" smtClean="0"/>
          </a:p>
          <a:p>
            <a:pPr>
              <a:buNone/>
            </a:pPr>
            <a:r>
              <a:rPr lang="en-GB" b="1" dirty="0" smtClean="0"/>
              <a:t>                    Cash                                </a:t>
            </a:r>
            <a:r>
              <a:rPr lang="fr-FR" b="1" dirty="0" smtClean="0"/>
              <a:t>12,000</a:t>
            </a:r>
            <a:endParaRPr lang="fr-FR" dirty="0" smtClean="0"/>
          </a:p>
          <a:p>
            <a:pPr>
              <a:buNone/>
            </a:pPr>
            <a:r>
              <a:rPr lang="en-GB" b="1" u="sng" dirty="0" smtClean="0"/>
              <a:t>                            </a:t>
            </a:r>
            <a:r>
              <a:rPr lang="en-GB" b="1" u="sng" dirty="0" smtClean="0"/>
              <a:t>Common </a:t>
            </a:r>
            <a:r>
              <a:rPr lang="en-GB" b="1" u="sng" dirty="0" smtClean="0"/>
              <a:t>shares                           </a:t>
            </a:r>
            <a:r>
              <a:rPr lang="fr-FR" b="1" u="sng" dirty="0" smtClean="0"/>
              <a:t>12,000</a:t>
            </a:r>
            <a:endParaRPr lang="fr-FR" u="sng" dirty="0" smtClean="0"/>
          </a:p>
          <a:p>
            <a:pPr>
              <a:buNone/>
            </a:pPr>
            <a:endParaRPr lang="fr-FR" dirty="0" smtClean="0"/>
          </a:p>
          <a:p>
            <a:r>
              <a:rPr lang="fr-FR" b="1" dirty="0" smtClean="0"/>
              <a:t> </a:t>
            </a:r>
            <a:endParaRPr lang="fr-FR" dirty="0" smtClean="0"/>
          </a:p>
          <a:p>
            <a:pPr>
              <a:buNone/>
            </a:pPr>
            <a:endParaRPr lang="fr-FR" dirty="0" smtClean="0"/>
          </a:p>
          <a:p>
            <a:pPr>
              <a:buNone/>
            </a:pPr>
            <a:endParaRPr lang="fr-FR" dirty="0" smtClean="0"/>
          </a:p>
          <a:p>
            <a:pPr>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pPr>
              <a:buNone/>
            </a:pPr>
            <a:r>
              <a:rPr lang="en-US" b="1" dirty="0" smtClean="0">
                <a:solidFill>
                  <a:srgbClr val="FF0000"/>
                </a:solidFill>
              </a:rPr>
              <a:t>7-Financial </a:t>
            </a:r>
            <a:r>
              <a:rPr lang="en-US" b="1" dirty="0" smtClean="0">
                <a:solidFill>
                  <a:srgbClr val="FF0000"/>
                </a:solidFill>
              </a:rPr>
              <a:t>instruments that will be settled by issuing shares</a:t>
            </a:r>
            <a:r>
              <a:rPr lang="en-US" b="1" dirty="0" smtClean="0"/>
              <a:t>:</a:t>
            </a:r>
          </a:p>
          <a:p>
            <a:pPr>
              <a:buNone/>
            </a:pPr>
            <a:r>
              <a:rPr lang="en-US" b="1" dirty="0" smtClean="0"/>
              <a:t> </a:t>
            </a:r>
            <a:r>
              <a:rPr lang="en-US" b="1" dirty="0" smtClean="0"/>
              <a:t>  </a:t>
            </a:r>
            <a:r>
              <a:rPr lang="en-US" dirty="0" smtClean="0"/>
              <a:t>When </a:t>
            </a:r>
            <a:r>
              <a:rPr lang="en-US" dirty="0" smtClean="0"/>
              <a:t>an entity enters into contracts with third parties that will be settled by issuing equity instruments, those contracts will be classified as equity instruments or liabilities in accordance with the requirements of Standard 32</a:t>
            </a:r>
            <a:r>
              <a:rPr lang="en-US" dirty="0" smtClean="0"/>
              <a:t>:</a:t>
            </a:r>
          </a:p>
          <a:p>
            <a:pPr>
              <a:buNone/>
            </a:pPr>
            <a:r>
              <a:rPr lang="en-US" dirty="0" smtClean="0"/>
              <a:t>1- </a:t>
            </a:r>
            <a:r>
              <a:rPr lang="en-US" dirty="0" smtClean="0"/>
              <a:t>Classify them as the entity’s own equity instruments if they are derivative contracts that will be settled by exchanging a fixed number of equity instruments (shares) and a fixed amount of cash, or if they are non-derivative contracts that will be settled by issuing a fixed number of equity instruments (shares</a:t>
            </a:r>
            <a:r>
              <a:rPr lang="en-US" dirty="0" smtClean="0"/>
              <a:t>).</a:t>
            </a:r>
          </a:p>
          <a:p>
            <a:pPr>
              <a:buNone/>
            </a:pPr>
            <a:r>
              <a:rPr lang="en-US" dirty="0" smtClean="0"/>
              <a:t>Ex- </a:t>
            </a:r>
            <a:r>
              <a:rPr lang="en-US" dirty="0" smtClean="0"/>
              <a:t>Issuing a call option that gives the holder the right to obtain 5,000 shares for 40 dinars per share. The option was sold for 15,000 dinars. Then we </a:t>
            </a:r>
            <a:r>
              <a:rPr lang="en-US" dirty="0" smtClean="0"/>
              <a:t>record</a:t>
            </a:r>
          </a:p>
          <a:p>
            <a:pPr>
              <a:buNone/>
            </a:pPr>
            <a:r>
              <a:rPr lang="en-US" dirty="0" smtClean="0"/>
              <a:t>        </a:t>
            </a:r>
            <a:r>
              <a:rPr lang="en-US" b="1" dirty="0" smtClean="0"/>
              <a:t>Dr/Cash                                                15,000</a:t>
            </a:r>
          </a:p>
          <a:p>
            <a:pPr>
              <a:buNone/>
            </a:pPr>
            <a:r>
              <a:rPr lang="en-US" b="1" dirty="0" smtClean="0"/>
              <a:t> </a:t>
            </a:r>
            <a:r>
              <a:rPr lang="en-US" b="1" dirty="0" smtClean="0"/>
              <a:t>                       Cr/  Stock </a:t>
            </a:r>
            <a:r>
              <a:rPr lang="en-US" b="1" dirty="0" smtClean="0"/>
              <a:t>Options – </a:t>
            </a:r>
            <a:r>
              <a:rPr lang="en-US" b="1" dirty="0" smtClean="0"/>
              <a:t>Equity              </a:t>
            </a:r>
            <a:r>
              <a:rPr lang="ar-DZ" b="1" dirty="0" smtClean="0"/>
              <a:t>15000</a:t>
            </a:r>
            <a:endParaRPr lang="ar-DZ" b="1" dirty="0" smtClean="0"/>
          </a:p>
          <a:p>
            <a:pPr algn="r" rtl="1">
              <a:buNone/>
            </a:pPr>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55000" lnSpcReduction="20000"/>
          </a:bodyPr>
          <a:lstStyle/>
          <a:p>
            <a:pPr>
              <a:buNone/>
            </a:pPr>
            <a:r>
              <a:rPr lang="ar-DZ" b="1" dirty="0" smtClean="0"/>
              <a:t>2</a:t>
            </a:r>
            <a:r>
              <a:rPr lang="fr-FR" sz="4400" b="1" dirty="0" smtClean="0"/>
              <a:t>-</a:t>
            </a:r>
            <a:r>
              <a:rPr lang="en-US" sz="4400" dirty="0" smtClean="0"/>
              <a:t>If the amount of cash or the number of equity instruments (shares) that will be issued to others is subject to change in the future (after concluding the contract), the contract is classified as a financial asset or a financial liability</a:t>
            </a:r>
            <a:r>
              <a:rPr lang="en-US" sz="4400" b="1" dirty="0" smtClean="0"/>
              <a:t>.</a:t>
            </a:r>
          </a:p>
          <a:p>
            <a:pPr>
              <a:buNone/>
            </a:pPr>
            <a:r>
              <a:rPr lang="en-US" sz="4400" b="1" dirty="0" smtClean="0"/>
              <a:t>Ex </a:t>
            </a:r>
            <a:r>
              <a:rPr lang="en-US" sz="4400" b="1" dirty="0" smtClean="0"/>
              <a:t>- </a:t>
            </a:r>
            <a:r>
              <a:rPr lang="en-US" sz="4400" dirty="0" smtClean="0"/>
              <a:t>On </a:t>
            </a:r>
            <a:r>
              <a:rPr lang="en-US" sz="4400" dirty="0" smtClean="0"/>
              <a:t>jan1,2021, </a:t>
            </a:r>
            <a:r>
              <a:rPr lang="en-US" sz="4400" dirty="0" smtClean="0"/>
              <a:t>a company entered into a contract with a third party under which it is obligated to issue shares in the amount of 600,000 dinars. </a:t>
            </a:r>
            <a:endParaRPr lang="en-US" sz="4400" dirty="0" smtClean="0"/>
          </a:p>
          <a:p>
            <a:pPr>
              <a:buNone/>
            </a:pPr>
            <a:r>
              <a:rPr lang="en-US" sz="4400" dirty="0" smtClean="0"/>
              <a:t> </a:t>
            </a:r>
            <a:r>
              <a:rPr lang="en-US" sz="4400" dirty="0" smtClean="0"/>
              <a:t>   How </a:t>
            </a:r>
            <a:r>
              <a:rPr lang="en-US" sz="4400" dirty="0" smtClean="0"/>
              <a:t>is the contract classified as a financial asset or a financial liability? </a:t>
            </a:r>
            <a:endParaRPr lang="en-US" sz="4400" dirty="0" smtClean="0"/>
          </a:p>
          <a:p>
            <a:pPr>
              <a:buNone/>
            </a:pPr>
            <a:r>
              <a:rPr lang="en-US" sz="4400" dirty="0" smtClean="0"/>
              <a:t> </a:t>
            </a:r>
            <a:r>
              <a:rPr lang="en-US" sz="4400" dirty="0" smtClean="0"/>
              <a:t>   In </a:t>
            </a:r>
            <a:r>
              <a:rPr lang="en-US" sz="4400" dirty="0" smtClean="0"/>
              <a:t>this case, the contract (financial instrument) is classified as a financial liability, since the number of shares will differ based on the change in the fair value of the </a:t>
            </a:r>
            <a:r>
              <a:rPr lang="en-US" sz="4400" dirty="0" smtClean="0"/>
              <a:t>share.</a:t>
            </a:r>
          </a:p>
          <a:p>
            <a:pPr>
              <a:buNone/>
            </a:pPr>
            <a:r>
              <a:rPr lang="en-US" sz="4400" dirty="0" smtClean="0"/>
              <a:t>3- If the company is committed to repurchase its issued shares (equity) in the future in exchange for cash or delivery of other financial assets, this represents a financial liability initially measured at the present value of the repurchase price, as equity instruments will be classified as shares to appear within the liabilities. </a:t>
            </a:r>
            <a:endParaRPr lang="en-US" sz="4400" dirty="0" smtClean="0"/>
          </a:p>
          <a:p>
            <a:pPr>
              <a:buNone/>
            </a:pPr>
            <a:r>
              <a:rPr lang="en-US" sz="4400" dirty="0" smtClean="0"/>
              <a:t>4- </a:t>
            </a:r>
            <a:r>
              <a:rPr lang="en-US" sz="4400" dirty="0" smtClean="0"/>
              <a:t>This standard requires the derivative instrument to be classified as a financial asset or a financial liability.</a:t>
            </a:r>
            <a:endParaRPr lang="ar-DZ" sz="4400" dirty="0" smtClean="0"/>
          </a:p>
          <a:p>
            <a:pPr algn="r" rtl="1">
              <a:buNone/>
            </a:pPr>
            <a:r>
              <a:rPr lang="ar-DZ" sz="4400" dirty="0" smtClean="0"/>
              <a:t>.</a:t>
            </a:r>
            <a:endParaRPr lang="ar-DZ" sz="4400" dirty="0" smtClean="0"/>
          </a:p>
          <a:p>
            <a:pPr algn="r" rtl="1">
              <a:buNone/>
            </a:pPr>
            <a:endParaRPr lang="ar-DZ" b="1" dirty="0" smtClean="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buNone/>
            </a:pPr>
            <a:r>
              <a:rPr lang="fr-FR" b="1" dirty="0" smtClean="0">
                <a:solidFill>
                  <a:srgbClr val="FF0000"/>
                </a:solidFill>
              </a:rPr>
              <a:t>8-</a:t>
            </a:r>
            <a:r>
              <a:rPr lang="fr-FR" b="1" dirty="0" err="1" smtClean="0">
                <a:solidFill>
                  <a:srgbClr val="FF0000"/>
                </a:solidFill>
              </a:rPr>
              <a:t>Reporting</a:t>
            </a:r>
            <a:r>
              <a:rPr lang="fr-FR" b="1" dirty="0" smtClean="0">
                <a:solidFill>
                  <a:srgbClr val="FF0000"/>
                </a:solidFill>
              </a:rPr>
              <a:t> </a:t>
            </a:r>
            <a:r>
              <a:rPr lang="fr-FR" b="1" dirty="0" err="1" smtClean="0">
                <a:solidFill>
                  <a:srgbClr val="FF0000"/>
                </a:solidFill>
              </a:rPr>
              <a:t>Interest</a:t>
            </a:r>
            <a:r>
              <a:rPr lang="fr-FR" b="1" dirty="0" smtClean="0">
                <a:solidFill>
                  <a:srgbClr val="FF0000"/>
                </a:solidFill>
              </a:rPr>
              <a:t>, </a:t>
            </a:r>
            <a:r>
              <a:rPr lang="fr-FR" b="1" dirty="0" err="1" smtClean="0">
                <a:solidFill>
                  <a:srgbClr val="FF0000"/>
                </a:solidFill>
              </a:rPr>
              <a:t>Dividends</a:t>
            </a:r>
            <a:r>
              <a:rPr lang="fr-FR" b="1" dirty="0" smtClean="0">
                <a:solidFill>
                  <a:srgbClr val="FF0000"/>
                </a:solidFill>
              </a:rPr>
              <a:t>, </a:t>
            </a:r>
            <a:r>
              <a:rPr lang="fr-FR" b="1" dirty="0" err="1" smtClean="0">
                <a:solidFill>
                  <a:srgbClr val="FF0000"/>
                </a:solidFill>
              </a:rPr>
              <a:t>Losses</a:t>
            </a:r>
            <a:r>
              <a:rPr lang="fr-FR" b="1" dirty="0" smtClean="0">
                <a:solidFill>
                  <a:srgbClr val="FF0000"/>
                </a:solidFill>
              </a:rPr>
              <a:t> and </a:t>
            </a:r>
            <a:r>
              <a:rPr lang="fr-FR" b="1" dirty="0" smtClean="0">
                <a:solidFill>
                  <a:srgbClr val="FF0000"/>
                </a:solidFill>
              </a:rPr>
              <a:t>Gains</a:t>
            </a:r>
          </a:p>
          <a:p>
            <a:pPr>
              <a:buNone/>
            </a:pPr>
            <a:r>
              <a:rPr lang="fr-FR" dirty="0" smtClean="0"/>
              <a:t>  T</a:t>
            </a:r>
            <a:r>
              <a:rPr lang="en-US" dirty="0" smtClean="0"/>
              <a:t>he </a:t>
            </a:r>
            <a:r>
              <a:rPr lang="en-US" dirty="0" smtClean="0"/>
              <a:t>classification of a financial instrument issued as either a financial liability or an equity instrument determines whether interest, dividends, losses and gains relating to that instrument are </a:t>
            </a:r>
            <a:r>
              <a:rPr lang="en-US" dirty="0" err="1" smtClean="0"/>
              <a:t>recognised</a:t>
            </a:r>
            <a:r>
              <a:rPr lang="en-US" dirty="0" smtClean="0"/>
              <a:t> in </a:t>
            </a:r>
            <a:r>
              <a:rPr lang="en-US" dirty="0" smtClean="0">
                <a:solidFill>
                  <a:srgbClr val="FF0000"/>
                </a:solidFill>
              </a:rPr>
              <a:t>the profit or loss </a:t>
            </a:r>
            <a:r>
              <a:rPr lang="en-US" dirty="0" smtClean="0"/>
              <a:t>accounts or are </a:t>
            </a:r>
            <a:r>
              <a:rPr lang="en-US" dirty="0" err="1" smtClean="0"/>
              <a:t>recognised</a:t>
            </a:r>
            <a:r>
              <a:rPr lang="en-US" dirty="0" smtClean="0"/>
              <a:t> directly in </a:t>
            </a:r>
            <a:r>
              <a:rPr lang="en-US" dirty="0" smtClean="0">
                <a:solidFill>
                  <a:srgbClr val="FF0000"/>
                </a:solidFill>
              </a:rPr>
              <a:t>equity</a:t>
            </a:r>
            <a:r>
              <a:rPr lang="en-US" dirty="0" smtClean="0"/>
              <a:t>, as explained below </a:t>
            </a:r>
            <a:r>
              <a:rPr lang="en-US" dirty="0" smtClean="0"/>
              <a:t>:</a:t>
            </a:r>
            <a:r>
              <a:rPr lang="fr-FR" dirty="0" smtClean="0"/>
              <a:t>  </a:t>
            </a:r>
          </a:p>
          <a:p>
            <a:pPr>
              <a:buNone/>
            </a:pPr>
            <a:r>
              <a:rPr lang="en-US" dirty="0" smtClean="0"/>
              <a:t>1-Dividends </a:t>
            </a:r>
            <a:r>
              <a:rPr lang="en-US" dirty="0" smtClean="0"/>
              <a:t>to holders of outstanding shares classified as equity are charged directly by the entity to the equity account</a:t>
            </a:r>
            <a:r>
              <a:rPr lang="en-US" dirty="0" smtClean="0"/>
              <a:t>.</a:t>
            </a:r>
          </a:p>
          <a:p>
            <a:pPr>
              <a:buNone/>
            </a:pPr>
            <a:r>
              <a:rPr lang="en-US" dirty="0" smtClean="0"/>
              <a:t>2- </a:t>
            </a:r>
            <a:r>
              <a:rPr lang="en-US" dirty="0" smtClean="0"/>
              <a:t>Dividends to holders of outstanding shares classified as financial liabilities are recognized in the same manner as interest expense on </a:t>
            </a:r>
            <a:r>
              <a:rPr lang="en-US" dirty="0" smtClean="0"/>
              <a:t>bonds</a:t>
            </a:r>
          </a:p>
          <a:p>
            <a:pPr>
              <a:buNone/>
            </a:pPr>
            <a:r>
              <a:rPr lang="en-US" dirty="0" smtClean="0"/>
              <a:t>3- </a:t>
            </a:r>
            <a:r>
              <a:rPr lang="en-US" dirty="0" smtClean="0"/>
              <a:t>Gains and losses associated with the recovery of financial liabilities are recognized in the profit or loss accounts</a:t>
            </a:r>
            <a:r>
              <a:rPr lang="en-US" dirty="0" smtClean="0"/>
              <a:t>.</a:t>
            </a:r>
          </a:p>
          <a:p>
            <a:pPr>
              <a:buNone/>
            </a:pPr>
            <a:r>
              <a:rPr lang="en-US" dirty="0" smtClean="0"/>
              <a:t>4</a:t>
            </a:r>
            <a:r>
              <a:rPr lang="en-US" dirty="0" smtClean="0"/>
              <a:t>- </a:t>
            </a:r>
            <a:r>
              <a:rPr lang="en-US" dirty="0" smtClean="0"/>
              <a:t>Recovery and refinancing of the entity's </a:t>
            </a:r>
            <a:r>
              <a:rPr lang="en-US" dirty="0" smtClean="0"/>
              <a:t>equity </a:t>
            </a:r>
            <a:r>
              <a:rPr lang="en-US" dirty="0" smtClean="0"/>
              <a:t>instruments are recognized as changes in equity</a:t>
            </a:r>
            <a:r>
              <a:rPr lang="en-US" dirty="0" smtClean="0"/>
              <a:t>.</a:t>
            </a:r>
          </a:p>
          <a:p>
            <a:pPr>
              <a:buNone/>
            </a:pPr>
            <a:r>
              <a:rPr lang="en-US" dirty="0" smtClean="0"/>
              <a:t>5- </a:t>
            </a:r>
            <a:r>
              <a:rPr lang="en-US" dirty="0" smtClean="0"/>
              <a:t>Changes in the fair value of equity instruments are not recognized in the financial </a:t>
            </a:r>
            <a:r>
              <a:rPr lang="en-US" dirty="0" err="1" smtClean="0"/>
              <a:t>statementsEnvoyer</a:t>
            </a:r>
            <a:r>
              <a:rPr lang="en-US" dirty="0" smtClean="0"/>
              <a:t> des </a:t>
            </a:r>
            <a:r>
              <a:rPr lang="en-US" dirty="0" err="1" smtClean="0"/>
              <a:t>commentairesPanneaux</a:t>
            </a:r>
            <a:r>
              <a:rPr lang="en-US" dirty="0" smtClean="0"/>
              <a:t> </a:t>
            </a:r>
            <a:r>
              <a:rPr lang="en-US" dirty="0" err="1" smtClean="0"/>
              <a:t>latérauxHistoriqueEnregistrées</a:t>
            </a:r>
            <a:endParaRPr lang="fr-FR" dirty="0" smtClean="0"/>
          </a:p>
          <a:p>
            <a:pPr>
              <a:buNone/>
            </a:pPr>
            <a:endParaRPr lang="fr-FR" b="1" dirty="0" smtClean="0"/>
          </a:p>
          <a:p>
            <a:pPr>
              <a:buNone/>
            </a:pP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r>
              <a:rPr lang="en-US" dirty="0" smtClean="0"/>
              <a:t>Ex4- </a:t>
            </a:r>
          </a:p>
          <a:p>
            <a:pPr>
              <a:buNone/>
            </a:pPr>
            <a:r>
              <a:rPr lang="en-US" dirty="0" smtClean="0"/>
              <a:t> </a:t>
            </a:r>
            <a:r>
              <a:rPr lang="en-US" dirty="0" smtClean="0"/>
              <a:t>A </a:t>
            </a:r>
            <a:r>
              <a:rPr lang="en-US" dirty="0" smtClean="0"/>
              <a:t>company issued shares with a nominal value of 500,000 dinars for 800,000 dinars in cash. The expenses of issuing the shares (issuance fees and fees of the bank executing the issuance) amounted to 40,000 dinars. The company is subject to tax at a rate of 20%, knowing that the issuance expenses are subject to tax deduction (taxable</a:t>
            </a:r>
            <a:r>
              <a:rPr lang="en-US" dirty="0" smtClean="0"/>
              <a:t>).</a:t>
            </a:r>
          </a:p>
          <a:p>
            <a:pPr>
              <a:buNone/>
            </a:pPr>
            <a:r>
              <a:rPr lang="en-US" b="1" dirty="0" smtClean="0"/>
              <a:t>Required-</a:t>
            </a:r>
            <a:r>
              <a:rPr lang="en-US" dirty="0" smtClean="0"/>
              <a:t> </a:t>
            </a:r>
            <a:r>
              <a:rPr lang="en-US" dirty="0" smtClean="0"/>
              <a:t>Record the necessary transactions in accounting</a:t>
            </a:r>
            <a:r>
              <a:rPr lang="en-US" dirty="0" smtClean="0"/>
              <a:t>.</a:t>
            </a:r>
          </a:p>
          <a:p>
            <a:pPr>
              <a:buNone/>
            </a:pPr>
            <a:r>
              <a:rPr lang="en-US" b="1" dirty="0" smtClean="0"/>
              <a:t>Solution</a:t>
            </a:r>
            <a:r>
              <a:rPr lang="en-US" dirty="0" smtClean="0"/>
              <a:t>-</a:t>
            </a:r>
          </a:p>
          <a:p>
            <a:pPr>
              <a:buNone/>
            </a:pPr>
            <a:r>
              <a:rPr lang="en-US" u="sng" dirty="0" smtClean="0"/>
              <a:t>1- </a:t>
            </a:r>
            <a:r>
              <a:rPr lang="en-US" u="sng" dirty="0" smtClean="0">
                <a:solidFill>
                  <a:srgbClr val="FF0000"/>
                </a:solidFill>
              </a:rPr>
              <a:t>Record the </a:t>
            </a:r>
            <a:r>
              <a:rPr lang="en-US" u="sng" dirty="0" smtClean="0">
                <a:solidFill>
                  <a:srgbClr val="FF0000"/>
                </a:solidFill>
              </a:rPr>
              <a:t>expen</a:t>
            </a:r>
            <a:r>
              <a:rPr lang="en-US" dirty="0" smtClean="0">
                <a:solidFill>
                  <a:srgbClr val="FF0000"/>
                </a:solidFill>
              </a:rPr>
              <a:t>ses</a:t>
            </a:r>
          </a:p>
          <a:p>
            <a:pPr>
              <a:buNone/>
            </a:pPr>
            <a:r>
              <a:rPr lang="en-US" dirty="0" smtClean="0"/>
              <a:t> </a:t>
            </a:r>
            <a:r>
              <a:rPr lang="en-US" dirty="0" smtClean="0"/>
              <a:t> Dr/ Share </a:t>
            </a:r>
            <a:r>
              <a:rPr lang="en-US" dirty="0" smtClean="0"/>
              <a:t>Issuance </a:t>
            </a:r>
            <a:r>
              <a:rPr lang="en-US" dirty="0" smtClean="0"/>
              <a:t>Expenses     40,000</a:t>
            </a:r>
          </a:p>
          <a:p>
            <a:pPr>
              <a:buNone/>
            </a:pPr>
            <a:r>
              <a:rPr lang="en-US" dirty="0" smtClean="0"/>
              <a:t> </a:t>
            </a:r>
            <a:r>
              <a:rPr lang="en-US" dirty="0" smtClean="0"/>
              <a:t>           Cr/ Cash                                               40,000</a:t>
            </a:r>
          </a:p>
          <a:p>
            <a:pPr>
              <a:buNone/>
            </a:pPr>
            <a:r>
              <a:rPr lang="en-US" dirty="0" smtClean="0"/>
              <a:t>2- </a:t>
            </a:r>
            <a:r>
              <a:rPr lang="en-US" u="sng" dirty="0" smtClean="0">
                <a:solidFill>
                  <a:srgbClr val="FF0000"/>
                </a:solidFill>
              </a:rPr>
              <a:t>Record </a:t>
            </a:r>
            <a:r>
              <a:rPr lang="en-US" u="sng" dirty="0" smtClean="0">
                <a:solidFill>
                  <a:srgbClr val="FF0000"/>
                </a:solidFill>
              </a:rPr>
              <a:t>the issue of </a:t>
            </a:r>
            <a:r>
              <a:rPr lang="en-US" u="sng" dirty="0" smtClean="0">
                <a:solidFill>
                  <a:srgbClr val="FF0000"/>
                </a:solidFill>
              </a:rPr>
              <a:t>shares</a:t>
            </a:r>
          </a:p>
          <a:p>
            <a:pPr>
              <a:buNone/>
            </a:pPr>
            <a:r>
              <a:rPr lang="en-US" dirty="0" smtClean="0"/>
              <a:t>  Dr/ Cash                                       800,000</a:t>
            </a:r>
          </a:p>
          <a:p>
            <a:pPr>
              <a:buNone/>
            </a:pPr>
            <a:r>
              <a:rPr lang="en-US" dirty="0" smtClean="0"/>
              <a:t> </a:t>
            </a:r>
            <a:r>
              <a:rPr lang="en-US" dirty="0" smtClean="0"/>
              <a:t>            Cr/ </a:t>
            </a:r>
            <a:r>
              <a:rPr lang="en-US" dirty="0" smtClean="0"/>
              <a:t>Equity Capital </a:t>
            </a:r>
            <a:r>
              <a:rPr lang="en-US" dirty="0" smtClean="0"/>
              <a:t>                             500,000</a:t>
            </a:r>
          </a:p>
          <a:p>
            <a:pPr>
              <a:buNone/>
            </a:pPr>
            <a:r>
              <a:rPr lang="en-US" dirty="0" smtClean="0"/>
              <a:t> </a:t>
            </a:r>
            <a:r>
              <a:rPr lang="en-US" dirty="0" smtClean="0"/>
              <a:t>              Cr/ </a:t>
            </a:r>
            <a:r>
              <a:rPr lang="en-US" dirty="0" smtClean="0"/>
              <a:t>Additional </a:t>
            </a:r>
            <a:r>
              <a:rPr lang="en-US" dirty="0" smtClean="0"/>
              <a:t>Capital                    300,000</a:t>
            </a:r>
          </a:p>
          <a:p>
            <a:pPr>
              <a:buNone/>
            </a:pPr>
            <a:r>
              <a:rPr lang="en-US" dirty="0" smtClean="0"/>
              <a:t>3- </a:t>
            </a:r>
            <a:r>
              <a:rPr lang="en-US" u="sng" dirty="0" smtClean="0">
                <a:solidFill>
                  <a:srgbClr val="FF0000"/>
                </a:solidFill>
              </a:rPr>
              <a:t>Charge expenses to additional </a:t>
            </a:r>
            <a:r>
              <a:rPr lang="en-US" u="sng" dirty="0" smtClean="0">
                <a:solidFill>
                  <a:srgbClr val="FF0000"/>
                </a:solidFill>
              </a:rPr>
              <a:t>capital</a:t>
            </a:r>
          </a:p>
          <a:p>
            <a:pPr>
              <a:buNone/>
            </a:pPr>
            <a:r>
              <a:rPr lang="en-US" dirty="0" smtClean="0"/>
              <a:t>    Dr/ Additional capital                  32,000</a:t>
            </a:r>
          </a:p>
          <a:p>
            <a:pPr>
              <a:buNone/>
            </a:pPr>
            <a:r>
              <a:rPr lang="en-US" dirty="0" smtClean="0"/>
              <a:t> </a:t>
            </a:r>
            <a:r>
              <a:rPr lang="en-US" dirty="0" smtClean="0"/>
              <a:t>    Dr/Deferred </a:t>
            </a:r>
            <a:r>
              <a:rPr lang="en-US" dirty="0" smtClean="0"/>
              <a:t>tax </a:t>
            </a:r>
            <a:r>
              <a:rPr lang="en-US" dirty="0" smtClean="0"/>
              <a:t>assets               8,000</a:t>
            </a:r>
          </a:p>
          <a:p>
            <a:pPr>
              <a:buNone/>
            </a:pPr>
            <a:r>
              <a:rPr lang="en-US" dirty="0" smtClean="0"/>
              <a:t> </a:t>
            </a:r>
            <a:r>
              <a:rPr lang="en-US" dirty="0" smtClean="0"/>
              <a:t>                  Cr / </a:t>
            </a:r>
            <a:r>
              <a:rPr lang="en-US" dirty="0" smtClean="0"/>
              <a:t>Issuance </a:t>
            </a:r>
            <a:r>
              <a:rPr lang="en-US" dirty="0" smtClean="0"/>
              <a:t>expenses               </a:t>
            </a:r>
            <a:r>
              <a:rPr lang="en-US" dirty="0" smtClean="0"/>
              <a:t>40,000</a:t>
            </a:r>
            <a:endParaRPr lang="en-US" dirty="0" smtClean="0"/>
          </a:p>
          <a:p>
            <a:pPr>
              <a:buNone/>
            </a:pPr>
            <a:endParaRPr lang="fr-FR" u="sng"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buNone/>
            </a:pPr>
            <a:r>
              <a:rPr lang="en-US" b="1" dirty="0" smtClean="0">
                <a:solidFill>
                  <a:srgbClr val="FF0000"/>
                </a:solidFill>
              </a:rPr>
              <a:t>9-Offsetting </a:t>
            </a:r>
            <a:r>
              <a:rPr lang="en-US" b="1" dirty="0" smtClean="0">
                <a:solidFill>
                  <a:srgbClr val="FF0000"/>
                </a:solidFill>
              </a:rPr>
              <a:t>a Financial </a:t>
            </a:r>
            <a:r>
              <a:rPr lang="en-US" b="1" dirty="0" smtClean="0">
                <a:solidFill>
                  <a:srgbClr val="FF0000"/>
                </a:solidFill>
              </a:rPr>
              <a:t>Asset </a:t>
            </a:r>
            <a:r>
              <a:rPr lang="en-US" b="1" dirty="0" smtClean="0">
                <a:solidFill>
                  <a:srgbClr val="FF0000"/>
                </a:solidFill>
              </a:rPr>
              <a:t>and a Financial </a:t>
            </a:r>
            <a:r>
              <a:rPr lang="en-US" b="1" dirty="0" smtClean="0">
                <a:solidFill>
                  <a:srgbClr val="FF0000"/>
                </a:solidFill>
              </a:rPr>
              <a:t>Liability</a:t>
            </a:r>
          </a:p>
          <a:p>
            <a:pPr>
              <a:buNone/>
            </a:pPr>
            <a:r>
              <a:rPr lang="fr-FR" dirty="0" smtClean="0"/>
              <a:t>  IAS </a:t>
            </a:r>
            <a:r>
              <a:rPr lang="fr-FR" dirty="0" smtClean="0"/>
              <a:t>32 </a:t>
            </a:r>
            <a:r>
              <a:rPr lang="fr-FR" dirty="0" err="1" smtClean="0"/>
              <a:t>requires</a:t>
            </a:r>
            <a:r>
              <a:rPr lang="fr-FR" dirty="0" smtClean="0"/>
              <a:t> a financial </a:t>
            </a:r>
            <a:r>
              <a:rPr lang="fr-FR" dirty="0" err="1" smtClean="0"/>
              <a:t>asset</a:t>
            </a:r>
            <a:r>
              <a:rPr lang="fr-FR" dirty="0" smtClean="0"/>
              <a:t> and a financial </a:t>
            </a:r>
            <a:r>
              <a:rPr lang="fr-FR" dirty="0" err="1" smtClean="0"/>
              <a:t>liability</a:t>
            </a:r>
            <a:r>
              <a:rPr lang="fr-FR" dirty="0" smtClean="0"/>
              <a:t> to </a:t>
            </a:r>
            <a:r>
              <a:rPr lang="fr-FR" dirty="0" err="1" smtClean="0"/>
              <a:t>be</a:t>
            </a:r>
            <a:r>
              <a:rPr lang="fr-FR" dirty="0" smtClean="0"/>
              <a:t> offset with the net </a:t>
            </a:r>
            <a:r>
              <a:rPr lang="fr-FR" dirty="0" err="1" smtClean="0"/>
              <a:t>amount</a:t>
            </a:r>
            <a:r>
              <a:rPr lang="fr-FR" dirty="0" smtClean="0"/>
              <a:t> </a:t>
            </a:r>
            <a:r>
              <a:rPr lang="fr-FR" dirty="0" err="1" smtClean="0"/>
              <a:t>presented</a:t>
            </a:r>
            <a:r>
              <a:rPr lang="fr-FR" dirty="0" smtClean="0"/>
              <a:t> as an </a:t>
            </a:r>
            <a:r>
              <a:rPr lang="fr-FR" dirty="0" err="1" smtClean="0"/>
              <a:t>asset</a:t>
            </a:r>
            <a:r>
              <a:rPr lang="fr-FR" dirty="0" smtClean="0"/>
              <a:t> or </a:t>
            </a:r>
            <a:r>
              <a:rPr lang="fr-FR" dirty="0" err="1" smtClean="0"/>
              <a:t>liability</a:t>
            </a:r>
            <a:r>
              <a:rPr lang="fr-FR" dirty="0" smtClean="0"/>
              <a:t> in the balance </a:t>
            </a:r>
            <a:r>
              <a:rPr lang="fr-FR" dirty="0" err="1" smtClean="0"/>
              <a:t>sheet</a:t>
            </a:r>
            <a:r>
              <a:rPr lang="fr-FR" dirty="0" smtClean="0"/>
              <a:t> </a:t>
            </a:r>
            <a:r>
              <a:rPr lang="fr-FR" dirty="0" err="1" smtClean="0"/>
              <a:t>when</a:t>
            </a:r>
            <a:r>
              <a:rPr lang="fr-FR" dirty="0" smtClean="0"/>
              <a:t>, and </a:t>
            </a:r>
            <a:r>
              <a:rPr lang="fr-FR" dirty="0" err="1" smtClean="0"/>
              <a:t>only</a:t>
            </a:r>
            <a:r>
              <a:rPr lang="fr-FR" dirty="0" smtClean="0"/>
              <a:t> </a:t>
            </a:r>
            <a:r>
              <a:rPr lang="fr-FR" dirty="0" err="1" smtClean="0"/>
              <a:t>when</a:t>
            </a:r>
            <a:r>
              <a:rPr lang="fr-FR" dirty="0" smtClean="0"/>
              <a:t>, </a:t>
            </a:r>
            <a:r>
              <a:rPr lang="fr-FR" dirty="0" err="1" smtClean="0"/>
              <a:t>these</a:t>
            </a:r>
            <a:r>
              <a:rPr lang="fr-FR" dirty="0" smtClean="0"/>
              <a:t> </a:t>
            </a:r>
            <a:r>
              <a:rPr lang="fr-FR" dirty="0" err="1" smtClean="0"/>
              <a:t>two</a:t>
            </a:r>
            <a:r>
              <a:rPr lang="fr-FR" dirty="0" smtClean="0"/>
              <a:t> conditions are met:</a:t>
            </a:r>
          </a:p>
          <a:p>
            <a:pPr>
              <a:buNone/>
            </a:pPr>
            <a:r>
              <a:rPr lang="fr-FR" dirty="0" smtClean="0"/>
              <a:t>1-A </a:t>
            </a:r>
            <a:r>
              <a:rPr lang="fr-FR" dirty="0" smtClean="0"/>
              <a:t>right of set-off. The </a:t>
            </a:r>
            <a:r>
              <a:rPr lang="fr-FR" dirty="0" err="1" smtClean="0"/>
              <a:t>entity</a:t>
            </a:r>
            <a:r>
              <a:rPr lang="fr-FR" dirty="0" smtClean="0"/>
              <a:t> </a:t>
            </a:r>
            <a:r>
              <a:rPr lang="fr-FR" dirty="0" err="1" smtClean="0"/>
              <a:t>currently</a:t>
            </a:r>
            <a:r>
              <a:rPr lang="fr-FR" dirty="0" smtClean="0"/>
              <a:t> has a </a:t>
            </a:r>
            <a:r>
              <a:rPr lang="fr-FR" dirty="0" err="1" smtClean="0"/>
              <a:t>legally</a:t>
            </a:r>
            <a:r>
              <a:rPr lang="fr-FR" dirty="0" smtClean="0"/>
              <a:t> </a:t>
            </a:r>
            <a:r>
              <a:rPr lang="fr-FR" dirty="0" err="1" smtClean="0"/>
              <a:t>enforceable</a:t>
            </a:r>
            <a:r>
              <a:rPr lang="fr-FR" dirty="0" smtClean="0"/>
              <a:t> right to set off the </a:t>
            </a:r>
            <a:r>
              <a:rPr lang="fr-FR" dirty="0" err="1" smtClean="0"/>
              <a:t>recognized</a:t>
            </a:r>
            <a:r>
              <a:rPr lang="fr-FR" dirty="0" smtClean="0"/>
              <a:t> </a:t>
            </a:r>
            <a:r>
              <a:rPr lang="fr-FR" dirty="0" err="1" smtClean="0"/>
              <a:t>amounts</a:t>
            </a:r>
            <a:r>
              <a:rPr lang="fr-FR" dirty="0" smtClean="0"/>
              <a:t>. This </a:t>
            </a:r>
            <a:r>
              <a:rPr lang="fr-FR" dirty="0" err="1" smtClean="0"/>
              <a:t>means</a:t>
            </a:r>
            <a:r>
              <a:rPr lang="fr-FR" dirty="0" smtClean="0"/>
              <a:t> </a:t>
            </a:r>
            <a:r>
              <a:rPr lang="fr-FR" dirty="0" err="1" smtClean="0"/>
              <a:t>that</a:t>
            </a:r>
            <a:r>
              <a:rPr lang="fr-FR" dirty="0" smtClean="0"/>
              <a:t> the </a:t>
            </a:r>
            <a:r>
              <a:rPr lang="fr-FR" dirty="0" err="1" smtClean="0"/>
              <a:t>entity</a:t>
            </a:r>
            <a:r>
              <a:rPr lang="fr-FR" dirty="0" smtClean="0"/>
              <a:t> has an </a:t>
            </a:r>
            <a:r>
              <a:rPr lang="fr-FR" dirty="0" err="1" smtClean="0"/>
              <a:t>unconditional</a:t>
            </a:r>
            <a:r>
              <a:rPr lang="fr-FR" dirty="0" smtClean="0"/>
              <a:t> </a:t>
            </a:r>
            <a:r>
              <a:rPr lang="fr-FR" dirty="0" err="1" smtClean="0"/>
              <a:t>legal</a:t>
            </a:r>
            <a:r>
              <a:rPr lang="fr-FR" dirty="0" smtClean="0"/>
              <a:t> right, </a:t>
            </a:r>
            <a:r>
              <a:rPr lang="fr-FR" dirty="0" err="1" smtClean="0"/>
              <a:t>supported</a:t>
            </a:r>
            <a:r>
              <a:rPr lang="fr-FR" dirty="0" smtClean="0"/>
              <a:t> by </a:t>
            </a:r>
            <a:r>
              <a:rPr lang="fr-FR" dirty="0" err="1" smtClean="0"/>
              <a:t>contract</a:t>
            </a:r>
            <a:r>
              <a:rPr lang="fr-FR" dirty="0" smtClean="0"/>
              <a:t> or </a:t>
            </a:r>
            <a:r>
              <a:rPr lang="fr-FR" dirty="0" err="1" smtClean="0"/>
              <a:t>otherwise</a:t>
            </a:r>
            <a:r>
              <a:rPr lang="fr-FR" dirty="0" smtClean="0"/>
              <a:t>, to </a:t>
            </a:r>
            <a:r>
              <a:rPr lang="fr-FR" dirty="0" err="1" smtClean="0"/>
              <a:t>settle</a:t>
            </a:r>
            <a:r>
              <a:rPr lang="fr-FR" dirty="0" smtClean="0"/>
              <a:t> or </a:t>
            </a:r>
            <a:r>
              <a:rPr lang="fr-FR" dirty="0" err="1" smtClean="0"/>
              <a:t>otherwise</a:t>
            </a:r>
            <a:r>
              <a:rPr lang="fr-FR" dirty="0" smtClean="0"/>
              <a:t> </a:t>
            </a:r>
            <a:r>
              <a:rPr lang="fr-FR" dirty="0" err="1" smtClean="0"/>
              <a:t>eliminate</a:t>
            </a:r>
            <a:r>
              <a:rPr lang="fr-FR" dirty="0" smtClean="0"/>
              <a:t> all or a portion of an </a:t>
            </a:r>
            <a:r>
              <a:rPr lang="fr-FR" dirty="0" err="1" smtClean="0"/>
              <a:t>amount</a:t>
            </a:r>
            <a:r>
              <a:rPr lang="fr-FR" dirty="0" smtClean="0"/>
              <a:t> due to </a:t>
            </a:r>
            <a:r>
              <a:rPr lang="fr-FR" dirty="0" err="1" smtClean="0"/>
              <a:t>another</a:t>
            </a:r>
            <a:r>
              <a:rPr lang="fr-FR" dirty="0" smtClean="0"/>
              <a:t> party by </a:t>
            </a:r>
            <a:r>
              <a:rPr lang="fr-FR" dirty="0" err="1" smtClean="0"/>
              <a:t>applying</a:t>
            </a:r>
            <a:r>
              <a:rPr lang="fr-FR" dirty="0" smtClean="0"/>
              <a:t> an </a:t>
            </a:r>
            <a:r>
              <a:rPr lang="fr-FR" dirty="0" err="1" smtClean="0"/>
              <a:t>amount</a:t>
            </a:r>
            <a:r>
              <a:rPr lang="fr-FR" dirty="0" smtClean="0"/>
              <a:t> due </a:t>
            </a:r>
            <a:r>
              <a:rPr lang="fr-FR" dirty="0" err="1" smtClean="0"/>
              <a:t>from</a:t>
            </a:r>
            <a:r>
              <a:rPr lang="fr-FR" dirty="0" smtClean="0"/>
              <a:t> </a:t>
            </a:r>
            <a:r>
              <a:rPr lang="fr-FR" dirty="0" err="1" smtClean="0"/>
              <a:t>that</a:t>
            </a:r>
            <a:r>
              <a:rPr lang="fr-FR" dirty="0" smtClean="0"/>
              <a:t> </a:t>
            </a:r>
            <a:r>
              <a:rPr lang="fr-FR" dirty="0" err="1" smtClean="0"/>
              <a:t>other</a:t>
            </a:r>
            <a:r>
              <a:rPr lang="fr-FR" dirty="0" smtClean="0"/>
              <a:t> party.</a:t>
            </a:r>
          </a:p>
          <a:p>
            <a:pPr>
              <a:buNone/>
            </a:pPr>
            <a:r>
              <a:rPr lang="fr-FR" dirty="0" smtClean="0"/>
              <a:t>2- </a:t>
            </a:r>
            <a:r>
              <a:rPr lang="fr-FR" dirty="0" smtClean="0"/>
              <a:t>Intention to </a:t>
            </a:r>
            <a:r>
              <a:rPr lang="fr-FR" dirty="0" err="1" smtClean="0"/>
              <a:t>settle</a:t>
            </a:r>
            <a:r>
              <a:rPr lang="fr-FR" dirty="0" smtClean="0"/>
              <a:t> net or </a:t>
            </a:r>
            <a:r>
              <a:rPr lang="fr-FR" dirty="0" err="1" smtClean="0"/>
              <a:t>simultaneously</a:t>
            </a:r>
            <a:r>
              <a:rPr lang="fr-FR" dirty="0" smtClean="0"/>
              <a:t>. The </a:t>
            </a:r>
            <a:r>
              <a:rPr lang="fr-FR" dirty="0" err="1" smtClean="0"/>
              <a:t>entity</a:t>
            </a:r>
            <a:r>
              <a:rPr lang="fr-FR" dirty="0" smtClean="0"/>
              <a:t> </a:t>
            </a:r>
            <a:r>
              <a:rPr lang="fr-FR" dirty="0" err="1" smtClean="0"/>
              <a:t>intends</a:t>
            </a:r>
            <a:r>
              <a:rPr lang="fr-FR" dirty="0" smtClean="0"/>
              <a:t> </a:t>
            </a:r>
            <a:r>
              <a:rPr lang="fr-FR" dirty="0" err="1" smtClean="0"/>
              <a:t>either</a:t>
            </a:r>
            <a:r>
              <a:rPr lang="fr-FR" dirty="0" smtClean="0"/>
              <a:t> to </a:t>
            </a:r>
            <a:r>
              <a:rPr lang="fr-FR" dirty="0" err="1" smtClean="0"/>
              <a:t>settle</a:t>
            </a:r>
            <a:r>
              <a:rPr lang="fr-FR" dirty="0" smtClean="0"/>
              <a:t> on a net basis or to </a:t>
            </a:r>
            <a:r>
              <a:rPr lang="fr-FR" dirty="0" err="1" smtClean="0"/>
              <a:t>realize</a:t>
            </a:r>
            <a:r>
              <a:rPr lang="fr-FR" dirty="0" smtClean="0"/>
              <a:t> the </a:t>
            </a:r>
            <a:r>
              <a:rPr lang="fr-FR" dirty="0" err="1" smtClean="0"/>
              <a:t>asset</a:t>
            </a:r>
            <a:r>
              <a:rPr lang="fr-FR" dirty="0" smtClean="0"/>
              <a:t> and </a:t>
            </a:r>
            <a:r>
              <a:rPr lang="fr-FR" dirty="0" err="1" smtClean="0"/>
              <a:t>settle</a:t>
            </a:r>
            <a:r>
              <a:rPr lang="fr-FR" dirty="0" smtClean="0"/>
              <a:t> the </a:t>
            </a:r>
            <a:r>
              <a:rPr lang="fr-FR" dirty="0" err="1" smtClean="0"/>
              <a:t>liability</a:t>
            </a:r>
            <a:r>
              <a:rPr lang="fr-FR" dirty="0" smtClean="0"/>
              <a:t> </a:t>
            </a:r>
            <a:r>
              <a:rPr lang="fr-FR" dirty="0" err="1" smtClean="0"/>
              <a:t>simultaneously</a:t>
            </a:r>
            <a:endParaRPr lang="en-US" b="1" dirty="0" smtClean="0">
              <a:solidFill>
                <a:srgbClr val="FF0000"/>
              </a:solidFill>
            </a:endParaRPr>
          </a:p>
          <a:p>
            <a:pPr>
              <a:buNone/>
            </a:pPr>
            <a:endParaRPr lang="fr-FR"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r>
              <a:rPr lang="fr-FR" b="1" dirty="0" err="1" smtClean="0"/>
              <a:t>Overview</a:t>
            </a:r>
            <a:endParaRPr lang="fr-FR" dirty="0" smtClean="0"/>
          </a:p>
          <a:p>
            <a:pPr>
              <a:buNone/>
            </a:pPr>
            <a:r>
              <a:rPr lang="fr-FR" dirty="0" smtClean="0"/>
              <a:t> IAS 32 Financial Instruments: </a:t>
            </a:r>
            <a:r>
              <a:rPr lang="fr-FR" dirty="0" err="1" smtClean="0"/>
              <a:t>Presentation</a:t>
            </a:r>
            <a:r>
              <a:rPr lang="fr-FR" dirty="0" smtClean="0"/>
              <a:t> </a:t>
            </a:r>
            <a:r>
              <a:rPr lang="fr-FR" dirty="0" err="1" smtClean="0"/>
              <a:t>outlines</a:t>
            </a:r>
            <a:r>
              <a:rPr lang="fr-FR" dirty="0" smtClean="0"/>
              <a:t> the </a:t>
            </a:r>
            <a:r>
              <a:rPr lang="fr-FR" dirty="0" err="1" smtClean="0"/>
              <a:t>accounting</a:t>
            </a:r>
            <a:r>
              <a:rPr lang="fr-FR" dirty="0" smtClean="0"/>
              <a:t> </a:t>
            </a:r>
            <a:r>
              <a:rPr lang="fr-FR" dirty="0" err="1" smtClean="0"/>
              <a:t>requirements</a:t>
            </a:r>
            <a:r>
              <a:rPr lang="fr-FR" dirty="0" smtClean="0"/>
              <a:t> for the </a:t>
            </a:r>
            <a:r>
              <a:rPr lang="fr-FR" dirty="0" err="1" smtClean="0"/>
              <a:t>presentation</a:t>
            </a:r>
            <a:r>
              <a:rPr lang="fr-FR" dirty="0" smtClean="0"/>
              <a:t> of </a:t>
            </a:r>
            <a:r>
              <a:rPr lang="fr-FR" dirty="0" err="1" smtClean="0"/>
              <a:t>financial</a:t>
            </a:r>
            <a:r>
              <a:rPr lang="fr-FR" dirty="0" smtClean="0"/>
              <a:t> instruments, </a:t>
            </a:r>
            <a:r>
              <a:rPr lang="fr-FR" dirty="0" err="1" smtClean="0"/>
              <a:t>particularly</a:t>
            </a:r>
            <a:r>
              <a:rPr lang="fr-FR" dirty="0" smtClean="0"/>
              <a:t> as to the classification of </a:t>
            </a:r>
            <a:r>
              <a:rPr lang="fr-FR" dirty="0" err="1" smtClean="0"/>
              <a:t>such</a:t>
            </a:r>
            <a:r>
              <a:rPr lang="fr-FR" dirty="0" smtClean="0"/>
              <a:t> instruments </a:t>
            </a:r>
            <a:r>
              <a:rPr lang="fr-FR" dirty="0" err="1" smtClean="0"/>
              <a:t>into</a:t>
            </a:r>
            <a:r>
              <a:rPr lang="fr-FR" dirty="0" smtClean="0"/>
              <a:t> </a:t>
            </a:r>
            <a:r>
              <a:rPr lang="fr-FR" dirty="0" err="1" smtClean="0"/>
              <a:t>financial</a:t>
            </a:r>
            <a:r>
              <a:rPr lang="fr-FR" dirty="0" smtClean="0"/>
              <a:t> </a:t>
            </a:r>
            <a:r>
              <a:rPr lang="fr-FR" dirty="0" err="1" smtClean="0"/>
              <a:t>assets</a:t>
            </a:r>
            <a:r>
              <a:rPr lang="fr-FR" dirty="0" smtClean="0"/>
              <a:t>, </a:t>
            </a:r>
            <a:r>
              <a:rPr lang="fr-FR" dirty="0" err="1" smtClean="0"/>
              <a:t>financial</a:t>
            </a:r>
            <a:r>
              <a:rPr lang="fr-FR" dirty="0" smtClean="0"/>
              <a:t> </a:t>
            </a:r>
            <a:r>
              <a:rPr lang="fr-FR" dirty="0" err="1" smtClean="0"/>
              <a:t>liabilities</a:t>
            </a:r>
            <a:r>
              <a:rPr lang="fr-FR" dirty="0" smtClean="0"/>
              <a:t> and </a:t>
            </a:r>
            <a:r>
              <a:rPr lang="fr-FR" dirty="0" err="1" smtClean="0"/>
              <a:t>equity</a:t>
            </a:r>
            <a:r>
              <a:rPr lang="fr-FR" dirty="0" smtClean="0"/>
              <a:t> instruments. </a:t>
            </a:r>
          </a:p>
          <a:p>
            <a:r>
              <a:rPr lang="fr-FR" dirty="0" smtClean="0"/>
              <a:t> The standard </a:t>
            </a:r>
            <a:r>
              <a:rPr lang="fr-FR" dirty="0" err="1" smtClean="0"/>
              <a:t>also</a:t>
            </a:r>
            <a:r>
              <a:rPr lang="fr-FR" dirty="0" smtClean="0"/>
              <a:t> </a:t>
            </a:r>
            <a:r>
              <a:rPr lang="fr-FR" dirty="0" err="1" smtClean="0"/>
              <a:t>provide</a:t>
            </a:r>
            <a:r>
              <a:rPr lang="fr-FR" dirty="0" smtClean="0"/>
              <a:t> guidance on the classification of </a:t>
            </a:r>
            <a:r>
              <a:rPr lang="fr-FR" dirty="0" err="1" smtClean="0"/>
              <a:t>related</a:t>
            </a:r>
            <a:r>
              <a:rPr lang="fr-FR" dirty="0" smtClean="0"/>
              <a:t> </a:t>
            </a:r>
            <a:r>
              <a:rPr lang="fr-FR" dirty="0" err="1" smtClean="0"/>
              <a:t>interest</a:t>
            </a:r>
            <a:r>
              <a:rPr lang="fr-FR" dirty="0" smtClean="0"/>
              <a:t>, </a:t>
            </a:r>
            <a:r>
              <a:rPr lang="fr-FR" dirty="0" err="1" smtClean="0"/>
              <a:t>dividends</a:t>
            </a:r>
            <a:r>
              <a:rPr lang="fr-FR" dirty="0" smtClean="0"/>
              <a:t> and gains/</a:t>
            </a:r>
            <a:r>
              <a:rPr lang="fr-FR" dirty="0" err="1" smtClean="0"/>
              <a:t>losses</a:t>
            </a:r>
            <a:r>
              <a:rPr lang="fr-FR" dirty="0" smtClean="0"/>
              <a:t>, and </a:t>
            </a:r>
            <a:r>
              <a:rPr lang="fr-FR" dirty="0" err="1" smtClean="0"/>
              <a:t>when</a:t>
            </a:r>
            <a:r>
              <a:rPr lang="fr-FR" dirty="0" smtClean="0"/>
              <a:t> </a:t>
            </a:r>
            <a:r>
              <a:rPr lang="fr-FR" dirty="0" err="1" smtClean="0"/>
              <a:t>financial</a:t>
            </a:r>
            <a:r>
              <a:rPr lang="fr-FR" dirty="0" smtClean="0"/>
              <a:t> </a:t>
            </a:r>
            <a:r>
              <a:rPr lang="fr-FR" dirty="0" err="1" smtClean="0"/>
              <a:t>assets</a:t>
            </a:r>
            <a:r>
              <a:rPr lang="fr-FR" dirty="0" smtClean="0"/>
              <a:t> and </a:t>
            </a:r>
            <a:r>
              <a:rPr lang="fr-FR" dirty="0" err="1" smtClean="0"/>
              <a:t>financial</a:t>
            </a:r>
            <a:r>
              <a:rPr lang="fr-FR" dirty="0" smtClean="0"/>
              <a:t> </a:t>
            </a:r>
            <a:r>
              <a:rPr lang="fr-FR" dirty="0" err="1" smtClean="0"/>
              <a:t>liabilities</a:t>
            </a:r>
            <a:r>
              <a:rPr lang="fr-FR" dirty="0" smtClean="0"/>
              <a:t> </a:t>
            </a:r>
            <a:r>
              <a:rPr lang="fr-FR" dirty="0" err="1" smtClean="0"/>
              <a:t>can</a:t>
            </a:r>
            <a:r>
              <a:rPr lang="fr-FR" dirty="0" smtClean="0"/>
              <a:t> </a:t>
            </a:r>
            <a:r>
              <a:rPr lang="fr-FR" dirty="0" err="1" smtClean="0"/>
              <a:t>be</a:t>
            </a:r>
            <a:r>
              <a:rPr lang="fr-FR" dirty="0" smtClean="0"/>
              <a:t> offset.</a:t>
            </a:r>
          </a:p>
          <a:p>
            <a:r>
              <a:rPr lang="fr-FR" dirty="0" smtClean="0"/>
              <a:t>IAS 32 </a:t>
            </a:r>
            <a:r>
              <a:rPr lang="fr-FR" dirty="0" err="1" smtClean="0"/>
              <a:t>was</a:t>
            </a:r>
            <a:r>
              <a:rPr lang="fr-FR" dirty="0" smtClean="0"/>
              <a:t> </a:t>
            </a:r>
            <a:r>
              <a:rPr lang="fr-FR" dirty="0" err="1" smtClean="0"/>
              <a:t>reissued</a:t>
            </a:r>
            <a:r>
              <a:rPr lang="fr-FR" dirty="0" smtClean="0"/>
              <a:t> in </a:t>
            </a:r>
            <a:r>
              <a:rPr lang="fr-FR" dirty="0" err="1" smtClean="0"/>
              <a:t>December</a:t>
            </a:r>
            <a:r>
              <a:rPr lang="fr-FR" dirty="0" smtClean="0"/>
              <a:t> 2003 and </a:t>
            </a:r>
            <a:r>
              <a:rPr lang="fr-FR" dirty="0" err="1" smtClean="0"/>
              <a:t>applies</a:t>
            </a:r>
            <a:r>
              <a:rPr lang="fr-FR" dirty="0" smtClean="0"/>
              <a:t> to </a:t>
            </a:r>
            <a:r>
              <a:rPr lang="fr-FR" dirty="0" err="1" smtClean="0"/>
              <a:t>annual</a:t>
            </a:r>
            <a:r>
              <a:rPr lang="fr-FR" dirty="0" smtClean="0"/>
              <a:t> </a:t>
            </a:r>
            <a:r>
              <a:rPr lang="fr-FR" dirty="0" err="1" smtClean="0"/>
              <a:t>periods</a:t>
            </a:r>
            <a:r>
              <a:rPr lang="fr-FR" dirty="0" smtClean="0"/>
              <a:t> </a:t>
            </a:r>
            <a:r>
              <a:rPr lang="fr-FR" dirty="0" err="1" smtClean="0"/>
              <a:t>beginning</a:t>
            </a:r>
            <a:r>
              <a:rPr lang="fr-FR" dirty="0" smtClean="0"/>
              <a:t> on or </a:t>
            </a:r>
            <a:r>
              <a:rPr lang="fr-FR" dirty="0" err="1" smtClean="0"/>
              <a:t>after</a:t>
            </a:r>
            <a:r>
              <a:rPr lang="fr-FR" dirty="0" smtClean="0"/>
              <a:t> 1 </a:t>
            </a:r>
            <a:r>
              <a:rPr lang="fr-FR" dirty="0" err="1" smtClean="0"/>
              <a:t>January</a:t>
            </a:r>
            <a:r>
              <a:rPr lang="fr-FR" dirty="0" smtClean="0"/>
              <a:t> 2005</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fr-FR" b="1" dirty="0" smtClean="0">
                <a:solidFill>
                  <a:srgbClr val="FF0000"/>
                </a:solidFill>
              </a:rPr>
              <a:t>10-</a:t>
            </a:r>
            <a:r>
              <a:rPr lang="fr-FR" b="1" dirty="0" err="1" smtClean="0">
                <a:solidFill>
                  <a:srgbClr val="FF0000"/>
                </a:solidFill>
              </a:rPr>
              <a:t>Disclosures</a:t>
            </a:r>
            <a:endParaRPr lang="fr-FR" b="1" dirty="0" smtClean="0">
              <a:solidFill>
                <a:srgbClr val="FF0000"/>
              </a:solidFill>
            </a:endParaRPr>
          </a:p>
          <a:p>
            <a:pPr>
              <a:buNone/>
            </a:pPr>
            <a:r>
              <a:rPr lang="en-US" b="1" dirty="0" smtClean="0"/>
              <a:t> </a:t>
            </a:r>
            <a:r>
              <a:rPr lang="en-US" dirty="0" smtClean="0"/>
              <a:t>for Disclosure </a:t>
            </a:r>
            <a:r>
              <a:rPr lang="en-US" dirty="0" smtClean="0"/>
              <a:t>requirements </a:t>
            </a:r>
            <a:r>
              <a:rPr lang="en-US" dirty="0" smtClean="0"/>
              <a:t>see IFRS </a:t>
            </a:r>
            <a:r>
              <a:rPr lang="en-US" dirty="0" smtClean="0"/>
              <a:t>7</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rtl="1"/>
            <a:r>
              <a:rPr lang="en-US" b="1" dirty="0" smtClean="0">
                <a:solidFill>
                  <a:srgbClr val="FF0000"/>
                </a:solidFill>
              </a:rPr>
              <a:t>The </a:t>
            </a:r>
            <a:r>
              <a:rPr lang="en-US" b="1" dirty="0" smtClean="0">
                <a:solidFill>
                  <a:srgbClr val="FF0000"/>
                </a:solidFill>
              </a:rPr>
              <a:t>objective of the standard is to</a:t>
            </a:r>
            <a:r>
              <a:rPr lang="en-US" b="1" dirty="0" smtClean="0">
                <a:solidFill>
                  <a:srgbClr val="FF0000"/>
                </a:solidFill>
              </a:rPr>
              <a:t>:</a:t>
            </a:r>
          </a:p>
          <a:p>
            <a:pPr>
              <a:buNone/>
            </a:pPr>
            <a:r>
              <a:rPr lang="en-US" b="1" dirty="0" smtClean="0"/>
              <a:t>*</a:t>
            </a:r>
            <a:r>
              <a:rPr lang="en-US" dirty="0" smtClean="0"/>
              <a:t>Present </a:t>
            </a:r>
            <a:r>
              <a:rPr lang="en-US" dirty="0" smtClean="0"/>
              <a:t>financial instruments as assets, liabilities or equity</a:t>
            </a:r>
            <a:r>
              <a:rPr lang="en-US" dirty="0" smtClean="0"/>
              <a:t>,</a:t>
            </a:r>
          </a:p>
          <a:p>
            <a:pPr>
              <a:buNone/>
            </a:pPr>
            <a:r>
              <a:rPr lang="en-US" dirty="0" smtClean="0"/>
              <a:t>*The </a:t>
            </a:r>
            <a:r>
              <a:rPr lang="en-US" dirty="0" smtClean="0"/>
              <a:t>possibility of offsetting financial assets and </a:t>
            </a:r>
            <a:r>
              <a:rPr lang="en-US" dirty="0" smtClean="0"/>
              <a:t>liabilities</a:t>
            </a:r>
          </a:p>
          <a:p>
            <a:pPr>
              <a:buNone/>
            </a:pPr>
            <a:r>
              <a:rPr lang="en-US" dirty="0" smtClean="0"/>
              <a:t> </a:t>
            </a:r>
            <a:r>
              <a:rPr lang="en-US" dirty="0" smtClean="0"/>
              <a:t>and the circumstances that led to this</a:t>
            </a:r>
            <a:r>
              <a:rPr lang="en-US" dirty="0" smtClean="0"/>
              <a:t>,</a:t>
            </a:r>
          </a:p>
          <a:p>
            <a:pPr>
              <a:buNone/>
            </a:pPr>
            <a:r>
              <a:rPr lang="en-US" dirty="0" smtClean="0"/>
              <a:t>* Classification </a:t>
            </a:r>
            <a:r>
              <a:rPr lang="en-US" dirty="0" smtClean="0"/>
              <a:t>of financial instruments issued by the institution</a:t>
            </a:r>
            <a:r>
              <a:rPr lang="en-US" dirty="0" smtClean="0"/>
              <a:t>,</a:t>
            </a:r>
          </a:p>
          <a:p>
            <a:pPr>
              <a:buNone/>
            </a:pPr>
            <a:r>
              <a:rPr lang="en-US" dirty="0" smtClean="0"/>
              <a:t>*How </a:t>
            </a:r>
            <a:r>
              <a:rPr lang="en-US" dirty="0" smtClean="0"/>
              <a:t>to separate compound financial instruments</a:t>
            </a:r>
            <a:r>
              <a:rPr lang="en-US" dirty="0" smtClean="0"/>
              <a:t>,</a:t>
            </a:r>
          </a:p>
          <a:p>
            <a:pPr>
              <a:buNone/>
            </a:pPr>
            <a:r>
              <a:rPr lang="en-US" dirty="0" smtClean="0"/>
              <a:t>*The </a:t>
            </a:r>
            <a:r>
              <a:rPr lang="en-US" dirty="0" smtClean="0"/>
              <a:t>accounting treatment of equity instruments reacquired by the </a:t>
            </a:r>
            <a:r>
              <a:rPr lang="en-US" dirty="0" err="1" smtClean="0"/>
              <a:t>institution,Presentation</a:t>
            </a:r>
            <a:r>
              <a:rPr lang="en-US" dirty="0" smtClean="0"/>
              <a:t> of interest, dividends and losses related to financial instruments</a:t>
            </a:r>
            <a:r>
              <a:rPr lang="en-US" dirty="0" smtClean="0">
                <a:solidFill>
                  <a:srgbClr val="FF0000"/>
                </a:solidFill>
              </a:rPr>
              <a:t>,</a:t>
            </a:r>
            <a:endParaRPr lang="ar-DZ" dirty="0" smtClean="0">
              <a:solidFill>
                <a:srgbClr val="FF0000"/>
              </a:solidFill>
            </a:endParaRPr>
          </a:p>
          <a:p>
            <a:pPr algn="r" rtl="1"/>
            <a:r>
              <a:rPr lang="ar-DZ" dirty="0" smtClean="0"/>
              <a:t>الهدف من المعيار هو:</a:t>
            </a:r>
            <a:endParaRPr lang="ar-DZ" dirty="0"/>
          </a:p>
          <a:p>
            <a:pPr algn="r" rtl="1">
              <a:buFontTx/>
              <a:buChar char="-"/>
            </a:pPr>
            <a:r>
              <a:rPr lang="ar-DZ" b="1" dirty="0" smtClean="0"/>
              <a:t>عرض الأدوات المالية كأصول، خصوم أو حقوق ملكية ، </a:t>
            </a:r>
          </a:p>
          <a:p>
            <a:pPr algn="r" rtl="1">
              <a:buFontTx/>
              <a:buChar char="-"/>
            </a:pPr>
            <a:r>
              <a:rPr lang="ar-DZ" b="1" dirty="0" err="1" smtClean="0"/>
              <a:t>امكانية</a:t>
            </a:r>
            <a:r>
              <a:rPr lang="ar-DZ" b="1" dirty="0" smtClean="0"/>
              <a:t> </a:t>
            </a:r>
            <a:r>
              <a:rPr lang="ar-DZ" b="1" dirty="0" err="1" smtClean="0"/>
              <a:t>اجراء</a:t>
            </a:r>
            <a:r>
              <a:rPr lang="ar-DZ" b="1" dirty="0" smtClean="0"/>
              <a:t> المقاصة بين الأصول والخصوم المالية والظروف التي أدت الى ذلك،</a:t>
            </a:r>
          </a:p>
          <a:p>
            <a:pPr algn="r" rtl="1">
              <a:buFontTx/>
              <a:buChar char="-"/>
            </a:pPr>
            <a:r>
              <a:rPr lang="ar-DZ" b="1" dirty="0" smtClean="0"/>
              <a:t>تصنيف الأدوات المالية الصادرة من قبل المؤسسة،</a:t>
            </a:r>
          </a:p>
          <a:p>
            <a:pPr algn="r" rtl="1">
              <a:buFontTx/>
              <a:buChar char="-"/>
            </a:pPr>
            <a:r>
              <a:rPr lang="ar-DZ" b="1" dirty="0" smtClean="0"/>
              <a:t>كيفية فصل الأدوات المالية المركبة،</a:t>
            </a:r>
          </a:p>
          <a:p>
            <a:pPr algn="r" rtl="1">
              <a:buFontTx/>
              <a:buChar char="-"/>
            </a:pPr>
            <a:r>
              <a:rPr lang="ar-DZ" b="1" dirty="0" smtClean="0"/>
              <a:t>المعالجة المحاسبية لأدوات حقوق الملكية المعاد شراؤها من قبل المؤسسة،</a:t>
            </a:r>
          </a:p>
          <a:p>
            <a:pPr algn="r" rtl="1">
              <a:buFontTx/>
              <a:buChar char="-"/>
            </a:pPr>
            <a:r>
              <a:rPr lang="ar-DZ" b="1" dirty="0" smtClean="0"/>
              <a:t>عرض الفوائد وأرباح الأسهم والخسائر المتعلقة بالأدوات المالية،</a:t>
            </a:r>
          </a:p>
          <a:p>
            <a:pPr algn="r" rtl="1">
              <a:buFontTx/>
              <a:buChar char="-"/>
            </a:pPr>
            <a:endParaRPr lang="fr-FR"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r>
              <a:rPr lang="fr-FR" b="1" dirty="0" smtClean="0">
                <a:solidFill>
                  <a:srgbClr val="FF0000"/>
                </a:solidFill>
              </a:rPr>
              <a:t>2-Scope</a:t>
            </a:r>
            <a:endParaRPr lang="fr-FR" dirty="0" smtClean="0">
              <a:solidFill>
                <a:srgbClr val="FF0000"/>
              </a:solidFill>
            </a:endParaRPr>
          </a:p>
          <a:p>
            <a:r>
              <a:rPr lang="fr-FR" dirty="0" smtClean="0"/>
              <a:t>This Standard </a:t>
            </a:r>
            <a:r>
              <a:rPr lang="fr-FR" dirty="0" err="1" smtClean="0"/>
              <a:t>shall</a:t>
            </a:r>
            <a:r>
              <a:rPr lang="fr-FR" dirty="0" smtClean="0"/>
              <a:t> </a:t>
            </a:r>
            <a:r>
              <a:rPr lang="fr-FR" dirty="0" err="1" smtClean="0"/>
              <a:t>be</a:t>
            </a:r>
            <a:r>
              <a:rPr lang="fr-FR" dirty="0" smtClean="0"/>
              <a:t> </a:t>
            </a:r>
            <a:r>
              <a:rPr lang="fr-FR" dirty="0" err="1" smtClean="0"/>
              <a:t>applied</a:t>
            </a:r>
            <a:r>
              <a:rPr lang="fr-FR" dirty="0" smtClean="0"/>
              <a:t> by all </a:t>
            </a:r>
            <a:r>
              <a:rPr lang="fr-FR" dirty="0" err="1" smtClean="0"/>
              <a:t>entities</a:t>
            </a:r>
            <a:r>
              <a:rPr lang="fr-FR" dirty="0" smtClean="0"/>
              <a:t> to all types of </a:t>
            </a:r>
            <a:r>
              <a:rPr lang="fr-FR" dirty="0" err="1" smtClean="0"/>
              <a:t>financial</a:t>
            </a:r>
            <a:r>
              <a:rPr lang="fr-FR" dirty="0" smtClean="0"/>
              <a:t> instruments </a:t>
            </a:r>
            <a:r>
              <a:rPr lang="fr-FR" dirty="0" err="1" smtClean="0"/>
              <a:t>except</a:t>
            </a:r>
            <a:r>
              <a:rPr lang="fr-FR" dirty="0" smtClean="0"/>
              <a:t>:</a:t>
            </a:r>
          </a:p>
          <a:p>
            <a:r>
              <a:rPr lang="fr-FR" dirty="0" smtClean="0"/>
              <a:t>(a)</a:t>
            </a:r>
            <a:r>
              <a:rPr lang="fr-FR" dirty="0" err="1" smtClean="0"/>
              <a:t>those</a:t>
            </a:r>
            <a:r>
              <a:rPr lang="fr-FR" dirty="0" smtClean="0"/>
              <a:t> </a:t>
            </a:r>
            <a:r>
              <a:rPr lang="fr-FR" dirty="0" err="1" smtClean="0"/>
              <a:t>interests</a:t>
            </a:r>
            <a:r>
              <a:rPr lang="fr-FR" dirty="0" smtClean="0"/>
              <a:t> in </a:t>
            </a:r>
            <a:r>
              <a:rPr lang="fr-FR" dirty="0" err="1" smtClean="0"/>
              <a:t>subsidiaries</a:t>
            </a:r>
            <a:r>
              <a:rPr lang="fr-FR" dirty="0" smtClean="0"/>
              <a:t>, </a:t>
            </a:r>
            <a:r>
              <a:rPr lang="fr-FR" dirty="0" err="1" smtClean="0"/>
              <a:t>associates</a:t>
            </a:r>
            <a:r>
              <a:rPr lang="fr-FR" dirty="0" smtClean="0"/>
              <a:t> or joint venture .</a:t>
            </a:r>
          </a:p>
          <a:p>
            <a:r>
              <a:rPr lang="fr-FR" dirty="0" smtClean="0"/>
              <a:t>(b)</a:t>
            </a:r>
            <a:r>
              <a:rPr lang="fr-FR" dirty="0" err="1" smtClean="0"/>
              <a:t>employers</a:t>
            </a:r>
            <a:r>
              <a:rPr lang="fr-FR" dirty="0" smtClean="0"/>
              <a:t>’ </a:t>
            </a:r>
            <a:r>
              <a:rPr lang="fr-FR" dirty="0" err="1" smtClean="0"/>
              <a:t>rights</a:t>
            </a:r>
            <a:r>
              <a:rPr lang="fr-FR" dirty="0" smtClean="0"/>
              <a:t> and obligations </a:t>
            </a:r>
            <a:r>
              <a:rPr lang="fr-FR" dirty="0" err="1" smtClean="0"/>
              <a:t>under</a:t>
            </a:r>
            <a:r>
              <a:rPr lang="fr-FR" dirty="0" smtClean="0"/>
              <a:t> </a:t>
            </a:r>
            <a:r>
              <a:rPr lang="fr-FR" dirty="0" err="1" smtClean="0"/>
              <a:t>employee</a:t>
            </a:r>
            <a:r>
              <a:rPr lang="fr-FR" dirty="0" smtClean="0"/>
              <a:t> </a:t>
            </a:r>
            <a:r>
              <a:rPr lang="fr-FR" dirty="0" err="1" smtClean="0"/>
              <a:t>benefit</a:t>
            </a:r>
            <a:r>
              <a:rPr lang="fr-FR" dirty="0" smtClean="0"/>
              <a:t> plans, to </a:t>
            </a:r>
            <a:r>
              <a:rPr lang="fr-FR" dirty="0" err="1" smtClean="0"/>
              <a:t>which</a:t>
            </a:r>
            <a:r>
              <a:rPr lang="fr-FR" dirty="0" smtClean="0"/>
              <a:t> IAS 19 </a:t>
            </a:r>
            <a:r>
              <a:rPr lang="fr-FR" dirty="0" err="1" smtClean="0"/>
              <a:t>Employee</a:t>
            </a:r>
            <a:r>
              <a:rPr lang="fr-FR" dirty="0" smtClean="0"/>
              <a:t> </a:t>
            </a:r>
            <a:r>
              <a:rPr lang="fr-FR" dirty="0" err="1" smtClean="0"/>
              <a:t>Benefits</a:t>
            </a:r>
            <a:r>
              <a:rPr lang="fr-FR" dirty="0" smtClean="0"/>
              <a:t> </a:t>
            </a:r>
            <a:r>
              <a:rPr lang="fr-FR" dirty="0" err="1" smtClean="0"/>
              <a:t>applies</a:t>
            </a:r>
            <a:r>
              <a:rPr lang="fr-FR" dirty="0" smtClean="0"/>
              <a:t>.</a:t>
            </a:r>
          </a:p>
          <a:p>
            <a:r>
              <a:rPr lang="fr-FR" dirty="0" smtClean="0"/>
              <a:t>( c )</a:t>
            </a:r>
            <a:r>
              <a:rPr lang="fr-FR" dirty="0" err="1" smtClean="0"/>
              <a:t>insurance</a:t>
            </a:r>
            <a:r>
              <a:rPr lang="fr-FR" dirty="0" smtClean="0"/>
              <a:t> </a:t>
            </a:r>
            <a:r>
              <a:rPr lang="fr-FR" dirty="0" err="1" smtClean="0"/>
              <a:t>contracts</a:t>
            </a:r>
            <a:r>
              <a:rPr lang="fr-FR" dirty="0" smtClean="0"/>
              <a:t> as </a:t>
            </a:r>
            <a:r>
              <a:rPr lang="fr-FR" dirty="0" err="1" smtClean="0"/>
              <a:t>defined</a:t>
            </a:r>
            <a:r>
              <a:rPr lang="fr-FR" dirty="0" smtClean="0"/>
              <a:t> in IFRS 4 </a:t>
            </a:r>
            <a:r>
              <a:rPr lang="fr-FR" dirty="0" err="1" smtClean="0"/>
              <a:t>Insurance</a:t>
            </a:r>
            <a:r>
              <a:rPr lang="fr-FR" dirty="0" smtClean="0"/>
              <a:t> </a:t>
            </a:r>
            <a:r>
              <a:rPr lang="fr-FR" dirty="0" err="1" smtClean="0"/>
              <a:t>Contracts</a:t>
            </a:r>
            <a:r>
              <a:rPr lang="fr-FR" dirty="0" smtClean="0"/>
              <a:t>.</a:t>
            </a:r>
          </a:p>
          <a:p>
            <a:r>
              <a:rPr lang="fr-FR" dirty="0" smtClean="0"/>
              <a:t>( d ) </a:t>
            </a:r>
            <a:r>
              <a:rPr lang="fr-FR" dirty="0" err="1" smtClean="0"/>
              <a:t>financial</a:t>
            </a:r>
            <a:r>
              <a:rPr lang="fr-FR" dirty="0" smtClean="0"/>
              <a:t> instruments </a:t>
            </a:r>
            <a:r>
              <a:rPr lang="fr-FR" dirty="0" err="1" smtClean="0"/>
              <a:t>that</a:t>
            </a:r>
            <a:r>
              <a:rPr lang="fr-FR" dirty="0" smtClean="0"/>
              <a:t> are </a:t>
            </a:r>
            <a:r>
              <a:rPr lang="fr-FR" dirty="0" err="1" smtClean="0"/>
              <a:t>within</a:t>
            </a:r>
            <a:r>
              <a:rPr lang="fr-FR" dirty="0" smtClean="0"/>
              <a:t> the scope of IFRS 4 </a:t>
            </a:r>
            <a:r>
              <a:rPr lang="fr-FR" dirty="0" err="1" smtClean="0"/>
              <a:t>because</a:t>
            </a:r>
            <a:r>
              <a:rPr lang="fr-FR" dirty="0" smtClean="0"/>
              <a:t> </a:t>
            </a:r>
            <a:r>
              <a:rPr lang="fr-FR" dirty="0" err="1" smtClean="0"/>
              <a:t>they</a:t>
            </a:r>
            <a:r>
              <a:rPr lang="fr-FR" dirty="0" smtClean="0"/>
              <a:t> </a:t>
            </a:r>
            <a:r>
              <a:rPr lang="fr-FR" dirty="0" err="1" smtClean="0"/>
              <a:t>contain</a:t>
            </a:r>
            <a:r>
              <a:rPr lang="fr-FR" dirty="0" smtClean="0"/>
              <a:t> a </a:t>
            </a:r>
            <a:r>
              <a:rPr lang="fr-FR" dirty="0" err="1" smtClean="0"/>
              <a:t>discretionary</a:t>
            </a:r>
            <a:r>
              <a:rPr lang="fr-FR" dirty="0" smtClean="0"/>
              <a:t> participation </a:t>
            </a:r>
            <a:r>
              <a:rPr lang="fr-FR" dirty="0" err="1" smtClean="0"/>
              <a:t>feature</a:t>
            </a:r>
            <a:r>
              <a:rPr lang="fr-FR" dirty="0" smtClean="0"/>
              <a:t>.</a:t>
            </a:r>
          </a:p>
          <a:p>
            <a:r>
              <a:rPr lang="fr-FR" dirty="0" smtClean="0"/>
              <a:t>( e ) </a:t>
            </a:r>
            <a:r>
              <a:rPr lang="fr-FR" dirty="0" err="1" smtClean="0"/>
              <a:t>financial</a:t>
            </a:r>
            <a:r>
              <a:rPr lang="fr-FR" dirty="0" smtClean="0"/>
              <a:t> instruments, </a:t>
            </a:r>
            <a:r>
              <a:rPr lang="fr-FR" dirty="0" err="1" smtClean="0"/>
              <a:t>contracts</a:t>
            </a:r>
            <a:r>
              <a:rPr lang="fr-FR" dirty="0" smtClean="0"/>
              <a:t> and obligations </a:t>
            </a:r>
            <a:r>
              <a:rPr lang="fr-FR" dirty="0" err="1" smtClean="0"/>
              <a:t>under</a:t>
            </a:r>
            <a:r>
              <a:rPr lang="fr-FR" dirty="0" smtClean="0"/>
              <a:t> </a:t>
            </a:r>
            <a:r>
              <a:rPr lang="fr-FR" dirty="0" err="1" smtClean="0"/>
              <a:t>share</a:t>
            </a:r>
            <a:r>
              <a:rPr lang="fr-FR" dirty="0" smtClean="0"/>
              <a:t>-</a:t>
            </a:r>
            <a:r>
              <a:rPr lang="fr-FR" dirty="0" err="1" smtClean="0"/>
              <a:t>based</a:t>
            </a:r>
            <a:r>
              <a:rPr lang="fr-FR" dirty="0" smtClean="0"/>
              <a:t> </a:t>
            </a:r>
            <a:r>
              <a:rPr lang="fr-FR" dirty="0" err="1" smtClean="0"/>
              <a:t>payment</a:t>
            </a:r>
            <a:r>
              <a:rPr lang="fr-FR" dirty="0" smtClean="0"/>
              <a:t> transactions to </a:t>
            </a:r>
            <a:r>
              <a:rPr lang="fr-FR" dirty="0" err="1" smtClean="0"/>
              <a:t>which</a:t>
            </a:r>
            <a:r>
              <a:rPr lang="fr-FR" dirty="0" smtClean="0"/>
              <a:t> IFRS 2 </a:t>
            </a:r>
            <a:r>
              <a:rPr lang="fr-FR" dirty="0" err="1" smtClean="0"/>
              <a:t>Share</a:t>
            </a:r>
            <a:r>
              <a:rPr lang="fr-FR" dirty="0" smtClean="0"/>
              <a:t>-</a:t>
            </a:r>
            <a:r>
              <a:rPr lang="fr-FR" dirty="0" err="1" smtClean="0"/>
              <a:t>based</a:t>
            </a:r>
            <a:r>
              <a:rPr lang="fr-FR" dirty="0" smtClean="0"/>
              <a:t> </a:t>
            </a:r>
            <a:r>
              <a:rPr lang="fr-FR" dirty="0" err="1" smtClean="0"/>
              <a:t>Payment</a:t>
            </a:r>
            <a:r>
              <a:rPr lang="fr-FR" dirty="0" smtClean="0"/>
              <a:t> </a:t>
            </a:r>
            <a:r>
              <a:rPr lang="fr-FR" dirty="0" err="1" smtClean="0"/>
              <a:t>applies</a:t>
            </a:r>
            <a:r>
              <a:rPr lang="fr-FR" dirty="0" smtClean="0"/>
              <a:t>, </a:t>
            </a:r>
            <a:r>
              <a:rPr lang="fr-FR" dirty="0" err="1" smtClean="0"/>
              <a:t>except</a:t>
            </a:r>
            <a:r>
              <a:rPr lang="fr-FR" dirty="0" smtClean="0"/>
              <a:t> for </a:t>
            </a:r>
            <a:r>
              <a:rPr lang="fr-FR" dirty="0" err="1" smtClean="0"/>
              <a:t>contracts</a:t>
            </a:r>
            <a:r>
              <a:rPr lang="fr-FR" dirty="0" smtClean="0"/>
              <a:t> </a:t>
            </a:r>
            <a:r>
              <a:rPr lang="fr-FR" dirty="0" err="1" smtClean="0"/>
              <a:t>within</a:t>
            </a:r>
            <a:r>
              <a:rPr lang="fr-FR" dirty="0" smtClean="0"/>
              <a:t> the scope of </a:t>
            </a:r>
            <a:r>
              <a:rPr lang="fr-FR" dirty="0" err="1" smtClean="0"/>
              <a:t>this</a:t>
            </a:r>
            <a:r>
              <a:rPr lang="fr-FR" dirty="0" smtClean="0"/>
              <a:t> </a:t>
            </a:r>
            <a:r>
              <a:rPr lang="fr-FR" dirty="0" smtClean="0"/>
              <a:t>Standard</a:t>
            </a:r>
            <a:endParaRPr lang="fr-FR" dirty="0" smtClean="0"/>
          </a:p>
          <a:p>
            <a:pPr algn="r" rtl="1"/>
            <a:r>
              <a:rPr lang="ar-DZ" b="1" u="sng" dirty="0" smtClean="0">
                <a:solidFill>
                  <a:srgbClr val="FF0000"/>
                </a:solidFill>
              </a:rPr>
              <a:t> </a:t>
            </a:r>
            <a:r>
              <a:rPr lang="ar-DZ" b="1" u="sng" dirty="0" smtClean="0">
                <a:solidFill>
                  <a:srgbClr val="FF0000"/>
                </a:solidFill>
              </a:rPr>
              <a:t>نطاق المعيار</a:t>
            </a:r>
            <a:r>
              <a:rPr lang="ar-DZ" u="sng" dirty="0" smtClean="0">
                <a:solidFill>
                  <a:srgbClr val="FF0000"/>
                </a:solidFill>
              </a:rPr>
              <a:t>: </a:t>
            </a:r>
            <a:r>
              <a:rPr lang="ar-DZ" dirty="0" smtClean="0"/>
              <a:t> </a:t>
            </a:r>
            <a:r>
              <a:rPr lang="ar-DZ" dirty="0" smtClean="0"/>
              <a:t>ينطبق</a:t>
            </a:r>
            <a:r>
              <a:rPr lang="ar-DZ" dirty="0" smtClean="0"/>
              <a:t> المعيار على كل المنشآت عند عرضها لكل من</a:t>
            </a:r>
            <a:endParaRPr lang="ar-DZ" dirty="0" smtClean="0"/>
          </a:p>
          <a:p>
            <a:pPr lvl="0" algn="r" rtl="1">
              <a:buNone/>
            </a:pPr>
            <a:r>
              <a:rPr lang="ar-DZ" dirty="0" smtClean="0">
                <a:solidFill>
                  <a:srgbClr val="FF0000"/>
                </a:solidFill>
              </a:rPr>
              <a:t>- </a:t>
            </a:r>
            <a:r>
              <a:rPr lang="ar-DZ" dirty="0" smtClean="0"/>
              <a:t>الأدوات </a:t>
            </a:r>
            <a:r>
              <a:rPr lang="ar-DZ" dirty="0"/>
              <a:t>المالية </a:t>
            </a:r>
            <a:endParaRPr lang="fr-FR" dirty="0"/>
          </a:p>
          <a:p>
            <a:pPr lvl="0" algn="r" rtl="1">
              <a:buNone/>
            </a:pPr>
            <a:r>
              <a:rPr lang="ar-DZ" dirty="0" smtClean="0"/>
              <a:t>- عقود </a:t>
            </a:r>
            <a:r>
              <a:rPr lang="ar-DZ" dirty="0"/>
              <a:t>شراء أو بيع البنود غير المالية والتي يمكن سدادها نقدا.</a:t>
            </a:r>
            <a:endParaRPr lang="fr-FR" dirty="0"/>
          </a:p>
          <a:p>
            <a:pPr algn="r" rtl="1">
              <a:buNone/>
            </a:pPr>
            <a:r>
              <a:rPr lang="ar-DZ" dirty="0" smtClean="0"/>
              <a:t>-</a:t>
            </a:r>
            <a:r>
              <a:rPr lang="ar-SA" dirty="0" smtClean="0"/>
              <a:t>الحقوق </a:t>
            </a:r>
            <a:r>
              <a:rPr lang="ar-SA" dirty="0"/>
              <a:t>في الشركات التابعة أو الشركات الزميلة أو المشاريع المشتركة</a:t>
            </a:r>
            <a:r>
              <a:rPr lang="ar-SA" dirty="0" smtClean="0"/>
              <a:t>.</a:t>
            </a:r>
            <a:endParaRPr lang="ar-DZ" dirty="0" smtClean="0"/>
          </a:p>
          <a:p>
            <a:pPr algn="r" rtl="1">
              <a:buNone/>
            </a:pPr>
            <a:r>
              <a:rPr lang="ar-DZ" dirty="0"/>
              <a:t> </a:t>
            </a:r>
            <a:r>
              <a:rPr lang="fr-FR" dirty="0"/>
              <a:t>-</a:t>
            </a:r>
            <a:r>
              <a:rPr lang="ar-SA" dirty="0" smtClean="0"/>
              <a:t>حقوق </a:t>
            </a:r>
            <a:r>
              <a:rPr lang="ar-SA" dirty="0"/>
              <a:t>أصحاب العمل والتزاماتهم بموجب خطط استحقاقات الموظفين </a:t>
            </a:r>
            <a:r>
              <a:rPr lang="ar-SA" dirty="0" smtClean="0"/>
              <a:t>(</a:t>
            </a:r>
            <a:r>
              <a:rPr lang="fr-FR" dirty="0" smtClean="0"/>
              <a:t>IAS 19</a:t>
            </a:r>
            <a:r>
              <a:rPr lang="ar-SA" dirty="0" smtClean="0"/>
              <a:t>).</a:t>
            </a:r>
            <a:r>
              <a:rPr lang="fr-FR" dirty="0" smtClean="0"/>
              <a:t> </a:t>
            </a:r>
          </a:p>
          <a:p>
            <a:pPr algn="r" rtl="1">
              <a:buFontTx/>
              <a:buChar char="-"/>
            </a:pPr>
            <a:r>
              <a:rPr lang="ar-SA" dirty="0" smtClean="0"/>
              <a:t>المشتقات </a:t>
            </a:r>
            <a:r>
              <a:rPr lang="ar-SA" dirty="0"/>
              <a:t>المتضمنة في عقود التأمين</a:t>
            </a:r>
            <a:r>
              <a:rPr lang="fr-FR" dirty="0"/>
              <a:t>IFRS 4</a:t>
            </a:r>
            <a:r>
              <a:rPr lang="ar-SA" dirty="0"/>
              <a:t> إذا كان من المطلوب أن يتم احتسابها بشكل منفصل </a:t>
            </a:r>
            <a:r>
              <a:rPr lang="ar-SA" dirty="0" smtClean="0"/>
              <a:t>وفق</a:t>
            </a:r>
            <a:r>
              <a:rPr lang="ar-DZ" dirty="0" smtClean="0"/>
              <a:t> </a:t>
            </a:r>
            <a:r>
              <a:rPr lang="fr-FR" dirty="0" smtClean="0"/>
              <a:t> </a:t>
            </a:r>
            <a:r>
              <a:rPr lang="fr-FR" dirty="0" err="1" smtClean="0"/>
              <a:t>ifrs</a:t>
            </a:r>
            <a:r>
              <a:rPr lang="fr-FR" dirty="0" smtClean="0"/>
              <a:t> 9</a:t>
            </a:r>
            <a:endParaRPr lang="ar-DZ" dirty="0" smtClean="0"/>
          </a:p>
          <a:p>
            <a:pPr algn="r" rtl="1">
              <a:buFontTx/>
              <a:buChar char="-"/>
            </a:pPr>
            <a:r>
              <a:rPr lang="ar-DZ" dirty="0"/>
              <a:t>ا</a:t>
            </a:r>
            <a:r>
              <a:rPr lang="ar-SA" dirty="0" smtClean="0"/>
              <a:t>لعقود </a:t>
            </a:r>
            <a:r>
              <a:rPr lang="ar-SA" dirty="0"/>
              <a:t>والتعهدات بموجب معاملات الدفع على أساس الأسهم  وفق </a:t>
            </a:r>
            <a:r>
              <a:rPr lang="fr-FR" dirty="0" smtClean="0"/>
              <a:t>IFRS2</a:t>
            </a:r>
            <a:endParaRPr lang="fr-FR"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dirty="0" smtClean="0">
                <a:solidFill>
                  <a:srgbClr val="FF0000"/>
                </a:solidFill>
              </a:rPr>
              <a:t>Exceptions</a:t>
            </a:r>
            <a:r>
              <a:rPr lang="en-US" dirty="0" smtClean="0"/>
              <a:t>: Not within the scope of IAS 32- Investments in subsidiaries </a:t>
            </a:r>
            <a:r>
              <a:rPr lang="en-US" dirty="0" smtClean="0"/>
              <a:t>(IFRS10),</a:t>
            </a:r>
          </a:p>
          <a:p>
            <a:pPr>
              <a:buFontTx/>
              <a:buChar char="-"/>
            </a:pPr>
            <a:r>
              <a:rPr lang="en-US" dirty="0" smtClean="0"/>
              <a:t>Associates </a:t>
            </a:r>
            <a:r>
              <a:rPr lang="en-US" dirty="0" smtClean="0"/>
              <a:t>or joint ventures (IAS 28</a:t>
            </a:r>
            <a:r>
              <a:rPr lang="en-US" dirty="0" smtClean="0"/>
              <a:t>),-</a:t>
            </a:r>
          </a:p>
          <a:p>
            <a:pPr>
              <a:buFontTx/>
              <a:buChar char="-"/>
            </a:pPr>
            <a:r>
              <a:rPr lang="en-US" dirty="0" smtClean="0"/>
              <a:t> </a:t>
            </a:r>
            <a:r>
              <a:rPr lang="en-US" dirty="0" smtClean="0"/>
              <a:t>Employers’ rights and obligations under employee benefit plans (IAS 19</a:t>
            </a:r>
            <a:r>
              <a:rPr lang="en-US" b="1" dirty="0" smtClean="0">
                <a:solidFill>
                  <a:srgbClr val="FF0000"/>
                </a:solidFill>
              </a:rPr>
              <a:t>)</a:t>
            </a:r>
            <a:endParaRPr lang="fr-FR" b="1" dirty="0" smtClean="0">
              <a:solidFill>
                <a:srgbClr val="FF0000"/>
              </a:solidFill>
            </a:endParaRPr>
          </a:p>
          <a:p>
            <a:pPr algn="r" rtl="1">
              <a:buNone/>
            </a:pPr>
            <a:r>
              <a:rPr lang="ar-SA" b="1" dirty="0" smtClean="0">
                <a:solidFill>
                  <a:srgbClr val="FF0000"/>
                </a:solidFill>
              </a:rPr>
              <a:t>ا</a:t>
            </a:r>
            <a:r>
              <a:rPr lang="ar-SA" b="1" u="sng" dirty="0" smtClean="0">
                <a:solidFill>
                  <a:srgbClr val="FF0000"/>
                </a:solidFill>
              </a:rPr>
              <a:t>لاستثناءات </a:t>
            </a:r>
            <a:r>
              <a:rPr lang="ar-SA" b="1" dirty="0"/>
              <a:t>: لا يدخل في نطاق المعيار </a:t>
            </a:r>
            <a:r>
              <a:rPr lang="fr-FR" b="1" dirty="0"/>
              <a:t>IAS </a:t>
            </a:r>
            <a:r>
              <a:rPr lang="fr-FR" b="1" dirty="0" smtClean="0"/>
              <a:t>32</a:t>
            </a:r>
            <a:endParaRPr lang="ar-DZ" b="1" dirty="0" smtClean="0"/>
          </a:p>
          <a:p>
            <a:pPr algn="r" rtl="1">
              <a:buNone/>
            </a:pPr>
            <a:r>
              <a:rPr lang="ar-SA" b="1" dirty="0" smtClean="0">
                <a:solidFill>
                  <a:srgbClr val="FF0000"/>
                </a:solidFill>
              </a:rPr>
              <a:t>-</a:t>
            </a:r>
            <a:r>
              <a:rPr lang="ar-SA" dirty="0"/>
              <a:t>الاستثمارات في الشركات التابعة </a:t>
            </a:r>
            <a:r>
              <a:rPr lang="ar-DZ" dirty="0" smtClean="0"/>
              <a:t>(</a:t>
            </a:r>
            <a:r>
              <a:rPr lang="fr-FR" dirty="0" smtClean="0"/>
              <a:t>IFRS10</a:t>
            </a:r>
            <a:r>
              <a:rPr lang="ar-DZ" dirty="0" smtClean="0"/>
              <a:t>)</a:t>
            </a:r>
            <a:r>
              <a:rPr lang="ar-SA" dirty="0" smtClean="0"/>
              <a:t>،</a:t>
            </a:r>
            <a:endParaRPr lang="fr-FR" dirty="0" smtClean="0"/>
          </a:p>
          <a:p>
            <a:pPr algn="r" rtl="1">
              <a:buFontTx/>
              <a:buChar char="-"/>
            </a:pPr>
            <a:r>
              <a:rPr lang="ar-SA" dirty="0" smtClean="0"/>
              <a:t>الشركات </a:t>
            </a:r>
            <a:r>
              <a:rPr lang="ar-SA" dirty="0"/>
              <a:t>الزميلة أو المشاريع المشتركة  </a:t>
            </a:r>
            <a:r>
              <a:rPr lang="fr-FR" dirty="0" smtClean="0"/>
              <a:t>( </a:t>
            </a:r>
            <a:r>
              <a:rPr lang="fr-FR" dirty="0"/>
              <a:t>IAS 28</a:t>
            </a:r>
            <a:r>
              <a:rPr lang="ar-SA" dirty="0" smtClean="0"/>
              <a:t>،</a:t>
            </a:r>
            <a:endParaRPr lang="ar-DZ" dirty="0" smtClean="0"/>
          </a:p>
          <a:p>
            <a:pPr algn="r" rtl="1">
              <a:buNone/>
            </a:pPr>
            <a:r>
              <a:rPr lang="ar-SA" dirty="0" smtClean="0"/>
              <a:t> </a:t>
            </a:r>
            <a:r>
              <a:rPr lang="ar-SA" dirty="0"/>
              <a:t>-حقوق أصحاب العمل والتزاماتهم بموجب خطط استحقاقات الموظفين </a:t>
            </a:r>
            <a:r>
              <a:rPr lang="ar-DZ" dirty="0" smtClean="0"/>
              <a:t>(</a:t>
            </a:r>
            <a:r>
              <a:rPr lang="ar-SA" dirty="0" smtClean="0"/>
              <a:t> </a:t>
            </a:r>
            <a:r>
              <a:rPr lang="fr-FR" dirty="0"/>
              <a:t>IAS 19</a:t>
            </a:r>
            <a:r>
              <a:rPr lang="ar-SA" dirty="0"/>
              <a:t> </a:t>
            </a:r>
            <a:r>
              <a:rPr lang="ar-DZ" dirty="0" smtClean="0"/>
              <a:t>)</a:t>
            </a:r>
            <a:endParaRPr lang="fr-FR" dirty="0" smtClean="0"/>
          </a:p>
          <a:p>
            <a:pPr algn="r" rtl="1">
              <a:buNone/>
            </a:pPr>
            <a:endParaRPr lang="fr-FR"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r>
              <a:rPr lang="fr-FR" b="1" dirty="0" smtClean="0">
                <a:solidFill>
                  <a:srgbClr val="FF0000"/>
                </a:solidFill>
              </a:rPr>
              <a:t>3-</a:t>
            </a:r>
            <a:r>
              <a:rPr lang="fr-FR" b="1" dirty="0" err="1" smtClean="0">
                <a:solidFill>
                  <a:srgbClr val="FF0000"/>
                </a:solidFill>
              </a:rPr>
              <a:t>Definitions</a:t>
            </a:r>
            <a:endParaRPr lang="fr-FR" dirty="0" smtClean="0">
              <a:solidFill>
                <a:srgbClr val="FF0000"/>
              </a:solidFill>
            </a:endParaRPr>
          </a:p>
          <a:p>
            <a:r>
              <a:rPr lang="fr-FR" b="1" dirty="0" smtClean="0"/>
              <a:t>A </a:t>
            </a:r>
            <a:r>
              <a:rPr lang="fr-FR" b="1" dirty="0" err="1" smtClean="0"/>
              <a:t>financial</a:t>
            </a:r>
            <a:r>
              <a:rPr lang="fr-FR" b="1" dirty="0" smtClean="0"/>
              <a:t> instrument</a:t>
            </a:r>
            <a:r>
              <a:rPr lang="fr-FR" dirty="0" smtClean="0"/>
              <a:t> </a:t>
            </a:r>
            <a:r>
              <a:rPr lang="fr-FR" dirty="0" err="1" smtClean="0"/>
              <a:t>is</a:t>
            </a:r>
            <a:r>
              <a:rPr lang="fr-FR" dirty="0" smtClean="0"/>
              <a:t> </a:t>
            </a:r>
            <a:r>
              <a:rPr lang="fr-FR" dirty="0" err="1" smtClean="0"/>
              <a:t>any</a:t>
            </a:r>
            <a:r>
              <a:rPr lang="fr-FR" dirty="0" smtClean="0"/>
              <a:t> </a:t>
            </a:r>
            <a:r>
              <a:rPr lang="fr-FR" dirty="0" err="1" smtClean="0"/>
              <a:t>contract</a:t>
            </a:r>
            <a:r>
              <a:rPr lang="fr-FR" dirty="0" smtClean="0"/>
              <a:t> </a:t>
            </a:r>
            <a:r>
              <a:rPr lang="fr-FR" dirty="0" err="1" smtClean="0"/>
              <a:t>that</a:t>
            </a:r>
            <a:r>
              <a:rPr lang="fr-FR" dirty="0" smtClean="0"/>
              <a:t> </a:t>
            </a:r>
            <a:r>
              <a:rPr lang="fr-FR" dirty="0" err="1" smtClean="0"/>
              <a:t>gives</a:t>
            </a:r>
            <a:r>
              <a:rPr lang="fr-FR" dirty="0" smtClean="0"/>
              <a:t> </a:t>
            </a:r>
            <a:r>
              <a:rPr lang="fr-FR" dirty="0" err="1" smtClean="0"/>
              <a:t>rise</a:t>
            </a:r>
            <a:r>
              <a:rPr lang="fr-FR" dirty="0" smtClean="0"/>
              <a:t> to a </a:t>
            </a:r>
            <a:r>
              <a:rPr lang="fr-FR" dirty="0" err="1" smtClean="0"/>
              <a:t>financial</a:t>
            </a:r>
            <a:r>
              <a:rPr lang="fr-FR" dirty="0" smtClean="0"/>
              <a:t> </a:t>
            </a:r>
            <a:r>
              <a:rPr lang="fr-FR" dirty="0" err="1" smtClean="0"/>
              <a:t>asset</a:t>
            </a:r>
            <a:r>
              <a:rPr lang="fr-FR" dirty="0" smtClean="0"/>
              <a:t> of one </a:t>
            </a:r>
            <a:r>
              <a:rPr lang="fr-FR" dirty="0" err="1" smtClean="0"/>
              <a:t>entity</a:t>
            </a:r>
            <a:r>
              <a:rPr lang="fr-FR" dirty="0" smtClean="0"/>
              <a:t> and a </a:t>
            </a:r>
            <a:r>
              <a:rPr lang="fr-FR" dirty="0" err="1" smtClean="0"/>
              <a:t>financial</a:t>
            </a:r>
            <a:r>
              <a:rPr lang="fr-FR" dirty="0" smtClean="0"/>
              <a:t> </a:t>
            </a:r>
            <a:r>
              <a:rPr lang="fr-FR" dirty="0" err="1" smtClean="0"/>
              <a:t>liability</a:t>
            </a:r>
            <a:r>
              <a:rPr lang="fr-FR" dirty="0" smtClean="0"/>
              <a:t> or </a:t>
            </a:r>
            <a:r>
              <a:rPr lang="fr-FR" dirty="0" err="1" smtClean="0"/>
              <a:t>equity</a:t>
            </a:r>
            <a:r>
              <a:rPr lang="fr-FR" dirty="0" smtClean="0"/>
              <a:t> instrument of </a:t>
            </a:r>
            <a:r>
              <a:rPr lang="fr-FR" dirty="0" err="1" smtClean="0"/>
              <a:t>another</a:t>
            </a:r>
            <a:r>
              <a:rPr lang="fr-FR" dirty="0" smtClean="0"/>
              <a:t> </a:t>
            </a:r>
            <a:r>
              <a:rPr lang="fr-FR" dirty="0" err="1" smtClean="0"/>
              <a:t>entity</a:t>
            </a:r>
            <a:endParaRPr lang="fr-FR" dirty="0" smtClean="0"/>
          </a:p>
          <a:p>
            <a:r>
              <a:rPr lang="fr-FR" b="1" dirty="0" smtClean="0"/>
              <a:t>An </a:t>
            </a:r>
            <a:r>
              <a:rPr lang="fr-FR" b="1" dirty="0" err="1" smtClean="0"/>
              <a:t>equity</a:t>
            </a:r>
            <a:r>
              <a:rPr lang="fr-FR" b="1" dirty="0" smtClean="0"/>
              <a:t> instrument</a:t>
            </a:r>
            <a:r>
              <a:rPr lang="fr-FR" dirty="0" smtClean="0"/>
              <a:t> </a:t>
            </a:r>
            <a:r>
              <a:rPr lang="fr-FR" dirty="0" err="1" smtClean="0"/>
              <a:t>is</a:t>
            </a:r>
            <a:r>
              <a:rPr lang="fr-FR" dirty="0" smtClean="0"/>
              <a:t> </a:t>
            </a:r>
            <a:r>
              <a:rPr lang="fr-FR" dirty="0" err="1" smtClean="0"/>
              <a:t>any</a:t>
            </a:r>
            <a:r>
              <a:rPr lang="fr-FR" dirty="0" smtClean="0"/>
              <a:t> </a:t>
            </a:r>
            <a:r>
              <a:rPr lang="fr-FR" dirty="0" err="1" smtClean="0"/>
              <a:t>contract</a:t>
            </a:r>
            <a:r>
              <a:rPr lang="fr-FR" dirty="0" smtClean="0"/>
              <a:t> </a:t>
            </a:r>
            <a:r>
              <a:rPr lang="fr-FR" dirty="0" err="1" smtClean="0"/>
              <a:t>that</a:t>
            </a:r>
            <a:r>
              <a:rPr lang="fr-FR" dirty="0" smtClean="0"/>
              <a:t> </a:t>
            </a:r>
            <a:r>
              <a:rPr lang="fr-FR" dirty="0" err="1" smtClean="0"/>
              <a:t>evidences</a:t>
            </a:r>
            <a:r>
              <a:rPr lang="fr-FR" dirty="0" smtClean="0"/>
              <a:t> a </a:t>
            </a:r>
            <a:r>
              <a:rPr lang="fr-FR" dirty="0" err="1" smtClean="0"/>
              <a:t>residual</a:t>
            </a:r>
            <a:r>
              <a:rPr lang="fr-FR" dirty="0" smtClean="0"/>
              <a:t> </a:t>
            </a:r>
            <a:r>
              <a:rPr lang="fr-FR" dirty="0" err="1" smtClean="0"/>
              <a:t>interest</a:t>
            </a:r>
            <a:r>
              <a:rPr lang="fr-FR" dirty="0" smtClean="0"/>
              <a:t> in the </a:t>
            </a:r>
            <a:r>
              <a:rPr lang="fr-FR" dirty="0" err="1" smtClean="0"/>
              <a:t>assets</a:t>
            </a:r>
            <a:r>
              <a:rPr lang="fr-FR" dirty="0" smtClean="0"/>
              <a:t> of an </a:t>
            </a:r>
            <a:r>
              <a:rPr lang="fr-FR" dirty="0" err="1" smtClean="0"/>
              <a:t>entity</a:t>
            </a:r>
            <a:r>
              <a:rPr lang="fr-FR" dirty="0" smtClean="0"/>
              <a:t> </a:t>
            </a:r>
            <a:r>
              <a:rPr lang="fr-FR" dirty="0" err="1" smtClean="0"/>
              <a:t>after</a:t>
            </a:r>
            <a:r>
              <a:rPr lang="fr-FR" dirty="0" smtClean="0"/>
              <a:t> </a:t>
            </a:r>
            <a:r>
              <a:rPr lang="fr-FR" dirty="0" err="1" smtClean="0"/>
              <a:t>deducting</a:t>
            </a:r>
            <a:r>
              <a:rPr lang="fr-FR" dirty="0" smtClean="0"/>
              <a:t> all of </a:t>
            </a:r>
            <a:r>
              <a:rPr lang="fr-FR" dirty="0" err="1" smtClean="0"/>
              <a:t>its</a:t>
            </a:r>
            <a:r>
              <a:rPr lang="fr-FR" dirty="0" smtClean="0"/>
              <a:t> </a:t>
            </a:r>
            <a:r>
              <a:rPr lang="fr-FR" dirty="0" err="1" smtClean="0"/>
              <a:t>liabilities</a:t>
            </a:r>
            <a:r>
              <a:rPr lang="fr-FR" dirty="0" smtClean="0"/>
              <a:t>.</a:t>
            </a:r>
          </a:p>
          <a:p>
            <a:r>
              <a:rPr lang="fr-FR" b="1" dirty="0" err="1" smtClean="0"/>
              <a:t>Examples</a:t>
            </a:r>
            <a:r>
              <a:rPr lang="fr-FR" b="1" dirty="0" smtClean="0"/>
              <a:t> of </a:t>
            </a:r>
            <a:r>
              <a:rPr lang="fr-FR" b="1" dirty="0" err="1" smtClean="0"/>
              <a:t>equity</a:t>
            </a:r>
            <a:r>
              <a:rPr lang="fr-FR" b="1" dirty="0" smtClean="0"/>
              <a:t> instruments </a:t>
            </a:r>
            <a:r>
              <a:rPr lang="fr-FR" b="1" dirty="0" err="1" smtClean="0"/>
              <a:t>include</a:t>
            </a:r>
            <a:r>
              <a:rPr lang="fr-FR" b="1" dirty="0" smtClean="0"/>
              <a:t> :</a:t>
            </a:r>
            <a:endParaRPr lang="fr-FR" dirty="0" smtClean="0"/>
          </a:p>
          <a:p>
            <a:r>
              <a:rPr lang="fr-FR" dirty="0" smtClean="0"/>
              <a:t> </a:t>
            </a:r>
            <a:r>
              <a:rPr lang="fr-FR" dirty="0" err="1" smtClean="0"/>
              <a:t>Ordinary</a:t>
            </a:r>
            <a:r>
              <a:rPr lang="fr-FR" dirty="0" smtClean="0"/>
              <a:t> </a:t>
            </a:r>
            <a:r>
              <a:rPr lang="fr-FR" dirty="0" err="1" smtClean="0"/>
              <a:t>shares</a:t>
            </a:r>
            <a:r>
              <a:rPr lang="fr-FR" dirty="0" smtClean="0"/>
              <a:t> (</a:t>
            </a:r>
            <a:r>
              <a:rPr lang="fr-FR" dirty="0" err="1" smtClean="0"/>
              <a:t>that</a:t>
            </a:r>
            <a:r>
              <a:rPr lang="fr-FR" dirty="0" smtClean="0"/>
              <a:t> </a:t>
            </a:r>
            <a:r>
              <a:rPr lang="fr-FR" dirty="0" err="1" smtClean="0"/>
              <a:t>cannot</a:t>
            </a:r>
            <a:r>
              <a:rPr lang="fr-FR" dirty="0" smtClean="0"/>
              <a:t> </a:t>
            </a:r>
            <a:r>
              <a:rPr lang="fr-FR" dirty="0" err="1" smtClean="0"/>
              <a:t>be</a:t>
            </a:r>
            <a:r>
              <a:rPr lang="fr-FR" dirty="0" smtClean="0"/>
              <a:t> put back to the </a:t>
            </a:r>
            <a:r>
              <a:rPr lang="fr-FR" dirty="0" err="1" smtClean="0"/>
              <a:t>issuer</a:t>
            </a:r>
            <a:r>
              <a:rPr lang="fr-FR" dirty="0" smtClean="0"/>
              <a:t> by the </a:t>
            </a:r>
            <a:r>
              <a:rPr lang="fr-FR" dirty="0" err="1" smtClean="0"/>
              <a:t>holder</a:t>
            </a:r>
            <a:r>
              <a:rPr lang="fr-FR" dirty="0" smtClean="0"/>
              <a:t>)</a:t>
            </a:r>
          </a:p>
          <a:p>
            <a:r>
              <a:rPr lang="fr-FR" dirty="0" err="1" smtClean="0"/>
              <a:t>Preference</a:t>
            </a:r>
            <a:r>
              <a:rPr lang="fr-FR" dirty="0" smtClean="0"/>
              <a:t> </a:t>
            </a:r>
            <a:r>
              <a:rPr lang="fr-FR" dirty="0" err="1" smtClean="0"/>
              <a:t>shares</a:t>
            </a:r>
            <a:r>
              <a:rPr lang="fr-FR" dirty="0" smtClean="0"/>
              <a:t> (</a:t>
            </a:r>
            <a:r>
              <a:rPr lang="fr-FR" dirty="0" err="1" smtClean="0"/>
              <a:t>that</a:t>
            </a:r>
            <a:r>
              <a:rPr lang="fr-FR" dirty="0" smtClean="0"/>
              <a:t> </a:t>
            </a:r>
            <a:r>
              <a:rPr lang="fr-FR" dirty="0" err="1" smtClean="0"/>
              <a:t>cannot</a:t>
            </a:r>
            <a:r>
              <a:rPr lang="fr-FR" dirty="0" smtClean="0"/>
              <a:t> </a:t>
            </a:r>
            <a:r>
              <a:rPr lang="fr-FR" dirty="0" err="1" smtClean="0"/>
              <a:t>be</a:t>
            </a:r>
            <a:r>
              <a:rPr lang="fr-FR" dirty="0" smtClean="0"/>
              <a:t> </a:t>
            </a:r>
            <a:r>
              <a:rPr lang="fr-FR" dirty="0" err="1" smtClean="0"/>
              <a:t>redeemed</a:t>
            </a:r>
            <a:r>
              <a:rPr lang="fr-FR" dirty="0" smtClean="0"/>
              <a:t> by the </a:t>
            </a:r>
            <a:r>
              <a:rPr lang="fr-FR" dirty="0" err="1" smtClean="0"/>
              <a:t>holder</a:t>
            </a:r>
            <a:r>
              <a:rPr lang="fr-FR" dirty="0" smtClean="0"/>
              <a:t> or </a:t>
            </a:r>
            <a:r>
              <a:rPr lang="fr-FR" dirty="0" err="1" smtClean="0"/>
              <a:t>provide</a:t>
            </a:r>
            <a:r>
              <a:rPr lang="fr-FR" dirty="0" smtClean="0"/>
              <a:t> for </a:t>
            </a:r>
            <a:r>
              <a:rPr lang="fr-FR" dirty="0" err="1" smtClean="0"/>
              <a:t>nondiscretionary</a:t>
            </a:r>
            <a:r>
              <a:rPr lang="fr-FR" dirty="0" smtClean="0"/>
              <a:t> </a:t>
            </a:r>
            <a:r>
              <a:rPr lang="fr-FR" dirty="0" err="1" smtClean="0"/>
              <a:t>dividends</a:t>
            </a:r>
            <a:r>
              <a:rPr lang="fr-FR" dirty="0" smtClean="0"/>
              <a:t>)</a:t>
            </a:r>
          </a:p>
          <a:p>
            <a:r>
              <a:rPr lang="fr-FR" dirty="0" smtClean="0"/>
              <a:t> </a:t>
            </a:r>
            <a:r>
              <a:rPr lang="fr-FR" dirty="0" smtClean="0"/>
              <a:t>Warrants or </a:t>
            </a:r>
            <a:r>
              <a:rPr lang="fr-FR" dirty="0" err="1" smtClean="0"/>
              <a:t>written</a:t>
            </a:r>
            <a:r>
              <a:rPr lang="fr-FR" dirty="0" smtClean="0"/>
              <a:t> call options (</a:t>
            </a:r>
            <a:r>
              <a:rPr lang="fr-FR" dirty="0" err="1" smtClean="0"/>
              <a:t>that</a:t>
            </a:r>
            <a:r>
              <a:rPr lang="fr-FR" dirty="0" smtClean="0"/>
              <a:t> </a:t>
            </a:r>
            <a:r>
              <a:rPr lang="fr-FR" dirty="0" err="1" smtClean="0"/>
              <a:t>allow</a:t>
            </a:r>
            <a:r>
              <a:rPr lang="fr-FR" dirty="0" smtClean="0"/>
              <a:t> the </a:t>
            </a:r>
            <a:r>
              <a:rPr lang="fr-FR" dirty="0" err="1" smtClean="0"/>
              <a:t>holder</a:t>
            </a:r>
            <a:r>
              <a:rPr lang="fr-FR" dirty="0" smtClean="0"/>
              <a:t> to </a:t>
            </a:r>
            <a:r>
              <a:rPr lang="fr-FR" dirty="0" err="1" smtClean="0"/>
              <a:t>subscribe</a:t>
            </a:r>
            <a:r>
              <a:rPr lang="fr-FR" dirty="0" smtClean="0"/>
              <a:t> </a:t>
            </a:r>
            <a:r>
              <a:rPr lang="fr-FR" dirty="0" err="1" smtClean="0"/>
              <a:t>for—or</a:t>
            </a:r>
            <a:r>
              <a:rPr lang="fr-FR" dirty="0" smtClean="0"/>
              <a:t> </a:t>
            </a:r>
            <a:r>
              <a:rPr lang="fr-FR" dirty="0" err="1" smtClean="0"/>
              <a:t>purchase</a:t>
            </a:r>
            <a:r>
              <a:rPr lang="fr-FR" dirty="0" smtClean="0"/>
              <a:t>—</a:t>
            </a:r>
          </a:p>
          <a:p>
            <a:r>
              <a:rPr lang="fr-FR" dirty="0" smtClean="0"/>
              <a:t>A </a:t>
            </a:r>
            <a:r>
              <a:rPr lang="fr-FR" dirty="0" err="1" smtClean="0"/>
              <a:t>fixed</a:t>
            </a:r>
            <a:r>
              <a:rPr lang="fr-FR" dirty="0" smtClean="0"/>
              <a:t> </a:t>
            </a:r>
            <a:r>
              <a:rPr lang="fr-FR" dirty="0" err="1" smtClean="0"/>
              <a:t>number</a:t>
            </a:r>
            <a:r>
              <a:rPr lang="fr-FR" dirty="0" smtClean="0"/>
              <a:t> of </a:t>
            </a:r>
            <a:r>
              <a:rPr lang="fr-FR" dirty="0" err="1" smtClean="0"/>
              <a:t>nonputtable</a:t>
            </a:r>
            <a:r>
              <a:rPr lang="fr-FR" dirty="0" smtClean="0"/>
              <a:t> </a:t>
            </a:r>
            <a:r>
              <a:rPr lang="fr-FR" dirty="0" err="1" smtClean="0"/>
              <a:t>ordinary</a:t>
            </a:r>
            <a:r>
              <a:rPr lang="fr-FR" dirty="0" smtClean="0"/>
              <a:t> </a:t>
            </a:r>
            <a:r>
              <a:rPr lang="fr-FR" dirty="0" err="1" smtClean="0"/>
              <a:t>shares</a:t>
            </a:r>
            <a:r>
              <a:rPr lang="fr-FR" dirty="0" smtClean="0"/>
              <a:t> in exchange for a </a:t>
            </a:r>
            <a:r>
              <a:rPr lang="fr-FR" dirty="0" err="1" smtClean="0"/>
              <a:t>fixed</a:t>
            </a:r>
            <a:r>
              <a:rPr lang="fr-FR" dirty="0" smtClean="0"/>
              <a:t> </a:t>
            </a:r>
            <a:r>
              <a:rPr lang="fr-FR" dirty="0" err="1" smtClean="0"/>
              <a:t>amount</a:t>
            </a:r>
            <a:r>
              <a:rPr lang="fr-FR" dirty="0" smtClean="0"/>
              <a:t> of cash or </a:t>
            </a:r>
            <a:r>
              <a:rPr lang="fr-FR" dirty="0" err="1" smtClean="0"/>
              <a:t>another</a:t>
            </a:r>
            <a:r>
              <a:rPr lang="fr-FR" dirty="0" smtClean="0"/>
              <a:t> </a:t>
            </a:r>
            <a:r>
              <a:rPr lang="fr-FR" dirty="0" err="1" smtClean="0"/>
              <a:t>financial</a:t>
            </a:r>
            <a:r>
              <a:rPr lang="fr-FR" dirty="0" smtClean="0"/>
              <a:t> </a:t>
            </a:r>
            <a:r>
              <a:rPr lang="fr-FR" dirty="0" err="1" smtClean="0"/>
              <a:t>asset</a:t>
            </a:r>
            <a:r>
              <a:rPr lang="fr-FR" dirty="0" smtClean="0"/>
              <a:t>)</a:t>
            </a:r>
          </a:p>
          <a:p>
            <a:endParaRPr lang="fr-FR" b="1" u="sng" dirty="0" smtClean="0">
              <a:solidFill>
                <a:srgbClr val="FF0000"/>
              </a:solidFill>
            </a:endParaRPr>
          </a:p>
          <a:p>
            <a:pPr algn="r" rtl="1">
              <a:buNone/>
            </a:pPr>
            <a:endParaRPr lang="fr-FR" b="1" u="sng" dirty="0" smtClean="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sz="2400" b="1" dirty="0" smtClean="0">
                <a:solidFill>
                  <a:srgbClr val="FF0000"/>
                </a:solidFill>
              </a:rPr>
              <a:t>A </a:t>
            </a:r>
            <a:r>
              <a:rPr lang="fr-FR" sz="2400" b="1" dirty="0" err="1" smtClean="0">
                <a:solidFill>
                  <a:srgbClr val="FF0000"/>
                </a:solidFill>
              </a:rPr>
              <a:t>financial</a:t>
            </a:r>
            <a:r>
              <a:rPr lang="fr-FR" sz="2400" b="1" dirty="0" smtClean="0">
                <a:solidFill>
                  <a:srgbClr val="FF0000"/>
                </a:solidFill>
              </a:rPr>
              <a:t> </a:t>
            </a:r>
            <a:r>
              <a:rPr lang="fr-FR" sz="2400" b="1" dirty="0" err="1" smtClean="0">
                <a:solidFill>
                  <a:srgbClr val="FF0000"/>
                </a:solidFill>
              </a:rPr>
              <a:t>asset</a:t>
            </a:r>
            <a:r>
              <a:rPr lang="fr-FR" sz="2400" dirty="0" smtClean="0">
                <a:solidFill>
                  <a:srgbClr val="FF0000"/>
                </a:solidFill>
              </a:rPr>
              <a:t> </a:t>
            </a:r>
            <a:r>
              <a:rPr lang="fr-FR" sz="2400" dirty="0" err="1" smtClean="0"/>
              <a:t>is</a:t>
            </a:r>
            <a:r>
              <a:rPr lang="fr-FR" sz="2400" dirty="0" smtClean="0"/>
              <a:t> </a:t>
            </a:r>
            <a:r>
              <a:rPr lang="fr-FR" sz="2400" dirty="0" err="1" smtClean="0"/>
              <a:t>any</a:t>
            </a:r>
            <a:r>
              <a:rPr lang="fr-FR" sz="2400" dirty="0" smtClean="0"/>
              <a:t> </a:t>
            </a:r>
            <a:r>
              <a:rPr lang="fr-FR" sz="2400" dirty="0" err="1" smtClean="0"/>
              <a:t>asset</a:t>
            </a:r>
            <a:r>
              <a:rPr lang="fr-FR" sz="2400" dirty="0" smtClean="0"/>
              <a:t> </a:t>
            </a:r>
            <a:r>
              <a:rPr lang="fr-FR" sz="2400" dirty="0" err="1" smtClean="0"/>
              <a:t>that</a:t>
            </a:r>
            <a:r>
              <a:rPr lang="fr-FR" sz="2400" dirty="0" smtClean="0"/>
              <a:t> </a:t>
            </a:r>
            <a:r>
              <a:rPr lang="fr-FR" sz="2400" dirty="0" err="1" smtClean="0"/>
              <a:t>is</a:t>
            </a:r>
            <a:r>
              <a:rPr lang="fr-FR" sz="2400" dirty="0" smtClean="0"/>
              <a:t>:</a:t>
            </a:r>
          </a:p>
          <a:p>
            <a:r>
              <a:rPr lang="fr-FR" sz="2400" dirty="0" smtClean="0"/>
              <a:t> (a) cash;</a:t>
            </a:r>
          </a:p>
          <a:p>
            <a:r>
              <a:rPr lang="fr-FR" sz="2400" dirty="0" smtClean="0"/>
              <a:t> (b) an </a:t>
            </a:r>
            <a:r>
              <a:rPr lang="fr-FR" sz="2400" dirty="0" err="1" smtClean="0"/>
              <a:t>equity</a:t>
            </a:r>
            <a:r>
              <a:rPr lang="fr-FR" sz="2400" dirty="0" smtClean="0"/>
              <a:t> instrument of </a:t>
            </a:r>
            <a:r>
              <a:rPr lang="fr-FR" sz="2400" dirty="0" err="1" smtClean="0"/>
              <a:t>another</a:t>
            </a:r>
            <a:r>
              <a:rPr lang="fr-FR" sz="2400" dirty="0" smtClean="0"/>
              <a:t> </a:t>
            </a:r>
            <a:r>
              <a:rPr lang="fr-FR" sz="2400" dirty="0" err="1" smtClean="0"/>
              <a:t>entity</a:t>
            </a:r>
            <a:r>
              <a:rPr lang="fr-FR" sz="2400" dirty="0" smtClean="0"/>
              <a:t>;</a:t>
            </a:r>
          </a:p>
          <a:p>
            <a:r>
              <a:rPr lang="fr-FR" sz="2400" dirty="0" smtClean="0"/>
              <a:t> (c) a </a:t>
            </a:r>
            <a:r>
              <a:rPr lang="fr-FR" sz="2400" dirty="0" err="1" smtClean="0"/>
              <a:t>contractual</a:t>
            </a:r>
            <a:r>
              <a:rPr lang="fr-FR" sz="2400" dirty="0" smtClean="0"/>
              <a:t> right: </a:t>
            </a:r>
          </a:p>
          <a:p>
            <a:r>
              <a:rPr lang="fr-FR" sz="2400" dirty="0" smtClean="0"/>
              <a:t> </a:t>
            </a:r>
            <a:r>
              <a:rPr lang="fr-FR" sz="2400" dirty="0" smtClean="0"/>
              <a:t>(d) a </a:t>
            </a:r>
            <a:r>
              <a:rPr lang="fr-FR" sz="2400" dirty="0" err="1" smtClean="0"/>
              <a:t>contract</a:t>
            </a:r>
            <a:r>
              <a:rPr lang="fr-FR" sz="2400" dirty="0" smtClean="0"/>
              <a:t> </a:t>
            </a:r>
            <a:r>
              <a:rPr lang="fr-FR" sz="2400" dirty="0" err="1" smtClean="0"/>
              <a:t>that</a:t>
            </a:r>
            <a:r>
              <a:rPr lang="fr-FR" sz="2400" dirty="0" smtClean="0"/>
              <a:t> </a:t>
            </a:r>
            <a:r>
              <a:rPr lang="fr-FR" sz="2400" dirty="0" err="1" smtClean="0"/>
              <a:t>will</a:t>
            </a:r>
            <a:r>
              <a:rPr lang="fr-FR" sz="2400" dirty="0" smtClean="0"/>
              <a:t> or </a:t>
            </a:r>
            <a:r>
              <a:rPr lang="fr-FR" sz="2400" dirty="0" err="1" smtClean="0"/>
              <a:t>may</a:t>
            </a:r>
            <a:r>
              <a:rPr lang="fr-FR" sz="2400" dirty="0" smtClean="0"/>
              <a:t> </a:t>
            </a:r>
            <a:r>
              <a:rPr lang="fr-FR" sz="2400" dirty="0" err="1" smtClean="0"/>
              <a:t>be</a:t>
            </a:r>
            <a:r>
              <a:rPr lang="fr-FR" sz="2400" dirty="0" smtClean="0"/>
              <a:t> </a:t>
            </a:r>
            <a:r>
              <a:rPr lang="fr-FR" sz="2400" dirty="0" err="1" smtClean="0"/>
              <a:t>settled</a:t>
            </a:r>
            <a:r>
              <a:rPr lang="fr-FR" sz="2400" dirty="0" smtClean="0"/>
              <a:t> in the </a:t>
            </a:r>
            <a:r>
              <a:rPr lang="fr-FR" sz="2400" dirty="0" err="1" smtClean="0"/>
              <a:t>entity’s</a:t>
            </a:r>
            <a:r>
              <a:rPr lang="fr-FR" sz="2400" dirty="0" smtClean="0"/>
              <a:t> </a:t>
            </a:r>
            <a:r>
              <a:rPr lang="fr-FR" sz="2400" dirty="0" err="1" smtClean="0"/>
              <a:t>own</a:t>
            </a:r>
            <a:r>
              <a:rPr lang="fr-FR" sz="2400" dirty="0" smtClean="0"/>
              <a:t> </a:t>
            </a:r>
            <a:r>
              <a:rPr lang="fr-FR" sz="2400" dirty="0" err="1" smtClean="0"/>
              <a:t>equity</a:t>
            </a:r>
            <a:r>
              <a:rPr lang="fr-FR" sz="2400" dirty="0" smtClean="0"/>
              <a:t> instruments and </a:t>
            </a:r>
            <a:r>
              <a:rPr lang="fr-FR" sz="2400" dirty="0" err="1" smtClean="0"/>
              <a:t>is</a:t>
            </a:r>
            <a:r>
              <a:rPr lang="fr-FR" sz="2400" dirty="0" smtClean="0"/>
              <a:t>:</a:t>
            </a:r>
          </a:p>
          <a:p>
            <a:r>
              <a:rPr lang="fr-FR" sz="2400" b="1" dirty="0" err="1" smtClean="0">
                <a:solidFill>
                  <a:srgbClr val="FF0000"/>
                </a:solidFill>
              </a:rPr>
              <a:t>Examples</a:t>
            </a:r>
            <a:r>
              <a:rPr lang="fr-FR" sz="2400" b="1" dirty="0" smtClean="0">
                <a:solidFill>
                  <a:srgbClr val="FF0000"/>
                </a:solidFill>
              </a:rPr>
              <a:t> of </a:t>
            </a:r>
            <a:r>
              <a:rPr lang="fr-FR" sz="2400" b="1" dirty="0" err="1" smtClean="0">
                <a:solidFill>
                  <a:srgbClr val="FF0000"/>
                </a:solidFill>
              </a:rPr>
              <a:t>assets</a:t>
            </a:r>
            <a:r>
              <a:rPr lang="fr-FR" sz="2400" dirty="0" smtClean="0">
                <a:solidFill>
                  <a:srgbClr val="FF0000"/>
                </a:solidFill>
              </a:rPr>
              <a:t> </a:t>
            </a:r>
            <a:r>
              <a:rPr lang="fr-FR" sz="2400" dirty="0" err="1" smtClean="0"/>
              <a:t>that</a:t>
            </a:r>
            <a:r>
              <a:rPr lang="fr-FR" sz="2400" dirty="0" smtClean="0"/>
              <a:t> </a:t>
            </a:r>
            <a:r>
              <a:rPr lang="fr-FR" sz="2400" dirty="0" err="1" smtClean="0"/>
              <a:t>meet</a:t>
            </a:r>
            <a:r>
              <a:rPr lang="fr-FR" sz="2400" dirty="0" smtClean="0"/>
              <a:t> the </a:t>
            </a:r>
            <a:r>
              <a:rPr lang="fr-FR" sz="2400" dirty="0" err="1" smtClean="0"/>
              <a:t>definition</a:t>
            </a:r>
            <a:r>
              <a:rPr lang="fr-FR" sz="2400" dirty="0" smtClean="0"/>
              <a:t> of a </a:t>
            </a:r>
            <a:r>
              <a:rPr lang="fr-FR" sz="2400" dirty="0" err="1" smtClean="0"/>
              <a:t>financial</a:t>
            </a:r>
            <a:r>
              <a:rPr lang="fr-FR" sz="2400" dirty="0" smtClean="0"/>
              <a:t> </a:t>
            </a:r>
            <a:r>
              <a:rPr lang="fr-FR" sz="2400" dirty="0" err="1" smtClean="0"/>
              <a:t>asset</a:t>
            </a:r>
            <a:r>
              <a:rPr lang="fr-FR" sz="2400" dirty="0" smtClean="0"/>
              <a:t> are</a:t>
            </a:r>
          </a:p>
          <a:p>
            <a:r>
              <a:rPr lang="fr-FR" sz="2400" dirty="0" smtClean="0"/>
              <a:t> </a:t>
            </a:r>
            <a:r>
              <a:rPr lang="fr-FR" sz="2400" dirty="0" smtClean="0"/>
              <a:t>Cash, </a:t>
            </a:r>
            <a:r>
              <a:rPr lang="fr-FR" sz="2400" dirty="0" err="1" smtClean="0"/>
              <a:t>see</a:t>
            </a:r>
            <a:r>
              <a:rPr lang="fr-FR" sz="2400" dirty="0" smtClean="0"/>
              <a:t> (a) </a:t>
            </a:r>
            <a:r>
              <a:rPr lang="fr-FR" sz="2400" dirty="0" err="1" smtClean="0"/>
              <a:t>above</a:t>
            </a:r>
            <a:endParaRPr lang="fr-FR" sz="2400" dirty="0" smtClean="0"/>
          </a:p>
          <a:p>
            <a:r>
              <a:rPr lang="fr-FR" sz="2400" dirty="0" smtClean="0"/>
              <a:t> </a:t>
            </a:r>
            <a:r>
              <a:rPr lang="fr-FR" sz="2400" dirty="0" err="1" smtClean="0"/>
              <a:t>Investment</a:t>
            </a:r>
            <a:r>
              <a:rPr lang="fr-FR" sz="2400" dirty="0" smtClean="0"/>
              <a:t> in </a:t>
            </a:r>
            <a:r>
              <a:rPr lang="fr-FR" sz="2400" dirty="0" err="1" smtClean="0"/>
              <a:t>shares</a:t>
            </a:r>
            <a:r>
              <a:rPr lang="fr-FR" sz="2400" dirty="0" smtClean="0"/>
              <a:t> or </a:t>
            </a:r>
            <a:r>
              <a:rPr lang="fr-FR" sz="2400" dirty="0" err="1" smtClean="0"/>
              <a:t>other</a:t>
            </a:r>
            <a:r>
              <a:rPr lang="fr-FR" sz="2400" dirty="0" smtClean="0"/>
              <a:t> </a:t>
            </a:r>
            <a:r>
              <a:rPr lang="fr-FR" sz="2400" dirty="0" err="1" smtClean="0"/>
              <a:t>equity</a:t>
            </a:r>
            <a:r>
              <a:rPr lang="fr-FR" sz="2400" dirty="0" smtClean="0"/>
              <a:t> instrument </a:t>
            </a:r>
            <a:r>
              <a:rPr lang="fr-FR" sz="2400" dirty="0" err="1" smtClean="0"/>
              <a:t>issued</a:t>
            </a:r>
            <a:r>
              <a:rPr lang="fr-FR" sz="2400" dirty="0" smtClean="0"/>
              <a:t> by </a:t>
            </a:r>
            <a:r>
              <a:rPr lang="fr-FR" sz="2400" dirty="0" err="1" smtClean="0"/>
              <a:t>other</a:t>
            </a:r>
            <a:r>
              <a:rPr lang="fr-FR" sz="2400" dirty="0" smtClean="0"/>
              <a:t> </a:t>
            </a:r>
            <a:r>
              <a:rPr lang="fr-FR" sz="2400" dirty="0" err="1" smtClean="0"/>
              <a:t>entities</a:t>
            </a:r>
            <a:r>
              <a:rPr lang="fr-FR" sz="2400" dirty="0" smtClean="0"/>
              <a:t>, </a:t>
            </a:r>
            <a:r>
              <a:rPr lang="fr-FR" sz="2400" dirty="0" err="1" smtClean="0"/>
              <a:t>see</a:t>
            </a:r>
            <a:r>
              <a:rPr lang="fr-FR" sz="2400" dirty="0" smtClean="0"/>
              <a:t> (b) </a:t>
            </a:r>
            <a:r>
              <a:rPr lang="fr-FR" sz="2400" dirty="0" err="1" smtClean="0"/>
              <a:t>above</a:t>
            </a:r>
            <a:endParaRPr lang="fr-FR" sz="2400" dirty="0" smtClean="0"/>
          </a:p>
          <a:p>
            <a:r>
              <a:rPr lang="fr-FR" sz="2400" dirty="0" smtClean="0"/>
              <a:t> </a:t>
            </a:r>
            <a:r>
              <a:rPr lang="fr-FR" sz="2400" dirty="0" err="1" smtClean="0"/>
              <a:t>Receivables</a:t>
            </a:r>
            <a:r>
              <a:rPr lang="fr-FR" sz="2400" dirty="0" smtClean="0"/>
              <a:t>, </a:t>
            </a:r>
            <a:r>
              <a:rPr lang="fr-FR" sz="2400" dirty="0" err="1" smtClean="0"/>
              <a:t>see</a:t>
            </a:r>
            <a:r>
              <a:rPr lang="fr-FR" sz="2400" dirty="0" smtClean="0"/>
              <a:t> (c) </a:t>
            </a:r>
            <a:r>
              <a:rPr lang="fr-FR" sz="2400" dirty="0" err="1" smtClean="0"/>
              <a:t>above</a:t>
            </a:r>
            <a:endParaRPr lang="fr-FR" sz="2400" dirty="0" smtClean="0"/>
          </a:p>
          <a:p>
            <a:r>
              <a:rPr lang="fr-FR" sz="2400" dirty="0" smtClean="0"/>
              <a:t> </a:t>
            </a:r>
            <a:r>
              <a:rPr lang="fr-FR" sz="2400" dirty="0" err="1" smtClean="0"/>
              <a:t>Loans</a:t>
            </a:r>
            <a:r>
              <a:rPr lang="fr-FR" sz="2400" dirty="0" smtClean="0"/>
              <a:t> to </a:t>
            </a:r>
            <a:r>
              <a:rPr lang="fr-FR" sz="2400" dirty="0" err="1" smtClean="0"/>
              <a:t>other</a:t>
            </a:r>
            <a:r>
              <a:rPr lang="fr-FR" sz="2400" dirty="0" smtClean="0"/>
              <a:t> </a:t>
            </a:r>
            <a:r>
              <a:rPr lang="fr-FR" sz="2400" dirty="0" err="1" smtClean="0"/>
              <a:t>entities</a:t>
            </a:r>
            <a:r>
              <a:rPr lang="fr-FR" sz="2400" dirty="0" smtClean="0"/>
              <a:t>, </a:t>
            </a:r>
            <a:r>
              <a:rPr lang="fr-FR" sz="2400" dirty="0" err="1" smtClean="0"/>
              <a:t>see</a:t>
            </a:r>
            <a:r>
              <a:rPr lang="fr-FR" sz="2400" dirty="0" smtClean="0"/>
              <a:t> (c) </a:t>
            </a:r>
            <a:r>
              <a:rPr lang="fr-FR" sz="2400" dirty="0" err="1" smtClean="0"/>
              <a:t>above</a:t>
            </a:r>
            <a:endParaRPr lang="fr-FR" sz="2400" dirty="0" smtClean="0"/>
          </a:p>
          <a:p>
            <a:r>
              <a:rPr lang="fr-FR" sz="2400" dirty="0" smtClean="0"/>
              <a:t> </a:t>
            </a:r>
            <a:r>
              <a:rPr lang="fr-FR" sz="2400" dirty="0" err="1" smtClean="0"/>
              <a:t>Investments</a:t>
            </a:r>
            <a:r>
              <a:rPr lang="fr-FR" sz="2400" dirty="0" smtClean="0"/>
              <a:t> in bonds and </a:t>
            </a:r>
            <a:r>
              <a:rPr lang="fr-FR" sz="2400" dirty="0" err="1" smtClean="0"/>
              <a:t>other</a:t>
            </a:r>
            <a:r>
              <a:rPr lang="fr-FR" sz="2400" dirty="0" smtClean="0"/>
              <a:t> </a:t>
            </a:r>
            <a:r>
              <a:rPr lang="fr-FR" sz="2400" dirty="0" err="1" smtClean="0"/>
              <a:t>debt</a:t>
            </a:r>
            <a:r>
              <a:rPr lang="fr-FR" sz="2400" dirty="0" smtClean="0"/>
              <a:t> instruments </a:t>
            </a:r>
            <a:r>
              <a:rPr lang="fr-FR" sz="2400" dirty="0" err="1" smtClean="0"/>
              <a:t>issued</a:t>
            </a:r>
            <a:r>
              <a:rPr lang="fr-FR" sz="2400" dirty="0" smtClean="0"/>
              <a:t> by </a:t>
            </a:r>
            <a:r>
              <a:rPr lang="fr-FR" sz="2400" dirty="0" err="1" smtClean="0"/>
              <a:t>other</a:t>
            </a:r>
            <a:r>
              <a:rPr lang="fr-FR" sz="2400" dirty="0" smtClean="0"/>
              <a:t> </a:t>
            </a:r>
            <a:r>
              <a:rPr lang="fr-FR" sz="2400" dirty="0" err="1" smtClean="0"/>
              <a:t>entities</a:t>
            </a:r>
            <a:r>
              <a:rPr lang="fr-FR" sz="2400" dirty="0" smtClean="0"/>
              <a:t>, </a:t>
            </a:r>
            <a:r>
              <a:rPr lang="fr-FR" sz="2400" dirty="0" err="1" smtClean="0"/>
              <a:t>see</a:t>
            </a:r>
            <a:r>
              <a:rPr lang="fr-FR" sz="2400" dirty="0" smtClean="0"/>
              <a:t> (c) </a:t>
            </a:r>
            <a:r>
              <a:rPr lang="fr-FR" sz="2400" dirty="0" err="1" smtClean="0"/>
              <a:t>above</a:t>
            </a:r>
            <a:endParaRPr lang="fr-FR" sz="2400" dirty="0" smtClean="0"/>
          </a:p>
          <a:p>
            <a:r>
              <a:rPr lang="fr-FR" sz="2400" dirty="0" smtClean="0"/>
              <a:t> </a:t>
            </a:r>
            <a:r>
              <a:rPr lang="fr-FR" sz="2400" dirty="0" err="1" smtClean="0"/>
              <a:t>Derivative</a:t>
            </a:r>
            <a:r>
              <a:rPr lang="fr-FR" sz="2400" dirty="0" smtClean="0"/>
              <a:t> </a:t>
            </a:r>
            <a:r>
              <a:rPr lang="fr-FR" sz="2400" dirty="0" err="1" smtClean="0"/>
              <a:t>financial</a:t>
            </a:r>
            <a:r>
              <a:rPr lang="fr-FR" sz="2400" dirty="0" smtClean="0"/>
              <a:t> </a:t>
            </a:r>
            <a:r>
              <a:rPr lang="fr-FR" sz="2400" dirty="0" err="1" smtClean="0"/>
              <a:t>assets</a:t>
            </a:r>
            <a:r>
              <a:rPr lang="fr-FR" sz="2400" dirty="0" smtClean="0"/>
              <a:t>, </a:t>
            </a:r>
            <a:r>
              <a:rPr lang="fr-FR" sz="2400" dirty="0" err="1" smtClean="0"/>
              <a:t>see</a:t>
            </a:r>
            <a:r>
              <a:rPr lang="fr-FR" sz="2400" dirty="0" smtClean="0"/>
              <a:t> (c) </a:t>
            </a:r>
            <a:r>
              <a:rPr lang="fr-FR" sz="2400" dirty="0" err="1" smtClean="0"/>
              <a:t>above</a:t>
            </a:r>
            <a:endParaRPr lang="fr-FR" sz="2400" dirty="0" smtClean="0"/>
          </a:p>
          <a:p>
            <a:r>
              <a:rPr lang="fr-FR" sz="2400" dirty="0" smtClean="0"/>
              <a:t> </a:t>
            </a:r>
            <a:r>
              <a:rPr lang="fr-FR" sz="2400" dirty="0" err="1" smtClean="0"/>
              <a:t>Some</a:t>
            </a:r>
            <a:r>
              <a:rPr lang="fr-FR" sz="2400" dirty="0" smtClean="0"/>
              <a:t> </a:t>
            </a:r>
            <a:r>
              <a:rPr lang="fr-FR" sz="2400" dirty="0" err="1" smtClean="0"/>
              <a:t>derivatives</a:t>
            </a:r>
            <a:r>
              <a:rPr lang="fr-FR" sz="2400" dirty="0" smtClean="0"/>
              <a:t> on </a:t>
            </a:r>
            <a:r>
              <a:rPr lang="fr-FR" sz="2400" dirty="0" err="1" smtClean="0"/>
              <a:t>own</a:t>
            </a:r>
            <a:r>
              <a:rPr lang="fr-FR" sz="2400" dirty="0" smtClean="0"/>
              <a:t> </a:t>
            </a:r>
            <a:r>
              <a:rPr lang="fr-FR" sz="2400" dirty="0" err="1" smtClean="0"/>
              <a:t>equity</a:t>
            </a:r>
            <a:endParaRPr lang="fr-FR" sz="2400" dirty="0" smtClean="0"/>
          </a:p>
          <a:p>
            <a:pPr>
              <a:buNone/>
            </a:pPr>
            <a:endParaRPr lang="fr-FR" sz="2400" b="1" dirty="0">
              <a:ln w="22225">
                <a:solidFill>
                  <a:schemeClr val="accent2"/>
                </a:solidFill>
                <a:prstDash val="solid"/>
              </a:ln>
              <a:solidFill>
                <a:srgbClr val="FF0000"/>
              </a:solidFill>
            </a:endParaRPr>
          </a:p>
        </p:txBody>
      </p:sp>
    </p:spTree>
    <p:extLst>
      <p:ext uri="{BB962C8B-B14F-4D97-AF65-F5344CB8AC3E}">
        <p14:creationId xmlns:p14="http://schemas.microsoft.com/office/powerpoint/2010/main" xmlns="" val="1300999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r>
              <a:rPr lang="fr-FR" b="1" dirty="0" smtClean="0"/>
              <a:t>A </a:t>
            </a:r>
            <a:r>
              <a:rPr lang="fr-FR" b="1" dirty="0" err="1" smtClean="0"/>
              <a:t>financial</a:t>
            </a:r>
            <a:r>
              <a:rPr lang="fr-FR" b="1" dirty="0" smtClean="0"/>
              <a:t> </a:t>
            </a:r>
            <a:r>
              <a:rPr lang="fr-FR" b="1" dirty="0" err="1" smtClean="0"/>
              <a:t>liability</a:t>
            </a:r>
            <a:r>
              <a:rPr lang="fr-FR" dirty="0" smtClean="0"/>
              <a:t> </a:t>
            </a:r>
            <a:r>
              <a:rPr lang="fr-FR" dirty="0" err="1" smtClean="0"/>
              <a:t>is</a:t>
            </a:r>
            <a:r>
              <a:rPr lang="fr-FR" dirty="0" smtClean="0"/>
              <a:t> </a:t>
            </a:r>
            <a:r>
              <a:rPr lang="fr-FR" dirty="0" err="1" smtClean="0"/>
              <a:t>any</a:t>
            </a:r>
            <a:r>
              <a:rPr lang="fr-FR" dirty="0" smtClean="0"/>
              <a:t> </a:t>
            </a:r>
            <a:r>
              <a:rPr lang="fr-FR" dirty="0" err="1" smtClean="0"/>
              <a:t>liability</a:t>
            </a:r>
            <a:r>
              <a:rPr lang="fr-FR" dirty="0" smtClean="0"/>
              <a:t> </a:t>
            </a:r>
            <a:r>
              <a:rPr lang="fr-FR" dirty="0" err="1" smtClean="0"/>
              <a:t>that</a:t>
            </a:r>
            <a:r>
              <a:rPr lang="fr-FR" dirty="0" smtClean="0"/>
              <a:t> </a:t>
            </a:r>
            <a:r>
              <a:rPr lang="fr-FR" dirty="0" err="1" smtClean="0"/>
              <a:t>is</a:t>
            </a:r>
            <a:r>
              <a:rPr lang="fr-FR" dirty="0" smtClean="0"/>
              <a:t>:</a:t>
            </a:r>
          </a:p>
          <a:p>
            <a:r>
              <a:rPr lang="fr-FR" dirty="0" smtClean="0"/>
              <a:t> (a) a </a:t>
            </a:r>
            <a:r>
              <a:rPr lang="fr-FR" dirty="0" err="1" smtClean="0"/>
              <a:t>contractual</a:t>
            </a:r>
            <a:r>
              <a:rPr lang="fr-FR" dirty="0" smtClean="0"/>
              <a:t> obligation:</a:t>
            </a:r>
          </a:p>
          <a:p>
            <a:r>
              <a:rPr lang="fr-FR" dirty="0" smtClean="0"/>
              <a:t>    (i) to </a:t>
            </a:r>
            <a:r>
              <a:rPr lang="fr-FR" dirty="0" err="1" smtClean="0"/>
              <a:t>deliver</a:t>
            </a:r>
            <a:r>
              <a:rPr lang="fr-FR" dirty="0" smtClean="0"/>
              <a:t> cash or </a:t>
            </a:r>
            <a:r>
              <a:rPr lang="fr-FR" dirty="0" err="1" smtClean="0"/>
              <a:t>another</a:t>
            </a:r>
            <a:r>
              <a:rPr lang="fr-FR" dirty="0" smtClean="0"/>
              <a:t> </a:t>
            </a:r>
            <a:r>
              <a:rPr lang="fr-FR" dirty="0" err="1" smtClean="0"/>
              <a:t>financial</a:t>
            </a:r>
            <a:r>
              <a:rPr lang="fr-FR" dirty="0" smtClean="0"/>
              <a:t> </a:t>
            </a:r>
            <a:r>
              <a:rPr lang="fr-FR" dirty="0" err="1" smtClean="0"/>
              <a:t>asset</a:t>
            </a:r>
            <a:r>
              <a:rPr lang="fr-FR" dirty="0" smtClean="0"/>
              <a:t> to </a:t>
            </a:r>
            <a:r>
              <a:rPr lang="fr-FR" dirty="0" err="1" smtClean="0"/>
              <a:t>another</a:t>
            </a:r>
            <a:r>
              <a:rPr lang="fr-FR" dirty="0" smtClean="0"/>
              <a:t> </a:t>
            </a:r>
            <a:r>
              <a:rPr lang="fr-FR" dirty="0" err="1" smtClean="0"/>
              <a:t>entity</a:t>
            </a:r>
            <a:r>
              <a:rPr lang="fr-FR" dirty="0" smtClean="0"/>
              <a:t>; or</a:t>
            </a:r>
          </a:p>
          <a:p>
            <a:r>
              <a:rPr lang="fr-FR" dirty="0" smtClean="0"/>
              <a:t>    (ii) to exchange </a:t>
            </a:r>
            <a:r>
              <a:rPr lang="fr-FR" dirty="0" err="1" smtClean="0"/>
              <a:t>financial</a:t>
            </a:r>
            <a:r>
              <a:rPr lang="fr-FR" dirty="0" smtClean="0"/>
              <a:t> </a:t>
            </a:r>
            <a:r>
              <a:rPr lang="fr-FR" dirty="0" err="1" smtClean="0"/>
              <a:t>assets</a:t>
            </a:r>
            <a:r>
              <a:rPr lang="fr-FR" dirty="0" smtClean="0"/>
              <a:t> or </a:t>
            </a:r>
            <a:r>
              <a:rPr lang="fr-FR" dirty="0" err="1" smtClean="0"/>
              <a:t>financial</a:t>
            </a:r>
            <a:r>
              <a:rPr lang="fr-FR" dirty="0" smtClean="0"/>
              <a:t> </a:t>
            </a:r>
            <a:r>
              <a:rPr lang="fr-FR" dirty="0" err="1" smtClean="0"/>
              <a:t>liabilities</a:t>
            </a:r>
            <a:r>
              <a:rPr lang="fr-FR" dirty="0" smtClean="0"/>
              <a:t> </a:t>
            </a:r>
            <a:r>
              <a:rPr lang="fr-FR" dirty="0" err="1" smtClean="0"/>
              <a:t>with</a:t>
            </a:r>
            <a:r>
              <a:rPr lang="fr-FR" dirty="0" smtClean="0"/>
              <a:t> </a:t>
            </a:r>
            <a:r>
              <a:rPr lang="fr-FR" dirty="0" err="1" smtClean="0"/>
              <a:t>another</a:t>
            </a:r>
            <a:r>
              <a:rPr lang="fr-FR" dirty="0" smtClean="0"/>
              <a:t> </a:t>
            </a:r>
            <a:r>
              <a:rPr lang="fr-FR" dirty="0" err="1" smtClean="0"/>
              <a:t>entity</a:t>
            </a:r>
            <a:r>
              <a:rPr lang="fr-FR" dirty="0" smtClean="0"/>
              <a:t> </a:t>
            </a:r>
            <a:r>
              <a:rPr lang="fr-FR" dirty="0" err="1" smtClean="0"/>
              <a:t>under</a:t>
            </a:r>
            <a:r>
              <a:rPr lang="fr-FR" dirty="0" smtClean="0"/>
              <a:t> conditions </a:t>
            </a:r>
            <a:r>
              <a:rPr lang="fr-FR" dirty="0" err="1" smtClean="0"/>
              <a:t>that</a:t>
            </a:r>
            <a:r>
              <a:rPr lang="fr-FR" dirty="0" smtClean="0"/>
              <a:t> are </a:t>
            </a:r>
            <a:r>
              <a:rPr lang="fr-FR" dirty="0" err="1" smtClean="0"/>
              <a:t>potentially</a:t>
            </a:r>
            <a:r>
              <a:rPr lang="fr-FR" dirty="0" smtClean="0"/>
              <a:t> </a:t>
            </a:r>
            <a:r>
              <a:rPr lang="fr-FR" dirty="0" err="1" smtClean="0"/>
              <a:t>unfavourable</a:t>
            </a:r>
            <a:r>
              <a:rPr lang="fr-FR" dirty="0" smtClean="0"/>
              <a:t> to the </a:t>
            </a:r>
            <a:r>
              <a:rPr lang="fr-FR" dirty="0" err="1" smtClean="0"/>
              <a:t>entity</a:t>
            </a:r>
            <a:r>
              <a:rPr lang="fr-FR" dirty="0" smtClean="0"/>
              <a:t>; or</a:t>
            </a:r>
          </a:p>
          <a:p>
            <a:r>
              <a:rPr lang="fr-FR" dirty="0" smtClean="0"/>
              <a:t> (b) a </a:t>
            </a:r>
            <a:r>
              <a:rPr lang="fr-FR" dirty="0" err="1" smtClean="0"/>
              <a:t>contract</a:t>
            </a:r>
            <a:r>
              <a:rPr lang="fr-FR" dirty="0" smtClean="0"/>
              <a:t> </a:t>
            </a:r>
            <a:r>
              <a:rPr lang="fr-FR" dirty="0" err="1" smtClean="0"/>
              <a:t>that</a:t>
            </a:r>
            <a:r>
              <a:rPr lang="fr-FR" dirty="0" smtClean="0"/>
              <a:t> </a:t>
            </a:r>
            <a:r>
              <a:rPr lang="fr-FR" dirty="0" err="1" smtClean="0"/>
              <a:t>will</a:t>
            </a:r>
            <a:r>
              <a:rPr lang="fr-FR" dirty="0" smtClean="0"/>
              <a:t> or </a:t>
            </a:r>
            <a:r>
              <a:rPr lang="fr-FR" dirty="0" err="1" smtClean="0"/>
              <a:t>may</a:t>
            </a:r>
            <a:r>
              <a:rPr lang="fr-FR" dirty="0" smtClean="0"/>
              <a:t> </a:t>
            </a:r>
            <a:r>
              <a:rPr lang="fr-FR" dirty="0" err="1" smtClean="0"/>
              <a:t>be</a:t>
            </a:r>
            <a:r>
              <a:rPr lang="fr-FR" dirty="0" smtClean="0"/>
              <a:t> </a:t>
            </a:r>
            <a:r>
              <a:rPr lang="fr-FR" dirty="0" err="1" smtClean="0"/>
              <a:t>settled</a:t>
            </a:r>
            <a:r>
              <a:rPr lang="fr-FR" dirty="0" smtClean="0"/>
              <a:t> in the </a:t>
            </a:r>
            <a:r>
              <a:rPr lang="fr-FR" dirty="0" err="1" smtClean="0"/>
              <a:t>entity’s</a:t>
            </a:r>
            <a:r>
              <a:rPr lang="fr-FR" dirty="0" smtClean="0"/>
              <a:t> </a:t>
            </a:r>
            <a:r>
              <a:rPr lang="fr-FR" dirty="0" err="1" smtClean="0"/>
              <a:t>own</a:t>
            </a:r>
            <a:r>
              <a:rPr lang="fr-FR" dirty="0" smtClean="0"/>
              <a:t> </a:t>
            </a:r>
            <a:r>
              <a:rPr lang="fr-FR" dirty="0" err="1" smtClean="0"/>
              <a:t>equity</a:t>
            </a:r>
            <a:r>
              <a:rPr lang="fr-FR" dirty="0" smtClean="0"/>
              <a:t> instruments and </a:t>
            </a:r>
            <a:r>
              <a:rPr lang="fr-FR" dirty="0" err="1" smtClean="0"/>
              <a:t>is</a:t>
            </a:r>
            <a:r>
              <a:rPr lang="fr-FR" dirty="0" smtClean="0"/>
              <a:t> a </a:t>
            </a:r>
            <a:r>
              <a:rPr lang="fr-FR" dirty="0" smtClean="0"/>
              <a:t>non-</a:t>
            </a:r>
            <a:r>
              <a:rPr lang="fr-FR" dirty="0" err="1" smtClean="0"/>
              <a:t>derivative</a:t>
            </a:r>
            <a:r>
              <a:rPr lang="fr-FR" dirty="0" smtClean="0"/>
              <a:t> </a:t>
            </a:r>
            <a:r>
              <a:rPr lang="fr-FR" dirty="0" smtClean="0"/>
              <a:t>or </a:t>
            </a:r>
            <a:r>
              <a:rPr lang="fr-FR" dirty="0" smtClean="0"/>
              <a:t>a </a:t>
            </a:r>
            <a:r>
              <a:rPr lang="fr-FR" dirty="0" err="1" smtClean="0"/>
              <a:t>derivative</a:t>
            </a:r>
            <a:r>
              <a:rPr lang="fr-FR" dirty="0" smtClean="0"/>
              <a:t> </a:t>
            </a:r>
            <a:endParaRPr lang="fr-FR" dirty="0" smtClean="0"/>
          </a:p>
          <a:p>
            <a:pPr>
              <a:buNone/>
            </a:pPr>
            <a:endParaRPr lang="fr-FR" dirty="0" smtClean="0"/>
          </a:p>
          <a:p>
            <a:r>
              <a:rPr lang="fr-FR" b="1" dirty="0" err="1" smtClean="0">
                <a:solidFill>
                  <a:srgbClr val="FF0000"/>
                </a:solidFill>
              </a:rPr>
              <a:t>Examples</a:t>
            </a:r>
            <a:r>
              <a:rPr lang="fr-FR" b="1" dirty="0" smtClean="0">
                <a:solidFill>
                  <a:srgbClr val="FF0000"/>
                </a:solidFill>
              </a:rPr>
              <a:t> of </a:t>
            </a:r>
            <a:r>
              <a:rPr lang="fr-FR" b="1" dirty="0" err="1" smtClean="0">
                <a:solidFill>
                  <a:srgbClr val="FF0000"/>
                </a:solidFill>
              </a:rPr>
              <a:t>liabilities</a:t>
            </a:r>
            <a:r>
              <a:rPr lang="fr-FR" dirty="0" smtClean="0">
                <a:solidFill>
                  <a:srgbClr val="FF0000"/>
                </a:solidFill>
              </a:rPr>
              <a:t> </a:t>
            </a:r>
            <a:r>
              <a:rPr lang="fr-FR" dirty="0" err="1" smtClean="0"/>
              <a:t>that</a:t>
            </a:r>
            <a:r>
              <a:rPr lang="fr-FR" dirty="0" smtClean="0"/>
              <a:t> </a:t>
            </a:r>
            <a:r>
              <a:rPr lang="fr-FR" dirty="0" err="1" smtClean="0"/>
              <a:t>meet</a:t>
            </a:r>
            <a:r>
              <a:rPr lang="fr-FR" dirty="0" smtClean="0"/>
              <a:t> the </a:t>
            </a:r>
            <a:r>
              <a:rPr lang="fr-FR" dirty="0" err="1" smtClean="0"/>
              <a:t>definition</a:t>
            </a:r>
            <a:r>
              <a:rPr lang="fr-FR" dirty="0" smtClean="0"/>
              <a:t> of </a:t>
            </a:r>
            <a:r>
              <a:rPr lang="fr-FR" dirty="0" err="1" smtClean="0"/>
              <a:t>financial</a:t>
            </a:r>
            <a:r>
              <a:rPr lang="fr-FR" dirty="0" smtClean="0"/>
              <a:t> </a:t>
            </a:r>
            <a:r>
              <a:rPr lang="fr-FR" dirty="0" err="1" smtClean="0"/>
              <a:t>liabilities</a:t>
            </a:r>
            <a:r>
              <a:rPr lang="fr-FR" dirty="0" smtClean="0"/>
              <a:t> are</a:t>
            </a:r>
          </a:p>
          <a:p>
            <a:r>
              <a:rPr lang="fr-FR" dirty="0" smtClean="0"/>
              <a:t> </a:t>
            </a:r>
            <a:r>
              <a:rPr lang="fr-FR" dirty="0" smtClean="0"/>
              <a:t>Payables (e.g., </a:t>
            </a:r>
            <a:r>
              <a:rPr lang="fr-FR" dirty="0" err="1" smtClean="0"/>
              <a:t>trade</a:t>
            </a:r>
            <a:r>
              <a:rPr lang="fr-FR" dirty="0" smtClean="0"/>
              <a:t> payables), </a:t>
            </a:r>
            <a:r>
              <a:rPr lang="fr-FR" dirty="0" err="1" smtClean="0"/>
              <a:t>see</a:t>
            </a:r>
            <a:r>
              <a:rPr lang="fr-FR" dirty="0" smtClean="0"/>
              <a:t> (a) </a:t>
            </a:r>
            <a:r>
              <a:rPr lang="fr-FR" dirty="0" err="1" smtClean="0"/>
              <a:t>above</a:t>
            </a:r>
            <a:endParaRPr lang="fr-FR" dirty="0" smtClean="0"/>
          </a:p>
          <a:p>
            <a:r>
              <a:rPr lang="fr-FR" dirty="0" smtClean="0"/>
              <a:t> </a:t>
            </a:r>
            <a:r>
              <a:rPr lang="fr-FR" dirty="0" err="1" smtClean="0"/>
              <a:t>Loans</a:t>
            </a:r>
            <a:r>
              <a:rPr lang="fr-FR" dirty="0" smtClean="0"/>
              <a:t> </a:t>
            </a:r>
            <a:r>
              <a:rPr lang="fr-FR" dirty="0" err="1" smtClean="0"/>
              <a:t>from</a:t>
            </a:r>
            <a:r>
              <a:rPr lang="fr-FR" dirty="0" smtClean="0"/>
              <a:t> </a:t>
            </a:r>
            <a:r>
              <a:rPr lang="fr-FR" dirty="0" err="1" smtClean="0"/>
              <a:t>other</a:t>
            </a:r>
            <a:r>
              <a:rPr lang="fr-FR" dirty="0" smtClean="0"/>
              <a:t> </a:t>
            </a:r>
            <a:r>
              <a:rPr lang="fr-FR" dirty="0" err="1" smtClean="0"/>
              <a:t>entities</a:t>
            </a:r>
            <a:r>
              <a:rPr lang="fr-FR" dirty="0" smtClean="0"/>
              <a:t>, </a:t>
            </a:r>
            <a:r>
              <a:rPr lang="fr-FR" dirty="0" err="1" smtClean="0"/>
              <a:t>see</a:t>
            </a:r>
            <a:r>
              <a:rPr lang="fr-FR" dirty="0" smtClean="0"/>
              <a:t> (a) </a:t>
            </a:r>
            <a:r>
              <a:rPr lang="fr-FR" dirty="0" err="1" smtClean="0"/>
              <a:t>above</a:t>
            </a:r>
            <a:endParaRPr lang="fr-FR" dirty="0" smtClean="0"/>
          </a:p>
          <a:p>
            <a:r>
              <a:rPr lang="fr-FR" dirty="0" smtClean="0"/>
              <a:t> </a:t>
            </a:r>
            <a:r>
              <a:rPr lang="fr-FR" dirty="0" err="1" smtClean="0"/>
              <a:t>Issued</a:t>
            </a:r>
            <a:r>
              <a:rPr lang="fr-FR" dirty="0" smtClean="0"/>
              <a:t> bonds and </a:t>
            </a:r>
            <a:r>
              <a:rPr lang="fr-FR" dirty="0" err="1" smtClean="0"/>
              <a:t>other</a:t>
            </a:r>
            <a:r>
              <a:rPr lang="fr-FR" dirty="0" smtClean="0"/>
              <a:t> </a:t>
            </a:r>
            <a:r>
              <a:rPr lang="fr-FR" dirty="0" err="1" smtClean="0"/>
              <a:t>debt</a:t>
            </a:r>
            <a:r>
              <a:rPr lang="fr-FR" dirty="0" smtClean="0"/>
              <a:t> instruments </a:t>
            </a:r>
            <a:r>
              <a:rPr lang="fr-FR" dirty="0" err="1" smtClean="0"/>
              <a:t>issued</a:t>
            </a:r>
            <a:r>
              <a:rPr lang="fr-FR" dirty="0" smtClean="0"/>
              <a:t> by the </a:t>
            </a:r>
            <a:r>
              <a:rPr lang="fr-FR" dirty="0" err="1" smtClean="0"/>
              <a:t>entity</a:t>
            </a:r>
            <a:r>
              <a:rPr lang="fr-FR" dirty="0" smtClean="0"/>
              <a:t>, </a:t>
            </a:r>
            <a:r>
              <a:rPr lang="fr-FR" dirty="0" err="1" smtClean="0"/>
              <a:t>see</a:t>
            </a:r>
            <a:r>
              <a:rPr lang="fr-FR" dirty="0" smtClean="0"/>
              <a:t> (a) </a:t>
            </a:r>
            <a:r>
              <a:rPr lang="fr-FR" dirty="0" err="1" smtClean="0"/>
              <a:t>above</a:t>
            </a:r>
            <a:endParaRPr lang="fr-FR" dirty="0" smtClean="0"/>
          </a:p>
          <a:p>
            <a:r>
              <a:rPr lang="fr-FR" dirty="0" smtClean="0"/>
              <a:t> </a:t>
            </a:r>
            <a:r>
              <a:rPr lang="fr-FR" dirty="0" err="1" smtClean="0"/>
              <a:t>Derivative</a:t>
            </a:r>
            <a:r>
              <a:rPr lang="fr-FR" dirty="0" smtClean="0"/>
              <a:t> </a:t>
            </a:r>
            <a:r>
              <a:rPr lang="fr-FR" dirty="0" err="1" smtClean="0"/>
              <a:t>financial</a:t>
            </a:r>
            <a:r>
              <a:rPr lang="fr-FR" dirty="0" smtClean="0"/>
              <a:t> </a:t>
            </a:r>
            <a:r>
              <a:rPr lang="fr-FR" dirty="0" err="1" smtClean="0"/>
              <a:t>liabilities</a:t>
            </a:r>
            <a:r>
              <a:rPr lang="fr-FR" dirty="0" smtClean="0"/>
              <a:t>, </a:t>
            </a:r>
            <a:r>
              <a:rPr lang="fr-FR" dirty="0" err="1" smtClean="0"/>
              <a:t>see</a:t>
            </a:r>
            <a:r>
              <a:rPr lang="fr-FR" dirty="0" smtClean="0"/>
              <a:t> (a) </a:t>
            </a:r>
            <a:r>
              <a:rPr lang="fr-FR" dirty="0" err="1" smtClean="0"/>
              <a:t>above</a:t>
            </a:r>
            <a:endParaRPr lang="fr-FR" dirty="0" smtClean="0"/>
          </a:p>
          <a:p>
            <a:r>
              <a:rPr lang="fr-FR" dirty="0" smtClean="0"/>
              <a:t> </a:t>
            </a:r>
            <a:r>
              <a:rPr lang="fr-FR" dirty="0" smtClean="0"/>
              <a:t>Obligations to </a:t>
            </a:r>
            <a:r>
              <a:rPr lang="fr-FR" dirty="0" err="1" smtClean="0"/>
              <a:t>deliver</a:t>
            </a:r>
            <a:r>
              <a:rPr lang="fr-FR" dirty="0" smtClean="0"/>
              <a:t> </a:t>
            </a:r>
            <a:r>
              <a:rPr lang="fr-FR" dirty="0" err="1" smtClean="0"/>
              <a:t>own</a:t>
            </a:r>
            <a:r>
              <a:rPr lang="fr-FR" dirty="0" smtClean="0"/>
              <a:t> </a:t>
            </a:r>
            <a:r>
              <a:rPr lang="fr-FR" dirty="0" err="1" smtClean="0"/>
              <a:t>shares</a:t>
            </a:r>
            <a:r>
              <a:rPr lang="fr-FR" dirty="0" smtClean="0"/>
              <a:t> </a:t>
            </a:r>
            <a:r>
              <a:rPr lang="fr-FR" dirty="0" err="1" smtClean="0"/>
              <a:t>worth</a:t>
            </a:r>
            <a:r>
              <a:rPr lang="fr-FR" dirty="0" smtClean="0"/>
              <a:t> a </a:t>
            </a:r>
            <a:r>
              <a:rPr lang="fr-FR" dirty="0" err="1" smtClean="0"/>
              <a:t>fixed</a:t>
            </a:r>
            <a:r>
              <a:rPr lang="fr-FR" dirty="0" smtClean="0"/>
              <a:t> </a:t>
            </a:r>
            <a:r>
              <a:rPr lang="fr-FR" dirty="0" err="1" smtClean="0"/>
              <a:t>amount</a:t>
            </a:r>
            <a:r>
              <a:rPr lang="fr-FR" dirty="0" smtClean="0"/>
              <a:t> of cash, </a:t>
            </a:r>
            <a:r>
              <a:rPr lang="fr-FR" dirty="0" err="1" smtClean="0"/>
              <a:t>see</a:t>
            </a:r>
            <a:r>
              <a:rPr lang="fr-FR" dirty="0" smtClean="0"/>
              <a:t> (b) </a:t>
            </a:r>
            <a:r>
              <a:rPr lang="fr-FR" dirty="0" err="1" smtClean="0"/>
              <a:t>above</a:t>
            </a:r>
            <a:endParaRPr lang="fr-FR" dirty="0" smtClean="0"/>
          </a:p>
          <a:p>
            <a:r>
              <a:rPr lang="fr-FR" dirty="0" smtClean="0"/>
              <a:t> </a:t>
            </a:r>
            <a:r>
              <a:rPr lang="fr-FR" dirty="0" err="1" smtClean="0"/>
              <a:t>Some</a:t>
            </a:r>
            <a:r>
              <a:rPr lang="fr-FR" dirty="0" smtClean="0"/>
              <a:t> </a:t>
            </a:r>
            <a:r>
              <a:rPr lang="fr-FR" dirty="0" err="1" smtClean="0"/>
              <a:t>derivatives</a:t>
            </a:r>
            <a:r>
              <a:rPr lang="fr-FR" dirty="0" smtClean="0"/>
              <a:t> on </a:t>
            </a:r>
            <a:r>
              <a:rPr lang="fr-FR" dirty="0" err="1" smtClean="0"/>
              <a:t>own</a:t>
            </a:r>
            <a:r>
              <a:rPr lang="fr-FR" dirty="0" smtClean="0"/>
              <a:t> </a:t>
            </a:r>
            <a:r>
              <a:rPr lang="fr-FR" dirty="0" err="1" smtClean="0"/>
              <a:t>equity</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buNone/>
            </a:pPr>
            <a:r>
              <a:rPr lang="en-US" b="1" dirty="0" smtClean="0">
                <a:solidFill>
                  <a:srgbClr val="FF0000"/>
                </a:solidFill>
              </a:rPr>
              <a:t>4-Presenting </a:t>
            </a:r>
            <a:r>
              <a:rPr lang="en-US" b="1" dirty="0" smtClean="0">
                <a:solidFill>
                  <a:srgbClr val="FF0000"/>
                </a:solidFill>
              </a:rPr>
              <a:t>the financial instrument as a liability or equity instrument- </a:t>
            </a:r>
            <a:endParaRPr lang="en-US" b="1" dirty="0" smtClean="0">
              <a:solidFill>
                <a:srgbClr val="FF0000"/>
              </a:solidFill>
            </a:endParaRPr>
          </a:p>
          <a:p>
            <a:r>
              <a:rPr lang="en-US" b="1" dirty="0" smtClean="0">
                <a:solidFill>
                  <a:srgbClr val="FF0000"/>
                </a:solidFill>
              </a:rPr>
              <a:t>Principle</a:t>
            </a:r>
            <a:r>
              <a:rPr lang="en-US" dirty="0" smtClean="0"/>
              <a:t>: The financial instrument is classified according to the substance of the contract as a financial liability or equity and not according to </a:t>
            </a:r>
            <a:r>
              <a:rPr lang="en-US" dirty="0" smtClean="0"/>
              <a:t>its legal  </a:t>
            </a:r>
            <a:r>
              <a:rPr lang="en-US" dirty="0" smtClean="0"/>
              <a:t>form</a:t>
            </a:r>
            <a:r>
              <a:rPr lang="en-US" dirty="0" smtClean="0"/>
              <a:t>,</a:t>
            </a:r>
          </a:p>
          <a:p>
            <a:r>
              <a:rPr lang="en-US" dirty="0" smtClean="0"/>
              <a:t>The </a:t>
            </a:r>
            <a:r>
              <a:rPr lang="en-US" dirty="0" smtClean="0"/>
              <a:t>issuer of the financial instrument classifies the instrument or its parts upon initial recognition as financial liabilities, financial assets or equity instruments in accordance with the content of the contractual arrangement and the definition of financial liabilities, financial assets and equity instruments,</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5722</TotalTime>
  <Words>2384</Words>
  <Application>Microsoft Office PowerPoint</Application>
  <PresentationFormat>Affichage à l'écran (4:3)</PresentationFormat>
  <Paragraphs>173</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OMEIRI</dc:creator>
  <cp:lastModifiedBy>DJEMAA</cp:lastModifiedBy>
  <cp:revision>133</cp:revision>
  <dcterms:created xsi:type="dcterms:W3CDTF">2021-04-09T09:56:02Z</dcterms:created>
  <dcterms:modified xsi:type="dcterms:W3CDTF">2024-10-07T08:31:42Z</dcterms:modified>
</cp:coreProperties>
</file>