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58" r:id="rId5"/>
    <p:sldId id="259" r:id="rId6"/>
    <p:sldId id="260" r:id="rId7"/>
    <p:sldId id="261" r:id="rId8"/>
    <p:sldId id="262" r:id="rId9"/>
    <p:sldId id="263" r:id="rId10"/>
    <p:sldId id="264" r:id="rId11"/>
    <p:sldId id="266" r:id="rId12"/>
    <p:sldId id="265" r:id="rId13"/>
    <p:sldId id="267" r:id="rId14"/>
    <p:sldId id="268" r:id="rId15"/>
    <p:sldId id="269" r:id="rId16"/>
    <p:sldId id="270" r:id="rId17"/>
    <p:sldId id="271" r:id="rId18"/>
    <p:sldId id="272" r:id="rId19"/>
    <p:sldId id="273" r:id="rId20"/>
    <p:sldId id="274" r:id="rId21"/>
    <p:sldId id="27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3" autoAdjust="0"/>
    <p:restoredTop sz="94660"/>
  </p:normalViewPr>
  <p:slideViewPr>
    <p:cSldViewPr snapToGrid="0">
      <p:cViewPr>
        <p:scale>
          <a:sx n="60" d="100"/>
          <a:sy n="60" d="100"/>
        </p:scale>
        <p:origin x="558"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CAFF1A28-721D-4FB2-96F2-04D36F131F4D}" type="doc">
      <dgm:prSet loTypeId="urn:microsoft.com/office/officeart/2005/8/layout/matrix1#1" loCatId="matrix" qsTypeId="urn:microsoft.com/office/officeart/2005/8/quickstyle/simple1#1" qsCatId="simple" csTypeId="urn:microsoft.com/office/officeart/2005/8/colors/colorful1#2" csCatId="colorful" phldr="1"/>
      <dgm:spPr/>
      <dgm:t>
        <a:bodyPr/>
        <a:lstStyle/>
        <a:p>
          <a:endParaRPr lang="fr-FR"/>
        </a:p>
      </dgm:t>
    </dgm:pt>
    <dgm:pt modelId="{A031044A-01D2-4EB7-8BDE-FB20D7A6AB2C}">
      <dgm:prSet phldrT="[Texte]"/>
      <dgm:spPr/>
    </dgm:pt>
    <dgm:pt modelId="{489638F2-26B1-4D06-A713-67AE99F6ABC8}" cxnId="{A43ED891-5545-4370-AE4B-79E9AF73043D}" type="parTrans">
      <dgm:prSet/>
      <dgm:spPr/>
      <dgm:t>
        <a:bodyPr/>
        <a:lstStyle/>
        <a:p>
          <a:endParaRPr lang="fr-FR"/>
        </a:p>
      </dgm:t>
    </dgm:pt>
    <dgm:pt modelId="{3A1B575C-248F-4406-AA7C-58CFE526AADF}" cxnId="{A43ED891-5545-4370-AE4B-79E9AF73043D}" type="sibTrans">
      <dgm:prSet/>
      <dgm:spPr/>
      <dgm:t>
        <a:bodyPr/>
        <a:lstStyle/>
        <a:p>
          <a:endParaRPr lang="fr-FR"/>
        </a:p>
      </dgm:t>
    </dgm:pt>
    <dgm:pt modelId="{456853A1-6286-485C-8A6D-C51F58CF75BE}">
      <dgm:prSet phldrT="[Texte]"/>
      <dgm:spPr/>
      <dgm:t>
        <a:bodyPr/>
        <a:lstStyle/>
        <a:p>
          <a:pPr rtl="1"/>
          <a:endParaRPr lang="fr-FR" dirty="0"/>
        </a:p>
      </dgm:t>
    </dgm:pt>
    <dgm:pt modelId="{59354CB7-D603-4A89-869E-41F7DB8CF70A}" cxnId="{0BDC5C1B-FE5D-431A-9925-9AD31EE5905D}" type="parTrans">
      <dgm:prSet/>
      <dgm:spPr/>
      <dgm:t>
        <a:bodyPr/>
        <a:lstStyle/>
        <a:p>
          <a:endParaRPr lang="fr-FR"/>
        </a:p>
      </dgm:t>
    </dgm:pt>
    <dgm:pt modelId="{DC7F533C-B79D-4641-8F1C-7AFFB9B86972}" cxnId="{0BDC5C1B-FE5D-431A-9925-9AD31EE5905D}" type="sibTrans">
      <dgm:prSet/>
      <dgm:spPr/>
      <dgm:t>
        <a:bodyPr/>
        <a:lstStyle/>
        <a:p>
          <a:endParaRPr lang="fr-FR"/>
        </a:p>
      </dgm:t>
    </dgm:pt>
    <dgm:pt modelId="{21D50DD8-F6BD-4C12-859E-D6CFF452E920}">
      <dgm:prSet phldrT="[Texte]"/>
      <dgm:spPr/>
    </dgm:pt>
    <dgm:pt modelId="{27908854-BB39-4551-882D-014FFEBA3CCC}" cxnId="{8EA7B54A-53BF-46DE-A4FD-E21630438121}" type="parTrans">
      <dgm:prSet/>
      <dgm:spPr/>
      <dgm:t>
        <a:bodyPr/>
        <a:lstStyle/>
        <a:p>
          <a:endParaRPr lang="fr-FR"/>
        </a:p>
      </dgm:t>
    </dgm:pt>
    <dgm:pt modelId="{C8D2A5EA-361E-49F5-A2E9-ABB3D90C8C28}" cxnId="{8EA7B54A-53BF-46DE-A4FD-E21630438121}" type="sibTrans">
      <dgm:prSet/>
      <dgm:spPr/>
      <dgm:t>
        <a:bodyPr/>
        <a:lstStyle/>
        <a:p>
          <a:endParaRPr lang="fr-FR"/>
        </a:p>
      </dgm:t>
    </dgm:pt>
    <dgm:pt modelId="{51CBB5D1-130C-4A76-9D5D-2D9698FE2C07}">
      <dgm:prSet phldrT="[Texte]"/>
      <dgm:spPr/>
      <dgm:t>
        <a:bodyPr/>
        <a:lstStyle/>
        <a:p>
          <a:r>
            <a:rPr lang="fr-FR" b="1" smtClean="0"/>
            <a:t>Green 4Ps</a:t>
          </a:r>
          <a:endParaRPr lang="fr-FR" dirty="0"/>
        </a:p>
      </dgm:t>
    </dgm:pt>
    <dgm:pt modelId="{BC30956F-B003-4AE6-9C17-5980640CA469}" cxnId="{B5A4C0A0-48CB-4259-8A6B-E1F872F8C199}" type="sibTrans">
      <dgm:prSet/>
      <dgm:spPr/>
      <dgm:t>
        <a:bodyPr/>
        <a:lstStyle/>
        <a:p>
          <a:endParaRPr lang="fr-FR"/>
        </a:p>
      </dgm:t>
    </dgm:pt>
    <dgm:pt modelId="{5AF2C4B3-39D4-420E-BBC4-394E1B35DB8D}" cxnId="{B5A4C0A0-48CB-4259-8A6B-E1F872F8C199}" type="parTrans">
      <dgm:prSet/>
      <dgm:spPr/>
      <dgm:t>
        <a:bodyPr/>
        <a:lstStyle/>
        <a:p>
          <a:endParaRPr lang="fr-FR"/>
        </a:p>
      </dgm:t>
    </dgm:pt>
    <dgm:pt modelId="{5EF61BF7-F8BB-4A65-A9CF-B1CCAC618BB1}">
      <dgm:prSet phldrT="[Texte]"/>
      <dgm:spPr/>
    </dgm:pt>
    <dgm:pt modelId="{B1BC06C8-F44A-4BCB-9D3E-9E530CCC7BCE}" cxnId="{4C7A3C9E-0A36-4334-856F-7E666CA75B82}" type="sibTrans">
      <dgm:prSet/>
      <dgm:spPr/>
      <dgm:t>
        <a:bodyPr/>
        <a:lstStyle/>
        <a:p>
          <a:endParaRPr lang="fr-FR"/>
        </a:p>
      </dgm:t>
    </dgm:pt>
    <dgm:pt modelId="{69CBCC28-CEAB-409F-9534-8D3A7E03F24F}" cxnId="{4C7A3C9E-0A36-4334-856F-7E666CA75B82}" type="parTrans">
      <dgm:prSet/>
      <dgm:spPr/>
      <dgm:t>
        <a:bodyPr/>
        <a:lstStyle/>
        <a:p>
          <a:endParaRPr lang="fr-FR"/>
        </a:p>
      </dgm:t>
    </dgm:pt>
    <dgm:pt modelId="{684256F7-F869-4BBD-9368-4D755F9FD18D}">
      <dgm:prSet/>
      <dgm:spPr/>
      <dgm:t>
        <a:bodyPr/>
        <a:lstStyle/>
        <a:p>
          <a:r>
            <a:rPr lang="ar-SA" dirty="0" smtClean="0"/>
            <a:t>المنتج الأخضر</a:t>
          </a:r>
          <a:endParaRPr lang="fr-FR" dirty="0"/>
        </a:p>
      </dgm:t>
    </dgm:pt>
    <dgm:pt modelId="{243E9F37-F02D-46D5-82A9-35B8102738D5}" cxnId="{502E9A70-818A-45F6-9F34-F8A38A77A900}" type="parTrans">
      <dgm:prSet/>
      <dgm:spPr/>
      <dgm:t>
        <a:bodyPr/>
        <a:lstStyle/>
        <a:p>
          <a:endParaRPr lang="fr-FR"/>
        </a:p>
      </dgm:t>
    </dgm:pt>
    <dgm:pt modelId="{39CFDADA-D0FC-443F-9362-04ECAFB04DCB}" cxnId="{502E9A70-818A-45F6-9F34-F8A38A77A900}" type="sibTrans">
      <dgm:prSet/>
      <dgm:spPr/>
      <dgm:t>
        <a:bodyPr/>
        <a:lstStyle/>
        <a:p>
          <a:endParaRPr lang="fr-FR"/>
        </a:p>
      </dgm:t>
    </dgm:pt>
    <dgm:pt modelId="{B315580B-806F-4DF1-B81E-C0A2CFDAA7E3}">
      <dgm:prSet/>
      <dgm:spPr/>
      <dgm:t>
        <a:bodyPr/>
        <a:lstStyle/>
        <a:p>
          <a:r>
            <a:rPr lang="ar-SA" dirty="0" smtClean="0"/>
            <a:t>السعر الأخضر</a:t>
          </a:r>
          <a:endParaRPr lang="fr-FR" dirty="0"/>
        </a:p>
      </dgm:t>
    </dgm:pt>
    <dgm:pt modelId="{987FBEC6-0F6F-472C-889F-B9E2F704E537}" cxnId="{641CC0B0-955A-47C1-9CA2-4ECC6E257A6E}" type="parTrans">
      <dgm:prSet/>
      <dgm:spPr/>
      <dgm:t>
        <a:bodyPr/>
        <a:lstStyle/>
        <a:p>
          <a:endParaRPr lang="fr-FR"/>
        </a:p>
      </dgm:t>
    </dgm:pt>
    <dgm:pt modelId="{92A4BC60-D298-4A79-99B8-88CBE6C2A108}" cxnId="{641CC0B0-955A-47C1-9CA2-4ECC6E257A6E}" type="sibTrans">
      <dgm:prSet/>
      <dgm:spPr/>
      <dgm:t>
        <a:bodyPr/>
        <a:lstStyle/>
        <a:p>
          <a:endParaRPr lang="fr-FR"/>
        </a:p>
      </dgm:t>
    </dgm:pt>
    <dgm:pt modelId="{7FFFBBB4-0B49-4543-9C89-A96585A8ED70}">
      <dgm:prSet/>
      <dgm:spPr/>
      <dgm:t>
        <a:bodyPr/>
        <a:lstStyle/>
        <a:p>
          <a:r>
            <a:rPr lang="ar-SA" dirty="0" smtClean="0"/>
            <a:t>الترويج الأخضر</a:t>
          </a:r>
          <a:endParaRPr lang="fr-FR" dirty="0"/>
        </a:p>
      </dgm:t>
    </dgm:pt>
    <dgm:pt modelId="{32415F2B-95B3-4D3C-AF05-61B7048D31D4}" cxnId="{D8383497-F84F-4F83-B644-CD6F2A469511}" type="parTrans">
      <dgm:prSet/>
      <dgm:spPr/>
      <dgm:t>
        <a:bodyPr/>
        <a:lstStyle/>
        <a:p>
          <a:endParaRPr lang="fr-FR"/>
        </a:p>
      </dgm:t>
    </dgm:pt>
    <dgm:pt modelId="{9CF9F5F1-A38F-45D3-AC0D-7FA8A12C6EB6}" cxnId="{D8383497-F84F-4F83-B644-CD6F2A469511}" type="sibTrans">
      <dgm:prSet/>
      <dgm:spPr/>
      <dgm:t>
        <a:bodyPr/>
        <a:lstStyle/>
        <a:p>
          <a:endParaRPr lang="fr-FR"/>
        </a:p>
      </dgm:t>
    </dgm:pt>
    <dgm:pt modelId="{D4F4559D-DAF1-469D-A398-85EFC06DA29C}">
      <dgm:prSet/>
      <dgm:spPr/>
      <dgm:t>
        <a:bodyPr/>
        <a:lstStyle/>
        <a:p>
          <a:r>
            <a:rPr lang="ar-SA" smtClean="0"/>
            <a:t>التوزيع الأخضر</a:t>
          </a:r>
          <a:endParaRPr lang="fr-FR"/>
        </a:p>
      </dgm:t>
    </dgm:pt>
    <dgm:pt modelId="{A58DE002-BF41-4494-884C-FA916E1844BB}" cxnId="{5D9B9523-89FD-403F-A873-182DE3C45379}" type="parTrans">
      <dgm:prSet/>
      <dgm:spPr/>
      <dgm:t>
        <a:bodyPr/>
        <a:lstStyle/>
        <a:p>
          <a:endParaRPr lang="fr-FR"/>
        </a:p>
      </dgm:t>
    </dgm:pt>
    <dgm:pt modelId="{0B5924E6-643A-4ED2-9947-AFDF899CC987}" cxnId="{5D9B9523-89FD-403F-A873-182DE3C45379}" type="sibTrans">
      <dgm:prSet/>
      <dgm:spPr/>
      <dgm:t>
        <a:bodyPr/>
        <a:lstStyle/>
        <a:p>
          <a:endParaRPr lang="fr-FR"/>
        </a:p>
      </dgm:t>
    </dgm:pt>
    <dgm:pt modelId="{1F1F44A8-4698-4DF1-99FC-A09560D8F68A}" type="pres">
      <dgm:prSet presAssocID="{CAFF1A28-721D-4FB2-96F2-04D36F131F4D}" presName="diagram" presStyleCnt="0">
        <dgm:presLayoutVars>
          <dgm:chMax val="1"/>
          <dgm:dir/>
          <dgm:animLvl val="ctr"/>
          <dgm:resizeHandles val="exact"/>
        </dgm:presLayoutVars>
      </dgm:prSet>
      <dgm:spPr/>
      <dgm:t>
        <a:bodyPr/>
        <a:lstStyle/>
        <a:p>
          <a:endParaRPr lang="fr-FR"/>
        </a:p>
      </dgm:t>
    </dgm:pt>
    <dgm:pt modelId="{C01B3DA0-4B03-45BE-B32C-CD2CE30B72E2}" type="pres">
      <dgm:prSet presAssocID="{CAFF1A28-721D-4FB2-96F2-04D36F131F4D}" presName="matrix" presStyleCnt="0"/>
      <dgm:spPr/>
    </dgm:pt>
    <dgm:pt modelId="{5D0837BD-E30E-4467-8C45-664E9C200C56}" type="pres">
      <dgm:prSet presAssocID="{CAFF1A28-721D-4FB2-96F2-04D36F131F4D}" presName="tile1" presStyleLbl="node1" presStyleIdx="0" presStyleCnt="4" custLinFactNeighborX="0"/>
      <dgm:spPr/>
      <dgm:t>
        <a:bodyPr/>
        <a:lstStyle/>
        <a:p>
          <a:endParaRPr lang="fr-FR"/>
        </a:p>
      </dgm:t>
    </dgm:pt>
    <dgm:pt modelId="{04747689-6B8D-49B0-99B8-F736A3050DD5}" type="pres">
      <dgm:prSet presAssocID="{CAFF1A28-721D-4FB2-96F2-04D36F131F4D}" presName="tile1text" presStyleLbl="node1" presStyleIdx="0" presStyleCnt="4">
        <dgm:presLayoutVars>
          <dgm:chMax val="0"/>
          <dgm:chPref val="0"/>
          <dgm:bulletEnabled val="1"/>
        </dgm:presLayoutVars>
      </dgm:prSet>
      <dgm:spPr/>
      <dgm:t>
        <a:bodyPr/>
        <a:lstStyle/>
        <a:p>
          <a:endParaRPr lang="fr-FR"/>
        </a:p>
      </dgm:t>
    </dgm:pt>
    <dgm:pt modelId="{3B7839AC-B461-41C5-A866-ED63CC0B5E04}" type="pres">
      <dgm:prSet presAssocID="{CAFF1A28-721D-4FB2-96F2-04D36F131F4D}" presName="tile2" presStyleLbl="node1" presStyleIdx="1" presStyleCnt="4"/>
      <dgm:spPr/>
      <dgm:t>
        <a:bodyPr/>
        <a:lstStyle/>
        <a:p>
          <a:endParaRPr lang="fr-FR"/>
        </a:p>
      </dgm:t>
    </dgm:pt>
    <dgm:pt modelId="{A1012255-3739-4FD4-9890-D309CCEECD49}" type="pres">
      <dgm:prSet presAssocID="{CAFF1A28-721D-4FB2-96F2-04D36F131F4D}" presName="tile2text" presStyleLbl="node1" presStyleIdx="1" presStyleCnt="4">
        <dgm:presLayoutVars>
          <dgm:chMax val="0"/>
          <dgm:chPref val="0"/>
          <dgm:bulletEnabled val="1"/>
        </dgm:presLayoutVars>
      </dgm:prSet>
      <dgm:spPr/>
      <dgm:t>
        <a:bodyPr/>
        <a:lstStyle/>
        <a:p>
          <a:endParaRPr lang="fr-FR"/>
        </a:p>
      </dgm:t>
    </dgm:pt>
    <dgm:pt modelId="{C68DD5E2-B21F-4843-9039-CE9D09B04CC8}" type="pres">
      <dgm:prSet presAssocID="{CAFF1A28-721D-4FB2-96F2-04D36F131F4D}" presName="tile3" presStyleLbl="node1" presStyleIdx="2" presStyleCnt="4" custLinFactNeighborX="-314" custLinFactNeighborY="-803"/>
      <dgm:spPr/>
      <dgm:t>
        <a:bodyPr/>
        <a:lstStyle/>
        <a:p>
          <a:endParaRPr lang="fr-FR"/>
        </a:p>
      </dgm:t>
    </dgm:pt>
    <dgm:pt modelId="{B6887001-68B7-4386-93B5-D9C1682D65F1}" type="pres">
      <dgm:prSet presAssocID="{CAFF1A28-721D-4FB2-96F2-04D36F131F4D}" presName="tile3text" presStyleLbl="node1" presStyleIdx="2" presStyleCnt="4">
        <dgm:presLayoutVars>
          <dgm:chMax val="0"/>
          <dgm:chPref val="0"/>
          <dgm:bulletEnabled val="1"/>
        </dgm:presLayoutVars>
      </dgm:prSet>
      <dgm:spPr/>
      <dgm:t>
        <a:bodyPr/>
        <a:lstStyle/>
        <a:p>
          <a:endParaRPr lang="fr-FR"/>
        </a:p>
      </dgm:t>
    </dgm:pt>
    <dgm:pt modelId="{484F175D-CBE2-433E-9349-18DAA0A9ECA0}" type="pres">
      <dgm:prSet presAssocID="{CAFF1A28-721D-4FB2-96F2-04D36F131F4D}" presName="tile4" presStyleLbl="node1" presStyleIdx="3" presStyleCnt="4"/>
      <dgm:spPr/>
      <dgm:t>
        <a:bodyPr/>
        <a:lstStyle/>
        <a:p>
          <a:endParaRPr lang="fr-FR"/>
        </a:p>
      </dgm:t>
    </dgm:pt>
    <dgm:pt modelId="{BE20DD00-AE2B-49FB-B956-4891F768C633}" type="pres">
      <dgm:prSet presAssocID="{CAFF1A28-721D-4FB2-96F2-04D36F131F4D}" presName="tile4text" presStyleLbl="node1" presStyleIdx="3" presStyleCnt="4">
        <dgm:presLayoutVars>
          <dgm:chMax val="0"/>
          <dgm:chPref val="0"/>
          <dgm:bulletEnabled val="1"/>
        </dgm:presLayoutVars>
      </dgm:prSet>
      <dgm:spPr/>
      <dgm:t>
        <a:bodyPr/>
        <a:lstStyle/>
        <a:p>
          <a:endParaRPr lang="fr-FR"/>
        </a:p>
      </dgm:t>
    </dgm:pt>
    <dgm:pt modelId="{0E666490-F29F-435F-A5A7-0D775B3C6DEA}" type="pres">
      <dgm:prSet presAssocID="{CAFF1A28-721D-4FB2-96F2-04D36F131F4D}" presName="centerTile" presStyleLbl="fgShp" presStyleIdx="0" presStyleCnt="1" custFlipVert="0" custFlipHor="1" custScaleX="66039" custScaleY="126106">
        <dgm:presLayoutVars>
          <dgm:chMax val="0"/>
          <dgm:chPref val="0"/>
        </dgm:presLayoutVars>
      </dgm:prSet>
      <dgm:spPr/>
      <dgm:t>
        <a:bodyPr/>
        <a:lstStyle/>
        <a:p>
          <a:endParaRPr lang="fr-FR"/>
        </a:p>
      </dgm:t>
    </dgm:pt>
  </dgm:ptLst>
  <dgm:cxnLst>
    <dgm:cxn modelId="{5D9B9523-89FD-403F-A873-182DE3C45379}" srcId="{51CBB5D1-130C-4A76-9D5D-2D9698FE2C07}" destId="{D4F4559D-DAF1-469D-A398-85EFC06DA29C}" srcOrd="3" destOrd="0" parTransId="{A58DE002-BF41-4494-884C-FA916E1844BB}" sibTransId="{0B5924E6-643A-4ED2-9947-AFDF899CC987}"/>
    <dgm:cxn modelId="{154EF228-ED2D-438D-B7EF-84980B01227B}" type="presOf" srcId="{684256F7-F869-4BBD-9368-4D755F9FD18D}" destId="{5D0837BD-E30E-4467-8C45-664E9C200C56}" srcOrd="0" destOrd="0" presId="urn:microsoft.com/office/officeart/2005/8/layout/matrix1#1"/>
    <dgm:cxn modelId="{4C7A3C9E-0A36-4334-856F-7E666CA75B82}" srcId="{CAFF1A28-721D-4FB2-96F2-04D36F131F4D}" destId="{5EF61BF7-F8BB-4A65-A9CF-B1CCAC618BB1}" srcOrd="1" destOrd="0" parTransId="{69CBCC28-CEAB-409F-9534-8D3A7E03F24F}" sibTransId="{B1BC06C8-F44A-4BCB-9D3E-9E530CCC7BCE}"/>
    <dgm:cxn modelId="{D8383497-F84F-4F83-B644-CD6F2A469511}" srcId="{51CBB5D1-130C-4A76-9D5D-2D9698FE2C07}" destId="{7FFFBBB4-0B49-4543-9C89-A96585A8ED70}" srcOrd="2" destOrd="0" parTransId="{32415F2B-95B3-4D3C-AF05-61B7048D31D4}" sibTransId="{9CF9F5F1-A38F-45D3-AC0D-7FA8A12C6EB6}"/>
    <dgm:cxn modelId="{641CC0B0-955A-47C1-9CA2-4ECC6E257A6E}" srcId="{51CBB5D1-130C-4A76-9D5D-2D9698FE2C07}" destId="{B315580B-806F-4DF1-B81E-C0A2CFDAA7E3}" srcOrd="1" destOrd="0" parTransId="{987FBEC6-0F6F-472C-889F-B9E2F704E537}" sibTransId="{92A4BC60-D298-4A79-99B8-88CBE6C2A108}"/>
    <dgm:cxn modelId="{4A90A1B2-0271-4A6D-819C-0DF300540962}" type="presOf" srcId="{B315580B-806F-4DF1-B81E-C0A2CFDAA7E3}" destId="{A1012255-3739-4FD4-9890-D309CCEECD49}" srcOrd="1" destOrd="0" presId="urn:microsoft.com/office/officeart/2005/8/layout/matrix1#1"/>
    <dgm:cxn modelId="{B5A4C0A0-48CB-4259-8A6B-E1F872F8C199}" srcId="{CAFF1A28-721D-4FB2-96F2-04D36F131F4D}" destId="{51CBB5D1-130C-4A76-9D5D-2D9698FE2C07}" srcOrd="0" destOrd="0" parTransId="{5AF2C4B3-39D4-420E-BBC4-394E1B35DB8D}" sibTransId="{BC30956F-B003-4AE6-9C17-5980640CA469}"/>
    <dgm:cxn modelId="{8EA7B54A-53BF-46DE-A4FD-E21630438121}" srcId="{A031044A-01D2-4EB7-8BDE-FB20D7A6AB2C}" destId="{21D50DD8-F6BD-4C12-859E-D6CFF452E920}" srcOrd="0" destOrd="0" parTransId="{27908854-BB39-4551-882D-014FFEBA3CCC}" sibTransId="{C8D2A5EA-361E-49F5-A2E9-ABB3D90C8C28}"/>
    <dgm:cxn modelId="{D6252AA3-5B63-469B-9EF8-03BDE3AA88F8}" type="presOf" srcId="{D4F4559D-DAF1-469D-A398-85EFC06DA29C}" destId="{BE20DD00-AE2B-49FB-B956-4891F768C633}" srcOrd="1" destOrd="0" presId="urn:microsoft.com/office/officeart/2005/8/layout/matrix1#1"/>
    <dgm:cxn modelId="{03AF14CD-FA15-4C6A-A1F0-9DBA66008C18}" type="presOf" srcId="{D4F4559D-DAF1-469D-A398-85EFC06DA29C}" destId="{484F175D-CBE2-433E-9349-18DAA0A9ECA0}" srcOrd="0" destOrd="0" presId="urn:microsoft.com/office/officeart/2005/8/layout/matrix1#1"/>
    <dgm:cxn modelId="{A43ED891-5545-4370-AE4B-79E9AF73043D}" srcId="{CAFF1A28-721D-4FB2-96F2-04D36F131F4D}" destId="{A031044A-01D2-4EB7-8BDE-FB20D7A6AB2C}" srcOrd="2" destOrd="0" parTransId="{489638F2-26B1-4D06-A713-67AE99F6ABC8}" sibTransId="{3A1B575C-248F-4406-AA7C-58CFE526AADF}"/>
    <dgm:cxn modelId="{B4189099-2BA9-421D-A144-886E0F6CD918}" type="presOf" srcId="{CAFF1A28-721D-4FB2-96F2-04D36F131F4D}" destId="{1F1F44A8-4698-4DF1-99FC-A09560D8F68A}" srcOrd="0" destOrd="0" presId="urn:microsoft.com/office/officeart/2005/8/layout/matrix1#1"/>
    <dgm:cxn modelId="{F2D12A06-A499-4889-BEA1-F6CD1C9D6D09}" type="presOf" srcId="{7FFFBBB4-0B49-4543-9C89-A96585A8ED70}" destId="{C68DD5E2-B21F-4843-9039-CE9D09B04CC8}" srcOrd="0" destOrd="0" presId="urn:microsoft.com/office/officeart/2005/8/layout/matrix1#1"/>
    <dgm:cxn modelId="{FD1C9253-4046-43F3-8466-85EF8089A1C7}" type="presOf" srcId="{51CBB5D1-130C-4A76-9D5D-2D9698FE2C07}" destId="{0E666490-F29F-435F-A5A7-0D775B3C6DEA}" srcOrd="0" destOrd="0" presId="urn:microsoft.com/office/officeart/2005/8/layout/matrix1#1"/>
    <dgm:cxn modelId="{DA4475BB-3012-45DB-8DCA-71CEC4F7B4E6}" type="presOf" srcId="{684256F7-F869-4BBD-9368-4D755F9FD18D}" destId="{04747689-6B8D-49B0-99B8-F736A3050DD5}" srcOrd="1" destOrd="0" presId="urn:microsoft.com/office/officeart/2005/8/layout/matrix1#1"/>
    <dgm:cxn modelId="{0BDC5C1B-FE5D-431A-9925-9AD31EE5905D}" srcId="{A031044A-01D2-4EB7-8BDE-FB20D7A6AB2C}" destId="{456853A1-6286-485C-8A6D-C51F58CF75BE}" srcOrd="1" destOrd="0" parTransId="{59354CB7-D603-4A89-869E-41F7DB8CF70A}" sibTransId="{DC7F533C-B79D-4641-8F1C-7AFFB9B86972}"/>
    <dgm:cxn modelId="{502E9A70-818A-45F6-9F34-F8A38A77A900}" srcId="{51CBB5D1-130C-4A76-9D5D-2D9698FE2C07}" destId="{684256F7-F869-4BBD-9368-4D755F9FD18D}" srcOrd="0" destOrd="0" parTransId="{243E9F37-F02D-46D5-82A9-35B8102738D5}" sibTransId="{39CFDADA-D0FC-443F-9362-04ECAFB04DCB}"/>
    <dgm:cxn modelId="{3CCC6147-627F-45E6-AF51-11FC02BC7812}" type="presOf" srcId="{B315580B-806F-4DF1-B81E-C0A2CFDAA7E3}" destId="{3B7839AC-B461-41C5-A866-ED63CC0B5E04}" srcOrd="0" destOrd="0" presId="urn:microsoft.com/office/officeart/2005/8/layout/matrix1#1"/>
    <dgm:cxn modelId="{F07B988B-30EE-493C-815F-A914276BDC2A}" type="presOf" srcId="{7FFFBBB4-0B49-4543-9C89-A96585A8ED70}" destId="{B6887001-68B7-4386-93B5-D9C1682D65F1}" srcOrd="1" destOrd="0" presId="urn:microsoft.com/office/officeart/2005/8/layout/matrix1#1"/>
    <dgm:cxn modelId="{AD96D0FF-618D-4EF4-B923-FC518FE5C513}" type="presParOf" srcId="{1F1F44A8-4698-4DF1-99FC-A09560D8F68A}" destId="{C01B3DA0-4B03-45BE-B32C-CD2CE30B72E2}" srcOrd="0" destOrd="0" presId="urn:microsoft.com/office/officeart/2005/8/layout/matrix1#1"/>
    <dgm:cxn modelId="{DCAD8F11-E1E8-4DA1-B976-55B1F7E0D58D}" type="presParOf" srcId="{C01B3DA0-4B03-45BE-B32C-CD2CE30B72E2}" destId="{5D0837BD-E30E-4467-8C45-664E9C200C56}" srcOrd="0" destOrd="0" presId="urn:microsoft.com/office/officeart/2005/8/layout/matrix1#1"/>
    <dgm:cxn modelId="{E3E3573C-095B-4906-8C44-CE44F3E3190A}" type="presParOf" srcId="{C01B3DA0-4B03-45BE-B32C-CD2CE30B72E2}" destId="{04747689-6B8D-49B0-99B8-F736A3050DD5}" srcOrd="1" destOrd="0" presId="urn:microsoft.com/office/officeart/2005/8/layout/matrix1#1"/>
    <dgm:cxn modelId="{81661D99-FB71-479E-B0BA-962089000477}" type="presParOf" srcId="{C01B3DA0-4B03-45BE-B32C-CD2CE30B72E2}" destId="{3B7839AC-B461-41C5-A866-ED63CC0B5E04}" srcOrd="2" destOrd="0" presId="urn:microsoft.com/office/officeart/2005/8/layout/matrix1#1"/>
    <dgm:cxn modelId="{787C262A-AE4D-4243-926D-AE15964C419A}" type="presParOf" srcId="{C01B3DA0-4B03-45BE-B32C-CD2CE30B72E2}" destId="{A1012255-3739-4FD4-9890-D309CCEECD49}" srcOrd="3" destOrd="0" presId="urn:microsoft.com/office/officeart/2005/8/layout/matrix1#1"/>
    <dgm:cxn modelId="{B80EDB68-8F7C-48AD-9C5E-E9BCEBBC0C0C}" type="presParOf" srcId="{C01B3DA0-4B03-45BE-B32C-CD2CE30B72E2}" destId="{C68DD5E2-B21F-4843-9039-CE9D09B04CC8}" srcOrd="4" destOrd="0" presId="urn:microsoft.com/office/officeart/2005/8/layout/matrix1#1"/>
    <dgm:cxn modelId="{161059B7-0810-48A7-8CA0-24A039529D68}" type="presParOf" srcId="{C01B3DA0-4B03-45BE-B32C-CD2CE30B72E2}" destId="{B6887001-68B7-4386-93B5-D9C1682D65F1}" srcOrd="5" destOrd="0" presId="urn:microsoft.com/office/officeart/2005/8/layout/matrix1#1"/>
    <dgm:cxn modelId="{CC6803B3-9ADA-4BC3-963A-62910600F621}" type="presParOf" srcId="{C01B3DA0-4B03-45BE-B32C-CD2CE30B72E2}" destId="{484F175D-CBE2-433E-9349-18DAA0A9ECA0}" srcOrd="6" destOrd="0" presId="urn:microsoft.com/office/officeart/2005/8/layout/matrix1#1"/>
    <dgm:cxn modelId="{96FC0F26-8944-4313-A44C-6D5E7C2F5251}" type="presParOf" srcId="{C01B3DA0-4B03-45BE-B32C-CD2CE30B72E2}" destId="{BE20DD00-AE2B-49FB-B956-4891F768C633}" srcOrd="7" destOrd="0" presId="urn:microsoft.com/office/officeart/2005/8/layout/matrix1#1"/>
    <dgm:cxn modelId="{45B15231-6D26-4D89-B520-E52BB9A96A21}" type="presParOf" srcId="{1F1F44A8-4698-4DF1-99FC-A09560D8F68A}" destId="{0E666490-F29F-435F-A5A7-0D775B3C6DEA}" srcOrd="1" destOrd="0" presId="urn:microsoft.com/office/officeart/2005/8/layout/matrix1#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0837BD-E30E-4467-8C45-664E9C200C56}">
      <dsp:nvSpPr>
        <dsp:cNvPr id="0" name=""/>
        <dsp:cNvSpPr/>
      </dsp:nvSpPr>
      <dsp:spPr>
        <a:xfrm rot="16200000">
          <a:off x="1552073" y="-1552073"/>
          <a:ext cx="1997242" cy="5101389"/>
        </a:xfrm>
        <a:prstGeom prst="round1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ar-SA" sz="3100" kern="1200" dirty="0" smtClean="0"/>
            <a:t>المنتج الأخضر</a:t>
          </a:r>
          <a:endParaRPr lang="fr-FR" sz="3100" kern="1200" dirty="0"/>
        </a:p>
      </dsp:txBody>
      <dsp:txXfrm rot="5400000">
        <a:off x="-1" y="1"/>
        <a:ext cx="5101389" cy="1497931"/>
      </dsp:txXfrm>
    </dsp:sp>
    <dsp:sp modelId="{3B7839AC-B461-41C5-A866-ED63CC0B5E04}">
      <dsp:nvSpPr>
        <dsp:cNvPr id="0" name=""/>
        <dsp:cNvSpPr/>
      </dsp:nvSpPr>
      <dsp:spPr>
        <a:xfrm>
          <a:off x="5101389" y="0"/>
          <a:ext cx="5101389" cy="1997242"/>
        </a:xfrm>
        <a:prstGeom prst="round1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ar-SA" sz="3100" kern="1200" dirty="0" smtClean="0"/>
            <a:t>السعر الأخضر</a:t>
          </a:r>
          <a:endParaRPr lang="fr-FR" sz="3100" kern="1200" dirty="0"/>
        </a:p>
      </dsp:txBody>
      <dsp:txXfrm>
        <a:off x="5101389" y="0"/>
        <a:ext cx="5101389" cy="1497931"/>
      </dsp:txXfrm>
    </dsp:sp>
    <dsp:sp modelId="{C68DD5E2-B21F-4843-9039-CE9D09B04CC8}">
      <dsp:nvSpPr>
        <dsp:cNvPr id="0" name=""/>
        <dsp:cNvSpPr/>
      </dsp:nvSpPr>
      <dsp:spPr>
        <a:xfrm rot="10800000">
          <a:off x="0" y="1981204"/>
          <a:ext cx="5101389" cy="1997242"/>
        </a:xfrm>
        <a:prstGeom prst="round1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ar-SA" sz="3100" kern="1200" dirty="0" smtClean="0"/>
            <a:t>الترويج الأخضر</a:t>
          </a:r>
          <a:endParaRPr lang="fr-FR" sz="3100" kern="1200" dirty="0"/>
        </a:p>
      </dsp:txBody>
      <dsp:txXfrm rot="10800000">
        <a:off x="0" y="2480514"/>
        <a:ext cx="5101389" cy="1497931"/>
      </dsp:txXfrm>
    </dsp:sp>
    <dsp:sp modelId="{484F175D-CBE2-433E-9349-18DAA0A9ECA0}">
      <dsp:nvSpPr>
        <dsp:cNvPr id="0" name=""/>
        <dsp:cNvSpPr/>
      </dsp:nvSpPr>
      <dsp:spPr>
        <a:xfrm rot="5400000">
          <a:off x="6653463" y="445168"/>
          <a:ext cx="1997242" cy="5101389"/>
        </a:xfrm>
        <a:prstGeom prst="round1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ar-SA" sz="3100" kern="1200" smtClean="0"/>
            <a:t>التوزيع الأخضر</a:t>
          </a:r>
          <a:endParaRPr lang="fr-FR" sz="3100" kern="1200"/>
        </a:p>
      </dsp:txBody>
      <dsp:txXfrm rot="-5400000">
        <a:off x="5101389" y="2496552"/>
        <a:ext cx="5101389" cy="1497931"/>
      </dsp:txXfrm>
    </dsp:sp>
    <dsp:sp modelId="{0E666490-F29F-435F-A5A7-0D775B3C6DEA}">
      <dsp:nvSpPr>
        <dsp:cNvPr id="0" name=""/>
        <dsp:cNvSpPr/>
      </dsp:nvSpPr>
      <dsp:spPr>
        <a:xfrm flipH="1">
          <a:off x="4090717" y="1367576"/>
          <a:ext cx="2021343" cy="1259330"/>
        </a:xfrm>
        <a:prstGeom prst="roundRect">
          <a:avLst/>
        </a:prstGeom>
        <a:solidFill>
          <a:schemeClr val="accent2">
            <a:tint val="4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fr-FR" sz="3100" b="1" kern="1200" smtClean="0"/>
            <a:t>Green 4Ps</a:t>
          </a:r>
          <a:endParaRPr lang="fr-FR" sz="3100" kern="1200" dirty="0"/>
        </a:p>
      </dsp:txBody>
      <dsp:txXfrm>
        <a:off x="4152192" y="1429051"/>
        <a:ext cx="1898393" cy="1136380"/>
      </dsp:txXfrm>
    </dsp:sp>
  </dsp:spTree>
</dsp:drawing>
</file>

<file path=ppt/diagrams/layout1.xml><?xml version="1.0" encoding="utf-8"?>
<dgm:layoutDef xmlns:dgm="http://schemas.openxmlformats.org/drawingml/2006/diagram" xmlns:a="http://schemas.openxmlformats.org/drawingml/2006/main" uniqueId="urn:microsoft.com/office/officeart/2005/8/layout/matrix1#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rSet qsTypeId="urn:microsoft.com/office/officeart/2005/8/quickstyle/simple5"/>
        </dgm:pt>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type="round1Rect" r:blip="" rot="270">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parTxLTRAlign" val="l"/>
                  <dgm:param type="parTxRTLAlign" val="r"/>
                  <dgm:param type="txAnchorVert" val="t"/>
                </dgm:alg>
              </dgm:if>
              <dgm:else name="Name7">
                <dgm:alg type="tx"/>
              </dgm:else>
            </dgm:choose>
            <dgm:shape xmlns:r="http://schemas.openxmlformats.org/officeDocument/2006/relationships" type="rect" r:blip="" rot="270"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parTxLTRAlign" val="l"/>
                  <dgm:param type="parTxRTLAlign" val="r"/>
                  <dgm:param type="txAnchorVert" val="t"/>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type="round1Rect" r:blip="" rot="180">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parTxLTRAlign" val="l"/>
                  <dgm:param type="parTxRTLAlign" val="r"/>
                  <dgm:param type="txAnchorVert" val="t"/>
                </dgm:alg>
              </dgm:if>
              <dgm:else name="Name25">
                <dgm:alg type="tx"/>
              </dgm:else>
            </dgm:choose>
            <dgm:shape xmlns:r="http://schemas.openxmlformats.org/officeDocument/2006/relationships" type="rect" r:blip="" rot="180"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type="round1Rect" r:blip="" rot="90">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parTxLTRAlign" val="l"/>
                  <dgm:param type="parTxRTLAlign" val="r"/>
                  <dgm:param type="txAnchorVert" val="t"/>
                </dgm:alg>
              </dgm:if>
              <dgm:else name="Name34">
                <dgm:alg type="tx"/>
              </dgm:else>
            </dgm:choose>
            <dgm:shape xmlns:r="http://schemas.openxmlformats.org/officeDocument/2006/relationships" type="rect" r:blip="" rot="90"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fr-FR" smtClean="0"/>
              <a:t>Modifiez le style du titre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endParaRPr lang="fr-FR" smtClean="0"/>
          </a:p>
        </p:txBody>
      </p:sp>
      <p:sp>
        <p:nvSpPr>
          <p:cNvPr id="5" name="Date Placeholder 4"/>
          <p:cNvSpPr>
            <a:spLocks noGrp="1"/>
          </p:cNvSpPr>
          <p:nvPr>
            <p:ph type="dt" sz="half" idx="10"/>
          </p:nvPr>
        </p:nvSpPr>
        <p:spPr/>
        <p:txBody>
          <a:bodyPr/>
          <a:lstStyle/>
          <a:p>
            <a:fld id="{48A87A34-81AB-432B-8DAE-1953F412C126}"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showMasterSp="0">
  <p:cSld name="Titre et légende">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endParaRPr lang="fr-FR" smtClean="0"/>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p:cSld name="Citation avec légende">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endParaRPr lang="fr-FR" smtClean="0"/>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endParaRPr lang="fr-FR" smtClean="0"/>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endParaRPr lang="en-US" sz="8000" dirty="0">
              <a:solidFill>
                <a:schemeClr val="tx1"/>
              </a:solidFill>
              <a:effectLst/>
            </a:endParaRP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endParaRPr lang="en-US" sz="8000" dirty="0">
              <a:solidFill>
                <a:schemeClr val="tx1"/>
              </a:solidFill>
              <a:effectLs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showMasterSp="0">
  <p:cSld name="Carte nom">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endParaRPr lang="fr-FR" smtClean="0"/>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endParaRPr lang="fr-FR" smtClean="0"/>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endParaRPr lang="fr-FR" smtClean="0"/>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endParaRPr lang="fr-FR" smtClean="0"/>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endParaRPr lang="fr-FR" smtClean="0"/>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endParaRPr lang="fr-FR" smtClean="0"/>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endParaRPr lang="fr-FR" smtClean="0"/>
          </a:p>
        </p:txBody>
      </p:sp>
      <p:sp>
        <p:nvSpPr>
          <p:cNvPr id="3" name="Date Placeholder 2"/>
          <p:cNvSpPr>
            <a:spLocks noGrp="1"/>
          </p:cNvSpPr>
          <p:nvPr>
            <p:ph type="dt" sz="half" idx="10"/>
          </p:nvPr>
        </p:nvSpPr>
        <p:spPr/>
        <p:txBody>
          <a:bodyPr/>
          <a:lstStyle/>
          <a:p>
            <a:fld id="{48A87A34-81AB-432B-8DAE-1953F412C126}"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endParaRPr lang="fr-FR" smtClean="0"/>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endParaRPr lang="fr-FR" smtClean="0"/>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endParaRPr lang="fr-FR" smtClean="0"/>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endParaRPr lang="fr-FR" smtClean="0"/>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endParaRPr lang="fr-FR" smtClean="0"/>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endParaRPr lang="fr-FR" smtClean="0"/>
          </a:p>
        </p:txBody>
      </p:sp>
      <p:sp>
        <p:nvSpPr>
          <p:cNvPr id="3" name="Date Placeholder 2"/>
          <p:cNvSpPr>
            <a:spLocks noGrp="1"/>
          </p:cNvSpPr>
          <p:nvPr>
            <p:ph type="dt" sz="half" idx="10"/>
          </p:nvPr>
        </p:nvSpPr>
        <p:spPr/>
        <p:txBody>
          <a:bodyPr/>
          <a:lstStyle/>
          <a:p>
            <a:fld id="{48A87A34-81AB-432B-8DAE-1953F412C126}"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fr-FR" smtClean="0"/>
              <a:t>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showMasterSp="0">
  <p:cSld name="Titre vertical et texte">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fr-FR" smtClean="0"/>
              <a:t>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Titre de section">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fr-FR" smtClean="0"/>
              <a:t>Modifiez le style du titre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endParaRPr lang="fr-FR" smtClean="0"/>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fr-FR" smtClean="0"/>
              <a:t>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fr-FR" smtClean="0"/>
              <a:t>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endParaRPr lang="fr-FR" smtClean="0"/>
          </a:p>
        </p:txBody>
      </p:sp>
      <p:sp>
        <p:nvSpPr>
          <p:cNvPr id="4" name="Content Placeholder 3"/>
          <p:cNvSpPr>
            <a:spLocks noGrp="1"/>
          </p:cNvSpPr>
          <p:nvPr>
            <p:ph sz="half" idx="2"/>
          </p:nvPr>
        </p:nvSpPr>
        <p:spPr>
          <a:xfrm>
            <a:off x="685800" y="3132666"/>
            <a:ext cx="5311775" cy="3086019"/>
          </a:xfrm>
        </p:spPr>
        <p:txBody>
          <a:bodyPr/>
          <a:lstStyle/>
          <a:p>
            <a:pPr lvl="0"/>
            <a:r>
              <a:rPr lang="fr-FR" smtClean="0"/>
              <a:t>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endParaRPr lang="fr-FR" smtClean="0"/>
          </a:p>
        </p:txBody>
      </p:sp>
      <p:sp>
        <p:nvSpPr>
          <p:cNvPr id="6" name="Content Placeholder 5"/>
          <p:cNvSpPr>
            <a:spLocks noGrp="1"/>
          </p:cNvSpPr>
          <p:nvPr>
            <p:ph sz="quarter" idx="4"/>
          </p:nvPr>
        </p:nvSpPr>
        <p:spPr>
          <a:xfrm>
            <a:off x="6172200" y="3132666"/>
            <a:ext cx="5334000" cy="3086019"/>
          </a:xfrm>
        </p:spPr>
        <p:txBody>
          <a:bodyPr/>
          <a:lstStyle/>
          <a:p>
            <a:pPr lvl="0"/>
            <a:r>
              <a:rPr lang="fr-FR" smtClean="0"/>
              <a:t>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fr-FR" smtClean="0"/>
              <a:t>Modifiez le style du titre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fr-FR" smtClean="0"/>
              <a:t>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endParaRPr lang="fr-FR" smtClean="0"/>
          </a:p>
        </p:txBody>
      </p:sp>
      <p:sp>
        <p:nvSpPr>
          <p:cNvPr id="5" name="Date Placeholder 4"/>
          <p:cNvSpPr>
            <a:spLocks noGrp="1"/>
          </p:cNvSpPr>
          <p:nvPr>
            <p:ph type="dt" sz="half" idx="10"/>
          </p:nvPr>
        </p:nvSpPr>
        <p:spPr/>
        <p:txBody>
          <a:bodyPr/>
          <a:lstStyle/>
          <a:p>
            <a:fld id="{48A87A34-81AB-432B-8DAE-1953F412C126}"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endParaRPr lang="fr-FR" smtClean="0"/>
          </a:p>
        </p:txBody>
      </p:sp>
      <p:sp>
        <p:nvSpPr>
          <p:cNvPr id="5" name="Date Placeholder 4"/>
          <p:cNvSpPr>
            <a:spLocks noGrp="1"/>
          </p:cNvSpPr>
          <p:nvPr>
            <p:ph type="dt" sz="half" idx="10"/>
          </p:nvPr>
        </p:nvSpPr>
        <p:spPr/>
        <p:txBody>
          <a:bodyPr/>
          <a:lstStyle/>
          <a:p>
            <a:fld id="{48A87A34-81AB-432B-8DAE-1953F412C126}"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2.pn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fr-FR" smtClean="0"/>
              <a:t>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6" Type="http://schemas.openxmlformats.org/officeDocument/2006/relationships/slideLayout" Target="../slideLayouts/slideLayout6.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43878" y="1709530"/>
            <a:ext cx="9057861" cy="3628888"/>
          </a:xfrm>
          <a:noFill/>
        </p:spPr>
        <p:txBody>
          <a:bodyPr>
            <a:normAutofit fontScale="90000"/>
          </a:bodyPr>
          <a:lstStyle/>
          <a:p>
            <a:pPr algn="r" rtl="1"/>
            <a:r>
              <a:rPr lang="ar-SA" dirty="0" smtClean="0">
                <a:solidFill>
                  <a:srgbClr val="FF0000"/>
                </a:solidFill>
              </a:rPr>
              <a:t>بحث </a:t>
            </a:r>
            <a:r>
              <a:rPr lang="ar-SA" dirty="0">
                <a:solidFill>
                  <a:srgbClr val="FF0000"/>
                </a:solidFill>
              </a:rPr>
              <a:t>حول:</a:t>
            </a:r>
            <a:br>
              <a:rPr lang="ar-SA" dirty="0"/>
            </a:br>
            <a:r>
              <a:rPr lang="ar-DZ" dirty="0" smtClean="0"/>
              <a:t>              </a:t>
            </a:r>
            <a:r>
              <a:rPr lang="ar-SA" sz="3600" dirty="0" smtClean="0">
                <a:solidFill>
                  <a:schemeClr val="accent1">
                    <a:lumMod val="75000"/>
                  </a:schemeClr>
                </a:solidFill>
              </a:rPr>
              <a:t>التسويق الأخضر في السياحة و الفندقة</a:t>
            </a:r>
            <a:br>
              <a:rPr lang="ar-SA" dirty="0"/>
            </a:br>
            <a:r>
              <a:rPr lang="fr-FR" dirty="0" smtClean="0"/>
              <a:t>  </a:t>
            </a:r>
            <a:br>
              <a:rPr lang="ar-DZ" dirty="0" smtClean="0"/>
            </a:br>
            <a:br>
              <a:rPr lang="ar-DZ" dirty="0"/>
            </a:br>
            <a:r>
              <a:rPr lang="fr-FR" dirty="0" smtClean="0"/>
              <a:t>                              </a:t>
            </a:r>
            <a:r>
              <a:rPr lang="ar-SA" dirty="0" smtClean="0"/>
              <a:t> </a:t>
            </a:r>
            <a:r>
              <a:rPr lang="ar-SA" sz="2700" b="1" dirty="0"/>
              <a:t>إعداد:</a:t>
            </a:r>
            <a:br>
              <a:rPr lang="ar-SA" sz="2700" b="1" dirty="0"/>
            </a:br>
            <a:r>
              <a:rPr lang="ar-SA" sz="2700" b="1" dirty="0"/>
              <a:t>                      </a:t>
            </a:r>
            <a:r>
              <a:rPr lang="fr-FR" sz="2700" b="1" dirty="0" smtClean="0"/>
              <a:t>                                              </a:t>
            </a:r>
            <a:r>
              <a:rPr lang="ar-SA" sz="2700" b="1" dirty="0" smtClean="0"/>
              <a:t>   </a:t>
            </a:r>
            <a:r>
              <a:rPr lang="ar-SA" sz="2700" b="1" dirty="0"/>
              <a:t>-  عسلي  أشواق.</a:t>
            </a:r>
            <a:br>
              <a:rPr lang="ar-SA" sz="2700" b="1" dirty="0"/>
            </a:br>
            <a:r>
              <a:rPr lang="ar-SA" sz="2700" b="1" dirty="0"/>
              <a:t>                  </a:t>
            </a:r>
            <a:r>
              <a:rPr lang="fr-FR" sz="2700" b="1" dirty="0" smtClean="0"/>
              <a:t>                                                 </a:t>
            </a:r>
            <a:r>
              <a:rPr lang="ar-SA" sz="2700" b="1" dirty="0" smtClean="0"/>
              <a:t>    </a:t>
            </a:r>
            <a:r>
              <a:rPr lang="ar-SA" sz="2700" b="1" dirty="0"/>
              <a:t>- </a:t>
            </a:r>
            <a:r>
              <a:rPr lang="ar-DZ" sz="2700" b="1" dirty="0" err="1" smtClean="0"/>
              <a:t>نصايرية</a:t>
            </a:r>
            <a:r>
              <a:rPr lang="ar-DZ" sz="2700" b="1" dirty="0" smtClean="0"/>
              <a:t> عبد الرحمان</a:t>
            </a:r>
            <a:endParaRPr lang="fr-FR" sz="2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0"/>
            <a:ext cx="12192000" cy="6858000"/>
          </a:xfrm>
          <a:prstGeom prst="rect">
            <a:avLst/>
          </a:prstGeom>
          <a:blipFill dpi="0" rotWithShape="1">
            <a:blip r:embed="rId1">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fr-FR"/>
          </a:p>
        </p:txBody>
      </p:sp>
      <p:sp>
        <p:nvSpPr>
          <p:cNvPr id="4" name="ZoneTexte 3"/>
          <p:cNvSpPr txBox="1"/>
          <p:nvPr/>
        </p:nvSpPr>
        <p:spPr>
          <a:xfrm>
            <a:off x="2101516" y="3080086"/>
            <a:ext cx="8021054" cy="892552"/>
          </a:xfrm>
          <a:prstGeom prst="rect">
            <a:avLst/>
          </a:prstGeom>
          <a:noFill/>
        </p:spPr>
        <p:txBody>
          <a:bodyPr wrap="square" rtlCol="0">
            <a:spAutoFit/>
          </a:bodyPr>
          <a:lstStyle/>
          <a:p>
            <a:r>
              <a:rPr lang="ar-SA" sz="3200" b="1" dirty="0">
                <a:solidFill>
                  <a:schemeClr val="bg2">
                    <a:lumMod val="50000"/>
                  </a:schemeClr>
                </a:solidFill>
              </a:rPr>
              <a:t>المبحث الثاني : السياحة والفندقة في ظل متطلبات الاستدامة</a:t>
            </a:r>
            <a:endParaRPr lang="fr-FR" sz="3200" b="1" dirty="0">
              <a:solidFill>
                <a:schemeClr val="bg2">
                  <a:lumMod val="50000"/>
                </a:schemeClr>
              </a:solidFill>
            </a:endParaRPr>
          </a:p>
          <a:p>
            <a:endParaRPr lang="fr-FR" sz="2000" dirty="0">
              <a:solidFill>
                <a:schemeClr val="bg2">
                  <a:lumMod val="50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170947" y="625642"/>
            <a:ext cx="7620000" cy="1042737"/>
          </a:xfrm>
          <a:ln w="38100">
            <a:solidFill>
              <a:schemeClr val="accent3">
                <a:lumMod val="75000"/>
              </a:schemeClr>
            </a:solidFill>
            <a:prstDash val="dash"/>
          </a:ln>
        </p:spPr>
        <p:txBody>
          <a:bodyPr>
            <a:noAutofit/>
          </a:bodyPr>
          <a:lstStyle/>
          <a:p>
            <a:r>
              <a:rPr lang="ar-SA" sz="2800" b="1" dirty="0"/>
              <a:t>المطلب الأول: مفهوم وأهمية السياحة المستدامة والسياحة البيئية</a:t>
            </a:r>
            <a:br>
              <a:rPr lang="fr-FR" sz="2800" dirty="0"/>
            </a:br>
            <a:endParaRPr lang="fr-FR" sz="2800" dirty="0"/>
          </a:p>
        </p:txBody>
      </p:sp>
      <p:sp>
        <p:nvSpPr>
          <p:cNvPr id="3" name="Sous-titre 2"/>
          <p:cNvSpPr>
            <a:spLocks noGrp="1"/>
          </p:cNvSpPr>
          <p:nvPr>
            <p:ph type="subTitle" idx="1"/>
          </p:nvPr>
        </p:nvSpPr>
        <p:spPr>
          <a:xfrm>
            <a:off x="834188" y="1909011"/>
            <a:ext cx="10074444" cy="3801978"/>
          </a:xfrm>
        </p:spPr>
        <p:txBody>
          <a:bodyPr numCol="2">
            <a:normAutofit/>
          </a:bodyPr>
          <a:lstStyle/>
          <a:p>
            <a:pPr lvl="0" algn="r" rtl="1"/>
            <a:r>
              <a:rPr lang="ar-SA" sz="3200" u="sng" dirty="0" smtClean="0">
                <a:solidFill>
                  <a:srgbClr val="FF0000"/>
                </a:solidFill>
              </a:rPr>
              <a:t>السياحة </a:t>
            </a:r>
            <a:r>
              <a:rPr lang="ar-SA" sz="3200" u="sng" dirty="0">
                <a:solidFill>
                  <a:srgbClr val="FF0000"/>
                </a:solidFill>
              </a:rPr>
              <a:t>المستدامة:</a:t>
            </a:r>
            <a:r>
              <a:rPr lang="ar-SA" sz="3200" dirty="0">
                <a:solidFill>
                  <a:srgbClr val="FF0000"/>
                </a:solidFill>
              </a:rPr>
              <a:t> </a:t>
            </a:r>
            <a:r>
              <a:rPr lang="ar-SA" sz="3200" dirty="0">
                <a:solidFill>
                  <a:schemeClr val="accent2">
                    <a:lumMod val="75000"/>
                  </a:schemeClr>
                </a:solidFill>
              </a:rPr>
              <a:t>هي السياحة التي تُلبّي احتياجات السياح والوجهات المضيفة مع حماية الموارد الطبيعية والثقافية للأجيال القادمة</a:t>
            </a:r>
            <a:r>
              <a:rPr lang="fr-FR" sz="3200" dirty="0">
                <a:solidFill>
                  <a:schemeClr val="accent2">
                    <a:lumMod val="75000"/>
                  </a:schemeClr>
                </a:solidFill>
              </a:rPr>
              <a:t>.</a:t>
            </a:r>
            <a:endParaRPr lang="fr-FR" sz="3200" dirty="0">
              <a:solidFill>
                <a:schemeClr val="accent2">
                  <a:lumMod val="75000"/>
                </a:schemeClr>
              </a:solidFill>
            </a:endParaRPr>
          </a:p>
          <a:p>
            <a:pPr lvl="0" algn="r" rtl="1"/>
            <a:r>
              <a:rPr lang="ar-SA" sz="3200" u="sng" dirty="0">
                <a:solidFill>
                  <a:srgbClr val="FF0000"/>
                </a:solidFill>
              </a:rPr>
              <a:t>السياحة البيئية:</a:t>
            </a:r>
            <a:r>
              <a:rPr lang="ar-SA" sz="3200" dirty="0">
                <a:solidFill>
                  <a:srgbClr val="FF0000"/>
                </a:solidFill>
              </a:rPr>
              <a:t> </a:t>
            </a:r>
            <a:r>
              <a:rPr lang="ar-SA" sz="3200" dirty="0">
                <a:solidFill>
                  <a:schemeClr val="accent2">
                    <a:lumMod val="75000"/>
                  </a:schemeClr>
                </a:solidFill>
              </a:rPr>
              <a:t>نوع من السياحة يركّز على زيارة المناطق الطبيعية بهدف التعلم والمحافظة عليها</a:t>
            </a:r>
            <a:r>
              <a:rPr lang="fr-FR" sz="3200" dirty="0" smtClean="0">
                <a:solidFill>
                  <a:schemeClr val="accent2">
                    <a:lumMod val="75000"/>
                  </a:schemeClr>
                </a:solidFill>
              </a:rPr>
              <a:t>.</a:t>
            </a:r>
            <a:endParaRPr lang="ar-DZ" sz="3200" dirty="0" smtClean="0">
              <a:solidFill>
                <a:schemeClr val="accent2">
                  <a:lumMod val="75000"/>
                </a:schemeClr>
              </a:solidFill>
            </a:endParaRPr>
          </a:p>
          <a:p>
            <a:pPr lvl="0" algn="r" rtl="1"/>
            <a:endParaRPr lang="ar-DZ" sz="3200" b="1" i="1" u="sng" dirty="0">
              <a:solidFill>
                <a:schemeClr val="accent2">
                  <a:lumMod val="75000"/>
                </a:schemeClr>
              </a:solidFill>
            </a:endParaRPr>
          </a:p>
          <a:p>
            <a:pPr algn="r" rtl="1"/>
            <a:r>
              <a:rPr lang="ar-SA" sz="2800" b="1" i="1" u="sng" dirty="0" smtClean="0"/>
              <a:t>أهميتها</a:t>
            </a:r>
            <a:r>
              <a:rPr lang="fr-FR" sz="2800" b="1" i="1" u="sng" dirty="0" smtClean="0"/>
              <a:t>:</a:t>
            </a:r>
            <a:endParaRPr lang="fr-FR" sz="2800" dirty="0"/>
          </a:p>
          <a:p>
            <a:pPr marL="457200" lvl="0" indent="-457200" algn="r" rtl="1">
              <a:buFont typeface="Wingdings" panose="05000000000000000000" pitchFamily="2" charset="2"/>
              <a:buChar char="q"/>
            </a:pPr>
            <a:r>
              <a:rPr lang="ar-SA" sz="2800" dirty="0"/>
              <a:t>الحفاظ على التراث الطبيعي والثقافي</a:t>
            </a:r>
            <a:r>
              <a:rPr lang="fr-FR" sz="2800" dirty="0" smtClean="0"/>
              <a:t>.</a:t>
            </a:r>
            <a:endParaRPr lang="ar-DZ" sz="2800" dirty="0" smtClean="0"/>
          </a:p>
          <a:p>
            <a:pPr marL="457200" lvl="0" indent="-457200" algn="r" rtl="1">
              <a:buFont typeface="Wingdings" panose="05000000000000000000" pitchFamily="2" charset="2"/>
              <a:buChar char="q"/>
            </a:pPr>
            <a:r>
              <a:rPr lang="ar-SA" sz="2800" dirty="0" smtClean="0"/>
              <a:t>تحقيق </a:t>
            </a:r>
            <a:r>
              <a:rPr lang="ar-SA" sz="2800" dirty="0"/>
              <a:t>التوازن بين التنمية الاقتصادية وحماية البيئة</a:t>
            </a:r>
            <a:r>
              <a:rPr lang="fr-FR" sz="2800" dirty="0" smtClean="0"/>
              <a:t>.</a:t>
            </a:r>
            <a:endParaRPr lang="ar-DZ" sz="2800" dirty="0" smtClean="0"/>
          </a:p>
          <a:p>
            <a:pPr marL="457200" lvl="0" indent="-457200" algn="r" rtl="1">
              <a:buFont typeface="Wingdings" panose="05000000000000000000" pitchFamily="2" charset="2"/>
              <a:buChar char="q"/>
            </a:pPr>
            <a:r>
              <a:rPr lang="ar-SA" sz="2800" dirty="0" smtClean="0"/>
              <a:t>دعم </a:t>
            </a:r>
            <a:r>
              <a:rPr lang="ar-SA" sz="2800" dirty="0"/>
              <a:t>المجتمعات المحلية وخلق فرص عمل خضراء</a:t>
            </a:r>
            <a:r>
              <a:rPr lang="fr-FR" sz="2800" dirty="0"/>
              <a:t>.</a:t>
            </a:r>
            <a:endParaRPr lang="fr-FR" sz="2800"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out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out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out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out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37"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outVertic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7307" y="128338"/>
            <a:ext cx="7990862" cy="609600"/>
          </a:xfrm>
          <a:solidFill>
            <a:schemeClr val="accent1">
              <a:lumMod val="20000"/>
              <a:lumOff val="80000"/>
            </a:schemeClr>
          </a:solidFill>
        </p:spPr>
        <p:txBody>
          <a:bodyPr>
            <a:normAutofit/>
          </a:bodyPr>
          <a:lstStyle/>
          <a:p>
            <a:r>
              <a:rPr lang="ar-SA" b="1" dirty="0"/>
              <a:t>المطلب الثاني: مفهوم ومعايير وممارسات الفنادق الخضراء </a:t>
            </a:r>
            <a:endParaRPr lang="fr-FR" dirty="0"/>
          </a:p>
        </p:txBody>
      </p:sp>
      <p:sp>
        <p:nvSpPr>
          <p:cNvPr id="3" name="Espace réservé du texte 2"/>
          <p:cNvSpPr>
            <a:spLocks noGrp="1"/>
          </p:cNvSpPr>
          <p:nvPr>
            <p:ph type="body" sz="half" idx="2"/>
          </p:nvPr>
        </p:nvSpPr>
        <p:spPr>
          <a:xfrm>
            <a:off x="304800" y="1042737"/>
            <a:ext cx="11518232" cy="4235116"/>
          </a:xfrm>
        </p:spPr>
        <p:txBody>
          <a:bodyPr numCol="3">
            <a:noAutofit/>
          </a:bodyPr>
          <a:lstStyle/>
          <a:p>
            <a:pPr algn="r" rtl="1"/>
            <a:r>
              <a:rPr lang="ar-SA" sz="2400" b="1" dirty="0"/>
              <a:t>المفهوم</a:t>
            </a:r>
            <a:r>
              <a:rPr lang="fr-FR" sz="2400" b="1" dirty="0"/>
              <a:t>:</a:t>
            </a:r>
            <a:endParaRPr lang="fr-FR" sz="2400" dirty="0"/>
          </a:p>
          <a:p>
            <a:pPr algn="r" rtl="1"/>
            <a:r>
              <a:rPr lang="ar-SA" sz="2400" dirty="0"/>
              <a:t>الفنادق الخضراء هي مؤسسات فندقية تعتمد سياسات وإجراءات تهدف إلى تقليل استهلاك الطاقة والمياه والحد من النفايات، مع الحفاظ على جودة الخدمات</a:t>
            </a:r>
            <a:r>
              <a:rPr lang="fr-FR" sz="2400" dirty="0"/>
              <a:t>.</a:t>
            </a:r>
            <a:endParaRPr lang="fr-FR" sz="2400" dirty="0"/>
          </a:p>
          <a:p>
            <a:pPr algn="r" rtl="1"/>
            <a:endParaRPr lang="ar-DZ" sz="2400" b="1" dirty="0" smtClean="0"/>
          </a:p>
          <a:p>
            <a:pPr algn="r" rtl="1"/>
            <a:endParaRPr lang="ar-DZ" sz="2400" b="1" dirty="0"/>
          </a:p>
          <a:p>
            <a:pPr algn="r" rtl="1"/>
            <a:endParaRPr lang="ar-DZ" sz="2400" b="1" dirty="0" smtClean="0"/>
          </a:p>
          <a:p>
            <a:pPr algn="r" rtl="1"/>
            <a:endParaRPr lang="ar-DZ" sz="2400" b="1" dirty="0"/>
          </a:p>
          <a:p>
            <a:pPr algn="r" rtl="1"/>
            <a:r>
              <a:rPr lang="ar-SA" sz="2400" b="1" dirty="0" smtClean="0"/>
              <a:t>المعايير</a:t>
            </a:r>
            <a:r>
              <a:rPr lang="fr-FR" sz="2400" b="1" dirty="0"/>
              <a:t>:</a:t>
            </a:r>
            <a:endParaRPr lang="fr-FR" sz="2400" dirty="0"/>
          </a:p>
          <a:p>
            <a:pPr marL="342900" lvl="0" indent="-342900" algn="r" rtl="1">
              <a:buFont typeface="Courier New" panose="02070309020205020404" pitchFamily="49" charset="0"/>
              <a:buChar char="o"/>
            </a:pPr>
            <a:r>
              <a:rPr lang="ar-SA" sz="2400" dirty="0"/>
              <a:t>كفاءة الطاقة والمياه</a:t>
            </a:r>
            <a:r>
              <a:rPr lang="fr-FR" sz="2400" dirty="0" smtClean="0"/>
              <a:t>.</a:t>
            </a:r>
            <a:endParaRPr lang="ar-DZ" sz="2400" dirty="0" smtClean="0"/>
          </a:p>
          <a:p>
            <a:pPr marL="342900" lvl="0" indent="-342900" algn="r" rtl="1">
              <a:buFont typeface="Courier New" panose="02070309020205020404" pitchFamily="49" charset="0"/>
              <a:buChar char="o"/>
            </a:pPr>
            <a:r>
              <a:rPr lang="ar-SA" sz="2400" dirty="0" smtClean="0"/>
              <a:t>إدارة </a:t>
            </a:r>
            <a:r>
              <a:rPr lang="ar-SA" sz="2400" dirty="0"/>
              <a:t>النفايات وإعادة التدوير</a:t>
            </a:r>
            <a:r>
              <a:rPr lang="fr-FR" sz="2400" dirty="0" smtClean="0"/>
              <a:t>.</a:t>
            </a:r>
            <a:endParaRPr lang="ar-DZ" sz="2400" dirty="0" smtClean="0"/>
          </a:p>
          <a:p>
            <a:pPr marL="342900" lvl="0" indent="-342900" algn="r" rtl="1">
              <a:buFont typeface="Courier New" panose="02070309020205020404" pitchFamily="49" charset="0"/>
              <a:buChar char="o"/>
            </a:pPr>
            <a:r>
              <a:rPr lang="ar-SA" sz="2400" dirty="0" smtClean="0"/>
              <a:t>استخدام </a:t>
            </a:r>
            <a:r>
              <a:rPr lang="ar-SA" sz="2400" dirty="0"/>
              <a:t>المواد القابلة للتحلل</a:t>
            </a:r>
            <a:r>
              <a:rPr lang="fr-FR" sz="2400" dirty="0" smtClean="0"/>
              <a:t>.</a:t>
            </a:r>
            <a:endParaRPr lang="ar-DZ" sz="2400" dirty="0" smtClean="0"/>
          </a:p>
          <a:p>
            <a:pPr marL="342900" lvl="0" indent="-342900" algn="r" rtl="1">
              <a:buFont typeface="Courier New" panose="02070309020205020404" pitchFamily="49" charset="0"/>
              <a:buChar char="o"/>
            </a:pPr>
            <a:r>
              <a:rPr lang="ar-SA" sz="2400" dirty="0" smtClean="0"/>
              <a:t>الاعتماد </a:t>
            </a:r>
            <a:r>
              <a:rPr lang="ar-SA" sz="2400" dirty="0"/>
              <a:t>على الطاقة المتجددة</a:t>
            </a:r>
            <a:r>
              <a:rPr lang="fr-FR" sz="2400" dirty="0" smtClean="0"/>
              <a:t>.</a:t>
            </a:r>
            <a:endParaRPr lang="ar-DZ" sz="2400" dirty="0" smtClean="0"/>
          </a:p>
          <a:p>
            <a:pPr marL="342900" lvl="0" indent="-342900" algn="r" rtl="1">
              <a:buFont typeface="Courier New" panose="02070309020205020404" pitchFamily="49" charset="0"/>
              <a:buChar char="o"/>
            </a:pPr>
            <a:r>
              <a:rPr lang="ar-SA" sz="2400" dirty="0" smtClean="0"/>
              <a:t>التوعية </a:t>
            </a:r>
            <a:r>
              <a:rPr lang="ar-SA" sz="2400" dirty="0"/>
              <a:t>البيئية للعاملين والنزلاء</a:t>
            </a:r>
            <a:r>
              <a:rPr lang="fr-FR" sz="2400" dirty="0" smtClean="0"/>
              <a:t>.</a:t>
            </a:r>
            <a:endParaRPr lang="ar-DZ" sz="2400" dirty="0" smtClean="0"/>
          </a:p>
          <a:p>
            <a:pPr lvl="0" algn="r" rtl="1"/>
            <a:endParaRPr lang="ar-DZ" sz="2400" dirty="0"/>
          </a:p>
          <a:p>
            <a:pPr lvl="0" algn="r" rtl="1"/>
            <a:endParaRPr lang="ar-DZ" sz="2400" dirty="0" smtClean="0"/>
          </a:p>
          <a:p>
            <a:pPr lvl="0" algn="r" rtl="1"/>
            <a:endParaRPr lang="fr-FR" sz="2400" dirty="0"/>
          </a:p>
          <a:p>
            <a:pPr algn="r" rtl="1"/>
            <a:r>
              <a:rPr lang="ar-SA" sz="2400" b="1" dirty="0" smtClean="0"/>
              <a:t>الممارسات</a:t>
            </a:r>
            <a:r>
              <a:rPr lang="fr-FR" sz="2400" b="1" dirty="0"/>
              <a:t>:</a:t>
            </a:r>
            <a:endParaRPr lang="fr-FR" sz="2400" dirty="0"/>
          </a:p>
          <a:p>
            <a:pPr marL="342900" lvl="0" indent="-342900" algn="r" rtl="1">
              <a:buFont typeface="Arial" panose="020B0604020202020204" pitchFamily="34" charset="0"/>
              <a:buChar char="•"/>
            </a:pPr>
            <a:r>
              <a:rPr lang="ar-SA" sz="2400" dirty="0"/>
              <a:t>تركيب أنظمة إضاءة موفرة للطاقة</a:t>
            </a:r>
            <a:r>
              <a:rPr lang="fr-FR" sz="2400" dirty="0" smtClean="0"/>
              <a:t>.</a:t>
            </a:r>
            <a:endParaRPr lang="ar-DZ" sz="2400" dirty="0" smtClean="0"/>
          </a:p>
          <a:p>
            <a:pPr marL="342900" lvl="0" indent="-342900" algn="r" rtl="1">
              <a:buFont typeface="Arial" panose="020B0604020202020204" pitchFamily="34" charset="0"/>
              <a:buChar char="•"/>
            </a:pPr>
            <a:r>
              <a:rPr lang="ar-SA" sz="2400" dirty="0" smtClean="0"/>
              <a:t>استخدام </a:t>
            </a:r>
            <a:r>
              <a:rPr lang="ar-SA" sz="2400" dirty="0"/>
              <a:t>منتجات تنظيف بيئية</a:t>
            </a:r>
            <a:r>
              <a:rPr lang="fr-FR" sz="2400" dirty="0" smtClean="0"/>
              <a:t>.</a:t>
            </a:r>
            <a:endParaRPr lang="ar-DZ" sz="2400" dirty="0" smtClean="0"/>
          </a:p>
          <a:p>
            <a:pPr marL="342900" lvl="0" indent="-342900" algn="r" rtl="1">
              <a:buFont typeface="Arial" panose="020B0604020202020204" pitchFamily="34" charset="0"/>
              <a:buChar char="•"/>
            </a:pPr>
            <a:r>
              <a:rPr lang="ar-SA" sz="2400" dirty="0" smtClean="0"/>
              <a:t>تقديم </a:t>
            </a:r>
            <a:r>
              <a:rPr lang="ar-SA" sz="2400" dirty="0"/>
              <a:t>وجبات من مصادر محلية عضوية</a:t>
            </a:r>
            <a:r>
              <a:rPr lang="fr-FR" sz="2400" dirty="0" smtClean="0"/>
              <a:t>.</a:t>
            </a:r>
            <a:endParaRPr lang="ar-DZ" sz="2400" dirty="0" smtClean="0"/>
          </a:p>
          <a:p>
            <a:pPr marL="342900" lvl="0" indent="-342900" algn="r" rtl="1">
              <a:buFont typeface="Arial" panose="020B0604020202020204" pitchFamily="34" charset="0"/>
              <a:buChar char="•"/>
            </a:pPr>
            <a:r>
              <a:rPr lang="ar-SA" sz="2400" dirty="0" smtClean="0"/>
              <a:t>تطبيق </a:t>
            </a:r>
            <a:r>
              <a:rPr lang="ar-SA" sz="2400" dirty="0"/>
              <a:t>برامج "إعادة استخدام المناشف</a:t>
            </a:r>
            <a:r>
              <a:rPr lang="fr-FR" sz="2400" dirty="0"/>
              <a:t>".</a:t>
            </a:r>
            <a:endParaRPr lang="fr-FR" sz="2400"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wipe(down)">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wipe(down)">
                                      <p:cBhvr>
                                        <p:cTn id="37" dur="5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wipe(down)">
                                      <p:cBhvr>
                                        <p:cTn id="42" dur="500"/>
                                        <p:tgtEl>
                                          <p:spTgt spid="3">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wipe(down)">
                                      <p:cBhvr>
                                        <p:cTn id="47" dur="500"/>
                                        <p:tgtEl>
                                          <p:spTgt spid="3">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15" end="15"/>
                                            </p:txEl>
                                          </p:spTgt>
                                        </p:tgtEl>
                                        <p:attrNameLst>
                                          <p:attrName>style.visibility</p:attrName>
                                        </p:attrNameLst>
                                      </p:cBhvr>
                                      <p:to>
                                        <p:strVal val="visible"/>
                                      </p:to>
                                    </p:set>
                                    <p:animEffect transition="in" filter="wipe(down)">
                                      <p:cBhvr>
                                        <p:cTn id="52" dur="500"/>
                                        <p:tgtEl>
                                          <p:spTgt spid="3">
                                            <p:txEl>
                                              <p:pRg st="15" end="15"/>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6" end="16"/>
                                            </p:txEl>
                                          </p:spTgt>
                                        </p:tgtEl>
                                        <p:attrNameLst>
                                          <p:attrName>style.visibility</p:attrName>
                                        </p:attrNameLst>
                                      </p:cBhvr>
                                      <p:to>
                                        <p:strVal val="visible"/>
                                      </p:to>
                                    </p:set>
                                    <p:animEffect transition="in" filter="wipe(down)">
                                      <p:cBhvr>
                                        <p:cTn id="57" dur="500"/>
                                        <p:tgtEl>
                                          <p:spTgt spid="3">
                                            <p:txEl>
                                              <p:pRg st="16" end="16"/>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7" end="17"/>
                                            </p:txEl>
                                          </p:spTgt>
                                        </p:tgtEl>
                                        <p:attrNameLst>
                                          <p:attrName>style.visibility</p:attrName>
                                        </p:attrNameLst>
                                      </p:cBhvr>
                                      <p:to>
                                        <p:strVal val="visible"/>
                                      </p:to>
                                    </p:set>
                                    <p:animEffect transition="in" filter="wipe(down)">
                                      <p:cBhvr>
                                        <p:cTn id="62" dur="500"/>
                                        <p:tgtEl>
                                          <p:spTgt spid="3">
                                            <p:txEl>
                                              <p:pRg st="17" end="17"/>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3">
                                            <p:txEl>
                                              <p:pRg st="18" end="18"/>
                                            </p:txEl>
                                          </p:spTgt>
                                        </p:tgtEl>
                                        <p:attrNameLst>
                                          <p:attrName>style.visibility</p:attrName>
                                        </p:attrNameLst>
                                      </p:cBhvr>
                                      <p:to>
                                        <p:strVal val="visible"/>
                                      </p:to>
                                    </p:set>
                                    <p:animEffect transition="in" filter="wipe(down)">
                                      <p:cBhvr>
                                        <p:cTn id="67" dur="500"/>
                                        <p:tgtEl>
                                          <p:spTgt spid="3">
                                            <p:txEl>
                                              <p:pRg st="18" end="18"/>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3">
                                            <p:txEl>
                                              <p:pRg st="19" end="19"/>
                                            </p:txEl>
                                          </p:spTgt>
                                        </p:tgtEl>
                                        <p:attrNameLst>
                                          <p:attrName>style.visibility</p:attrName>
                                        </p:attrNameLst>
                                      </p:cBhvr>
                                      <p:to>
                                        <p:strVal val="visible"/>
                                      </p:to>
                                    </p:set>
                                    <p:animEffect transition="in" filter="wipe(down)">
                                      <p:cBhvr>
                                        <p:cTn id="72" dur="500"/>
                                        <p:tgtEl>
                                          <p:spTgt spid="3">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9643" y="272717"/>
            <a:ext cx="7347283" cy="834188"/>
          </a:xfrm>
          <a:solidFill>
            <a:schemeClr val="accent2">
              <a:lumMod val="40000"/>
              <a:lumOff val="60000"/>
            </a:schemeClr>
          </a:solidFill>
        </p:spPr>
        <p:txBody>
          <a:bodyPr>
            <a:normAutofit fontScale="90000"/>
          </a:bodyPr>
          <a:lstStyle/>
          <a:p>
            <a:pPr algn="r"/>
            <a:r>
              <a:rPr lang="ar-SA" sz="2800" b="1" dirty="0"/>
              <a:t>المطلب الثالث: الميزة التنافسية المستدامة في القطاع الفندقي</a:t>
            </a:r>
            <a:br>
              <a:rPr lang="fr-FR" sz="2800" dirty="0"/>
            </a:br>
            <a:endParaRPr lang="fr-FR" sz="2800" dirty="0"/>
          </a:p>
        </p:txBody>
      </p:sp>
      <p:sp>
        <p:nvSpPr>
          <p:cNvPr id="3" name="Espace réservé du texte 2"/>
          <p:cNvSpPr>
            <a:spLocks noGrp="1"/>
          </p:cNvSpPr>
          <p:nvPr>
            <p:ph type="body" sz="half" idx="2"/>
          </p:nvPr>
        </p:nvSpPr>
        <p:spPr>
          <a:xfrm>
            <a:off x="449179" y="1331495"/>
            <a:ext cx="10719942" cy="3316706"/>
          </a:xfrm>
        </p:spPr>
        <p:txBody>
          <a:bodyPr>
            <a:noAutofit/>
          </a:bodyPr>
          <a:lstStyle/>
          <a:p>
            <a:pPr algn="r" rtl="1"/>
            <a:r>
              <a:rPr lang="ar-SA" sz="2800" dirty="0"/>
              <a:t>تتحقق الميزة التنافسية المستدامة عندما تتمكن المؤسسة من خلق قيمة بيئية واقتصادية يصعب تقليدها</a:t>
            </a:r>
            <a:r>
              <a:rPr lang="fr-FR" sz="2800" dirty="0"/>
              <a:t>.</a:t>
            </a:r>
            <a:endParaRPr lang="fr-FR" sz="2800" dirty="0"/>
          </a:p>
          <a:p>
            <a:pPr algn="r" rtl="1"/>
            <a:r>
              <a:rPr lang="ar-SA" sz="2800" dirty="0"/>
              <a:t>أبرز مصادرها في الفنادق الخضراء</a:t>
            </a:r>
            <a:r>
              <a:rPr lang="fr-FR" sz="2800" dirty="0"/>
              <a:t>:</a:t>
            </a:r>
            <a:endParaRPr lang="fr-FR" sz="2800" dirty="0"/>
          </a:p>
          <a:p>
            <a:pPr marL="457200" lvl="0" indent="-457200" algn="r" rtl="1">
              <a:buFont typeface="Wingdings" panose="05000000000000000000" pitchFamily="2" charset="2"/>
              <a:buChar char="v"/>
            </a:pPr>
            <a:r>
              <a:rPr lang="ar-SA" sz="2800" dirty="0"/>
              <a:t>الابتكار في الخدمات البيئية</a:t>
            </a:r>
            <a:r>
              <a:rPr lang="fr-FR" sz="2800" dirty="0" smtClean="0"/>
              <a:t>.</a:t>
            </a:r>
            <a:endParaRPr lang="ar-DZ" sz="2800" dirty="0" smtClean="0"/>
          </a:p>
          <a:p>
            <a:pPr marL="457200" lvl="0" indent="-457200" algn="r" rtl="1">
              <a:buFont typeface="Wingdings" panose="05000000000000000000" pitchFamily="2" charset="2"/>
              <a:buChar char="v"/>
            </a:pPr>
            <a:r>
              <a:rPr lang="ar-SA" sz="2800" dirty="0" smtClean="0"/>
              <a:t>سمعة </a:t>
            </a:r>
            <a:r>
              <a:rPr lang="ar-SA" sz="2800" dirty="0"/>
              <a:t>الفندق كعلامة مسؤولة بيئيًا</a:t>
            </a:r>
            <a:r>
              <a:rPr lang="fr-FR" sz="2800" dirty="0" smtClean="0"/>
              <a:t>.</a:t>
            </a:r>
            <a:endParaRPr lang="ar-DZ" sz="2800" dirty="0" smtClean="0"/>
          </a:p>
          <a:p>
            <a:pPr marL="457200" lvl="0" indent="-457200" algn="r" rtl="1">
              <a:buFont typeface="Wingdings" panose="05000000000000000000" pitchFamily="2" charset="2"/>
              <a:buChar char="v"/>
            </a:pPr>
            <a:r>
              <a:rPr lang="ar-SA" sz="2800" dirty="0" smtClean="0"/>
              <a:t>ولاء </a:t>
            </a:r>
            <a:r>
              <a:rPr lang="ar-SA" sz="2800" dirty="0"/>
              <a:t>العملاء المهتمين بالاستدامة</a:t>
            </a:r>
            <a:r>
              <a:rPr lang="fr-FR" sz="2800" dirty="0" smtClean="0"/>
              <a:t>.</a:t>
            </a:r>
            <a:endParaRPr lang="ar-DZ" sz="2800" dirty="0" smtClean="0"/>
          </a:p>
          <a:p>
            <a:pPr marL="457200" lvl="0" indent="-457200" algn="r" rtl="1">
              <a:buFont typeface="Wingdings" panose="05000000000000000000" pitchFamily="2" charset="2"/>
              <a:buChar char="v"/>
            </a:pPr>
            <a:r>
              <a:rPr lang="ar-SA" sz="2800" dirty="0" smtClean="0"/>
              <a:t>خفض </a:t>
            </a:r>
            <a:r>
              <a:rPr lang="ar-SA" sz="2800" dirty="0"/>
              <a:t>التكاليف التشغيلية على المدى الطويل</a:t>
            </a:r>
            <a:r>
              <a:rPr lang="fr-FR" sz="2800" dirty="0"/>
              <a:t>.</a:t>
            </a:r>
            <a:endParaRPr lang="fr-FR" sz="2800" dirty="0"/>
          </a:p>
          <a:p>
            <a:pPr algn="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0"/>
            <a:ext cx="12192000" cy="6858000"/>
          </a:xfrm>
          <a:prstGeom prst="rect">
            <a:avLst/>
          </a:prstGeom>
          <a:blipFill dpi="0" rotWithShape="1">
            <a:blip r:embed="rId1">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fr-FR"/>
          </a:p>
        </p:txBody>
      </p:sp>
      <p:sp>
        <p:nvSpPr>
          <p:cNvPr id="4" name="ZoneTexte 3"/>
          <p:cNvSpPr txBox="1"/>
          <p:nvPr/>
        </p:nvSpPr>
        <p:spPr>
          <a:xfrm>
            <a:off x="2510589" y="1797784"/>
            <a:ext cx="7170821" cy="3262432"/>
          </a:xfrm>
          <a:prstGeom prst="rect">
            <a:avLst/>
          </a:prstGeom>
          <a:noFill/>
        </p:spPr>
        <p:txBody>
          <a:bodyPr wrap="square" rtlCol="0">
            <a:spAutoFit/>
          </a:bodyPr>
          <a:lstStyle/>
          <a:p>
            <a:pPr algn="ctr" rtl="1"/>
            <a:r>
              <a:rPr lang="ar-SA" sz="5400" b="1" dirty="0">
                <a:solidFill>
                  <a:schemeClr val="accent2">
                    <a:lumMod val="50000"/>
                  </a:schemeClr>
                </a:solidFill>
              </a:rPr>
              <a:t>دراسة حالة: تطبيق مبادئ التسويق الأخضر في فندق شيراتون عنابة</a:t>
            </a:r>
            <a:endParaRPr lang="fr-FR" sz="5400" dirty="0">
              <a:solidFill>
                <a:schemeClr val="accent2">
                  <a:lumMod val="50000"/>
                </a:schemeClr>
              </a:solidFill>
            </a:endParaRPr>
          </a:p>
          <a:p>
            <a:pPr algn="ctr" rtl="1"/>
            <a:endParaRPr lang="fr-FR" sz="4400"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half" idx="2"/>
          </p:nvPr>
        </p:nvSpPr>
        <p:spPr>
          <a:xfrm>
            <a:off x="336884" y="401053"/>
            <a:ext cx="10832237" cy="4247147"/>
          </a:xfrm>
        </p:spPr>
        <p:txBody>
          <a:bodyPr>
            <a:noAutofit/>
          </a:bodyPr>
          <a:lstStyle/>
          <a:p>
            <a:pPr lvl="0" algn="ctr" rtl="1"/>
            <a:r>
              <a:rPr lang="ar-SA" sz="2400" b="1" i="1" u="sng" dirty="0"/>
              <a:t>مقدمة عن الفندق</a:t>
            </a:r>
            <a:endParaRPr lang="fr-FR" sz="2400" i="1" u="sng" dirty="0"/>
          </a:p>
          <a:p>
            <a:pPr algn="ctr" rtl="1"/>
            <a:r>
              <a:rPr lang="ar-SA" sz="2400" dirty="0"/>
              <a:t>يُعد فندق شيراتون عنابة من أبرز المؤسسات الفندقية الفاخرة في الجزائر، حيث يتميز بموقعه الاستراتيجي على الواجهة البحرية للمدينة، وبانتمائه إلى سلسلة فنادق</a:t>
            </a:r>
            <a:r>
              <a:rPr lang="fr-FR" sz="2400" dirty="0"/>
              <a:t> Marriott International </a:t>
            </a:r>
            <a:r>
              <a:rPr lang="ar-SA" sz="2400" dirty="0"/>
              <a:t>التي تتبنى معايير الاستدامة البيئية ضمن برنامجها العالمي</a:t>
            </a:r>
            <a:r>
              <a:rPr lang="fr-FR" sz="2400" dirty="0"/>
              <a:t> Serve 360</a:t>
            </a:r>
            <a:r>
              <a:rPr lang="fr-FR" sz="2400" dirty="0" smtClean="0"/>
              <a:t>.</a:t>
            </a:r>
            <a:r>
              <a:rPr lang="ar-SA" sz="2400" dirty="0"/>
              <a:t> </a:t>
            </a:r>
            <a:endParaRPr lang="fr-FR" sz="2400" dirty="0"/>
          </a:p>
          <a:p>
            <a:pPr lvl="0" algn="ctr" rtl="1"/>
            <a:r>
              <a:rPr lang="ar-SA" sz="2400" b="1" i="1" u="sng" dirty="0"/>
              <a:t>دوافع تطبيق التسويق الأخضر</a:t>
            </a:r>
            <a:endParaRPr lang="fr-FR" sz="2400" b="1" i="1" u="sng" dirty="0"/>
          </a:p>
          <a:p>
            <a:pPr algn="ctr" rtl="1"/>
            <a:r>
              <a:rPr lang="ar-SA" sz="2400" dirty="0"/>
              <a:t>اتجه الفندق إلى تبنّي مبادئ التسويق الأخضر استجابةً لعدة عوامل</a:t>
            </a:r>
            <a:r>
              <a:rPr lang="fr-FR" sz="2400" dirty="0"/>
              <a:t>:</a:t>
            </a:r>
            <a:endParaRPr lang="fr-FR" sz="2400" dirty="0"/>
          </a:p>
          <a:p>
            <a:pPr marL="342900" lvl="0" indent="-342900" algn="ctr" rtl="1">
              <a:buFont typeface="Arial" panose="020B0604020202020204" pitchFamily="34" charset="0"/>
              <a:buChar char="•"/>
            </a:pPr>
            <a:r>
              <a:rPr lang="ar-SA" sz="2400" dirty="0"/>
              <a:t>تزايد وعي الزبائن البيئي ورغبتهم في الإقامة بفنادق مسؤولة بيئيًا</a:t>
            </a:r>
            <a:r>
              <a:rPr lang="fr-FR" sz="2400" dirty="0" smtClean="0"/>
              <a:t>.</a:t>
            </a:r>
            <a:endParaRPr lang="ar-DZ" sz="2400" dirty="0" smtClean="0"/>
          </a:p>
          <a:p>
            <a:pPr marL="342900" lvl="0" indent="-342900" algn="ctr" rtl="1">
              <a:buFont typeface="Arial" panose="020B0604020202020204" pitchFamily="34" charset="0"/>
              <a:buChar char="•"/>
            </a:pPr>
            <a:r>
              <a:rPr lang="ar-SA" sz="2400" dirty="0" smtClean="0"/>
              <a:t>سعي </a:t>
            </a:r>
            <a:r>
              <a:rPr lang="ar-SA" sz="2400" dirty="0"/>
              <a:t>الفندق لتقليل تكاليف التشغيل من خلال ترشيد استهلاك الطاقة والمياه</a:t>
            </a:r>
            <a:r>
              <a:rPr lang="fr-FR" sz="2400" dirty="0" smtClean="0"/>
              <a:t>.</a:t>
            </a:r>
            <a:endParaRPr lang="ar-DZ" sz="2400" dirty="0" smtClean="0"/>
          </a:p>
          <a:p>
            <a:pPr marL="342900" lvl="0" indent="-342900" algn="ctr" rtl="1">
              <a:buFont typeface="Arial" panose="020B0604020202020204" pitchFamily="34" charset="0"/>
              <a:buChar char="•"/>
            </a:pPr>
            <a:r>
              <a:rPr lang="ar-SA" sz="2400" dirty="0" smtClean="0"/>
              <a:t>التزامه </a:t>
            </a:r>
            <a:r>
              <a:rPr lang="ar-SA" sz="2400" dirty="0"/>
              <a:t>بسياسات شركة “ماريوت” العالمية الخاصة بالاستدامة البيئية</a:t>
            </a:r>
            <a:r>
              <a:rPr lang="fr-FR" sz="2400" dirty="0" smtClean="0"/>
              <a:t>.</a:t>
            </a:r>
            <a:endParaRPr lang="ar-DZ" sz="2400" dirty="0" smtClean="0"/>
          </a:p>
          <a:p>
            <a:pPr marL="342900" lvl="0" indent="-342900" algn="ctr" rtl="1">
              <a:buFont typeface="Arial" panose="020B0604020202020204" pitchFamily="34" charset="0"/>
              <a:buChar char="•"/>
            </a:pPr>
            <a:r>
              <a:rPr lang="ar-SA" sz="2400" dirty="0" smtClean="0"/>
              <a:t>الرغبة </a:t>
            </a:r>
            <a:r>
              <a:rPr lang="ar-SA" sz="2400" dirty="0"/>
              <a:t>في تعزيز الصورة الإيجابية وجذب السياح الأجانب المهتمين بالسياحة المستدامة</a:t>
            </a:r>
            <a:r>
              <a:rPr lang="fr-FR" sz="2400" dirty="0"/>
              <a:t>.</a:t>
            </a:r>
            <a:endParaRPr lang="fr-FR" sz="2400" dirty="0"/>
          </a:p>
          <a:p>
            <a:pPr algn="ct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4467" y="1124702"/>
            <a:ext cx="10146214" cy="254920"/>
          </a:xfrm>
        </p:spPr>
        <p:txBody>
          <a:bodyPr>
            <a:normAutofit fontScale="90000"/>
          </a:bodyPr>
          <a:lstStyle/>
          <a:p>
            <a:pPr algn="r" rtl="1"/>
            <a:r>
              <a:rPr lang="ar-SA" b="1" dirty="0">
                <a:solidFill>
                  <a:srgbClr val="C00000"/>
                </a:solidFill>
              </a:rPr>
              <a:t>تطبيق المزيج التسويقي الأخضر في فندق شيراتون عنابة</a:t>
            </a:r>
            <a:br>
              <a:rPr lang="fr-FR" dirty="0">
                <a:solidFill>
                  <a:srgbClr val="C00000"/>
                </a:solidFill>
              </a:rPr>
            </a:br>
            <a:endParaRPr lang="fr-FR" dirty="0">
              <a:solidFill>
                <a:srgbClr val="C00000"/>
              </a:solidFill>
            </a:endParaRPr>
          </a:p>
        </p:txBody>
      </p:sp>
      <p:sp>
        <p:nvSpPr>
          <p:cNvPr id="3" name="Espace réservé du texte 2"/>
          <p:cNvSpPr>
            <a:spLocks noGrp="1"/>
          </p:cNvSpPr>
          <p:nvPr>
            <p:ph type="body" sz="half" idx="2"/>
          </p:nvPr>
        </p:nvSpPr>
        <p:spPr>
          <a:xfrm>
            <a:off x="513347" y="1124703"/>
            <a:ext cx="11245516" cy="4121066"/>
          </a:xfrm>
        </p:spPr>
        <p:txBody>
          <a:bodyPr numCol="4">
            <a:normAutofit/>
          </a:bodyPr>
          <a:lstStyle/>
          <a:p>
            <a:pPr algn="r" rtl="1"/>
            <a:r>
              <a:rPr lang="ar-DZ" sz="2000" b="1" dirty="0" smtClean="0">
                <a:solidFill>
                  <a:schemeClr val="accent1">
                    <a:lumMod val="50000"/>
                  </a:schemeClr>
                </a:solidFill>
              </a:rPr>
              <a:t>أ.</a:t>
            </a:r>
            <a:r>
              <a:rPr lang="ar-SA" sz="2000" b="1" dirty="0" smtClean="0">
                <a:solidFill>
                  <a:schemeClr val="accent1">
                    <a:lumMod val="50000"/>
                  </a:schemeClr>
                </a:solidFill>
              </a:rPr>
              <a:t>المنتج </a:t>
            </a:r>
            <a:r>
              <a:rPr lang="ar-SA" sz="2000" b="1" dirty="0">
                <a:solidFill>
                  <a:schemeClr val="accent1">
                    <a:lumMod val="50000"/>
                  </a:schemeClr>
                </a:solidFill>
              </a:rPr>
              <a:t>الأخضر</a:t>
            </a:r>
            <a:endParaRPr lang="fr-FR" sz="2000" b="1" dirty="0">
              <a:solidFill>
                <a:schemeClr val="accent1">
                  <a:lumMod val="50000"/>
                </a:schemeClr>
              </a:solidFill>
            </a:endParaRPr>
          </a:p>
          <a:p>
            <a:pPr marL="342900" lvl="0" indent="-342900" algn="r" rtl="1">
              <a:buFont typeface="Arial" panose="020B0604020202020204" pitchFamily="34" charset="0"/>
              <a:buChar char="•"/>
            </a:pPr>
            <a:r>
              <a:rPr lang="ar-SA" sz="2000" dirty="0">
                <a:solidFill>
                  <a:schemeClr val="accent1">
                    <a:lumMod val="50000"/>
                  </a:schemeClr>
                </a:solidFill>
              </a:rPr>
              <a:t>استخدام أنظمة إنارة</a:t>
            </a:r>
            <a:r>
              <a:rPr lang="fr-FR" sz="2000" dirty="0">
                <a:solidFill>
                  <a:schemeClr val="accent1">
                    <a:lumMod val="50000"/>
                  </a:schemeClr>
                </a:solidFill>
              </a:rPr>
              <a:t> LED </a:t>
            </a:r>
            <a:r>
              <a:rPr lang="ar-SA" sz="2000" dirty="0">
                <a:solidFill>
                  <a:schemeClr val="accent1">
                    <a:lumMod val="50000"/>
                  </a:schemeClr>
                </a:solidFill>
              </a:rPr>
              <a:t>موفرة </a:t>
            </a:r>
            <a:r>
              <a:rPr lang="ar-SA" sz="2000" dirty="0" smtClean="0">
                <a:solidFill>
                  <a:schemeClr val="accent1">
                    <a:lumMod val="50000"/>
                  </a:schemeClr>
                </a:solidFill>
              </a:rPr>
              <a:t>للطاقة.</a:t>
            </a:r>
            <a:endParaRPr lang="ar-DZ" sz="2000" dirty="0">
              <a:solidFill>
                <a:schemeClr val="accent1">
                  <a:lumMod val="50000"/>
                </a:schemeClr>
              </a:solidFill>
            </a:endParaRPr>
          </a:p>
          <a:p>
            <a:pPr marL="342900" lvl="0" indent="-342900" algn="r" rtl="1">
              <a:buFont typeface="Arial" panose="020B0604020202020204" pitchFamily="34" charset="0"/>
              <a:buChar char="•"/>
            </a:pPr>
            <a:r>
              <a:rPr lang="ar-SA" sz="2000" dirty="0" smtClean="0">
                <a:solidFill>
                  <a:schemeClr val="accent1">
                    <a:lumMod val="50000"/>
                  </a:schemeClr>
                </a:solidFill>
              </a:rPr>
              <a:t>الاعتماد </a:t>
            </a:r>
            <a:r>
              <a:rPr lang="ar-SA" sz="2000" dirty="0">
                <a:solidFill>
                  <a:schemeClr val="accent1">
                    <a:lumMod val="50000"/>
                  </a:schemeClr>
                </a:solidFill>
              </a:rPr>
              <a:t>على أجهزة تبريد وتدفئة ذات كفاءة عالية</a:t>
            </a:r>
            <a:r>
              <a:rPr lang="fr-FR" sz="2000" dirty="0" smtClean="0">
                <a:solidFill>
                  <a:schemeClr val="accent1">
                    <a:lumMod val="50000"/>
                  </a:schemeClr>
                </a:solidFill>
              </a:rPr>
              <a:t>.</a:t>
            </a:r>
            <a:endParaRPr lang="ar-DZ" sz="2000" dirty="0" smtClean="0">
              <a:solidFill>
                <a:schemeClr val="accent1">
                  <a:lumMod val="50000"/>
                </a:schemeClr>
              </a:solidFill>
            </a:endParaRPr>
          </a:p>
          <a:p>
            <a:pPr marL="342900" lvl="0" indent="-342900" algn="r" rtl="1">
              <a:buFont typeface="Arial" panose="020B0604020202020204" pitchFamily="34" charset="0"/>
              <a:buChar char="•"/>
            </a:pPr>
            <a:r>
              <a:rPr lang="ar-SA" sz="2000" dirty="0" smtClean="0">
                <a:solidFill>
                  <a:schemeClr val="accent1">
                    <a:lumMod val="50000"/>
                  </a:schemeClr>
                </a:solidFill>
              </a:rPr>
              <a:t>استعمال </a:t>
            </a:r>
            <a:r>
              <a:rPr lang="ar-SA" sz="2000" dirty="0">
                <a:solidFill>
                  <a:schemeClr val="accent1">
                    <a:lumMod val="50000"/>
                  </a:schemeClr>
                </a:solidFill>
              </a:rPr>
              <a:t>منتجات تنظيف صديقة للبيئة</a:t>
            </a:r>
            <a:r>
              <a:rPr lang="fr-FR" sz="2000" dirty="0" smtClean="0">
                <a:solidFill>
                  <a:schemeClr val="accent1">
                    <a:lumMod val="50000"/>
                  </a:schemeClr>
                </a:solidFill>
              </a:rPr>
              <a:t>.</a:t>
            </a:r>
            <a:endParaRPr lang="ar-DZ" sz="2000" dirty="0" smtClean="0">
              <a:solidFill>
                <a:schemeClr val="accent1">
                  <a:lumMod val="50000"/>
                </a:schemeClr>
              </a:solidFill>
            </a:endParaRPr>
          </a:p>
          <a:p>
            <a:pPr marL="342900" lvl="0" indent="-342900" algn="r" rtl="1">
              <a:buFont typeface="Arial" panose="020B0604020202020204" pitchFamily="34" charset="0"/>
              <a:buChar char="•"/>
            </a:pPr>
            <a:r>
              <a:rPr lang="ar-SA" sz="2000" dirty="0" smtClean="0">
                <a:solidFill>
                  <a:schemeClr val="accent1">
                    <a:lumMod val="50000"/>
                  </a:schemeClr>
                </a:solidFill>
              </a:rPr>
              <a:t>تقديم </a:t>
            </a:r>
            <a:r>
              <a:rPr lang="ar-SA" sz="2000" dirty="0">
                <a:solidFill>
                  <a:schemeClr val="accent1">
                    <a:lumMod val="50000"/>
                  </a:schemeClr>
                </a:solidFill>
              </a:rPr>
              <a:t>أطعمة محلية عضوية في مطاعم الفندق</a:t>
            </a:r>
            <a:r>
              <a:rPr lang="fr-FR" sz="2000" dirty="0" smtClean="0">
                <a:solidFill>
                  <a:schemeClr val="accent1">
                    <a:lumMod val="50000"/>
                  </a:schemeClr>
                </a:solidFill>
              </a:rPr>
              <a:t>.</a:t>
            </a:r>
            <a:endParaRPr lang="ar-DZ" sz="2000" dirty="0" smtClean="0">
              <a:solidFill>
                <a:schemeClr val="accent1">
                  <a:lumMod val="50000"/>
                </a:schemeClr>
              </a:solidFill>
            </a:endParaRPr>
          </a:p>
          <a:p>
            <a:pPr marL="342900" lvl="0" indent="-342900" algn="r" rtl="1">
              <a:buFont typeface="Arial" panose="020B0604020202020204" pitchFamily="34" charset="0"/>
              <a:buChar char="•"/>
            </a:pPr>
            <a:r>
              <a:rPr lang="ar-SA" sz="2000" dirty="0" smtClean="0">
                <a:solidFill>
                  <a:schemeClr val="accent1">
                    <a:lumMod val="50000"/>
                  </a:schemeClr>
                </a:solidFill>
              </a:rPr>
              <a:t>تطبيق </a:t>
            </a:r>
            <a:r>
              <a:rPr lang="ar-SA" sz="2000" dirty="0">
                <a:solidFill>
                  <a:schemeClr val="accent1">
                    <a:lumMod val="50000"/>
                  </a:schemeClr>
                </a:solidFill>
              </a:rPr>
              <a:t>برامج إعادة استخدام المناشف والأغطية لتقليل استهلاك المياه</a:t>
            </a:r>
            <a:r>
              <a:rPr lang="fr-FR" sz="2000" dirty="0">
                <a:solidFill>
                  <a:schemeClr val="accent1">
                    <a:lumMod val="50000"/>
                  </a:schemeClr>
                </a:solidFill>
              </a:rPr>
              <a:t>.</a:t>
            </a:r>
            <a:endParaRPr lang="fr-FR" sz="2000" dirty="0">
              <a:solidFill>
                <a:schemeClr val="accent1">
                  <a:lumMod val="50000"/>
                </a:schemeClr>
              </a:solidFill>
            </a:endParaRPr>
          </a:p>
          <a:p>
            <a:pPr algn="r" rtl="1"/>
            <a:r>
              <a:rPr lang="ar-SA" sz="2000" b="1" dirty="0"/>
              <a:t>ب. السعر الأخضر</a:t>
            </a:r>
            <a:endParaRPr lang="fr-FR" sz="2000" dirty="0"/>
          </a:p>
          <a:p>
            <a:pPr marL="342900" lvl="0" indent="-342900" algn="r" rtl="1">
              <a:buFont typeface="Arial" panose="020B0604020202020204" pitchFamily="34" charset="0"/>
              <a:buChar char="•"/>
            </a:pPr>
            <a:r>
              <a:rPr lang="ar-SA" sz="2000" dirty="0"/>
              <a:t>رغم ارتفاع التكلفة الأولية للتقنيات البيئية، إلا أن الفندق يعتمد سياسة تسعير مستدام </a:t>
            </a:r>
            <a:r>
              <a:rPr lang="ar-SA" sz="2000" dirty="0" smtClean="0"/>
              <a:t>تأخذ</a:t>
            </a:r>
            <a:r>
              <a:rPr lang="ar-DZ" sz="2000" dirty="0"/>
              <a:t> </a:t>
            </a:r>
            <a:r>
              <a:rPr lang="ar-SA" sz="2000" dirty="0" smtClean="0"/>
              <a:t>بعين </a:t>
            </a:r>
            <a:r>
              <a:rPr lang="ar-SA" sz="2000" dirty="0"/>
              <a:t>الاعتبار ترشيد النفقات على المدى الطويل</a:t>
            </a:r>
            <a:r>
              <a:rPr lang="fr-FR" sz="2000" dirty="0" smtClean="0"/>
              <a:t>.</a:t>
            </a:r>
            <a:endParaRPr lang="ar-DZ" sz="2000" dirty="0" smtClean="0"/>
          </a:p>
          <a:p>
            <a:pPr marL="342900" lvl="0" indent="-342900" algn="r" rtl="1">
              <a:buFont typeface="Arial" panose="020B0604020202020204" pitchFamily="34" charset="0"/>
              <a:buChar char="•"/>
            </a:pPr>
            <a:r>
              <a:rPr lang="ar-SA" sz="2000" dirty="0" smtClean="0"/>
              <a:t>كما </a:t>
            </a:r>
            <a:r>
              <a:rPr lang="ar-SA" sz="2000" dirty="0"/>
              <a:t>يقدم عروضًا خاصة للزبائن الذين يختارون الإقامة لفترات أطول لتقليل التنقل والانبعاثات</a:t>
            </a:r>
            <a:r>
              <a:rPr lang="fr-FR" sz="2000" dirty="0"/>
              <a:t>.</a:t>
            </a:r>
            <a:endParaRPr lang="fr-FR" sz="2000" dirty="0"/>
          </a:p>
          <a:p>
            <a:pPr algn="r" rtl="1"/>
            <a:endParaRPr lang="ar-DZ" sz="2000" b="1" dirty="0" smtClean="0"/>
          </a:p>
          <a:p>
            <a:pPr algn="r" rtl="1"/>
            <a:endParaRPr lang="ar-DZ" sz="2000" b="1" dirty="0" smtClean="0"/>
          </a:p>
          <a:p>
            <a:pPr algn="r" rtl="1"/>
            <a:r>
              <a:rPr lang="ar-SA" sz="2000" b="1" dirty="0" smtClean="0">
                <a:solidFill>
                  <a:schemeClr val="accent2">
                    <a:lumMod val="50000"/>
                  </a:schemeClr>
                </a:solidFill>
              </a:rPr>
              <a:t>ج</a:t>
            </a:r>
            <a:r>
              <a:rPr lang="ar-SA" sz="2000" b="1" dirty="0">
                <a:solidFill>
                  <a:schemeClr val="accent2">
                    <a:lumMod val="50000"/>
                  </a:schemeClr>
                </a:solidFill>
              </a:rPr>
              <a:t>. التوزيع الأخضر</a:t>
            </a:r>
            <a:endParaRPr lang="fr-FR" sz="2000" dirty="0">
              <a:solidFill>
                <a:schemeClr val="accent2">
                  <a:lumMod val="50000"/>
                </a:schemeClr>
              </a:solidFill>
            </a:endParaRPr>
          </a:p>
          <a:p>
            <a:pPr marL="342900" lvl="0" indent="-342900" algn="r" rtl="1">
              <a:buFont typeface="Courier New" panose="02070309020205020404" pitchFamily="49" charset="0"/>
              <a:buChar char="o"/>
            </a:pPr>
            <a:r>
              <a:rPr lang="ar-SA" sz="2000" dirty="0">
                <a:solidFill>
                  <a:schemeClr val="accent2">
                    <a:lumMod val="50000"/>
                  </a:schemeClr>
                </a:solidFill>
              </a:rPr>
              <a:t>الاعتماد على منصات حجز إلكترونية لتقليل استخدام الورق</a:t>
            </a:r>
            <a:r>
              <a:rPr lang="fr-FR" sz="2000" dirty="0" smtClean="0">
                <a:solidFill>
                  <a:schemeClr val="accent2">
                    <a:lumMod val="50000"/>
                  </a:schemeClr>
                </a:solidFill>
              </a:rPr>
              <a:t>.</a:t>
            </a:r>
            <a:endParaRPr lang="ar-DZ" sz="2000" dirty="0" smtClean="0">
              <a:solidFill>
                <a:schemeClr val="accent2">
                  <a:lumMod val="50000"/>
                </a:schemeClr>
              </a:solidFill>
            </a:endParaRPr>
          </a:p>
          <a:p>
            <a:pPr marL="342900" lvl="0" indent="-342900" algn="r" rtl="1">
              <a:buFont typeface="Courier New" panose="02070309020205020404" pitchFamily="49" charset="0"/>
              <a:buChar char="o"/>
            </a:pPr>
            <a:r>
              <a:rPr lang="ar-SA" sz="2000" dirty="0" smtClean="0">
                <a:solidFill>
                  <a:schemeClr val="accent2">
                    <a:lumMod val="50000"/>
                  </a:schemeClr>
                </a:solidFill>
              </a:rPr>
              <a:t>التعاون </a:t>
            </a:r>
            <a:r>
              <a:rPr lang="ar-SA" sz="2000" dirty="0">
                <a:solidFill>
                  <a:schemeClr val="accent2">
                    <a:lumMod val="50000"/>
                  </a:schemeClr>
                </a:solidFill>
              </a:rPr>
              <a:t>مع وكالات سفر تتبنى مبادئ السياحة البيئية</a:t>
            </a:r>
            <a:r>
              <a:rPr lang="fr-FR" sz="2000" dirty="0" smtClean="0">
                <a:solidFill>
                  <a:schemeClr val="accent2">
                    <a:lumMod val="50000"/>
                  </a:schemeClr>
                </a:solidFill>
              </a:rPr>
              <a:t>.</a:t>
            </a:r>
            <a:endParaRPr lang="ar-DZ" sz="2000" dirty="0" smtClean="0">
              <a:solidFill>
                <a:schemeClr val="accent2">
                  <a:lumMod val="50000"/>
                </a:schemeClr>
              </a:solidFill>
            </a:endParaRPr>
          </a:p>
          <a:p>
            <a:pPr marL="342900" lvl="0" indent="-342900" algn="r" rtl="1">
              <a:buFont typeface="Courier New" panose="02070309020205020404" pitchFamily="49" charset="0"/>
              <a:buChar char="o"/>
            </a:pPr>
            <a:r>
              <a:rPr lang="ar-SA" sz="2000" dirty="0" smtClean="0">
                <a:solidFill>
                  <a:schemeClr val="accent2">
                    <a:lumMod val="50000"/>
                  </a:schemeClr>
                </a:solidFill>
              </a:rPr>
              <a:t>التوجه </a:t>
            </a:r>
            <a:r>
              <a:rPr lang="ar-SA" sz="2000" dirty="0">
                <a:solidFill>
                  <a:schemeClr val="accent2">
                    <a:lumMod val="50000"/>
                  </a:schemeClr>
                </a:solidFill>
              </a:rPr>
              <a:t>نحو الفواتير الإلكترونية بدلاً من الورقية</a:t>
            </a:r>
            <a:r>
              <a:rPr lang="fr-FR" sz="2000" dirty="0" smtClean="0">
                <a:solidFill>
                  <a:schemeClr val="accent2">
                    <a:lumMod val="50000"/>
                  </a:schemeClr>
                </a:solidFill>
              </a:rPr>
              <a:t>.</a:t>
            </a:r>
            <a:endParaRPr lang="ar-DZ" sz="2000" dirty="0" smtClean="0">
              <a:solidFill>
                <a:schemeClr val="accent2">
                  <a:lumMod val="50000"/>
                </a:schemeClr>
              </a:solidFill>
            </a:endParaRPr>
          </a:p>
          <a:p>
            <a:pPr lvl="0" algn="r" rtl="1"/>
            <a:endParaRPr lang="ar-DZ" sz="2000" dirty="0"/>
          </a:p>
          <a:p>
            <a:pPr lvl="0" algn="r" rtl="1"/>
            <a:endParaRPr lang="ar-DZ" sz="2000" dirty="0" smtClean="0"/>
          </a:p>
          <a:p>
            <a:pPr lvl="0" algn="r" rtl="1"/>
            <a:endParaRPr lang="fr-FR" sz="2000" dirty="0"/>
          </a:p>
          <a:p>
            <a:pPr algn="r" rtl="1"/>
            <a:r>
              <a:rPr lang="ar-SA" sz="2000" b="1" dirty="0">
                <a:solidFill>
                  <a:srgbClr val="002060"/>
                </a:solidFill>
              </a:rPr>
              <a:t>د. الترويج الأخضر</a:t>
            </a:r>
            <a:endParaRPr lang="fr-FR" sz="2000" dirty="0">
              <a:solidFill>
                <a:srgbClr val="002060"/>
              </a:solidFill>
            </a:endParaRPr>
          </a:p>
          <a:p>
            <a:pPr marL="342900" lvl="0" indent="-342900" algn="r" rtl="1">
              <a:buFont typeface="Wingdings" panose="05000000000000000000" pitchFamily="2" charset="2"/>
              <a:buChar char="q"/>
            </a:pPr>
            <a:r>
              <a:rPr lang="ar-SA" sz="2000" dirty="0">
                <a:solidFill>
                  <a:srgbClr val="002060"/>
                </a:solidFill>
              </a:rPr>
              <a:t>إبراز الجهود البيئية في الحملات </a:t>
            </a:r>
            <a:r>
              <a:rPr lang="ar-SA" sz="2000" dirty="0" smtClean="0">
                <a:solidFill>
                  <a:srgbClr val="002060"/>
                </a:solidFill>
              </a:rPr>
              <a:t>الإعلانية.</a:t>
            </a:r>
            <a:endParaRPr lang="ar-DZ" sz="2000" dirty="0">
              <a:solidFill>
                <a:srgbClr val="002060"/>
              </a:solidFill>
            </a:endParaRPr>
          </a:p>
          <a:p>
            <a:pPr marL="342900" lvl="0" indent="-342900" algn="r" rtl="1">
              <a:buFont typeface="Wingdings" panose="05000000000000000000" pitchFamily="2" charset="2"/>
              <a:buChar char="q"/>
            </a:pPr>
            <a:r>
              <a:rPr lang="ar-SA" sz="2000" dirty="0" smtClean="0">
                <a:solidFill>
                  <a:srgbClr val="002060"/>
                </a:solidFill>
              </a:rPr>
              <a:t>تنظيم </a:t>
            </a:r>
            <a:r>
              <a:rPr lang="ar-SA" sz="2000" dirty="0">
                <a:solidFill>
                  <a:srgbClr val="002060"/>
                </a:solidFill>
              </a:rPr>
              <a:t>فعاليات توعوية بيئية مثل "اليوم الأخضر" و"أسبوع الأرض</a:t>
            </a:r>
            <a:r>
              <a:rPr lang="fr-FR" sz="2000" dirty="0" smtClean="0">
                <a:solidFill>
                  <a:srgbClr val="002060"/>
                </a:solidFill>
              </a:rPr>
              <a:t>".</a:t>
            </a:r>
            <a:endParaRPr lang="ar-DZ" sz="2000" dirty="0" smtClean="0">
              <a:solidFill>
                <a:srgbClr val="002060"/>
              </a:solidFill>
            </a:endParaRPr>
          </a:p>
          <a:p>
            <a:pPr marL="342900" lvl="0" indent="-342900" algn="r" rtl="1">
              <a:buFont typeface="Wingdings" panose="05000000000000000000" pitchFamily="2" charset="2"/>
              <a:buChar char="q"/>
            </a:pPr>
            <a:r>
              <a:rPr lang="ar-SA" sz="2000" dirty="0" smtClean="0">
                <a:solidFill>
                  <a:srgbClr val="002060"/>
                </a:solidFill>
              </a:rPr>
              <a:t>نشر </a:t>
            </a:r>
            <a:r>
              <a:rPr lang="ar-SA" sz="2000" dirty="0">
                <a:solidFill>
                  <a:srgbClr val="002060"/>
                </a:solidFill>
              </a:rPr>
              <a:t>تقارير دورية حول استهلاك الطاقة والمياه</a:t>
            </a:r>
            <a:r>
              <a:rPr lang="fr-FR" sz="2000" dirty="0">
                <a:solidFill>
                  <a:srgbClr val="002060"/>
                </a:solidFill>
              </a:rPr>
              <a:t>.</a:t>
            </a:r>
            <a:endParaRPr lang="fr-FR" sz="2000" dirty="0">
              <a:solidFill>
                <a:srgbClr val="002060"/>
              </a:solidFill>
            </a:endParaRPr>
          </a:p>
          <a:p>
            <a:pPr algn="r"/>
            <a:endParaRPr lang="fr-F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right)">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right)">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right)">
                                      <p:cBhvr>
                                        <p:cTn id="22" dur="1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right)">
                                      <p:cBhvr>
                                        <p:cTn id="27" dur="1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right)">
                                      <p:cBhvr>
                                        <p:cTn id="32" dur="1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right)">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right)">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right)">
                                      <p:cBhvr>
                                        <p:cTn id="47" dur="1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wipe(right)">
                                      <p:cBhvr>
                                        <p:cTn id="52" dur="10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2"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wipe(right)">
                                      <p:cBhvr>
                                        <p:cTn id="57" dur="10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2"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wipe(right)">
                                      <p:cBhvr>
                                        <p:cTn id="62" dur="10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2" fill="hold" grpId="0"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wipe(right)">
                                      <p:cBhvr>
                                        <p:cTn id="67" dur="1000"/>
                                        <p:tgtEl>
                                          <p:spTgt spid="3">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2" fill="hold" grpId="0" nodeType="clickEffect">
                                  <p:stCondLst>
                                    <p:cond delay="0"/>
                                  </p:stCondLst>
                                  <p:childTnLst>
                                    <p:set>
                                      <p:cBhvr>
                                        <p:cTn id="71" dur="1" fill="hold">
                                          <p:stCondLst>
                                            <p:cond delay="0"/>
                                          </p:stCondLst>
                                        </p:cTn>
                                        <p:tgtEl>
                                          <p:spTgt spid="3">
                                            <p:txEl>
                                              <p:pRg st="14" end="14"/>
                                            </p:txEl>
                                          </p:spTgt>
                                        </p:tgtEl>
                                        <p:attrNameLst>
                                          <p:attrName>style.visibility</p:attrName>
                                        </p:attrNameLst>
                                      </p:cBhvr>
                                      <p:to>
                                        <p:strVal val="visible"/>
                                      </p:to>
                                    </p:set>
                                    <p:animEffect transition="in" filter="wipe(right)">
                                      <p:cBhvr>
                                        <p:cTn id="72" dur="1000"/>
                                        <p:tgtEl>
                                          <p:spTgt spid="3">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2" fill="hold" grpId="0" nodeType="clickEffect">
                                  <p:stCondLst>
                                    <p:cond delay="0"/>
                                  </p:stCondLst>
                                  <p:childTnLst>
                                    <p:set>
                                      <p:cBhvr>
                                        <p:cTn id="76" dur="1" fill="hold">
                                          <p:stCondLst>
                                            <p:cond delay="0"/>
                                          </p:stCondLst>
                                        </p:cTn>
                                        <p:tgtEl>
                                          <p:spTgt spid="3">
                                            <p:txEl>
                                              <p:pRg st="18" end="18"/>
                                            </p:txEl>
                                          </p:spTgt>
                                        </p:tgtEl>
                                        <p:attrNameLst>
                                          <p:attrName>style.visibility</p:attrName>
                                        </p:attrNameLst>
                                      </p:cBhvr>
                                      <p:to>
                                        <p:strVal val="visible"/>
                                      </p:to>
                                    </p:set>
                                    <p:animEffect transition="in" filter="wipe(right)">
                                      <p:cBhvr>
                                        <p:cTn id="77" dur="1000"/>
                                        <p:tgtEl>
                                          <p:spTgt spid="3">
                                            <p:txEl>
                                              <p:pRg st="18" end="18"/>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2" fill="hold" grpId="0" nodeType="clickEffect">
                                  <p:stCondLst>
                                    <p:cond delay="0"/>
                                  </p:stCondLst>
                                  <p:childTnLst>
                                    <p:set>
                                      <p:cBhvr>
                                        <p:cTn id="81" dur="1" fill="hold">
                                          <p:stCondLst>
                                            <p:cond delay="0"/>
                                          </p:stCondLst>
                                        </p:cTn>
                                        <p:tgtEl>
                                          <p:spTgt spid="3">
                                            <p:txEl>
                                              <p:pRg st="19" end="19"/>
                                            </p:txEl>
                                          </p:spTgt>
                                        </p:tgtEl>
                                        <p:attrNameLst>
                                          <p:attrName>style.visibility</p:attrName>
                                        </p:attrNameLst>
                                      </p:cBhvr>
                                      <p:to>
                                        <p:strVal val="visible"/>
                                      </p:to>
                                    </p:set>
                                    <p:animEffect transition="in" filter="wipe(right)">
                                      <p:cBhvr>
                                        <p:cTn id="82" dur="1000"/>
                                        <p:tgtEl>
                                          <p:spTgt spid="3">
                                            <p:txEl>
                                              <p:pRg st="19" end="1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2" fill="hold" grpId="0" nodeType="clickEffect">
                                  <p:stCondLst>
                                    <p:cond delay="0"/>
                                  </p:stCondLst>
                                  <p:childTnLst>
                                    <p:set>
                                      <p:cBhvr>
                                        <p:cTn id="86" dur="1" fill="hold">
                                          <p:stCondLst>
                                            <p:cond delay="0"/>
                                          </p:stCondLst>
                                        </p:cTn>
                                        <p:tgtEl>
                                          <p:spTgt spid="3">
                                            <p:txEl>
                                              <p:pRg st="20" end="20"/>
                                            </p:txEl>
                                          </p:spTgt>
                                        </p:tgtEl>
                                        <p:attrNameLst>
                                          <p:attrName>style.visibility</p:attrName>
                                        </p:attrNameLst>
                                      </p:cBhvr>
                                      <p:to>
                                        <p:strVal val="visible"/>
                                      </p:to>
                                    </p:set>
                                    <p:animEffect transition="in" filter="wipe(right)">
                                      <p:cBhvr>
                                        <p:cTn id="87" dur="1000"/>
                                        <p:tgtEl>
                                          <p:spTgt spid="3">
                                            <p:txEl>
                                              <p:pRg st="20" end="2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2" fill="hold" grpId="0" nodeType="clickEffect">
                                  <p:stCondLst>
                                    <p:cond delay="0"/>
                                  </p:stCondLst>
                                  <p:childTnLst>
                                    <p:set>
                                      <p:cBhvr>
                                        <p:cTn id="91" dur="1" fill="hold">
                                          <p:stCondLst>
                                            <p:cond delay="0"/>
                                          </p:stCondLst>
                                        </p:cTn>
                                        <p:tgtEl>
                                          <p:spTgt spid="3">
                                            <p:txEl>
                                              <p:pRg st="21" end="21"/>
                                            </p:txEl>
                                          </p:spTgt>
                                        </p:tgtEl>
                                        <p:attrNameLst>
                                          <p:attrName>style.visibility</p:attrName>
                                        </p:attrNameLst>
                                      </p:cBhvr>
                                      <p:to>
                                        <p:strVal val="visible"/>
                                      </p:to>
                                    </p:set>
                                    <p:animEffect transition="in" filter="wipe(right)">
                                      <p:cBhvr>
                                        <p:cTn id="92" dur="1000"/>
                                        <p:tgtEl>
                                          <p:spTgt spid="3">
                                            <p:txEl>
                                              <p:pRg st="21" end="2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079960" y="1411705"/>
            <a:ext cx="4876800" cy="3416320"/>
          </a:xfrm>
          <a:solidFill>
            <a:schemeClr val="accent2"/>
          </a:solidFill>
        </p:spPr>
        <p:txBody>
          <a:bodyPr>
            <a:normAutofit lnSpcReduction="10000"/>
          </a:bodyPr>
          <a:lstStyle/>
          <a:p>
            <a:pPr lvl="0" algn="r" rtl="1"/>
            <a:r>
              <a:rPr lang="ar-SA" sz="2400" b="1" dirty="0"/>
              <a:t>ممارسات الفندق في مجال السياحة والفندقة </a:t>
            </a:r>
            <a:r>
              <a:rPr lang="ar-SA" sz="2400" b="1" dirty="0" smtClean="0"/>
              <a:t>المستدامة</a:t>
            </a:r>
            <a:r>
              <a:rPr lang="ar-DZ" sz="2400" b="1" dirty="0" smtClean="0"/>
              <a:t>:</a:t>
            </a:r>
            <a:endParaRPr lang="fr-FR" sz="2400" dirty="0"/>
          </a:p>
          <a:p>
            <a:pPr marL="342900" lvl="0" indent="-342900" algn="r" rtl="1">
              <a:buFont typeface="Wingdings" panose="05000000000000000000" pitchFamily="2" charset="2"/>
              <a:buChar char="q"/>
            </a:pPr>
            <a:r>
              <a:rPr lang="ar-SA" sz="2400" dirty="0"/>
              <a:t>تبنّي نظام إدارة بيئية</a:t>
            </a:r>
            <a:r>
              <a:rPr lang="fr-FR" sz="2400" dirty="0"/>
              <a:t> ISO </a:t>
            </a:r>
            <a:r>
              <a:rPr lang="fr-FR" sz="2400" dirty="0" smtClean="0"/>
              <a:t>14001.</a:t>
            </a:r>
            <a:endParaRPr lang="ar-DZ" sz="2400" dirty="0" smtClean="0"/>
          </a:p>
          <a:p>
            <a:pPr marL="342900" lvl="0" indent="-342900" algn="r" rtl="1">
              <a:buFont typeface="Wingdings" panose="05000000000000000000" pitchFamily="2" charset="2"/>
              <a:buChar char="q"/>
            </a:pPr>
            <a:r>
              <a:rPr lang="ar-SA" sz="2400" dirty="0" smtClean="0"/>
              <a:t>إنشاء </a:t>
            </a:r>
            <a:r>
              <a:rPr lang="ar-SA" sz="2400" dirty="0"/>
              <a:t>لجنة بيئية داخلية تشرف على المبادرات الخضراء</a:t>
            </a:r>
            <a:r>
              <a:rPr lang="fr-FR" sz="2400" dirty="0" smtClean="0"/>
              <a:t>.</a:t>
            </a:r>
            <a:endParaRPr lang="ar-DZ" sz="2400" dirty="0" smtClean="0"/>
          </a:p>
          <a:p>
            <a:pPr marL="342900" lvl="0" indent="-342900" algn="r" rtl="1">
              <a:buFont typeface="Wingdings" panose="05000000000000000000" pitchFamily="2" charset="2"/>
              <a:buChar char="q"/>
            </a:pPr>
            <a:r>
              <a:rPr lang="ar-SA" sz="2400" dirty="0" smtClean="0"/>
              <a:t>فصل </a:t>
            </a:r>
            <a:r>
              <a:rPr lang="ar-SA" sz="2400" dirty="0"/>
              <a:t>النفايات الصلبة وتشجيع إعادة التدوير</a:t>
            </a:r>
            <a:r>
              <a:rPr lang="fr-FR" sz="2400" dirty="0" smtClean="0"/>
              <a:t>.</a:t>
            </a:r>
            <a:endParaRPr lang="ar-DZ" sz="2400" dirty="0" smtClean="0"/>
          </a:p>
          <a:p>
            <a:pPr marL="342900" lvl="0" indent="-342900" algn="r" rtl="1">
              <a:buFont typeface="Wingdings" panose="05000000000000000000" pitchFamily="2" charset="2"/>
              <a:buChar char="q"/>
            </a:pPr>
            <a:r>
              <a:rPr lang="ar-SA" sz="2400" dirty="0" smtClean="0"/>
              <a:t>إدماج </a:t>
            </a:r>
            <a:r>
              <a:rPr lang="ar-SA" sz="2400" dirty="0"/>
              <a:t>الموردين المحليين لتقليل البصمة الكربونية</a:t>
            </a:r>
            <a:r>
              <a:rPr lang="fr-FR" sz="2400" dirty="0" smtClean="0"/>
              <a:t>.</a:t>
            </a:r>
            <a:endParaRPr lang="ar-DZ" sz="2400" dirty="0" smtClean="0"/>
          </a:p>
          <a:p>
            <a:pPr marL="342900" lvl="0" indent="-342900" algn="r" rtl="1">
              <a:buFont typeface="Wingdings" panose="05000000000000000000" pitchFamily="2" charset="2"/>
              <a:buChar char="q"/>
            </a:pPr>
            <a:r>
              <a:rPr lang="ar-SA" sz="2400" dirty="0" smtClean="0"/>
              <a:t>استخدام </a:t>
            </a:r>
            <a:r>
              <a:rPr lang="ar-SA" sz="2400" dirty="0"/>
              <a:t>الطاقة الشمسية لتسخين المياه</a:t>
            </a:r>
            <a:r>
              <a:rPr lang="fr-FR" sz="2400" dirty="0"/>
              <a:t>.</a:t>
            </a:r>
            <a:endParaRPr lang="fr-FR" sz="2400" dirty="0"/>
          </a:p>
          <a:p>
            <a:endParaRPr lang="fr-FR" dirty="0"/>
          </a:p>
        </p:txBody>
      </p:sp>
      <p:sp>
        <p:nvSpPr>
          <p:cNvPr id="4" name="ZoneTexte 3"/>
          <p:cNvSpPr txBox="1"/>
          <p:nvPr/>
        </p:nvSpPr>
        <p:spPr>
          <a:xfrm>
            <a:off x="753979" y="1411705"/>
            <a:ext cx="4283242" cy="3416320"/>
          </a:xfrm>
          <a:prstGeom prst="rect">
            <a:avLst/>
          </a:prstGeom>
          <a:solidFill>
            <a:schemeClr val="accent3"/>
          </a:solidFill>
        </p:spPr>
        <p:txBody>
          <a:bodyPr wrap="square" rtlCol="0">
            <a:spAutoFit/>
          </a:bodyPr>
          <a:lstStyle/>
          <a:p>
            <a:pPr lvl="0" algn="r" rtl="1"/>
            <a:r>
              <a:rPr lang="ar-SA" sz="2400" b="1" dirty="0"/>
              <a:t>النتائج </a:t>
            </a:r>
            <a:r>
              <a:rPr lang="ar-SA" sz="2400" b="1" dirty="0" smtClean="0"/>
              <a:t>المحققة</a:t>
            </a:r>
            <a:r>
              <a:rPr lang="ar-DZ" sz="2400" b="1" dirty="0" smtClean="0"/>
              <a:t>:</a:t>
            </a:r>
            <a:endParaRPr lang="fr-FR" sz="2400" dirty="0"/>
          </a:p>
          <a:p>
            <a:pPr marL="342900" lvl="0" indent="-342900" algn="r" rtl="1">
              <a:buFont typeface="Wingdings" panose="05000000000000000000" pitchFamily="2" charset="2"/>
              <a:buChar char="ü"/>
            </a:pPr>
            <a:r>
              <a:rPr lang="ar-SA" sz="2400" dirty="0"/>
              <a:t>انخفاض استهلاك الطاقة بنسبة تقارب 25٪ خلال ثلاث سنوات</a:t>
            </a:r>
            <a:r>
              <a:rPr lang="fr-FR" sz="2400" dirty="0" smtClean="0"/>
              <a:t>.</a:t>
            </a:r>
            <a:endParaRPr lang="ar-DZ" sz="2400" dirty="0" smtClean="0"/>
          </a:p>
          <a:p>
            <a:pPr marL="342900" lvl="0" indent="-342900" algn="r" rtl="1">
              <a:buFont typeface="Wingdings" panose="05000000000000000000" pitchFamily="2" charset="2"/>
              <a:buChar char="ü"/>
            </a:pPr>
            <a:r>
              <a:rPr lang="ar-SA" sz="2400" dirty="0" smtClean="0"/>
              <a:t>تحسين </a:t>
            </a:r>
            <a:r>
              <a:rPr lang="ar-SA" sz="2400" dirty="0"/>
              <a:t>صورة الفندق كـ"وجهة خضراء" في الجزائر</a:t>
            </a:r>
            <a:r>
              <a:rPr lang="fr-FR" sz="2400" dirty="0" smtClean="0"/>
              <a:t>.</a:t>
            </a:r>
            <a:endParaRPr lang="ar-DZ" sz="2400" dirty="0" smtClean="0"/>
          </a:p>
          <a:p>
            <a:pPr marL="342900" lvl="0" indent="-342900" algn="r" rtl="1">
              <a:buFont typeface="Wingdings" panose="05000000000000000000" pitchFamily="2" charset="2"/>
              <a:buChar char="ü"/>
            </a:pPr>
            <a:r>
              <a:rPr lang="ar-SA" sz="2400" dirty="0" smtClean="0"/>
              <a:t>ارتفاع </a:t>
            </a:r>
            <a:r>
              <a:rPr lang="ar-SA" sz="2400" dirty="0"/>
              <a:t>في معدل رضا الزبائن البيئيين</a:t>
            </a:r>
            <a:r>
              <a:rPr lang="fr-FR" sz="2400" dirty="0" smtClean="0"/>
              <a:t>.</a:t>
            </a:r>
            <a:endParaRPr lang="ar-DZ" sz="2400" dirty="0" smtClean="0"/>
          </a:p>
          <a:p>
            <a:pPr marL="342900" lvl="0" indent="-342900" algn="r" rtl="1">
              <a:buFont typeface="Wingdings" panose="05000000000000000000" pitchFamily="2" charset="2"/>
              <a:buChar char="ü"/>
            </a:pPr>
            <a:r>
              <a:rPr lang="ar-SA" sz="2400" dirty="0" smtClean="0"/>
              <a:t>الحصول </a:t>
            </a:r>
            <a:r>
              <a:rPr lang="ar-SA" sz="2400" dirty="0"/>
              <a:t>على شهادة</a:t>
            </a:r>
            <a:r>
              <a:rPr lang="fr-FR" sz="2400" dirty="0"/>
              <a:t> “Green Key” </a:t>
            </a:r>
            <a:r>
              <a:rPr lang="ar-SA" sz="2400" dirty="0"/>
              <a:t>الدولية في الاستدامة الفندقية</a:t>
            </a:r>
            <a:r>
              <a:rPr lang="fr-FR" sz="2400" dirty="0"/>
              <a:t>.</a:t>
            </a:r>
            <a:endParaRPr lang="fr-FR" sz="2400" dirty="0"/>
          </a:p>
          <a:p>
            <a:pPr algn="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bg/>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
                                            <p:bg/>
                                          </p:spTgt>
                                        </p:tgtEl>
                                        <p:attrNameLst>
                                          <p:attrName>style.visibility</p:attrName>
                                        </p:attrNameLst>
                                      </p:cBhvr>
                                      <p:to>
                                        <p:strVal val="visible"/>
                                      </p:to>
                                    </p:set>
                                    <p:anim calcmode="lin" valueType="num">
                                      <p:cBhvr additive="base">
                                        <p:cTn id="49" dur="500" fill="hold"/>
                                        <p:tgtEl>
                                          <p:spTgt spid="4">
                                            <p:bg/>
                                          </p:spTgt>
                                        </p:tgtEl>
                                        <p:attrNameLst>
                                          <p:attrName>ppt_x</p:attrName>
                                        </p:attrNameLst>
                                      </p:cBhvr>
                                      <p:tavLst>
                                        <p:tav tm="0">
                                          <p:val>
                                            <p:strVal val="0-#ppt_w/2"/>
                                          </p:val>
                                        </p:tav>
                                        <p:tav tm="100000">
                                          <p:val>
                                            <p:strVal val="#ppt_x"/>
                                          </p:val>
                                        </p:tav>
                                      </p:tavLst>
                                    </p:anim>
                                    <p:anim calcmode="lin" valueType="num">
                                      <p:cBhvr additive="base">
                                        <p:cTn id="50" dur="500" fill="hold"/>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
                                            <p:txEl>
                                              <p:pRg st="0" end="0"/>
                                            </p:txEl>
                                          </p:spTgt>
                                        </p:tgtEl>
                                        <p:attrNameLst>
                                          <p:attrName>style.visibility</p:attrName>
                                        </p:attrNameLst>
                                      </p:cBhvr>
                                      <p:to>
                                        <p:strVal val="visible"/>
                                      </p:to>
                                    </p:set>
                                    <p:anim calcmode="lin" valueType="num">
                                      <p:cBhvr additive="base">
                                        <p:cTn id="55"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
                                            <p:txEl>
                                              <p:pRg st="1" end="1"/>
                                            </p:txEl>
                                          </p:spTgt>
                                        </p:tgtEl>
                                        <p:attrNameLst>
                                          <p:attrName>style.visibility</p:attrName>
                                        </p:attrNameLst>
                                      </p:cBhvr>
                                      <p:to>
                                        <p:strVal val="visible"/>
                                      </p:to>
                                    </p:set>
                                    <p:anim calcmode="lin" valueType="num">
                                      <p:cBhvr additive="base">
                                        <p:cTn id="61"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
                                            <p:txEl>
                                              <p:pRg st="2" end="2"/>
                                            </p:txEl>
                                          </p:spTgt>
                                        </p:tgtEl>
                                        <p:attrNameLst>
                                          <p:attrName>style.visibility</p:attrName>
                                        </p:attrNameLst>
                                      </p:cBhvr>
                                      <p:to>
                                        <p:strVal val="visible"/>
                                      </p:to>
                                    </p:set>
                                    <p:anim calcmode="lin" valueType="num">
                                      <p:cBhvr additive="base">
                                        <p:cTn id="67"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
                                            <p:txEl>
                                              <p:pRg st="3" end="3"/>
                                            </p:txEl>
                                          </p:spTgt>
                                        </p:tgtEl>
                                        <p:attrNameLst>
                                          <p:attrName>style.visibility</p:attrName>
                                        </p:attrNameLst>
                                      </p:cBhvr>
                                      <p:to>
                                        <p:strVal val="visible"/>
                                      </p:to>
                                    </p:set>
                                    <p:anim calcmode="lin" valueType="num">
                                      <p:cBhvr additive="base">
                                        <p:cTn id="73"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
                                            <p:txEl>
                                              <p:pRg st="4" end="4"/>
                                            </p:txEl>
                                          </p:spTgt>
                                        </p:tgtEl>
                                        <p:attrNameLst>
                                          <p:attrName>style.visibility</p:attrName>
                                        </p:attrNameLst>
                                      </p:cBhvr>
                                      <p:to>
                                        <p:strVal val="visible"/>
                                      </p:to>
                                    </p:set>
                                    <p:anim calcmode="lin" valueType="num">
                                      <p:cBhvr additive="base">
                                        <p:cTn id="79"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P spid="4" grpId="0" animBg="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half" idx="2"/>
          </p:nvPr>
        </p:nvSpPr>
        <p:spPr>
          <a:xfrm>
            <a:off x="1604211" y="721895"/>
            <a:ext cx="7591731" cy="4331368"/>
          </a:xfrm>
        </p:spPr>
        <p:txBody>
          <a:bodyPr>
            <a:normAutofit/>
          </a:bodyPr>
          <a:lstStyle/>
          <a:p>
            <a:pPr lvl="0" algn="ctr" rtl="1"/>
            <a:r>
              <a:rPr lang="ar-SA" sz="3200" b="1" dirty="0"/>
              <a:t>التحديات </a:t>
            </a:r>
            <a:r>
              <a:rPr lang="ar-SA" sz="3200" b="1" dirty="0" smtClean="0"/>
              <a:t>والصعوبات</a:t>
            </a:r>
            <a:r>
              <a:rPr lang="ar-DZ" sz="3200" b="1" dirty="0" smtClean="0"/>
              <a:t>:</a:t>
            </a:r>
            <a:endParaRPr lang="ar-DZ" sz="3200" b="1" dirty="0" smtClean="0"/>
          </a:p>
          <a:p>
            <a:pPr lvl="0" algn="ctr" rtl="1"/>
            <a:endParaRPr lang="fr-FR" sz="3200" dirty="0"/>
          </a:p>
          <a:p>
            <a:pPr marL="457200" lvl="0" indent="-457200" algn="ctr" rtl="1">
              <a:buFont typeface="Wingdings" panose="05000000000000000000" pitchFamily="2" charset="2"/>
              <a:buChar char="q"/>
            </a:pPr>
            <a:r>
              <a:rPr lang="ar-SA" sz="3200" dirty="0"/>
              <a:t>ارتفاع كلفة الاستثمار في التقنيات </a:t>
            </a:r>
            <a:r>
              <a:rPr lang="ar-SA" sz="3200" dirty="0" smtClean="0"/>
              <a:t>الخضراء</a:t>
            </a:r>
            <a:r>
              <a:rPr lang="fr-FR" sz="3200" dirty="0" smtClean="0"/>
              <a:t>.</a:t>
            </a:r>
            <a:endParaRPr lang="ar-DZ" sz="3200" dirty="0" smtClean="0"/>
          </a:p>
          <a:p>
            <a:pPr marL="457200" lvl="0" indent="-457200" algn="ctr" rtl="1">
              <a:buFont typeface="Wingdings" panose="05000000000000000000" pitchFamily="2" charset="2"/>
              <a:buChar char="q"/>
            </a:pPr>
            <a:r>
              <a:rPr lang="ar-SA" sz="3200" dirty="0" smtClean="0"/>
              <a:t>ضعف </a:t>
            </a:r>
            <a:r>
              <a:rPr lang="ar-SA" sz="3200" dirty="0"/>
              <a:t>الوعي البيئي لدى بعض الزبائن المحليين</a:t>
            </a:r>
            <a:r>
              <a:rPr lang="fr-FR" sz="3200" dirty="0" smtClean="0"/>
              <a:t>.</a:t>
            </a:r>
            <a:endParaRPr lang="ar-DZ" sz="3200" dirty="0" smtClean="0"/>
          </a:p>
          <a:p>
            <a:pPr marL="457200" lvl="0" indent="-457200" algn="ctr" rtl="1">
              <a:buFont typeface="Wingdings" panose="05000000000000000000" pitchFamily="2" charset="2"/>
              <a:buChar char="q"/>
            </a:pPr>
            <a:r>
              <a:rPr lang="ar-SA" sz="3200" dirty="0" smtClean="0"/>
              <a:t>نقص </a:t>
            </a:r>
            <a:r>
              <a:rPr lang="ar-SA" sz="3200" dirty="0"/>
              <a:t>الموردين المحليين للمنتجات الصديقة للبيئة</a:t>
            </a:r>
            <a:r>
              <a:rPr lang="fr-FR" sz="3200" dirty="0"/>
              <a:t>.</a:t>
            </a:r>
            <a:endParaRPr lang="fr-FR" sz="3200" dirty="0"/>
          </a:p>
          <a:p>
            <a:pPr algn="ctr" rtl="1"/>
            <a:r>
              <a:rPr lang="ar-SA" sz="3200" dirty="0"/>
              <a:t> </a:t>
            </a:r>
            <a:endParaRPr lang="fr-F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68969" y="898358"/>
            <a:ext cx="11020926" cy="4379495"/>
          </a:xfrm>
        </p:spPr>
        <p:txBody>
          <a:bodyPr>
            <a:normAutofit fontScale="62500" lnSpcReduction="20000"/>
          </a:bodyPr>
          <a:lstStyle/>
          <a:p>
            <a:pPr algn="ctr" rtl="1"/>
            <a:r>
              <a:rPr lang="ar-SA" sz="5800" b="1" dirty="0"/>
              <a:t>الخاتمة</a:t>
            </a:r>
            <a:endParaRPr lang="fr-FR" sz="5800" b="1" dirty="0"/>
          </a:p>
          <a:p>
            <a:pPr algn="r" rtl="1"/>
            <a:r>
              <a:rPr lang="fr-FR" sz="2900" dirty="0"/>
              <a:t> </a:t>
            </a:r>
            <a:endParaRPr lang="fr-FR" sz="2900" dirty="0"/>
          </a:p>
          <a:p>
            <a:pPr algn="r" rtl="1"/>
            <a:r>
              <a:rPr lang="ar-SA" sz="4400" dirty="0"/>
              <a:t>يُظهر التحليل النظري والتطبيقي أنّ التسويق الأخضر لم يعد مجرد توجه مؤقت أو أداة ترويجية، بل أصبح </a:t>
            </a:r>
            <a:r>
              <a:rPr lang="ar-SA" sz="4400" dirty="0" err="1"/>
              <a:t>إستراتيجية</a:t>
            </a:r>
            <a:r>
              <a:rPr lang="ar-SA" sz="4400" dirty="0"/>
              <a:t> متكاملة تسهم في بناء مؤسسات أكثر مسؤولية واستدامة. كما أثبتت التجارب الفندقية، على غرار فندق شيراتون عنابة، أنّ تطبيق الممارسات الخضراء يحقق منافع متعددة، سواء من حيث خفض التكاليف التشغيلية أو تعزيز الصورة الإيجابية لدى الزبائن</a:t>
            </a:r>
            <a:r>
              <a:rPr lang="fr-FR" sz="4400" dirty="0"/>
              <a:t>.</a:t>
            </a:r>
            <a:endParaRPr lang="fr-FR" sz="4400" dirty="0"/>
          </a:p>
          <a:p>
            <a:pPr algn="r" rtl="1"/>
            <a:r>
              <a:rPr lang="ar-SA" sz="4400" dirty="0"/>
              <a:t>وبذلك يمكن القول إنّ اعتماد الفنادق على مبادئ التسويق الأخضر يمثل خطوة ضرورية نحو تحقيق السياحة المستدامة في الجزائر، شريطة دعم هذه المبادرات من قبل السلطات السياحية، وتشجيع التكوين البيئي للعاملين في القطاع، وتطوير سياسات وطنية تعزّز التحول نحو الاقتصاد الأخضر</a:t>
            </a:r>
            <a:r>
              <a:rPr lang="fr-FR" sz="4400" dirty="0"/>
              <a:t>.</a:t>
            </a:r>
            <a:endParaRPr lang="fr-FR" sz="4400" dirty="0"/>
          </a:p>
          <a:p>
            <a:pPr algn="r" rtl="1"/>
            <a:r>
              <a:rPr lang="fr-FR" sz="2900" dirty="0"/>
              <a:t> </a:t>
            </a:r>
            <a:endParaRPr lang="fr-FR" sz="2900" dirty="0"/>
          </a:p>
          <a:p>
            <a:pPr algn="r" rtl="1"/>
            <a:r>
              <a:rPr lang="fr-FR" sz="2900" dirty="0"/>
              <a:t> </a:t>
            </a:r>
            <a:endParaRPr lang="fr-FR" sz="2900"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0" end="0"/>
                                            </p:txEl>
                                          </p:spTgt>
                                        </p:tgtEl>
                                        <p:attrNameLst>
                                          <p:attrName>ppt_x</p:attrName>
                                          <p:attrName>ppt_y</p:attrName>
                                        </p:attrNameLst>
                                      </p:cBhvr>
                                    </p:animMotion>
                                    <p:animRot by="1500000">
                                      <p:cBhvr>
                                        <p:cTn id="7" dur="125" fill="hold">
                                          <p:stCondLst>
                                            <p:cond delay="0"/>
                                          </p:stCondLst>
                                        </p:cTn>
                                        <p:tgtEl>
                                          <p:spTgt spid="3">
                                            <p:txEl>
                                              <p:pRg st="0" end="0"/>
                                            </p:txEl>
                                          </p:spTgt>
                                        </p:tgtEl>
                                        <p:attrNameLst>
                                          <p:attrName>r</p:attrName>
                                        </p:attrNameLst>
                                      </p:cBhvr>
                                    </p:animRot>
                                    <p:animRot by="-1500000">
                                      <p:cBhvr>
                                        <p:cTn id="8" dur="125" fill="hold">
                                          <p:stCondLst>
                                            <p:cond delay="125"/>
                                          </p:stCondLst>
                                        </p:cTn>
                                        <p:tgtEl>
                                          <p:spTgt spid="3">
                                            <p:txEl>
                                              <p:pRg st="0" end="0"/>
                                            </p:txEl>
                                          </p:spTgt>
                                        </p:tgtEl>
                                        <p:attrNameLst>
                                          <p:attrName>r</p:attrName>
                                        </p:attrNameLst>
                                      </p:cBhvr>
                                    </p:animRot>
                                    <p:animRot by="-1500000">
                                      <p:cBhvr>
                                        <p:cTn id="9" dur="125" fill="hold">
                                          <p:stCondLst>
                                            <p:cond delay="250"/>
                                          </p:stCondLst>
                                        </p:cTn>
                                        <p:tgtEl>
                                          <p:spTgt spid="3">
                                            <p:txEl>
                                              <p:pRg st="0" end="0"/>
                                            </p:txEl>
                                          </p:spTgt>
                                        </p:tgtEl>
                                        <p:attrNameLst>
                                          <p:attrName>r</p:attrName>
                                        </p:attrNameLst>
                                      </p:cBhvr>
                                    </p:animRot>
                                    <p:animRot by="1500000">
                                      <p:cBhvr>
                                        <p:cTn id="10" dur="125" fill="hold">
                                          <p:stCondLst>
                                            <p:cond delay="375"/>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4" presetClass="emph" presetSubtype="0" fill="hold" grpId="0" nodeType="clickEffect">
                                  <p:stCondLst>
                                    <p:cond delay="0"/>
                                  </p:stCondLst>
                                  <p:iterate type="lt">
                                    <p:tmPct val="10000"/>
                                  </p:iterate>
                                  <p:childTnLst>
                                    <p:animMotion origin="layout" path="M 0.0 0.0 L 0.0 -0.07213" pathEditMode="relative" ptsTypes="">
                                      <p:cBhvr>
                                        <p:cTn id="14" dur="250" accel="50000" decel="50000" autoRev="1" fill="hold">
                                          <p:stCondLst>
                                            <p:cond delay="0"/>
                                          </p:stCondLst>
                                        </p:cTn>
                                        <p:tgtEl>
                                          <p:spTgt spid="3">
                                            <p:txEl>
                                              <p:pRg st="1" end="1"/>
                                            </p:txEl>
                                          </p:spTgt>
                                        </p:tgtEl>
                                        <p:attrNameLst>
                                          <p:attrName>ppt_x</p:attrName>
                                          <p:attrName>ppt_y</p:attrName>
                                        </p:attrNameLst>
                                      </p:cBhvr>
                                    </p:animMotion>
                                    <p:animRot by="1500000">
                                      <p:cBhvr>
                                        <p:cTn id="15" dur="125" fill="hold">
                                          <p:stCondLst>
                                            <p:cond delay="0"/>
                                          </p:stCondLst>
                                        </p:cTn>
                                        <p:tgtEl>
                                          <p:spTgt spid="3">
                                            <p:txEl>
                                              <p:pRg st="1" end="1"/>
                                            </p:txEl>
                                          </p:spTgt>
                                        </p:tgtEl>
                                        <p:attrNameLst>
                                          <p:attrName>r</p:attrName>
                                        </p:attrNameLst>
                                      </p:cBhvr>
                                    </p:animRot>
                                    <p:animRot by="-1500000">
                                      <p:cBhvr>
                                        <p:cTn id="16" dur="125" fill="hold">
                                          <p:stCondLst>
                                            <p:cond delay="125"/>
                                          </p:stCondLst>
                                        </p:cTn>
                                        <p:tgtEl>
                                          <p:spTgt spid="3">
                                            <p:txEl>
                                              <p:pRg st="1" end="1"/>
                                            </p:txEl>
                                          </p:spTgt>
                                        </p:tgtEl>
                                        <p:attrNameLst>
                                          <p:attrName>r</p:attrName>
                                        </p:attrNameLst>
                                      </p:cBhvr>
                                    </p:animRot>
                                    <p:animRot by="-1500000">
                                      <p:cBhvr>
                                        <p:cTn id="17" dur="125" fill="hold">
                                          <p:stCondLst>
                                            <p:cond delay="250"/>
                                          </p:stCondLst>
                                        </p:cTn>
                                        <p:tgtEl>
                                          <p:spTgt spid="3">
                                            <p:txEl>
                                              <p:pRg st="1" end="1"/>
                                            </p:txEl>
                                          </p:spTgt>
                                        </p:tgtEl>
                                        <p:attrNameLst>
                                          <p:attrName>r</p:attrName>
                                        </p:attrNameLst>
                                      </p:cBhvr>
                                    </p:animRot>
                                    <p:animRot by="1500000">
                                      <p:cBhvr>
                                        <p:cTn id="18" dur="125" fill="hold">
                                          <p:stCondLst>
                                            <p:cond delay="375"/>
                                          </p:stCondLst>
                                        </p:cTn>
                                        <p:tgtEl>
                                          <p:spTgt spid="3">
                                            <p:txEl>
                                              <p:pRg st="1" end="1"/>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34" presetClass="emph" presetSubtype="0" fill="hold" grpId="0" nodeType="clickEffect">
                                  <p:stCondLst>
                                    <p:cond delay="0"/>
                                  </p:stCondLst>
                                  <p:iterate type="lt">
                                    <p:tmPct val="10000"/>
                                  </p:iterate>
                                  <p:childTnLst>
                                    <p:animMotion origin="layout" path="M 0.0 0.0 L 0.0 -0.07213" pathEditMode="relative" ptsTypes="">
                                      <p:cBhvr>
                                        <p:cTn id="22" dur="250" accel="50000" decel="50000" autoRev="1" fill="hold">
                                          <p:stCondLst>
                                            <p:cond delay="0"/>
                                          </p:stCondLst>
                                        </p:cTn>
                                        <p:tgtEl>
                                          <p:spTgt spid="3">
                                            <p:txEl>
                                              <p:pRg st="2" end="2"/>
                                            </p:txEl>
                                          </p:spTgt>
                                        </p:tgtEl>
                                        <p:attrNameLst>
                                          <p:attrName>ppt_x</p:attrName>
                                          <p:attrName>ppt_y</p:attrName>
                                        </p:attrNameLst>
                                      </p:cBhvr>
                                    </p:animMotion>
                                    <p:animRot by="1500000">
                                      <p:cBhvr>
                                        <p:cTn id="23" dur="125" fill="hold">
                                          <p:stCondLst>
                                            <p:cond delay="0"/>
                                          </p:stCondLst>
                                        </p:cTn>
                                        <p:tgtEl>
                                          <p:spTgt spid="3">
                                            <p:txEl>
                                              <p:pRg st="2" end="2"/>
                                            </p:txEl>
                                          </p:spTgt>
                                        </p:tgtEl>
                                        <p:attrNameLst>
                                          <p:attrName>r</p:attrName>
                                        </p:attrNameLst>
                                      </p:cBhvr>
                                    </p:animRot>
                                    <p:animRot by="-1500000">
                                      <p:cBhvr>
                                        <p:cTn id="24" dur="125" fill="hold">
                                          <p:stCondLst>
                                            <p:cond delay="125"/>
                                          </p:stCondLst>
                                        </p:cTn>
                                        <p:tgtEl>
                                          <p:spTgt spid="3">
                                            <p:txEl>
                                              <p:pRg st="2" end="2"/>
                                            </p:txEl>
                                          </p:spTgt>
                                        </p:tgtEl>
                                        <p:attrNameLst>
                                          <p:attrName>r</p:attrName>
                                        </p:attrNameLst>
                                      </p:cBhvr>
                                    </p:animRot>
                                    <p:animRot by="-1500000">
                                      <p:cBhvr>
                                        <p:cTn id="25" dur="125" fill="hold">
                                          <p:stCondLst>
                                            <p:cond delay="250"/>
                                          </p:stCondLst>
                                        </p:cTn>
                                        <p:tgtEl>
                                          <p:spTgt spid="3">
                                            <p:txEl>
                                              <p:pRg st="2" end="2"/>
                                            </p:txEl>
                                          </p:spTgt>
                                        </p:tgtEl>
                                        <p:attrNameLst>
                                          <p:attrName>r</p:attrName>
                                        </p:attrNameLst>
                                      </p:cBhvr>
                                    </p:animRot>
                                    <p:animRot by="1500000">
                                      <p:cBhvr>
                                        <p:cTn id="26" dur="125" fill="hold">
                                          <p:stCondLst>
                                            <p:cond delay="375"/>
                                          </p:stCondLst>
                                        </p:cTn>
                                        <p:tgtEl>
                                          <p:spTgt spid="3">
                                            <p:txEl>
                                              <p:pRg st="2" end="2"/>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34" presetClass="emph" presetSubtype="0" fill="hold" grpId="0" nodeType="clickEffect">
                                  <p:stCondLst>
                                    <p:cond delay="0"/>
                                  </p:stCondLst>
                                  <p:iterate type="lt">
                                    <p:tmPct val="10000"/>
                                  </p:iterate>
                                  <p:childTnLst>
                                    <p:animMotion origin="layout" path="M 0.0 0.0 L 0.0 -0.07213" pathEditMode="relative" ptsTypes="">
                                      <p:cBhvr>
                                        <p:cTn id="30" dur="250" accel="50000" decel="50000" autoRev="1" fill="hold">
                                          <p:stCondLst>
                                            <p:cond delay="0"/>
                                          </p:stCondLst>
                                        </p:cTn>
                                        <p:tgtEl>
                                          <p:spTgt spid="3">
                                            <p:txEl>
                                              <p:pRg st="3" end="3"/>
                                            </p:txEl>
                                          </p:spTgt>
                                        </p:tgtEl>
                                        <p:attrNameLst>
                                          <p:attrName>ppt_x</p:attrName>
                                          <p:attrName>ppt_y</p:attrName>
                                        </p:attrNameLst>
                                      </p:cBhvr>
                                    </p:animMotion>
                                    <p:animRot by="1500000">
                                      <p:cBhvr>
                                        <p:cTn id="31" dur="125" fill="hold">
                                          <p:stCondLst>
                                            <p:cond delay="0"/>
                                          </p:stCondLst>
                                        </p:cTn>
                                        <p:tgtEl>
                                          <p:spTgt spid="3">
                                            <p:txEl>
                                              <p:pRg st="3" end="3"/>
                                            </p:txEl>
                                          </p:spTgt>
                                        </p:tgtEl>
                                        <p:attrNameLst>
                                          <p:attrName>r</p:attrName>
                                        </p:attrNameLst>
                                      </p:cBhvr>
                                    </p:animRot>
                                    <p:animRot by="-1500000">
                                      <p:cBhvr>
                                        <p:cTn id="32" dur="125" fill="hold">
                                          <p:stCondLst>
                                            <p:cond delay="125"/>
                                          </p:stCondLst>
                                        </p:cTn>
                                        <p:tgtEl>
                                          <p:spTgt spid="3">
                                            <p:txEl>
                                              <p:pRg st="3" end="3"/>
                                            </p:txEl>
                                          </p:spTgt>
                                        </p:tgtEl>
                                        <p:attrNameLst>
                                          <p:attrName>r</p:attrName>
                                        </p:attrNameLst>
                                      </p:cBhvr>
                                    </p:animRot>
                                    <p:animRot by="-1500000">
                                      <p:cBhvr>
                                        <p:cTn id="33" dur="125" fill="hold">
                                          <p:stCondLst>
                                            <p:cond delay="250"/>
                                          </p:stCondLst>
                                        </p:cTn>
                                        <p:tgtEl>
                                          <p:spTgt spid="3">
                                            <p:txEl>
                                              <p:pRg st="3" end="3"/>
                                            </p:txEl>
                                          </p:spTgt>
                                        </p:tgtEl>
                                        <p:attrNameLst>
                                          <p:attrName>r</p:attrName>
                                        </p:attrNameLst>
                                      </p:cBhvr>
                                    </p:animRot>
                                    <p:animRot by="1500000">
                                      <p:cBhvr>
                                        <p:cTn id="34" dur="125" fill="hold">
                                          <p:stCondLst>
                                            <p:cond delay="375"/>
                                          </p:stCondLst>
                                        </p:cTn>
                                        <p:tgtEl>
                                          <p:spTgt spid="3">
                                            <p:txEl>
                                              <p:pRg st="3" end="3"/>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34" presetClass="emph" presetSubtype="0" fill="hold" grpId="0" nodeType="clickEffect">
                                  <p:stCondLst>
                                    <p:cond delay="0"/>
                                  </p:stCondLst>
                                  <p:iterate type="lt">
                                    <p:tmPct val="10000"/>
                                  </p:iterate>
                                  <p:childTnLst>
                                    <p:animMotion origin="layout" path="M 0.0 0.0 L 0.0 -0.07213" pathEditMode="relative" ptsTypes="">
                                      <p:cBhvr>
                                        <p:cTn id="38" dur="250" accel="50000" decel="50000" autoRev="1" fill="hold">
                                          <p:stCondLst>
                                            <p:cond delay="0"/>
                                          </p:stCondLst>
                                        </p:cTn>
                                        <p:tgtEl>
                                          <p:spTgt spid="3">
                                            <p:txEl>
                                              <p:pRg st="4" end="4"/>
                                            </p:txEl>
                                          </p:spTgt>
                                        </p:tgtEl>
                                        <p:attrNameLst>
                                          <p:attrName>ppt_x</p:attrName>
                                          <p:attrName>ppt_y</p:attrName>
                                        </p:attrNameLst>
                                      </p:cBhvr>
                                    </p:animMotion>
                                    <p:animRot by="1500000">
                                      <p:cBhvr>
                                        <p:cTn id="39" dur="125" fill="hold">
                                          <p:stCondLst>
                                            <p:cond delay="0"/>
                                          </p:stCondLst>
                                        </p:cTn>
                                        <p:tgtEl>
                                          <p:spTgt spid="3">
                                            <p:txEl>
                                              <p:pRg st="4" end="4"/>
                                            </p:txEl>
                                          </p:spTgt>
                                        </p:tgtEl>
                                        <p:attrNameLst>
                                          <p:attrName>r</p:attrName>
                                        </p:attrNameLst>
                                      </p:cBhvr>
                                    </p:animRot>
                                    <p:animRot by="-1500000">
                                      <p:cBhvr>
                                        <p:cTn id="40" dur="125" fill="hold">
                                          <p:stCondLst>
                                            <p:cond delay="125"/>
                                          </p:stCondLst>
                                        </p:cTn>
                                        <p:tgtEl>
                                          <p:spTgt spid="3">
                                            <p:txEl>
                                              <p:pRg st="4" end="4"/>
                                            </p:txEl>
                                          </p:spTgt>
                                        </p:tgtEl>
                                        <p:attrNameLst>
                                          <p:attrName>r</p:attrName>
                                        </p:attrNameLst>
                                      </p:cBhvr>
                                    </p:animRot>
                                    <p:animRot by="-1500000">
                                      <p:cBhvr>
                                        <p:cTn id="41" dur="125" fill="hold">
                                          <p:stCondLst>
                                            <p:cond delay="250"/>
                                          </p:stCondLst>
                                        </p:cTn>
                                        <p:tgtEl>
                                          <p:spTgt spid="3">
                                            <p:txEl>
                                              <p:pRg st="4" end="4"/>
                                            </p:txEl>
                                          </p:spTgt>
                                        </p:tgtEl>
                                        <p:attrNameLst>
                                          <p:attrName>r</p:attrName>
                                        </p:attrNameLst>
                                      </p:cBhvr>
                                    </p:animRot>
                                    <p:animRot by="1500000">
                                      <p:cBhvr>
                                        <p:cTn id="42" dur="125" fill="hold">
                                          <p:stCondLst>
                                            <p:cond delay="375"/>
                                          </p:stCondLst>
                                        </p:cTn>
                                        <p:tgtEl>
                                          <p:spTgt spid="3">
                                            <p:txEl>
                                              <p:pRg st="4" end="4"/>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34" presetClass="emph" presetSubtype="0" fill="hold" grpId="0" nodeType="clickEffect">
                                  <p:stCondLst>
                                    <p:cond delay="0"/>
                                  </p:stCondLst>
                                  <p:iterate type="lt">
                                    <p:tmPct val="10000"/>
                                  </p:iterate>
                                  <p:childTnLst>
                                    <p:animMotion origin="layout" path="M 0.0 0.0 L 0.0 -0.07213" pathEditMode="relative" ptsTypes="">
                                      <p:cBhvr>
                                        <p:cTn id="46" dur="250" accel="50000" decel="50000" autoRev="1" fill="hold">
                                          <p:stCondLst>
                                            <p:cond delay="0"/>
                                          </p:stCondLst>
                                        </p:cTn>
                                        <p:tgtEl>
                                          <p:spTgt spid="3">
                                            <p:txEl>
                                              <p:pRg st="5" end="5"/>
                                            </p:txEl>
                                          </p:spTgt>
                                        </p:tgtEl>
                                        <p:attrNameLst>
                                          <p:attrName>ppt_x</p:attrName>
                                          <p:attrName>ppt_y</p:attrName>
                                        </p:attrNameLst>
                                      </p:cBhvr>
                                    </p:animMotion>
                                    <p:animRot by="1500000">
                                      <p:cBhvr>
                                        <p:cTn id="47" dur="125" fill="hold">
                                          <p:stCondLst>
                                            <p:cond delay="0"/>
                                          </p:stCondLst>
                                        </p:cTn>
                                        <p:tgtEl>
                                          <p:spTgt spid="3">
                                            <p:txEl>
                                              <p:pRg st="5" end="5"/>
                                            </p:txEl>
                                          </p:spTgt>
                                        </p:tgtEl>
                                        <p:attrNameLst>
                                          <p:attrName>r</p:attrName>
                                        </p:attrNameLst>
                                      </p:cBhvr>
                                    </p:animRot>
                                    <p:animRot by="-1500000">
                                      <p:cBhvr>
                                        <p:cTn id="48" dur="125" fill="hold">
                                          <p:stCondLst>
                                            <p:cond delay="125"/>
                                          </p:stCondLst>
                                        </p:cTn>
                                        <p:tgtEl>
                                          <p:spTgt spid="3">
                                            <p:txEl>
                                              <p:pRg st="5" end="5"/>
                                            </p:txEl>
                                          </p:spTgt>
                                        </p:tgtEl>
                                        <p:attrNameLst>
                                          <p:attrName>r</p:attrName>
                                        </p:attrNameLst>
                                      </p:cBhvr>
                                    </p:animRot>
                                    <p:animRot by="-1500000">
                                      <p:cBhvr>
                                        <p:cTn id="49" dur="125" fill="hold">
                                          <p:stCondLst>
                                            <p:cond delay="250"/>
                                          </p:stCondLst>
                                        </p:cTn>
                                        <p:tgtEl>
                                          <p:spTgt spid="3">
                                            <p:txEl>
                                              <p:pRg st="5" end="5"/>
                                            </p:txEl>
                                          </p:spTgt>
                                        </p:tgtEl>
                                        <p:attrNameLst>
                                          <p:attrName>r</p:attrName>
                                        </p:attrNameLst>
                                      </p:cBhvr>
                                    </p:animRot>
                                    <p:animRot by="1500000">
                                      <p:cBhvr>
                                        <p:cTn id="50" dur="125" fill="hold">
                                          <p:stCondLst>
                                            <p:cond delay="375"/>
                                          </p:stCondLst>
                                        </p:cTn>
                                        <p:tgtEl>
                                          <p:spTgt spid="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623932" y="715617"/>
            <a:ext cx="6679096" cy="4598503"/>
          </a:xfrm>
          <a:ln w="28575">
            <a:solidFill>
              <a:schemeClr val="tx1"/>
            </a:solidFill>
            <a:prstDash val="lgDashDot"/>
          </a:ln>
        </p:spPr>
        <p:txBody>
          <a:bodyPr>
            <a:noAutofit/>
          </a:bodyPr>
          <a:lstStyle/>
          <a:p>
            <a:pPr algn="ctr" rtl="1"/>
            <a:r>
              <a:rPr lang="ar-DZ" b="1" dirty="0"/>
              <a:t>مقدمة </a:t>
            </a:r>
            <a:endParaRPr lang="fr-FR" b="1" dirty="0"/>
          </a:p>
          <a:p>
            <a:pPr algn="ctr" rtl="1"/>
            <a:r>
              <a:rPr lang="ar-SA" b="1" dirty="0"/>
              <a:t>​المبحث الأول: ماهية التسويق الأخضر</a:t>
            </a:r>
            <a:endParaRPr lang="fr-FR" b="1" dirty="0"/>
          </a:p>
          <a:p>
            <a:pPr algn="ctr" rtl="1"/>
            <a:r>
              <a:rPr lang="ar-SA" b="1" dirty="0"/>
              <a:t>​المطلب الأول: نشأة وتطور مفهوم التسويق الأخضر</a:t>
            </a:r>
            <a:r>
              <a:rPr lang="fr-FR" b="1" dirty="0"/>
              <a:t>.</a:t>
            </a:r>
            <a:endParaRPr lang="fr-FR" b="1" dirty="0"/>
          </a:p>
          <a:p>
            <a:pPr algn="ctr" rtl="1"/>
            <a:r>
              <a:rPr lang="ar-SA" b="1" dirty="0"/>
              <a:t>​المطلب الثاني: مفهوم وأهمية وأهداف التسويق الأخضر</a:t>
            </a:r>
            <a:r>
              <a:rPr lang="fr-FR" b="1" dirty="0"/>
              <a:t>.</a:t>
            </a:r>
            <a:endParaRPr lang="fr-FR" b="1" dirty="0"/>
          </a:p>
          <a:p>
            <a:pPr algn="ctr" rtl="1"/>
            <a:r>
              <a:rPr lang="ar-SA" b="1" dirty="0"/>
              <a:t>​</a:t>
            </a:r>
            <a:r>
              <a:rPr lang="ar-SA" b="1" dirty="0" err="1"/>
              <a:t>المطلث</a:t>
            </a:r>
            <a:r>
              <a:rPr lang="ar-SA" b="1" dirty="0"/>
              <a:t> الثالث: المزيج التسويقي الأخضر</a:t>
            </a:r>
            <a:r>
              <a:rPr lang="fr-FR" b="1" dirty="0"/>
              <a:t> (Green 4Ps) </a:t>
            </a:r>
            <a:r>
              <a:rPr lang="ar-SA" b="1" dirty="0"/>
              <a:t>في الخدمات</a:t>
            </a:r>
            <a:r>
              <a:rPr lang="fr-FR" b="1" dirty="0"/>
              <a:t>.</a:t>
            </a:r>
            <a:endParaRPr lang="fr-FR" b="1" dirty="0"/>
          </a:p>
          <a:p>
            <a:pPr algn="ctr" rtl="1"/>
            <a:r>
              <a:rPr lang="ar-SA" b="1" dirty="0"/>
              <a:t>​المبحث الثاني: السياحة والفندقة في ظل متطلبات الاستدامة</a:t>
            </a:r>
            <a:endParaRPr lang="fr-FR" b="1" dirty="0"/>
          </a:p>
          <a:p>
            <a:pPr algn="ctr" rtl="1"/>
            <a:r>
              <a:rPr lang="ar-SA" b="1" dirty="0"/>
              <a:t>​المطلب الأول: مفهوم وأهمية السياحة المستدامة والسياحة البيئية</a:t>
            </a:r>
            <a:r>
              <a:rPr lang="fr-FR" b="1" dirty="0"/>
              <a:t>.</a:t>
            </a:r>
            <a:endParaRPr lang="fr-FR" b="1" dirty="0"/>
          </a:p>
          <a:p>
            <a:pPr algn="ctr" rtl="1"/>
            <a:r>
              <a:rPr lang="ar-SA" b="1" dirty="0"/>
              <a:t>​المطلب الثاني: مفهوم ومعايير وممارسات الفنادق الخضراء</a:t>
            </a:r>
            <a:r>
              <a:rPr lang="fr-FR" b="1" dirty="0"/>
              <a:t> (Eco-</a:t>
            </a:r>
            <a:r>
              <a:rPr lang="fr-FR" b="1" dirty="0" err="1"/>
              <a:t>Hotels</a:t>
            </a:r>
            <a:r>
              <a:rPr lang="fr-FR" b="1" dirty="0"/>
              <a:t>).</a:t>
            </a:r>
            <a:endParaRPr lang="fr-FR" b="1" dirty="0"/>
          </a:p>
          <a:p>
            <a:pPr algn="ctr" rtl="1"/>
            <a:r>
              <a:rPr lang="ar-SA" b="1" dirty="0"/>
              <a:t>​المطلب  الثالث: الميزة التنافسية المستدامة في القطاع الفندقي</a:t>
            </a:r>
            <a:r>
              <a:rPr lang="fr-FR" b="1" dirty="0"/>
              <a:t>.</a:t>
            </a:r>
            <a:endParaRPr lang="fr-FR" b="1" dirty="0"/>
          </a:p>
          <a:p>
            <a:pPr algn="ctr" rtl="1"/>
            <a:r>
              <a:rPr lang="ar-SA" b="1" dirty="0"/>
              <a:t>دراسة حالة: تطبيق مبادئ التسويق الأخضر في فندق شيراتون عنابة</a:t>
            </a:r>
            <a:endParaRPr lang="fr-FR" b="1" dirty="0"/>
          </a:p>
          <a:p>
            <a:pPr algn="ctr" rtl="1"/>
            <a:r>
              <a:rPr lang="ar-SA" b="1" dirty="0"/>
              <a:t>خاتمة</a:t>
            </a:r>
            <a:endParaRPr lang="fr-F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1000"/>
                                        <p:tgtEl>
                                          <p:spTgt spid="3">
                                            <p:txEl>
                                              <p:pRg st="8" end="8"/>
                                            </p:txEl>
                                          </p:spTgt>
                                        </p:tgtEl>
                                      </p:cBhvr>
                                    </p:animEffect>
                                    <p:anim calcmode="lin" valueType="num">
                                      <p:cBhvr>
                                        <p:cTn id="7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9" end="9"/>
                                            </p:txEl>
                                          </p:spTgt>
                                        </p:tgtEl>
                                        <p:attrNameLst>
                                          <p:attrName>style.visibility</p:attrName>
                                        </p:attrNameLst>
                                      </p:cBhvr>
                                      <p:to>
                                        <p:strVal val="visible"/>
                                      </p:to>
                                    </p:set>
                                    <p:animEffect transition="in" filter="fade">
                                      <p:cBhvr>
                                        <p:cTn id="77" dur="1000"/>
                                        <p:tgtEl>
                                          <p:spTgt spid="3">
                                            <p:txEl>
                                              <p:pRg st="9" end="9"/>
                                            </p:txEl>
                                          </p:spTgt>
                                        </p:tgtEl>
                                      </p:cBhvr>
                                    </p:animEffect>
                                    <p:anim calcmode="lin" valueType="num">
                                      <p:cBhvr>
                                        <p:cTn id="7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0" end="10"/>
                                            </p:txEl>
                                          </p:spTgt>
                                        </p:tgtEl>
                                        <p:attrNameLst>
                                          <p:attrName>style.visibility</p:attrName>
                                        </p:attrNameLst>
                                      </p:cBhvr>
                                      <p:to>
                                        <p:strVal val="visible"/>
                                      </p:to>
                                    </p:set>
                                    <p:animEffect transition="in" filter="fade">
                                      <p:cBhvr>
                                        <p:cTn id="84" dur="1000"/>
                                        <p:tgtEl>
                                          <p:spTgt spid="3">
                                            <p:txEl>
                                              <p:pRg st="10" end="10"/>
                                            </p:txEl>
                                          </p:spTgt>
                                        </p:tgtEl>
                                      </p:cBhvr>
                                    </p:animEffect>
                                    <p:anim calcmode="lin" valueType="num">
                                      <p:cBhvr>
                                        <p:cTn id="85"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nvSpPr>
        <p:spPr>
          <a:xfrm>
            <a:off x="2277979" y="2121569"/>
            <a:ext cx="7090610" cy="2482515"/>
          </a:xfrm>
          <a:prstGeom prst="rect">
            <a:avLst/>
          </a:prstGeom>
        </p:spPr>
        <p:style>
          <a:lnRef idx="1">
            <a:schemeClr val="accent3"/>
          </a:lnRef>
          <a:fillRef idx="2">
            <a:schemeClr val="accent3"/>
          </a:fillRef>
          <a:effectRef idx="1">
            <a:schemeClr val="accent3"/>
          </a:effectRef>
          <a:fontRef idx="minor">
            <a:schemeClr val="dk1"/>
          </a:fontRef>
        </p:style>
        <p:txBody>
          <a:bodyPr vert="horz" anchor="b">
            <a:noAutofit/>
          </a:bodyPr>
          <a:lstStyle>
            <a:lvl1pPr algn="l" rtl="0" eaLnBrk="1" latinLnBrk="0" hangingPunct="1">
              <a:spcBef>
                <a:spcPct val="0"/>
              </a:spcBef>
              <a:buNone/>
              <a:defRPr kumimoji="0" sz="3000" b="1" kern="1200" cap="small" baseline="0">
                <a:solidFill>
                  <a:schemeClr val="dk1"/>
                </a:solidFill>
                <a:latin typeface="+mj-lt"/>
                <a:ea typeface="+mj-ea"/>
                <a:cs typeface="+mj-cs"/>
              </a:defRPr>
            </a:lvl1pPr>
          </a:lstStyle>
          <a:p>
            <a:pPr algn="ctr" rtl="1"/>
            <a:r>
              <a:rPr lang="ar-DZ" sz="7200" dirty="0" smtClean="0"/>
              <a:t>نشكركم على </a:t>
            </a:r>
            <a:r>
              <a:rPr lang="ar-DZ" sz="7200" smtClean="0"/>
              <a:t>حسن </a:t>
            </a:r>
            <a:r>
              <a:rPr lang="ar-DZ" sz="7200" smtClean="0"/>
              <a:t>إصغائكم</a:t>
            </a:r>
            <a:endParaRPr lang="fr-FR" sz="7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19515" y="320842"/>
            <a:ext cx="1351721" cy="753283"/>
          </a:xfrm>
        </p:spPr>
        <p:style>
          <a:lnRef idx="1">
            <a:schemeClr val="dk1"/>
          </a:lnRef>
          <a:fillRef idx="2">
            <a:schemeClr val="dk1"/>
          </a:fillRef>
          <a:effectRef idx="1">
            <a:schemeClr val="dk1"/>
          </a:effectRef>
          <a:fontRef idx="minor">
            <a:schemeClr val="dk1"/>
          </a:fontRef>
        </p:style>
        <p:txBody>
          <a:bodyPr>
            <a:noAutofit/>
          </a:bodyPr>
          <a:lstStyle/>
          <a:p>
            <a:pPr algn="ctr"/>
            <a:r>
              <a:rPr lang="ar-SA" sz="2400" b="1" dirty="0"/>
              <a:t>المقدمة</a:t>
            </a:r>
            <a:br>
              <a:rPr lang="fr-FR" sz="2400" dirty="0"/>
            </a:br>
            <a:endParaRPr lang="fr-FR" sz="2400" dirty="0"/>
          </a:p>
        </p:txBody>
      </p:sp>
      <p:sp>
        <p:nvSpPr>
          <p:cNvPr id="3" name="Espace réservé du texte 2"/>
          <p:cNvSpPr>
            <a:spLocks noGrp="1"/>
          </p:cNvSpPr>
          <p:nvPr>
            <p:ph type="body" sz="half" idx="2"/>
          </p:nvPr>
        </p:nvSpPr>
        <p:spPr>
          <a:xfrm>
            <a:off x="2393923" y="1239428"/>
            <a:ext cx="7202906" cy="3573204"/>
          </a:xfrm>
          <a:solidFill>
            <a:schemeClr val="bg1">
              <a:lumMod val="95000"/>
            </a:schemeClr>
          </a:solidFill>
        </p:spPr>
        <p:txBody>
          <a:bodyPr>
            <a:normAutofit fontScale="92500"/>
          </a:bodyPr>
          <a:lstStyle/>
          <a:p>
            <a:pPr algn="ctr" rtl="1"/>
            <a:r>
              <a:rPr lang="ar-SA" sz="3200" dirty="0"/>
              <a:t>أصبحت القضايا البيئية في العقود الأخيرة محور اهتمام المجتمع الدولي، نتيجة للتدهور المستمر في الموارد الطبيعية وازدياد معدلات التلوث، مما فرض على المؤسسات الاقتصادية ضرورة إعادة النظر في أنماطها الإنتاجية والتسويقية. وفي هذا السياق، برز مفهوم التسويق الأخضر كاتجاه حديث يسعى إلى تحقيق التوازن بين متطلبات السوق وحماية البيئة، من خلال تقديم منتجات وخدمات صديقة للبيئة تسهم في التنمية المستدامة</a:t>
            </a:r>
            <a:r>
              <a:rPr lang="fr-FR" sz="3200" dirty="0"/>
              <a:t>.</a:t>
            </a:r>
            <a:endParaRPr lang="fr-FR" sz="3200" dirty="0"/>
          </a:p>
          <a:p>
            <a:pPr algn="ctr" rtl="1"/>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10" fill="hold"/>
                                        <p:tgtEl>
                                          <p:spTgt spid="3">
                                            <p:bg/>
                                          </p:spTgt>
                                        </p:tgtEl>
                                        <p:attrNameLst>
                                          <p:attrName>ppt_x</p:attrName>
                                        </p:attrNameLst>
                                      </p:cBhvr>
                                      <p:tavLst>
                                        <p:tav tm="0">
                                          <p:val>
                                            <p:strVal val="#ppt_x"/>
                                          </p:val>
                                        </p:tav>
                                        <p:tav tm="100000">
                                          <p:val>
                                            <p:strVal val="#ppt_x"/>
                                          </p:val>
                                        </p:tav>
                                      </p:tavLst>
                                    </p:anim>
                                    <p:anim calcmode="lin" valueType="num">
                                      <p:cBhvr additive="base">
                                        <p:cTn id="15" dur="1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additive="base">
                                        <p:cTn id="20"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1"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19200" y="1299410"/>
            <a:ext cx="8750968" cy="3465094"/>
          </a:xfrm>
          <a:solidFill>
            <a:schemeClr val="bg1">
              <a:lumMod val="85000"/>
            </a:schemeClr>
          </a:solidFill>
        </p:spPr>
        <p:txBody>
          <a:bodyPr>
            <a:normAutofit fontScale="92500"/>
          </a:bodyPr>
          <a:lstStyle/>
          <a:p>
            <a:pPr algn="ctr" rtl="1"/>
            <a:r>
              <a:rPr lang="ar-SA" sz="2600" dirty="0"/>
              <a:t>وفي ظل ارتباط السياحة والفندقة بالبيئة بشكل مباشر، كان من الضروري أن تتبنى المؤسسات الفندقية ممارسات خضراء تعكس مسؤوليتها تجاه المجتمع والطبيعة. إذ يعتبر الفندق الأخضر اليوم نموذجًا للمؤسسة التي تجمع بين الجودة البيئية والاقتصادية، وتُعزّز مكانتها التنافسية من خلال تطبيق مبادئ الاستدامة</a:t>
            </a:r>
            <a:r>
              <a:rPr lang="fr-FR" sz="2600" dirty="0"/>
              <a:t>.</a:t>
            </a:r>
            <a:r>
              <a:rPr lang="ar-SA" sz="2600" dirty="0"/>
              <a:t> ومن هذا المنطلق، يهدف هذا الباب إلى إبراز الأسس النظرية لمفهوم التسويق الأخضر والفنادق الخضراء، مع التطرق إلى تطبيقاتهما العملية من خلال دراسة حالة فندق شيراتون عنابة كنموذج جزائري يجسد التكامل بين البعدين الاقتصادي والبيئي في القطاع الفندقي</a:t>
            </a:r>
            <a:r>
              <a:rPr lang="fr-FR" sz="2600" dirty="0"/>
              <a:t>.</a:t>
            </a:r>
            <a:endParaRPr lang="fr-FR" sz="2600" dirty="0"/>
          </a:p>
          <a:p>
            <a:pPr algn="ctr" rtl="1"/>
            <a:r>
              <a:rPr lang="ar-DZ" sz="2600" dirty="0"/>
              <a:t>خلال ما تقدم نطرح الإشكالية التالية:</a:t>
            </a:r>
            <a:endParaRPr lang="fr-FR" sz="2600" dirty="0"/>
          </a:p>
          <a:p>
            <a:pPr algn="ctr" rtl="1"/>
            <a:r>
              <a:rPr lang="ar-SA" sz="2600" b="1" u="sng" dirty="0" err="1">
                <a:solidFill>
                  <a:schemeClr val="accent1">
                    <a:lumMod val="50000"/>
                  </a:schemeClr>
                </a:solidFill>
              </a:rPr>
              <a:t>ماهو</a:t>
            </a:r>
            <a:r>
              <a:rPr lang="ar-SA" sz="2600" b="1" u="sng" dirty="0">
                <a:solidFill>
                  <a:schemeClr val="accent1">
                    <a:lumMod val="50000"/>
                  </a:schemeClr>
                </a:solidFill>
              </a:rPr>
              <a:t> التسويق الأخضر في السياحة و الفندقة؟.</a:t>
            </a:r>
            <a:endParaRPr lang="fr-FR" sz="2600" b="1" u="sng" dirty="0">
              <a:solidFill>
                <a:schemeClr val="accent1">
                  <a:lumMod val="50000"/>
                </a:schemeClr>
              </a:solidFill>
            </a:endParaRP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1000" fill="hold"/>
                                        <p:tgtEl>
                                          <p:spTgt spid="3">
                                            <p:bg/>
                                          </p:spTgt>
                                        </p:tgtEl>
                                        <p:attrNameLst>
                                          <p:attrName>ppt_x</p:attrName>
                                        </p:attrNameLst>
                                      </p:cBhvr>
                                      <p:tavLst>
                                        <p:tav tm="0">
                                          <p:val>
                                            <p:strVal val="#ppt_x"/>
                                          </p:val>
                                        </p:tav>
                                        <p:tav tm="100000">
                                          <p:val>
                                            <p:strVal val="#ppt_x"/>
                                          </p:val>
                                        </p:tav>
                                      </p:tavLst>
                                    </p:anim>
                                    <p:anim calcmode="lin" valueType="num">
                                      <p:cBhvr additive="base">
                                        <p:cTn id="8" dur="1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0"/>
            <a:ext cx="12192000" cy="6858000"/>
          </a:xfrm>
          <a:prstGeom prst="rect">
            <a:avLst/>
          </a:prstGeom>
          <a:blipFill dpi="0" rotWithShape="1">
            <a:blip r:embed="rId1">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fr-FR"/>
          </a:p>
        </p:txBody>
      </p:sp>
      <p:sp>
        <p:nvSpPr>
          <p:cNvPr id="4" name="ZoneTexte 3"/>
          <p:cNvSpPr txBox="1"/>
          <p:nvPr/>
        </p:nvSpPr>
        <p:spPr>
          <a:xfrm>
            <a:off x="2606842" y="3105834"/>
            <a:ext cx="6978316" cy="646331"/>
          </a:xfrm>
          <a:prstGeom prst="rect">
            <a:avLst/>
          </a:prstGeom>
          <a:noFill/>
        </p:spPr>
        <p:txBody>
          <a:bodyPr wrap="square" rtlCol="0">
            <a:spAutoFit/>
          </a:bodyPr>
          <a:lstStyle/>
          <a:p>
            <a:pPr algn="ctr" rtl="1"/>
            <a:r>
              <a:rPr lang="ar-SA" sz="3600" b="1" dirty="0">
                <a:solidFill>
                  <a:schemeClr val="bg2">
                    <a:lumMod val="50000"/>
                  </a:schemeClr>
                </a:solidFill>
              </a:rPr>
              <a:t>المبحث الأول: ماهية التسويق الأخضر</a:t>
            </a:r>
            <a:endParaRPr lang="fr-FR" sz="3600"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62525" y="304801"/>
            <a:ext cx="10399293" cy="898358"/>
          </a:xfrm>
        </p:spPr>
        <p:txBody>
          <a:bodyPr>
            <a:normAutofit fontScale="90000"/>
          </a:bodyPr>
          <a:lstStyle/>
          <a:p>
            <a:r>
              <a:rPr lang="ar-SA" b="1" dirty="0"/>
              <a:t>المطلب الأول: نشأة وتطور مفهوم التسويق الأخضر</a:t>
            </a:r>
            <a:br>
              <a:rPr lang="fr-FR" dirty="0"/>
            </a:br>
            <a:endParaRPr lang="fr-FR" dirty="0"/>
          </a:p>
        </p:txBody>
      </p:sp>
      <p:sp>
        <p:nvSpPr>
          <p:cNvPr id="3" name="Espace réservé du texte 2"/>
          <p:cNvSpPr>
            <a:spLocks noGrp="1"/>
          </p:cNvSpPr>
          <p:nvPr>
            <p:ph type="body" idx="1"/>
          </p:nvPr>
        </p:nvSpPr>
        <p:spPr>
          <a:xfrm>
            <a:off x="770021" y="1203159"/>
            <a:ext cx="10736177" cy="3416968"/>
          </a:xfrm>
          <a:solidFill>
            <a:schemeClr val="accent3">
              <a:lumMod val="20000"/>
              <a:lumOff val="80000"/>
            </a:schemeClr>
          </a:solidFill>
        </p:spPr>
        <p:txBody>
          <a:bodyPr>
            <a:normAutofit fontScale="92500" lnSpcReduction="10000"/>
          </a:bodyPr>
          <a:lstStyle/>
          <a:p>
            <a:pPr rtl="1"/>
            <a:r>
              <a:rPr lang="ar-SA" sz="2400" b="1" dirty="0">
                <a:solidFill>
                  <a:schemeClr val="tx1"/>
                </a:solidFill>
              </a:rPr>
              <a:t>يُعدّ التسويق الأخضر من المفاهيم الحديثة نسبيًا التي ظهرت نتيجة لتزايد الاهتمام العالمي بالقضايا البيئية، خاصة منذ سبعينات القرن العشرين</a:t>
            </a:r>
            <a:r>
              <a:rPr lang="fr-FR" sz="2400" b="1" dirty="0">
                <a:solidFill>
                  <a:schemeClr val="tx1"/>
                </a:solidFill>
              </a:rPr>
              <a:t>.</a:t>
            </a:r>
            <a:endParaRPr lang="fr-FR" sz="2400" b="1" dirty="0">
              <a:solidFill>
                <a:schemeClr val="tx1"/>
              </a:solidFill>
            </a:endParaRPr>
          </a:p>
          <a:p>
            <a:pPr rtl="1"/>
            <a:r>
              <a:rPr lang="ar-SA" sz="2400" b="1" dirty="0">
                <a:solidFill>
                  <a:schemeClr val="tx1"/>
                </a:solidFill>
              </a:rPr>
              <a:t>بدأ ظهور المصطلح مع تزايد وعي المستهلكين بمخاطر التلوث الصناعي واستنزاف الموارد الطبيعية، فبرزت الحاجة إلى ممارسات تسويقية تراعي حماية البيئة</a:t>
            </a:r>
            <a:r>
              <a:rPr lang="fr-FR" sz="2400" b="1" dirty="0">
                <a:solidFill>
                  <a:schemeClr val="tx1"/>
                </a:solidFill>
              </a:rPr>
              <a:t>.</a:t>
            </a:r>
            <a:endParaRPr lang="fr-FR" sz="2400" b="1" dirty="0">
              <a:solidFill>
                <a:schemeClr val="tx1"/>
              </a:solidFill>
            </a:endParaRPr>
          </a:p>
          <a:p>
            <a:pPr rtl="1"/>
            <a:r>
              <a:rPr lang="ar-SA" sz="2400" b="1" dirty="0">
                <a:solidFill>
                  <a:schemeClr val="tx1"/>
                </a:solidFill>
              </a:rPr>
              <a:t>وقد ساهمت عدة عوامل في بروز هذا المفهوم، منها</a:t>
            </a:r>
            <a:r>
              <a:rPr lang="fr-FR" sz="2400" b="1" dirty="0">
                <a:solidFill>
                  <a:schemeClr val="tx1"/>
                </a:solidFill>
              </a:rPr>
              <a:t>:</a:t>
            </a:r>
            <a:endParaRPr lang="fr-FR" sz="2400" b="1" dirty="0">
              <a:solidFill>
                <a:schemeClr val="tx1"/>
              </a:solidFill>
            </a:endParaRPr>
          </a:p>
          <a:p>
            <a:pPr marL="342900" lvl="0" indent="-342900" rtl="1">
              <a:buFont typeface="Wingdings" panose="05000000000000000000" pitchFamily="2" charset="2"/>
              <a:buChar char="q"/>
            </a:pPr>
            <a:r>
              <a:rPr lang="ar-SA" sz="2400" b="1" dirty="0">
                <a:solidFill>
                  <a:schemeClr val="tx1"/>
                </a:solidFill>
              </a:rPr>
              <a:t>صدور تقارير الأمم المتحدة حول التنمية المستدامة</a:t>
            </a:r>
            <a:r>
              <a:rPr lang="fr-FR" sz="2400" b="1" dirty="0" smtClean="0">
                <a:solidFill>
                  <a:schemeClr val="tx1"/>
                </a:solidFill>
              </a:rPr>
              <a:t>.</a:t>
            </a:r>
            <a:endParaRPr lang="ar-DZ" sz="2400" b="1" dirty="0" smtClean="0">
              <a:solidFill>
                <a:schemeClr val="tx1"/>
              </a:solidFill>
            </a:endParaRPr>
          </a:p>
          <a:p>
            <a:pPr marL="342900" lvl="0" indent="-342900" rtl="1">
              <a:buFont typeface="Wingdings" panose="05000000000000000000" pitchFamily="2" charset="2"/>
              <a:buChar char="q"/>
            </a:pPr>
            <a:r>
              <a:rPr lang="ar-SA" sz="2400" b="1" dirty="0" smtClean="0">
                <a:solidFill>
                  <a:schemeClr val="tx1"/>
                </a:solidFill>
              </a:rPr>
              <a:t>توسع </a:t>
            </a:r>
            <a:r>
              <a:rPr lang="ar-SA" sz="2400" b="1" dirty="0">
                <a:solidFill>
                  <a:schemeClr val="tx1"/>
                </a:solidFill>
              </a:rPr>
              <a:t>الحركات البيئية والمنظمات غير الحكومية</a:t>
            </a:r>
            <a:r>
              <a:rPr lang="fr-FR" sz="2400" b="1" dirty="0" smtClean="0">
                <a:solidFill>
                  <a:schemeClr val="tx1"/>
                </a:solidFill>
              </a:rPr>
              <a:t>.</a:t>
            </a:r>
            <a:endParaRPr lang="ar-DZ" sz="2400" b="1" dirty="0" smtClean="0">
              <a:solidFill>
                <a:schemeClr val="tx1"/>
              </a:solidFill>
            </a:endParaRPr>
          </a:p>
          <a:p>
            <a:pPr marL="342900" lvl="0" indent="-342900" rtl="1">
              <a:buFont typeface="Wingdings" panose="05000000000000000000" pitchFamily="2" charset="2"/>
              <a:buChar char="q"/>
            </a:pPr>
            <a:r>
              <a:rPr lang="ar-SA" sz="2400" b="1" dirty="0" smtClean="0">
                <a:solidFill>
                  <a:schemeClr val="tx1"/>
                </a:solidFill>
              </a:rPr>
              <a:t>تشديد </a:t>
            </a:r>
            <a:r>
              <a:rPr lang="ar-SA" sz="2400" b="1" dirty="0">
                <a:solidFill>
                  <a:schemeClr val="tx1"/>
                </a:solidFill>
              </a:rPr>
              <a:t>التشريعات البيئية في الدول المتقدمة</a:t>
            </a:r>
            <a:r>
              <a:rPr lang="fr-FR" sz="2400" b="1" dirty="0" smtClean="0">
                <a:solidFill>
                  <a:schemeClr val="tx1"/>
                </a:solidFill>
              </a:rPr>
              <a:t>.</a:t>
            </a:r>
            <a:endParaRPr lang="ar-DZ" sz="2400" b="1" dirty="0" smtClean="0">
              <a:solidFill>
                <a:schemeClr val="tx1"/>
              </a:solidFill>
            </a:endParaRPr>
          </a:p>
          <a:p>
            <a:pPr marL="342900" lvl="0" indent="-342900" rtl="1">
              <a:buFont typeface="Wingdings" panose="05000000000000000000" pitchFamily="2" charset="2"/>
              <a:buChar char="q"/>
            </a:pPr>
            <a:r>
              <a:rPr lang="ar-SA" sz="2400" b="1" dirty="0" smtClean="0">
                <a:solidFill>
                  <a:schemeClr val="tx1"/>
                </a:solidFill>
              </a:rPr>
              <a:t>تحول </a:t>
            </a:r>
            <a:r>
              <a:rPr lang="ar-SA" sz="2400" b="1" dirty="0">
                <a:solidFill>
                  <a:schemeClr val="tx1"/>
                </a:solidFill>
              </a:rPr>
              <a:t>سلوك المستهلك نحو المنتجات الصديقة للبيئة</a:t>
            </a:r>
            <a:r>
              <a:rPr lang="fr-FR" sz="2400" b="1" dirty="0">
                <a:solidFill>
                  <a:schemeClr val="tx1"/>
                </a:solidFill>
              </a:rPr>
              <a:t>.</a:t>
            </a:r>
            <a:endParaRPr lang="fr-FR" sz="2400" b="1" dirty="0">
              <a:solidFill>
                <a:schemeClr val="tx1"/>
              </a:solidFill>
            </a:endParaRP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1+#ppt_w/2"/>
                                          </p:val>
                                        </p:tav>
                                        <p:tav tm="100000">
                                          <p:val>
                                            <p:strVal val="#ppt_x"/>
                                          </p:val>
                                        </p:tav>
                                      </p:tavLst>
                                    </p:anim>
                                    <p:anim calcmode="lin" valueType="num">
                                      <p:cBhvr additive="base">
                                        <p:cTn id="8" dur="1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10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additive="base">
                                        <p:cTn id="3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additive="base">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additive="base">
                                        <p:cTn id="4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0"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additive="base">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6"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15453" y="1379621"/>
            <a:ext cx="9553073" cy="3144253"/>
          </a:xfrm>
          <a:solidFill>
            <a:schemeClr val="accent2">
              <a:lumMod val="60000"/>
              <a:lumOff val="40000"/>
            </a:schemeClr>
          </a:solidFill>
        </p:spPr>
        <p:txBody>
          <a:bodyPr>
            <a:noAutofit/>
          </a:bodyPr>
          <a:lstStyle/>
          <a:p>
            <a:pPr algn="ctr" rtl="1"/>
            <a:r>
              <a:rPr lang="ar-SA" sz="2800" b="1" dirty="0" smtClean="0"/>
              <a:t>تطوّر المفهوم عبر مراحل</a:t>
            </a:r>
            <a:r>
              <a:rPr lang="fr-FR" sz="2800" b="1" dirty="0" smtClean="0"/>
              <a:t>:</a:t>
            </a:r>
            <a:endParaRPr lang="ar-DZ" sz="2800" b="1" dirty="0" smtClean="0"/>
          </a:p>
          <a:p>
            <a:pPr marL="457200" lvl="0" indent="-457200" algn="ctr" rtl="1">
              <a:buFont typeface="Wingdings" panose="05000000000000000000" pitchFamily="2" charset="2"/>
              <a:buChar char="v"/>
            </a:pPr>
            <a:r>
              <a:rPr lang="ar-SA" sz="2800" dirty="0"/>
              <a:t>المرحلة البيئية الأولى (1970–1980): التركيز على التلوث الصناعي وإدارة النفايات</a:t>
            </a:r>
            <a:r>
              <a:rPr lang="fr-FR" sz="2800" dirty="0" smtClean="0"/>
              <a:t>.</a:t>
            </a:r>
            <a:endParaRPr lang="ar-DZ" sz="2800" dirty="0" smtClean="0"/>
          </a:p>
          <a:p>
            <a:pPr marL="457200" lvl="0" indent="-457200" algn="ctr" rtl="1">
              <a:buFont typeface="Wingdings" panose="05000000000000000000" pitchFamily="2" charset="2"/>
              <a:buChar char="v"/>
            </a:pPr>
            <a:r>
              <a:rPr lang="ar-SA" sz="2800" dirty="0" smtClean="0"/>
              <a:t>المرحلة </a:t>
            </a:r>
            <a:r>
              <a:rPr lang="ar-SA" sz="2800" dirty="0"/>
              <a:t>الثانية (1980–1990): بداية إدماج البيئة في استراتيجيات التسويق</a:t>
            </a:r>
            <a:r>
              <a:rPr lang="fr-FR" sz="2800" dirty="0" smtClean="0"/>
              <a:t>.</a:t>
            </a:r>
            <a:endParaRPr lang="ar-DZ" sz="2800" dirty="0" smtClean="0"/>
          </a:p>
          <a:p>
            <a:pPr marL="457200" lvl="0" indent="-457200" algn="ctr" rtl="1">
              <a:buFont typeface="Wingdings" panose="05000000000000000000" pitchFamily="2" charset="2"/>
              <a:buChar char="v"/>
            </a:pPr>
            <a:r>
              <a:rPr lang="ar-SA" sz="2800" dirty="0" smtClean="0"/>
              <a:t>المرحلة </a:t>
            </a:r>
            <a:r>
              <a:rPr lang="ar-SA" sz="2800" dirty="0"/>
              <a:t>الحديثة (من 1990 إلى الآن): ظهور مفهوم "الاستدامة" وتكاملها مع المسؤولية الاجتماعية للمؤسسات</a:t>
            </a:r>
            <a:r>
              <a:rPr lang="fr-FR" sz="2800" dirty="0"/>
              <a:t>.</a:t>
            </a:r>
            <a:endParaRPr lang="fr-FR" sz="2800" dirty="0"/>
          </a:p>
          <a:p>
            <a:pPr algn="ctr" rtl="1"/>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170947" y="721895"/>
            <a:ext cx="7780421" cy="834190"/>
          </a:xfrm>
        </p:spPr>
        <p:txBody>
          <a:bodyPr>
            <a:noAutofit/>
          </a:bodyPr>
          <a:lstStyle/>
          <a:p>
            <a:r>
              <a:rPr lang="ar-SA" sz="3200" b="1" dirty="0"/>
              <a:t>المطلب الثاني: مفهوم وأهمية وأهداف التسويق الأخضر</a:t>
            </a:r>
            <a:br>
              <a:rPr lang="fr-FR" sz="3200" dirty="0"/>
            </a:br>
            <a:endParaRPr lang="fr-FR" sz="3200" dirty="0"/>
          </a:p>
        </p:txBody>
      </p:sp>
      <p:sp>
        <p:nvSpPr>
          <p:cNvPr id="3" name="Sous-titre 2"/>
          <p:cNvSpPr>
            <a:spLocks noGrp="1"/>
          </p:cNvSpPr>
          <p:nvPr>
            <p:ph type="subTitle" idx="1"/>
          </p:nvPr>
        </p:nvSpPr>
        <p:spPr>
          <a:xfrm>
            <a:off x="320842" y="1556085"/>
            <a:ext cx="10996865" cy="3609474"/>
          </a:xfrm>
        </p:spPr>
        <p:txBody>
          <a:bodyPr numCol="3">
            <a:normAutofit/>
          </a:bodyPr>
          <a:lstStyle/>
          <a:p>
            <a:pPr lvl="0" algn="r" rtl="1"/>
            <a:r>
              <a:rPr lang="ar-SA" sz="2400" b="1" dirty="0">
                <a:solidFill>
                  <a:schemeClr val="accent1">
                    <a:lumMod val="60000"/>
                    <a:lumOff val="40000"/>
                  </a:schemeClr>
                </a:solidFill>
              </a:rPr>
              <a:t>المفهوم</a:t>
            </a:r>
            <a:r>
              <a:rPr lang="fr-FR" sz="2400" b="1" dirty="0">
                <a:solidFill>
                  <a:schemeClr val="accent1">
                    <a:lumMod val="60000"/>
                    <a:lumOff val="40000"/>
                  </a:schemeClr>
                </a:solidFill>
              </a:rPr>
              <a:t>:</a:t>
            </a:r>
            <a:endParaRPr lang="fr-FR" sz="2400" dirty="0">
              <a:solidFill>
                <a:schemeClr val="accent1">
                  <a:lumMod val="60000"/>
                  <a:lumOff val="40000"/>
                </a:schemeClr>
              </a:solidFill>
            </a:endParaRPr>
          </a:p>
          <a:p>
            <a:pPr algn="r" rtl="1"/>
            <a:r>
              <a:rPr lang="ar-DZ" sz="2400" dirty="0" smtClean="0">
                <a:solidFill>
                  <a:schemeClr val="accent1">
                    <a:lumMod val="60000"/>
                    <a:lumOff val="40000"/>
                  </a:schemeClr>
                </a:solidFill>
              </a:rPr>
              <a:t>هو </a:t>
            </a:r>
            <a:r>
              <a:rPr lang="ar-SA" sz="2400" dirty="0" smtClean="0">
                <a:solidFill>
                  <a:schemeClr val="accent1">
                    <a:lumMod val="60000"/>
                    <a:lumOff val="40000"/>
                  </a:schemeClr>
                </a:solidFill>
              </a:rPr>
              <a:t>مجموعة </a:t>
            </a:r>
            <a:r>
              <a:rPr lang="ar-SA" sz="2400" dirty="0">
                <a:solidFill>
                  <a:schemeClr val="accent1">
                    <a:lumMod val="60000"/>
                    <a:lumOff val="40000"/>
                  </a:schemeClr>
                </a:solidFill>
              </a:rPr>
              <a:t>الأنشطة التسويقية التي تهدف إلى تلبية حاجات ورغبات المستهلكين مع مراعاة تقليل الأضرار البيئية، وضمان الاستخدام المستدام للموارد الطبيعية</a:t>
            </a:r>
            <a:r>
              <a:rPr lang="fr-FR" sz="2400" dirty="0">
                <a:solidFill>
                  <a:schemeClr val="accent1">
                    <a:lumMod val="60000"/>
                    <a:lumOff val="40000"/>
                  </a:schemeClr>
                </a:solidFill>
              </a:rPr>
              <a:t>.</a:t>
            </a:r>
            <a:endParaRPr lang="fr-FR" sz="2400" dirty="0">
              <a:solidFill>
                <a:schemeClr val="accent1">
                  <a:lumMod val="60000"/>
                  <a:lumOff val="40000"/>
                </a:schemeClr>
              </a:solidFill>
            </a:endParaRPr>
          </a:p>
          <a:p>
            <a:pPr lvl="0" algn="r" rtl="1"/>
            <a:endParaRPr lang="ar-DZ" sz="2400" b="1" dirty="0" smtClean="0"/>
          </a:p>
          <a:p>
            <a:pPr lvl="0" algn="r" rtl="1"/>
            <a:endParaRPr lang="ar-DZ" sz="2400" b="1" dirty="0" smtClean="0"/>
          </a:p>
          <a:p>
            <a:pPr lvl="0" algn="r" rtl="1"/>
            <a:endParaRPr lang="ar-DZ" sz="2400" b="1" dirty="0"/>
          </a:p>
          <a:p>
            <a:pPr lvl="0" algn="r" rtl="1"/>
            <a:r>
              <a:rPr lang="ar-SA" sz="2400" b="1" dirty="0" smtClean="0">
                <a:solidFill>
                  <a:schemeClr val="accent2">
                    <a:lumMod val="75000"/>
                  </a:schemeClr>
                </a:solidFill>
              </a:rPr>
              <a:t>الأهمية</a:t>
            </a:r>
            <a:r>
              <a:rPr lang="fr-FR" sz="2400" b="1" dirty="0">
                <a:solidFill>
                  <a:schemeClr val="accent2">
                    <a:lumMod val="75000"/>
                  </a:schemeClr>
                </a:solidFill>
              </a:rPr>
              <a:t>:</a:t>
            </a:r>
            <a:endParaRPr lang="fr-FR" sz="2400" dirty="0">
              <a:solidFill>
                <a:schemeClr val="accent2">
                  <a:lumMod val="75000"/>
                </a:schemeClr>
              </a:solidFill>
            </a:endParaRPr>
          </a:p>
          <a:p>
            <a:pPr marL="342900" lvl="0" indent="-342900" algn="r" rtl="1">
              <a:buFont typeface="Arial" panose="020B0604020202020204" pitchFamily="34" charset="0"/>
              <a:buChar char="•"/>
            </a:pPr>
            <a:r>
              <a:rPr lang="ar-SA" sz="2400" dirty="0">
                <a:solidFill>
                  <a:schemeClr val="accent2">
                    <a:lumMod val="75000"/>
                  </a:schemeClr>
                </a:solidFill>
              </a:rPr>
              <a:t>تعزيز الصورة الإيجابية للمؤسسة</a:t>
            </a:r>
            <a:r>
              <a:rPr lang="fr-FR" sz="2400" dirty="0" smtClean="0">
                <a:solidFill>
                  <a:schemeClr val="accent2">
                    <a:lumMod val="75000"/>
                  </a:schemeClr>
                </a:solidFill>
              </a:rPr>
              <a:t>.</a:t>
            </a:r>
            <a:endParaRPr lang="ar-DZ" sz="2400" dirty="0" smtClean="0">
              <a:solidFill>
                <a:schemeClr val="accent2">
                  <a:lumMod val="75000"/>
                </a:schemeClr>
              </a:solidFill>
            </a:endParaRPr>
          </a:p>
          <a:p>
            <a:pPr marL="342900" lvl="0" indent="-342900" algn="r" rtl="1">
              <a:buFont typeface="Arial" panose="020B0604020202020204" pitchFamily="34" charset="0"/>
              <a:buChar char="•"/>
            </a:pPr>
            <a:r>
              <a:rPr lang="ar-SA" sz="2400" dirty="0" smtClean="0">
                <a:solidFill>
                  <a:schemeClr val="accent2">
                    <a:lumMod val="75000"/>
                  </a:schemeClr>
                </a:solidFill>
              </a:rPr>
              <a:t>تحقيق </a:t>
            </a:r>
            <a:r>
              <a:rPr lang="ar-SA" sz="2400" dirty="0">
                <a:solidFill>
                  <a:schemeClr val="accent2">
                    <a:lumMod val="75000"/>
                  </a:schemeClr>
                </a:solidFill>
              </a:rPr>
              <a:t>ميزة تنافسية قائمة على الاستدامة</a:t>
            </a:r>
            <a:r>
              <a:rPr lang="fr-FR" sz="2400" dirty="0" smtClean="0">
                <a:solidFill>
                  <a:schemeClr val="accent2">
                    <a:lumMod val="75000"/>
                  </a:schemeClr>
                </a:solidFill>
              </a:rPr>
              <a:t>.</a:t>
            </a:r>
            <a:endParaRPr lang="ar-DZ" sz="2400" dirty="0" smtClean="0">
              <a:solidFill>
                <a:schemeClr val="accent2">
                  <a:lumMod val="75000"/>
                </a:schemeClr>
              </a:solidFill>
            </a:endParaRPr>
          </a:p>
          <a:p>
            <a:pPr marL="342900" lvl="0" indent="-342900" algn="r" rtl="1">
              <a:buFont typeface="Arial" panose="020B0604020202020204" pitchFamily="34" charset="0"/>
              <a:buChar char="•"/>
            </a:pPr>
            <a:r>
              <a:rPr lang="ar-SA" sz="2400" dirty="0" smtClean="0">
                <a:solidFill>
                  <a:schemeClr val="accent2">
                    <a:lumMod val="75000"/>
                  </a:schemeClr>
                </a:solidFill>
              </a:rPr>
              <a:t>جذب </a:t>
            </a:r>
            <a:r>
              <a:rPr lang="ar-SA" sz="2400" dirty="0">
                <a:solidFill>
                  <a:schemeClr val="accent2">
                    <a:lumMod val="75000"/>
                  </a:schemeClr>
                </a:solidFill>
              </a:rPr>
              <a:t>فئة من المستهلكين الواعين بيئيًا</a:t>
            </a:r>
            <a:r>
              <a:rPr lang="fr-FR" sz="2400" dirty="0" smtClean="0">
                <a:solidFill>
                  <a:schemeClr val="accent2">
                    <a:lumMod val="75000"/>
                  </a:schemeClr>
                </a:solidFill>
              </a:rPr>
              <a:t>.</a:t>
            </a:r>
            <a:endParaRPr lang="ar-DZ" sz="2400" dirty="0" smtClean="0">
              <a:solidFill>
                <a:schemeClr val="accent2">
                  <a:lumMod val="75000"/>
                </a:schemeClr>
              </a:solidFill>
            </a:endParaRPr>
          </a:p>
          <a:p>
            <a:pPr marL="342900" lvl="0" indent="-342900" algn="r" rtl="1">
              <a:buFont typeface="Arial" panose="020B0604020202020204" pitchFamily="34" charset="0"/>
              <a:buChar char="•"/>
            </a:pPr>
            <a:r>
              <a:rPr lang="ar-SA" sz="2400" dirty="0" smtClean="0">
                <a:solidFill>
                  <a:schemeClr val="accent2">
                    <a:lumMod val="75000"/>
                  </a:schemeClr>
                </a:solidFill>
              </a:rPr>
              <a:t>المساهمة في تحقيق التنمية المستدامة</a:t>
            </a:r>
            <a:r>
              <a:rPr lang="fr-FR" sz="2400" dirty="0" smtClean="0"/>
              <a:t>.</a:t>
            </a:r>
            <a:endParaRPr lang="ar-DZ" sz="2400" b="1" dirty="0" smtClean="0"/>
          </a:p>
          <a:p>
            <a:pPr lvl="0" algn="r" rtl="1"/>
            <a:r>
              <a:rPr lang="ar-SA" sz="2400" b="1" dirty="0" smtClean="0">
                <a:solidFill>
                  <a:schemeClr val="bg1">
                    <a:lumMod val="50000"/>
                  </a:schemeClr>
                </a:solidFill>
              </a:rPr>
              <a:t>الأهداف</a:t>
            </a:r>
            <a:r>
              <a:rPr lang="fr-FR" sz="2400" b="1" dirty="0">
                <a:solidFill>
                  <a:schemeClr val="bg1">
                    <a:lumMod val="50000"/>
                  </a:schemeClr>
                </a:solidFill>
              </a:rPr>
              <a:t>:</a:t>
            </a:r>
            <a:endParaRPr lang="fr-FR" sz="2400" dirty="0">
              <a:solidFill>
                <a:schemeClr val="bg1">
                  <a:lumMod val="50000"/>
                </a:schemeClr>
              </a:solidFill>
            </a:endParaRPr>
          </a:p>
          <a:p>
            <a:pPr marL="342900" lvl="0" indent="-342900" algn="r" rtl="1">
              <a:buFont typeface="Arial" panose="020B0604020202020204" pitchFamily="34" charset="0"/>
              <a:buChar char="•"/>
            </a:pPr>
            <a:r>
              <a:rPr lang="ar-SA" sz="2400" dirty="0">
                <a:solidFill>
                  <a:schemeClr val="bg1">
                    <a:lumMod val="50000"/>
                  </a:schemeClr>
                </a:solidFill>
              </a:rPr>
              <a:t>إنتاج سلع وخدمات صديقة للبيئة</a:t>
            </a:r>
            <a:r>
              <a:rPr lang="fr-FR" sz="2400" dirty="0" smtClean="0">
                <a:solidFill>
                  <a:schemeClr val="bg1">
                    <a:lumMod val="50000"/>
                  </a:schemeClr>
                </a:solidFill>
              </a:rPr>
              <a:t>.</a:t>
            </a:r>
            <a:endParaRPr lang="ar-DZ" sz="2400" dirty="0" smtClean="0">
              <a:solidFill>
                <a:schemeClr val="bg1">
                  <a:lumMod val="50000"/>
                </a:schemeClr>
              </a:solidFill>
            </a:endParaRPr>
          </a:p>
          <a:p>
            <a:pPr marL="342900" lvl="0" indent="-342900" algn="r" rtl="1">
              <a:buFont typeface="Arial" panose="020B0604020202020204" pitchFamily="34" charset="0"/>
              <a:buChar char="•"/>
            </a:pPr>
            <a:r>
              <a:rPr lang="ar-SA" sz="2400" dirty="0" smtClean="0">
                <a:solidFill>
                  <a:schemeClr val="bg1">
                    <a:lumMod val="50000"/>
                  </a:schemeClr>
                </a:solidFill>
              </a:rPr>
              <a:t>ترشيد </a:t>
            </a:r>
            <a:r>
              <a:rPr lang="ar-SA" sz="2400" dirty="0">
                <a:solidFill>
                  <a:schemeClr val="bg1">
                    <a:lumMod val="50000"/>
                  </a:schemeClr>
                </a:solidFill>
              </a:rPr>
              <a:t>استهلاك الطاقة والموارد</a:t>
            </a:r>
            <a:r>
              <a:rPr lang="fr-FR" sz="2400" dirty="0" smtClean="0">
                <a:solidFill>
                  <a:schemeClr val="bg1">
                    <a:lumMod val="50000"/>
                  </a:schemeClr>
                </a:solidFill>
              </a:rPr>
              <a:t>.</a:t>
            </a:r>
            <a:endParaRPr lang="ar-DZ" sz="2400" dirty="0" smtClean="0">
              <a:solidFill>
                <a:schemeClr val="bg1">
                  <a:lumMod val="50000"/>
                </a:schemeClr>
              </a:solidFill>
            </a:endParaRPr>
          </a:p>
          <a:p>
            <a:pPr marL="342900" lvl="0" indent="-342900" algn="r" rtl="1">
              <a:buFont typeface="Arial" panose="020B0604020202020204" pitchFamily="34" charset="0"/>
              <a:buChar char="•"/>
            </a:pPr>
            <a:r>
              <a:rPr lang="ar-SA" sz="2400" dirty="0" smtClean="0">
                <a:solidFill>
                  <a:schemeClr val="bg1">
                    <a:lumMod val="50000"/>
                  </a:schemeClr>
                </a:solidFill>
              </a:rPr>
              <a:t>تقليل </a:t>
            </a:r>
            <a:r>
              <a:rPr lang="ar-SA" sz="2400" dirty="0">
                <a:solidFill>
                  <a:schemeClr val="bg1">
                    <a:lumMod val="50000"/>
                  </a:schemeClr>
                </a:solidFill>
              </a:rPr>
              <a:t>النفايات والانبعاثات</a:t>
            </a:r>
            <a:r>
              <a:rPr lang="fr-FR" sz="2400" dirty="0" smtClean="0">
                <a:solidFill>
                  <a:schemeClr val="bg1">
                    <a:lumMod val="50000"/>
                  </a:schemeClr>
                </a:solidFill>
              </a:rPr>
              <a:t>.</a:t>
            </a:r>
            <a:endParaRPr lang="ar-DZ" sz="2400" dirty="0" smtClean="0">
              <a:solidFill>
                <a:schemeClr val="bg1">
                  <a:lumMod val="50000"/>
                </a:schemeClr>
              </a:solidFill>
            </a:endParaRPr>
          </a:p>
          <a:p>
            <a:pPr marL="342900" lvl="0" indent="-342900" algn="r" rtl="1">
              <a:buFont typeface="Arial" panose="020B0604020202020204" pitchFamily="34" charset="0"/>
              <a:buChar char="•"/>
            </a:pPr>
            <a:r>
              <a:rPr lang="ar-SA" sz="2400" dirty="0" smtClean="0">
                <a:solidFill>
                  <a:schemeClr val="bg1">
                    <a:lumMod val="50000"/>
                  </a:schemeClr>
                </a:solidFill>
              </a:rPr>
              <a:t>التوعية </a:t>
            </a:r>
            <a:r>
              <a:rPr lang="ar-SA" sz="2400" dirty="0">
                <a:solidFill>
                  <a:schemeClr val="bg1">
                    <a:lumMod val="50000"/>
                  </a:schemeClr>
                </a:solidFill>
              </a:rPr>
              <a:t>بالسلوك البيئي المسؤول</a:t>
            </a:r>
            <a:r>
              <a:rPr lang="fr-FR" sz="2400" dirty="0"/>
              <a:t>.</a:t>
            </a:r>
            <a:endParaRPr lang="fr-FR" sz="2400" dirty="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 calcmode="lin" valueType="num">
                                      <p:cBhvr additive="base">
                                        <p:cTn id="6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3" end="13"/>
                                            </p:txEl>
                                          </p:spTgt>
                                        </p:tgtEl>
                                        <p:attrNameLst>
                                          <p:attrName>style.visibility</p:attrName>
                                        </p:attrNameLst>
                                      </p:cBhvr>
                                      <p:to>
                                        <p:strVal val="visible"/>
                                      </p:to>
                                    </p:set>
                                    <p:anim calcmode="lin" valueType="num">
                                      <p:cBhvr additive="base">
                                        <p:cTn id="7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4" end="14"/>
                                            </p:txEl>
                                          </p:spTgt>
                                        </p:tgtEl>
                                        <p:attrNameLst>
                                          <p:attrName>style.visibility</p:attrName>
                                        </p:attrNameLst>
                                      </p:cBhvr>
                                      <p:to>
                                        <p:strVal val="visible"/>
                                      </p:to>
                                    </p:set>
                                    <p:anim calcmode="lin" valueType="num">
                                      <p:cBhvr additive="base">
                                        <p:cTn id="7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1516" y="828541"/>
            <a:ext cx="9420726" cy="1293028"/>
          </a:xfrm>
        </p:spPr>
        <p:txBody>
          <a:bodyPr>
            <a:normAutofit/>
          </a:bodyPr>
          <a:lstStyle/>
          <a:p>
            <a:pPr rtl="1"/>
            <a:r>
              <a:rPr lang="ar-SA" b="1" dirty="0"/>
              <a:t>المطلب الثالث: المزيج التسويقي الأخضر</a:t>
            </a:r>
            <a:r>
              <a:rPr lang="fr-FR" b="1" dirty="0"/>
              <a:t> </a:t>
            </a:r>
            <a:r>
              <a:rPr lang="ar-SA" b="1" dirty="0" smtClean="0"/>
              <a:t>في </a:t>
            </a:r>
            <a:r>
              <a:rPr lang="ar-SA" b="1" dirty="0"/>
              <a:t>الخدمات</a:t>
            </a:r>
            <a:br>
              <a:rPr lang="fr-FR" dirty="0"/>
            </a:br>
            <a:endParaRPr lang="fr-FR" dirty="0"/>
          </a:p>
        </p:txBody>
      </p:sp>
      <p:graphicFrame>
        <p:nvGraphicFramePr>
          <p:cNvPr id="3" name="Diagramme 2"/>
          <p:cNvGraphicFramePr/>
          <p:nvPr/>
        </p:nvGraphicFramePr>
        <p:xfrm>
          <a:off x="753979" y="1945106"/>
          <a:ext cx="10202779" cy="399448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fill="hold"/>
                                        <p:tgtEl>
                                          <p:spTgt spid="2"/>
                                        </p:tgtEl>
                                        <p:attrNameLst>
                                          <p:attrName>ppt_x</p:attrName>
                                        </p:attrNameLst>
                                      </p:cBhvr>
                                      <p:tavLst>
                                        <p:tav tm="0">
                                          <p:val>
                                            <p:strVal val="0-#ppt_w/2"/>
                                          </p:val>
                                        </p:tav>
                                        <p:tav tm="100000">
                                          <p:val>
                                            <p:strVal val="#ppt_x"/>
                                          </p:val>
                                        </p:tav>
                                      </p:tavLst>
                                    </p:anim>
                                    <p:anim calcmode="lin" valueType="num">
                                      <p:cBhvr additive="base">
                                        <p:cTn id="8" dur="75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3" fill="hold" grpId="0" nodeType="clickEffect">
                                  <p:stCondLst>
                                    <p:cond delay="0"/>
                                  </p:stCondLst>
                                  <p:childTnLst>
                                    <p:set>
                                      <p:cBhvr>
                                        <p:cTn id="12" dur="1" fill="hold">
                                          <p:stCondLst>
                                            <p:cond delay="0"/>
                                          </p:stCondLst>
                                        </p:cTn>
                                        <p:tgtEl>
                                          <p:spTgt spid="3">
                                            <p:graphicEl>
                                              <a:dgm id="{0E666490-F29F-435F-A5A7-0D775B3C6DEA}"/>
                                            </p:graphicEl>
                                          </p:spTgt>
                                        </p:tgtEl>
                                        <p:attrNameLst>
                                          <p:attrName>style.visibility</p:attrName>
                                        </p:attrNameLst>
                                      </p:cBhvr>
                                      <p:to>
                                        <p:strVal val="visible"/>
                                      </p:to>
                                    </p:set>
                                    <p:animEffect transition="in" filter="wheel(3)">
                                      <p:cBhvr>
                                        <p:cTn id="13" dur="2000"/>
                                        <p:tgtEl>
                                          <p:spTgt spid="3">
                                            <p:graphicEl>
                                              <a:dgm id="{0E666490-F29F-435F-A5A7-0D775B3C6DEA}"/>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3" fill="hold" grpId="0" nodeType="clickEffect">
                                  <p:stCondLst>
                                    <p:cond delay="0"/>
                                  </p:stCondLst>
                                  <p:childTnLst>
                                    <p:set>
                                      <p:cBhvr>
                                        <p:cTn id="17" dur="1" fill="hold">
                                          <p:stCondLst>
                                            <p:cond delay="0"/>
                                          </p:stCondLst>
                                        </p:cTn>
                                        <p:tgtEl>
                                          <p:spTgt spid="3">
                                            <p:graphicEl>
                                              <a:dgm id="{5D0837BD-E30E-4467-8C45-664E9C200C56}"/>
                                            </p:graphicEl>
                                          </p:spTgt>
                                        </p:tgtEl>
                                        <p:attrNameLst>
                                          <p:attrName>style.visibility</p:attrName>
                                        </p:attrNameLst>
                                      </p:cBhvr>
                                      <p:to>
                                        <p:strVal val="visible"/>
                                      </p:to>
                                    </p:set>
                                    <p:animEffect transition="in" filter="wheel(3)">
                                      <p:cBhvr>
                                        <p:cTn id="18" dur="2000"/>
                                        <p:tgtEl>
                                          <p:spTgt spid="3">
                                            <p:graphicEl>
                                              <a:dgm id="{5D0837BD-E30E-4467-8C45-664E9C200C56}"/>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3" fill="hold" grpId="0" nodeType="clickEffect">
                                  <p:stCondLst>
                                    <p:cond delay="0"/>
                                  </p:stCondLst>
                                  <p:childTnLst>
                                    <p:set>
                                      <p:cBhvr>
                                        <p:cTn id="22" dur="1" fill="hold">
                                          <p:stCondLst>
                                            <p:cond delay="0"/>
                                          </p:stCondLst>
                                        </p:cTn>
                                        <p:tgtEl>
                                          <p:spTgt spid="3">
                                            <p:graphicEl>
                                              <a:dgm id="{3B7839AC-B461-41C5-A866-ED63CC0B5E04}"/>
                                            </p:graphicEl>
                                          </p:spTgt>
                                        </p:tgtEl>
                                        <p:attrNameLst>
                                          <p:attrName>style.visibility</p:attrName>
                                        </p:attrNameLst>
                                      </p:cBhvr>
                                      <p:to>
                                        <p:strVal val="visible"/>
                                      </p:to>
                                    </p:set>
                                    <p:animEffect transition="in" filter="wheel(3)">
                                      <p:cBhvr>
                                        <p:cTn id="23" dur="2000"/>
                                        <p:tgtEl>
                                          <p:spTgt spid="3">
                                            <p:graphicEl>
                                              <a:dgm id="{3B7839AC-B461-41C5-A866-ED63CC0B5E04}"/>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3" fill="hold" grpId="0" nodeType="clickEffect">
                                  <p:stCondLst>
                                    <p:cond delay="0"/>
                                  </p:stCondLst>
                                  <p:childTnLst>
                                    <p:set>
                                      <p:cBhvr>
                                        <p:cTn id="27" dur="1" fill="hold">
                                          <p:stCondLst>
                                            <p:cond delay="0"/>
                                          </p:stCondLst>
                                        </p:cTn>
                                        <p:tgtEl>
                                          <p:spTgt spid="3">
                                            <p:graphicEl>
                                              <a:dgm id="{C68DD5E2-B21F-4843-9039-CE9D09B04CC8}"/>
                                            </p:graphicEl>
                                          </p:spTgt>
                                        </p:tgtEl>
                                        <p:attrNameLst>
                                          <p:attrName>style.visibility</p:attrName>
                                        </p:attrNameLst>
                                      </p:cBhvr>
                                      <p:to>
                                        <p:strVal val="visible"/>
                                      </p:to>
                                    </p:set>
                                    <p:animEffect transition="in" filter="wheel(3)">
                                      <p:cBhvr>
                                        <p:cTn id="28" dur="2000"/>
                                        <p:tgtEl>
                                          <p:spTgt spid="3">
                                            <p:graphicEl>
                                              <a:dgm id="{C68DD5E2-B21F-4843-9039-CE9D09B04CC8}"/>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3" fill="hold" grpId="0" nodeType="clickEffect">
                                  <p:stCondLst>
                                    <p:cond delay="0"/>
                                  </p:stCondLst>
                                  <p:childTnLst>
                                    <p:set>
                                      <p:cBhvr>
                                        <p:cTn id="32" dur="1" fill="hold">
                                          <p:stCondLst>
                                            <p:cond delay="0"/>
                                          </p:stCondLst>
                                        </p:cTn>
                                        <p:tgtEl>
                                          <p:spTgt spid="3">
                                            <p:graphicEl>
                                              <a:dgm id="{484F175D-CBE2-433E-9349-18DAA0A9ECA0}"/>
                                            </p:graphicEl>
                                          </p:spTgt>
                                        </p:tgtEl>
                                        <p:attrNameLst>
                                          <p:attrName>style.visibility</p:attrName>
                                        </p:attrNameLst>
                                      </p:cBhvr>
                                      <p:to>
                                        <p:strVal val="visible"/>
                                      </p:to>
                                    </p:set>
                                    <p:animEffect transition="in" filter="wheel(3)">
                                      <p:cBhvr>
                                        <p:cTn id="33" dur="2000"/>
                                        <p:tgtEl>
                                          <p:spTgt spid="3">
                                            <p:graphicEl>
                                              <a:dgm id="{484F175D-CBE2-433E-9349-18DAA0A9ECA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3" grpId="0">
        <p:bldSub>
          <a:bldDgm bld="one"/>
        </p:bldSub>
      </p:bldGraphic>
    </p:bldLst>
  </p:timing>
</p:sld>
</file>

<file path=ppt/theme/theme1.xml><?xml version="1.0" encoding="utf-8"?>
<a:theme xmlns:a="http://schemas.openxmlformats.org/drawingml/2006/main" name="Traînée de condensation">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TM04033937[[fn=Traînée de condensation]]</Template>
  <TotalTime>0</TotalTime>
  <Words>7281</Words>
  <Application>WPS Presentation</Application>
  <PresentationFormat>Grand écran</PresentationFormat>
  <Paragraphs>183</Paragraphs>
  <Slides>20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20</vt:i4>
      </vt:variant>
    </vt:vector>
  </HeadingPairs>
  <TitlesOfParts>
    <vt:vector size="30" baseType="lpstr">
      <vt:lpstr>Arial</vt:lpstr>
      <vt:lpstr>SimSun</vt:lpstr>
      <vt:lpstr>Wingdings</vt:lpstr>
      <vt:lpstr>Times New Roman</vt:lpstr>
      <vt:lpstr>Century Gothic</vt:lpstr>
      <vt:lpstr>Microsoft YaHei</vt:lpstr>
      <vt:lpstr>Arial Unicode MS</vt:lpstr>
      <vt:lpstr>Calibri</vt:lpstr>
      <vt:lpstr>Courier New</vt:lpstr>
      <vt:lpstr>Traînée de condensation</vt:lpstr>
      <vt:lpstr>بحث حول:               التسويق الأخضر في السياحة و الفندقة                                    إعداد:                                                                        -  عسلي  أشواق.                                                                        - نصايرية عبد الرحمان</vt:lpstr>
      <vt:lpstr>PowerPoint 演示文稿</vt:lpstr>
      <vt:lpstr>المقدمة </vt:lpstr>
      <vt:lpstr>PowerPoint 演示文稿</vt:lpstr>
      <vt:lpstr>PowerPoint 演示文稿</vt:lpstr>
      <vt:lpstr>المطلب الأول: نشأة وتطور مفهوم التسويق الأخضر </vt:lpstr>
      <vt:lpstr>PowerPoint 演示文稿</vt:lpstr>
      <vt:lpstr>المطلب الثاني: مفهوم وأهمية وأهداف التسويق الأخضر </vt:lpstr>
      <vt:lpstr>المطلب الثالث: المزيج التسويقي الأخضر في الخدمات </vt:lpstr>
      <vt:lpstr>PowerPoint 演示文稿</vt:lpstr>
      <vt:lpstr>المطلب الأول: مفهوم وأهمية السياحة المستدامة والسياحة البيئية </vt:lpstr>
      <vt:lpstr>المطلب الثاني: مفهوم ومعايير وممارسات الفنادق الخضراء </vt:lpstr>
      <vt:lpstr>المطلب الثالث: الميزة التنافسية المستدامة في القطاع الفندقي </vt:lpstr>
      <vt:lpstr>PowerPoint 演示文稿</vt:lpstr>
      <vt:lpstr>PowerPoint 演示文稿</vt:lpstr>
      <vt:lpstr>تطبيق المزيج التسويقي الأخضر في فندق شيراتون عنابة </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بحث حول:               التسويق الأخضر في السياحة و الفندقة                                    إعداد:                                                                        -  عسلي  أشواق.                                                                        - نصايرية عبد الرحمان</dc:title>
  <dc:creator>zikou</dc:creator>
  <cp:lastModifiedBy>ELHADJ FAROUK</cp:lastModifiedBy>
  <cp:revision>19</cp:revision>
  <dcterms:created xsi:type="dcterms:W3CDTF">2025-10-16T15:20:00Z</dcterms:created>
  <dcterms:modified xsi:type="dcterms:W3CDTF">2025-10-16T17:39:51Z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53A8D503606B484596F4B592EBE33F3A_13</vt:lpwstr>
  </property>
  <property fmtid="{D5CDD505-2E9C-101B-9397-08002B2CF9AE}" pid="3" name="KSOProductBuildVer">
    <vt:lpwstr>1036-12.2.0.20795</vt:lpwstr>
  </property>
</Properties>
</file>