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57" r:id="rId9"/>
    <p:sldId id="265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03/10/2024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03/10/2024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03/10/2024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03/10/2024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03/10/2024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03/10/2024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03/10/2024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03/10/2024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03/10/2024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03/10/2024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03/10/2024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03/10/2024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2071670" y="1142984"/>
            <a:ext cx="4500594" cy="7143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u="sng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أولا: مفهوم الوجهات السياحية: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42844" y="71414"/>
            <a:ext cx="8929750" cy="1214446"/>
            <a:chOff x="142844" y="142852"/>
            <a:chExt cx="8858312" cy="121444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142844" y="357166"/>
              <a:ext cx="8001056" cy="10001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المحور الأول: أسس </a:t>
              </a:r>
              <a:r>
                <a:rPr lang="ar-DZ" sz="2400" b="1" i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و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مفاهيم عامة حول الوجهات السياحية </a:t>
              </a:r>
              <a:r>
                <a:rPr lang="ar-DZ" sz="2400" b="1" i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و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إ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دارتها  </a:t>
              </a:r>
              <a:endParaRPr lang="fr-FR" sz="2400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Rectangle à coins arrondis 4"/>
            <p:cNvSpPr/>
            <p:nvPr/>
          </p:nvSpPr>
          <p:spPr>
            <a:xfrm>
              <a:off x="7643834" y="142852"/>
              <a:ext cx="1357322" cy="10001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DZ" b="1" i="1" u="sng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المحاضرة 01</a:t>
              </a:r>
              <a:endParaRPr lang="fr-FR" b="1" i="1" u="sng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2" name="Image 11" descr="venis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2000240"/>
            <a:ext cx="8929718" cy="25725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4282" y="4633280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</a:t>
            </a:r>
            <a:r>
              <a:rPr lang="ar-D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فضاء مادّي يحتوي على </a:t>
            </a:r>
            <a:r>
              <a:rPr lang="ar-D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المنتجات </a:t>
            </a:r>
            <a:r>
              <a:rPr lang="ar-D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السيّاحية مثل خدمات الدّعم لمناطق الجذب السيّاحي </a:t>
            </a:r>
            <a:r>
              <a:rPr lang="ar-DZ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D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الموارد السيّاحية التي يستكشفها السّائح ضمن حدود مدة إقامته التي </a:t>
            </a:r>
            <a:r>
              <a:rPr lang="ar-D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لا </a:t>
            </a:r>
            <a:r>
              <a:rPr lang="ar-D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تقلُّ عن ليلة واحدة </a:t>
            </a:r>
            <a:r>
              <a:rPr lang="ar-DZ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D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تتضمّن أيضا أصحاب المصالح الذين يمثّلون في كثير من الأحيان المجتمع المضيف، شبكات الاتصال ... بها حدود ماديّة </a:t>
            </a:r>
            <a:r>
              <a:rPr lang="ar-DZ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D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إدارية تعكس عملية تسييرها  </a:t>
            </a:r>
            <a:r>
              <a:rPr lang="ar-DZ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D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صورة </a:t>
            </a:r>
            <a:r>
              <a:rPr lang="ar-DZ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D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انطباعات </a:t>
            </a:r>
            <a:r>
              <a:rPr lang="ar-DZ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D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هويّة تحدد قدرتها التّنافسية في السّوق</a:t>
            </a:r>
            <a:endParaRPr lang="fr-F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8072462" y="1214422"/>
            <a:ext cx="785818" cy="7858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071670" y="1142984"/>
            <a:ext cx="4500594" cy="7143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u="sng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أولا: مفهوم الوجهات السياحية: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42844" y="71414"/>
            <a:ext cx="8929750" cy="1214446"/>
            <a:chOff x="142844" y="142852"/>
            <a:chExt cx="8858312" cy="1214446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142844" y="357166"/>
              <a:ext cx="8001056" cy="10001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المحور الأول: أسس </a:t>
              </a:r>
              <a:r>
                <a:rPr lang="ar-DZ" sz="2400" b="1" i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و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مفاهيم عامة حول الوجهات السياحية </a:t>
              </a:r>
              <a:r>
                <a:rPr lang="ar-DZ" sz="2400" b="1" i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و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إ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دارتها  </a:t>
              </a:r>
              <a:endParaRPr lang="fr-FR" sz="2400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7643834" y="142852"/>
              <a:ext cx="1357322" cy="10001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DZ" b="1" i="1" u="sng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المحاضرة 01</a:t>
              </a:r>
              <a:endParaRPr lang="fr-FR" b="1" i="1" u="sng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282" y="1928802"/>
            <a:ext cx="8715436" cy="163121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DZ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هي مكان حدوث الظاهرة السياحية.</a:t>
            </a:r>
            <a:endParaRPr kumimoji="0" lang="en-US" sz="20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حيث تعرف على أنها: "الرقعة الجغرافية التي يحدث فيها النشاط السياحي </a:t>
            </a:r>
            <a:r>
              <a:rPr kumimoji="0" lang="ar-D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التي تمكن من حصر أسباب حدوث الظاهرة السياحية </a:t>
            </a:r>
            <a:r>
              <a:rPr kumimoji="0" lang="ar-D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نتائجها داخل حدود تلك الرقعة، ففي بعض الحالات تكون صغيرة بصغر حجم الظاهرة السياحية </a:t>
            </a:r>
            <a:r>
              <a:rPr kumimoji="0" lang="ar-D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قد تكون كبيرة بكبر حجم الكرة الأرضية بأكملها نظرا للانتشار الكبير لظاهرة السياحة العالمية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 flipH="1">
            <a:off x="214282" y="3643314"/>
            <a:ext cx="8715436" cy="132343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DZ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هي مكان لممارسة السائح لنشاطاته. </a:t>
            </a:r>
            <a:endParaRPr kumimoji="0" lang="en-US" sz="20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فتعرف بأنها: "موقع جغرافي قادر على جذب السياح نظرا لخصائصها الجمالية سواء كانت طبيعية أو من صنع الإنسان يتواصل فيه السائح مع المجتمع المحلي </a:t>
            </a:r>
            <a:r>
              <a:rPr kumimoji="0" lang="ar-D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يمارس فيه عاداته اليومية خلال فترة زيارته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14282" y="5083932"/>
            <a:ext cx="8715436" cy="163121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DZ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هي نظام متكامل. </a:t>
            </a:r>
            <a:endParaRPr kumimoji="0" lang="en-US" sz="20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تعتبر الوجهة السياحية نظام مركب من عدة مكونات أساسية (الملكية، الكثافة السكانية، الاستغلال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 التعاملات </a:t>
            </a:r>
            <a:r>
              <a:rPr kumimoji="0" lang="ar-D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المبادلات) بالإضافة إلى مكون التسيير المتعلق بالعنصر البشري، </a:t>
            </a:r>
            <a:r>
              <a:rPr kumimoji="0" lang="ar-D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كل هذه المكونات تتأثر بعوامل طبيعية </a:t>
            </a:r>
            <a:r>
              <a:rPr kumimoji="0" lang="ar-D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إنسانية تزيد من صعوبة قياس مكوناته </a:t>
            </a:r>
            <a:r>
              <a:rPr kumimoji="0" lang="ar-D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التحكم بها لترابطها الشديد مّشكِّلة نظام متكامل بإحكام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/>
      <p:bldP spid="6146" grpId="0" animBg="1"/>
      <p:bldP spid="61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071670" y="1142984"/>
            <a:ext cx="4500594" cy="7143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u="sng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أولا: مفهوم الوجهات السياحية: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571472" y="71414"/>
            <a:ext cx="8501122" cy="1214446"/>
            <a:chOff x="142844" y="142852"/>
            <a:chExt cx="8858312" cy="1214446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142844" y="357166"/>
              <a:ext cx="8001056" cy="10001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المحور الأول: أسس </a:t>
              </a:r>
              <a:r>
                <a:rPr lang="ar-DZ" sz="2400" b="1" i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و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مفاهيم عامة حول الوجهات السياحية </a:t>
              </a:r>
              <a:r>
                <a:rPr lang="ar-DZ" sz="2400" b="1" i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و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إ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دارتها  </a:t>
              </a:r>
              <a:endParaRPr lang="fr-FR" sz="2400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7643834" y="142852"/>
              <a:ext cx="1357322" cy="10001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DZ" b="1" i="1" u="sng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المحاضرة 01</a:t>
              </a:r>
              <a:endParaRPr lang="fr-FR" b="1" i="1" u="sng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Image 8" descr="france-eiffel-tower-par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3116"/>
            <a:ext cx="3214686" cy="4572032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868" y="1928802"/>
            <a:ext cx="521497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 منه حسب "</a:t>
            </a:r>
            <a:r>
              <a:rPr kumimoji="0" lang="ar-D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ميدلتون</a:t>
            </a:r>
            <a:r>
              <a:rPr kumimoji="0" lang="ar-D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" يجب أن تتوفر الوجهة السياحية على خمسة عناصر أساسية:</a:t>
            </a:r>
            <a:r>
              <a:rPr kumimoji="0" lang="ar-DZ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ar-D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الخصائص</a:t>
            </a:r>
            <a:r>
              <a:rPr kumimoji="0" lang="ar-D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التي تجذب السائح: طبيعية، معمارية، ثقافية </a:t>
            </a:r>
            <a:r>
              <a:rPr kumimoji="0" lang="ar-D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اجتماعية؛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التسهيلات </a:t>
            </a:r>
            <a:r>
              <a:rPr kumimoji="0" lang="ar-D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الخدمات المتاحة مثل خدمات الفنادق </a:t>
            </a:r>
            <a:r>
              <a:rPr kumimoji="0" lang="ar-D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المطاعم؛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إمكانية الوصول للإقليم السياحي </a:t>
            </a:r>
            <a:r>
              <a:rPr kumimoji="0" lang="ar-D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البنية التّحتية </a:t>
            </a:r>
            <a:r>
              <a:rPr kumimoji="0" lang="ar-D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المواصلات </a:t>
            </a:r>
            <a:r>
              <a:rPr kumimoji="0" lang="ar-D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العناصر العملية كالوقت    </a:t>
            </a:r>
            <a:r>
              <a:rPr kumimoji="0" lang="ar-D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التّكلفة؛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صورة الوجهة التي تؤثّر على توقعات السّائح المستقبلية؛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ar-D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التّكلفة الإجمالية لزيارة كاملة للإقليم السياحي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 </a:t>
            </a:r>
          </a:p>
          <a:p>
            <a:pPr marL="0" marR="0" lvl="0" indent="0" algn="just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071670" y="1142984"/>
            <a:ext cx="4500594" cy="7143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u="sng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أولا: مفهوم الوجهات السياحية: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42844" y="71414"/>
            <a:ext cx="8929750" cy="1214446"/>
            <a:chOff x="142844" y="142852"/>
            <a:chExt cx="8858312" cy="1214446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142844" y="357166"/>
              <a:ext cx="8001056" cy="10001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المحور الأول: أسس </a:t>
              </a:r>
              <a:r>
                <a:rPr lang="ar-DZ" sz="2400" b="1" i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و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مفاهيم عامة حول الوجهات السياحية </a:t>
              </a:r>
              <a:r>
                <a:rPr lang="ar-DZ" sz="2400" b="1" i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و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إ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دارتها  </a:t>
              </a:r>
              <a:endParaRPr lang="fr-FR" sz="2400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7643834" y="142852"/>
              <a:ext cx="1357322" cy="10001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DZ" b="1" i="1" u="sng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المحاضرة 01</a:t>
              </a:r>
              <a:endParaRPr lang="fr-FR" b="1" i="1" u="sng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Image 8" descr="c665c2ad978c420c1e98c16b7d2d25a3-Museum of the Fu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357562"/>
            <a:ext cx="3571868" cy="2143120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8001024" y="1428736"/>
            <a:ext cx="785818" cy="7858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143372" y="1857364"/>
            <a:ext cx="3857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DZ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خصائص الوجهة السياحية: </a:t>
            </a:r>
            <a:endParaRPr kumimoji="0" lang="ar-D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rot="10800000" flipV="1">
            <a:off x="1785919" y="4429122"/>
            <a:ext cx="857256" cy="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 flipH="1" flipV="1">
            <a:off x="4250529" y="3107529"/>
            <a:ext cx="35719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9" idx="2"/>
          </p:cNvCxnSpPr>
          <p:nvPr/>
        </p:nvCxnSpPr>
        <p:spPr>
          <a:xfrm rot="16200000" flipH="1">
            <a:off x="4321949" y="5679279"/>
            <a:ext cx="357210" cy="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6357918" y="4429122"/>
            <a:ext cx="857288" cy="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786182" y="2285992"/>
            <a:ext cx="13116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الوجهات</a:t>
            </a:r>
            <a:r>
              <a:rPr lang="ar-D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لها موقع</a:t>
            </a:r>
            <a:endParaRPr lang="fr-F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45937" y="5929330"/>
            <a:ext cx="1854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الوجهات لها امتداد مكاني</a:t>
            </a:r>
            <a:endParaRPr lang="fr-F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57821" y="4071942"/>
            <a:ext cx="13147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الوجهات لها حدود</a:t>
            </a:r>
            <a:endParaRPr lang="fr-F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7158" y="4005868"/>
            <a:ext cx="1643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الوجهات مرتبطة طبقيا</a:t>
            </a:r>
            <a:endParaRPr lang="fr-F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071670" y="1142984"/>
            <a:ext cx="4500594" cy="7143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u="sng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أولا: مفهوم الوجهات السياحية: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42844" y="71414"/>
            <a:ext cx="8929750" cy="1214446"/>
            <a:chOff x="142844" y="142852"/>
            <a:chExt cx="8858312" cy="1214446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142844" y="357166"/>
              <a:ext cx="8001056" cy="10001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المحور الأول: أسس </a:t>
              </a:r>
              <a:r>
                <a:rPr lang="ar-DZ" sz="2400" b="1" i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و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مفاهيم عامة حول الوجهات السياحية </a:t>
              </a:r>
              <a:r>
                <a:rPr lang="ar-DZ" sz="2400" b="1" i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و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إ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دارتها  </a:t>
              </a:r>
              <a:endParaRPr lang="fr-FR" sz="2400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7643834" y="142852"/>
              <a:ext cx="1357322" cy="10001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DZ" b="1" i="1" u="sng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المحاضرة 01</a:t>
              </a:r>
              <a:endParaRPr lang="fr-FR" b="1" i="1" u="sng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Image 8" descr="visiter-istanbu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428868"/>
            <a:ext cx="8501122" cy="1500198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71736" y="1928802"/>
            <a:ext cx="5429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DZ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مكونات الوجهة السياحية </a:t>
            </a:r>
            <a:r>
              <a:rPr kumimoji="0" lang="ar-DZ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kumimoji="0" lang="ar-DZ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عناصرها: </a:t>
            </a:r>
            <a:endParaRPr kumimoji="0" lang="ar-D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8001024" y="1428736"/>
            <a:ext cx="785818" cy="7858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85720" y="4000504"/>
            <a:ext cx="8634432" cy="2500330"/>
            <a:chOff x="1291" y="10798"/>
            <a:chExt cx="9210" cy="2675"/>
          </a:xfrm>
        </p:grpSpPr>
        <p:sp>
          <p:nvSpPr>
            <p:cNvPr id="3075" name="Rectangle 2"/>
            <p:cNvSpPr>
              <a:spLocks noChangeArrowheads="1"/>
            </p:cNvSpPr>
            <p:nvPr/>
          </p:nvSpPr>
          <p:spPr bwMode="auto">
            <a:xfrm>
              <a:off x="2671" y="10798"/>
              <a:ext cx="6735" cy="63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DZ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مكوّنات الوجهة السياحية و التّجربة التي تعرضها</a:t>
              </a:r>
              <a:endPara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76" name="Rectangle 3"/>
            <p:cNvSpPr>
              <a:spLocks noChangeArrowheads="1"/>
            </p:cNvSpPr>
            <p:nvPr/>
          </p:nvSpPr>
          <p:spPr bwMode="auto">
            <a:xfrm>
              <a:off x="4201" y="12738"/>
              <a:ext cx="1590" cy="73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DZ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الموارد البشرية</a:t>
              </a:r>
              <a:endPara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77" name="Rectangle 4"/>
            <p:cNvSpPr>
              <a:spLocks noChangeArrowheads="1"/>
            </p:cNvSpPr>
            <p:nvPr/>
          </p:nvSpPr>
          <p:spPr bwMode="auto">
            <a:xfrm>
              <a:off x="9301" y="12733"/>
              <a:ext cx="1200" cy="73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DZ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الجاذبات</a:t>
              </a:r>
              <a:r>
                <a:rPr kumimoji="0" lang="fr-FR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78" name="Rectangle 5"/>
            <p:cNvSpPr>
              <a:spLocks noChangeArrowheads="1"/>
            </p:cNvSpPr>
            <p:nvPr/>
          </p:nvSpPr>
          <p:spPr bwMode="auto">
            <a:xfrm>
              <a:off x="2341" y="12738"/>
              <a:ext cx="1770" cy="73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DZ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الصورة و الهوية</a:t>
              </a:r>
              <a:endPara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79" name="Rectangle 6"/>
            <p:cNvSpPr>
              <a:spLocks noChangeArrowheads="1"/>
            </p:cNvSpPr>
            <p:nvPr/>
          </p:nvSpPr>
          <p:spPr bwMode="auto">
            <a:xfrm>
              <a:off x="1291" y="12738"/>
              <a:ext cx="960" cy="73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DZ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السّعر</a:t>
              </a:r>
              <a:endPara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80" name="Rectangle 7"/>
            <p:cNvSpPr>
              <a:spLocks noChangeArrowheads="1"/>
            </p:cNvSpPr>
            <p:nvPr/>
          </p:nvSpPr>
          <p:spPr bwMode="auto">
            <a:xfrm>
              <a:off x="5866" y="12738"/>
              <a:ext cx="1770" cy="73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DZ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إمكانية الوصول</a:t>
              </a:r>
              <a:endPara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81" name="Rectangle 8"/>
            <p:cNvSpPr>
              <a:spLocks noChangeArrowheads="1"/>
            </p:cNvSpPr>
            <p:nvPr/>
          </p:nvSpPr>
          <p:spPr bwMode="auto">
            <a:xfrm>
              <a:off x="7707" y="12732"/>
              <a:ext cx="1500" cy="73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ar-D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DZ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وسائل الراحة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082" name="Connecteur droit avec flèche 10"/>
            <p:cNvCxnSpPr>
              <a:cxnSpLocks noChangeShapeType="1"/>
            </p:cNvCxnSpPr>
            <p:nvPr/>
          </p:nvCxnSpPr>
          <p:spPr bwMode="auto">
            <a:xfrm flipH="1">
              <a:off x="1857" y="11426"/>
              <a:ext cx="4215" cy="13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083" name="Connecteur droit avec flèche 11"/>
            <p:cNvCxnSpPr>
              <a:cxnSpLocks noChangeShapeType="1"/>
            </p:cNvCxnSpPr>
            <p:nvPr/>
          </p:nvCxnSpPr>
          <p:spPr bwMode="auto">
            <a:xfrm>
              <a:off x="6072" y="11426"/>
              <a:ext cx="720" cy="13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084" name="Connecteur droit avec flèche 12"/>
            <p:cNvCxnSpPr>
              <a:cxnSpLocks noChangeShapeType="1"/>
            </p:cNvCxnSpPr>
            <p:nvPr/>
          </p:nvCxnSpPr>
          <p:spPr bwMode="auto">
            <a:xfrm flipH="1">
              <a:off x="4992" y="11426"/>
              <a:ext cx="1079" cy="13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085" name="Connecteur droit avec flèche 15"/>
            <p:cNvCxnSpPr>
              <a:cxnSpLocks noChangeShapeType="1"/>
            </p:cNvCxnSpPr>
            <p:nvPr/>
          </p:nvCxnSpPr>
          <p:spPr bwMode="auto">
            <a:xfrm>
              <a:off x="6117" y="11426"/>
              <a:ext cx="2295" cy="13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086" name="Connecteur droit avec flèche 16"/>
            <p:cNvCxnSpPr>
              <a:cxnSpLocks noChangeShapeType="1"/>
            </p:cNvCxnSpPr>
            <p:nvPr/>
          </p:nvCxnSpPr>
          <p:spPr bwMode="auto">
            <a:xfrm>
              <a:off x="6117" y="11426"/>
              <a:ext cx="3825" cy="13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087" name="Connecteur droit avec flèche 17"/>
            <p:cNvCxnSpPr>
              <a:cxnSpLocks noChangeShapeType="1"/>
            </p:cNvCxnSpPr>
            <p:nvPr/>
          </p:nvCxnSpPr>
          <p:spPr bwMode="auto">
            <a:xfrm flipH="1">
              <a:off x="3312" y="11426"/>
              <a:ext cx="2759" cy="13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2844" y="214290"/>
            <a:ext cx="8929718" cy="6429396"/>
            <a:chOff x="178" y="1917"/>
            <a:chExt cx="10829" cy="9452"/>
          </a:xfrm>
        </p:grpSpPr>
        <p:cxnSp>
          <p:nvCxnSpPr>
            <p:cNvPr id="3" name="AutoShape 2"/>
            <p:cNvCxnSpPr>
              <a:cxnSpLocks noChangeShapeType="1"/>
            </p:cNvCxnSpPr>
            <p:nvPr/>
          </p:nvCxnSpPr>
          <p:spPr bwMode="auto">
            <a:xfrm flipH="1">
              <a:off x="4365" y="5387"/>
              <a:ext cx="51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8591" y="1950"/>
              <a:ext cx="2082" cy="6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DZ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المكونات</a:t>
              </a: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875" y="1917"/>
              <a:ext cx="2051" cy="66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DZ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الوسيلة</a:t>
              </a: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114" y="1917"/>
              <a:ext cx="2081" cy="66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DZ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التوضيح</a:t>
              </a: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9235" y="4135"/>
              <a:ext cx="1438" cy="8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D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محفظة الموارد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875" y="2845"/>
              <a:ext cx="3939" cy="15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D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الموارد الطبيعية:عادة ما تكون صعبة التصنيع كبيئة الوجهة </a:t>
              </a:r>
              <a:r>
                <a:rPr kumimoji="0" lang="ar-DZ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و</a:t>
              </a:r>
              <a:r>
                <a:rPr kumimoji="0" lang="ar-D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مقوماتها الطبيعية، الاجتماعية، الحضارية...الخ.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88" y="2845"/>
              <a:ext cx="4177" cy="16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430213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ar-DZ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المناطق السياحية و المناظر الطبيعية، المناخ، الساحل، البحار.. </a:t>
              </a: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ar-DZ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التراث، الحرف التقليدية، التاريخ، الآثار و المعالم الأثرية. </a:t>
              </a: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9121" y="6244"/>
              <a:ext cx="1640" cy="8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D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السياسة التنافسية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9140" y="9944"/>
              <a:ext cx="1867" cy="10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D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دعم الطلب السياحي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9166" y="8406"/>
              <a:ext cx="1722" cy="9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D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الدعم المؤسساتي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875" y="4659"/>
              <a:ext cx="3939" cy="10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DZ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المواد المصنعة: البنية التحـتية، أسلوب الضيافة و خدمات الاستقبال...الخ. </a:t>
              </a: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4" name="AutoShape 13"/>
            <p:cNvCxnSpPr>
              <a:cxnSpLocks noChangeShapeType="1"/>
            </p:cNvCxnSpPr>
            <p:nvPr/>
          </p:nvCxnSpPr>
          <p:spPr bwMode="auto">
            <a:xfrm flipH="1" flipV="1">
              <a:off x="8874" y="3784"/>
              <a:ext cx="297" cy="5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14"/>
            <p:cNvCxnSpPr>
              <a:cxnSpLocks noChangeShapeType="1"/>
            </p:cNvCxnSpPr>
            <p:nvPr/>
          </p:nvCxnSpPr>
          <p:spPr bwMode="auto">
            <a:xfrm flipH="1">
              <a:off x="8874" y="4369"/>
              <a:ext cx="297" cy="7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88" y="4646"/>
              <a:ext cx="4177" cy="9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DZ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اليد العاملة و العنصر البشري، النقل، الإقامة، المشاريع السياحية. </a:t>
              </a: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7" name="AutoShape 16"/>
            <p:cNvCxnSpPr>
              <a:cxnSpLocks noChangeShapeType="1"/>
            </p:cNvCxnSpPr>
            <p:nvPr/>
          </p:nvCxnSpPr>
          <p:spPr bwMode="auto">
            <a:xfrm>
              <a:off x="5930" y="2582"/>
              <a:ext cx="15" cy="2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17"/>
            <p:cNvCxnSpPr>
              <a:cxnSpLocks noChangeShapeType="1"/>
            </p:cNvCxnSpPr>
            <p:nvPr/>
          </p:nvCxnSpPr>
          <p:spPr bwMode="auto">
            <a:xfrm>
              <a:off x="2140" y="2582"/>
              <a:ext cx="0" cy="2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18"/>
            <p:cNvCxnSpPr>
              <a:cxnSpLocks noChangeShapeType="1"/>
            </p:cNvCxnSpPr>
            <p:nvPr/>
          </p:nvCxnSpPr>
          <p:spPr bwMode="auto">
            <a:xfrm>
              <a:off x="9817" y="2582"/>
              <a:ext cx="0" cy="15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875" y="5813"/>
              <a:ext cx="3939" cy="19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D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وضع برامج </a:t>
              </a:r>
              <a:r>
                <a:rPr kumimoji="0" lang="ar-DZ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و</a:t>
              </a:r>
              <a:r>
                <a:rPr kumimoji="0" lang="ar-D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خطط لرفع تنافسية المؤسسات الناشطة في القطاع السياحي.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D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التركيز على سياسة "توافق السعر مع الجودة"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88" y="5709"/>
              <a:ext cx="4177" cy="22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DZ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تركيز الجماعات الفاعلة في القطاع السياحي على زيادة القدرة على الإبداع، تمييز العرض السياحي عن باقي العروض، تحسين البنى القاعدية السياحية، تأهيل الموارد البشرية و التركيز على التخطيط السياحي.</a:t>
              </a: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875" y="7999"/>
              <a:ext cx="3939" cy="1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DZ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تثمين و ترسيخ الصورة السياحية للوجهة و إبراز هويتها.</a:t>
              </a: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78" y="8012"/>
              <a:ext cx="4177" cy="17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DZ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استخدام تقنيات الاتصال و الترويج السياحي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DZ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تنظيم التظاهرات السياحية، تكوين إطارات متخصصة في المجال السياحي من خلال فتح تخصصات مختلفة. </a:t>
              </a: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865" y="9850"/>
              <a:ext cx="3939" cy="8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DZ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استهداف و ترسيخ الصورة السياحية للوجهة و إبراز هويتها. </a:t>
              </a: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78" y="9915"/>
              <a:ext cx="4177" cy="1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DZ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الأخذ بعين الاعتبار تقلبات أذواق السياح و تنوعها، بالتالي تنويع العرض السياحي، تطوير المنتج السياحي و استخدامات التسويق المركز.</a:t>
              </a: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6" name="AutoShape 25"/>
            <p:cNvCxnSpPr>
              <a:cxnSpLocks noChangeShapeType="1"/>
            </p:cNvCxnSpPr>
            <p:nvPr/>
          </p:nvCxnSpPr>
          <p:spPr bwMode="auto">
            <a:xfrm flipH="1">
              <a:off x="4365" y="6689"/>
              <a:ext cx="51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7" name="AutoShape 26"/>
            <p:cNvCxnSpPr>
              <a:cxnSpLocks noChangeShapeType="1"/>
            </p:cNvCxnSpPr>
            <p:nvPr/>
          </p:nvCxnSpPr>
          <p:spPr bwMode="auto">
            <a:xfrm flipH="1">
              <a:off x="8809" y="6509"/>
              <a:ext cx="29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27"/>
            <p:cNvCxnSpPr>
              <a:cxnSpLocks noChangeShapeType="1"/>
            </p:cNvCxnSpPr>
            <p:nvPr/>
          </p:nvCxnSpPr>
          <p:spPr bwMode="auto">
            <a:xfrm flipH="1">
              <a:off x="8804" y="8655"/>
              <a:ext cx="36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" name="AutoShape 28"/>
            <p:cNvCxnSpPr>
              <a:cxnSpLocks noChangeShapeType="1"/>
            </p:cNvCxnSpPr>
            <p:nvPr/>
          </p:nvCxnSpPr>
          <p:spPr bwMode="auto">
            <a:xfrm flipH="1">
              <a:off x="4355" y="8730"/>
              <a:ext cx="52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" name="AutoShape 29"/>
            <p:cNvCxnSpPr>
              <a:cxnSpLocks noChangeShapeType="1"/>
            </p:cNvCxnSpPr>
            <p:nvPr/>
          </p:nvCxnSpPr>
          <p:spPr bwMode="auto">
            <a:xfrm flipH="1">
              <a:off x="8804" y="10270"/>
              <a:ext cx="29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" name="AutoShape 30"/>
            <p:cNvCxnSpPr>
              <a:cxnSpLocks noChangeShapeType="1"/>
            </p:cNvCxnSpPr>
            <p:nvPr/>
          </p:nvCxnSpPr>
          <p:spPr bwMode="auto">
            <a:xfrm flipH="1">
              <a:off x="4355" y="10504"/>
              <a:ext cx="4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071670" y="1142984"/>
            <a:ext cx="4500594" cy="7143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u="sng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أولا: مفهوم الوجهات السياحية: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42844" y="71414"/>
            <a:ext cx="8929750" cy="1214446"/>
            <a:chOff x="142844" y="142852"/>
            <a:chExt cx="8858312" cy="1214446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142844" y="357166"/>
              <a:ext cx="8001056" cy="10001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المحور الأول: أسس </a:t>
              </a:r>
              <a:r>
                <a:rPr lang="ar-DZ" sz="2400" b="1" i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و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مفاهيم عامة حول الوجهات السياحية </a:t>
              </a:r>
              <a:r>
                <a:rPr lang="ar-DZ" sz="2400" b="1" i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و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إ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دارتها  </a:t>
              </a:r>
              <a:endParaRPr lang="fr-FR" sz="2400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7643834" y="142852"/>
              <a:ext cx="1357322" cy="10001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DZ" b="1" i="1" u="sng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المحاضرة 01</a:t>
              </a:r>
              <a:endParaRPr lang="fr-FR" b="1" i="1" u="sng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Ellipse 8"/>
          <p:cNvSpPr/>
          <p:nvPr/>
        </p:nvSpPr>
        <p:spPr>
          <a:xfrm>
            <a:off x="8001024" y="1428736"/>
            <a:ext cx="785818" cy="7858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3000364" y="1928802"/>
            <a:ext cx="5000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DZ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تطور الوجهة السياحية </a:t>
            </a:r>
            <a:r>
              <a:rPr kumimoji="0" lang="ar-DZ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kumimoji="0" lang="ar-DZ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دورة حياتها. </a:t>
            </a:r>
            <a:endParaRPr kumimoji="0" lang="ar-D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14282" y="2357430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ترتبط هذه العملية بعدة شروط </a:t>
            </a:r>
            <a:r>
              <a:rPr lang="ar-SA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S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متطلبات يجب أخدها بعين الاعتبار قبل الشروع في أي خطوة أو مرحلة متعلقة بها </a:t>
            </a:r>
            <a:endParaRPr lang="fr-F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2" name="Image 41" descr="les-plus-belles-plages-des-seychelles_1038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56" y="3286124"/>
            <a:ext cx="3881438" cy="3500462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42844" y="3429000"/>
            <a:ext cx="4833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u="sng" dirty="0" smtClean="0"/>
              <a:t>تحقيق الموائمة بين القطاع السياحي </a:t>
            </a:r>
            <a:r>
              <a:rPr lang="ar-SA" sz="2000" b="1" u="sng" dirty="0" err="1" smtClean="0"/>
              <a:t>و</a:t>
            </a:r>
            <a:r>
              <a:rPr lang="ar-SA" sz="2000" b="1" u="sng" dirty="0" smtClean="0"/>
              <a:t> القطاعات الأخرى</a:t>
            </a:r>
            <a:endParaRPr lang="fr-FR" sz="2000" u="sng" dirty="0"/>
          </a:p>
        </p:txBody>
      </p:sp>
      <p:sp>
        <p:nvSpPr>
          <p:cNvPr id="44" name="Rectangle 43"/>
          <p:cNvSpPr/>
          <p:nvPr/>
        </p:nvSpPr>
        <p:spPr>
          <a:xfrm>
            <a:off x="500034" y="4071942"/>
            <a:ext cx="4168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u="sng" dirty="0" smtClean="0"/>
              <a:t>الموائمة بين الطلب السياحي الحالي </a:t>
            </a:r>
            <a:r>
              <a:rPr lang="ar-SA" sz="2000" b="1" u="sng" dirty="0" err="1" smtClean="0"/>
              <a:t>و</a:t>
            </a:r>
            <a:r>
              <a:rPr lang="ar-SA" sz="2000" b="1" u="sng" dirty="0" smtClean="0"/>
              <a:t> المستقبلي</a:t>
            </a:r>
            <a:endParaRPr lang="fr-FR" sz="2000" u="sng" dirty="0"/>
          </a:p>
        </p:txBody>
      </p:sp>
      <p:sp>
        <p:nvSpPr>
          <p:cNvPr id="45" name="Rectangle 44"/>
          <p:cNvSpPr/>
          <p:nvPr/>
        </p:nvSpPr>
        <p:spPr>
          <a:xfrm>
            <a:off x="1858216" y="4643446"/>
            <a:ext cx="1356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u="sng" dirty="0" smtClean="0"/>
              <a:t>القبول بالتغيير</a:t>
            </a:r>
            <a:endParaRPr lang="fr-FR" sz="2000" u="sng" dirty="0"/>
          </a:p>
        </p:txBody>
      </p:sp>
      <p:sp>
        <p:nvSpPr>
          <p:cNvPr id="46" name="Rectangle 45"/>
          <p:cNvSpPr/>
          <p:nvPr/>
        </p:nvSpPr>
        <p:spPr>
          <a:xfrm>
            <a:off x="2152751" y="5143512"/>
            <a:ext cx="776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u="sng" dirty="0" smtClean="0"/>
              <a:t>التمويل</a:t>
            </a:r>
            <a:endParaRPr lang="fr-FR" sz="2000" u="sng" dirty="0"/>
          </a:p>
        </p:txBody>
      </p:sp>
      <p:grpSp>
        <p:nvGrpSpPr>
          <p:cNvPr id="65" name="Groupe 64"/>
          <p:cNvGrpSpPr/>
          <p:nvPr/>
        </p:nvGrpSpPr>
        <p:grpSpPr>
          <a:xfrm>
            <a:off x="71406" y="3357562"/>
            <a:ext cx="5000660" cy="2786082"/>
            <a:chOff x="71406" y="3357562"/>
            <a:chExt cx="5000660" cy="2786082"/>
          </a:xfrm>
        </p:grpSpPr>
        <p:cxnSp>
          <p:nvCxnSpPr>
            <p:cNvPr id="48" name="Connecteur droit 47"/>
            <p:cNvCxnSpPr/>
            <p:nvPr/>
          </p:nvCxnSpPr>
          <p:spPr>
            <a:xfrm>
              <a:off x="71406" y="3357562"/>
              <a:ext cx="5000628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rot="16200000" flipH="1">
              <a:off x="-107173" y="3536173"/>
              <a:ext cx="2786082" cy="24288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 rot="5400000">
              <a:off x="2393141" y="3464719"/>
              <a:ext cx="2786082" cy="25717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071670" y="1142984"/>
            <a:ext cx="4500594" cy="7143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u="sng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أولا: مفهوم الوجهات السياحية: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42844" y="71414"/>
            <a:ext cx="8929750" cy="1214446"/>
            <a:chOff x="142844" y="142852"/>
            <a:chExt cx="8858312" cy="1214446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142844" y="357166"/>
              <a:ext cx="8001056" cy="10001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المحور الأول: أسس </a:t>
              </a:r>
              <a:r>
                <a:rPr lang="ar-DZ" sz="2400" b="1" i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و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مفاهيم عامة حول الوجهات السياحية </a:t>
              </a:r>
              <a:r>
                <a:rPr lang="ar-DZ" sz="2400" b="1" i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و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إ</a:t>
              </a:r>
              <a:r>
                <a:rPr lang="ar-D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دارتها  </a:t>
              </a:r>
              <a:endParaRPr lang="fr-FR" sz="2400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7643834" y="142852"/>
              <a:ext cx="1357322" cy="10001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DZ" b="1" i="1" u="sng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المحاضرة 01</a:t>
              </a:r>
              <a:endParaRPr lang="fr-FR" b="1" i="1" u="sng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0" y="2428868"/>
            <a:ext cx="9144000" cy="4286280"/>
            <a:chOff x="527050" y="1703388"/>
            <a:chExt cx="6299200" cy="3306762"/>
          </a:xfrm>
        </p:grpSpPr>
        <p:grpSp>
          <p:nvGrpSpPr>
            <p:cNvPr id="7193" name="Group 25"/>
            <p:cNvGrpSpPr>
              <a:grpSpLocks/>
            </p:cNvGrpSpPr>
            <p:nvPr/>
          </p:nvGrpSpPr>
          <p:grpSpPr bwMode="auto">
            <a:xfrm>
              <a:off x="1349375" y="1703388"/>
              <a:ext cx="5476875" cy="3306762"/>
              <a:chOff x="2191" y="2051"/>
              <a:chExt cx="8625" cy="5106"/>
            </a:xfrm>
          </p:grpSpPr>
          <p:cxnSp>
            <p:nvCxnSpPr>
              <p:cNvPr id="7194" name="Connecteur droit avec flèche 19"/>
              <p:cNvCxnSpPr>
                <a:cxnSpLocks noChangeShapeType="1"/>
              </p:cNvCxnSpPr>
              <p:nvPr/>
            </p:nvCxnSpPr>
            <p:spPr bwMode="auto">
              <a:xfrm flipV="1">
                <a:off x="2517" y="2144"/>
                <a:ext cx="0" cy="477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7195" name="Connecteur droit avec flèche 20"/>
              <p:cNvCxnSpPr>
                <a:cxnSpLocks noChangeShapeType="1"/>
              </p:cNvCxnSpPr>
              <p:nvPr/>
            </p:nvCxnSpPr>
            <p:spPr bwMode="auto">
              <a:xfrm>
                <a:off x="2472" y="6914"/>
                <a:ext cx="6525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</p:cxnSp>
          <p:sp>
            <p:nvSpPr>
              <p:cNvPr id="7196" name="Forme libre 26"/>
              <p:cNvSpPr>
                <a:spLocks/>
              </p:cNvSpPr>
              <p:nvPr/>
            </p:nvSpPr>
            <p:spPr bwMode="auto">
              <a:xfrm>
                <a:off x="2517" y="3615"/>
                <a:ext cx="5325" cy="3300"/>
              </a:xfrm>
              <a:custGeom>
                <a:avLst/>
                <a:gdLst>
                  <a:gd name="T0" fmla="*/ 0 w 4638675"/>
                  <a:gd name="T1" fmla="*/ 2095500 h 2534728"/>
                  <a:gd name="T2" fmla="*/ 2430146 w 4638675"/>
                  <a:gd name="T3" fmla="*/ 48138 h 2534728"/>
                  <a:gd name="T4" fmla="*/ 3381375 w 4638675"/>
                  <a:gd name="T5" fmla="*/ 599351 h 2534728"/>
                  <a:gd name="T6" fmla="*/ 3381375 w 4638675"/>
                  <a:gd name="T7" fmla="*/ 599351 h 25347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38675" h="2534728">
                    <a:moveTo>
                      <a:pt x="0" y="2534728"/>
                    </a:moveTo>
                    <a:cubicBezTo>
                      <a:pt x="1280319" y="1447290"/>
                      <a:pt x="2560638" y="359853"/>
                      <a:pt x="3333750" y="58228"/>
                    </a:cubicBezTo>
                    <a:cubicBezTo>
                      <a:pt x="4106863" y="-243397"/>
                      <a:pt x="4638675" y="724978"/>
                      <a:pt x="4638675" y="724978"/>
                    </a:cubicBezTo>
                    <a:lnTo>
                      <a:pt x="4638675" y="724978"/>
                    </a:lnTo>
                  </a:path>
                </a:pathLst>
              </a:custGeom>
              <a:noFill/>
              <a:ln w="25400">
                <a:solidFill>
                  <a:srgbClr val="385D8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97" name="Forme libre 27"/>
              <p:cNvSpPr>
                <a:spLocks/>
              </p:cNvSpPr>
              <p:nvPr/>
            </p:nvSpPr>
            <p:spPr bwMode="auto">
              <a:xfrm>
                <a:off x="6691" y="2736"/>
                <a:ext cx="1155" cy="925"/>
              </a:xfrm>
              <a:custGeom>
                <a:avLst/>
                <a:gdLst>
                  <a:gd name="T0" fmla="*/ 0 w 733425"/>
                  <a:gd name="T1" fmla="*/ 542407 h 587936"/>
                  <a:gd name="T2" fmla="*/ 400050 w 733425"/>
                  <a:gd name="T3" fmla="*/ 532891 h 587936"/>
                  <a:gd name="T4" fmla="*/ 733425 w 733425"/>
                  <a:gd name="T5" fmla="*/ 0 h 587936"/>
                  <a:gd name="T6" fmla="*/ 733425 w 733425"/>
                  <a:gd name="T7" fmla="*/ 0 h 5879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33425" h="587936">
                    <a:moveTo>
                      <a:pt x="0" y="542925"/>
                    </a:moveTo>
                    <a:cubicBezTo>
                      <a:pt x="138906" y="583406"/>
                      <a:pt x="277813" y="623888"/>
                      <a:pt x="400050" y="533400"/>
                    </a:cubicBezTo>
                    <a:cubicBezTo>
                      <a:pt x="522288" y="442912"/>
                      <a:pt x="733425" y="0"/>
                      <a:pt x="733425" y="0"/>
                    </a:cubicBezTo>
                    <a:lnTo>
                      <a:pt x="733425" y="0"/>
                    </a:lnTo>
                  </a:path>
                </a:pathLst>
              </a:custGeom>
              <a:noFill/>
              <a:ln w="25400">
                <a:solidFill>
                  <a:srgbClr val="385D8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98" name="Connecteur droit 28"/>
              <p:cNvSpPr>
                <a:spLocks noChangeShapeType="1"/>
              </p:cNvSpPr>
              <p:nvPr/>
            </p:nvSpPr>
            <p:spPr bwMode="auto">
              <a:xfrm>
                <a:off x="3807" y="2354"/>
                <a:ext cx="0" cy="45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99" name="Connecteur droit 29"/>
              <p:cNvSpPr>
                <a:spLocks noChangeShapeType="1"/>
              </p:cNvSpPr>
              <p:nvPr/>
            </p:nvSpPr>
            <p:spPr bwMode="auto">
              <a:xfrm>
                <a:off x="5502" y="2549"/>
                <a:ext cx="0" cy="43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00" name="Connecteur droit 30"/>
              <p:cNvSpPr>
                <a:spLocks noChangeShapeType="1"/>
              </p:cNvSpPr>
              <p:nvPr/>
            </p:nvSpPr>
            <p:spPr bwMode="auto">
              <a:xfrm>
                <a:off x="6792" y="2339"/>
                <a:ext cx="0" cy="45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01" name="Rectangle 31"/>
              <p:cNvSpPr>
                <a:spLocks noChangeArrowheads="1"/>
              </p:cNvSpPr>
              <p:nvPr/>
            </p:nvSpPr>
            <p:spPr bwMode="auto">
              <a:xfrm>
                <a:off x="2607" y="2054"/>
                <a:ext cx="1170" cy="49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DZ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الاكتشاف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02" name="Rectangle 32"/>
              <p:cNvSpPr>
                <a:spLocks noChangeArrowheads="1"/>
              </p:cNvSpPr>
              <p:nvPr/>
            </p:nvSpPr>
            <p:spPr bwMode="auto">
              <a:xfrm>
                <a:off x="7846" y="2052"/>
                <a:ext cx="2970" cy="49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DZ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من الركود الى التجديد أو التدهور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03" name="Rectangle 33"/>
              <p:cNvSpPr>
                <a:spLocks noChangeArrowheads="1"/>
              </p:cNvSpPr>
              <p:nvPr/>
            </p:nvSpPr>
            <p:spPr bwMode="auto">
              <a:xfrm>
                <a:off x="5580" y="2051"/>
                <a:ext cx="1515" cy="49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DZ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المؤسساتية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04" name="Rectangle 34"/>
              <p:cNvSpPr>
                <a:spLocks noChangeArrowheads="1"/>
              </p:cNvSpPr>
              <p:nvPr/>
            </p:nvSpPr>
            <p:spPr bwMode="auto">
              <a:xfrm>
                <a:off x="3811" y="2052"/>
                <a:ext cx="1605" cy="49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DZ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المشاركة المحلية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7205" name="Connecteur droit avec flèche 35"/>
              <p:cNvCxnSpPr>
                <a:cxnSpLocks noChangeShapeType="1"/>
              </p:cNvCxnSpPr>
              <p:nvPr/>
            </p:nvCxnSpPr>
            <p:spPr bwMode="auto">
              <a:xfrm>
                <a:off x="2701" y="7142"/>
                <a:ext cx="111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7206" name="Connecteur droit avec flèche 37"/>
              <p:cNvCxnSpPr>
                <a:cxnSpLocks noChangeShapeType="1"/>
              </p:cNvCxnSpPr>
              <p:nvPr/>
            </p:nvCxnSpPr>
            <p:spPr bwMode="auto">
              <a:xfrm flipV="1">
                <a:off x="2191" y="5671"/>
                <a:ext cx="0" cy="7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7207" name="Group 39"/>
            <p:cNvGrpSpPr>
              <a:grpSpLocks/>
            </p:cNvGrpSpPr>
            <p:nvPr/>
          </p:nvGrpSpPr>
          <p:grpSpPr bwMode="auto">
            <a:xfrm>
              <a:off x="527050" y="1704975"/>
              <a:ext cx="5772150" cy="3098800"/>
              <a:chOff x="263" y="9042"/>
              <a:chExt cx="9091" cy="5103"/>
            </a:xfrm>
          </p:grpSpPr>
          <p:sp>
            <p:nvSpPr>
              <p:cNvPr id="7208" name="Rectangle 40"/>
              <p:cNvSpPr>
                <a:spLocks noChangeArrowheads="1"/>
              </p:cNvSpPr>
              <p:nvPr/>
            </p:nvSpPr>
            <p:spPr bwMode="auto">
              <a:xfrm>
                <a:off x="263" y="9042"/>
                <a:ext cx="1440" cy="5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DZ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عدد السياح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09" name="Rectangle 41"/>
              <p:cNvSpPr>
                <a:spLocks noChangeArrowheads="1"/>
              </p:cNvSpPr>
              <p:nvPr/>
            </p:nvSpPr>
            <p:spPr bwMode="auto">
              <a:xfrm>
                <a:off x="8365" y="13577"/>
                <a:ext cx="989" cy="5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DZ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الزمن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10" name="Rectangle 42"/>
              <p:cNvSpPr>
                <a:spLocks noChangeArrowheads="1"/>
              </p:cNvSpPr>
              <p:nvPr/>
            </p:nvSpPr>
            <p:spPr bwMode="auto">
              <a:xfrm>
                <a:off x="5069" y="10035"/>
                <a:ext cx="795" cy="5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DZ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التوحيد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11" name="Rectangle 43"/>
              <p:cNvSpPr>
                <a:spLocks noChangeArrowheads="1"/>
              </p:cNvSpPr>
              <p:nvPr/>
            </p:nvSpPr>
            <p:spPr bwMode="auto">
              <a:xfrm>
                <a:off x="4407" y="10806"/>
                <a:ext cx="952" cy="5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DZ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التّطور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12" name="Rectangle 44"/>
              <p:cNvSpPr>
                <a:spLocks noChangeArrowheads="1"/>
              </p:cNvSpPr>
              <p:nvPr/>
            </p:nvSpPr>
            <p:spPr bwMode="auto">
              <a:xfrm>
                <a:off x="3256" y="10994"/>
                <a:ext cx="1037" cy="5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DZ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المشاركة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13" name="Rectangle 45"/>
              <p:cNvSpPr>
                <a:spLocks noChangeArrowheads="1"/>
              </p:cNvSpPr>
              <p:nvPr/>
            </p:nvSpPr>
            <p:spPr bwMode="auto">
              <a:xfrm>
                <a:off x="1966" y="11854"/>
                <a:ext cx="1179" cy="5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DZ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الاكتشاف</a:t>
                </a: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14" name="Rectangle 46"/>
              <p:cNvSpPr>
                <a:spLocks noChangeArrowheads="1"/>
              </p:cNvSpPr>
              <p:nvPr/>
            </p:nvSpPr>
            <p:spPr bwMode="auto">
              <a:xfrm>
                <a:off x="5984" y="9955"/>
                <a:ext cx="790" cy="4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DZ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الرّكود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15" name="Rectangle 47"/>
              <p:cNvSpPr>
                <a:spLocks noChangeArrowheads="1"/>
              </p:cNvSpPr>
              <p:nvPr/>
            </p:nvSpPr>
            <p:spPr bwMode="auto">
              <a:xfrm>
                <a:off x="7210" y="9612"/>
                <a:ext cx="912" cy="5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DZ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التّجديد</a:t>
                </a:r>
                <a:r>
                  <a:rPr kumimoji="0" lang="fr-FR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16" name="Rectangle 48"/>
              <p:cNvSpPr>
                <a:spLocks noChangeArrowheads="1"/>
              </p:cNvSpPr>
              <p:nvPr/>
            </p:nvSpPr>
            <p:spPr bwMode="auto">
              <a:xfrm>
                <a:off x="7214" y="11182"/>
                <a:ext cx="976" cy="5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DZ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التّدهور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0CEC8B-E106-498A-BEE9-6917FDC37ACA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ar-SA" smtClean="0"/>
          </a:p>
        </p:txBody>
      </p:sp>
      <p:sp>
        <p:nvSpPr>
          <p:cNvPr id="7" name="Rogner un rectangle avec un coin diagonal 6"/>
          <p:cNvSpPr/>
          <p:nvPr/>
        </p:nvSpPr>
        <p:spPr>
          <a:xfrm>
            <a:off x="1643063" y="1428750"/>
            <a:ext cx="5357812" cy="4357688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DZ" sz="3600" b="1" i="1" dirty="0">
                <a:latin typeface="Simplified Arabic" pitchFamily="18" charset="-78"/>
                <a:cs typeface="Simplified Arabic" pitchFamily="18" charset="-78"/>
              </a:rPr>
              <a:t>شكرا على حسن الإصغاء     </a:t>
            </a:r>
            <a:r>
              <a:rPr lang="ar-DZ" sz="3600" b="1" i="1" dirty="0" err="1"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DZ" sz="3600" b="1" i="1" dirty="0">
                <a:latin typeface="Simplified Arabic" pitchFamily="18" charset="-78"/>
                <a:cs typeface="Simplified Arabic" pitchFamily="18" charset="-78"/>
              </a:rPr>
              <a:t> المتابعة </a:t>
            </a:r>
            <a:endParaRPr lang="fr-FR" sz="3600" b="1" i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Triangle rectangle 8"/>
          <p:cNvSpPr/>
          <p:nvPr/>
        </p:nvSpPr>
        <p:spPr>
          <a:xfrm rot="162776">
            <a:off x="1571625" y="5259388"/>
            <a:ext cx="679450" cy="59848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Triangle rectangle 9"/>
          <p:cNvSpPr/>
          <p:nvPr/>
        </p:nvSpPr>
        <p:spPr>
          <a:xfrm rot="10800000">
            <a:off x="6500813" y="1428750"/>
            <a:ext cx="571500" cy="5715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294" name="Image 10" descr="images.jf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"/>
            <a:ext cx="235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Image 11" descr="sticker-pouce-j-aime-ambiance-sticker-KC10447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50043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984374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0"/>
            <a:ext cx="3500462" cy="2857524"/>
          </a:xfrm>
          <a:prstGeom prst="cloud">
            <a:avLst/>
          </a:prstGeom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00938 1.0372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754</Words>
  <PresentationFormat>Affichage à l'écran (4:3)</PresentationFormat>
  <Paragraphs>94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user</cp:lastModifiedBy>
  <cp:revision>3</cp:revision>
  <dcterms:created xsi:type="dcterms:W3CDTF">2024-10-03T12:29:29Z</dcterms:created>
  <dcterms:modified xsi:type="dcterms:W3CDTF">2024-10-03T14:30:19Z</dcterms:modified>
</cp:coreProperties>
</file>