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1" r:id="rId4"/>
    <p:sldId id="272" r:id="rId5"/>
    <p:sldId id="259" r:id="rId6"/>
    <p:sldId id="262"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CFF"/>
    <a:srgbClr val="060608"/>
    <a:srgbClr val="26361C"/>
    <a:srgbClr val="3C3C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2" autoAdjust="0"/>
    <p:restoredTop sz="94660"/>
  </p:normalViewPr>
  <p:slideViewPr>
    <p:cSldViewPr snapToGrid="0">
      <p:cViewPr>
        <p:scale>
          <a:sx n="50" d="100"/>
          <a:sy n="50" d="100"/>
        </p:scale>
        <p:origin x="342" y="5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B7253D-DBF8-D513-8BCF-02292435B5D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9588A30-13BA-559D-DB9C-16875C2B00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97C8C5C-79F4-A747-24D9-C54148DAD236}"/>
              </a:ext>
            </a:extLst>
          </p:cNvPr>
          <p:cNvSpPr>
            <a:spLocks noGrp="1"/>
          </p:cNvSpPr>
          <p:nvPr>
            <p:ph type="dt" sz="half" idx="10"/>
          </p:nvPr>
        </p:nvSpPr>
        <p:spPr/>
        <p:txBody>
          <a:bodyPr/>
          <a:lstStyle/>
          <a:p>
            <a:fld id="{11166298-DDDB-4DAF-98D3-44A2A2026BBD}" type="datetimeFigureOut">
              <a:rPr lang="fr-FR" smtClean="0"/>
              <a:t>03/11/2025</a:t>
            </a:fld>
            <a:endParaRPr lang="fr-FR"/>
          </a:p>
        </p:txBody>
      </p:sp>
      <p:sp>
        <p:nvSpPr>
          <p:cNvPr id="5" name="Espace réservé du pied de page 4">
            <a:extLst>
              <a:ext uri="{FF2B5EF4-FFF2-40B4-BE49-F238E27FC236}">
                <a16:creationId xmlns:a16="http://schemas.microsoft.com/office/drawing/2014/main" id="{DB365835-EA41-0F6A-B660-E0320B8CDBD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E3CAAC-C3B5-6085-4325-221AC208F45F}"/>
              </a:ext>
            </a:extLst>
          </p:cNvPr>
          <p:cNvSpPr>
            <a:spLocks noGrp="1"/>
          </p:cNvSpPr>
          <p:nvPr>
            <p:ph type="sldNum" sz="quarter" idx="12"/>
          </p:nvPr>
        </p:nvSpPr>
        <p:spPr/>
        <p:txBody>
          <a:bodyPr/>
          <a:lstStyle/>
          <a:p>
            <a:fld id="{6806452D-2866-40D5-84C6-547AF7AC67E4}" type="slidenum">
              <a:rPr lang="fr-FR" smtClean="0"/>
              <a:t>‹N°›</a:t>
            </a:fld>
            <a:endParaRPr lang="fr-FR"/>
          </a:p>
        </p:txBody>
      </p:sp>
    </p:spTree>
    <p:extLst>
      <p:ext uri="{BB962C8B-B14F-4D97-AF65-F5344CB8AC3E}">
        <p14:creationId xmlns:p14="http://schemas.microsoft.com/office/powerpoint/2010/main" val="4114623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338D3D-C915-8740-9CC4-4A8900DB2A0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6193F85-4589-FE39-05F6-E029BFFFD7A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0A07BED-9669-1BD7-269C-6CE45F76C1B7}"/>
              </a:ext>
            </a:extLst>
          </p:cNvPr>
          <p:cNvSpPr>
            <a:spLocks noGrp="1"/>
          </p:cNvSpPr>
          <p:nvPr>
            <p:ph type="dt" sz="half" idx="10"/>
          </p:nvPr>
        </p:nvSpPr>
        <p:spPr/>
        <p:txBody>
          <a:bodyPr/>
          <a:lstStyle/>
          <a:p>
            <a:fld id="{11166298-DDDB-4DAF-98D3-44A2A2026BBD}" type="datetimeFigureOut">
              <a:rPr lang="fr-FR" smtClean="0"/>
              <a:t>03/11/2025</a:t>
            </a:fld>
            <a:endParaRPr lang="fr-FR"/>
          </a:p>
        </p:txBody>
      </p:sp>
      <p:sp>
        <p:nvSpPr>
          <p:cNvPr id="5" name="Espace réservé du pied de page 4">
            <a:extLst>
              <a:ext uri="{FF2B5EF4-FFF2-40B4-BE49-F238E27FC236}">
                <a16:creationId xmlns:a16="http://schemas.microsoft.com/office/drawing/2014/main" id="{86E39C2A-4285-E449-CBBC-34950AF85F0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25D33D-5927-990B-5146-02219B4A30B2}"/>
              </a:ext>
            </a:extLst>
          </p:cNvPr>
          <p:cNvSpPr>
            <a:spLocks noGrp="1"/>
          </p:cNvSpPr>
          <p:nvPr>
            <p:ph type="sldNum" sz="quarter" idx="12"/>
          </p:nvPr>
        </p:nvSpPr>
        <p:spPr/>
        <p:txBody>
          <a:bodyPr/>
          <a:lstStyle/>
          <a:p>
            <a:fld id="{6806452D-2866-40D5-84C6-547AF7AC67E4}" type="slidenum">
              <a:rPr lang="fr-FR" smtClean="0"/>
              <a:t>‹N°›</a:t>
            </a:fld>
            <a:endParaRPr lang="fr-FR"/>
          </a:p>
        </p:txBody>
      </p:sp>
    </p:spTree>
    <p:extLst>
      <p:ext uri="{BB962C8B-B14F-4D97-AF65-F5344CB8AC3E}">
        <p14:creationId xmlns:p14="http://schemas.microsoft.com/office/powerpoint/2010/main" val="346724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00218DD-6A06-0C1A-623E-9CD971BB438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B530992-D70B-DAA2-9EDE-CBE24B9BF93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D6F005E-D718-03E8-B7BA-162595525B33}"/>
              </a:ext>
            </a:extLst>
          </p:cNvPr>
          <p:cNvSpPr>
            <a:spLocks noGrp="1"/>
          </p:cNvSpPr>
          <p:nvPr>
            <p:ph type="dt" sz="half" idx="10"/>
          </p:nvPr>
        </p:nvSpPr>
        <p:spPr/>
        <p:txBody>
          <a:bodyPr/>
          <a:lstStyle/>
          <a:p>
            <a:fld id="{11166298-DDDB-4DAF-98D3-44A2A2026BBD}" type="datetimeFigureOut">
              <a:rPr lang="fr-FR" smtClean="0"/>
              <a:t>03/11/2025</a:t>
            </a:fld>
            <a:endParaRPr lang="fr-FR"/>
          </a:p>
        </p:txBody>
      </p:sp>
      <p:sp>
        <p:nvSpPr>
          <p:cNvPr id="5" name="Espace réservé du pied de page 4">
            <a:extLst>
              <a:ext uri="{FF2B5EF4-FFF2-40B4-BE49-F238E27FC236}">
                <a16:creationId xmlns:a16="http://schemas.microsoft.com/office/drawing/2014/main" id="{7745D513-6C29-0B47-9E7F-A0E32DBB9E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F60B6B5-B1A2-A228-8380-BFD359AC7052}"/>
              </a:ext>
            </a:extLst>
          </p:cNvPr>
          <p:cNvSpPr>
            <a:spLocks noGrp="1"/>
          </p:cNvSpPr>
          <p:nvPr>
            <p:ph type="sldNum" sz="quarter" idx="12"/>
          </p:nvPr>
        </p:nvSpPr>
        <p:spPr/>
        <p:txBody>
          <a:bodyPr/>
          <a:lstStyle/>
          <a:p>
            <a:fld id="{6806452D-2866-40D5-84C6-547AF7AC67E4}" type="slidenum">
              <a:rPr lang="fr-FR" smtClean="0"/>
              <a:t>‹N°›</a:t>
            </a:fld>
            <a:endParaRPr lang="fr-FR"/>
          </a:p>
        </p:txBody>
      </p:sp>
    </p:spTree>
    <p:extLst>
      <p:ext uri="{BB962C8B-B14F-4D97-AF65-F5344CB8AC3E}">
        <p14:creationId xmlns:p14="http://schemas.microsoft.com/office/powerpoint/2010/main" val="1751836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73FEF3-4EDE-907C-EE6E-3046536A854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0A24982-62EA-6FD6-0F5B-B4E182AA5B0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EE6D30B-DE9D-16D3-AA78-0CD671D58AFD}"/>
              </a:ext>
            </a:extLst>
          </p:cNvPr>
          <p:cNvSpPr>
            <a:spLocks noGrp="1"/>
          </p:cNvSpPr>
          <p:nvPr>
            <p:ph type="dt" sz="half" idx="10"/>
          </p:nvPr>
        </p:nvSpPr>
        <p:spPr/>
        <p:txBody>
          <a:bodyPr/>
          <a:lstStyle/>
          <a:p>
            <a:fld id="{11166298-DDDB-4DAF-98D3-44A2A2026BBD}" type="datetimeFigureOut">
              <a:rPr lang="fr-FR" smtClean="0"/>
              <a:t>03/11/2025</a:t>
            </a:fld>
            <a:endParaRPr lang="fr-FR"/>
          </a:p>
        </p:txBody>
      </p:sp>
      <p:sp>
        <p:nvSpPr>
          <p:cNvPr id="5" name="Espace réservé du pied de page 4">
            <a:extLst>
              <a:ext uri="{FF2B5EF4-FFF2-40B4-BE49-F238E27FC236}">
                <a16:creationId xmlns:a16="http://schemas.microsoft.com/office/drawing/2014/main" id="{44B9CCC3-F497-D57D-1190-9E775A1B93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7874A33-33CA-DB08-E7F2-7F0F25DC77C0}"/>
              </a:ext>
            </a:extLst>
          </p:cNvPr>
          <p:cNvSpPr>
            <a:spLocks noGrp="1"/>
          </p:cNvSpPr>
          <p:nvPr>
            <p:ph type="sldNum" sz="quarter" idx="12"/>
          </p:nvPr>
        </p:nvSpPr>
        <p:spPr/>
        <p:txBody>
          <a:bodyPr/>
          <a:lstStyle/>
          <a:p>
            <a:fld id="{6806452D-2866-40D5-84C6-547AF7AC67E4}" type="slidenum">
              <a:rPr lang="fr-FR" smtClean="0"/>
              <a:t>‹N°›</a:t>
            </a:fld>
            <a:endParaRPr lang="fr-FR"/>
          </a:p>
        </p:txBody>
      </p:sp>
    </p:spTree>
    <p:extLst>
      <p:ext uri="{BB962C8B-B14F-4D97-AF65-F5344CB8AC3E}">
        <p14:creationId xmlns:p14="http://schemas.microsoft.com/office/powerpoint/2010/main" val="306435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9674FA-4CF1-9A2E-3314-30BCD60745A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6B42CE8-15F6-BA48-A264-A2870202F2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C2B10FB-F47E-141B-6B2F-0A69CF6AC609}"/>
              </a:ext>
            </a:extLst>
          </p:cNvPr>
          <p:cNvSpPr>
            <a:spLocks noGrp="1"/>
          </p:cNvSpPr>
          <p:nvPr>
            <p:ph type="dt" sz="half" idx="10"/>
          </p:nvPr>
        </p:nvSpPr>
        <p:spPr/>
        <p:txBody>
          <a:bodyPr/>
          <a:lstStyle/>
          <a:p>
            <a:fld id="{11166298-DDDB-4DAF-98D3-44A2A2026BBD}" type="datetimeFigureOut">
              <a:rPr lang="fr-FR" smtClean="0"/>
              <a:t>03/11/2025</a:t>
            </a:fld>
            <a:endParaRPr lang="fr-FR"/>
          </a:p>
        </p:txBody>
      </p:sp>
      <p:sp>
        <p:nvSpPr>
          <p:cNvPr id="5" name="Espace réservé du pied de page 4">
            <a:extLst>
              <a:ext uri="{FF2B5EF4-FFF2-40B4-BE49-F238E27FC236}">
                <a16:creationId xmlns:a16="http://schemas.microsoft.com/office/drawing/2014/main" id="{6A6A1822-63A5-A681-34F3-77831774C9B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FF30016-E00A-CFB6-8273-2A373B2C0649}"/>
              </a:ext>
            </a:extLst>
          </p:cNvPr>
          <p:cNvSpPr>
            <a:spLocks noGrp="1"/>
          </p:cNvSpPr>
          <p:nvPr>
            <p:ph type="sldNum" sz="quarter" idx="12"/>
          </p:nvPr>
        </p:nvSpPr>
        <p:spPr/>
        <p:txBody>
          <a:bodyPr/>
          <a:lstStyle/>
          <a:p>
            <a:fld id="{6806452D-2866-40D5-84C6-547AF7AC67E4}" type="slidenum">
              <a:rPr lang="fr-FR" smtClean="0"/>
              <a:t>‹N°›</a:t>
            </a:fld>
            <a:endParaRPr lang="fr-FR"/>
          </a:p>
        </p:txBody>
      </p:sp>
    </p:spTree>
    <p:extLst>
      <p:ext uri="{BB962C8B-B14F-4D97-AF65-F5344CB8AC3E}">
        <p14:creationId xmlns:p14="http://schemas.microsoft.com/office/powerpoint/2010/main" val="2447156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4CCA9-B1CC-F338-9AA6-5AA69D9C9FB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38108A6-BADA-A2E5-108D-19B433D4DC9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628BA6D-935B-F189-15BD-0A9D41EF14F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D0F6B25-C97C-A266-FDD1-4DC309FA98FA}"/>
              </a:ext>
            </a:extLst>
          </p:cNvPr>
          <p:cNvSpPr>
            <a:spLocks noGrp="1"/>
          </p:cNvSpPr>
          <p:nvPr>
            <p:ph type="dt" sz="half" idx="10"/>
          </p:nvPr>
        </p:nvSpPr>
        <p:spPr/>
        <p:txBody>
          <a:bodyPr/>
          <a:lstStyle/>
          <a:p>
            <a:fld id="{11166298-DDDB-4DAF-98D3-44A2A2026BBD}" type="datetimeFigureOut">
              <a:rPr lang="fr-FR" smtClean="0"/>
              <a:t>03/11/2025</a:t>
            </a:fld>
            <a:endParaRPr lang="fr-FR"/>
          </a:p>
        </p:txBody>
      </p:sp>
      <p:sp>
        <p:nvSpPr>
          <p:cNvPr id="6" name="Espace réservé du pied de page 5">
            <a:extLst>
              <a:ext uri="{FF2B5EF4-FFF2-40B4-BE49-F238E27FC236}">
                <a16:creationId xmlns:a16="http://schemas.microsoft.com/office/drawing/2014/main" id="{57DAF0A9-5E52-0B99-B0AD-F13999DD55F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39224E8-ABF8-65BC-26E6-60AC6BB66CFF}"/>
              </a:ext>
            </a:extLst>
          </p:cNvPr>
          <p:cNvSpPr>
            <a:spLocks noGrp="1"/>
          </p:cNvSpPr>
          <p:nvPr>
            <p:ph type="sldNum" sz="quarter" idx="12"/>
          </p:nvPr>
        </p:nvSpPr>
        <p:spPr/>
        <p:txBody>
          <a:bodyPr/>
          <a:lstStyle/>
          <a:p>
            <a:fld id="{6806452D-2866-40D5-84C6-547AF7AC67E4}" type="slidenum">
              <a:rPr lang="fr-FR" smtClean="0"/>
              <a:t>‹N°›</a:t>
            </a:fld>
            <a:endParaRPr lang="fr-FR"/>
          </a:p>
        </p:txBody>
      </p:sp>
    </p:spTree>
    <p:extLst>
      <p:ext uri="{BB962C8B-B14F-4D97-AF65-F5344CB8AC3E}">
        <p14:creationId xmlns:p14="http://schemas.microsoft.com/office/powerpoint/2010/main" val="4290784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81610C-EDE6-ED4C-E6BB-F0B87121958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6775D85-2A22-DF31-204E-A8148DEB3C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6191117-FA8B-50FF-6CBF-A3F11C08976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21239D5-C57A-6426-99E2-781719DF42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478E6A4-9BED-B661-CAC7-06A470C20E3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426D907-01FF-2ED7-9DEB-777B8ECD7A1E}"/>
              </a:ext>
            </a:extLst>
          </p:cNvPr>
          <p:cNvSpPr>
            <a:spLocks noGrp="1"/>
          </p:cNvSpPr>
          <p:nvPr>
            <p:ph type="dt" sz="half" idx="10"/>
          </p:nvPr>
        </p:nvSpPr>
        <p:spPr/>
        <p:txBody>
          <a:bodyPr/>
          <a:lstStyle/>
          <a:p>
            <a:fld id="{11166298-DDDB-4DAF-98D3-44A2A2026BBD}" type="datetimeFigureOut">
              <a:rPr lang="fr-FR" smtClean="0"/>
              <a:t>03/11/2025</a:t>
            </a:fld>
            <a:endParaRPr lang="fr-FR"/>
          </a:p>
        </p:txBody>
      </p:sp>
      <p:sp>
        <p:nvSpPr>
          <p:cNvPr id="8" name="Espace réservé du pied de page 7">
            <a:extLst>
              <a:ext uri="{FF2B5EF4-FFF2-40B4-BE49-F238E27FC236}">
                <a16:creationId xmlns:a16="http://schemas.microsoft.com/office/drawing/2014/main" id="{9A7F6650-1758-7034-B1CE-EB34700C115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34C4B10-A29A-3581-FA9A-D128B60C3A64}"/>
              </a:ext>
            </a:extLst>
          </p:cNvPr>
          <p:cNvSpPr>
            <a:spLocks noGrp="1"/>
          </p:cNvSpPr>
          <p:nvPr>
            <p:ph type="sldNum" sz="quarter" idx="12"/>
          </p:nvPr>
        </p:nvSpPr>
        <p:spPr/>
        <p:txBody>
          <a:bodyPr/>
          <a:lstStyle/>
          <a:p>
            <a:fld id="{6806452D-2866-40D5-84C6-547AF7AC67E4}" type="slidenum">
              <a:rPr lang="fr-FR" smtClean="0"/>
              <a:t>‹N°›</a:t>
            </a:fld>
            <a:endParaRPr lang="fr-FR"/>
          </a:p>
        </p:txBody>
      </p:sp>
    </p:spTree>
    <p:extLst>
      <p:ext uri="{BB962C8B-B14F-4D97-AF65-F5344CB8AC3E}">
        <p14:creationId xmlns:p14="http://schemas.microsoft.com/office/powerpoint/2010/main" val="168706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1B56D8-DB47-2ED0-FF95-316A7BA5E41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7179738-48F8-291D-DF86-EA61DB59B5DB}"/>
              </a:ext>
            </a:extLst>
          </p:cNvPr>
          <p:cNvSpPr>
            <a:spLocks noGrp="1"/>
          </p:cNvSpPr>
          <p:nvPr>
            <p:ph type="dt" sz="half" idx="10"/>
          </p:nvPr>
        </p:nvSpPr>
        <p:spPr/>
        <p:txBody>
          <a:bodyPr/>
          <a:lstStyle/>
          <a:p>
            <a:fld id="{11166298-DDDB-4DAF-98D3-44A2A2026BBD}" type="datetimeFigureOut">
              <a:rPr lang="fr-FR" smtClean="0"/>
              <a:t>03/11/2025</a:t>
            </a:fld>
            <a:endParaRPr lang="fr-FR"/>
          </a:p>
        </p:txBody>
      </p:sp>
      <p:sp>
        <p:nvSpPr>
          <p:cNvPr id="4" name="Espace réservé du pied de page 3">
            <a:extLst>
              <a:ext uri="{FF2B5EF4-FFF2-40B4-BE49-F238E27FC236}">
                <a16:creationId xmlns:a16="http://schemas.microsoft.com/office/drawing/2014/main" id="{0801F50E-04E1-3B37-B427-3695FD7B8FD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3930123-D18A-C53F-0EAD-BFFB9B5DF1C7}"/>
              </a:ext>
            </a:extLst>
          </p:cNvPr>
          <p:cNvSpPr>
            <a:spLocks noGrp="1"/>
          </p:cNvSpPr>
          <p:nvPr>
            <p:ph type="sldNum" sz="quarter" idx="12"/>
          </p:nvPr>
        </p:nvSpPr>
        <p:spPr/>
        <p:txBody>
          <a:bodyPr/>
          <a:lstStyle/>
          <a:p>
            <a:fld id="{6806452D-2866-40D5-84C6-547AF7AC67E4}" type="slidenum">
              <a:rPr lang="fr-FR" smtClean="0"/>
              <a:t>‹N°›</a:t>
            </a:fld>
            <a:endParaRPr lang="fr-FR"/>
          </a:p>
        </p:txBody>
      </p:sp>
    </p:spTree>
    <p:extLst>
      <p:ext uri="{BB962C8B-B14F-4D97-AF65-F5344CB8AC3E}">
        <p14:creationId xmlns:p14="http://schemas.microsoft.com/office/powerpoint/2010/main" val="3590992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5AF17C1-F8A3-E85C-CB18-3B749313CB28}"/>
              </a:ext>
            </a:extLst>
          </p:cNvPr>
          <p:cNvSpPr>
            <a:spLocks noGrp="1"/>
          </p:cNvSpPr>
          <p:nvPr>
            <p:ph type="dt" sz="half" idx="10"/>
          </p:nvPr>
        </p:nvSpPr>
        <p:spPr/>
        <p:txBody>
          <a:bodyPr/>
          <a:lstStyle/>
          <a:p>
            <a:fld id="{11166298-DDDB-4DAF-98D3-44A2A2026BBD}" type="datetimeFigureOut">
              <a:rPr lang="fr-FR" smtClean="0"/>
              <a:t>03/11/2025</a:t>
            </a:fld>
            <a:endParaRPr lang="fr-FR"/>
          </a:p>
        </p:txBody>
      </p:sp>
      <p:sp>
        <p:nvSpPr>
          <p:cNvPr id="3" name="Espace réservé du pied de page 2">
            <a:extLst>
              <a:ext uri="{FF2B5EF4-FFF2-40B4-BE49-F238E27FC236}">
                <a16:creationId xmlns:a16="http://schemas.microsoft.com/office/drawing/2014/main" id="{BFB38D88-53FB-2869-E788-3A87B6F8630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266162D-4C7B-CDF5-5833-8C95D0FE3268}"/>
              </a:ext>
            </a:extLst>
          </p:cNvPr>
          <p:cNvSpPr>
            <a:spLocks noGrp="1"/>
          </p:cNvSpPr>
          <p:nvPr>
            <p:ph type="sldNum" sz="quarter" idx="12"/>
          </p:nvPr>
        </p:nvSpPr>
        <p:spPr/>
        <p:txBody>
          <a:bodyPr/>
          <a:lstStyle/>
          <a:p>
            <a:fld id="{6806452D-2866-40D5-84C6-547AF7AC67E4}" type="slidenum">
              <a:rPr lang="fr-FR" smtClean="0"/>
              <a:t>‹N°›</a:t>
            </a:fld>
            <a:endParaRPr lang="fr-FR"/>
          </a:p>
        </p:txBody>
      </p:sp>
    </p:spTree>
    <p:extLst>
      <p:ext uri="{BB962C8B-B14F-4D97-AF65-F5344CB8AC3E}">
        <p14:creationId xmlns:p14="http://schemas.microsoft.com/office/powerpoint/2010/main" val="549695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D105ED-0AE6-D63E-8278-34B913A45C2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E711708-2395-C953-A451-B99D4BEAFD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41CCB03-4668-E462-4AA2-6A568B317F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382FE3B-B54C-CEFB-4A12-A7C6C0C72DD9}"/>
              </a:ext>
            </a:extLst>
          </p:cNvPr>
          <p:cNvSpPr>
            <a:spLocks noGrp="1"/>
          </p:cNvSpPr>
          <p:nvPr>
            <p:ph type="dt" sz="half" idx="10"/>
          </p:nvPr>
        </p:nvSpPr>
        <p:spPr/>
        <p:txBody>
          <a:bodyPr/>
          <a:lstStyle/>
          <a:p>
            <a:fld id="{11166298-DDDB-4DAF-98D3-44A2A2026BBD}" type="datetimeFigureOut">
              <a:rPr lang="fr-FR" smtClean="0"/>
              <a:t>03/11/2025</a:t>
            </a:fld>
            <a:endParaRPr lang="fr-FR"/>
          </a:p>
        </p:txBody>
      </p:sp>
      <p:sp>
        <p:nvSpPr>
          <p:cNvPr id="6" name="Espace réservé du pied de page 5">
            <a:extLst>
              <a:ext uri="{FF2B5EF4-FFF2-40B4-BE49-F238E27FC236}">
                <a16:creationId xmlns:a16="http://schemas.microsoft.com/office/drawing/2014/main" id="{DD1536A8-C3E6-D425-7F7A-0E3BF3E1A33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C61A2AE-C790-9092-8189-BAB8C3BDD8EB}"/>
              </a:ext>
            </a:extLst>
          </p:cNvPr>
          <p:cNvSpPr>
            <a:spLocks noGrp="1"/>
          </p:cNvSpPr>
          <p:nvPr>
            <p:ph type="sldNum" sz="quarter" idx="12"/>
          </p:nvPr>
        </p:nvSpPr>
        <p:spPr/>
        <p:txBody>
          <a:bodyPr/>
          <a:lstStyle/>
          <a:p>
            <a:fld id="{6806452D-2866-40D5-84C6-547AF7AC67E4}" type="slidenum">
              <a:rPr lang="fr-FR" smtClean="0"/>
              <a:t>‹N°›</a:t>
            </a:fld>
            <a:endParaRPr lang="fr-FR"/>
          </a:p>
        </p:txBody>
      </p:sp>
    </p:spTree>
    <p:extLst>
      <p:ext uri="{BB962C8B-B14F-4D97-AF65-F5344CB8AC3E}">
        <p14:creationId xmlns:p14="http://schemas.microsoft.com/office/powerpoint/2010/main" val="2886716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808110-DC8D-2830-E3B6-AA872497CB0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15D6587-037E-CB74-1914-2BFF189D05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EB8A1AF-9DFD-1A4A-D5FD-26362346E5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D61848E-AEF6-C5F4-CCB9-DA1627330994}"/>
              </a:ext>
            </a:extLst>
          </p:cNvPr>
          <p:cNvSpPr>
            <a:spLocks noGrp="1"/>
          </p:cNvSpPr>
          <p:nvPr>
            <p:ph type="dt" sz="half" idx="10"/>
          </p:nvPr>
        </p:nvSpPr>
        <p:spPr/>
        <p:txBody>
          <a:bodyPr/>
          <a:lstStyle/>
          <a:p>
            <a:fld id="{11166298-DDDB-4DAF-98D3-44A2A2026BBD}" type="datetimeFigureOut">
              <a:rPr lang="fr-FR" smtClean="0"/>
              <a:t>03/11/2025</a:t>
            </a:fld>
            <a:endParaRPr lang="fr-FR"/>
          </a:p>
        </p:txBody>
      </p:sp>
      <p:sp>
        <p:nvSpPr>
          <p:cNvPr id="6" name="Espace réservé du pied de page 5">
            <a:extLst>
              <a:ext uri="{FF2B5EF4-FFF2-40B4-BE49-F238E27FC236}">
                <a16:creationId xmlns:a16="http://schemas.microsoft.com/office/drawing/2014/main" id="{62C5EF43-F10C-EB76-184C-CE58FD1AEB6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1F04A06-A868-DDFF-8B9E-428B6F9B8A75}"/>
              </a:ext>
            </a:extLst>
          </p:cNvPr>
          <p:cNvSpPr>
            <a:spLocks noGrp="1"/>
          </p:cNvSpPr>
          <p:nvPr>
            <p:ph type="sldNum" sz="quarter" idx="12"/>
          </p:nvPr>
        </p:nvSpPr>
        <p:spPr/>
        <p:txBody>
          <a:bodyPr/>
          <a:lstStyle/>
          <a:p>
            <a:fld id="{6806452D-2866-40D5-84C6-547AF7AC67E4}" type="slidenum">
              <a:rPr lang="fr-FR" smtClean="0"/>
              <a:t>‹N°›</a:t>
            </a:fld>
            <a:endParaRPr lang="fr-FR"/>
          </a:p>
        </p:txBody>
      </p:sp>
    </p:spTree>
    <p:extLst>
      <p:ext uri="{BB962C8B-B14F-4D97-AF65-F5344CB8AC3E}">
        <p14:creationId xmlns:p14="http://schemas.microsoft.com/office/powerpoint/2010/main" val="3867226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3010144-E3FB-A587-6656-9E668477B3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7C2C588-B1D5-8874-3AF7-C64B6C8F6B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8887EEF-1C8F-3504-795D-067F301429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66298-DDDB-4DAF-98D3-44A2A2026BBD}" type="datetimeFigureOut">
              <a:rPr lang="fr-FR" smtClean="0"/>
              <a:t>03/11/2025</a:t>
            </a:fld>
            <a:endParaRPr lang="fr-FR"/>
          </a:p>
        </p:txBody>
      </p:sp>
      <p:sp>
        <p:nvSpPr>
          <p:cNvPr id="5" name="Espace réservé du pied de page 4">
            <a:extLst>
              <a:ext uri="{FF2B5EF4-FFF2-40B4-BE49-F238E27FC236}">
                <a16:creationId xmlns:a16="http://schemas.microsoft.com/office/drawing/2014/main" id="{CDD47949-80CB-09F1-4192-0A1E6DE30C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308792E-9E20-72B8-0160-C4FA3FEB78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6452D-2866-40D5-84C6-547AF7AC67E4}" type="slidenum">
              <a:rPr lang="fr-FR" smtClean="0"/>
              <a:t>‹N°›</a:t>
            </a:fld>
            <a:endParaRPr lang="fr-FR"/>
          </a:p>
        </p:txBody>
      </p:sp>
    </p:spTree>
    <p:extLst>
      <p:ext uri="{BB962C8B-B14F-4D97-AF65-F5344CB8AC3E}">
        <p14:creationId xmlns:p14="http://schemas.microsoft.com/office/powerpoint/2010/main" val="1949661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7.sv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17.svg"/><Relationship Id="rId4" Type="http://schemas.openxmlformats.org/officeDocument/2006/relationships/image" Target="../media/image9.sv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9.sv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1E6C374D-2AC5-8763-EEA4-6A67F59914FA}"/>
              </a:ext>
            </a:extLst>
          </p:cNvPr>
          <p:cNvSpPr txBox="1"/>
          <p:nvPr/>
        </p:nvSpPr>
        <p:spPr>
          <a:xfrm>
            <a:off x="447675" y="3167390"/>
            <a:ext cx="11296650" cy="523220"/>
          </a:xfrm>
          <a:prstGeom prst="rect">
            <a:avLst/>
          </a:prstGeom>
          <a:noFill/>
        </p:spPr>
        <p:txBody>
          <a:bodyPr wrap="square" rtlCol="0">
            <a:spAutoFit/>
          </a:bodyPr>
          <a:lstStyle/>
          <a:p>
            <a:r>
              <a:rPr lang="en-US" sz="2800" dirty="0">
                <a:solidFill>
                  <a:srgbClr val="009CFF"/>
                </a:solidFill>
                <a:latin typeface="Arial Black" panose="020B0A04020102020204" pitchFamily="34" charset="0"/>
              </a:rPr>
              <a:t>United Nations International Children’s Emergency Fund</a:t>
            </a:r>
            <a:endParaRPr lang="fr-FR" sz="2800" dirty="0">
              <a:solidFill>
                <a:srgbClr val="009CFF"/>
              </a:solidFill>
              <a:latin typeface="Arial Black" panose="020B0A04020102020204" pitchFamily="34" charset="0"/>
            </a:endParaRPr>
          </a:p>
        </p:txBody>
      </p:sp>
      <p:sp>
        <p:nvSpPr>
          <p:cNvPr id="21" name="ZoneTexte 20">
            <a:extLst>
              <a:ext uri="{FF2B5EF4-FFF2-40B4-BE49-F238E27FC236}">
                <a16:creationId xmlns:a16="http://schemas.microsoft.com/office/drawing/2014/main" id="{8F5ACA3C-525E-436D-3226-91F9ECA773F3}"/>
              </a:ext>
            </a:extLst>
          </p:cNvPr>
          <p:cNvSpPr txBox="1"/>
          <p:nvPr/>
        </p:nvSpPr>
        <p:spPr>
          <a:xfrm>
            <a:off x="1838325" y="3156555"/>
            <a:ext cx="584033" cy="523220"/>
          </a:xfrm>
          <a:prstGeom prst="rect">
            <a:avLst/>
          </a:prstGeom>
          <a:noFill/>
        </p:spPr>
        <p:txBody>
          <a:bodyPr wrap="square" rtlCol="0">
            <a:spAutoFit/>
          </a:bodyPr>
          <a:lstStyle/>
          <a:p>
            <a:r>
              <a:rPr lang="en-US" sz="2800" dirty="0">
                <a:solidFill>
                  <a:srgbClr val="009CFF"/>
                </a:solidFill>
                <a:latin typeface="Arial Black" panose="020B0A04020102020204" pitchFamily="34" charset="0"/>
              </a:rPr>
              <a:t>N</a:t>
            </a:r>
            <a:endParaRPr lang="fr-FR" sz="2800" dirty="0">
              <a:solidFill>
                <a:srgbClr val="009CFF"/>
              </a:solidFill>
              <a:latin typeface="Arial Black" panose="020B0A04020102020204" pitchFamily="34" charset="0"/>
            </a:endParaRPr>
          </a:p>
        </p:txBody>
      </p:sp>
      <p:sp>
        <p:nvSpPr>
          <p:cNvPr id="22" name="ZoneTexte 21">
            <a:extLst>
              <a:ext uri="{FF2B5EF4-FFF2-40B4-BE49-F238E27FC236}">
                <a16:creationId xmlns:a16="http://schemas.microsoft.com/office/drawing/2014/main" id="{5CDCBC28-C385-AF32-D8E4-7EC05BC5927F}"/>
              </a:ext>
            </a:extLst>
          </p:cNvPr>
          <p:cNvSpPr txBox="1"/>
          <p:nvPr/>
        </p:nvSpPr>
        <p:spPr>
          <a:xfrm>
            <a:off x="447675" y="3167390"/>
            <a:ext cx="657225" cy="523220"/>
          </a:xfrm>
          <a:prstGeom prst="rect">
            <a:avLst/>
          </a:prstGeom>
          <a:noFill/>
        </p:spPr>
        <p:txBody>
          <a:bodyPr wrap="square" rtlCol="0">
            <a:spAutoFit/>
          </a:bodyPr>
          <a:lstStyle/>
          <a:p>
            <a:r>
              <a:rPr lang="en-US" sz="2800" dirty="0">
                <a:solidFill>
                  <a:srgbClr val="009CFF"/>
                </a:solidFill>
                <a:latin typeface="Arial Black" panose="020B0A04020102020204" pitchFamily="34" charset="0"/>
              </a:rPr>
              <a:t>U</a:t>
            </a:r>
            <a:endParaRPr lang="fr-FR" sz="2800" dirty="0">
              <a:solidFill>
                <a:srgbClr val="009CFF"/>
              </a:solidFill>
              <a:latin typeface="Arial Black" panose="020B0A04020102020204" pitchFamily="34" charset="0"/>
            </a:endParaRPr>
          </a:p>
        </p:txBody>
      </p:sp>
      <p:sp>
        <p:nvSpPr>
          <p:cNvPr id="23" name="ZoneTexte 22">
            <a:extLst>
              <a:ext uri="{FF2B5EF4-FFF2-40B4-BE49-F238E27FC236}">
                <a16:creationId xmlns:a16="http://schemas.microsoft.com/office/drawing/2014/main" id="{4FE76806-E1D7-42D9-3134-C1DC6535700B}"/>
              </a:ext>
            </a:extLst>
          </p:cNvPr>
          <p:cNvSpPr txBox="1"/>
          <p:nvPr/>
        </p:nvSpPr>
        <p:spPr>
          <a:xfrm>
            <a:off x="3452655" y="3167390"/>
            <a:ext cx="314325" cy="523220"/>
          </a:xfrm>
          <a:prstGeom prst="rect">
            <a:avLst/>
          </a:prstGeom>
          <a:noFill/>
        </p:spPr>
        <p:txBody>
          <a:bodyPr wrap="square" rtlCol="0">
            <a:spAutoFit/>
          </a:bodyPr>
          <a:lstStyle/>
          <a:p>
            <a:r>
              <a:rPr lang="en-US" sz="2800" dirty="0">
                <a:solidFill>
                  <a:srgbClr val="009CFF"/>
                </a:solidFill>
                <a:latin typeface="Arial Black" panose="020B0A04020102020204" pitchFamily="34" charset="0"/>
              </a:rPr>
              <a:t>I</a:t>
            </a:r>
            <a:endParaRPr lang="fr-FR" sz="2800" dirty="0">
              <a:solidFill>
                <a:srgbClr val="009CFF"/>
              </a:solidFill>
              <a:latin typeface="Arial Black" panose="020B0A04020102020204" pitchFamily="34" charset="0"/>
            </a:endParaRPr>
          </a:p>
        </p:txBody>
      </p:sp>
      <p:sp>
        <p:nvSpPr>
          <p:cNvPr id="24" name="ZoneTexte 23">
            <a:extLst>
              <a:ext uri="{FF2B5EF4-FFF2-40B4-BE49-F238E27FC236}">
                <a16:creationId xmlns:a16="http://schemas.microsoft.com/office/drawing/2014/main" id="{41794CFD-57F5-1DCB-9575-FBAE35264553}"/>
              </a:ext>
            </a:extLst>
          </p:cNvPr>
          <p:cNvSpPr txBox="1"/>
          <p:nvPr/>
        </p:nvSpPr>
        <p:spPr>
          <a:xfrm>
            <a:off x="6096000" y="3154665"/>
            <a:ext cx="657225" cy="523220"/>
          </a:xfrm>
          <a:prstGeom prst="rect">
            <a:avLst/>
          </a:prstGeom>
          <a:noFill/>
        </p:spPr>
        <p:txBody>
          <a:bodyPr wrap="square" rtlCol="0">
            <a:spAutoFit/>
          </a:bodyPr>
          <a:lstStyle/>
          <a:p>
            <a:r>
              <a:rPr lang="en-US" sz="2800" dirty="0">
                <a:solidFill>
                  <a:srgbClr val="009CFF"/>
                </a:solidFill>
                <a:latin typeface="Arial Black" panose="020B0A04020102020204" pitchFamily="34" charset="0"/>
              </a:rPr>
              <a:t>C</a:t>
            </a:r>
            <a:endParaRPr lang="fr-FR" sz="2800" dirty="0">
              <a:solidFill>
                <a:srgbClr val="009CFF"/>
              </a:solidFill>
              <a:latin typeface="Arial Black" panose="020B0A04020102020204" pitchFamily="34" charset="0"/>
            </a:endParaRPr>
          </a:p>
        </p:txBody>
      </p:sp>
      <p:sp>
        <p:nvSpPr>
          <p:cNvPr id="25" name="ZoneTexte 24">
            <a:extLst>
              <a:ext uri="{FF2B5EF4-FFF2-40B4-BE49-F238E27FC236}">
                <a16:creationId xmlns:a16="http://schemas.microsoft.com/office/drawing/2014/main" id="{E73C11F1-C50A-6BA2-E000-17F89A5CBE72}"/>
              </a:ext>
            </a:extLst>
          </p:cNvPr>
          <p:cNvSpPr txBox="1"/>
          <p:nvPr/>
        </p:nvSpPr>
        <p:spPr>
          <a:xfrm>
            <a:off x="8134036" y="3167970"/>
            <a:ext cx="466725" cy="523220"/>
          </a:xfrm>
          <a:prstGeom prst="rect">
            <a:avLst/>
          </a:prstGeom>
          <a:noFill/>
        </p:spPr>
        <p:txBody>
          <a:bodyPr wrap="square" rtlCol="0">
            <a:spAutoFit/>
          </a:bodyPr>
          <a:lstStyle/>
          <a:p>
            <a:r>
              <a:rPr lang="en-US" sz="2800" dirty="0">
                <a:solidFill>
                  <a:srgbClr val="009CFF"/>
                </a:solidFill>
                <a:latin typeface="Arial Black" panose="020B0A04020102020204" pitchFamily="34" charset="0"/>
              </a:rPr>
              <a:t>E</a:t>
            </a:r>
            <a:endParaRPr lang="fr-FR" sz="2800" dirty="0">
              <a:solidFill>
                <a:srgbClr val="009CFF"/>
              </a:solidFill>
              <a:latin typeface="Arial Black" panose="020B0A04020102020204" pitchFamily="34" charset="0"/>
            </a:endParaRPr>
          </a:p>
        </p:txBody>
      </p:sp>
      <p:sp>
        <p:nvSpPr>
          <p:cNvPr id="26" name="ZoneTexte 25">
            <a:extLst>
              <a:ext uri="{FF2B5EF4-FFF2-40B4-BE49-F238E27FC236}">
                <a16:creationId xmlns:a16="http://schemas.microsoft.com/office/drawing/2014/main" id="{CEC55811-F322-4270-AA40-955662929A0E}"/>
              </a:ext>
            </a:extLst>
          </p:cNvPr>
          <p:cNvSpPr txBox="1"/>
          <p:nvPr/>
        </p:nvSpPr>
        <p:spPr>
          <a:xfrm>
            <a:off x="10426867" y="3155975"/>
            <a:ext cx="407192" cy="523220"/>
          </a:xfrm>
          <a:prstGeom prst="rect">
            <a:avLst/>
          </a:prstGeom>
          <a:noFill/>
        </p:spPr>
        <p:txBody>
          <a:bodyPr wrap="square" rtlCol="0">
            <a:spAutoFit/>
          </a:bodyPr>
          <a:lstStyle/>
          <a:p>
            <a:r>
              <a:rPr lang="en-US" sz="2800" dirty="0">
                <a:solidFill>
                  <a:srgbClr val="009CFF"/>
                </a:solidFill>
                <a:latin typeface="Arial Black" panose="020B0A04020102020204" pitchFamily="34" charset="0"/>
              </a:rPr>
              <a:t>F</a:t>
            </a:r>
            <a:endParaRPr lang="fr-FR" sz="2800" dirty="0">
              <a:solidFill>
                <a:srgbClr val="009CFF"/>
              </a:solidFill>
              <a:latin typeface="Arial Black" panose="020B0A04020102020204" pitchFamily="34" charset="0"/>
            </a:endParaRPr>
          </a:p>
        </p:txBody>
      </p:sp>
    </p:spTree>
    <p:extLst>
      <p:ext uri="{BB962C8B-B14F-4D97-AF65-F5344CB8AC3E}">
        <p14:creationId xmlns:p14="http://schemas.microsoft.com/office/powerpoint/2010/main" val="136522412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48B7E8E-262C-E369-4735-6689093CE436}"/>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E4C7ED7A-9750-3698-C707-91073DC76BB7}"/>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 coins arrondis 5">
            <a:extLst>
              <a:ext uri="{FF2B5EF4-FFF2-40B4-BE49-F238E27FC236}">
                <a16:creationId xmlns:a16="http://schemas.microsoft.com/office/drawing/2014/main" id="{4FA0EC17-0502-040A-4FAF-7CC5D7FFE031}"/>
              </a:ext>
            </a:extLst>
          </p:cNvPr>
          <p:cNvSpPr/>
          <p:nvPr/>
        </p:nvSpPr>
        <p:spPr>
          <a:xfrm>
            <a:off x="457200" y="385767"/>
            <a:ext cx="1466850" cy="1447800"/>
          </a:xfrm>
          <a:prstGeom prst="roundRect">
            <a:avLst/>
          </a:prstGeom>
          <a:solidFill>
            <a:srgbClr val="00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50DC8440-FAC4-4BCB-9F68-7D8E3BE75659}"/>
              </a:ext>
            </a:extLst>
          </p:cNvPr>
          <p:cNvSpPr/>
          <p:nvPr/>
        </p:nvSpPr>
        <p:spPr>
          <a:xfrm>
            <a:off x="457200" y="2000253"/>
            <a:ext cx="1466850" cy="1447800"/>
          </a:xfrm>
          <a:prstGeom prst="roundRect">
            <a:avLst/>
          </a:prstGeom>
          <a:solidFill>
            <a:srgbClr val="00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 coins arrondis 7">
            <a:extLst>
              <a:ext uri="{FF2B5EF4-FFF2-40B4-BE49-F238E27FC236}">
                <a16:creationId xmlns:a16="http://schemas.microsoft.com/office/drawing/2014/main" id="{CC40A127-B13E-1957-638E-09B35148A3BC}"/>
              </a:ext>
            </a:extLst>
          </p:cNvPr>
          <p:cNvSpPr/>
          <p:nvPr/>
        </p:nvSpPr>
        <p:spPr>
          <a:xfrm>
            <a:off x="457200" y="3614739"/>
            <a:ext cx="1466850" cy="1447800"/>
          </a:xfrm>
          <a:prstGeom prst="round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 coins arrondis 8">
            <a:extLst>
              <a:ext uri="{FF2B5EF4-FFF2-40B4-BE49-F238E27FC236}">
                <a16:creationId xmlns:a16="http://schemas.microsoft.com/office/drawing/2014/main" id="{B90953DC-76CD-D922-9F12-40B95CB43D4C}"/>
              </a:ext>
            </a:extLst>
          </p:cNvPr>
          <p:cNvSpPr/>
          <p:nvPr/>
        </p:nvSpPr>
        <p:spPr>
          <a:xfrm>
            <a:off x="457200" y="5229225"/>
            <a:ext cx="1466850" cy="1447800"/>
          </a:xfrm>
          <a:prstGeom prst="round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 coins arrondis 9">
            <a:extLst>
              <a:ext uri="{FF2B5EF4-FFF2-40B4-BE49-F238E27FC236}">
                <a16:creationId xmlns:a16="http://schemas.microsoft.com/office/drawing/2014/main" id="{C9E38598-4B11-1A26-F077-5DA36AAF3693}"/>
              </a:ext>
            </a:extLst>
          </p:cNvPr>
          <p:cNvSpPr/>
          <p:nvPr/>
        </p:nvSpPr>
        <p:spPr>
          <a:xfrm>
            <a:off x="2743200" y="852488"/>
            <a:ext cx="8724900" cy="5675707"/>
          </a:xfrm>
          <a:prstGeom prst="roundRect">
            <a:avLst/>
          </a:prstGeom>
          <a:solidFill>
            <a:schemeClr val="tx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15" descr="Avertissement avec un remplissage uni">
            <a:extLst>
              <a:ext uri="{FF2B5EF4-FFF2-40B4-BE49-F238E27FC236}">
                <a16:creationId xmlns:a16="http://schemas.microsoft.com/office/drawing/2014/main" id="{50A2D6C0-898F-59D6-65F2-B28422A404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025" y="609528"/>
            <a:ext cx="914400" cy="914400"/>
          </a:xfrm>
          <a:prstGeom prst="rect">
            <a:avLst/>
          </a:prstGeom>
        </p:spPr>
      </p:pic>
      <p:pic>
        <p:nvPicPr>
          <p:cNvPr id="20" name="Graphique 19" descr="Présentation avec camembert avec un remplissage uni">
            <a:extLst>
              <a:ext uri="{FF2B5EF4-FFF2-40B4-BE49-F238E27FC236}">
                <a16:creationId xmlns:a16="http://schemas.microsoft.com/office/drawing/2014/main" id="{0B4C69F2-5D83-DC24-E7C3-181A24695B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340" y="3813564"/>
            <a:ext cx="1322776" cy="1050150"/>
          </a:xfrm>
          <a:prstGeom prst="rect">
            <a:avLst/>
          </a:prstGeom>
        </p:spPr>
      </p:pic>
      <p:pic>
        <p:nvPicPr>
          <p:cNvPr id="22" name="Graphique 21" descr="Liste avec un remplissage uni">
            <a:extLst>
              <a:ext uri="{FF2B5EF4-FFF2-40B4-BE49-F238E27FC236}">
                <a16:creationId xmlns:a16="http://schemas.microsoft.com/office/drawing/2014/main" id="{50C7D31F-38AF-0692-226B-640146A90A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7025" y="2266953"/>
            <a:ext cx="914400" cy="914400"/>
          </a:xfrm>
          <a:prstGeom prst="rect">
            <a:avLst/>
          </a:prstGeom>
        </p:spPr>
      </p:pic>
      <p:pic>
        <p:nvPicPr>
          <p:cNvPr id="24" name="Graphique 23" descr="Poignée de main avec un remplissage uni">
            <a:extLst>
              <a:ext uri="{FF2B5EF4-FFF2-40B4-BE49-F238E27FC236}">
                <a16:creationId xmlns:a16="http://schemas.microsoft.com/office/drawing/2014/main" id="{7C870E64-DF65-A82C-A6B4-639AF4B1965F}"/>
              </a:ext>
            </a:extLst>
          </p:cNvPr>
          <p:cNvPicPr>
            <a:picLocks noChangeAspect="1"/>
          </p:cNvPicPr>
          <p:nvPr/>
        </p:nvPicPr>
        <p:blipFill>
          <a:blip r:embed="rId5">
            <a:extLst>
              <a:ext uri="{96DAC541-7B7A-43D3-8B79-37D633B846F1}">
                <asvg:svgBlip xmlns:asvg="http://schemas.microsoft.com/office/drawing/2016/SVG/main" r:embed="rId9"/>
              </a:ext>
            </a:extLst>
          </a:blip>
          <a:stretch>
            <a:fillRect/>
          </a:stretch>
        </p:blipFill>
        <p:spPr>
          <a:xfrm>
            <a:off x="609657" y="5378053"/>
            <a:ext cx="1150143" cy="1150143"/>
          </a:xfrm>
          <a:prstGeom prst="rect">
            <a:avLst/>
          </a:prstGeom>
        </p:spPr>
      </p:pic>
      <p:sp>
        <p:nvSpPr>
          <p:cNvPr id="3" name="ZoneTexte 2">
            <a:extLst>
              <a:ext uri="{FF2B5EF4-FFF2-40B4-BE49-F238E27FC236}">
                <a16:creationId xmlns:a16="http://schemas.microsoft.com/office/drawing/2014/main" id="{3522E5F9-BBC6-6942-EE37-3E4C33218E9E}"/>
              </a:ext>
            </a:extLst>
          </p:cNvPr>
          <p:cNvSpPr txBox="1"/>
          <p:nvPr/>
        </p:nvSpPr>
        <p:spPr>
          <a:xfrm>
            <a:off x="3333750" y="805459"/>
            <a:ext cx="7543800" cy="5847755"/>
          </a:xfrm>
          <a:prstGeom prst="rect">
            <a:avLst/>
          </a:prstGeom>
          <a:noFill/>
        </p:spPr>
        <p:txBody>
          <a:bodyPr wrap="square" rtlCol="0">
            <a:spAutoFit/>
          </a:bodyPr>
          <a:lstStyle/>
          <a:p>
            <a:pPr algn="ctr" rtl="1"/>
            <a:r>
              <a:rPr lang="ar-DZ" sz="5400" dirty="0">
                <a:solidFill>
                  <a:srgbClr val="009CFF"/>
                </a:solidFill>
                <a:latin typeface="Arabic Typesetting" panose="03020402040406030203" pitchFamily="66" charset="-78"/>
                <a:cs typeface="Arabic Typesetting" panose="03020402040406030203" pitchFamily="66" charset="-78"/>
              </a:rPr>
              <a:t>جمع البيانات:</a:t>
            </a:r>
            <a:endParaRPr lang="fr-FR" sz="5400" dirty="0">
              <a:solidFill>
                <a:srgbClr val="009CFF"/>
              </a:solidFill>
              <a:latin typeface="Arabic Typesetting" panose="03020402040406030203" pitchFamily="66" charset="-78"/>
              <a:cs typeface="Arabic Typesetting" panose="03020402040406030203" pitchFamily="66" charset="-78"/>
            </a:endParaRPr>
          </a:p>
          <a:p>
            <a:pPr marL="571500" indent="-571500" algn="r" rtl="1">
              <a:buFont typeface="Arial" panose="020B0604020202020204" pitchFamily="34" charset="0"/>
              <a:buChar char="•"/>
            </a:pPr>
            <a:r>
              <a:rPr lang="ar-DZ" sz="4000" dirty="0">
                <a:solidFill>
                  <a:schemeClr val="accent1">
                    <a:lumMod val="20000"/>
                    <a:lumOff val="80000"/>
                  </a:schemeClr>
                </a:solidFill>
                <a:latin typeface="Arabic Typesetting" panose="03020402040406030203" pitchFamily="66" charset="-78"/>
                <a:cs typeface="Arabic Typesetting" panose="03020402040406030203" pitchFamily="66" charset="-78"/>
              </a:rPr>
              <a:t>أطلقت اليونيسف استبيانات إلكترونية بلغات مختلفة موجهة للمتبرعين حول العالم.</a:t>
            </a:r>
          </a:p>
          <a:p>
            <a:pPr marL="571500" indent="-571500" algn="r" rtl="1">
              <a:buFont typeface="Arial" panose="020B0604020202020204" pitchFamily="34" charset="0"/>
              <a:buChar char="•"/>
            </a:pPr>
            <a:r>
              <a:rPr lang="ar-DZ" sz="4000" dirty="0">
                <a:solidFill>
                  <a:schemeClr val="accent1">
                    <a:lumMod val="20000"/>
                    <a:lumOff val="80000"/>
                  </a:schemeClr>
                </a:solidFill>
                <a:latin typeface="Arabic Typesetting" panose="03020402040406030203" pitchFamily="66" charset="-78"/>
                <a:cs typeface="Arabic Typesetting" panose="03020402040406030203" pitchFamily="66" charset="-78"/>
              </a:rPr>
              <a:t>جمعت بيانات رقمية من مواقع التواصل الاجتماعي لفهم اتجاهات الرأي العام.</a:t>
            </a:r>
          </a:p>
          <a:p>
            <a:pPr marL="571500" indent="-571500" algn="r" rtl="1">
              <a:buFont typeface="Arial" panose="020B0604020202020204" pitchFamily="34" charset="0"/>
              <a:buChar char="•"/>
            </a:pPr>
            <a:r>
              <a:rPr lang="ar-DZ" sz="4000" dirty="0">
                <a:solidFill>
                  <a:schemeClr val="accent1">
                    <a:lumMod val="20000"/>
                    <a:lumOff val="80000"/>
                  </a:schemeClr>
                </a:solidFill>
                <a:latin typeface="Arabic Typesetting" panose="03020402040406030203" pitchFamily="66" charset="-78"/>
                <a:cs typeface="Arabic Typesetting" panose="03020402040406030203" pitchFamily="66" charset="-78"/>
              </a:rPr>
              <a:t>أجرت مقابلات عبر الفيديو مع منسقين ميدانيين ومتطوعين في أكثر من 30 دولة.</a:t>
            </a:r>
          </a:p>
          <a:p>
            <a:pPr marL="571500" indent="-571500" algn="r" rtl="1">
              <a:buFont typeface="Arial" panose="020B0604020202020204" pitchFamily="34" charset="0"/>
              <a:buChar char="•"/>
            </a:pPr>
            <a:r>
              <a:rPr lang="ar-DZ" sz="4000" dirty="0">
                <a:solidFill>
                  <a:schemeClr val="accent1">
                    <a:lumMod val="20000"/>
                    <a:lumOff val="80000"/>
                  </a:schemeClr>
                </a:solidFill>
                <a:latin typeface="Arabic Typesetting" panose="03020402040406030203" pitchFamily="66" charset="-78"/>
                <a:cs typeface="Arabic Typesetting" panose="03020402040406030203" pitchFamily="66" charset="-78"/>
              </a:rPr>
              <a:t>استعانت بخبراء في التحليل الإحصائي لتفسير البيانات الضخمة المتعلقة بالتبرعات الرقمية.</a:t>
            </a:r>
            <a:endParaRPr lang="fr-FR" sz="4000" dirty="0">
              <a:solidFill>
                <a:schemeClr val="accent1">
                  <a:lumMod val="20000"/>
                  <a:lumOff val="80000"/>
                </a:schemeClr>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0002428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30B18A0-0BB2-1684-CCFF-915F9A34EBA0}"/>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36AD5006-EC78-62B3-F1AD-6063FCF9771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 coins arrondis 5">
            <a:extLst>
              <a:ext uri="{FF2B5EF4-FFF2-40B4-BE49-F238E27FC236}">
                <a16:creationId xmlns:a16="http://schemas.microsoft.com/office/drawing/2014/main" id="{8442FA92-6907-CDCF-E500-CC4734933F89}"/>
              </a:ext>
            </a:extLst>
          </p:cNvPr>
          <p:cNvSpPr/>
          <p:nvPr/>
        </p:nvSpPr>
        <p:spPr>
          <a:xfrm>
            <a:off x="457200" y="385767"/>
            <a:ext cx="1466850" cy="1447800"/>
          </a:xfrm>
          <a:prstGeom prst="roundRect">
            <a:avLst/>
          </a:prstGeom>
          <a:solidFill>
            <a:srgbClr val="00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33F08C1F-E727-5E44-8AE3-79F538743375}"/>
              </a:ext>
            </a:extLst>
          </p:cNvPr>
          <p:cNvSpPr/>
          <p:nvPr/>
        </p:nvSpPr>
        <p:spPr>
          <a:xfrm>
            <a:off x="457200" y="2000253"/>
            <a:ext cx="1466850" cy="1447800"/>
          </a:xfrm>
          <a:prstGeom prst="roundRect">
            <a:avLst/>
          </a:prstGeom>
          <a:solidFill>
            <a:srgbClr val="00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 coins arrondis 7">
            <a:extLst>
              <a:ext uri="{FF2B5EF4-FFF2-40B4-BE49-F238E27FC236}">
                <a16:creationId xmlns:a16="http://schemas.microsoft.com/office/drawing/2014/main" id="{4EB54184-F067-1D64-C0F0-4CFB638C1176}"/>
              </a:ext>
            </a:extLst>
          </p:cNvPr>
          <p:cNvSpPr/>
          <p:nvPr/>
        </p:nvSpPr>
        <p:spPr>
          <a:xfrm>
            <a:off x="457200" y="3614739"/>
            <a:ext cx="1466850" cy="1447800"/>
          </a:xfrm>
          <a:prstGeom prst="roundRect">
            <a:avLst/>
          </a:prstGeom>
          <a:solidFill>
            <a:srgbClr val="00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 coins arrondis 8">
            <a:extLst>
              <a:ext uri="{FF2B5EF4-FFF2-40B4-BE49-F238E27FC236}">
                <a16:creationId xmlns:a16="http://schemas.microsoft.com/office/drawing/2014/main" id="{58064D0C-C5DE-118B-0666-F46D1424278A}"/>
              </a:ext>
            </a:extLst>
          </p:cNvPr>
          <p:cNvSpPr/>
          <p:nvPr/>
        </p:nvSpPr>
        <p:spPr>
          <a:xfrm>
            <a:off x="457200" y="5229225"/>
            <a:ext cx="1466850" cy="1447800"/>
          </a:xfrm>
          <a:prstGeom prst="round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 coins arrondis 9">
            <a:extLst>
              <a:ext uri="{FF2B5EF4-FFF2-40B4-BE49-F238E27FC236}">
                <a16:creationId xmlns:a16="http://schemas.microsoft.com/office/drawing/2014/main" id="{BE13427D-58B6-32B7-8384-8B8CAB87E3F7}"/>
              </a:ext>
            </a:extLst>
          </p:cNvPr>
          <p:cNvSpPr/>
          <p:nvPr/>
        </p:nvSpPr>
        <p:spPr>
          <a:xfrm>
            <a:off x="2743200" y="852489"/>
            <a:ext cx="8724900" cy="5524500"/>
          </a:xfrm>
          <a:prstGeom prst="roundRect">
            <a:avLst/>
          </a:prstGeom>
          <a:solidFill>
            <a:schemeClr val="tx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15" descr="Avertissement avec un remplissage uni">
            <a:extLst>
              <a:ext uri="{FF2B5EF4-FFF2-40B4-BE49-F238E27FC236}">
                <a16:creationId xmlns:a16="http://schemas.microsoft.com/office/drawing/2014/main" id="{AEE3EEED-AD99-3A0A-DC54-175DD0A474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025" y="609528"/>
            <a:ext cx="914400" cy="914400"/>
          </a:xfrm>
          <a:prstGeom prst="rect">
            <a:avLst/>
          </a:prstGeom>
        </p:spPr>
      </p:pic>
      <p:pic>
        <p:nvPicPr>
          <p:cNvPr id="20" name="Graphique 19" descr="Présentation avec camembert avec un remplissage uni">
            <a:extLst>
              <a:ext uri="{FF2B5EF4-FFF2-40B4-BE49-F238E27FC236}">
                <a16:creationId xmlns:a16="http://schemas.microsoft.com/office/drawing/2014/main" id="{4477C090-788C-F075-47CB-18035B7D58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340" y="3813564"/>
            <a:ext cx="1322776" cy="1050150"/>
          </a:xfrm>
          <a:prstGeom prst="rect">
            <a:avLst/>
          </a:prstGeom>
        </p:spPr>
      </p:pic>
      <p:pic>
        <p:nvPicPr>
          <p:cNvPr id="22" name="Graphique 21" descr="Liste avec un remplissage uni">
            <a:extLst>
              <a:ext uri="{FF2B5EF4-FFF2-40B4-BE49-F238E27FC236}">
                <a16:creationId xmlns:a16="http://schemas.microsoft.com/office/drawing/2014/main" id="{5EE46227-EB3D-863B-2250-A887F6DAF9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7025" y="2266953"/>
            <a:ext cx="914400" cy="914400"/>
          </a:xfrm>
          <a:prstGeom prst="rect">
            <a:avLst/>
          </a:prstGeom>
        </p:spPr>
      </p:pic>
      <p:pic>
        <p:nvPicPr>
          <p:cNvPr id="24" name="Graphique 23" descr="Poignée de main avec un remplissage uni">
            <a:extLst>
              <a:ext uri="{FF2B5EF4-FFF2-40B4-BE49-F238E27FC236}">
                <a16:creationId xmlns:a16="http://schemas.microsoft.com/office/drawing/2014/main" id="{213E54CD-63C1-8ED2-B29F-401D4E6C1A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9657" y="5378053"/>
            <a:ext cx="1150143" cy="1150143"/>
          </a:xfrm>
          <a:prstGeom prst="rect">
            <a:avLst/>
          </a:prstGeom>
        </p:spPr>
      </p:pic>
      <p:sp>
        <p:nvSpPr>
          <p:cNvPr id="3" name="ZoneTexte 2">
            <a:extLst>
              <a:ext uri="{FF2B5EF4-FFF2-40B4-BE49-F238E27FC236}">
                <a16:creationId xmlns:a16="http://schemas.microsoft.com/office/drawing/2014/main" id="{9A431FA9-A635-A9CA-C0E1-5C54CF3D4DB2}"/>
              </a:ext>
            </a:extLst>
          </p:cNvPr>
          <p:cNvSpPr txBox="1"/>
          <p:nvPr/>
        </p:nvSpPr>
        <p:spPr>
          <a:xfrm>
            <a:off x="3333750" y="1414136"/>
            <a:ext cx="7543800" cy="4401205"/>
          </a:xfrm>
          <a:prstGeom prst="rect">
            <a:avLst/>
          </a:prstGeom>
          <a:noFill/>
        </p:spPr>
        <p:txBody>
          <a:bodyPr wrap="square" rtlCol="0">
            <a:spAutoFit/>
          </a:bodyPr>
          <a:lstStyle/>
          <a:p>
            <a:pPr algn="ctr" rtl="1"/>
            <a:r>
              <a:rPr lang="ar-DZ" sz="6000" b="1" dirty="0">
                <a:solidFill>
                  <a:srgbClr val="009CFF"/>
                </a:solidFill>
                <a:latin typeface="Arabic Typesetting" panose="03020402040406030203" pitchFamily="66" charset="-78"/>
                <a:cs typeface="Arabic Typesetting" panose="03020402040406030203" pitchFamily="66" charset="-78"/>
              </a:rPr>
              <a:t>تحليل النتائج:</a:t>
            </a:r>
          </a:p>
          <a:p>
            <a:pPr algn="ctr" rtl="1"/>
            <a:r>
              <a:rPr lang="ar-DZ" sz="4400" dirty="0">
                <a:solidFill>
                  <a:schemeClr val="bg1"/>
                </a:solidFill>
                <a:latin typeface="Arabic Typesetting" panose="03020402040406030203" pitchFamily="66" charset="-78"/>
                <a:cs typeface="Arabic Typesetting" panose="03020402040406030203" pitchFamily="66" charset="-78"/>
              </a:rPr>
              <a:t>بعد دراسة البيانات، لاحظت المنظمة أن أغلب المتبرعين يريدون المساهمة ولكنهم يفتقرون إلى قنوات تبرع آمنة وسهلة عبر الإنترنت.</a:t>
            </a:r>
          </a:p>
          <a:p>
            <a:pPr algn="ctr" rtl="1"/>
            <a:r>
              <a:rPr lang="ar-DZ" sz="4400" dirty="0">
                <a:solidFill>
                  <a:schemeClr val="bg1"/>
                </a:solidFill>
                <a:latin typeface="Arabic Typesetting" panose="03020402040406030203" pitchFamily="66" charset="-78"/>
                <a:cs typeface="Arabic Typesetting" panose="03020402040406030203" pitchFamily="66" charset="-78"/>
              </a:rPr>
              <a:t>كما تبين أن الثقة في المؤسسات الدولية كانت متأثرة بسبب حملات التضليل المنتشرة أثناء الجائحة.</a:t>
            </a:r>
            <a:endParaRPr lang="fr-FR" sz="3200" dirty="0">
              <a:solidFill>
                <a:schemeClr val="bg1"/>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8451078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3BBDBFE-8677-7CA0-242F-AD3B6B25B8C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6E05ADB-445F-F0DB-078D-2A392151C933}"/>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 coins arrondis 5">
            <a:extLst>
              <a:ext uri="{FF2B5EF4-FFF2-40B4-BE49-F238E27FC236}">
                <a16:creationId xmlns:a16="http://schemas.microsoft.com/office/drawing/2014/main" id="{6ECC6763-3BC0-531C-A9D1-C75CCB7318DA}"/>
              </a:ext>
            </a:extLst>
          </p:cNvPr>
          <p:cNvSpPr/>
          <p:nvPr/>
        </p:nvSpPr>
        <p:spPr>
          <a:xfrm>
            <a:off x="457200" y="385767"/>
            <a:ext cx="1466850" cy="1447800"/>
          </a:xfrm>
          <a:prstGeom prst="roundRect">
            <a:avLst/>
          </a:prstGeom>
          <a:solidFill>
            <a:srgbClr val="00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92D35AD8-B15D-651B-C8CB-116785D99EED}"/>
              </a:ext>
            </a:extLst>
          </p:cNvPr>
          <p:cNvSpPr/>
          <p:nvPr/>
        </p:nvSpPr>
        <p:spPr>
          <a:xfrm>
            <a:off x="457200" y="2000253"/>
            <a:ext cx="1466850" cy="1447800"/>
          </a:xfrm>
          <a:prstGeom prst="roundRect">
            <a:avLst/>
          </a:prstGeom>
          <a:solidFill>
            <a:srgbClr val="00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 coins arrondis 7">
            <a:extLst>
              <a:ext uri="{FF2B5EF4-FFF2-40B4-BE49-F238E27FC236}">
                <a16:creationId xmlns:a16="http://schemas.microsoft.com/office/drawing/2014/main" id="{30AFE88F-9B7D-1190-F854-6186B3B016FB}"/>
              </a:ext>
            </a:extLst>
          </p:cNvPr>
          <p:cNvSpPr/>
          <p:nvPr/>
        </p:nvSpPr>
        <p:spPr>
          <a:xfrm>
            <a:off x="457200" y="3614739"/>
            <a:ext cx="1466850" cy="1447800"/>
          </a:xfrm>
          <a:prstGeom prst="roundRect">
            <a:avLst/>
          </a:prstGeom>
          <a:solidFill>
            <a:srgbClr val="00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 coins arrondis 8">
            <a:extLst>
              <a:ext uri="{FF2B5EF4-FFF2-40B4-BE49-F238E27FC236}">
                <a16:creationId xmlns:a16="http://schemas.microsoft.com/office/drawing/2014/main" id="{319422AE-D0B0-1036-270F-AFE94C28A04E}"/>
              </a:ext>
            </a:extLst>
          </p:cNvPr>
          <p:cNvSpPr/>
          <p:nvPr/>
        </p:nvSpPr>
        <p:spPr>
          <a:xfrm>
            <a:off x="457200" y="5229225"/>
            <a:ext cx="1466850" cy="1447800"/>
          </a:xfrm>
          <a:prstGeom prst="roundRect">
            <a:avLst/>
          </a:prstGeom>
          <a:solidFill>
            <a:srgbClr val="00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 coins arrondis 9">
            <a:extLst>
              <a:ext uri="{FF2B5EF4-FFF2-40B4-BE49-F238E27FC236}">
                <a16:creationId xmlns:a16="http://schemas.microsoft.com/office/drawing/2014/main" id="{80786C32-C562-CEE1-C94B-771250AAF708}"/>
              </a:ext>
            </a:extLst>
          </p:cNvPr>
          <p:cNvSpPr/>
          <p:nvPr/>
        </p:nvSpPr>
        <p:spPr>
          <a:xfrm>
            <a:off x="2743200" y="852488"/>
            <a:ext cx="8724900" cy="5675707"/>
          </a:xfrm>
          <a:prstGeom prst="roundRect">
            <a:avLst/>
          </a:prstGeom>
          <a:solidFill>
            <a:schemeClr val="tx1">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15" descr="Avertissement avec un remplissage uni">
            <a:extLst>
              <a:ext uri="{FF2B5EF4-FFF2-40B4-BE49-F238E27FC236}">
                <a16:creationId xmlns:a16="http://schemas.microsoft.com/office/drawing/2014/main" id="{041800BB-DB85-1EFC-9DD7-E4B9D0D87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025" y="609528"/>
            <a:ext cx="914400" cy="914400"/>
          </a:xfrm>
          <a:prstGeom prst="rect">
            <a:avLst/>
          </a:prstGeom>
        </p:spPr>
      </p:pic>
      <p:pic>
        <p:nvPicPr>
          <p:cNvPr id="20" name="Graphique 19" descr="Présentation avec camembert avec un remplissage uni">
            <a:extLst>
              <a:ext uri="{FF2B5EF4-FFF2-40B4-BE49-F238E27FC236}">
                <a16:creationId xmlns:a16="http://schemas.microsoft.com/office/drawing/2014/main" id="{384CCE1E-4F83-65C0-E45C-E09D69A81F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340" y="3813564"/>
            <a:ext cx="1322776" cy="1050150"/>
          </a:xfrm>
          <a:prstGeom prst="rect">
            <a:avLst/>
          </a:prstGeom>
        </p:spPr>
      </p:pic>
      <p:pic>
        <p:nvPicPr>
          <p:cNvPr id="22" name="Graphique 21" descr="Liste avec un remplissage uni">
            <a:extLst>
              <a:ext uri="{FF2B5EF4-FFF2-40B4-BE49-F238E27FC236}">
                <a16:creationId xmlns:a16="http://schemas.microsoft.com/office/drawing/2014/main" id="{B8FAB6CF-1AAC-0042-2C94-477FA904A4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7025" y="2266953"/>
            <a:ext cx="914400" cy="914400"/>
          </a:xfrm>
          <a:prstGeom prst="rect">
            <a:avLst/>
          </a:prstGeom>
        </p:spPr>
      </p:pic>
      <p:pic>
        <p:nvPicPr>
          <p:cNvPr id="24" name="Graphique 23" descr="Poignée de main avec un remplissage uni">
            <a:extLst>
              <a:ext uri="{FF2B5EF4-FFF2-40B4-BE49-F238E27FC236}">
                <a16:creationId xmlns:a16="http://schemas.microsoft.com/office/drawing/2014/main" id="{56814DAE-F739-1FB3-5FEF-155A946916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9657" y="5378053"/>
            <a:ext cx="1150143" cy="1150143"/>
          </a:xfrm>
          <a:prstGeom prst="rect">
            <a:avLst/>
          </a:prstGeom>
        </p:spPr>
      </p:pic>
      <p:sp>
        <p:nvSpPr>
          <p:cNvPr id="2" name="ZoneTexte 1">
            <a:extLst>
              <a:ext uri="{FF2B5EF4-FFF2-40B4-BE49-F238E27FC236}">
                <a16:creationId xmlns:a16="http://schemas.microsoft.com/office/drawing/2014/main" id="{606C35D8-8333-3971-613A-88E69B27DC10}"/>
              </a:ext>
            </a:extLst>
          </p:cNvPr>
          <p:cNvSpPr txBox="1"/>
          <p:nvPr/>
        </p:nvSpPr>
        <p:spPr>
          <a:xfrm>
            <a:off x="3333750" y="805459"/>
            <a:ext cx="7543800" cy="5847755"/>
          </a:xfrm>
          <a:prstGeom prst="rect">
            <a:avLst/>
          </a:prstGeom>
          <a:noFill/>
        </p:spPr>
        <p:txBody>
          <a:bodyPr wrap="square" rtlCol="0">
            <a:spAutoFit/>
          </a:bodyPr>
          <a:lstStyle/>
          <a:p>
            <a:pPr algn="ctr" rtl="1"/>
            <a:r>
              <a:rPr lang="ar-DZ" sz="5400" b="1" dirty="0">
                <a:solidFill>
                  <a:srgbClr val="009CFF"/>
                </a:solidFill>
                <a:latin typeface="Arabic Typesetting" panose="03020402040406030203" pitchFamily="66" charset="-78"/>
                <a:cs typeface="Arabic Typesetting" panose="03020402040406030203" pitchFamily="66" charset="-78"/>
              </a:rPr>
              <a:t>اتخاذ القرار ووضع الحلول:</a:t>
            </a:r>
          </a:p>
          <a:p>
            <a:pPr marL="571500" indent="-571500" algn="r" rtl="1">
              <a:buFont typeface="Arial" panose="020B0604020202020204" pitchFamily="34" charset="0"/>
              <a:buChar char="•"/>
            </a:pPr>
            <a:r>
              <a:rPr lang="ar-DZ" sz="4000" dirty="0">
                <a:solidFill>
                  <a:schemeClr val="accent1">
                    <a:lumMod val="20000"/>
                    <a:lumOff val="80000"/>
                  </a:schemeClr>
                </a:solidFill>
                <a:latin typeface="Arabic Typesetting" panose="03020402040406030203" pitchFamily="66" charset="-78"/>
                <a:cs typeface="Arabic Typesetting" panose="03020402040406030203" pitchFamily="66" charset="-78"/>
              </a:rPr>
              <a:t>أطلقت المنظمة حملة رقمية عالمية بعنوان "ساعد من بيتك" </a:t>
            </a:r>
            <a:r>
              <a:rPr lang="fr-FR" sz="4000" dirty="0">
                <a:solidFill>
                  <a:schemeClr val="accent1">
                    <a:lumMod val="20000"/>
                    <a:lumOff val="80000"/>
                  </a:schemeClr>
                </a:solidFill>
                <a:latin typeface="Arabic Typesetting" panose="03020402040406030203" pitchFamily="66" charset="-78"/>
                <a:cs typeface="Arabic Typesetting" panose="03020402040406030203" pitchFamily="66" charset="-78"/>
              </a:rPr>
              <a:t>Help </a:t>
            </a:r>
            <a:r>
              <a:rPr lang="fr-FR" sz="4000" dirty="0" err="1">
                <a:solidFill>
                  <a:schemeClr val="accent1">
                    <a:lumMod val="20000"/>
                    <a:lumOff val="80000"/>
                  </a:schemeClr>
                </a:solidFill>
                <a:latin typeface="Arabic Typesetting" panose="03020402040406030203" pitchFamily="66" charset="-78"/>
                <a:cs typeface="Arabic Typesetting" panose="03020402040406030203" pitchFamily="66" charset="-78"/>
              </a:rPr>
              <a:t>from</a:t>
            </a:r>
            <a:r>
              <a:rPr lang="fr-FR" sz="4000" dirty="0">
                <a:solidFill>
                  <a:schemeClr val="accent1">
                    <a:lumMod val="20000"/>
                    <a:lumOff val="80000"/>
                  </a:schemeClr>
                </a:solidFill>
                <a:latin typeface="Arabic Typesetting" panose="03020402040406030203" pitchFamily="66" charset="-78"/>
                <a:cs typeface="Arabic Typesetting" panose="03020402040406030203" pitchFamily="66" charset="-78"/>
              </a:rPr>
              <a:t> Home.</a:t>
            </a:r>
            <a:endParaRPr lang="ar-DZ" sz="4000" dirty="0">
              <a:solidFill>
                <a:schemeClr val="accent1">
                  <a:lumMod val="20000"/>
                  <a:lumOff val="80000"/>
                </a:schemeClr>
              </a:solidFill>
              <a:latin typeface="Arabic Typesetting" panose="03020402040406030203" pitchFamily="66" charset="-78"/>
              <a:cs typeface="Arabic Typesetting" panose="03020402040406030203" pitchFamily="66" charset="-78"/>
            </a:endParaRPr>
          </a:p>
          <a:p>
            <a:pPr marL="571500" indent="-571500" algn="r" rtl="1">
              <a:buFont typeface="Arial" panose="020B0604020202020204" pitchFamily="34" charset="0"/>
              <a:buChar char="•"/>
            </a:pPr>
            <a:r>
              <a:rPr lang="ar-DZ" sz="4000" dirty="0">
                <a:solidFill>
                  <a:schemeClr val="accent1">
                    <a:lumMod val="20000"/>
                    <a:lumOff val="80000"/>
                  </a:schemeClr>
                </a:solidFill>
                <a:latin typeface="Arabic Typesetting" panose="03020402040406030203" pitchFamily="66" charset="-78"/>
                <a:cs typeface="Arabic Typesetting" panose="03020402040406030203" pitchFamily="66" charset="-78"/>
              </a:rPr>
              <a:t>طورت نظام تبرع إلكتروني مبسط على موقعها وتطبيقها الرسمي.</a:t>
            </a:r>
          </a:p>
          <a:p>
            <a:pPr marL="571500" indent="-571500" algn="r" rtl="1">
              <a:buFont typeface="Arial" panose="020B0604020202020204" pitchFamily="34" charset="0"/>
              <a:buChar char="•"/>
            </a:pPr>
            <a:r>
              <a:rPr lang="ar-DZ" sz="4000" dirty="0">
                <a:solidFill>
                  <a:schemeClr val="accent1">
                    <a:lumMod val="20000"/>
                    <a:lumOff val="80000"/>
                  </a:schemeClr>
                </a:solidFill>
                <a:latin typeface="Arabic Typesetting" panose="03020402040406030203" pitchFamily="66" charset="-78"/>
                <a:cs typeface="Arabic Typesetting" panose="03020402040406030203" pitchFamily="66" charset="-78"/>
              </a:rPr>
              <a:t>استخدمت القصص المصورة والفيديوهات القصيرة لعرض كيفية استخدام التبرعات في توفير الأدوية والكمامات للأطفال.</a:t>
            </a:r>
          </a:p>
          <a:p>
            <a:pPr marL="571500" indent="-571500" algn="r" rtl="1">
              <a:buFont typeface="Arial" panose="020B0604020202020204" pitchFamily="34" charset="0"/>
              <a:buChar char="•"/>
            </a:pPr>
            <a:r>
              <a:rPr lang="ar-DZ" sz="4000" dirty="0">
                <a:solidFill>
                  <a:schemeClr val="accent1">
                    <a:lumMod val="20000"/>
                    <a:lumOff val="80000"/>
                  </a:schemeClr>
                </a:solidFill>
                <a:latin typeface="Arabic Typesetting" panose="03020402040406030203" pitchFamily="66" charset="-78"/>
                <a:cs typeface="Arabic Typesetting" panose="03020402040406030203" pitchFamily="66" charset="-78"/>
              </a:rPr>
              <a:t>عززت الشفافية بنشر تقارير أسبوعية مصوّرة حول المشاريع المنجزة بفضل التبرعات.</a:t>
            </a:r>
            <a:endParaRPr lang="fr-FR" sz="4000" dirty="0">
              <a:solidFill>
                <a:schemeClr val="accent1">
                  <a:lumMod val="20000"/>
                  <a:lumOff val="80000"/>
                </a:schemeClr>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5177354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5DAA73C-8736-20D3-7864-0DFF8027DF23}"/>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50B7F268-F70E-C8FC-EA3C-BC2D8343EC2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EE49DF5-7C46-231A-66AE-CB25C7A40804}"/>
              </a:ext>
            </a:extLst>
          </p:cNvPr>
          <p:cNvSpPr/>
          <p:nvPr/>
        </p:nvSpPr>
        <p:spPr>
          <a:xfrm>
            <a:off x="0" y="0"/>
            <a:ext cx="12192000" cy="6858000"/>
          </a:xfrm>
          <a:prstGeom prst="rect">
            <a:avLst/>
          </a:prstGeom>
          <a:gradFill flip="none" rotWithShape="1">
            <a:gsLst>
              <a:gs pos="100000">
                <a:schemeClr val="tx1"/>
              </a:gs>
              <a:gs pos="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44E4234F-84E9-CBDA-66D9-D450AB203354}"/>
              </a:ext>
            </a:extLst>
          </p:cNvPr>
          <p:cNvSpPr txBox="1"/>
          <p:nvPr/>
        </p:nvSpPr>
        <p:spPr>
          <a:xfrm>
            <a:off x="3867150" y="923330"/>
            <a:ext cx="8324850" cy="5632311"/>
          </a:xfrm>
          <a:prstGeom prst="rect">
            <a:avLst/>
          </a:prstGeom>
          <a:noFill/>
        </p:spPr>
        <p:txBody>
          <a:bodyPr wrap="square" rtlCol="0">
            <a:spAutoFit/>
          </a:bodyPr>
          <a:lstStyle/>
          <a:p>
            <a:pPr marL="571500" indent="-571500" algn="r" rtl="1">
              <a:buFont typeface="Arial" panose="020B0604020202020204" pitchFamily="34" charset="0"/>
              <a:buChar char="•"/>
            </a:pPr>
            <a:r>
              <a:rPr lang="ar-DZ" sz="4000" dirty="0">
                <a:solidFill>
                  <a:schemeClr val="bg1"/>
                </a:solidFill>
                <a:latin typeface="Arabic Typesetting" panose="03020402040406030203" pitchFamily="66" charset="-78"/>
                <a:cs typeface="Arabic Typesetting" panose="03020402040406030203" pitchFamily="66" charset="-78"/>
              </a:rPr>
              <a:t>ارتفع عدد المتبرعين الجدد عبر الإنترنت بنسبة 40% في غضون ثلاثة أشهر فقط</a:t>
            </a:r>
          </a:p>
          <a:p>
            <a:pPr marL="571500" indent="-571500" algn="r" rtl="1">
              <a:buFont typeface="Arial" panose="020B0604020202020204" pitchFamily="34" charset="0"/>
              <a:buChar char="•"/>
            </a:pPr>
            <a:r>
              <a:rPr lang="ar-DZ" sz="4000" dirty="0">
                <a:solidFill>
                  <a:schemeClr val="bg1"/>
                </a:solidFill>
                <a:latin typeface="Arabic Typesetting" panose="03020402040406030203" pitchFamily="66" charset="-78"/>
                <a:cs typeface="Arabic Typesetting" panose="03020402040406030203" pitchFamily="66" charset="-78"/>
              </a:rPr>
              <a:t>تضاعفت نسبة التفاعل مع منشورات اليونيسف على مواقع التواصل الاجتماعي.</a:t>
            </a:r>
          </a:p>
          <a:p>
            <a:pPr marL="571500" indent="-571500" algn="r" rtl="1">
              <a:buFont typeface="Arial" panose="020B0604020202020204" pitchFamily="34" charset="0"/>
              <a:buChar char="•"/>
            </a:pPr>
            <a:r>
              <a:rPr lang="ar-DZ" sz="4000" dirty="0">
                <a:solidFill>
                  <a:schemeClr val="bg1"/>
                </a:solidFill>
                <a:latin typeface="Arabic Typesetting" panose="03020402040406030203" pitchFamily="66" charset="-78"/>
                <a:cs typeface="Arabic Typesetting" panose="03020402040406030203" pitchFamily="66" charset="-78"/>
              </a:rPr>
              <a:t>تمكنت المنظمة من توفير اللقاحات والمواد الصحية لأكثر من 100 دولة رغم القيود.</a:t>
            </a:r>
          </a:p>
          <a:p>
            <a:pPr marL="571500" indent="-571500" algn="r" rtl="1">
              <a:buFont typeface="Arial" panose="020B0604020202020204" pitchFamily="34" charset="0"/>
              <a:buChar char="•"/>
            </a:pPr>
            <a:r>
              <a:rPr lang="ar-DZ" sz="4000" dirty="0">
                <a:solidFill>
                  <a:schemeClr val="bg1"/>
                </a:solidFill>
                <a:latin typeface="Arabic Typesetting" panose="03020402040406030203" pitchFamily="66" charset="-78"/>
                <a:cs typeface="Arabic Typesetting" panose="03020402040406030203" pitchFamily="66" charset="-78"/>
              </a:rPr>
              <a:t>زادت ثقة الجمهور في المنظمة بفضل التواصل الرقمي الشفاف والمستمر.</a:t>
            </a:r>
          </a:p>
          <a:p>
            <a:pPr marL="571500" indent="-571500" algn="r" rtl="1">
              <a:buFont typeface="Arial" panose="020B0604020202020204" pitchFamily="34" charset="0"/>
              <a:buChar char="•"/>
            </a:pPr>
            <a:r>
              <a:rPr lang="ar-DZ" sz="4000" dirty="0">
                <a:solidFill>
                  <a:schemeClr val="bg1"/>
                </a:solidFill>
                <a:latin typeface="Arabic Typesetting" panose="03020402040406030203" pitchFamily="66" charset="-78"/>
                <a:cs typeface="Arabic Typesetting" panose="03020402040406030203" pitchFamily="66" charset="-78"/>
              </a:rPr>
              <a:t>ساهمت هذه التجربة في تحديث استراتيجيات اليونيسف وأصبحت التحليلات التسويقية الرقمية جزءًا أساسيًا من عملها بعد الجائحة.</a:t>
            </a:r>
          </a:p>
        </p:txBody>
      </p:sp>
      <p:sp>
        <p:nvSpPr>
          <p:cNvPr id="4" name="ZoneTexte 3">
            <a:extLst>
              <a:ext uri="{FF2B5EF4-FFF2-40B4-BE49-F238E27FC236}">
                <a16:creationId xmlns:a16="http://schemas.microsoft.com/office/drawing/2014/main" id="{FAE09F3B-73A3-E8A7-D391-039C8B8A074A}"/>
              </a:ext>
            </a:extLst>
          </p:cNvPr>
          <p:cNvSpPr txBox="1"/>
          <p:nvPr/>
        </p:nvSpPr>
        <p:spPr>
          <a:xfrm>
            <a:off x="4838700" y="0"/>
            <a:ext cx="7019924" cy="923330"/>
          </a:xfrm>
          <a:prstGeom prst="rect">
            <a:avLst/>
          </a:prstGeom>
          <a:noFill/>
        </p:spPr>
        <p:txBody>
          <a:bodyPr wrap="square" rtlCol="0">
            <a:spAutoFit/>
          </a:bodyPr>
          <a:lstStyle/>
          <a:p>
            <a:pPr algn="r" rtl="1"/>
            <a:r>
              <a:rPr lang="ar-DZ" sz="5400" dirty="0">
                <a:solidFill>
                  <a:srgbClr val="009CFF"/>
                </a:solidFill>
                <a:latin typeface="Arabic Typesetting" panose="03020402040406030203" pitchFamily="66" charset="-78"/>
                <a:cs typeface="Arabic Typesetting" panose="03020402040406030203" pitchFamily="66" charset="-78"/>
              </a:rPr>
              <a:t>نتائج البحث التسويقي الذي اعتمدته المنظمة:</a:t>
            </a:r>
            <a:endParaRPr lang="ar-DZ" sz="4800" dirty="0">
              <a:solidFill>
                <a:srgbClr val="009CFF"/>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143984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EA74EA1-C925-79D9-8ECD-C9DBA8D39D8B}"/>
            </a:ext>
          </a:extLst>
        </p:cNvPr>
        <p:cNvGrpSpPr/>
        <p:nvPr/>
      </p:nvGrpSpPr>
      <p:grpSpPr>
        <a:xfrm>
          <a:off x="0" y="0"/>
          <a:ext cx="0" cy="0"/>
          <a:chOff x="0" y="0"/>
          <a:chExt cx="0" cy="0"/>
        </a:xfrm>
      </p:grpSpPr>
      <p:pic>
        <p:nvPicPr>
          <p:cNvPr id="36" name="Image 35">
            <a:extLst>
              <a:ext uri="{FF2B5EF4-FFF2-40B4-BE49-F238E27FC236}">
                <a16:creationId xmlns:a16="http://schemas.microsoft.com/office/drawing/2014/main" id="{CC4072D2-91F2-A041-22EF-9D2C1CB53317}"/>
              </a:ext>
            </a:extLst>
          </p:cNvPr>
          <p:cNvPicPr>
            <a:picLocks noChangeAspect="1"/>
          </p:cNvPicPr>
          <p:nvPr/>
        </p:nvPicPr>
        <p:blipFill>
          <a:blip r:embed="rId2"/>
          <a:stretch>
            <a:fillRect/>
          </a:stretch>
        </p:blipFill>
        <p:spPr>
          <a:xfrm>
            <a:off x="0" y="6352"/>
            <a:ext cx="11096624" cy="6851648"/>
          </a:xfrm>
          <a:prstGeom prst="rect">
            <a:avLst/>
          </a:prstGeom>
        </p:spPr>
      </p:pic>
      <p:sp>
        <p:nvSpPr>
          <p:cNvPr id="32" name="Forme libre : forme 31">
            <a:extLst>
              <a:ext uri="{FF2B5EF4-FFF2-40B4-BE49-F238E27FC236}">
                <a16:creationId xmlns:a16="http://schemas.microsoft.com/office/drawing/2014/main" id="{7992BB6D-EC5D-D585-7BB6-2C84A513A3E4}"/>
              </a:ext>
            </a:extLst>
          </p:cNvPr>
          <p:cNvSpPr/>
          <p:nvPr/>
        </p:nvSpPr>
        <p:spPr>
          <a:xfrm>
            <a:off x="2" y="2"/>
            <a:ext cx="12191998" cy="6857999"/>
          </a:xfrm>
          <a:custGeom>
            <a:avLst/>
            <a:gdLst>
              <a:gd name="connsiteX0" fmla="*/ 2305050 w 12191998"/>
              <a:gd name="connsiteY0" fmla="*/ 4629149 h 6857999"/>
              <a:gd name="connsiteX1" fmla="*/ 2514599 w 12191998"/>
              <a:gd name="connsiteY1" fmla="*/ 4629149 h 6857999"/>
              <a:gd name="connsiteX2" fmla="*/ 2514599 w 12191998"/>
              <a:gd name="connsiteY2" fmla="*/ 4781549 h 6857999"/>
              <a:gd name="connsiteX3" fmla="*/ 2305050 w 12191998"/>
              <a:gd name="connsiteY3" fmla="*/ 4781549 h 6857999"/>
              <a:gd name="connsiteX4" fmla="*/ 3467100 w 12191998"/>
              <a:gd name="connsiteY4" fmla="*/ 3733799 h 6857999"/>
              <a:gd name="connsiteX5" fmla="*/ 3676649 w 12191998"/>
              <a:gd name="connsiteY5" fmla="*/ 3733799 h 6857999"/>
              <a:gd name="connsiteX6" fmla="*/ 3676649 w 12191998"/>
              <a:gd name="connsiteY6" fmla="*/ 3886199 h 6857999"/>
              <a:gd name="connsiteX7" fmla="*/ 3467100 w 12191998"/>
              <a:gd name="connsiteY7" fmla="*/ 3886199 h 6857999"/>
              <a:gd name="connsiteX8" fmla="*/ 2514600 w 12191998"/>
              <a:gd name="connsiteY8" fmla="*/ 2686050 h 6857999"/>
              <a:gd name="connsiteX9" fmla="*/ 2724150 w 12191998"/>
              <a:gd name="connsiteY9" fmla="*/ 2686050 h 6857999"/>
              <a:gd name="connsiteX10" fmla="*/ 2724150 w 12191998"/>
              <a:gd name="connsiteY10" fmla="*/ 2838450 h 6857999"/>
              <a:gd name="connsiteX11" fmla="*/ 2514600 w 12191998"/>
              <a:gd name="connsiteY11" fmla="*/ 2838450 h 6857999"/>
              <a:gd name="connsiteX12" fmla="*/ 3600450 w 12191998"/>
              <a:gd name="connsiteY12" fmla="*/ 1790700 h 6857999"/>
              <a:gd name="connsiteX13" fmla="*/ 3829048 w 12191998"/>
              <a:gd name="connsiteY13" fmla="*/ 1790700 h 6857999"/>
              <a:gd name="connsiteX14" fmla="*/ 3829048 w 12191998"/>
              <a:gd name="connsiteY14" fmla="*/ 1943100 h 6857999"/>
              <a:gd name="connsiteX15" fmla="*/ 3600450 w 12191998"/>
              <a:gd name="connsiteY15" fmla="*/ 1943100 h 6857999"/>
              <a:gd name="connsiteX16" fmla="*/ 6419848 w 12191998"/>
              <a:gd name="connsiteY16" fmla="*/ 0 h 6857999"/>
              <a:gd name="connsiteX17" fmla="*/ 12191998 w 12191998"/>
              <a:gd name="connsiteY17" fmla="*/ 0 h 6857999"/>
              <a:gd name="connsiteX18" fmla="*/ 12191998 w 12191998"/>
              <a:gd name="connsiteY18" fmla="*/ 6857999 h 6857999"/>
              <a:gd name="connsiteX19" fmla="*/ 2133599 w 12191998"/>
              <a:gd name="connsiteY19" fmla="*/ 6857999 h 6857999"/>
              <a:gd name="connsiteX20" fmla="*/ 2133599 w 12191998"/>
              <a:gd name="connsiteY20" fmla="*/ 6572249 h 6857999"/>
              <a:gd name="connsiteX21" fmla="*/ 2978143 w 12191998"/>
              <a:gd name="connsiteY21" fmla="*/ 6572249 h 6857999"/>
              <a:gd name="connsiteX22" fmla="*/ 3276599 w 12191998"/>
              <a:gd name="connsiteY22" fmla="*/ 6273793 h 6857999"/>
              <a:gd name="connsiteX23" fmla="*/ 3276599 w 12191998"/>
              <a:gd name="connsiteY23" fmla="*/ 5676899 h 6857999"/>
              <a:gd name="connsiteX24" fmla="*/ 4121144 w 12191998"/>
              <a:gd name="connsiteY24" fmla="*/ 5676899 h 6857999"/>
              <a:gd name="connsiteX25" fmla="*/ 4419598 w 12191998"/>
              <a:gd name="connsiteY25" fmla="*/ 5378443 h 6857999"/>
              <a:gd name="connsiteX26" fmla="*/ 4419598 w 12191998"/>
              <a:gd name="connsiteY26" fmla="*/ 4781549 h 6857999"/>
              <a:gd name="connsiteX27" fmla="*/ 5283193 w 12191998"/>
              <a:gd name="connsiteY27" fmla="*/ 4781549 h 6857999"/>
              <a:gd name="connsiteX28" fmla="*/ 5581649 w 12191998"/>
              <a:gd name="connsiteY28" fmla="*/ 4483093 h 6857999"/>
              <a:gd name="connsiteX29" fmla="*/ 5581649 w 12191998"/>
              <a:gd name="connsiteY29" fmla="*/ 3289306 h 6857999"/>
              <a:gd name="connsiteX30" fmla="*/ 5283193 w 12191998"/>
              <a:gd name="connsiteY30" fmla="*/ 2990849 h 6857999"/>
              <a:gd name="connsiteX31" fmla="*/ 4629149 w 12191998"/>
              <a:gd name="connsiteY31" fmla="*/ 2990849 h 6857999"/>
              <a:gd name="connsiteX32" fmla="*/ 4629149 w 12191998"/>
              <a:gd name="connsiteY32" fmla="*/ 2838450 h 6857999"/>
              <a:gd name="connsiteX33" fmla="*/ 5435593 w 12191998"/>
              <a:gd name="connsiteY33" fmla="*/ 2838450 h 6857999"/>
              <a:gd name="connsiteX34" fmla="*/ 5734048 w 12191998"/>
              <a:gd name="connsiteY34" fmla="*/ 2539993 h 6857999"/>
              <a:gd name="connsiteX35" fmla="*/ 5734048 w 12191998"/>
              <a:gd name="connsiteY35" fmla="*/ 1485899 h 6857999"/>
              <a:gd name="connsiteX36" fmla="*/ 6121392 w 12191998"/>
              <a:gd name="connsiteY36" fmla="*/ 1485899 h 6857999"/>
              <a:gd name="connsiteX37" fmla="*/ 6419848 w 12191998"/>
              <a:gd name="connsiteY37" fmla="*/ 1187443 h 6857999"/>
              <a:gd name="connsiteX38" fmla="*/ 4425951 w 12191998"/>
              <a:gd name="connsiteY38" fmla="*/ 0 h 6857999"/>
              <a:gd name="connsiteX39" fmla="*/ 4514848 w 12191998"/>
              <a:gd name="connsiteY39" fmla="*/ 0 h 6857999"/>
              <a:gd name="connsiteX40" fmla="*/ 4514848 w 12191998"/>
              <a:gd name="connsiteY40" fmla="*/ 14604 h 6857999"/>
              <a:gd name="connsiteX41" fmla="*/ 4486092 w 12191998"/>
              <a:gd name="connsiteY41" fmla="*/ 6063 h 6857999"/>
              <a:gd name="connsiteX42" fmla="*/ 0 w 12191998"/>
              <a:gd name="connsiteY42" fmla="*/ 0 h 6857999"/>
              <a:gd name="connsiteX43" fmla="*/ 3117847 w 12191998"/>
              <a:gd name="connsiteY43" fmla="*/ 0 h 6857999"/>
              <a:gd name="connsiteX44" fmla="*/ 3057706 w 12191998"/>
              <a:gd name="connsiteY44" fmla="*/ 6063 h 6857999"/>
              <a:gd name="connsiteX45" fmla="*/ 2819399 w 12191998"/>
              <a:gd name="connsiteY45" fmla="*/ 298455 h 6857999"/>
              <a:gd name="connsiteX46" fmla="*/ 2819399 w 12191998"/>
              <a:gd name="connsiteY46" fmla="*/ 895350 h 6857999"/>
              <a:gd name="connsiteX47" fmla="*/ 1993906 w 12191998"/>
              <a:gd name="connsiteY47" fmla="*/ 895350 h 6857999"/>
              <a:gd name="connsiteX48" fmla="*/ 1695450 w 12191998"/>
              <a:gd name="connsiteY48" fmla="*/ 1193806 h 6857999"/>
              <a:gd name="connsiteX49" fmla="*/ 1695450 w 12191998"/>
              <a:gd name="connsiteY49" fmla="*/ 1790700 h 6857999"/>
              <a:gd name="connsiteX50" fmla="*/ 908056 w 12191998"/>
              <a:gd name="connsiteY50" fmla="*/ 1790700 h 6857999"/>
              <a:gd name="connsiteX51" fmla="*/ 609600 w 12191998"/>
              <a:gd name="connsiteY51" fmla="*/ 2089156 h 6857999"/>
              <a:gd name="connsiteX52" fmla="*/ 609600 w 12191998"/>
              <a:gd name="connsiteY52" fmla="*/ 3282944 h 6857999"/>
              <a:gd name="connsiteX53" fmla="*/ 908056 w 12191998"/>
              <a:gd name="connsiteY53" fmla="*/ 3581399 h 6857999"/>
              <a:gd name="connsiteX54" fmla="*/ 1562100 w 12191998"/>
              <a:gd name="connsiteY54" fmla="*/ 3581399 h 6857999"/>
              <a:gd name="connsiteX55" fmla="*/ 1562100 w 12191998"/>
              <a:gd name="connsiteY55" fmla="*/ 3733799 h 6857999"/>
              <a:gd name="connsiteX56" fmla="*/ 698505 w 12191998"/>
              <a:gd name="connsiteY56" fmla="*/ 3733799 h 6857999"/>
              <a:gd name="connsiteX57" fmla="*/ 400049 w 12191998"/>
              <a:gd name="connsiteY57" fmla="*/ 4032255 h 6857999"/>
              <a:gd name="connsiteX58" fmla="*/ 400049 w 12191998"/>
              <a:gd name="connsiteY58" fmla="*/ 5226043 h 6857999"/>
              <a:gd name="connsiteX59" fmla="*/ 698505 w 12191998"/>
              <a:gd name="connsiteY59" fmla="*/ 5524499 h 6857999"/>
              <a:gd name="connsiteX60" fmla="*/ 1371599 w 12191998"/>
              <a:gd name="connsiteY60" fmla="*/ 5524499 h 6857999"/>
              <a:gd name="connsiteX61" fmla="*/ 1371599 w 12191998"/>
              <a:gd name="connsiteY61" fmla="*/ 5676899 h 6857999"/>
              <a:gd name="connsiteX62" fmla="*/ 527054 w 12191998"/>
              <a:gd name="connsiteY62" fmla="*/ 5676899 h 6857999"/>
              <a:gd name="connsiteX63" fmla="*/ 228598 w 12191998"/>
              <a:gd name="connsiteY63" fmla="*/ 5975355 h 6857999"/>
              <a:gd name="connsiteX64" fmla="*/ 228598 w 12191998"/>
              <a:gd name="connsiteY64" fmla="*/ 6857999 h 6857999"/>
              <a:gd name="connsiteX65" fmla="*/ 0 w 12191998"/>
              <a:gd name="connsiteY6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191998" h="6857999">
                <a:moveTo>
                  <a:pt x="2305050" y="4629149"/>
                </a:moveTo>
                <a:lnTo>
                  <a:pt x="2514599" y="4629149"/>
                </a:lnTo>
                <a:lnTo>
                  <a:pt x="2514599" y="4781549"/>
                </a:lnTo>
                <a:lnTo>
                  <a:pt x="2305050" y="4781549"/>
                </a:lnTo>
                <a:close/>
                <a:moveTo>
                  <a:pt x="3467100" y="3733799"/>
                </a:moveTo>
                <a:lnTo>
                  <a:pt x="3676649" y="3733799"/>
                </a:lnTo>
                <a:lnTo>
                  <a:pt x="3676649" y="3886199"/>
                </a:lnTo>
                <a:lnTo>
                  <a:pt x="3467100" y="3886199"/>
                </a:lnTo>
                <a:close/>
                <a:moveTo>
                  <a:pt x="2514600" y="2686050"/>
                </a:moveTo>
                <a:lnTo>
                  <a:pt x="2724150" y="2686050"/>
                </a:lnTo>
                <a:lnTo>
                  <a:pt x="2724150" y="2838450"/>
                </a:lnTo>
                <a:lnTo>
                  <a:pt x="2514600" y="2838450"/>
                </a:lnTo>
                <a:close/>
                <a:moveTo>
                  <a:pt x="3600450" y="1790700"/>
                </a:moveTo>
                <a:lnTo>
                  <a:pt x="3829048" y="1790700"/>
                </a:lnTo>
                <a:lnTo>
                  <a:pt x="3829048" y="1943100"/>
                </a:lnTo>
                <a:lnTo>
                  <a:pt x="3600450" y="1943100"/>
                </a:lnTo>
                <a:close/>
                <a:moveTo>
                  <a:pt x="6419848" y="0"/>
                </a:moveTo>
                <a:lnTo>
                  <a:pt x="12191998" y="0"/>
                </a:lnTo>
                <a:lnTo>
                  <a:pt x="12191998" y="6857999"/>
                </a:lnTo>
                <a:lnTo>
                  <a:pt x="2133599" y="6857999"/>
                </a:lnTo>
                <a:lnTo>
                  <a:pt x="2133599" y="6572249"/>
                </a:lnTo>
                <a:lnTo>
                  <a:pt x="2978143" y="6572249"/>
                </a:lnTo>
                <a:cubicBezTo>
                  <a:pt x="3142976" y="6572249"/>
                  <a:pt x="3276599" y="6438626"/>
                  <a:pt x="3276599" y="6273793"/>
                </a:cubicBezTo>
                <a:lnTo>
                  <a:pt x="3276599" y="5676899"/>
                </a:lnTo>
                <a:lnTo>
                  <a:pt x="4121144" y="5676899"/>
                </a:lnTo>
                <a:cubicBezTo>
                  <a:pt x="4285975" y="5676899"/>
                  <a:pt x="4419598" y="5543276"/>
                  <a:pt x="4419598" y="5378443"/>
                </a:cubicBezTo>
                <a:lnTo>
                  <a:pt x="4419598" y="4781549"/>
                </a:lnTo>
                <a:lnTo>
                  <a:pt x="5283193" y="4781549"/>
                </a:lnTo>
                <a:cubicBezTo>
                  <a:pt x="5448026" y="4781549"/>
                  <a:pt x="5581649" y="4647926"/>
                  <a:pt x="5581649" y="4483093"/>
                </a:cubicBezTo>
                <a:lnTo>
                  <a:pt x="5581649" y="3289306"/>
                </a:lnTo>
                <a:cubicBezTo>
                  <a:pt x="5581649" y="3124473"/>
                  <a:pt x="5448026" y="2990849"/>
                  <a:pt x="5283193" y="2990849"/>
                </a:cubicBezTo>
                <a:lnTo>
                  <a:pt x="4629149" y="2990849"/>
                </a:lnTo>
                <a:lnTo>
                  <a:pt x="4629149" y="2838450"/>
                </a:lnTo>
                <a:lnTo>
                  <a:pt x="5435593" y="2838450"/>
                </a:lnTo>
                <a:cubicBezTo>
                  <a:pt x="5600425" y="2838450"/>
                  <a:pt x="5734048" y="2704827"/>
                  <a:pt x="5734048" y="2539993"/>
                </a:cubicBezTo>
                <a:lnTo>
                  <a:pt x="5734048" y="1485899"/>
                </a:lnTo>
                <a:lnTo>
                  <a:pt x="6121392" y="1485899"/>
                </a:lnTo>
                <a:cubicBezTo>
                  <a:pt x="6286225" y="1485899"/>
                  <a:pt x="6419848" y="1352276"/>
                  <a:pt x="6419848" y="1187443"/>
                </a:cubicBezTo>
                <a:close/>
                <a:moveTo>
                  <a:pt x="4425951" y="0"/>
                </a:moveTo>
                <a:lnTo>
                  <a:pt x="4514848" y="0"/>
                </a:lnTo>
                <a:lnTo>
                  <a:pt x="4514848" y="14604"/>
                </a:lnTo>
                <a:lnTo>
                  <a:pt x="4486092" y="6063"/>
                </a:lnTo>
                <a:close/>
                <a:moveTo>
                  <a:pt x="0" y="0"/>
                </a:moveTo>
                <a:lnTo>
                  <a:pt x="3117847" y="0"/>
                </a:lnTo>
                <a:lnTo>
                  <a:pt x="3057706" y="6063"/>
                </a:lnTo>
                <a:cubicBezTo>
                  <a:pt x="2921704" y="33893"/>
                  <a:pt x="2819399" y="154227"/>
                  <a:pt x="2819399" y="298455"/>
                </a:cubicBezTo>
                <a:lnTo>
                  <a:pt x="2819399" y="895350"/>
                </a:lnTo>
                <a:lnTo>
                  <a:pt x="1993906" y="895350"/>
                </a:lnTo>
                <a:cubicBezTo>
                  <a:pt x="1829073" y="895350"/>
                  <a:pt x="1695450" y="1028973"/>
                  <a:pt x="1695450" y="1193806"/>
                </a:cubicBezTo>
                <a:lnTo>
                  <a:pt x="1695450" y="1790700"/>
                </a:lnTo>
                <a:lnTo>
                  <a:pt x="908056" y="1790700"/>
                </a:lnTo>
                <a:cubicBezTo>
                  <a:pt x="743223" y="1790700"/>
                  <a:pt x="609600" y="1924323"/>
                  <a:pt x="609600" y="2089156"/>
                </a:cubicBezTo>
                <a:lnTo>
                  <a:pt x="609600" y="3282944"/>
                </a:lnTo>
                <a:cubicBezTo>
                  <a:pt x="609600" y="3447776"/>
                  <a:pt x="743223" y="3581399"/>
                  <a:pt x="908056" y="3581399"/>
                </a:cubicBezTo>
                <a:lnTo>
                  <a:pt x="1562100" y="3581399"/>
                </a:lnTo>
                <a:lnTo>
                  <a:pt x="1562100" y="3733799"/>
                </a:lnTo>
                <a:lnTo>
                  <a:pt x="698505" y="3733799"/>
                </a:lnTo>
                <a:cubicBezTo>
                  <a:pt x="533672" y="3733799"/>
                  <a:pt x="400049" y="3867422"/>
                  <a:pt x="400049" y="4032255"/>
                </a:cubicBezTo>
                <a:lnTo>
                  <a:pt x="400049" y="5226043"/>
                </a:lnTo>
                <a:cubicBezTo>
                  <a:pt x="400049" y="5390876"/>
                  <a:pt x="533672" y="5524499"/>
                  <a:pt x="698505" y="5524499"/>
                </a:cubicBezTo>
                <a:lnTo>
                  <a:pt x="1371599" y="5524499"/>
                </a:lnTo>
                <a:lnTo>
                  <a:pt x="1371599" y="5676899"/>
                </a:lnTo>
                <a:lnTo>
                  <a:pt x="527054" y="5676899"/>
                </a:lnTo>
                <a:cubicBezTo>
                  <a:pt x="362221" y="5676899"/>
                  <a:pt x="228598" y="5810522"/>
                  <a:pt x="228598" y="5975355"/>
                </a:cubicBezTo>
                <a:lnTo>
                  <a:pt x="228598" y="6857999"/>
                </a:lnTo>
                <a:lnTo>
                  <a:pt x="0" y="6857999"/>
                </a:lnTo>
                <a:close/>
              </a:path>
            </a:pathLst>
          </a:custGeom>
          <a:solidFill>
            <a:srgbClr val="06060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33" name="ZoneTexte 32">
            <a:extLst>
              <a:ext uri="{FF2B5EF4-FFF2-40B4-BE49-F238E27FC236}">
                <a16:creationId xmlns:a16="http://schemas.microsoft.com/office/drawing/2014/main" id="{38B1BE77-5B8C-B922-5288-D4355E481C2A}"/>
              </a:ext>
            </a:extLst>
          </p:cNvPr>
          <p:cNvSpPr txBox="1"/>
          <p:nvPr/>
        </p:nvSpPr>
        <p:spPr>
          <a:xfrm>
            <a:off x="6991350" y="0"/>
            <a:ext cx="4867274" cy="923330"/>
          </a:xfrm>
          <a:prstGeom prst="rect">
            <a:avLst/>
          </a:prstGeom>
          <a:noFill/>
        </p:spPr>
        <p:txBody>
          <a:bodyPr wrap="square" rtlCol="0">
            <a:spAutoFit/>
          </a:bodyPr>
          <a:lstStyle/>
          <a:p>
            <a:pPr algn="r" rtl="1"/>
            <a:r>
              <a:rPr lang="ar-DZ" sz="5400" dirty="0">
                <a:solidFill>
                  <a:srgbClr val="009CFF"/>
                </a:solidFill>
                <a:latin typeface="Arabic Typesetting" panose="03020402040406030203" pitchFamily="66" charset="-78"/>
                <a:cs typeface="Arabic Typesetting" panose="03020402040406030203" pitchFamily="66" charset="-78"/>
              </a:rPr>
              <a:t>التحديات التي واجهتها المنظمة:</a:t>
            </a:r>
            <a:endParaRPr lang="ar-DZ" sz="4800" dirty="0">
              <a:solidFill>
                <a:srgbClr val="009CFF"/>
              </a:solidFill>
              <a:latin typeface="Arabic Typesetting" panose="03020402040406030203" pitchFamily="66" charset="-78"/>
              <a:cs typeface="Arabic Typesetting" panose="03020402040406030203" pitchFamily="66" charset="-78"/>
            </a:endParaRPr>
          </a:p>
        </p:txBody>
      </p:sp>
      <p:sp>
        <p:nvSpPr>
          <p:cNvPr id="34" name="ZoneTexte 33">
            <a:extLst>
              <a:ext uri="{FF2B5EF4-FFF2-40B4-BE49-F238E27FC236}">
                <a16:creationId xmlns:a16="http://schemas.microsoft.com/office/drawing/2014/main" id="{7B626B8B-87DF-C8BE-4AD4-18AF936A7E3B}"/>
              </a:ext>
            </a:extLst>
          </p:cNvPr>
          <p:cNvSpPr txBox="1"/>
          <p:nvPr/>
        </p:nvSpPr>
        <p:spPr>
          <a:xfrm>
            <a:off x="5848352" y="923330"/>
            <a:ext cx="6343648" cy="5632311"/>
          </a:xfrm>
          <a:prstGeom prst="rect">
            <a:avLst/>
          </a:prstGeom>
          <a:noFill/>
        </p:spPr>
        <p:txBody>
          <a:bodyPr wrap="square" rtlCol="0">
            <a:spAutoFit/>
          </a:bodyPr>
          <a:lstStyle/>
          <a:p>
            <a:pPr marL="571500" indent="-571500" algn="r" rtl="1">
              <a:buFont typeface="Arial" panose="020B0604020202020204" pitchFamily="34" charset="0"/>
              <a:buChar char="•"/>
            </a:pPr>
            <a:r>
              <a:rPr lang="ar-DZ" sz="3600" dirty="0">
                <a:solidFill>
                  <a:schemeClr val="bg1"/>
                </a:solidFill>
                <a:latin typeface="Arabic Typesetting" panose="03020402040406030203" pitchFamily="66" charset="-78"/>
                <a:cs typeface="Arabic Typesetting" panose="03020402040406030203" pitchFamily="66" charset="-78"/>
              </a:rPr>
              <a:t>ضعف البنية التحتية الرقمية في بعض الدول النامية، مما صعّب الوصول إلى المتبرعين.</a:t>
            </a:r>
          </a:p>
          <a:p>
            <a:pPr marL="571500" indent="-571500" algn="r" rtl="1">
              <a:buFont typeface="Arial" panose="020B0604020202020204" pitchFamily="34" charset="0"/>
              <a:buChar char="•"/>
            </a:pPr>
            <a:r>
              <a:rPr lang="ar-DZ" sz="3600" dirty="0">
                <a:solidFill>
                  <a:schemeClr val="bg1"/>
                </a:solidFill>
                <a:latin typeface="Arabic Typesetting" panose="03020402040406030203" pitchFamily="66" charset="-78"/>
                <a:cs typeface="Arabic Typesetting" panose="03020402040406030203" pitchFamily="66" charset="-78"/>
              </a:rPr>
              <a:t>تعدد اللغات والثقافات، ما جعل تصميم الرسائل التسويقية الرقمية أكثر تعقيدًا.</a:t>
            </a:r>
          </a:p>
          <a:p>
            <a:pPr marL="571500" indent="-571500" algn="r" rtl="1">
              <a:buFont typeface="Arial" panose="020B0604020202020204" pitchFamily="34" charset="0"/>
              <a:buChar char="•"/>
            </a:pPr>
            <a:r>
              <a:rPr lang="ar-DZ" sz="3600" dirty="0">
                <a:solidFill>
                  <a:schemeClr val="bg1"/>
                </a:solidFill>
                <a:latin typeface="Arabic Typesetting" panose="03020402040406030203" pitchFamily="66" charset="-78"/>
                <a:cs typeface="Arabic Typesetting" panose="03020402040406030203" pitchFamily="66" charset="-78"/>
              </a:rPr>
              <a:t>قلة الخبرة التقنية لدى بعض العاملين الميدانيين، فاحتاجت المنظمة إلى تدريب عاجل في التسويق الإلكتروني.</a:t>
            </a:r>
          </a:p>
          <a:p>
            <a:pPr marL="571500" indent="-571500" algn="r" rtl="1">
              <a:buFont typeface="Arial" panose="020B0604020202020204" pitchFamily="34" charset="0"/>
              <a:buChar char="•"/>
            </a:pPr>
            <a:r>
              <a:rPr lang="ar-DZ" sz="3600" dirty="0">
                <a:solidFill>
                  <a:schemeClr val="bg1"/>
                </a:solidFill>
                <a:latin typeface="Arabic Typesetting" panose="03020402040406030203" pitchFamily="66" charset="-78"/>
                <a:cs typeface="Arabic Typesetting" panose="03020402040406030203" pitchFamily="66" charset="-78"/>
              </a:rPr>
              <a:t>محدودية الموارد المالية في بداية الأزمة، ما قيّد حجم الدراسات المسحية.</a:t>
            </a:r>
          </a:p>
          <a:p>
            <a:pPr marL="571500" indent="-571500" algn="r" rtl="1">
              <a:buFont typeface="Arial" panose="020B0604020202020204" pitchFamily="34" charset="0"/>
              <a:buChar char="•"/>
            </a:pPr>
            <a:r>
              <a:rPr lang="ar-DZ" sz="3600" dirty="0">
                <a:solidFill>
                  <a:schemeClr val="bg1"/>
                </a:solidFill>
                <a:latin typeface="Arabic Typesetting" panose="03020402040406030203" pitchFamily="66" charset="-78"/>
                <a:cs typeface="Arabic Typesetting" panose="03020402040406030203" pitchFamily="66" charset="-78"/>
              </a:rPr>
              <a:t>انتشار الأخبار الزائفة التي أثّرت مؤقتًا على ثقة الجمهور في المنظمات الدولية.</a:t>
            </a:r>
            <a:endParaRPr lang="ar-DZ" sz="3200" dirty="0">
              <a:solidFill>
                <a:schemeClr val="bg1"/>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3883858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0.25 0 E" pathEditMode="relative" ptsTypes="">
                                      <p:cBhvr>
                                        <p:cTn id="6" dur="7000" fill="hold"/>
                                        <p:tgtEl>
                                          <p:spTgt spid="3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33B2A2F-4A12-FC23-7C3F-B75639FA22EA}"/>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E12020E0-9A07-E709-A4C0-7D28C3672358}"/>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9DA26458-BC43-21BC-442E-4B02124B417E}"/>
              </a:ext>
            </a:extLst>
          </p:cNvPr>
          <p:cNvSpPr/>
          <p:nvPr/>
        </p:nvSpPr>
        <p:spPr>
          <a:xfrm>
            <a:off x="333376" y="152400"/>
            <a:ext cx="11525248" cy="6375795"/>
          </a:xfrm>
          <a:prstGeom prst="roundRect">
            <a:avLst/>
          </a:prstGeom>
          <a:solidFill>
            <a:schemeClr val="tx1">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1AC741BE-FCF8-C9A0-81F8-27503C3B4C1A}"/>
              </a:ext>
            </a:extLst>
          </p:cNvPr>
          <p:cNvSpPr txBox="1"/>
          <p:nvPr/>
        </p:nvSpPr>
        <p:spPr>
          <a:xfrm>
            <a:off x="5581651" y="0"/>
            <a:ext cx="1362074" cy="1200329"/>
          </a:xfrm>
          <a:prstGeom prst="rect">
            <a:avLst/>
          </a:prstGeom>
          <a:noFill/>
        </p:spPr>
        <p:txBody>
          <a:bodyPr wrap="square" rtlCol="0">
            <a:spAutoFit/>
          </a:bodyPr>
          <a:lstStyle/>
          <a:p>
            <a:pPr algn="ctr" rtl="1"/>
            <a:r>
              <a:rPr lang="ar-DZ" sz="7200" b="1" dirty="0">
                <a:solidFill>
                  <a:srgbClr val="009CFF"/>
                </a:solidFill>
                <a:latin typeface="Arabic Typesetting" panose="03020402040406030203" pitchFamily="66" charset="-78"/>
                <a:cs typeface="Arabic Typesetting" panose="03020402040406030203" pitchFamily="66" charset="-78"/>
              </a:rPr>
              <a:t>خاتمة</a:t>
            </a:r>
            <a:endParaRPr lang="ar-DZ" sz="6600" b="1" dirty="0">
              <a:solidFill>
                <a:srgbClr val="009CFF"/>
              </a:solidFill>
              <a:latin typeface="Arabic Typesetting" panose="03020402040406030203" pitchFamily="66" charset="-78"/>
              <a:cs typeface="Arabic Typesetting" panose="03020402040406030203" pitchFamily="66" charset="-78"/>
            </a:endParaRPr>
          </a:p>
        </p:txBody>
      </p:sp>
      <p:sp>
        <p:nvSpPr>
          <p:cNvPr id="34" name="ZoneTexte 33">
            <a:extLst>
              <a:ext uri="{FF2B5EF4-FFF2-40B4-BE49-F238E27FC236}">
                <a16:creationId xmlns:a16="http://schemas.microsoft.com/office/drawing/2014/main" id="{A8E0662D-B704-D6E9-2093-AE25777134D7}"/>
              </a:ext>
            </a:extLst>
          </p:cNvPr>
          <p:cNvSpPr txBox="1"/>
          <p:nvPr/>
        </p:nvSpPr>
        <p:spPr>
          <a:xfrm>
            <a:off x="166688" y="920621"/>
            <a:ext cx="11858624" cy="5016758"/>
          </a:xfrm>
          <a:prstGeom prst="rect">
            <a:avLst/>
          </a:prstGeom>
          <a:noFill/>
        </p:spPr>
        <p:txBody>
          <a:bodyPr wrap="square" rtlCol="0">
            <a:spAutoFit/>
          </a:bodyPr>
          <a:lstStyle/>
          <a:p>
            <a:pPr algn="ctr" rtl="1"/>
            <a:r>
              <a:rPr lang="ar-DZ" sz="3200" dirty="0">
                <a:solidFill>
                  <a:schemeClr val="bg1"/>
                </a:solidFill>
                <a:latin typeface="Arabic Typesetting" panose="03020402040406030203" pitchFamily="66" charset="-78"/>
                <a:cs typeface="Arabic Typesetting" panose="03020402040406030203" pitchFamily="66" charset="-78"/>
              </a:rPr>
              <a:t>من خلال هذه التجربة، أثبتت منظمة اليونيسف أن بحوث التسويق ليست حكرًا على الشركات الربحية فحسب، بل يمكن أن تكون عنصرًا حاسمًا في نجاح واستمرارية المنظمات غير الربحية، خاصة في مواجهة الأزمات العالمية الكبرى مثل جائحة كورونا. فقد مكّنت هذه البحوث المنظمة من فهم التحولات في سلوك المتبرعين والمجتمعات المحلية، ومعرفة الأسباب الحقيقية وراء تراجع الدعم في بعض الفترات، مما ساعدها على إعادة بناء الثقة من خلال حملات تواصل مدروسة ومبنية على بيانات دقيقة. كما سمحت نتائج البحث لليونيسف بتطوير استراتيجيات رقمية مبتكرة، مثل توسيع وجودها على المنصات الإلكترونية، وتبني أساليب جديدة لجمع التبرعات عبر الإنترنت، وإطلاق محتوى تفاعلي يعزز الوعي بالقضايا الإنسانية. إضافة إلى ذلك، مكّنتها من تحسين صورتها العامة وإظهار قدرتها على التكيّف بسرعة مع التغيرات، مما عزز مصداقيتها أمام المانحين والشركاء الدوليين. </a:t>
            </a:r>
          </a:p>
          <a:p>
            <a:pPr algn="ctr" rtl="1"/>
            <a:r>
              <a:rPr lang="ar-DZ" sz="3200" dirty="0">
                <a:solidFill>
                  <a:schemeClr val="bg1"/>
                </a:solidFill>
                <a:latin typeface="Arabic Typesetting" panose="03020402040406030203" pitchFamily="66" charset="-78"/>
                <a:cs typeface="Arabic Typesetting" panose="03020402040406030203" pitchFamily="66" charset="-78"/>
              </a:rPr>
              <a:t>وفي النهاية، يتضح أن الاستثمار في المعرفة التسويقية والتواصل العلمي المنهجي مع الجمهور يشكل ركيزة أساسية لنجاح أي منظمة إنسانية. فبفضل اعتمادها على البحث والتخطيط المبني على البيانات، استطاعت اليونيسف أن تحافظ على رسالتها النبيلة وتواصل دعم الأطفال والأسر المحتاجة حتى في أحلك الظروف وأكثرها تعقيدًا.</a:t>
            </a:r>
            <a:endParaRPr lang="ar-DZ" sz="2800" dirty="0">
              <a:solidFill>
                <a:schemeClr val="bg1"/>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71616299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F9357-19BC-5897-61B0-72974AF152CF}"/>
            </a:ext>
          </a:extLst>
        </p:cNvPr>
        <p:cNvGrpSpPr/>
        <p:nvPr/>
      </p:nvGrpSpPr>
      <p:grpSpPr>
        <a:xfrm>
          <a:off x="0" y="0"/>
          <a:ext cx="0" cy="0"/>
          <a:chOff x="0" y="0"/>
          <a:chExt cx="0" cy="0"/>
        </a:xfrm>
      </p:grpSpPr>
      <p:sp>
        <p:nvSpPr>
          <p:cNvPr id="21" name="ZoneTexte 20">
            <a:extLst>
              <a:ext uri="{FF2B5EF4-FFF2-40B4-BE49-F238E27FC236}">
                <a16:creationId xmlns:a16="http://schemas.microsoft.com/office/drawing/2014/main" id="{260D0C00-43E5-8C8B-62D4-C605D33C9AEE}"/>
              </a:ext>
            </a:extLst>
          </p:cNvPr>
          <p:cNvSpPr txBox="1"/>
          <p:nvPr/>
        </p:nvSpPr>
        <p:spPr>
          <a:xfrm>
            <a:off x="4074979" y="3429000"/>
            <a:ext cx="1266825" cy="1569660"/>
          </a:xfrm>
          <a:prstGeom prst="rect">
            <a:avLst/>
          </a:prstGeom>
          <a:noFill/>
        </p:spPr>
        <p:txBody>
          <a:bodyPr wrap="square" rtlCol="0">
            <a:spAutoFit/>
          </a:bodyPr>
          <a:lstStyle/>
          <a:p>
            <a:r>
              <a:rPr lang="en-US" sz="9600" dirty="0">
                <a:solidFill>
                  <a:srgbClr val="009CFF"/>
                </a:solidFill>
                <a:latin typeface="Arial Black" panose="020B0A04020102020204" pitchFamily="34" charset="0"/>
              </a:rPr>
              <a:t>N</a:t>
            </a:r>
            <a:endParaRPr lang="fr-FR" sz="9600" dirty="0">
              <a:solidFill>
                <a:srgbClr val="009CFF"/>
              </a:solidFill>
              <a:latin typeface="Arial Black" panose="020B0A04020102020204" pitchFamily="34" charset="0"/>
            </a:endParaRPr>
          </a:p>
        </p:txBody>
      </p:sp>
      <p:sp>
        <p:nvSpPr>
          <p:cNvPr id="22" name="ZoneTexte 21">
            <a:extLst>
              <a:ext uri="{FF2B5EF4-FFF2-40B4-BE49-F238E27FC236}">
                <a16:creationId xmlns:a16="http://schemas.microsoft.com/office/drawing/2014/main" id="{93DD5B2A-3364-66CD-676E-8ED967C907F3}"/>
              </a:ext>
            </a:extLst>
          </p:cNvPr>
          <p:cNvSpPr txBox="1"/>
          <p:nvPr/>
        </p:nvSpPr>
        <p:spPr>
          <a:xfrm>
            <a:off x="3090332" y="3429000"/>
            <a:ext cx="657225" cy="1569660"/>
          </a:xfrm>
          <a:prstGeom prst="rect">
            <a:avLst/>
          </a:prstGeom>
          <a:noFill/>
        </p:spPr>
        <p:txBody>
          <a:bodyPr wrap="square" rtlCol="0">
            <a:spAutoFit/>
          </a:bodyPr>
          <a:lstStyle/>
          <a:p>
            <a:r>
              <a:rPr lang="en-US" sz="9600" dirty="0">
                <a:solidFill>
                  <a:srgbClr val="009CFF"/>
                </a:solidFill>
                <a:latin typeface="Arial Black" panose="020B0A04020102020204" pitchFamily="34" charset="0"/>
              </a:rPr>
              <a:t>U</a:t>
            </a:r>
            <a:endParaRPr lang="fr-FR" sz="9600" dirty="0">
              <a:solidFill>
                <a:srgbClr val="009CFF"/>
              </a:solidFill>
              <a:latin typeface="Arial Black" panose="020B0A04020102020204" pitchFamily="34" charset="0"/>
            </a:endParaRPr>
          </a:p>
        </p:txBody>
      </p:sp>
      <p:sp>
        <p:nvSpPr>
          <p:cNvPr id="23" name="ZoneTexte 22">
            <a:extLst>
              <a:ext uri="{FF2B5EF4-FFF2-40B4-BE49-F238E27FC236}">
                <a16:creationId xmlns:a16="http://schemas.microsoft.com/office/drawing/2014/main" id="{9185E13E-3325-9A93-E471-72EB77813A9C}"/>
              </a:ext>
            </a:extLst>
          </p:cNvPr>
          <p:cNvSpPr txBox="1"/>
          <p:nvPr/>
        </p:nvSpPr>
        <p:spPr>
          <a:xfrm>
            <a:off x="5146043" y="3429000"/>
            <a:ext cx="641747" cy="1569660"/>
          </a:xfrm>
          <a:prstGeom prst="rect">
            <a:avLst/>
          </a:prstGeom>
          <a:noFill/>
        </p:spPr>
        <p:txBody>
          <a:bodyPr wrap="square" rtlCol="0">
            <a:spAutoFit/>
          </a:bodyPr>
          <a:lstStyle/>
          <a:p>
            <a:r>
              <a:rPr lang="en-US" sz="9600" dirty="0">
                <a:solidFill>
                  <a:srgbClr val="009CFF"/>
                </a:solidFill>
                <a:latin typeface="Arial Black" panose="020B0A04020102020204" pitchFamily="34" charset="0"/>
              </a:rPr>
              <a:t>I</a:t>
            </a:r>
            <a:endParaRPr lang="fr-FR" sz="9600" dirty="0">
              <a:solidFill>
                <a:srgbClr val="009CFF"/>
              </a:solidFill>
              <a:latin typeface="Arial Black" panose="020B0A04020102020204" pitchFamily="34" charset="0"/>
            </a:endParaRPr>
          </a:p>
        </p:txBody>
      </p:sp>
      <p:sp>
        <p:nvSpPr>
          <p:cNvPr id="24" name="ZoneTexte 23">
            <a:extLst>
              <a:ext uri="{FF2B5EF4-FFF2-40B4-BE49-F238E27FC236}">
                <a16:creationId xmlns:a16="http://schemas.microsoft.com/office/drawing/2014/main" id="{17255D04-7C94-1047-6F08-26F4F99A658D}"/>
              </a:ext>
            </a:extLst>
          </p:cNvPr>
          <p:cNvSpPr txBox="1"/>
          <p:nvPr/>
        </p:nvSpPr>
        <p:spPr>
          <a:xfrm>
            <a:off x="5654971" y="3429000"/>
            <a:ext cx="1054894" cy="1569660"/>
          </a:xfrm>
          <a:prstGeom prst="rect">
            <a:avLst/>
          </a:prstGeom>
          <a:noFill/>
        </p:spPr>
        <p:txBody>
          <a:bodyPr wrap="square" rtlCol="0">
            <a:spAutoFit/>
          </a:bodyPr>
          <a:lstStyle/>
          <a:p>
            <a:r>
              <a:rPr lang="en-US" sz="9600" dirty="0">
                <a:solidFill>
                  <a:srgbClr val="009CFF"/>
                </a:solidFill>
                <a:latin typeface="Arial Black" panose="020B0A04020102020204" pitchFamily="34" charset="0"/>
              </a:rPr>
              <a:t>C</a:t>
            </a:r>
            <a:endParaRPr lang="fr-FR" sz="9600" dirty="0">
              <a:solidFill>
                <a:srgbClr val="009CFF"/>
              </a:solidFill>
              <a:latin typeface="Arial Black" panose="020B0A04020102020204" pitchFamily="34" charset="0"/>
            </a:endParaRPr>
          </a:p>
        </p:txBody>
      </p:sp>
      <p:sp>
        <p:nvSpPr>
          <p:cNvPr id="25" name="ZoneTexte 24">
            <a:extLst>
              <a:ext uri="{FF2B5EF4-FFF2-40B4-BE49-F238E27FC236}">
                <a16:creationId xmlns:a16="http://schemas.microsoft.com/office/drawing/2014/main" id="{A7B78A2D-DBC8-AE4F-46F4-9C3A0A14414E}"/>
              </a:ext>
            </a:extLst>
          </p:cNvPr>
          <p:cNvSpPr txBox="1"/>
          <p:nvPr/>
        </p:nvSpPr>
        <p:spPr>
          <a:xfrm>
            <a:off x="6643456" y="3429000"/>
            <a:ext cx="1054895" cy="1569660"/>
          </a:xfrm>
          <a:prstGeom prst="rect">
            <a:avLst/>
          </a:prstGeom>
          <a:noFill/>
        </p:spPr>
        <p:txBody>
          <a:bodyPr wrap="square" rtlCol="0">
            <a:spAutoFit/>
          </a:bodyPr>
          <a:lstStyle/>
          <a:p>
            <a:r>
              <a:rPr lang="en-US" sz="9600" dirty="0">
                <a:solidFill>
                  <a:srgbClr val="009CFF"/>
                </a:solidFill>
                <a:latin typeface="Arial Black" panose="020B0A04020102020204" pitchFamily="34" charset="0"/>
              </a:rPr>
              <a:t>E</a:t>
            </a:r>
            <a:endParaRPr lang="fr-FR" sz="9600" dirty="0">
              <a:solidFill>
                <a:srgbClr val="009CFF"/>
              </a:solidFill>
              <a:latin typeface="Arial Black" panose="020B0A04020102020204" pitchFamily="34" charset="0"/>
            </a:endParaRPr>
          </a:p>
        </p:txBody>
      </p:sp>
      <p:sp>
        <p:nvSpPr>
          <p:cNvPr id="26" name="ZoneTexte 25">
            <a:extLst>
              <a:ext uri="{FF2B5EF4-FFF2-40B4-BE49-F238E27FC236}">
                <a16:creationId xmlns:a16="http://schemas.microsoft.com/office/drawing/2014/main" id="{BDFF08A9-C238-7021-2697-07C8BE1BE065}"/>
              </a:ext>
            </a:extLst>
          </p:cNvPr>
          <p:cNvSpPr txBox="1"/>
          <p:nvPr/>
        </p:nvSpPr>
        <p:spPr>
          <a:xfrm>
            <a:off x="7565531" y="3429000"/>
            <a:ext cx="1054894" cy="1569660"/>
          </a:xfrm>
          <a:prstGeom prst="rect">
            <a:avLst/>
          </a:prstGeom>
          <a:noFill/>
        </p:spPr>
        <p:txBody>
          <a:bodyPr wrap="square" rtlCol="0">
            <a:spAutoFit/>
          </a:bodyPr>
          <a:lstStyle/>
          <a:p>
            <a:r>
              <a:rPr lang="en-US" sz="9600" dirty="0">
                <a:solidFill>
                  <a:srgbClr val="009CFF"/>
                </a:solidFill>
                <a:latin typeface="Arial Black" panose="020B0A04020102020204" pitchFamily="34" charset="0"/>
              </a:rPr>
              <a:t>F</a:t>
            </a:r>
            <a:endParaRPr lang="fr-FR" sz="9600" dirty="0">
              <a:solidFill>
                <a:srgbClr val="009CFF"/>
              </a:solidFill>
              <a:latin typeface="Arial Black" panose="020B0A04020102020204" pitchFamily="34" charset="0"/>
            </a:endParaRPr>
          </a:p>
        </p:txBody>
      </p:sp>
      <p:pic>
        <p:nvPicPr>
          <p:cNvPr id="2" name="Image 1">
            <a:extLst>
              <a:ext uri="{FF2B5EF4-FFF2-40B4-BE49-F238E27FC236}">
                <a16:creationId xmlns:a16="http://schemas.microsoft.com/office/drawing/2014/main" id="{4F9FF216-7244-D925-95F7-082C3CA0B42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76667" y1="21154" x2="76667" y2="21154"/>
                        <a14:foregroundMark x1="51250" y1="30769" x2="51250" y2="30769"/>
                        <a14:foregroundMark x1="49583" y1="22115" x2="49583" y2="22115"/>
                        <a14:foregroundMark x1="47500" y1="19231" x2="48750" y2="52404"/>
                      </a14:backgroundRemoval>
                    </a14:imgEffect>
                  </a14:imgLayer>
                </a14:imgProps>
              </a:ext>
            </a:extLst>
          </a:blip>
          <a:stretch>
            <a:fillRect/>
          </a:stretch>
        </p:blipFill>
        <p:spPr>
          <a:xfrm>
            <a:off x="3981141" y="1082305"/>
            <a:ext cx="3613298" cy="3131525"/>
          </a:xfrm>
          <a:prstGeom prst="rect">
            <a:avLst/>
          </a:prstGeom>
        </p:spPr>
      </p:pic>
    </p:spTree>
    <p:extLst>
      <p:ext uri="{BB962C8B-B14F-4D97-AF65-F5344CB8AC3E}">
        <p14:creationId xmlns:p14="http://schemas.microsoft.com/office/powerpoint/2010/main" val="3416809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advTm="1000">
        <p159:morph option="byObject"/>
      </p:transition>
    </mc:Choice>
    <mc:Fallback xmlns="">
      <p:transition spd="slow" advClick="0" advTm="1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3B5AF-89A2-61FF-1CAE-7F76A18AF87F}"/>
            </a:ext>
          </a:extLst>
        </p:cNvPr>
        <p:cNvGrpSpPr/>
        <p:nvPr/>
      </p:nvGrpSpPr>
      <p:grpSpPr>
        <a:xfrm>
          <a:off x="0" y="0"/>
          <a:ext cx="0" cy="0"/>
          <a:chOff x="0" y="0"/>
          <a:chExt cx="0" cy="0"/>
        </a:xfrm>
      </p:grpSpPr>
      <p:sp>
        <p:nvSpPr>
          <p:cNvPr id="21" name="Ellipse 20">
            <a:extLst>
              <a:ext uri="{FF2B5EF4-FFF2-40B4-BE49-F238E27FC236}">
                <a16:creationId xmlns:a16="http://schemas.microsoft.com/office/drawing/2014/main" id="{C3087A47-576C-022D-7A13-4C0AE9106DA7}"/>
              </a:ext>
            </a:extLst>
          </p:cNvPr>
          <p:cNvSpPr/>
          <p:nvPr/>
        </p:nvSpPr>
        <p:spPr>
          <a:xfrm>
            <a:off x="8107891" y="1467854"/>
            <a:ext cx="3561347" cy="3729789"/>
          </a:xfrm>
          <a:prstGeom prst="ellipse">
            <a:avLst/>
          </a:prstGeom>
          <a:solidFill>
            <a:srgbClr val="009CFF"/>
          </a:solidFill>
          <a:ln>
            <a:solidFill>
              <a:schemeClr val="accent6">
                <a:lumMod val="50000"/>
              </a:schemeClr>
            </a:solidFill>
          </a:ln>
          <a:effectLst>
            <a:innerShdw blurRad="152400" dist="50800">
              <a:schemeClr val="accent6">
                <a:lumMod val="50000"/>
                <a:alpha val="88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 en arc 21">
            <a:extLst>
              <a:ext uri="{FF2B5EF4-FFF2-40B4-BE49-F238E27FC236}">
                <a16:creationId xmlns:a16="http://schemas.microsoft.com/office/drawing/2014/main" id="{E34140A9-01F1-EC67-6336-4327FABF09F2}"/>
              </a:ext>
            </a:extLst>
          </p:cNvPr>
          <p:cNvCxnSpPr>
            <a:cxnSpLocks/>
          </p:cNvCxnSpPr>
          <p:nvPr/>
        </p:nvCxnSpPr>
        <p:spPr>
          <a:xfrm rot="10800000">
            <a:off x="5333998" y="794081"/>
            <a:ext cx="3136238" cy="866280"/>
          </a:xfrm>
          <a:prstGeom prst="curvedConnector3">
            <a:avLst>
              <a:gd name="adj1" fmla="val 50000"/>
            </a:avLst>
          </a:prstGeom>
          <a:ln w="25400">
            <a:solidFill>
              <a:srgbClr val="009C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 en arc 22">
            <a:extLst>
              <a:ext uri="{FF2B5EF4-FFF2-40B4-BE49-F238E27FC236}">
                <a16:creationId xmlns:a16="http://schemas.microsoft.com/office/drawing/2014/main" id="{F441E5C8-BDB4-C525-DF5E-6DE61E634E9B}"/>
              </a:ext>
            </a:extLst>
          </p:cNvPr>
          <p:cNvCxnSpPr>
            <a:cxnSpLocks/>
          </p:cNvCxnSpPr>
          <p:nvPr/>
        </p:nvCxnSpPr>
        <p:spPr>
          <a:xfrm rot="10800000">
            <a:off x="5333999" y="2366207"/>
            <a:ext cx="2374234" cy="866276"/>
          </a:xfrm>
          <a:prstGeom prst="curvedConnector3">
            <a:avLst>
              <a:gd name="adj1" fmla="val 50000"/>
            </a:avLst>
          </a:prstGeom>
          <a:ln w="25400">
            <a:solidFill>
              <a:srgbClr val="009C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 en arc 23">
            <a:extLst>
              <a:ext uri="{FF2B5EF4-FFF2-40B4-BE49-F238E27FC236}">
                <a16:creationId xmlns:a16="http://schemas.microsoft.com/office/drawing/2014/main" id="{D21C6DB4-09D7-1BDB-9636-C3F5D77320CE}"/>
              </a:ext>
            </a:extLst>
          </p:cNvPr>
          <p:cNvCxnSpPr>
            <a:cxnSpLocks/>
          </p:cNvCxnSpPr>
          <p:nvPr/>
        </p:nvCxnSpPr>
        <p:spPr>
          <a:xfrm rot="10800000" flipV="1">
            <a:off x="5333999" y="3605465"/>
            <a:ext cx="2374234" cy="866276"/>
          </a:xfrm>
          <a:prstGeom prst="curvedConnector3">
            <a:avLst>
              <a:gd name="adj1" fmla="val 50000"/>
            </a:avLst>
          </a:prstGeom>
          <a:ln w="25400">
            <a:solidFill>
              <a:srgbClr val="009CF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 en arc 24">
            <a:extLst>
              <a:ext uri="{FF2B5EF4-FFF2-40B4-BE49-F238E27FC236}">
                <a16:creationId xmlns:a16="http://schemas.microsoft.com/office/drawing/2014/main" id="{81B99D95-B8B9-0EF9-A88F-4F0FD79ECEE4}"/>
              </a:ext>
            </a:extLst>
          </p:cNvPr>
          <p:cNvCxnSpPr>
            <a:cxnSpLocks/>
          </p:cNvCxnSpPr>
          <p:nvPr/>
        </p:nvCxnSpPr>
        <p:spPr>
          <a:xfrm rot="10800000" flipV="1">
            <a:off x="5429251" y="5197642"/>
            <a:ext cx="2678641" cy="1050758"/>
          </a:xfrm>
          <a:prstGeom prst="curvedConnector3">
            <a:avLst>
              <a:gd name="adj1" fmla="val 50000"/>
            </a:avLst>
          </a:prstGeom>
          <a:ln w="25400">
            <a:solidFill>
              <a:srgbClr val="009CFF"/>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114E77BB-AC29-4579-F804-347D6204688C}"/>
              </a:ext>
            </a:extLst>
          </p:cNvPr>
          <p:cNvSpPr txBox="1"/>
          <p:nvPr/>
        </p:nvSpPr>
        <p:spPr>
          <a:xfrm>
            <a:off x="8653322" y="2167132"/>
            <a:ext cx="2470484" cy="1938992"/>
          </a:xfrm>
          <a:prstGeom prst="rect">
            <a:avLst/>
          </a:prstGeom>
          <a:noFill/>
        </p:spPr>
        <p:txBody>
          <a:bodyPr wrap="square" rtlCol="0">
            <a:spAutoFit/>
          </a:bodyPr>
          <a:lstStyle/>
          <a:p>
            <a:pPr algn="ctr" rtl="1"/>
            <a:r>
              <a:rPr lang="ar-DZ" sz="6000" b="1" dirty="0">
                <a:latin typeface="Arabic Typesetting" panose="03020402040406030203" pitchFamily="66" charset="-78"/>
                <a:cs typeface="Arabic Typesetting" panose="03020402040406030203" pitchFamily="66" charset="-78"/>
              </a:rPr>
              <a:t>بحوث التسويق</a:t>
            </a:r>
            <a:endParaRPr lang="fr-FR" sz="6000" b="1" dirty="0">
              <a:latin typeface="Arabic Typesetting" panose="03020402040406030203" pitchFamily="66" charset="-78"/>
              <a:cs typeface="Arabic Typesetting" panose="03020402040406030203" pitchFamily="66" charset="-78"/>
            </a:endParaRPr>
          </a:p>
        </p:txBody>
      </p:sp>
      <p:cxnSp>
        <p:nvCxnSpPr>
          <p:cNvPr id="43" name="Connecteur : en arc 42">
            <a:extLst>
              <a:ext uri="{FF2B5EF4-FFF2-40B4-BE49-F238E27FC236}">
                <a16:creationId xmlns:a16="http://schemas.microsoft.com/office/drawing/2014/main" id="{6AD25EE6-9DB1-2661-72FF-CFCEC4B289B2}"/>
              </a:ext>
            </a:extLst>
          </p:cNvPr>
          <p:cNvCxnSpPr>
            <a:cxnSpLocks/>
          </p:cNvCxnSpPr>
          <p:nvPr/>
        </p:nvCxnSpPr>
        <p:spPr>
          <a:xfrm rot="10800000">
            <a:off x="5333998" y="1499930"/>
            <a:ext cx="2501178" cy="834200"/>
          </a:xfrm>
          <a:prstGeom prst="curvedConnector3">
            <a:avLst>
              <a:gd name="adj1" fmla="val 50000"/>
            </a:avLst>
          </a:prstGeom>
          <a:ln w="25400">
            <a:solidFill>
              <a:srgbClr val="009CF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 en arc 43">
            <a:extLst>
              <a:ext uri="{FF2B5EF4-FFF2-40B4-BE49-F238E27FC236}">
                <a16:creationId xmlns:a16="http://schemas.microsoft.com/office/drawing/2014/main" id="{9E0C19AA-178D-FA6A-1DA5-227F8B2C2938}"/>
              </a:ext>
            </a:extLst>
          </p:cNvPr>
          <p:cNvCxnSpPr>
            <a:cxnSpLocks/>
          </p:cNvCxnSpPr>
          <p:nvPr/>
        </p:nvCxnSpPr>
        <p:spPr>
          <a:xfrm rot="10800000" flipV="1">
            <a:off x="5441892" y="4471740"/>
            <a:ext cx="2374234" cy="866276"/>
          </a:xfrm>
          <a:prstGeom prst="curvedConnector3">
            <a:avLst>
              <a:gd name="adj1" fmla="val 50000"/>
            </a:avLst>
          </a:prstGeom>
          <a:ln w="25400">
            <a:solidFill>
              <a:srgbClr val="009CFF"/>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eur droit avec flèche 87">
            <a:extLst>
              <a:ext uri="{FF2B5EF4-FFF2-40B4-BE49-F238E27FC236}">
                <a16:creationId xmlns:a16="http://schemas.microsoft.com/office/drawing/2014/main" id="{6EA40E87-B11D-F0F7-5B35-C0BDFCBE4F90}"/>
              </a:ext>
            </a:extLst>
          </p:cNvPr>
          <p:cNvCxnSpPr>
            <a:cxnSpLocks/>
          </p:cNvCxnSpPr>
          <p:nvPr/>
        </p:nvCxnSpPr>
        <p:spPr>
          <a:xfrm flipH="1">
            <a:off x="5333998" y="3429000"/>
            <a:ext cx="2374235" cy="0"/>
          </a:xfrm>
          <a:prstGeom prst="straightConnector1">
            <a:avLst/>
          </a:prstGeom>
          <a:ln w="25400">
            <a:solidFill>
              <a:srgbClr val="009CFF"/>
            </a:solidFill>
            <a:tailEnd type="triangle"/>
          </a:ln>
        </p:spPr>
        <p:style>
          <a:lnRef idx="1">
            <a:schemeClr val="accent1"/>
          </a:lnRef>
          <a:fillRef idx="0">
            <a:schemeClr val="accent1"/>
          </a:fillRef>
          <a:effectRef idx="0">
            <a:schemeClr val="accent1"/>
          </a:effectRef>
          <a:fontRef idx="minor">
            <a:schemeClr val="tx1"/>
          </a:fontRef>
        </p:style>
      </p:cxnSp>
      <p:sp>
        <p:nvSpPr>
          <p:cNvPr id="90" name="ZoneTexte 89">
            <a:extLst>
              <a:ext uri="{FF2B5EF4-FFF2-40B4-BE49-F238E27FC236}">
                <a16:creationId xmlns:a16="http://schemas.microsoft.com/office/drawing/2014/main" id="{A7476B3C-7C84-49C2-2EB1-C0DD5101D293}"/>
              </a:ext>
            </a:extLst>
          </p:cNvPr>
          <p:cNvSpPr txBox="1"/>
          <p:nvPr/>
        </p:nvSpPr>
        <p:spPr>
          <a:xfrm>
            <a:off x="2663685" y="314003"/>
            <a:ext cx="2470484" cy="830997"/>
          </a:xfrm>
          <a:prstGeom prst="rect">
            <a:avLst/>
          </a:prstGeom>
          <a:noFill/>
        </p:spPr>
        <p:txBody>
          <a:bodyPr wrap="square" rtlCol="0">
            <a:spAutoFit/>
          </a:bodyPr>
          <a:lstStyle/>
          <a:p>
            <a:pPr algn="r" rtl="1"/>
            <a:r>
              <a:rPr lang="ar-DZ" sz="4800" dirty="0">
                <a:latin typeface="Arabic Typesetting" panose="03020402040406030203" pitchFamily="66" charset="-78"/>
                <a:cs typeface="Arabic Typesetting" panose="03020402040406030203" pitchFamily="66" charset="-78"/>
              </a:rPr>
              <a:t>مقدمة</a:t>
            </a:r>
            <a:endParaRPr lang="fr-FR" sz="4800" dirty="0">
              <a:latin typeface="Arabic Typesetting" panose="03020402040406030203" pitchFamily="66" charset="-78"/>
              <a:cs typeface="Arabic Typesetting" panose="03020402040406030203" pitchFamily="66" charset="-78"/>
            </a:endParaRPr>
          </a:p>
        </p:txBody>
      </p:sp>
      <p:sp>
        <p:nvSpPr>
          <p:cNvPr id="91" name="ZoneTexte 90">
            <a:extLst>
              <a:ext uri="{FF2B5EF4-FFF2-40B4-BE49-F238E27FC236}">
                <a16:creationId xmlns:a16="http://schemas.microsoft.com/office/drawing/2014/main" id="{91AED4AE-2952-4EBB-ED85-F96A1539311E}"/>
              </a:ext>
            </a:extLst>
          </p:cNvPr>
          <p:cNvSpPr txBox="1"/>
          <p:nvPr/>
        </p:nvSpPr>
        <p:spPr>
          <a:xfrm>
            <a:off x="-61861" y="1038264"/>
            <a:ext cx="5196030" cy="830997"/>
          </a:xfrm>
          <a:prstGeom prst="rect">
            <a:avLst/>
          </a:prstGeom>
          <a:noFill/>
        </p:spPr>
        <p:txBody>
          <a:bodyPr wrap="square" rtlCol="0">
            <a:spAutoFit/>
          </a:bodyPr>
          <a:lstStyle/>
          <a:p>
            <a:pPr algn="r" rtl="1"/>
            <a:r>
              <a:rPr lang="ar-DZ" sz="4800" dirty="0">
                <a:latin typeface="Arabic Typesetting" panose="03020402040406030203" pitchFamily="66" charset="-78"/>
                <a:cs typeface="Arabic Typesetting" panose="03020402040406030203" pitchFamily="66" charset="-78"/>
              </a:rPr>
              <a:t>التعريف بالمنظمة ومهامها وأهدافها</a:t>
            </a:r>
            <a:endParaRPr lang="fr-FR" sz="4800" dirty="0">
              <a:latin typeface="Arabic Typesetting" panose="03020402040406030203" pitchFamily="66" charset="-78"/>
              <a:cs typeface="Arabic Typesetting" panose="03020402040406030203" pitchFamily="66" charset="-78"/>
            </a:endParaRPr>
          </a:p>
        </p:txBody>
      </p:sp>
      <p:sp>
        <p:nvSpPr>
          <p:cNvPr id="92" name="ZoneTexte 91">
            <a:extLst>
              <a:ext uri="{FF2B5EF4-FFF2-40B4-BE49-F238E27FC236}">
                <a16:creationId xmlns:a16="http://schemas.microsoft.com/office/drawing/2014/main" id="{194E3A77-FF13-DA0F-CB34-EB0D3AAB0A30}"/>
              </a:ext>
            </a:extLst>
          </p:cNvPr>
          <p:cNvSpPr txBox="1"/>
          <p:nvPr/>
        </p:nvSpPr>
        <p:spPr>
          <a:xfrm>
            <a:off x="-61861" y="1981485"/>
            <a:ext cx="5196030" cy="769441"/>
          </a:xfrm>
          <a:prstGeom prst="rect">
            <a:avLst/>
          </a:prstGeom>
          <a:noFill/>
        </p:spPr>
        <p:txBody>
          <a:bodyPr wrap="square" rtlCol="0">
            <a:spAutoFit/>
          </a:bodyPr>
          <a:lstStyle/>
          <a:p>
            <a:pPr algn="r" rtl="1"/>
            <a:r>
              <a:rPr lang="ar-DZ" sz="4400" dirty="0">
                <a:latin typeface="Arabic Typesetting" panose="03020402040406030203" pitchFamily="66" charset="-78"/>
                <a:cs typeface="Arabic Typesetting" panose="03020402040406030203" pitchFamily="66" charset="-78"/>
              </a:rPr>
              <a:t>المشكلة التسويقية التي واجهتها المنظمة</a:t>
            </a:r>
            <a:endParaRPr lang="fr-FR" sz="4400" dirty="0">
              <a:latin typeface="Arabic Typesetting" panose="03020402040406030203" pitchFamily="66" charset="-78"/>
              <a:cs typeface="Arabic Typesetting" panose="03020402040406030203" pitchFamily="66" charset="-78"/>
            </a:endParaRPr>
          </a:p>
        </p:txBody>
      </p:sp>
      <p:sp>
        <p:nvSpPr>
          <p:cNvPr id="93" name="ZoneTexte 92">
            <a:extLst>
              <a:ext uri="{FF2B5EF4-FFF2-40B4-BE49-F238E27FC236}">
                <a16:creationId xmlns:a16="http://schemas.microsoft.com/office/drawing/2014/main" id="{8D2FA288-839F-E073-8C5E-35916A4DA0BC}"/>
              </a:ext>
            </a:extLst>
          </p:cNvPr>
          <p:cNvSpPr txBox="1"/>
          <p:nvPr/>
        </p:nvSpPr>
        <p:spPr>
          <a:xfrm>
            <a:off x="-304800" y="3013501"/>
            <a:ext cx="5492916" cy="707886"/>
          </a:xfrm>
          <a:prstGeom prst="rect">
            <a:avLst/>
          </a:prstGeom>
          <a:noFill/>
        </p:spPr>
        <p:txBody>
          <a:bodyPr wrap="square" rtlCol="0">
            <a:spAutoFit/>
          </a:bodyPr>
          <a:lstStyle/>
          <a:p>
            <a:pPr algn="r" rtl="1"/>
            <a:r>
              <a:rPr lang="ar-DZ" sz="4000" dirty="0">
                <a:latin typeface="Arabic Typesetting" panose="03020402040406030203" pitchFamily="66" charset="-78"/>
                <a:cs typeface="Arabic Typesetting" panose="03020402040406030203" pitchFamily="66" charset="-78"/>
              </a:rPr>
              <a:t>خطوات البحث التسويقي الذي اعتمدته المنظمة</a:t>
            </a:r>
            <a:endParaRPr lang="fr-FR" sz="4000" dirty="0">
              <a:latin typeface="Arabic Typesetting" panose="03020402040406030203" pitchFamily="66" charset="-78"/>
              <a:cs typeface="Arabic Typesetting" panose="03020402040406030203" pitchFamily="66" charset="-78"/>
            </a:endParaRPr>
          </a:p>
        </p:txBody>
      </p:sp>
      <p:sp>
        <p:nvSpPr>
          <p:cNvPr id="94" name="ZoneTexte 93">
            <a:extLst>
              <a:ext uri="{FF2B5EF4-FFF2-40B4-BE49-F238E27FC236}">
                <a16:creationId xmlns:a16="http://schemas.microsoft.com/office/drawing/2014/main" id="{81647306-965D-0E6E-EA25-AB483D7A4F6F}"/>
              </a:ext>
            </a:extLst>
          </p:cNvPr>
          <p:cNvSpPr txBox="1"/>
          <p:nvPr/>
        </p:nvSpPr>
        <p:spPr>
          <a:xfrm>
            <a:off x="-304800" y="4038603"/>
            <a:ext cx="5492916" cy="707886"/>
          </a:xfrm>
          <a:prstGeom prst="rect">
            <a:avLst/>
          </a:prstGeom>
          <a:noFill/>
        </p:spPr>
        <p:txBody>
          <a:bodyPr wrap="square" rtlCol="0">
            <a:spAutoFit/>
          </a:bodyPr>
          <a:lstStyle/>
          <a:p>
            <a:pPr algn="r" rtl="1"/>
            <a:r>
              <a:rPr lang="ar-DZ" sz="4000" dirty="0">
                <a:latin typeface="Arabic Typesetting" panose="03020402040406030203" pitchFamily="66" charset="-78"/>
                <a:cs typeface="Arabic Typesetting" panose="03020402040406030203" pitchFamily="66" charset="-78"/>
              </a:rPr>
              <a:t>نتائج البحث التسويقي الذي اعتمدته المنظمة</a:t>
            </a:r>
            <a:endParaRPr lang="fr-FR" sz="4000" dirty="0">
              <a:latin typeface="Arabic Typesetting" panose="03020402040406030203" pitchFamily="66" charset="-78"/>
              <a:cs typeface="Arabic Typesetting" panose="03020402040406030203" pitchFamily="66" charset="-78"/>
            </a:endParaRPr>
          </a:p>
        </p:txBody>
      </p:sp>
      <p:sp>
        <p:nvSpPr>
          <p:cNvPr id="95" name="ZoneTexte 94">
            <a:extLst>
              <a:ext uri="{FF2B5EF4-FFF2-40B4-BE49-F238E27FC236}">
                <a16:creationId xmlns:a16="http://schemas.microsoft.com/office/drawing/2014/main" id="{132AB438-AF7A-1CA5-2C1A-52003028E7BB}"/>
              </a:ext>
            </a:extLst>
          </p:cNvPr>
          <p:cNvSpPr txBox="1"/>
          <p:nvPr/>
        </p:nvSpPr>
        <p:spPr>
          <a:xfrm>
            <a:off x="-304800" y="5063705"/>
            <a:ext cx="5492916" cy="707886"/>
          </a:xfrm>
          <a:prstGeom prst="rect">
            <a:avLst/>
          </a:prstGeom>
          <a:noFill/>
        </p:spPr>
        <p:txBody>
          <a:bodyPr wrap="square" rtlCol="0">
            <a:spAutoFit/>
          </a:bodyPr>
          <a:lstStyle/>
          <a:p>
            <a:pPr algn="r" rtl="1"/>
            <a:r>
              <a:rPr lang="ar-DZ" sz="4000" dirty="0">
                <a:latin typeface="Arabic Typesetting" panose="03020402040406030203" pitchFamily="66" charset="-78"/>
                <a:cs typeface="Arabic Typesetting" panose="03020402040406030203" pitchFamily="66" charset="-78"/>
              </a:rPr>
              <a:t>التحديات التي واجهتها المنظمة في تطبيق البحث </a:t>
            </a:r>
            <a:endParaRPr lang="fr-FR" sz="4000" dirty="0">
              <a:latin typeface="Arabic Typesetting" panose="03020402040406030203" pitchFamily="66" charset="-78"/>
              <a:cs typeface="Arabic Typesetting" panose="03020402040406030203" pitchFamily="66" charset="-78"/>
            </a:endParaRPr>
          </a:p>
        </p:txBody>
      </p:sp>
      <p:sp>
        <p:nvSpPr>
          <p:cNvPr id="96" name="ZoneTexte 95">
            <a:extLst>
              <a:ext uri="{FF2B5EF4-FFF2-40B4-BE49-F238E27FC236}">
                <a16:creationId xmlns:a16="http://schemas.microsoft.com/office/drawing/2014/main" id="{2D1A9DAA-0FDF-EE8C-0A6F-D713B95482F5}"/>
              </a:ext>
            </a:extLst>
          </p:cNvPr>
          <p:cNvSpPr txBox="1"/>
          <p:nvPr/>
        </p:nvSpPr>
        <p:spPr>
          <a:xfrm>
            <a:off x="4098953" y="5836111"/>
            <a:ext cx="1035216" cy="707886"/>
          </a:xfrm>
          <a:prstGeom prst="rect">
            <a:avLst/>
          </a:prstGeom>
          <a:noFill/>
        </p:spPr>
        <p:txBody>
          <a:bodyPr wrap="square" rtlCol="0">
            <a:spAutoFit/>
          </a:bodyPr>
          <a:lstStyle/>
          <a:p>
            <a:pPr algn="r" rtl="1"/>
            <a:r>
              <a:rPr lang="ar-DZ" sz="4000" dirty="0">
                <a:latin typeface="Arabic Typesetting" panose="03020402040406030203" pitchFamily="66" charset="-78"/>
                <a:cs typeface="Arabic Typesetting" panose="03020402040406030203" pitchFamily="66" charset="-78"/>
              </a:rPr>
              <a:t>خاتمة</a:t>
            </a:r>
            <a:endParaRPr lang="fr-FR" sz="4000"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4152499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22" presetClass="entr" presetSubtype="2"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right)">
                                      <p:cBhvr>
                                        <p:cTn id="16" dur="500"/>
                                        <p:tgtEl>
                                          <p:spTgt spid="25"/>
                                        </p:tgtEl>
                                      </p:cBhvr>
                                    </p:animEffect>
                                  </p:childTnLst>
                                </p:cTn>
                              </p:par>
                              <p:par>
                                <p:cTn id="17" presetID="22" presetClass="entr" presetSubtype="2"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right)">
                                      <p:cBhvr>
                                        <p:cTn id="19" dur="500"/>
                                        <p:tgtEl>
                                          <p:spTgt spid="43"/>
                                        </p:tgtEl>
                                      </p:cBhvr>
                                    </p:animEffect>
                                  </p:childTnLst>
                                </p:cTn>
                              </p:par>
                              <p:par>
                                <p:cTn id="20" presetID="22" presetClass="entr" presetSubtype="2"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right)">
                                      <p:cBhvr>
                                        <p:cTn id="22" dur="500"/>
                                        <p:tgtEl>
                                          <p:spTgt spid="44"/>
                                        </p:tgtEl>
                                      </p:cBhvr>
                                    </p:animEffect>
                                  </p:childTnLst>
                                </p:cTn>
                              </p:par>
                              <p:par>
                                <p:cTn id="23" presetID="22" presetClass="entr" presetSubtype="2"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wipe(right)">
                                      <p:cBhvr>
                                        <p:cTn id="25" dur="500"/>
                                        <p:tgtEl>
                                          <p:spTgt spid="8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ipe(right)">
                                      <p:cBhvr>
                                        <p:cTn id="30" dur="500"/>
                                        <p:tgtEl>
                                          <p:spTgt spid="90"/>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wipe(right)">
                                      <p:cBhvr>
                                        <p:cTn id="33" dur="500"/>
                                        <p:tgtEl>
                                          <p:spTgt spid="91"/>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92"/>
                                        </p:tgtEl>
                                        <p:attrNameLst>
                                          <p:attrName>style.visibility</p:attrName>
                                        </p:attrNameLst>
                                      </p:cBhvr>
                                      <p:to>
                                        <p:strVal val="visible"/>
                                      </p:to>
                                    </p:set>
                                    <p:animEffect transition="in" filter="wipe(right)">
                                      <p:cBhvr>
                                        <p:cTn id="36" dur="500"/>
                                        <p:tgtEl>
                                          <p:spTgt spid="92"/>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wipe(right)">
                                      <p:cBhvr>
                                        <p:cTn id="39" dur="500"/>
                                        <p:tgtEl>
                                          <p:spTgt spid="93"/>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94"/>
                                        </p:tgtEl>
                                        <p:attrNameLst>
                                          <p:attrName>style.visibility</p:attrName>
                                        </p:attrNameLst>
                                      </p:cBhvr>
                                      <p:to>
                                        <p:strVal val="visible"/>
                                      </p:to>
                                    </p:set>
                                    <p:animEffect transition="in" filter="wipe(right)">
                                      <p:cBhvr>
                                        <p:cTn id="42" dur="500"/>
                                        <p:tgtEl>
                                          <p:spTgt spid="94"/>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95"/>
                                        </p:tgtEl>
                                        <p:attrNameLst>
                                          <p:attrName>style.visibility</p:attrName>
                                        </p:attrNameLst>
                                      </p:cBhvr>
                                      <p:to>
                                        <p:strVal val="visible"/>
                                      </p:to>
                                    </p:set>
                                    <p:animEffect transition="in" filter="wipe(right)">
                                      <p:cBhvr>
                                        <p:cTn id="45" dur="500"/>
                                        <p:tgtEl>
                                          <p:spTgt spid="95"/>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wipe(right)">
                                      <p:cBhvr>
                                        <p:cTn id="48"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4" grpId="0"/>
      <p:bldP spid="95" grpId="0"/>
      <p:bldP spid="9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57C678A-C5E4-7645-440A-AB5BE6FA5378}"/>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9A183900-1CBE-B0D8-2F3C-02E29CBB98AF}"/>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5DAC9BC1-DA28-31D3-61AB-6BA519299A84}"/>
              </a:ext>
            </a:extLst>
          </p:cNvPr>
          <p:cNvSpPr/>
          <p:nvPr/>
        </p:nvSpPr>
        <p:spPr>
          <a:xfrm>
            <a:off x="333376" y="152400"/>
            <a:ext cx="11525248" cy="6375795"/>
          </a:xfrm>
          <a:prstGeom prst="roundRect">
            <a:avLst/>
          </a:prstGeom>
          <a:solidFill>
            <a:schemeClr val="tx1">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B16C7E58-8898-E2F1-72F3-E8D22D9CCF20}"/>
              </a:ext>
            </a:extLst>
          </p:cNvPr>
          <p:cNvSpPr txBox="1"/>
          <p:nvPr/>
        </p:nvSpPr>
        <p:spPr>
          <a:xfrm>
            <a:off x="5581651" y="0"/>
            <a:ext cx="1362074" cy="1200329"/>
          </a:xfrm>
          <a:prstGeom prst="rect">
            <a:avLst/>
          </a:prstGeom>
          <a:noFill/>
        </p:spPr>
        <p:txBody>
          <a:bodyPr wrap="square" rtlCol="0">
            <a:spAutoFit/>
          </a:bodyPr>
          <a:lstStyle/>
          <a:p>
            <a:pPr algn="ctr" rtl="1"/>
            <a:r>
              <a:rPr lang="ar-DZ" sz="7200" b="1" dirty="0">
                <a:solidFill>
                  <a:srgbClr val="009CFF"/>
                </a:solidFill>
                <a:latin typeface="Arabic Typesetting" panose="03020402040406030203" pitchFamily="66" charset="-78"/>
                <a:cs typeface="Arabic Typesetting" panose="03020402040406030203" pitchFamily="66" charset="-78"/>
              </a:rPr>
              <a:t>مقدمة</a:t>
            </a:r>
            <a:endParaRPr lang="ar-DZ" sz="6600" b="1" dirty="0">
              <a:solidFill>
                <a:srgbClr val="009CFF"/>
              </a:solidFill>
              <a:latin typeface="Arabic Typesetting" panose="03020402040406030203" pitchFamily="66" charset="-78"/>
              <a:cs typeface="Arabic Typesetting" panose="03020402040406030203" pitchFamily="66" charset="-78"/>
            </a:endParaRPr>
          </a:p>
        </p:txBody>
      </p:sp>
      <p:sp>
        <p:nvSpPr>
          <p:cNvPr id="34" name="ZoneTexte 33">
            <a:extLst>
              <a:ext uri="{FF2B5EF4-FFF2-40B4-BE49-F238E27FC236}">
                <a16:creationId xmlns:a16="http://schemas.microsoft.com/office/drawing/2014/main" id="{CED072BA-7871-4085-983E-A9F074209B6A}"/>
              </a:ext>
            </a:extLst>
          </p:cNvPr>
          <p:cNvSpPr txBox="1"/>
          <p:nvPr/>
        </p:nvSpPr>
        <p:spPr>
          <a:xfrm>
            <a:off x="426244" y="1018995"/>
            <a:ext cx="11339512" cy="5509200"/>
          </a:xfrm>
          <a:prstGeom prst="rect">
            <a:avLst/>
          </a:prstGeom>
          <a:noFill/>
        </p:spPr>
        <p:txBody>
          <a:bodyPr wrap="square" rtlCol="0">
            <a:spAutoFit/>
          </a:bodyPr>
          <a:lstStyle/>
          <a:p>
            <a:pPr algn="ctr" rtl="1"/>
            <a:r>
              <a:rPr lang="ar-DZ" sz="4400" dirty="0">
                <a:solidFill>
                  <a:schemeClr val="bg1"/>
                </a:solidFill>
                <a:latin typeface="Arabic Typesetting" panose="03020402040406030203" pitchFamily="66" charset="-78"/>
                <a:cs typeface="Arabic Typesetting" panose="03020402040406030203" pitchFamily="66" charset="-78"/>
              </a:rPr>
              <a:t> تُعدّ بحوث التسويق من الأدوات الحيوية التي لا تقتصر على المؤسسات الربحية فحسب، بل تمتد أيضًا إلى المنظمات غير الربحية التي تسعى لتحقيق أهداف إنسانية واجتماعية. فمع ازدياد التحديات العالمية مثل الفقر، الأوبئة، والكوارث، أصبحت هذه المنظمات مطالبة بفهم جمهورها المستهدف (المتبرعين، المتطوعين، والمستفيدين) بنفس دقة الشركات التجارية. ومن بين أبرز المنظمات التي اعتمدت على بحوث التسويق لتطوير أدائها في الأزمات، نجد منظمة الأمم المتحدة للطفولة – اليونيسف، خاصة خلال جائحة كورونا (</a:t>
            </a:r>
            <a:r>
              <a:rPr lang="fr-FR" sz="4400" dirty="0">
                <a:solidFill>
                  <a:schemeClr val="bg1"/>
                </a:solidFill>
                <a:latin typeface="Arabic Typesetting" panose="03020402040406030203" pitchFamily="66" charset="-78"/>
                <a:cs typeface="Arabic Typesetting" panose="03020402040406030203" pitchFamily="66" charset="-78"/>
              </a:rPr>
              <a:t>COVID-19) </a:t>
            </a:r>
            <a:r>
              <a:rPr lang="ar-DZ" sz="4400" dirty="0">
                <a:solidFill>
                  <a:schemeClr val="bg1"/>
                </a:solidFill>
                <a:latin typeface="Arabic Typesetting" panose="03020402040406030203" pitchFamily="66" charset="-78"/>
                <a:cs typeface="Arabic Typesetting" panose="03020402040406030203" pitchFamily="66" charset="-78"/>
              </a:rPr>
              <a:t>التي شكّلت نقطة تحول في طريقة عملها عالميًا.</a:t>
            </a:r>
          </a:p>
          <a:p>
            <a:pPr algn="ctr" rtl="1"/>
            <a:r>
              <a:rPr lang="ar-DZ" sz="4400" dirty="0">
                <a:solidFill>
                  <a:schemeClr val="bg1"/>
                </a:solidFill>
                <a:latin typeface="Arabic Typesetting" panose="03020402040406030203" pitchFamily="66" charset="-78"/>
                <a:cs typeface="Arabic Typesetting" panose="03020402040406030203" pitchFamily="66" charset="-78"/>
              </a:rPr>
              <a:t>ومنه نطرح سؤالنا: كيف تساهم بحوث التسويق في نجاح المنظمات غير الربحية؟</a:t>
            </a:r>
            <a:endParaRPr lang="ar-DZ" sz="4000" dirty="0">
              <a:solidFill>
                <a:schemeClr val="bg1"/>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84482504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1904AAA-A19C-6D6B-F0C7-7D77E0DA8CA6}"/>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504DECB5-BE9A-5290-4EC6-2F6D769C4E79}"/>
              </a:ext>
            </a:extLst>
          </p:cNvPr>
          <p:cNvPicPr>
            <a:picLocks noChangeAspect="1"/>
          </p:cNvPicPr>
          <p:nvPr/>
        </p:nvPicPr>
        <p:blipFill>
          <a:blip r:embed="rId2"/>
          <a:stretch>
            <a:fillRect/>
          </a:stretch>
        </p:blipFill>
        <p:spPr>
          <a:xfrm>
            <a:off x="0" y="0"/>
            <a:ext cx="12192000" cy="6858001"/>
          </a:xfrm>
          <a:prstGeom prst="rect">
            <a:avLst/>
          </a:prstGeom>
        </p:spPr>
      </p:pic>
      <p:sp>
        <p:nvSpPr>
          <p:cNvPr id="10" name="Forme libre : forme 9">
            <a:extLst>
              <a:ext uri="{FF2B5EF4-FFF2-40B4-BE49-F238E27FC236}">
                <a16:creationId xmlns:a16="http://schemas.microsoft.com/office/drawing/2014/main" id="{B9D82961-6839-852F-82D7-4577D1F7C47A}"/>
              </a:ext>
            </a:extLst>
          </p:cNvPr>
          <p:cNvSpPr/>
          <p:nvPr/>
        </p:nvSpPr>
        <p:spPr>
          <a:xfrm>
            <a:off x="3" y="2"/>
            <a:ext cx="12191998" cy="6857999"/>
          </a:xfrm>
          <a:custGeom>
            <a:avLst/>
            <a:gdLst>
              <a:gd name="connsiteX0" fmla="*/ 848226 w 12191999"/>
              <a:gd name="connsiteY0" fmla="*/ 0 h 6857999"/>
              <a:gd name="connsiteX1" fmla="*/ 968543 w 12191999"/>
              <a:gd name="connsiteY1" fmla="*/ 0 h 6857999"/>
              <a:gd name="connsiteX2" fmla="*/ 968543 w 12191999"/>
              <a:gd name="connsiteY2" fmla="*/ 5924747 h 6857999"/>
              <a:gd name="connsiteX3" fmla="*/ 1465848 w 12191999"/>
              <a:gd name="connsiteY3" fmla="*/ 6422052 h 6857999"/>
              <a:gd name="connsiteX4" fmla="*/ 1963153 w 12191999"/>
              <a:gd name="connsiteY4" fmla="*/ 5924747 h 6857999"/>
              <a:gd name="connsiteX5" fmla="*/ 1963153 w 12191999"/>
              <a:gd name="connsiteY5" fmla="*/ 0 h 6857999"/>
              <a:gd name="connsiteX6" fmla="*/ 2083471 w 12191999"/>
              <a:gd name="connsiteY6" fmla="*/ 0 h 6857999"/>
              <a:gd name="connsiteX7" fmla="*/ 2083471 w 12191999"/>
              <a:gd name="connsiteY7" fmla="*/ 4856966 h 6857999"/>
              <a:gd name="connsiteX8" fmla="*/ 2580775 w 12191999"/>
              <a:gd name="connsiteY8" fmla="*/ 5354271 h 6857999"/>
              <a:gd name="connsiteX9" fmla="*/ 3078080 w 12191999"/>
              <a:gd name="connsiteY9" fmla="*/ 4856966 h 6857999"/>
              <a:gd name="connsiteX10" fmla="*/ 3078080 w 12191999"/>
              <a:gd name="connsiteY10" fmla="*/ 0 h 6857999"/>
              <a:gd name="connsiteX11" fmla="*/ 3198398 w 12191999"/>
              <a:gd name="connsiteY11" fmla="*/ 0 h 6857999"/>
              <a:gd name="connsiteX12" fmla="*/ 3198398 w 12191999"/>
              <a:gd name="connsiteY12" fmla="*/ 6050075 h 6857999"/>
              <a:gd name="connsiteX13" fmla="*/ 3695703 w 12191999"/>
              <a:gd name="connsiteY13" fmla="*/ 6547380 h 6857999"/>
              <a:gd name="connsiteX14" fmla="*/ 4193007 w 12191999"/>
              <a:gd name="connsiteY14" fmla="*/ 6050075 h 6857999"/>
              <a:gd name="connsiteX15" fmla="*/ 4193007 w 12191999"/>
              <a:gd name="connsiteY15" fmla="*/ 0 h 6857999"/>
              <a:gd name="connsiteX16" fmla="*/ 4313325 w 12191999"/>
              <a:gd name="connsiteY16" fmla="*/ 0 h 6857999"/>
              <a:gd name="connsiteX17" fmla="*/ 4313325 w 12191999"/>
              <a:gd name="connsiteY17" fmla="*/ 5274844 h 6857999"/>
              <a:gd name="connsiteX18" fmla="*/ 4810629 w 12191999"/>
              <a:gd name="connsiteY18" fmla="*/ 5772149 h 6857999"/>
              <a:gd name="connsiteX19" fmla="*/ 5307934 w 12191999"/>
              <a:gd name="connsiteY19" fmla="*/ 5274844 h 6857999"/>
              <a:gd name="connsiteX20" fmla="*/ 5307934 w 12191999"/>
              <a:gd name="connsiteY20" fmla="*/ 0 h 6857999"/>
              <a:gd name="connsiteX21" fmla="*/ 5428252 w 12191999"/>
              <a:gd name="connsiteY21" fmla="*/ 0 h 6857999"/>
              <a:gd name="connsiteX22" fmla="*/ 5428252 w 12191999"/>
              <a:gd name="connsiteY22" fmla="*/ 5758109 h 6857999"/>
              <a:gd name="connsiteX23" fmla="*/ 5925556 w 12191999"/>
              <a:gd name="connsiteY23" fmla="*/ 6255414 h 6857999"/>
              <a:gd name="connsiteX24" fmla="*/ 6422861 w 12191999"/>
              <a:gd name="connsiteY24" fmla="*/ 5758109 h 6857999"/>
              <a:gd name="connsiteX25" fmla="*/ 6422861 w 12191999"/>
              <a:gd name="connsiteY25" fmla="*/ 0 h 6857999"/>
              <a:gd name="connsiteX26" fmla="*/ 12191999 w 12191999"/>
              <a:gd name="connsiteY26" fmla="*/ 0 h 6857999"/>
              <a:gd name="connsiteX27" fmla="*/ 12191999 w 12191999"/>
              <a:gd name="connsiteY27" fmla="*/ 6857999 h 6857999"/>
              <a:gd name="connsiteX28" fmla="*/ 0 w 12191999"/>
              <a:gd name="connsiteY28" fmla="*/ 6857999 h 6857999"/>
              <a:gd name="connsiteX29" fmla="*/ 0 w 12191999"/>
              <a:gd name="connsiteY29" fmla="*/ 5548060 h 6857999"/>
              <a:gd name="connsiteX30" fmla="*/ 72873 w 12191999"/>
              <a:gd name="connsiteY30" fmla="*/ 5608186 h 6857999"/>
              <a:gd name="connsiteX31" fmla="*/ 350921 w 12191999"/>
              <a:gd name="connsiteY31" fmla="*/ 5693118 h 6857999"/>
              <a:gd name="connsiteX32" fmla="*/ 848226 w 12191999"/>
              <a:gd name="connsiteY32" fmla="*/ 519581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191999" h="6857999">
                <a:moveTo>
                  <a:pt x="848226" y="0"/>
                </a:moveTo>
                <a:lnTo>
                  <a:pt x="968543" y="0"/>
                </a:lnTo>
                <a:lnTo>
                  <a:pt x="968543" y="5924747"/>
                </a:lnTo>
                <a:cubicBezTo>
                  <a:pt x="968543" y="6199401"/>
                  <a:pt x="1191194" y="6422052"/>
                  <a:pt x="1465848" y="6422052"/>
                </a:cubicBezTo>
                <a:cubicBezTo>
                  <a:pt x="1740502" y="6422052"/>
                  <a:pt x="1963153" y="6199401"/>
                  <a:pt x="1963153" y="5924747"/>
                </a:cubicBezTo>
                <a:lnTo>
                  <a:pt x="1963153" y="0"/>
                </a:lnTo>
                <a:lnTo>
                  <a:pt x="2083471" y="0"/>
                </a:lnTo>
                <a:lnTo>
                  <a:pt x="2083471" y="4856966"/>
                </a:lnTo>
                <a:cubicBezTo>
                  <a:pt x="2083471" y="5131620"/>
                  <a:pt x="2306121" y="5354271"/>
                  <a:pt x="2580775" y="5354271"/>
                </a:cubicBezTo>
                <a:cubicBezTo>
                  <a:pt x="2855429" y="5354271"/>
                  <a:pt x="3078080" y="5131620"/>
                  <a:pt x="3078080" y="4856966"/>
                </a:cubicBezTo>
                <a:lnTo>
                  <a:pt x="3078080" y="0"/>
                </a:lnTo>
                <a:lnTo>
                  <a:pt x="3198398" y="0"/>
                </a:lnTo>
                <a:lnTo>
                  <a:pt x="3198398" y="6050075"/>
                </a:lnTo>
                <a:cubicBezTo>
                  <a:pt x="3198398" y="6324729"/>
                  <a:pt x="3421049" y="6547380"/>
                  <a:pt x="3695703" y="6547380"/>
                </a:cubicBezTo>
                <a:cubicBezTo>
                  <a:pt x="3970356" y="6547380"/>
                  <a:pt x="4193007" y="6324729"/>
                  <a:pt x="4193007" y="6050075"/>
                </a:cubicBezTo>
                <a:lnTo>
                  <a:pt x="4193007" y="0"/>
                </a:lnTo>
                <a:lnTo>
                  <a:pt x="4313325" y="0"/>
                </a:lnTo>
                <a:lnTo>
                  <a:pt x="4313325" y="5274844"/>
                </a:lnTo>
                <a:cubicBezTo>
                  <a:pt x="4313325" y="5549498"/>
                  <a:pt x="4535976" y="5772149"/>
                  <a:pt x="4810629" y="5772149"/>
                </a:cubicBezTo>
                <a:cubicBezTo>
                  <a:pt x="5085283" y="5772149"/>
                  <a:pt x="5307934" y="5549498"/>
                  <a:pt x="5307934" y="5274844"/>
                </a:cubicBezTo>
                <a:lnTo>
                  <a:pt x="5307934" y="0"/>
                </a:lnTo>
                <a:lnTo>
                  <a:pt x="5428252" y="0"/>
                </a:lnTo>
                <a:lnTo>
                  <a:pt x="5428252" y="5758109"/>
                </a:lnTo>
                <a:cubicBezTo>
                  <a:pt x="5428252" y="6032763"/>
                  <a:pt x="5650903" y="6255414"/>
                  <a:pt x="5925556" y="6255414"/>
                </a:cubicBezTo>
                <a:cubicBezTo>
                  <a:pt x="6200210" y="6255414"/>
                  <a:pt x="6422861" y="6032763"/>
                  <a:pt x="6422861" y="5758109"/>
                </a:cubicBezTo>
                <a:lnTo>
                  <a:pt x="6422861" y="0"/>
                </a:lnTo>
                <a:lnTo>
                  <a:pt x="12191999" y="0"/>
                </a:lnTo>
                <a:lnTo>
                  <a:pt x="12191999" y="6857999"/>
                </a:lnTo>
                <a:lnTo>
                  <a:pt x="0" y="6857999"/>
                </a:lnTo>
                <a:lnTo>
                  <a:pt x="0" y="5548060"/>
                </a:lnTo>
                <a:lnTo>
                  <a:pt x="72873" y="5608186"/>
                </a:lnTo>
                <a:cubicBezTo>
                  <a:pt x="152244" y="5661808"/>
                  <a:pt x="247926" y="5693118"/>
                  <a:pt x="350921" y="5693118"/>
                </a:cubicBezTo>
                <a:cubicBezTo>
                  <a:pt x="625575" y="5693118"/>
                  <a:pt x="848226" y="5470467"/>
                  <a:pt x="848226" y="5195813"/>
                </a:cubicBezTo>
                <a:close/>
              </a:path>
            </a:pathLst>
          </a:custGeom>
          <a:solidFill>
            <a:srgbClr val="06060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2" name="ZoneTexte 11">
            <a:extLst>
              <a:ext uri="{FF2B5EF4-FFF2-40B4-BE49-F238E27FC236}">
                <a16:creationId xmlns:a16="http://schemas.microsoft.com/office/drawing/2014/main" id="{71C70DC4-E0F2-7918-6F9D-19B5FE53A27A}"/>
              </a:ext>
            </a:extLst>
          </p:cNvPr>
          <p:cNvSpPr txBox="1"/>
          <p:nvPr/>
        </p:nvSpPr>
        <p:spPr>
          <a:xfrm>
            <a:off x="6200775" y="0"/>
            <a:ext cx="5895975" cy="6986528"/>
          </a:xfrm>
          <a:prstGeom prst="rect">
            <a:avLst/>
          </a:prstGeom>
          <a:noFill/>
        </p:spPr>
        <p:txBody>
          <a:bodyPr wrap="square" rtlCol="0">
            <a:spAutoFit/>
          </a:bodyPr>
          <a:lstStyle/>
          <a:p>
            <a:pPr algn="r" rtl="1"/>
            <a:r>
              <a:rPr lang="ar-DZ" sz="2800" dirty="0">
                <a:solidFill>
                  <a:schemeClr val="bg1"/>
                </a:solidFill>
                <a:latin typeface="Arabic Typesetting" panose="03020402040406030203" pitchFamily="66" charset="-78"/>
                <a:cs typeface="Arabic Typesetting" panose="03020402040406030203" pitchFamily="66" charset="-78"/>
              </a:rPr>
              <a:t>تُعتبر منظمة الأمم المتحدة للطفولة واحدة من أبرز المنظمات</a:t>
            </a:r>
          </a:p>
          <a:p>
            <a:pPr algn="r" rtl="1"/>
            <a:r>
              <a:rPr lang="ar-DZ" sz="2800" dirty="0">
                <a:solidFill>
                  <a:schemeClr val="bg1"/>
                </a:solidFill>
                <a:latin typeface="Arabic Typesetting" panose="03020402040406030203" pitchFamily="66" charset="-78"/>
                <a:cs typeface="Arabic Typesetting" panose="03020402040406030203" pitchFamily="66" charset="-78"/>
              </a:rPr>
              <a:t>  الإنسانية غير الربحية في العالم، وهي وكالة تابعة للأمم المتحدة</a:t>
            </a:r>
          </a:p>
          <a:p>
            <a:pPr algn="r" rtl="1"/>
            <a:r>
              <a:rPr lang="ar-DZ" sz="2800" dirty="0">
                <a:solidFill>
                  <a:schemeClr val="bg1"/>
                </a:solidFill>
                <a:latin typeface="Arabic Typesetting" panose="03020402040406030203" pitchFamily="66" charset="-78"/>
                <a:cs typeface="Arabic Typesetting" panose="03020402040406030203" pitchFamily="66" charset="-78"/>
              </a:rPr>
              <a:t> تُعنى بشؤون الأطفال والأمهات في مختلف دول العالم. </a:t>
            </a:r>
          </a:p>
          <a:p>
            <a:pPr algn="r" rtl="1"/>
            <a:r>
              <a:rPr lang="ar-DZ" sz="2800" dirty="0">
                <a:solidFill>
                  <a:schemeClr val="bg1"/>
                </a:solidFill>
                <a:latin typeface="Arabic Typesetting" panose="03020402040406030203" pitchFamily="66" charset="-78"/>
                <a:cs typeface="Arabic Typesetting" panose="03020402040406030203" pitchFamily="66" charset="-78"/>
              </a:rPr>
              <a:t>تأسست المنظمة سنة 1946 بموجب قرار من الجمعية العامة </a:t>
            </a:r>
          </a:p>
          <a:p>
            <a:pPr algn="r" rtl="1"/>
            <a:r>
              <a:rPr lang="ar-DZ" sz="2800" dirty="0">
                <a:solidFill>
                  <a:schemeClr val="bg1"/>
                </a:solidFill>
                <a:latin typeface="Arabic Typesetting" panose="03020402040406030203" pitchFamily="66" charset="-78"/>
                <a:cs typeface="Arabic Typesetting" panose="03020402040406030203" pitchFamily="66" charset="-78"/>
              </a:rPr>
              <a:t>للأمم المتحدة، وكان الهدف الأول من إنشائها هو تقديم الإغاثة</a:t>
            </a:r>
          </a:p>
          <a:p>
            <a:pPr algn="r" rtl="1"/>
            <a:r>
              <a:rPr lang="ar-DZ" sz="2800" dirty="0">
                <a:solidFill>
                  <a:schemeClr val="bg1"/>
                </a:solidFill>
                <a:latin typeface="Arabic Typesetting" panose="03020402040406030203" pitchFamily="66" charset="-78"/>
                <a:cs typeface="Arabic Typesetting" panose="03020402040406030203" pitchFamily="66" charset="-78"/>
              </a:rPr>
              <a:t> العاجلة للأطفال الأوروبيين الذين تضرروا من الحرب العالمية </a:t>
            </a:r>
          </a:p>
          <a:p>
            <a:pPr algn="r" rtl="1"/>
            <a:r>
              <a:rPr lang="ar-DZ" sz="2800" dirty="0">
                <a:solidFill>
                  <a:schemeClr val="bg1"/>
                </a:solidFill>
                <a:latin typeface="Arabic Typesetting" panose="03020402040406030203" pitchFamily="66" charset="-78"/>
                <a:cs typeface="Arabic Typesetting" panose="03020402040406030203" pitchFamily="66" charset="-78"/>
              </a:rPr>
              <a:t>الثانية، عبر توفير الغذاء، الأدوية، والملابس. ومع مرور الوقت،</a:t>
            </a:r>
          </a:p>
          <a:p>
            <a:pPr algn="r" rtl="1"/>
            <a:r>
              <a:rPr lang="ar-DZ" sz="2800" dirty="0">
                <a:solidFill>
                  <a:schemeClr val="bg1"/>
                </a:solidFill>
                <a:latin typeface="Arabic Typesetting" panose="03020402040406030203" pitchFamily="66" charset="-78"/>
                <a:cs typeface="Arabic Typesetting" panose="03020402040406030203" pitchFamily="66" charset="-78"/>
              </a:rPr>
              <a:t> توسع نطاق عملها ليشمل حماية حقوق الطفل وتنميته في جميع أنحاء العالم، خاصة في الدول النامية التي تواجه أزمات إنسانية واقتصادية. تعمل المنظمة اليوم في أكثر من 190 دولة وإقليم، وتُموّل بالكامل من تبرعات الحكومات والأفراد والمؤسسات الخاصة. </a:t>
            </a:r>
          </a:p>
          <a:p>
            <a:pPr algn="r" rtl="1"/>
            <a:r>
              <a:rPr lang="ar-DZ" sz="2800" dirty="0">
                <a:solidFill>
                  <a:schemeClr val="bg1"/>
                </a:solidFill>
                <a:latin typeface="Arabic Typesetting" panose="03020402040406030203" pitchFamily="66" charset="-78"/>
                <a:cs typeface="Arabic Typesetting" panose="03020402040406030203" pitchFamily="66" charset="-78"/>
              </a:rPr>
              <a:t>تركّز اليونيسف على تحسين صحة الأطفال، ضمان تعليمهم، وحمايتهم من العنف والفقر والاستغلال، إضافة إلى دعم حقوق المرأة والأسرة بشكل عام .وتتعاون المنظمة مع الحكومات المحلية، الجمعيات الأهلية، والمجتمع المدني لتطوير سياسات اجتماعية شاملة تضمن العدالة والمساواة بين الأطفال، بغضّ النظر عن الجنس أو اللون أو الدين</a:t>
            </a:r>
            <a:endParaRPr lang="fr-FR" sz="2800" dirty="0">
              <a:solidFill>
                <a:schemeClr val="bg1"/>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7987266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0.25 0 E" pathEditMode="relative" ptsTypes="">
                                      <p:cBhvr>
                                        <p:cTn id="6" dur="13000" fill="hold"/>
                                        <p:tgtEl>
                                          <p:spTgt spid="11"/>
                                        </p:tgtEl>
                                        <p:attrNameLst>
                                          <p:attrName>ppt_x</p:attrName>
                                          <p:attrName>ppt_y</p:attrName>
                                        </p:attrNameLst>
                                      </p:cBhvr>
                                    </p:animMotion>
                                  </p:childTnLst>
                                </p:cTn>
                              </p:par>
                              <p:par>
                                <p:cTn id="7" presetID="2" presetClass="entr" presetSubtype="1"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500" fill="hold"/>
                                        <p:tgtEl>
                                          <p:spTgt spid="12"/>
                                        </p:tgtEl>
                                        <p:attrNameLst>
                                          <p:attrName>ppt_x</p:attrName>
                                        </p:attrNameLst>
                                      </p:cBhvr>
                                      <p:tavLst>
                                        <p:tav tm="0">
                                          <p:val>
                                            <p:strVal val="#ppt_x"/>
                                          </p:val>
                                        </p:tav>
                                        <p:tav tm="100000">
                                          <p:val>
                                            <p:strVal val="#ppt_x"/>
                                          </p:val>
                                        </p:tav>
                                      </p:tavLst>
                                    </p:anim>
                                    <p:anim calcmode="lin" valueType="num">
                                      <p:cBhvr additive="base">
                                        <p:cTn id="1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62AD55A-D6DC-1027-63FE-85221F64C411}"/>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21CF887-92EB-5ADE-6BD0-31C2A364F803}"/>
              </a:ext>
            </a:extLst>
          </p:cNvPr>
          <p:cNvPicPr>
            <a:picLocks noChangeAspect="1"/>
          </p:cNvPicPr>
          <p:nvPr/>
        </p:nvPicPr>
        <p:blipFill>
          <a:blip r:embed="rId2"/>
          <a:stretch>
            <a:fillRect/>
          </a:stretch>
        </p:blipFill>
        <p:spPr>
          <a:xfrm>
            <a:off x="1238250" y="0"/>
            <a:ext cx="10953746" cy="6858000"/>
          </a:xfrm>
          <a:prstGeom prst="rect">
            <a:avLst/>
          </a:prstGeom>
        </p:spPr>
      </p:pic>
      <p:sp>
        <p:nvSpPr>
          <p:cNvPr id="10" name="Forme libre : forme 9">
            <a:extLst>
              <a:ext uri="{FF2B5EF4-FFF2-40B4-BE49-F238E27FC236}">
                <a16:creationId xmlns:a16="http://schemas.microsoft.com/office/drawing/2014/main" id="{66FF355B-A4BE-D83E-6AB2-163D1176F3B1}"/>
              </a:ext>
            </a:extLst>
          </p:cNvPr>
          <p:cNvSpPr/>
          <p:nvPr/>
        </p:nvSpPr>
        <p:spPr>
          <a:xfrm flipH="1">
            <a:off x="3" y="2"/>
            <a:ext cx="12191998" cy="6857999"/>
          </a:xfrm>
          <a:custGeom>
            <a:avLst/>
            <a:gdLst>
              <a:gd name="connsiteX0" fmla="*/ 848226 w 12191999"/>
              <a:gd name="connsiteY0" fmla="*/ 0 h 6857999"/>
              <a:gd name="connsiteX1" fmla="*/ 968543 w 12191999"/>
              <a:gd name="connsiteY1" fmla="*/ 0 h 6857999"/>
              <a:gd name="connsiteX2" fmla="*/ 968543 w 12191999"/>
              <a:gd name="connsiteY2" fmla="*/ 5924747 h 6857999"/>
              <a:gd name="connsiteX3" fmla="*/ 1465848 w 12191999"/>
              <a:gd name="connsiteY3" fmla="*/ 6422052 h 6857999"/>
              <a:gd name="connsiteX4" fmla="*/ 1963153 w 12191999"/>
              <a:gd name="connsiteY4" fmla="*/ 5924747 h 6857999"/>
              <a:gd name="connsiteX5" fmla="*/ 1963153 w 12191999"/>
              <a:gd name="connsiteY5" fmla="*/ 0 h 6857999"/>
              <a:gd name="connsiteX6" fmla="*/ 2083471 w 12191999"/>
              <a:gd name="connsiteY6" fmla="*/ 0 h 6857999"/>
              <a:gd name="connsiteX7" fmla="*/ 2083471 w 12191999"/>
              <a:gd name="connsiteY7" fmla="*/ 4856966 h 6857999"/>
              <a:gd name="connsiteX8" fmla="*/ 2580775 w 12191999"/>
              <a:gd name="connsiteY8" fmla="*/ 5354271 h 6857999"/>
              <a:gd name="connsiteX9" fmla="*/ 3078080 w 12191999"/>
              <a:gd name="connsiteY9" fmla="*/ 4856966 h 6857999"/>
              <a:gd name="connsiteX10" fmla="*/ 3078080 w 12191999"/>
              <a:gd name="connsiteY10" fmla="*/ 0 h 6857999"/>
              <a:gd name="connsiteX11" fmla="*/ 3198398 w 12191999"/>
              <a:gd name="connsiteY11" fmla="*/ 0 h 6857999"/>
              <a:gd name="connsiteX12" fmla="*/ 3198398 w 12191999"/>
              <a:gd name="connsiteY12" fmla="*/ 6050075 h 6857999"/>
              <a:gd name="connsiteX13" fmla="*/ 3695703 w 12191999"/>
              <a:gd name="connsiteY13" fmla="*/ 6547380 h 6857999"/>
              <a:gd name="connsiteX14" fmla="*/ 4193007 w 12191999"/>
              <a:gd name="connsiteY14" fmla="*/ 6050075 h 6857999"/>
              <a:gd name="connsiteX15" fmla="*/ 4193007 w 12191999"/>
              <a:gd name="connsiteY15" fmla="*/ 0 h 6857999"/>
              <a:gd name="connsiteX16" fmla="*/ 4313325 w 12191999"/>
              <a:gd name="connsiteY16" fmla="*/ 0 h 6857999"/>
              <a:gd name="connsiteX17" fmla="*/ 4313325 w 12191999"/>
              <a:gd name="connsiteY17" fmla="*/ 5274844 h 6857999"/>
              <a:gd name="connsiteX18" fmla="*/ 4810629 w 12191999"/>
              <a:gd name="connsiteY18" fmla="*/ 5772149 h 6857999"/>
              <a:gd name="connsiteX19" fmla="*/ 5307934 w 12191999"/>
              <a:gd name="connsiteY19" fmla="*/ 5274844 h 6857999"/>
              <a:gd name="connsiteX20" fmla="*/ 5307934 w 12191999"/>
              <a:gd name="connsiteY20" fmla="*/ 0 h 6857999"/>
              <a:gd name="connsiteX21" fmla="*/ 5428252 w 12191999"/>
              <a:gd name="connsiteY21" fmla="*/ 0 h 6857999"/>
              <a:gd name="connsiteX22" fmla="*/ 5428252 w 12191999"/>
              <a:gd name="connsiteY22" fmla="*/ 5758109 h 6857999"/>
              <a:gd name="connsiteX23" fmla="*/ 5925556 w 12191999"/>
              <a:gd name="connsiteY23" fmla="*/ 6255414 h 6857999"/>
              <a:gd name="connsiteX24" fmla="*/ 6422861 w 12191999"/>
              <a:gd name="connsiteY24" fmla="*/ 5758109 h 6857999"/>
              <a:gd name="connsiteX25" fmla="*/ 6422861 w 12191999"/>
              <a:gd name="connsiteY25" fmla="*/ 0 h 6857999"/>
              <a:gd name="connsiteX26" fmla="*/ 12191999 w 12191999"/>
              <a:gd name="connsiteY26" fmla="*/ 0 h 6857999"/>
              <a:gd name="connsiteX27" fmla="*/ 12191999 w 12191999"/>
              <a:gd name="connsiteY27" fmla="*/ 6857999 h 6857999"/>
              <a:gd name="connsiteX28" fmla="*/ 0 w 12191999"/>
              <a:gd name="connsiteY28" fmla="*/ 6857999 h 6857999"/>
              <a:gd name="connsiteX29" fmla="*/ 0 w 12191999"/>
              <a:gd name="connsiteY29" fmla="*/ 5548060 h 6857999"/>
              <a:gd name="connsiteX30" fmla="*/ 72873 w 12191999"/>
              <a:gd name="connsiteY30" fmla="*/ 5608186 h 6857999"/>
              <a:gd name="connsiteX31" fmla="*/ 350921 w 12191999"/>
              <a:gd name="connsiteY31" fmla="*/ 5693118 h 6857999"/>
              <a:gd name="connsiteX32" fmla="*/ 848226 w 12191999"/>
              <a:gd name="connsiteY32" fmla="*/ 519581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191999" h="6857999">
                <a:moveTo>
                  <a:pt x="848226" y="0"/>
                </a:moveTo>
                <a:lnTo>
                  <a:pt x="968543" y="0"/>
                </a:lnTo>
                <a:lnTo>
                  <a:pt x="968543" y="5924747"/>
                </a:lnTo>
                <a:cubicBezTo>
                  <a:pt x="968543" y="6199401"/>
                  <a:pt x="1191194" y="6422052"/>
                  <a:pt x="1465848" y="6422052"/>
                </a:cubicBezTo>
                <a:cubicBezTo>
                  <a:pt x="1740502" y="6422052"/>
                  <a:pt x="1963153" y="6199401"/>
                  <a:pt x="1963153" y="5924747"/>
                </a:cubicBezTo>
                <a:lnTo>
                  <a:pt x="1963153" y="0"/>
                </a:lnTo>
                <a:lnTo>
                  <a:pt x="2083471" y="0"/>
                </a:lnTo>
                <a:lnTo>
                  <a:pt x="2083471" y="4856966"/>
                </a:lnTo>
                <a:cubicBezTo>
                  <a:pt x="2083471" y="5131620"/>
                  <a:pt x="2306121" y="5354271"/>
                  <a:pt x="2580775" y="5354271"/>
                </a:cubicBezTo>
                <a:cubicBezTo>
                  <a:pt x="2855429" y="5354271"/>
                  <a:pt x="3078080" y="5131620"/>
                  <a:pt x="3078080" y="4856966"/>
                </a:cubicBezTo>
                <a:lnTo>
                  <a:pt x="3078080" y="0"/>
                </a:lnTo>
                <a:lnTo>
                  <a:pt x="3198398" y="0"/>
                </a:lnTo>
                <a:lnTo>
                  <a:pt x="3198398" y="6050075"/>
                </a:lnTo>
                <a:cubicBezTo>
                  <a:pt x="3198398" y="6324729"/>
                  <a:pt x="3421049" y="6547380"/>
                  <a:pt x="3695703" y="6547380"/>
                </a:cubicBezTo>
                <a:cubicBezTo>
                  <a:pt x="3970356" y="6547380"/>
                  <a:pt x="4193007" y="6324729"/>
                  <a:pt x="4193007" y="6050075"/>
                </a:cubicBezTo>
                <a:lnTo>
                  <a:pt x="4193007" y="0"/>
                </a:lnTo>
                <a:lnTo>
                  <a:pt x="4313325" y="0"/>
                </a:lnTo>
                <a:lnTo>
                  <a:pt x="4313325" y="5274844"/>
                </a:lnTo>
                <a:cubicBezTo>
                  <a:pt x="4313325" y="5549498"/>
                  <a:pt x="4535976" y="5772149"/>
                  <a:pt x="4810629" y="5772149"/>
                </a:cubicBezTo>
                <a:cubicBezTo>
                  <a:pt x="5085283" y="5772149"/>
                  <a:pt x="5307934" y="5549498"/>
                  <a:pt x="5307934" y="5274844"/>
                </a:cubicBezTo>
                <a:lnTo>
                  <a:pt x="5307934" y="0"/>
                </a:lnTo>
                <a:lnTo>
                  <a:pt x="5428252" y="0"/>
                </a:lnTo>
                <a:lnTo>
                  <a:pt x="5428252" y="5758109"/>
                </a:lnTo>
                <a:cubicBezTo>
                  <a:pt x="5428252" y="6032763"/>
                  <a:pt x="5650903" y="6255414"/>
                  <a:pt x="5925556" y="6255414"/>
                </a:cubicBezTo>
                <a:cubicBezTo>
                  <a:pt x="6200210" y="6255414"/>
                  <a:pt x="6422861" y="6032763"/>
                  <a:pt x="6422861" y="5758109"/>
                </a:cubicBezTo>
                <a:lnTo>
                  <a:pt x="6422861" y="0"/>
                </a:lnTo>
                <a:lnTo>
                  <a:pt x="12191999" y="0"/>
                </a:lnTo>
                <a:lnTo>
                  <a:pt x="12191999" y="6857999"/>
                </a:lnTo>
                <a:lnTo>
                  <a:pt x="0" y="6857999"/>
                </a:lnTo>
                <a:lnTo>
                  <a:pt x="0" y="5548060"/>
                </a:lnTo>
                <a:lnTo>
                  <a:pt x="72873" y="5608186"/>
                </a:lnTo>
                <a:cubicBezTo>
                  <a:pt x="152244" y="5661808"/>
                  <a:pt x="247926" y="5693118"/>
                  <a:pt x="350921" y="5693118"/>
                </a:cubicBezTo>
                <a:cubicBezTo>
                  <a:pt x="625575" y="5693118"/>
                  <a:pt x="848226" y="5470467"/>
                  <a:pt x="848226" y="5195813"/>
                </a:cubicBezTo>
                <a:close/>
              </a:path>
            </a:pathLst>
          </a:custGeom>
          <a:solidFill>
            <a:srgbClr val="06060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2" name="ZoneTexte 11">
            <a:extLst>
              <a:ext uri="{FF2B5EF4-FFF2-40B4-BE49-F238E27FC236}">
                <a16:creationId xmlns:a16="http://schemas.microsoft.com/office/drawing/2014/main" id="{F7A45E14-42D1-797A-A036-C388EE6F7F8B}"/>
              </a:ext>
            </a:extLst>
          </p:cNvPr>
          <p:cNvSpPr txBox="1"/>
          <p:nvPr/>
        </p:nvSpPr>
        <p:spPr>
          <a:xfrm>
            <a:off x="-152400" y="240802"/>
            <a:ext cx="5895975" cy="6617196"/>
          </a:xfrm>
          <a:prstGeom prst="rect">
            <a:avLst/>
          </a:prstGeom>
          <a:noFill/>
        </p:spPr>
        <p:txBody>
          <a:bodyPr wrap="square" rtlCol="0">
            <a:spAutoFit/>
          </a:bodyPr>
          <a:lstStyle/>
          <a:p>
            <a:pPr algn="ctr" rtl="1"/>
            <a:r>
              <a:rPr lang="ar-DZ" sz="4400" b="1" dirty="0">
                <a:solidFill>
                  <a:srgbClr val="009CFF"/>
                </a:solidFill>
                <a:latin typeface="Arabic Typesetting" panose="03020402040406030203" pitchFamily="66" charset="-78"/>
                <a:cs typeface="Arabic Typesetting" panose="03020402040406030203" pitchFamily="66" charset="-78"/>
              </a:rPr>
              <a:t>مهام اليونيسف</a:t>
            </a:r>
          </a:p>
          <a:p>
            <a:pPr marL="571500" indent="-571500" algn="r" rtl="1">
              <a:buFont typeface="Arial" panose="020B0604020202020204" pitchFamily="34" charset="0"/>
              <a:buChar char="•"/>
            </a:pPr>
            <a:r>
              <a:rPr lang="ar-DZ" sz="3800" dirty="0">
                <a:solidFill>
                  <a:schemeClr val="bg1"/>
                </a:solidFill>
                <a:latin typeface="Arabic Typesetting" panose="03020402040406030203" pitchFamily="66" charset="-78"/>
                <a:cs typeface="Arabic Typesetting" panose="03020402040406030203" pitchFamily="66" charset="-78"/>
              </a:rPr>
              <a:t>تقديم الرعاية الصحية واللقاحات للأطفال في المناطق النائية.</a:t>
            </a:r>
          </a:p>
          <a:p>
            <a:pPr marL="571500" indent="-571500" algn="r" rtl="1">
              <a:buFont typeface="Arial" panose="020B0604020202020204" pitchFamily="34" charset="0"/>
              <a:buChar char="•"/>
            </a:pPr>
            <a:r>
              <a:rPr lang="ar-DZ" sz="3800" dirty="0">
                <a:solidFill>
                  <a:schemeClr val="bg1"/>
                </a:solidFill>
                <a:latin typeface="Arabic Typesetting" panose="03020402040406030203" pitchFamily="66" charset="-78"/>
                <a:cs typeface="Arabic Typesetting" panose="03020402040406030203" pitchFamily="66" charset="-78"/>
              </a:rPr>
              <a:t>دعم التعليم الابتدائي وضمان فرص التعلم المتكافئة بين الجنسين.</a:t>
            </a:r>
          </a:p>
          <a:p>
            <a:pPr marL="571500" indent="-571500" algn="r" rtl="1">
              <a:buFont typeface="Arial" panose="020B0604020202020204" pitchFamily="34" charset="0"/>
              <a:buChar char="•"/>
            </a:pPr>
            <a:r>
              <a:rPr lang="ar-DZ" sz="3800" dirty="0">
                <a:solidFill>
                  <a:schemeClr val="bg1"/>
                </a:solidFill>
                <a:latin typeface="Arabic Typesetting" panose="03020402040406030203" pitchFamily="66" charset="-78"/>
                <a:cs typeface="Arabic Typesetting" panose="03020402040406030203" pitchFamily="66" charset="-78"/>
              </a:rPr>
              <a:t>توفير المساعدات الطارئة في حالات الكوارث الطبيعية أو النزاعات.</a:t>
            </a:r>
          </a:p>
          <a:p>
            <a:pPr marL="571500" indent="-571500" algn="r" rtl="1">
              <a:buFont typeface="Arial" panose="020B0604020202020204" pitchFamily="34" charset="0"/>
              <a:buChar char="•"/>
            </a:pPr>
            <a:r>
              <a:rPr lang="ar-DZ" sz="3800" dirty="0">
                <a:solidFill>
                  <a:schemeClr val="bg1"/>
                </a:solidFill>
                <a:latin typeface="Arabic Typesetting" panose="03020402040406030203" pitchFamily="66" charset="-78"/>
                <a:cs typeface="Arabic Typesetting" panose="03020402040406030203" pitchFamily="66" charset="-78"/>
              </a:rPr>
              <a:t>التوعية بحقوق الطفل ومحاربة العنف والاستغلال والعمل القسري.</a:t>
            </a:r>
          </a:p>
          <a:p>
            <a:pPr marL="571500" indent="-571500" algn="r" rtl="1">
              <a:buFont typeface="Arial" panose="020B0604020202020204" pitchFamily="34" charset="0"/>
              <a:buChar char="•"/>
            </a:pPr>
            <a:r>
              <a:rPr lang="ar-DZ" sz="3800" dirty="0">
                <a:solidFill>
                  <a:schemeClr val="bg1"/>
                </a:solidFill>
                <a:latin typeface="Arabic Typesetting" panose="03020402040406030203" pitchFamily="66" charset="-78"/>
                <a:cs typeface="Arabic Typesetting" panose="03020402040406030203" pitchFamily="66" charset="-78"/>
              </a:rPr>
              <a:t>التعاون مع الحكومات لتحسين السياسات الاجتماعية الموجهة للأسرة والطفل.</a:t>
            </a:r>
            <a:endParaRPr lang="fr-FR" sz="3800" dirty="0">
              <a:solidFill>
                <a:schemeClr val="bg1"/>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404160781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0 L 0.25 0 E" pathEditMode="relative" ptsTypes="">
                                      <p:cBhvr>
                                        <p:cTn id="6" dur="7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3028A0D-5B84-C062-3F17-4054786CE4ED}"/>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95F3286A-3B84-AD9D-4D53-0FABC7ABE743}"/>
              </a:ext>
            </a:extLst>
          </p:cNvPr>
          <p:cNvPicPr>
            <a:picLocks noChangeAspect="1"/>
          </p:cNvPicPr>
          <p:nvPr/>
        </p:nvPicPr>
        <p:blipFill>
          <a:blip r:embed="rId2"/>
          <a:stretch>
            <a:fillRect/>
          </a:stretch>
        </p:blipFill>
        <p:spPr>
          <a:xfrm>
            <a:off x="0" y="0"/>
            <a:ext cx="11239500" cy="6858000"/>
          </a:xfrm>
          <a:prstGeom prst="rect">
            <a:avLst/>
          </a:prstGeom>
        </p:spPr>
      </p:pic>
      <p:sp>
        <p:nvSpPr>
          <p:cNvPr id="10" name="Forme libre : forme 9">
            <a:extLst>
              <a:ext uri="{FF2B5EF4-FFF2-40B4-BE49-F238E27FC236}">
                <a16:creationId xmlns:a16="http://schemas.microsoft.com/office/drawing/2014/main" id="{6A23FF56-1D18-4333-24FA-79CFA41E048C}"/>
              </a:ext>
            </a:extLst>
          </p:cNvPr>
          <p:cNvSpPr/>
          <p:nvPr/>
        </p:nvSpPr>
        <p:spPr>
          <a:xfrm>
            <a:off x="3" y="2"/>
            <a:ext cx="12191998" cy="6857999"/>
          </a:xfrm>
          <a:custGeom>
            <a:avLst/>
            <a:gdLst>
              <a:gd name="connsiteX0" fmla="*/ 848226 w 12191999"/>
              <a:gd name="connsiteY0" fmla="*/ 0 h 6857999"/>
              <a:gd name="connsiteX1" fmla="*/ 968543 w 12191999"/>
              <a:gd name="connsiteY1" fmla="*/ 0 h 6857999"/>
              <a:gd name="connsiteX2" fmla="*/ 968543 w 12191999"/>
              <a:gd name="connsiteY2" fmla="*/ 5924747 h 6857999"/>
              <a:gd name="connsiteX3" fmla="*/ 1465848 w 12191999"/>
              <a:gd name="connsiteY3" fmla="*/ 6422052 h 6857999"/>
              <a:gd name="connsiteX4" fmla="*/ 1963153 w 12191999"/>
              <a:gd name="connsiteY4" fmla="*/ 5924747 h 6857999"/>
              <a:gd name="connsiteX5" fmla="*/ 1963153 w 12191999"/>
              <a:gd name="connsiteY5" fmla="*/ 0 h 6857999"/>
              <a:gd name="connsiteX6" fmla="*/ 2083471 w 12191999"/>
              <a:gd name="connsiteY6" fmla="*/ 0 h 6857999"/>
              <a:gd name="connsiteX7" fmla="*/ 2083471 w 12191999"/>
              <a:gd name="connsiteY7" fmla="*/ 4856966 h 6857999"/>
              <a:gd name="connsiteX8" fmla="*/ 2580775 w 12191999"/>
              <a:gd name="connsiteY8" fmla="*/ 5354271 h 6857999"/>
              <a:gd name="connsiteX9" fmla="*/ 3078080 w 12191999"/>
              <a:gd name="connsiteY9" fmla="*/ 4856966 h 6857999"/>
              <a:gd name="connsiteX10" fmla="*/ 3078080 w 12191999"/>
              <a:gd name="connsiteY10" fmla="*/ 0 h 6857999"/>
              <a:gd name="connsiteX11" fmla="*/ 3198398 w 12191999"/>
              <a:gd name="connsiteY11" fmla="*/ 0 h 6857999"/>
              <a:gd name="connsiteX12" fmla="*/ 3198398 w 12191999"/>
              <a:gd name="connsiteY12" fmla="*/ 6050075 h 6857999"/>
              <a:gd name="connsiteX13" fmla="*/ 3695703 w 12191999"/>
              <a:gd name="connsiteY13" fmla="*/ 6547380 h 6857999"/>
              <a:gd name="connsiteX14" fmla="*/ 4193007 w 12191999"/>
              <a:gd name="connsiteY14" fmla="*/ 6050075 h 6857999"/>
              <a:gd name="connsiteX15" fmla="*/ 4193007 w 12191999"/>
              <a:gd name="connsiteY15" fmla="*/ 0 h 6857999"/>
              <a:gd name="connsiteX16" fmla="*/ 4313325 w 12191999"/>
              <a:gd name="connsiteY16" fmla="*/ 0 h 6857999"/>
              <a:gd name="connsiteX17" fmla="*/ 4313325 w 12191999"/>
              <a:gd name="connsiteY17" fmla="*/ 5274844 h 6857999"/>
              <a:gd name="connsiteX18" fmla="*/ 4810629 w 12191999"/>
              <a:gd name="connsiteY18" fmla="*/ 5772149 h 6857999"/>
              <a:gd name="connsiteX19" fmla="*/ 5307934 w 12191999"/>
              <a:gd name="connsiteY19" fmla="*/ 5274844 h 6857999"/>
              <a:gd name="connsiteX20" fmla="*/ 5307934 w 12191999"/>
              <a:gd name="connsiteY20" fmla="*/ 0 h 6857999"/>
              <a:gd name="connsiteX21" fmla="*/ 5428252 w 12191999"/>
              <a:gd name="connsiteY21" fmla="*/ 0 h 6857999"/>
              <a:gd name="connsiteX22" fmla="*/ 5428252 w 12191999"/>
              <a:gd name="connsiteY22" fmla="*/ 5758109 h 6857999"/>
              <a:gd name="connsiteX23" fmla="*/ 5925556 w 12191999"/>
              <a:gd name="connsiteY23" fmla="*/ 6255414 h 6857999"/>
              <a:gd name="connsiteX24" fmla="*/ 6422861 w 12191999"/>
              <a:gd name="connsiteY24" fmla="*/ 5758109 h 6857999"/>
              <a:gd name="connsiteX25" fmla="*/ 6422861 w 12191999"/>
              <a:gd name="connsiteY25" fmla="*/ 0 h 6857999"/>
              <a:gd name="connsiteX26" fmla="*/ 12191999 w 12191999"/>
              <a:gd name="connsiteY26" fmla="*/ 0 h 6857999"/>
              <a:gd name="connsiteX27" fmla="*/ 12191999 w 12191999"/>
              <a:gd name="connsiteY27" fmla="*/ 6857999 h 6857999"/>
              <a:gd name="connsiteX28" fmla="*/ 0 w 12191999"/>
              <a:gd name="connsiteY28" fmla="*/ 6857999 h 6857999"/>
              <a:gd name="connsiteX29" fmla="*/ 0 w 12191999"/>
              <a:gd name="connsiteY29" fmla="*/ 5548060 h 6857999"/>
              <a:gd name="connsiteX30" fmla="*/ 72873 w 12191999"/>
              <a:gd name="connsiteY30" fmla="*/ 5608186 h 6857999"/>
              <a:gd name="connsiteX31" fmla="*/ 350921 w 12191999"/>
              <a:gd name="connsiteY31" fmla="*/ 5693118 h 6857999"/>
              <a:gd name="connsiteX32" fmla="*/ 848226 w 12191999"/>
              <a:gd name="connsiteY32" fmla="*/ 519581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191999" h="6857999">
                <a:moveTo>
                  <a:pt x="848226" y="0"/>
                </a:moveTo>
                <a:lnTo>
                  <a:pt x="968543" y="0"/>
                </a:lnTo>
                <a:lnTo>
                  <a:pt x="968543" y="5924747"/>
                </a:lnTo>
                <a:cubicBezTo>
                  <a:pt x="968543" y="6199401"/>
                  <a:pt x="1191194" y="6422052"/>
                  <a:pt x="1465848" y="6422052"/>
                </a:cubicBezTo>
                <a:cubicBezTo>
                  <a:pt x="1740502" y="6422052"/>
                  <a:pt x="1963153" y="6199401"/>
                  <a:pt x="1963153" y="5924747"/>
                </a:cubicBezTo>
                <a:lnTo>
                  <a:pt x="1963153" y="0"/>
                </a:lnTo>
                <a:lnTo>
                  <a:pt x="2083471" y="0"/>
                </a:lnTo>
                <a:lnTo>
                  <a:pt x="2083471" y="4856966"/>
                </a:lnTo>
                <a:cubicBezTo>
                  <a:pt x="2083471" y="5131620"/>
                  <a:pt x="2306121" y="5354271"/>
                  <a:pt x="2580775" y="5354271"/>
                </a:cubicBezTo>
                <a:cubicBezTo>
                  <a:pt x="2855429" y="5354271"/>
                  <a:pt x="3078080" y="5131620"/>
                  <a:pt x="3078080" y="4856966"/>
                </a:cubicBezTo>
                <a:lnTo>
                  <a:pt x="3078080" y="0"/>
                </a:lnTo>
                <a:lnTo>
                  <a:pt x="3198398" y="0"/>
                </a:lnTo>
                <a:lnTo>
                  <a:pt x="3198398" y="6050075"/>
                </a:lnTo>
                <a:cubicBezTo>
                  <a:pt x="3198398" y="6324729"/>
                  <a:pt x="3421049" y="6547380"/>
                  <a:pt x="3695703" y="6547380"/>
                </a:cubicBezTo>
                <a:cubicBezTo>
                  <a:pt x="3970356" y="6547380"/>
                  <a:pt x="4193007" y="6324729"/>
                  <a:pt x="4193007" y="6050075"/>
                </a:cubicBezTo>
                <a:lnTo>
                  <a:pt x="4193007" y="0"/>
                </a:lnTo>
                <a:lnTo>
                  <a:pt x="4313325" y="0"/>
                </a:lnTo>
                <a:lnTo>
                  <a:pt x="4313325" y="5274844"/>
                </a:lnTo>
                <a:cubicBezTo>
                  <a:pt x="4313325" y="5549498"/>
                  <a:pt x="4535976" y="5772149"/>
                  <a:pt x="4810629" y="5772149"/>
                </a:cubicBezTo>
                <a:cubicBezTo>
                  <a:pt x="5085283" y="5772149"/>
                  <a:pt x="5307934" y="5549498"/>
                  <a:pt x="5307934" y="5274844"/>
                </a:cubicBezTo>
                <a:lnTo>
                  <a:pt x="5307934" y="0"/>
                </a:lnTo>
                <a:lnTo>
                  <a:pt x="5428252" y="0"/>
                </a:lnTo>
                <a:lnTo>
                  <a:pt x="5428252" y="5758109"/>
                </a:lnTo>
                <a:cubicBezTo>
                  <a:pt x="5428252" y="6032763"/>
                  <a:pt x="5650903" y="6255414"/>
                  <a:pt x="5925556" y="6255414"/>
                </a:cubicBezTo>
                <a:cubicBezTo>
                  <a:pt x="6200210" y="6255414"/>
                  <a:pt x="6422861" y="6032763"/>
                  <a:pt x="6422861" y="5758109"/>
                </a:cubicBezTo>
                <a:lnTo>
                  <a:pt x="6422861" y="0"/>
                </a:lnTo>
                <a:lnTo>
                  <a:pt x="12191999" y="0"/>
                </a:lnTo>
                <a:lnTo>
                  <a:pt x="12191999" y="6857999"/>
                </a:lnTo>
                <a:lnTo>
                  <a:pt x="0" y="6857999"/>
                </a:lnTo>
                <a:lnTo>
                  <a:pt x="0" y="5548060"/>
                </a:lnTo>
                <a:lnTo>
                  <a:pt x="72873" y="5608186"/>
                </a:lnTo>
                <a:cubicBezTo>
                  <a:pt x="152244" y="5661808"/>
                  <a:pt x="247926" y="5693118"/>
                  <a:pt x="350921" y="5693118"/>
                </a:cubicBezTo>
                <a:cubicBezTo>
                  <a:pt x="625575" y="5693118"/>
                  <a:pt x="848226" y="5470467"/>
                  <a:pt x="848226" y="5195813"/>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2" name="ZoneTexte 11">
            <a:extLst>
              <a:ext uri="{FF2B5EF4-FFF2-40B4-BE49-F238E27FC236}">
                <a16:creationId xmlns:a16="http://schemas.microsoft.com/office/drawing/2014/main" id="{9B80A875-5158-E4E3-2E82-1F4E7EAEF6AC}"/>
              </a:ext>
            </a:extLst>
          </p:cNvPr>
          <p:cNvSpPr txBox="1"/>
          <p:nvPr/>
        </p:nvSpPr>
        <p:spPr>
          <a:xfrm>
            <a:off x="6296025" y="943702"/>
            <a:ext cx="5895975" cy="4970591"/>
          </a:xfrm>
          <a:prstGeom prst="rect">
            <a:avLst/>
          </a:prstGeom>
          <a:noFill/>
        </p:spPr>
        <p:txBody>
          <a:bodyPr wrap="square" rtlCol="0">
            <a:spAutoFit/>
          </a:bodyPr>
          <a:lstStyle/>
          <a:p>
            <a:pPr algn="ctr" rtl="1"/>
            <a:r>
              <a:rPr lang="ar-DZ" sz="4400" b="1" dirty="0">
                <a:solidFill>
                  <a:srgbClr val="009CFF"/>
                </a:solidFill>
                <a:latin typeface="Arabic Typesetting" panose="03020402040406030203" pitchFamily="66" charset="-78"/>
                <a:cs typeface="Arabic Typesetting" panose="03020402040406030203" pitchFamily="66" charset="-78"/>
              </a:rPr>
              <a:t>أهداف اليونيسف</a:t>
            </a:r>
          </a:p>
          <a:p>
            <a:pPr marL="571500" indent="-571500" algn="r" rtl="1">
              <a:buFont typeface="Arial" panose="020B0604020202020204" pitchFamily="34" charset="0"/>
              <a:buChar char="•"/>
            </a:pPr>
            <a:r>
              <a:rPr lang="ar-DZ" sz="3900" dirty="0">
                <a:solidFill>
                  <a:schemeClr val="bg1"/>
                </a:solidFill>
                <a:latin typeface="Arabic Typesetting" panose="03020402040406030203" pitchFamily="66" charset="-78"/>
                <a:cs typeface="Arabic Typesetting" panose="03020402040406030203" pitchFamily="66" charset="-78"/>
              </a:rPr>
              <a:t>تحقيق بقاء ونمو جميع الأطفال بصحة جيدة.</a:t>
            </a:r>
          </a:p>
          <a:p>
            <a:pPr marL="571500" indent="-571500" algn="r" rtl="1">
              <a:buFont typeface="Arial" panose="020B0604020202020204" pitchFamily="34" charset="0"/>
              <a:buChar char="•"/>
            </a:pPr>
            <a:r>
              <a:rPr lang="ar-DZ" sz="3900" dirty="0">
                <a:solidFill>
                  <a:schemeClr val="bg1"/>
                </a:solidFill>
                <a:latin typeface="Arabic Typesetting" panose="03020402040406030203" pitchFamily="66" charset="-78"/>
                <a:cs typeface="Arabic Typesetting" panose="03020402040406030203" pitchFamily="66" charset="-78"/>
              </a:rPr>
              <a:t>ضمان التعليم الجيد والمنصف لجميع الأطفال حول العالم.</a:t>
            </a:r>
          </a:p>
          <a:p>
            <a:pPr marL="571500" indent="-571500" algn="r" rtl="1">
              <a:buFont typeface="Arial" panose="020B0604020202020204" pitchFamily="34" charset="0"/>
              <a:buChar char="•"/>
            </a:pPr>
            <a:r>
              <a:rPr lang="ar-DZ" sz="3900" dirty="0">
                <a:solidFill>
                  <a:schemeClr val="bg1"/>
                </a:solidFill>
                <a:latin typeface="Arabic Typesetting" panose="03020402040406030203" pitchFamily="66" charset="-78"/>
                <a:cs typeface="Arabic Typesetting" panose="03020402040406030203" pitchFamily="66" charset="-78"/>
              </a:rPr>
              <a:t>مكافحة الفقر وعدم المساواة بين الأطفال.</a:t>
            </a:r>
          </a:p>
          <a:p>
            <a:pPr marL="571500" indent="-571500" algn="r" rtl="1">
              <a:buFont typeface="Arial" panose="020B0604020202020204" pitchFamily="34" charset="0"/>
              <a:buChar char="•"/>
            </a:pPr>
            <a:r>
              <a:rPr lang="ar-DZ" sz="3900" dirty="0">
                <a:solidFill>
                  <a:schemeClr val="bg1"/>
                </a:solidFill>
                <a:latin typeface="Arabic Typesetting" panose="03020402040406030203" pitchFamily="66" charset="-78"/>
                <a:cs typeface="Arabic Typesetting" panose="03020402040406030203" pitchFamily="66" charset="-78"/>
              </a:rPr>
              <a:t>تعزيز المساواة بين الجنسين وتمكين المرأة.</a:t>
            </a:r>
          </a:p>
          <a:p>
            <a:pPr marL="571500" indent="-571500" algn="r" rtl="1">
              <a:buFont typeface="Arial" panose="020B0604020202020204" pitchFamily="34" charset="0"/>
              <a:buChar char="•"/>
            </a:pPr>
            <a:r>
              <a:rPr lang="ar-DZ" sz="3900" dirty="0">
                <a:solidFill>
                  <a:schemeClr val="bg1"/>
                </a:solidFill>
                <a:latin typeface="Arabic Typesetting" panose="03020402040406030203" pitchFamily="66" charset="-78"/>
                <a:cs typeface="Arabic Typesetting" panose="03020402040406030203" pitchFamily="66" charset="-78"/>
              </a:rPr>
              <a:t>بناء مجتمعات أكثر عدلًا وإنسانية، قائمة على احترام كرامة الطفل وحقوقه</a:t>
            </a:r>
            <a:r>
              <a:rPr lang="ar-DZ" sz="3900" b="1" dirty="0">
                <a:solidFill>
                  <a:schemeClr val="bg1"/>
                </a:solidFill>
                <a:latin typeface="Arabic Typesetting" panose="03020402040406030203" pitchFamily="66" charset="-78"/>
                <a:cs typeface="Arabic Typesetting" panose="03020402040406030203" pitchFamily="66" charset="-78"/>
              </a:rPr>
              <a:t>.</a:t>
            </a:r>
          </a:p>
        </p:txBody>
      </p:sp>
    </p:spTree>
    <p:extLst>
      <p:ext uri="{BB962C8B-B14F-4D97-AF65-F5344CB8AC3E}">
        <p14:creationId xmlns:p14="http://schemas.microsoft.com/office/powerpoint/2010/main" val="256329090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0.25 0 E" pathEditMode="relative" ptsTypes="">
                                      <p:cBhvr>
                                        <p:cTn id="6" dur="5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5A67A3E-7960-5BEF-4AFC-071A89DA0906}"/>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8A76EC1E-2A6C-FD89-CC1E-30917CAABFD2}"/>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9DB45D5D-AC63-086C-EAC1-DFB9B2CB43DB}"/>
              </a:ext>
            </a:extLst>
          </p:cNvPr>
          <p:cNvSpPr/>
          <p:nvPr/>
        </p:nvSpPr>
        <p:spPr>
          <a:xfrm>
            <a:off x="0" y="0"/>
            <a:ext cx="12192000" cy="6858000"/>
          </a:xfrm>
          <a:prstGeom prst="rect">
            <a:avLst/>
          </a:prstGeom>
          <a:gradFill flip="none" rotWithShape="1">
            <a:gsLst>
              <a:gs pos="100000">
                <a:schemeClr val="tx1"/>
              </a:gs>
              <a:gs pos="0">
                <a:schemeClr val="tx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2A4D8815-7EB1-505B-848E-7B5CA70AB2F8}"/>
              </a:ext>
            </a:extLst>
          </p:cNvPr>
          <p:cNvSpPr txBox="1"/>
          <p:nvPr/>
        </p:nvSpPr>
        <p:spPr>
          <a:xfrm>
            <a:off x="5276849" y="671691"/>
            <a:ext cx="6915151" cy="6186309"/>
          </a:xfrm>
          <a:prstGeom prst="rect">
            <a:avLst/>
          </a:prstGeom>
          <a:noFill/>
        </p:spPr>
        <p:txBody>
          <a:bodyPr wrap="square" rtlCol="0">
            <a:spAutoFit/>
          </a:bodyPr>
          <a:lstStyle/>
          <a:p>
            <a:pPr algn="r" rtl="1"/>
            <a:r>
              <a:rPr lang="ar-DZ" sz="3600" dirty="0">
                <a:solidFill>
                  <a:schemeClr val="bg1"/>
                </a:solidFill>
                <a:latin typeface="Arabic Typesetting" panose="03020402040406030203" pitchFamily="66" charset="-78"/>
                <a:cs typeface="Arabic Typesetting" panose="03020402040406030203" pitchFamily="66" charset="-78"/>
              </a:rPr>
              <a:t>في سنة 2020، ومع انتشار فيروس كورونا، واجهت منظمة اليونيسف أزمة تسويقية وإنسانية حقيقية. فقد أدت الجائحة إلى شلل شبه تام في أنشطتها الميدانية، وإغلاق مكاتبها في عدة دول، وتراجع الدعم المالي العالمي.</a:t>
            </a:r>
          </a:p>
          <a:p>
            <a:pPr algn="r" rtl="1"/>
            <a:r>
              <a:rPr lang="ar-DZ" sz="3600" dirty="0">
                <a:solidFill>
                  <a:schemeClr val="bg1"/>
                </a:solidFill>
                <a:latin typeface="Arabic Typesetting" panose="03020402040406030203" pitchFamily="66" charset="-78"/>
                <a:cs typeface="Arabic Typesetting" panose="03020402040406030203" pitchFamily="66" charset="-78"/>
              </a:rPr>
              <a:t>من أبرز المشكلات التي واجهتها:</a:t>
            </a:r>
          </a:p>
          <a:p>
            <a:pPr marL="571500" indent="-571500" algn="r" rtl="1">
              <a:buFont typeface="Arial" panose="020B0604020202020204" pitchFamily="34" charset="0"/>
              <a:buChar char="•"/>
            </a:pPr>
            <a:r>
              <a:rPr lang="ar-DZ" sz="3600" dirty="0">
                <a:solidFill>
                  <a:schemeClr val="bg1"/>
                </a:solidFill>
                <a:latin typeface="Arabic Typesetting" panose="03020402040406030203" pitchFamily="66" charset="-78"/>
                <a:cs typeface="Arabic Typesetting" panose="03020402040406030203" pitchFamily="66" charset="-78"/>
              </a:rPr>
              <a:t>انخفاض حاد في التبرعات الدولية بنسبة قاربت 25%.</a:t>
            </a:r>
          </a:p>
          <a:p>
            <a:pPr marL="571500" indent="-571500" algn="r" rtl="1">
              <a:buFont typeface="Arial" panose="020B0604020202020204" pitchFamily="34" charset="0"/>
              <a:buChar char="•"/>
            </a:pPr>
            <a:r>
              <a:rPr lang="ar-DZ" sz="3600" dirty="0">
                <a:solidFill>
                  <a:schemeClr val="bg1"/>
                </a:solidFill>
                <a:latin typeface="Arabic Typesetting" panose="03020402040406030203" pitchFamily="66" charset="-78"/>
                <a:cs typeface="Arabic Typesetting" panose="03020402040406030203" pitchFamily="66" charset="-78"/>
              </a:rPr>
              <a:t>توقف الحملات التقليدية التي كانت تُنظَّم في المدارس والميادين.</a:t>
            </a:r>
          </a:p>
          <a:p>
            <a:pPr marL="571500" indent="-571500" algn="r" rtl="1">
              <a:buFont typeface="Arial" panose="020B0604020202020204" pitchFamily="34" charset="0"/>
              <a:buChar char="•"/>
            </a:pPr>
            <a:r>
              <a:rPr lang="ar-DZ" sz="3600" dirty="0">
                <a:solidFill>
                  <a:schemeClr val="bg1"/>
                </a:solidFill>
                <a:latin typeface="Arabic Typesetting" panose="03020402040406030203" pitchFamily="66" charset="-78"/>
                <a:cs typeface="Arabic Typesetting" panose="03020402040406030203" pitchFamily="66" charset="-78"/>
              </a:rPr>
              <a:t>صعوبة في التواصل المباشر مع المتبرعين والمتطوعين بسبب الإغلاق الصحي.</a:t>
            </a:r>
          </a:p>
          <a:p>
            <a:pPr marL="571500" indent="-571500" algn="r" rtl="1">
              <a:buFont typeface="Arial" panose="020B0604020202020204" pitchFamily="34" charset="0"/>
              <a:buChar char="•"/>
            </a:pPr>
            <a:r>
              <a:rPr lang="ar-DZ" sz="3600" dirty="0">
                <a:solidFill>
                  <a:schemeClr val="bg1"/>
                </a:solidFill>
                <a:latin typeface="Arabic Typesetting" panose="03020402040406030203" pitchFamily="66" charset="-78"/>
                <a:cs typeface="Arabic Typesetting" panose="03020402040406030203" pitchFamily="66" charset="-78"/>
              </a:rPr>
              <a:t>انتشار معلومات مضللة على الإنترنت أثرت على صورة المنظمات الأممية.</a:t>
            </a:r>
            <a:endParaRPr lang="ar-DZ" sz="3200" dirty="0">
              <a:solidFill>
                <a:schemeClr val="bg1"/>
              </a:solidFill>
              <a:latin typeface="Arabic Typesetting" panose="03020402040406030203" pitchFamily="66" charset="-78"/>
              <a:cs typeface="Arabic Typesetting" panose="03020402040406030203" pitchFamily="66" charset="-78"/>
            </a:endParaRPr>
          </a:p>
        </p:txBody>
      </p:sp>
      <p:sp>
        <p:nvSpPr>
          <p:cNvPr id="4" name="ZoneTexte 3">
            <a:extLst>
              <a:ext uri="{FF2B5EF4-FFF2-40B4-BE49-F238E27FC236}">
                <a16:creationId xmlns:a16="http://schemas.microsoft.com/office/drawing/2014/main" id="{AB6D25DA-DA30-C55D-26AC-A6483E9CFE7D}"/>
              </a:ext>
            </a:extLst>
          </p:cNvPr>
          <p:cNvSpPr txBox="1"/>
          <p:nvPr/>
        </p:nvSpPr>
        <p:spPr>
          <a:xfrm>
            <a:off x="5610224" y="0"/>
            <a:ext cx="6248400" cy="923330"/>
          </a:xfrm>
          <a:prstGeom prst="rect">
            <a:avLst/>
          </a:prstGeom>
          <a:noFill/>
        </p:spPr>
        <p:txBody>
          <a:bodyPr wrap="square" rtlCol="0">
            <a:spAutoFit/>
          </a:bodyPr>
          <a:lstStyle/>
          <a:p>
            <a:pPr algn="r" rtl="1"/>
            <a:r>
              <a:rPr lang="ar-DZ" sz="5400" dirty="0">
                <a:solidFill>
                  <a:srgbClr val="009CFF"/>
                </a:solidFill>
                <a:latin typeface="Arabic Typesetting" panose="03020402040406030203" pitchFamily="66" charset="-78"/>
                <a:cs typeface="Arabic Typesetting" panose="03020402040406030203" pitchFamily="66" charset="-78"/>
              </a:rPr>
              <a:t>المشكلة التسويقية التي واجهتها المنظمة:</a:t>
            </a:r>
            <a:endParaRPr lang="ar-DZ" sz="4800" dirty="0">
              <a:solidFill>
                <a:srgbClr val="009CFF"/>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30292715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8C53CE6-29F9-F87F-5F2D-080325FD0237}"/>
            </a:ext>
          </a:extLst>
        </p:cNvPr>
        <p:cNvGrpSpPr/>
        <p:nvPr/>
      </p:nvGrpSpPr>
      <p:grpSpPr>
        <a:xfrm>
          <a:off x="0" y="0"/>
          <a:ext cx="0" cy="0"/>
          <a:chOff x="0" y="0"/>
          <a:chExt cx="0" cy="0"/>
        </a:xfrm>
      </p:grpSpPr>
      <p:pic>
        <p:nvPicPr>
          <p:cNvPr id="27" name="Image 26">
            <a:extLst>
              <a:ext uri="{FF2B5EF4-FFF2-40B4-BE49-F238E27FC236}">
                <a16:creationId xmlns:a16="http://schemas.microsoft.com/office/drawing/2014/main" id="{5F7CAC20-18F0-5433-ECCF-4DB531C62C3B}"/>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 coins arrondis 5">
            <a:extLst>
              <a:ext uri="{FF2B5EF4-FFF2-40B4-BE49-F238E27FC236}">
                <a16:creationId xmlns:a16="http://schemas.microsoft.com/office/drawing/2014/main" id="{3FC79FE9-9A5D-9218-B9EF-9BC4955C5C86}"/>
              </a:ext>
            </a:extLst>
          </p:cNvPr>
          <p:cNvSpPr/>
          <p:nvPr/>
        </p:nvSpPr>
        <p:spPr>
          <a:xfrm>
            <a:off x="457200" y="385767"/>
            <a:ext cx="1466850" cy="1447800"/>
          </a:xfrm>
          <a:prstGeom prst="roundRect">
            <a:avLst/>
          </a:prstGeom>
          <a:solidFill>
            <a:srgbClr val="009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72B171D1-CD35-DB03-F719-45896B512F24}"/>
              </a:ext>
            </a:extLst>
          </p:cNvPr>
          <p:cNvSpPr/>
          <p:nvPr/>
        </p:nvSpPr>
        <p:spPr>
          <a:xfrm>
            <a:off x="457200" y="2000253"/>
            <a:ext cx="1466850" cy="1447800"/>
          </a:xfrm>
          <a:prstGeom prst="round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 coins arrondis 7">
            <a:extLst>
              <a:ext uri="{FF2B5EF4-FFF2-40B4-BE49-F238E27FC236}">
                <a16:creationId xmlns:a16="http://schemas.microsoft.com/office/drawing/2014/main" id="{4F3FF89F-D5FD-917E-70B1-40C4C3102C59}"/>
              </a:ext>
            </a:extLst>
          </p:cNvPr>
          <p:cNvSpPr/>
          <p:nvPr/>
        </p:nvSpPr>
        <p:spPr>
          <a:xfrm>
            <a:off x="457200" y="3614739"/>
            <a:ext cx="1466850" cy="1447800"/>
          </a:xfrm>
          <a:prstGeom prst="round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 coins arrondis 8">
            <a:extLst>
              <a:ext uri="{FF2B5EF4-FFF2-40B4-BE49-F238E27FC236}">
                <a16:creationId xmlns:a16="http://schemas.microsoft.com/office/drawing/2014/main" id="{7C3A470A-B02D-572F-BD13-5F3CB2359C8B}"/>
              </a:ext>
            </a:extLst>
          </p:cNvPr>
          <p:cNvSpPr/>
          <p:nvPr/>
        </p:nvSpPr>
        <p:spPr>
          <a:xfrm>
            <a:off x="457200" y="5229225"/>
            <a:ext cx="1466850" cy="1447800"/>
          </a:xfrm>
          <a:prstGeom prst="round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 coins arrondis 9">
            <a:extLst>
              <a:ext uri="{FF2B5EF4-FFF2-40B4-BE49-F238E27FC236}">
                <a16:creationId xmlns:a16="http://schemas.microsoft.com/office/drawing/2014/main" id="{3A0AB9C7-9C9A-757D-BC70-61743F73400B}"/>
              </a:ext>
            </a:extLst>
          </p:cNvPr>
          <p:cNvSpPr/>
          <p:nvPr/>
        </p:nvSpPr>
        <p:spPr>
          <a:xfrm>
            <a:off x="2743200" y="852489"/>
            <a:ext cx="8724900" cy="5524500"/>
          </a:xfrm>
          <a:prstGeom prst="roundRect">
            <a:avLst/>
          </a:prstGeom>
          <a:solidFill>
            <a:schemeClr val="tx1">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15" descr="Avertissement avec un remplissage uni">
            <a:extLst>
              <a:ext uri="{FF2B5EF4-FFF2-40B4-BE49-F238E27FC236}">
                <a16:creationId xmlns:a16="http://schemas.microsoft.com/office/drawing/2014/main" id="{221AE91B-537F-4773-C1A2-5924869441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025" y="609528"/>
            <a:ext cx="914400" cy="914400"/>
          </a:xfrm>
          <a:prstGeom prst="rect">
            <a:avLst/>
          </a:prstGeom>
        </p:spPr>
      </p:pic>
      <p:pic>
        <p:nvPicPr>
          <p:cNvPr id="20" name="Graphique 19" descr="Présentation avec camembert avec un remplissage uni">
            <a:extLst>
              <a:ext uri="{FF2B5EF4-FFF2-40B4-BE49-F238E27FC236}">
                <a16:creationId xmlns:a16="http://schemas.microsoft.com/office/drawing/2014/main" id="{BEF42641-3D05-593D-649A-16D4BDAB45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340" y="3813564"/>
            <a:ext cx="1322776" cy="1050150"/>
          </a:xfrm>
          <a:prstGeom prst="rect">
            <a:avLst/>
          </a:prstGeom>
        </p:spPr>
      </p:pic>
      <p:pic>
        <p:nvPicPr>
          <p:cNvPr id="22" name="Graphique 21" descr="Liste avec un remplissage uni">
            <a:extLst>
              <a:ext uri="{FF2B5EF4-FFF2-40B4-BE49-F238E27FC236}">
                <a16:creationId xmlns:a16="http://schemas.microsoft.com/office/drawing/2014/main" id="{C82CBF26-FC61-C55F-E506-A5073A117DD9}"/>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737025" y="2266953"/>
            <a:ext cx="914400" cy="914400"/>
          </a:xfrm>
          <a:prstGeom prst="rect">
            <a:avLst/>
          </a:prstGeom>
        </p:spPr>
      </p:pic>
      <p:pic>
        <p:nvPicPr>
          <p:cNvPr id="24" name="Graphique 23" descr="Poignée de main avec un remplissage uni">
            <a:extLst>
              <a:ext uri="{FF2B5EF4-FFF2-40B4-BE49-F238E27FC236}">
                <a16:creationId xmlns:a16="http://schemas.microsoft.com/office/drawing/2014/main" id="{A9AD41CE-168F-1AC4-CD9C-DB3819D5CD14}"/>
              </a:ext>
            </a:extLst>
          </p:cNvPr>
          <p:cNvPicPr>
            <a:picLocks noChangeAspect="1"/>
          </p:cNvPicPr>
          <p:nvPr/>
        </p:nvPicPr>
        <p:blipFill>
          <a:blip r:embed="rId5">
            <a:extLst>
              <a:ext uri="{96DAC541-7B7A-43D3-8B79-37D633B846F1}">
                <asvg:svgBlip xmlns:asvg="http://schemas.microsoft.com/office/drawing/2016/SVG/main" r:embed="rId8"/>
              </a:ext>
            </a:extLst>
          </a:blip>
          <a:stretch>
            <a:fillRect/>
          </a:stretch>
        </p:blipFill>
        <p:spPr>
          <a:xfrm>
            <a:off x="609657" y="5378053"/>
            <a:ext cx="1150143" cy="1150143"/>
          </a:xfrm>
          <a:prstGeom prst="rect">
            <a:avLst/>
          </a:prstGeom>
        </p:spPr>
      </p:pic>
      <p:sp>
        <p:nvSpPr>
          <p:cNvPr id="25" name="ZoneTexte 24">
            <a:extLst>
              <a:ext uri="{FF2B5EF4-FFF2-40B4-BE49-F238E27FC236}">
                <a16:creationId xmlns:a16="http://schemas.microsoft.com/office/drawing/2014/main" id="{CDE6DA36-A5C5-5E91-C671-5E1CA8555FF4}"/>
              </a:ext>
            </a:extLst>
          </p:cNvPr>
          <p:cNvSpPr txBox="1"/>
          <p:nvPr/>
        </p:nvSpPr>
        <p:spPr>
          <a:xfrm>
            <a:off x="3333750" y="1720840"/>
            <a:ext cx="7543800" cy="3416320"/>
          </a:xfrm>
          <a:prstGeom prst="rect">
            <a:avLst/>
          </a:prstGeom>
          <a:noFill/>
        </p:spPr>
        <p:txBody>
          <a:bodyPr wrap="square" rtlCol="0">
            <a:spAutoFit/>
          </a:bodyPr>
          <a:lstStyle/>
          <a:p>
            <a:pPr algn="ctr" rtl="1"/>
            <a:r>
              <a:rPr lang="ar-DZ" sz="5400" dirty="0">
                <a:solidFill>
                  <a:srgbClr val="009CFF"/>
                </a:solidFill>
                <a:latin typeface="Arabic Typesetting" panose="03020402040406030203" pitchFamily="66" charset="-78"/>
                <a:cs typeface="Arabic Typesetting" panose="03020402040406030203" pitchFamily="66" charset="-78"/>
              </a:rPr>
              <a:t>تحديد المشكلة بدقة:</a:t>
            </a:r>
            <a:endParaRPr lang="fr-FR" sz="5400" dirty="0">
              <a:solidFill>
                <a:srgbClr val="009CFF"/>
              </a:solidFill>
              <a:latin typeface="Arabic Typesetting" panose="03020402040406030203" pitchFamily="66" charset="-78"/>
              <a:cs typeface="Arabic Typesetting" panose="03020402040406030203" pitchFamily="66" charset="-78"/>
            </a:endParaRPr>
          </a:p>
          <a:p>
            <a:pPr algn="ctr" rtl="1"/>
            <a:r>
              <a:rPr lang="ar-DZ" sz="5400" dirty="0">
                <a:solidFill>
                  <a:schemeClr val="accent1">
                    <a:lumMod val="20000"/>
                    <a:lumOff val="80000"/>
                  </a:schemeClr>
                </a:solidFill>
                <a:latin typeface="Arabic Typesetting" panose="03020402040406030203" pitchFamily="66" charset="-78"/>
                <a:cs typeface="Arabic Typesetting" panose="03020402040406030203" pitchFamily="66" charset="-78"/>
              </a:rPr>
              <a:t>أدركت المنظمة أن الانخفاض في التبرعات ليس ناتجًا عن قلة رغبة الناس في المساعدة، بل عن انقطاع التواصل وضعف الثقة خلال فترة الجائحة.</a:t>
            </a:r>
            <a:endParaRPr lang="fr-FR" sz="5400" dirty="0">
              <a:solidFill>
                <a:schemeClr val="accent1">
                  <a:lumMod val="20000"/>
                  <a:lumOff val="80000"/>
                </a:schemeClr>
              </a:solidFill>
              <a:latin typeface="Arabic Typesetting" panose="03020402040406030203" pitchFamily="66" charset="-78"/>
              <a:cs typeface="Arabic Typesetting" panose="03020402040406030203" pitchFamily="66" charset="-78"/>
            </a:endParaRPr>
          </a:p>
        </p:txBody>
      </p:sp>
      <p:sp>
        <p:nvSpPr>
          <p:cNvPr id="26" name="ZoneTexte 25">
            <a:extLst>
              <a:ext uri="{FF2B5EF4-FFF2-40B4-BE49-F238E27FC236}">
                <a16:creationId xmlns:a16="http://schemas.microsoft.com/office/drawing/2014/main" id="{B17698FC-B19B-9347-54D7-2D3BDCAFA46B}"/>
              </a:ext>
            </a:extLst>
          </p:cNvPr>
          <p:cNvSpPr txBox="1"/>
          <p:nvPr/>
        </p:nvSpPr>
        <p:spPr>
          <a:xfrm>
            <a:off x="6553200" y="-228687"/>
            <a:ext cx="5638800" cy="1200329"/>
          </a:xfrm>
          <a:prstGeom prst="rect">
            <a:avLst/>
          </a:prstGeom>
          <a:noFill/>
        </p:spPr>
        <p:txBody>
          <a:bodyPr wrap="square" rtlCol="0">
            <a:spAutoFit/>
          </a:bodyPr>
          <a:lstStyle/>
          <a:p>
            <a:pPr algn="ctr" rtl="1"/>
            <a:r>
              <a:rPr lang="ar-DZ" sz="7200" b="1" dirty="0">
                <a:solidFill>
                  <a:srgbClr val="009CFF"/>
                </a:solidFill>
                <a:latin typeface="Arabic Typesetting" panose="03020402040406030203" pitchFamily="66" charset="-78"/>
                <a:cs typeface="Arabic Typesetting" panose="03020402040406030203" pitchFamily="66" charset="-78"/>
              </a:rPr>
              <a:t>خطوات البحث التسويقي</a:t>
            </a:r>
          </a:p>
        </p:txBody>
      </p:sp>
    </p:spTree>
    <p:extLst>
      <p:ext uri="{BB962C8B-B14F-4D97-AF65-F5344CB8AC3E}">
        <p14:creationId xmlns:p14="http://schemas.microsoft.com/office/powerpoint/2010/main" val="3238198940"/>
      </p:ext>
    </p:extLst>
  </p:cSld>
  <p:clrMapOvr>
    <a:masterClrMapping/>
  </p:clrMapOvr>
  <p:transition spd="slow">
    <p:push dir="r"/>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TotalTime>
  <Words>1043</Words>
  <Application>Microsoft Office PowerPoint</Application>
  <PresentationFormat>Grand écran</PresentationFormat>
  <Paragraphs>83</Paragraphs>
  <Slides>15</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15</vt:i4>
      </vt:variant>
    </vt:vector>
  </HeadingPairs>
  <TitlesOfParts>
    <vt:vector size="21" baseType="lpstr">
      <vt:lpstr>Arabic Typesetting</vt:lpstr>
      <vt:lpstr>Arial</vt:lpstr>
      <vt:lpstr>Arial Black</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Loubna Bensarsa</dc:creator>
  <cp:lastModifiedBy>Loubna Bensarsa</cp:lastModifiedBy>
  <cp:revision>14</cp:revision>
  <dcterms:created xsi:type="dcterms:W3CDTF">2025-11-01T20:46:00Z</dcterms:created>
  <dcterms:modified xsi:type="dcterms:W3CDTF">2025-11-03T19:08:12Z</dcterms:modified>
</cp:coreProperties>
</file>